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57" r:id="rId5"/>
    <p:sldId id="268" r:id="rId6"/>
    <p:sldId id="259" r:id="rId7"/>
    <p:sldId id="267" r:id="rId8"/>
    <p:sldId id="269" r:id="rId9"/>
    <p:sldId id="260" r:id="rId10"/>
    <p:sldId id="261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/>
    <p:restoredTop sz="94661"/>
  </p:normalViewPr>
  <p:slideViewPr>
    <p:cSldViewPr>
      <p:cViewPr>
        <p:scale>
          <a:sx n="80" d="100"/>
          <a:sy n="80" d="100"/>
        </p:scale>
        <p:origin x="888" y="5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F004-1F91-46B8-92EC-57DA357E02EB}" type="datetimeFigureOut">
              <a:rPr lang="en-US" smtClean="0"/>
              <a:t>2/17/18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424E-AC83-4D0D-9A70-5C5626D8C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473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F004-1F91-46B8-92EC-57DA357E02EB}" type="datetimeFigureOut">
              <a:rPr lang="en-US" smtClean="0"/>
              <a:t>2/17/18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424E-AC83-4D0D-9A70-5C5626D8C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727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F004-1F91-46B8-92EC-57DA357E02EB}" type="datetimeFigureOut">
              <a:rPr lang="en-US" smtClean="0"/>
              <a:t>2/17/18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424E-AC83-4D0D-9A70-5C5626D8C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81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F004-1F91-46B8-92EC-57DA357E02EB}" type="datetimeFigureOut">
              <a:rPr lang="en-US" smtClean="0"/>
              <a:t>2/17/18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424E-AC83-4D0D-9A70-5C5626D8C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48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F004-1F91-46B8-92EC-57DA357E02EB}" type="datetimeFigureOut">
              <a:rPr lang="en-US" smtClean="0"/>
              <a:t>2/17/18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424E-AC83-4D0D-9A70-5C5626D8C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225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F004-1F91-46B8-92EC-57DA357E02EB}" type="datetimeFigureOut">
              <a:rPr lang="en-US" smtClean="0"/>
              <a:t>2/17/18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424E-AC83-4D0D-9A70-5C5626D8C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56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F004-1F91-46B8-92EC-57DA357E02EB}" type="datetimeFigureOut">
              <a:rPr lang="en-US" smtClean="0"/>
              <a:t>2/17/18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424E-AC83-4D0D-9A70-5C5626D8C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684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F004-1F91-46B8-92EC-57DA357E02EB}" type="datetimeFigureOut">
              <a:rPr lang="en-US" smtClean="0"/>
              <a:t>2/17/18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424E-AC83-4D0D-9A70-5C5626D8C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27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F004-1F91-46B8-92EC-57DA357E02EB}" type="datetimeFigureOut">
              <a:rPr lang="en-US" smtClean="0"/>
              <a:t>2/17/18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424E-AC83-4D0D-9A70-5C5626D8C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925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F004-1F91-46B8-92EC-57DA357E02EB}" type="datetimeFigureOut">
              <a:rPr lang="en-US" smtClean="0"/>
              <a:t>2/17/18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424E-AC83-4D0D-9A70-5C5626D8C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60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F004-1F91-46B8-92EC-57DA357E02EB}" type="datetimeFigureOut">
              <a:rPr lang="en-US" smtClean="0"/>
              <a:t>2/17/18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424E-AC83-4D0D-9A70-5C5626D8C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96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EF004-1F91-46B8-92EC-57DA357E02EB}" type="datetimeFigureOut">
              <a:rPr lang="en-US" smtClean="0"/>
              <a:t>2/17/18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B424E-AC83-4D0D-9A70-5C5626D8C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7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a.org/" TargetMode="External"/><Relationship Id="rId2" Type="http://schemas.openxmlformats.org/officeDocument/2006/relationships/hyperlink" Target="http://www.accjc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andfonline.com/loi/vchn2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reynolds@accjc.org" TargetMode="External"/><Relationship Id="rId2" Type="http://schemas.openxmlformats.org/officeDocument/2006/relationships/hyperlink" Target="mailto:freitaje@lacitycollege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762000"/>
            <a:ext cx="10363200" cy="1470025"/>
          </a:xfrm>
        </p:spPr>
        <p:txBody>
          <a:bodyPr/>
          <a:lstStyle/>
          <a:p>
            <a:r>
              <a:rPr lang="en-US" b="1" dirty="0"/>
              <a:t>A Life of Change: </a:t>
            </a:r>
            <a:br>
              <a:rPr lang="en-US" b="1" dirty="0"/>
            </a:br>
            <a:r>
              <a:rPr lang="en-US" b="1" dirty="0"/>
              <a:t>Sustaining the Momentum Beyond the ISER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743200"/>
            <a:ext cx="10363200" cy="2133600"/>
          </a:xfrm>
        </p:spPr>
        <p:txBody>
          <a:bodyPr>
            <a:normAutofit fontScale="85000" lnSpcReduction="20000"/>
          </a:bodyPr>
          <a:lstStyle/>
          <a:p>
            <a:pPr marL="914400" indent="-914400"/>
            <a:r>
              <a:rPr lang="en-US" dirty="0">
                <a:solidFill>
                  <a:schemeClr val="tx1"/>
                </a:solidFill>
              </a:rPr>
              <a:t>John Freitas, ASCCC Treasurer </a:t>
            </a:r>
          </a:p>
          <a:p>
            <a:pPr marL="914400" indent="-914400"/>
            <a:r>
              <a:rPr lang="en-US" dirty="0">
                <a:solidFill>
                  <a:schemeClr val="tx1"/>
                </a:solidFill>
              </a:rPr>
              <a:t>Steve Reynolds, ACCJC Vice-President</a:t>
            </a:r>
          </a:p>
          <a:p>
            <a:pPr marL="914400" indent="-914400"/>
            <a:endParaRPr lang="en-US" dirty="0">
              <a:solidFill>
                <a:schemeClr val="tx1"/>
              </a:solidFill>
            </a:endParaRPr>
          </a:p>
          <a:p>
            <a:pPr marL="914400" indent="-914400"/>
            <a:r>
              <a:rPr lang="en-US" dirty="0">
                <a:solidFill>
                  <a:schemeClr val="tx1"/>
                </a:solidFill>
              </a:rPr>
              <a:t>2018 Accreditation Institute</a:t>
            </a:r>
          </a:p>
          <a:p>
            <a:pPr marL="914400" indent="-914400"/>
            <a:r>
              <a:rPr lang="en-US" dirty="0">
                <a:solidFill>
                  <a:schemeClr val="tx1"/>
                </a:solidFill>
              </a:rPr>
              <a:t>February 23-24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D12823-B792-1A4B-AD39-C46973F620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5257800"/>
            <a:ext cx="4419600" cy="83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122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7243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Are there effective practices that you would like to share?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148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8EE4C-4825-6C47-B8B1-117D46B04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69B46-CE98-6F4E-B412-D1978241C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ACCJC website at </a:t>
            </a:r>
            <a:r>
              <a:rPr lang="en-US" dirty="0">
                <a:hlinkClick r:id="rId2"/>
              </a:rPr>
              <a:t>www.accjc.org</a:t>
            </a:r>
            <a:r>
              <a:rPr lang="en-US" dirty="0"/>
              <a:t> </a:t>
            </a:r>
          </a:p>
          <a:p>
            <a:r>
              <a:rPr lang="en-US" dirty="0"/>
              <a:t>Council for Higher Education Accreditation </a:t>
            </a:r>
            <a:r>
              <a:rPr lang="en-US" dirty="0">
                <a:hlinkClick r:id="rId3"/>
              </a:rPr>
              <a:t>www.chea.org</a:t>
            </a:r>
            <a:endParaRPr lang="en-US" dirty="0"/>
          </a:p>
          <a:p>
            <a:r>
              <a:rPr lang="en-US" i="1" dirty="0"/>
              <a:t>Change: The Magazine of Higher Learning </a:t>
            </a:r>
            <a:r>
              <a:rPr lang="en-US" i="1" dirty="0">
                <a:hlinkClick r:id="rId4"/>
              </a:rPr>
              <a:t>http://www.tandfonline.com/loi/vchn20</a:t>
            </a:r>
            <a:endParaRPr lang="en-US" i="1" dirty="0"/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06706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1A1FC-6DF9-4242-9339-246D6ECDB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F53A0-3C32-A247-9847-9BF124720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John Freitas – </a:t>
            </a:r>
            <a:r>
              <a:rPr lang="en-US" dirty="0">
                <a:hlinkClick r:id="rId2"/>
              </a:rPr>
              <a:t>freitaje@lacitycollege.edu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Steve Reynolds – </a:t>
            </a:r>
            <a:r>
              <a:rPr lang="en-US" dirty="0">
                <a:hlinkClick r:id="rId3"/>
              </a:rPr>
              <a:t>sreynolds@accjc.org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Thank you!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D0D7C5-3306-2740-AA5E-3AC865AE8D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3048000"/>
            <a:ext cx="2743200" cy="192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848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5639A-B93A-DD4A-B265-55238E60F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6C2E3-C66A-FF41-A4E9-304324B12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Tell us who you are.</a:t>
            </a:r>
          </a:p>
          <a:p>
            <a:pPr marL="0" indent="0" algn="ctr">
              <a:buNone/>
            </a:pPr>
            <a:r>
              <a:rPr lang="en-US" sz="4000" dirty="0"/>
              <a:t>What brings you here?</a:t>
            </a:r>
          </a:p>
          <a:p>
            <a:pPr marL="0" indent="0" algn="ctr">
              <a:buNone/>
            </a:pPr>
            <a:r>
              <a:rPr lang="en-US" sz="4000" dirty="0"/>
              <a:t>What would you like to learn?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AD2BA1-13FB-9B48-9BCD-18D2A6F87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00" y="1752600"/>
            <a:ext cx="28448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41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3A0D4-FB3D-894D-BAEC-A1F14054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questions to start…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ABF5E-9A51-494E-A178-3CCF517F7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9069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What is quality improvement?</a:t>
            </a:r>
          </a:p>
          <a:p>
            <a:pPr marL="0" indent="0" algn="ctr">
              <a:buNone/>
            </a:pPr>
            <a:r>
              <a:rPr lang="en-US" dirty="0"/>
              <a:t>What is quality assurance?</a:t>
            </a:r>
          </a:p>
          <a:p>
            <a:pPr marL="0" indent="0" algn="ctr">
              <a:buNone/>
            </a:pPr>
            <a:r>
              <a:rPr lang="en-US" dirty="0"/>
              <a:t>What is the difference between the two?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D6E734-AE81-C441-B195-5EA103B05E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2000"/>
                    </a14:imgEffect>
                    <a14:imgEffect>
                      <a14:brightnessContrast bright="58000" contrast="17000"/>
                    </a14:imgEffect>
                  </a14:imgLayer>
                </a14:imgProps>
              </a:ext>
            </a:extLst>
          </a:blip>
          <a:srcRect l="970" t="14779" b="12729"/>
          <a:stretch/>
        </p:blipFill>
        <p:spPr>
          <a:xfrm>
            <a:off x="3782785" y="4038600"/>
            <a:ext cx="4626429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853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Does Accreditation Give Your Institution Opportunities for </a:t>
            </a:r>
            <a:r>
              <a:rPr lang="en-US" b="1" dirty="0"/>
              <a:t>Quality Improvement?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95299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Institutional Self Evaluation Report</a:t>
            </a:r>
          </a:p>
          <a:p>
            <a:pPr lvl="1"/>
            <a:r>
              <a:rPr lang="en-US" dirty="0"/>
              <a:t>Self-identified improvement plans</a:t>
            </a:r>
          </a:p>
          <a:p>
            <a:pPr lvl="1"/>
            <a:r>
              <a:rPr lang="en-US" dirty="0"/>
              <a:t>Team-identified Recommendations for Improvement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Quality Focus Essay</a:t>
            </a:r>
          </a:p>
          <a:p>
            <a:pPr lvl="1"/>
            <a:r>
              <a:rPr lang="en-US" dirty="0"/>
              <a:t>Two projects to improve student learning and student achievement</a:t>
            </a:r>
          </a:p>
          <a:p>
            <a:pPr lvl="1"/>
            <a:r>
              <a:rPr lang="en-US" dirty="0"/>
              <a:t>Plans for implementing the projects</a:t>
            </a:r>
          </a:p>
          <a:p>
            <a:pPr lvl="1"/>
            <a:endParaRPr lang="en-US" dirty="0"/>
          </a:p>
          <a:p>
            <a:r>
              <a:rPr lang="en-US" dirty="0"/>
              <a:t>The Midterm Report</a:t>
            </a:r>
          </a:p>
          <a:p>
            <a:pPr lvl="1"/>
            <a:r>
              <a:rPr lang="en-US" dirty="0"/>
              <a:t>Report the results of the Quality Focus projects</a:t>
            </a:r>
          </a:p>
          <a:p>
            <a:pPr lvl="1"/>
            <a:r>
              <a:rPr lang="en-US" dirty="0"/>
              <a:t>Report results of Recommendations for Improvement</a:t>
            </a:r>
          </a:p>
          <a:p>
            <a:pPr lvl="1"/>
            <a:r>
              <a:rPr lang="en-US" dirty="0"/>
              <a:t>Report results of self-identified improvement plans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3F53EB-73E8-F141-8FEC-B12D7BBA8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1601" y="4267200"/>
            <a:ext cx="2590799" cy="228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11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D01D5-4439-044E-8DDA-9DE17AE27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Time – Quality Improvement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2E48A-B920-5542-8E39-EC2F1270C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8523514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400" dirty="0"/>
              <a:t>ISER </a:t>
            </a:r>
            <a:r>
              <a:rPr lang="en-US" sz="4400" i="1" dirty="0"/>
              <a:t>is</a:t>
            </a:r>
            <a:r>
              <a:rPr lang="en-US" sz="4400" dirty="0"/>
              <a:t> institutional evaluation. What informs it?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Does ISER lead to the strategic plan?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What role does the QFE and Midterm Report play in QI?</a:t>
            </a:r>
          </a:p>
          <a:p>
            <a:pPr marL="0" indent="0" algn="ctr">
              <a:buNone/>
            </a:pPr>
            <a:endParaRPr lang="en-US" sz="4400" b="1" dirty="0"/>
          </a:p>
          <a:p>
            <a:pPr marL="0" indent="0">
              <a:buNone/>
            </a:pPr>
            <a:r>
              <a:rPr lang="en-US" sz="4400" dirty="0"/>
              <a:t>What are your institutional mechanisms for quality improvement? What is your senate’s role?</a:t>
            </a:r>
          </a:p>
          <a:p>
            <a:pPr marL="0" indent="0">
              <a:buNone/>
            </a:pPr>
            <a:endParaRPr lang="en-US" sz="44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641335-E294-4A47-B20F-9A7B5E607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3114" y="4754564"/>
            <a:ext cx="2449286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612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Does Accreditation Give Your Institution Opportunities for </a:t>
            </a:r>
            <a:r>
              <a:rPr lang="en-US" b="1" dirty="0"/>
              <a:t>Quality Assurance?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Annual Reports</a:t>
            </a:r>
          </a:p>
          <a:p>
            <a:r>
              <a:rPr lang="en-US" dirty="0"/>
              <a:t>Certain improvements/innovations impact compliance with Title IV, </a:t>
            </a:r>
            <a:r>
              <a:rPr lang="en-US" u="sng" dirty="0"/>
              <a:t>leading to Substantive Change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What are the triggers for substantive change?</a:t>
            </a:r>
          </a:p>
          <a:p>
            <a:pPr lvl="1"/>
            <a:r>
              <a:rPr lang="en-US" dirty="0"/>
              <a:t>Why is a substantive change application required?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412CF8-9566-FA45-B551-3FCA9C2EC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6155" y="4038600"/>
            <a:ext cx="2776245" cy="208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221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EF9F8-4093-F94C-B979-247605A01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Substantive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2ECF2-D6C8-5F42-ADC8-CDF85C5C4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Substantive change evaluation required if changes to an institution are significant enough to affect institutional quality. </a:t>
            </a:r>
          </a:p>
          <a:p>
            <a:r>
              <a:rPr lang="en-US" dirty="0"/>
              <a:t>Substantive change is triggered if:</a:t>
            </a:r>
          </a:p>
          <a:p>
            <a:pPr lvl="1"/>
            <a:r>
              <a:rPr lang="en-US" dirty="0"/>
              <a:t>Change in mission/scope/objectives/name</a:t>
            </a:r>
          </a:p>
          <a:p>
            <a:pPr lvl="1"/>
            <a:r>
              <a:rPr lang="en-US" dirty="0"/>
              <a:t>Change in nature of constituency served</a:t>
            </a:r>
          </a:p>
          <a:p>
            <a:pPr lvl="1"/>
            <a:r>
              <a:rPr lang="en-US" dirty="0"/>
              <a:t>Change in location/geographic area served</a:t>
            </a:r>
          </a:p>
          <a:p>
            <a:pPr lvl="1"/>
            <a:r>
              <a:rPr lang="en-US" dirty="0"/>
              <a:t>Change in control/legal status</a:t>
            </a:r>
          </a:p>
          <a:p>
            <a:pPr lvl="1"/>
            <a:r>
              <a:rPr lang="en-US" dirty="0"/>
              <a:t>Changes in courses/programs/mode of delivery (significant)</a:t>
            </a:r>
          </a:p>
          <a:p>
            <a:pPr lvl="1"/>
            <a:r>
              <a:rPr lang="en-US" dirty="0"/>
              <a:t>Change in credit awarded</a:t>
            </a:r>
          </a:p>
          <a:p>
            <a:pPr lvl="1"/>
            <a:r>
              <a:rPr lang="en-US" dirty="0"/>
              <a:t>Implementation direct assessment</a:t>
            </a:r>
          </a:p>
          <a:p>
            <a:pPr lvl="1"/>
            <a:r>
              <a:rPr lang="en-US" dirty="0"/>
              <a:t>Contractual relationship with non-regionally accredited institution</a:t>
            </a:r>
          </a:p>
          <a:p>
            <a:pPr lvl="1"/>
            <a:r>
              <a:rPr lang="en-US" dirty="0"/>
              <a:t>Any other significant change.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E439F0-2106-734E-867C-EDD7DF321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035" y="2484041"/>
            <a:ext cx="2198365" cy="275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758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D57F8-6C54-A14C-AFCE-AE9C49D57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Time – Quality Assurance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635FC-D512-5A4C-A70E-70F1F2CCA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What are your institution’s mechanisms for quality assurance? 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How are annual reports to ACCJC used within this context?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What is your senate’s role?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4E27FD-51C9-074D-8891-CD1D04DC1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4900" y="472440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213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Quality Improvement and </a:t>
            </a:r>
            <a:br>
              <a:rPr lang="en-US" dirty="0"/>
            </a:br>
            <a:r>
              <a:rPr lang="en-US" dirty="0"/>
              <a:t>Quality Assurance…Every Day!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Assessment of outcomes</a:t>
            </a:r>
          </a:p>
          <a:p>
            <a:r>
              <a:rPr lang="en-US" dirty="0"/>
              <a:t>Documenting that you use assessment results to plan improvements</a:t>
            </a:r>
          </a:p>
          <a:p>
            <a:r>
              <a:rPr lang="en-US" dirty="0"/>
              <a:t>Evaluation processes lead to planning processes</a:t>
            </a:r>
          </a:p>
          <a:p>
            <a:pPr lvl="1"/>
            <a:r>
              <a:rPr lang="en-US" dirty="0"/>
              <a:t>Course</a:t>
            </a:r>
          </a:p>
          <a:p>
            <a:pPr lvl="1"/>
            <a:r>
              <a:rPr lang="en-US" dirty="0"/>
              <a:t>Program</a:t>
            </a:r>
          </a:p>
          <a:p>
            <a:pPr lvl="1"/>
            <a:r>
              <a:rPr lang="en-US" dirty="0"/>
              <a:t>Institution</a:t>
            </a:r>
          </a:p>
          <a:p>
            <a:pPr lvl="1"/>
            <a:r>
              <a:rPr lang="en-US" dirty="0"/>
              <a:t>Personal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D86646-5DAE-F34E-9D93-7CC00F9D4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4864" y="3962400"/>
            <a:ext cx="3257535" cy="216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2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4362</TotalTime>
  <Words>426</Words>
  <Application>Microsoft Macintosh PowerPoint</Application>
  <PresentationFormat>Widescreen</PresentationFormat>
  <Paragraphs>86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A Life of Change:  Sustaining the Momentum Beyond the ISER</vt:lpstr>
      <vt:lpstr>Welcome!</vt:lpstr>
      <vt:lpstr>Some questions to start…</vt:lpstr>
      <vt:lpstr>How Does Accreditation Give Your Institution Opportunities for Quality Improvement?</vt:lpstr>
      <vt:lpstr>Discussion Time – Quality Improvement</vt:lpstr>
      <vt:lpstr>How Does Accreditation Give Your Institution Opportunities for Quality Assurance?</vt:lpstr>
      <vt:lpstr>Substantive Change</vt:lpstr>
      <vt:lpstr>Discussion Time – Quality Assurance</vt:lpstr>
      <vt:lpstr>Quality Improvement and  Quality Assurance…Every Day!</vt:lpstr>
      <vt:lpstr>PowerPoint Presentation</vt:lpstr>
      <vt:lpstr>Resources</vt:lpstr>
      <vt:lpstr>Questions?</vt:lpstr>
    </vt:vector>
  </TitlesOfParts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Life of Change: Sustaining the Momentum beyond the ISER</dc:title>
  <dc:creator>Steven Reynolds</dc:creator>
  <cp:lastModifiedBy>Microsoft Office User</cp:lastModifiedBy>
  <cp:revision>21</cp:revision>
  <dcterms:created xsi:type="dcterms:W3CDTF">2018-01-23T21:53:27Z</dcterms:created>
  <dcterms:modified xsi:type="dcterms:W3CDTF">2018-02-20T15:31:59Z</dcterms:modified>
</cp:coreProperties>
</file>