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2" d="100"/>
          <a:sy n="152" d="100"/>
        </p:scale>
        <p:origin x="-360"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6255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 and Steve will add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Faculty,  students, president,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Steve will bring handouts of the ERs</a:t>
            </a:r>
            <a:endParaRPr/>
          </a:p>
          <a:p>
            <a:pPr marL="0" lvl="0" indent="0">
              <a:spcBef>
                <a:spcPts val="0"/>
              </a:spcBef>
              <a:spcAft>
                <a:spcPts val="0"/>
              </a:spcAft>
              <a:buNone/>
            </a:pPr>
            <a:r>
              <a:rPr lang="en"/>
              <a:t>ACTIVITY: Have participants build a college from the ground up. What BASICS do you need to have a college?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Randy will look for policies relevant to faculty perspective that colleges are evaluated 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 and Steve will add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5143500"/>
          </a:xfrm>
          <a:prstGeom prst="rect">
            <a:avLst/>
          </a:prstGeom>
          <a:noFill/>
        </p:spPr>
      </p:pic>
      <p:grpSp>
        <p:nvGrpSpPr>
          <p:cNvPr id="16" name="Group 15"/>
          <p:cNvGrpSpPr/>
          <p:nvPr/>
        </p:nvGrpSpPr>
        <p:grpSpPr>
          <a:xfrm rot="20533676">
            <a:off x="618027" y="2942261"/>
            <a:ext cx="2508736" cy="1895616"/>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1940882"/>
            <a:ext cx="5773084" cy="2888113"/>
          </a:xfrm>
          <a:prstGeom prst="rect">
            <a:avLst/>
          </a:prstGeom>
        </p:spPr>
      </p:pic>
      <p:sp>
        <p:nvSpPr>
          <p:cNvPr id="2" name="Title 1"/>
          <p:cNvSpPr>
            <a:spLocks noGrp="1"/>
          </p:cNvSpPr>
          <p:nvPr>
            <p:ph type="ctrTitle"/>
          </p:nvPr>
        </p:nvSpPr>
        <p:spPr>
          <a:xfrm rot="360000">
            <a:off x="3339809" y="2261844"/>
            <a:ext cx="4847038" cy="119979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3575187"/>
            <a:ext cx="4836456" cy="780634"/>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3" y="3796155"/>
            <a:ext cx="1968535" cy="401243"/>
          </a:xfrm>
        </p:spPr>
        <p:txBody>
          <a:bodyPr anchor="t"/>
          <a:lstStyle>
            <a:lvl1pPr algn="ctr">
              <a:defRPr sz="2200">
                <a:solidFill>
                  <a:schemeClr val="accent1"/>
                </a:solidFill>
              </a:defRPr>
            </a:lvl1pPr>
          </a:lstStyle>
          <a:p>
            <a:fld id="{2069C06D-4ED8-42C6-905D-CA84CA1B6CBF}" type="datetime2">
              <a:rPr lang="en-US" smtClean="0"/>
              <a:t>Thursday, February 22, 2018</a:t>
            </a:fld>
            <a:endParaRPr lang="en-US" dirty="0"/>
          </a:p>
        </p:txBody>
      </p:sp>
      <p:sp>
        <p:nvSpPr>
          <p:cNvPr id="5" name="Footer Placeholder 4"/>
          <p:cNvSpPr>
            <a:spLocks noGrp="1"/>
          </p:cNvSpPr>
          <p:nvPr>
            <p:ph type="ftr" sz="quarter" idx="11"/>
          </p:nvPr>
        </p:nvSpPr>
        <p:spPr>
          <a:xfrm rot="20520000">
            <a:off x="647593" y="3101509"/>
            <a:ext cx="2085881" cy="626258"/>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4132357"/>
            <a:ext cx="738180" cy="319955"/>
          </a:xfrm>
        </p:spPr>
        <p:txBody>
          <a:bodyPr/>
          <a:lstStyle>
            <a:lvl1pPr algn="r">
              <a:defRPr>
                <a:solidFill>
                  <a:schemeClr val="accent1">
                    <a:lumMod val="75000"/>
                  </a:schemeClr>
                </a:solidFill>
              </a:defRPr>
            </a:lvl1pPr>
          </a:lstStyle>
          <a:p>
            <a:pPr marL="0" lvl="0" indent="0">
              <a:spcBef>
                <a:spcPts val="0"/>
              </a:spcBef>
              <a:spcAft>
                <a:spcPts val="0"/>
              </a:spcAft>
              <a:buNone/>
            </a:pPr>
            <a:fld id="{00000000-1234-1234-1234-123412341234}" type="slidenum">
              <a:rPr lang="en" smtClean="0"/>
              <a:t>‹#›</a:t>
            </a:fld>
            <a:endParaRPr lang="en"/>
          </a:p>
        </p:txBody>
      </p:sp>
      <p:pic>
        <p:nvPicPr>
          <p:cNvPr id="9" name="Picture 8" descr="coverBand.png"/>
          <p:cNvPicPr>
            <a:picLocks noChangeAspect="1"/>
          </p:cNvPicPr>
          <p:nvPr/>
        </p:nvPicPr>
        <p:blipFill>
          <a:blip r:embed="rId5"/>
          <a:stretch>
            <a:fillRect/>
          </a:stretch>
        </p:blipFill>
        <p:spPr>
          <a:xfrm>
            <a:off x="0" y="4410075"/>
            <a:ext cx="9144000" cy="247650"/>
          </a:xfrm>
          <a:prstGeom prst="rect">
            <a:avLst/>
          </a:prstGeom>
          <a:effectLst>
            <a:outerShdw blurRad="63500" dist="38100" dir="5400000" algn="t" rotWithShape="0">
              <a:prstClr val="black">
                <a:alpha val="59000"/>
              </a:prstClr>
            </a:outerShdw>
          </a:effectLst>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Thursday, February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2709"/>
            <a:ext cx="1963320" cy="41021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628649"/>
            <a:ext cx="5907840"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Thursday, February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t>Thursday, February 22,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123495"/>
            <a:ext cx="8041439" cy="1572944"/>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0" y="2815802"/>
            <a:ext cx="7467601" cy="1125140"/>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Thursday, February 22,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4B82477-D5D3-4181-8C11-75D0F2433A87}" type="datetime2">
              <a:rPr lang="en-US" smtClean="0"/>
              <a:t>Thursday, February 22,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3"/>
          </p:nvPr>
        </p:nvSpPr>
        <p:spPr>
          <a:xfrm>
            <a:off x="841248" y="1529334"/>
            <a:ext cx="36576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529334"/>
            <a:ext cx="3657600" cy="2962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1528792"/>
            <a:ext cx="3017520"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1528790"/>
            <a:ext cx="3014708"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3E253B-1893-4367-8BAE-DF4BC10DC578}" type="datetime2">
              <a:rPr lang="en-US" smtClean="0"/>
              <a:t>Thursday, February 22,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6" name="Freeform 22"/>
          <p:cNvSpPr>
            <a:spLocks/>
          </p:cNvSpPr>
          <p:nvPr/>
        </p:nvSpPr>
        <p:spPr bwMode="auto">
          <a:xfrm rot="20274567">
            <a:off x="3933638" y="3210752"/>
            <a:ext cx="1288495" cy="541897"/>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2" y="2487630"/>
            <a:ext cx="1288495" cy="541897"/>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057399"/>
            <a:ext cx="3017520" cy="2434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057400"/>
            <a:ext cx="3017520" cy="2434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Thursday, February 22,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Thursday, February 22,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115311"/>
            <a:ext cx="3008313" cy="1441004"/>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626571"/>
            <a:ext cx="4699370" cy="386364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1" y="2556316"/>
            <a:ext cx="3008313" cy="14393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Thursday, February 22,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43404"/>
            <a:ext cx="2781300" cy="614363"/>
          </a:xfrm>
          <a:prstGeom prst="rect">
            <a:avLst/>
          </a:prstGeom>
        </p:spPr>
      </p:pic>
      <p:sp>
        <p:nvSpPr>
          <p:cNvPr id="2" name="Title 1"/>
          <p:cNvSpPr>
            <a:spLocks noGrp="1"/>
          </p:cNvSpPr>
          <p:nvPr>
            <p:ph type="title"/>
          </p:nvPr>
        </p:nvSpPr>
        <p:spPr>
          <a:xfrm>
            <a:off x="551280" y="3502241"/>
            <a:ext cx="8041440" cy="539899"/>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445770"/>
            <a:ext cx="4873752" cy="27432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4062115"/>
            <a:ext cx="6705600" cy="45234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Thursday, February 22,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51280" y="327422"/>
            <a:ext cx="8041440" cy="108200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528791"/>
            <a:ext cx="7467600" cy="29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4611657"/>
            <a:ext cx="2133600" cy="273844"/>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B385921-A91A-409C-921C-0E0EC1E750EC}" type="datetime2">
              <a:rPr lang="en-US" smtClean="0"/>
              <a:t>Thursday, February 22, 2018</a:t>
            </a:fld>
            <a:endParaRPr lang="en-US" dirty="0"/>
          </a:p>
        </p:txBody>
      </p:sp>
      <p:sp>
        <p:nvSpPr>
          <p:cNvPr id="5" name="Footer Placeholder 4"/>
          <p:cNvSpPr>
            <a:spLocks noGrp="1"/>
          </p:cNvSpPr>
          <p:nvPr>
            <p:ph type="ftr" sz="quarter" idx="3"/>
          </p:nvPr>
        </p:nvSpPr>
        <p:spPr>
          <a:xfrm>
            <a:off x="3124200" y="4611657"/>
            <a:ext cx="2895600" cy="273844"/>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4611657"/>
            <a:ext cx="2133600" cy="273844"/>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marL="0" lvl="0" indent="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cjc.org/wp-content/uploads/Checklist-for-Evaluating-Compliance-Jul15.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randy@asccc.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sreynolds@accj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accjc.org/wp-content/uploads/Eligibility-Requirements-Adopted-June-2014.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accjc.org/wp-content/uploads/Award-of-Credit.pdf" TargetMode="External"/><Relationship Id="rId7" Type="http://schemas.openxmlformats.org/officeDocument/2006/relationships/hyperlink" Target="https://accjc.org/wp-content/uploads/Rights-and-Responsibilities-of-the-Commission-and-Member-Institutions-1.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accjc.org/wp-content/uploads/Transfer-of-Credit.pdf" TargetMode="External"/><Relationship Id="rId5" Type="http://schemas.openxmlformats.org/officeDocument/2006/relationships/hyperlink" Target="https://accjc.org/wp-content/uploads/Distance-Correspondence-Education.pdf" TargetMode="External"/><Relationship Id="rId4" Type="http://schemas.openxmlformats.org/officeDocument/2006/relationships/hyperlink" Target="https://accjc.org/wp-content/uploads/Institutional-Degrees-and-Credit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1800"/>
              <a:t>Eligibility Requirements and Commission Policies</a:t>
            </a:r>
            <a:endParaRPr sz="1800"/>
          </a:p>
          <a:p>
            <a:pPr marL="0" lvl="0" indent="0">
              <a:spcBef>
                <a:spcPts val="0"/>
              </a:spcBef>
              <a:spcAft>
                <a:spcPts val="0"/>
              </a:spcAft>
              <a:buClr>
                <a:schemeClr val="dk1"/>
              </a:buClr>
              <a:buSzPts val="1100"/>
              <a:buFont typeface="Arial"/>
              <a:buNone/>
            </a:pPr>
            <a:endParaRPr sz="1800"/>
          </a:p>
          <a:p>
            <a:pPr marL="0" lvl="0" indent="0" rtl="0">
              <a:spcBef>
                <a:spcPts val="0"/>
              </a:spcBef>
              <a:spcAft>
                <a:spcPts val="0"/>
              </a:spcAft>
              <a:buNone/>
            </a:pPr>
            <a:endParaRPr sz="1800"/>
          </a:p>
        </p:txBody>
      </p:sp>
      <p:sp>
        <p:nvSpPr>
          <p:cNvPr id="55" name="Shape 5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chemeClr val="dk1"/>
                </a:solidFill>
              </a:rPr>
              <a:t>Randy Beach, ASCCC South Representative</a:t>
            </a:r>
            <a:endParaRPr sz="1800">
              <a:solidFill>
                <a:schemeClr val="dk1"/>
              </a:solidFill>
            </a:endParaRPr>
          </a:p>
          <a:p>
            <a:pPr marL="0" lvl="0" indent="0">
              <a:spcBef>
                <a:spcPts val="0"/>
              </a:spcBef>
              <a:spcAft>
                <a:spcPts val="0"/>
              </a:spcAft>
              <a:buClr>
                <a:schemeClr val="dk1"/>
              </a:buClr>
              <a:buSzPts val="1100"/>
              <a:buFont typeface="Arial"/>
              <a:buNone/>
            </a:pPr>
            <a:r>
              <a:rPr lang="en" sz="1800">
                <a:solidFill>
                  <a:schemeClr val="dk1"/>
                </a:solidFill>
              </a:rPr>
              <a:t>Steve Reynolds, Vice-President, ACCJC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311700" y="1498950"/>
            <a:ext cx="8520600" cy="290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2000" dirty="0"/>
              <a:t>Reviews a colleges policies related to Distance Education in all areas of student learning and support</a:t>
            </a:r>
            <a:endParaRPr sz="2000" dirty="0"/>
          </a:p>
          <a:p>
            <a:pPr marL="914400" lvl="1" indent="-317500" rtl="0">
              <a:spcBef>
                <a:spcPts val="0"/>
              </a:spcBef>
              <a:spcAft>
                <a:spcPts val="0"/>
              </a:spcAft>
              <a:buSzPts val="1400"/>
              <a:buChar char="○"/>
            </a:pPr>
            <a:r>
              <a:rPr lang="en" sz="2000" dirty="0"/>
              <a:t>Substantive change</a:t>
            </a:r>
            <a:endParaRPr sz="2000" dirty="0"/>
          </a:p>
          <a:p>
            <a:pPr marL="914400" lvl="1" indent="-317500" rtl="0">
              <a:spcBef>
                <a:spcPts val="0"/>
              </a:spcBef>
              <a:spcAft>
                <a:spcPts val="0"/>
              </a:spcAft>
              <a:buSzPts val="1400"/>
              <a:buChar char="○"/>
            </a:pPr>
            <a:r>
              <a:rPr lang="en" sz="2000" dirty="0"/>
              <a:t>Regular and substantive interaction</a:t>
            </a:r>
            <a:endParaRPr sz="2000" dirty="0"/>
          </a:p>
          <a:p>
            <a:pPr marL="914400" lvl="1" indent="-317500" rtl="0">
              <a:spcBef>
                <a:spcPts val="0"/>
              </a:spcBef>
              <a:spcAft>
                <a:spcPts val="0"/>
              </a:spcAft>
              <a:buSzPts val="1400"/>
              <a:buChar char="○"/>
            </a:pPr>
            <a:r>
              <a:rPr lang="en" sz="2000" dirty="0"/>
              <a:t>Support for online and on-ground students</a:t>
            </a:r>
            <a:endParaRPr sz="2000" dirty="0"/>
          </a:p>
          <a:p>
            <a:pPr marL="457200" lvl="0" indent="-342900" rtl="0">
              <a:spcBef>
                <a:spcPts val="0"/>
              </a:spcBef>
              <a:spcAft>
                <a:spcPts val="0"/>
              </a:spcAft>
              <a:buSzPts val="1800"/>
              <a:buChar char="●"/>
            </a:pPr>
            <a:r>
              <a:rPr lang="en" sz="2000" dirty="0"/>
              <a:t>Reviews processes for Student Complaints </a:t>
            </a:r>
            <a:endParaRPr sz="2000" dirty="0"/>
          </a:p>
          <a:p>
            <a:pPr marL="457200" lvl="0" indent="-342900" rtl="0">
              <a:spcBef>
                <a:spcPts val="0"/>
              </a:spcBef>
              <a:spcAft>
                <a:spcPts val="0"/>
              </a:spcAft>
              <a:buSzPts val="1800"/>
              <a:buChar char="●"/>
            </a:pPr>
            <a:r>
              <a:rPr lang="en" sz="2000" u="sng" dirty="0">
                <a:solidFill>
                  <a:schemeClr val="accent5"/>
                </a:solidFill>
                <a:hlinkClick r:id="rId3"/>
              </a:rPr>
              <a:t>Checklist for Evaluating Compliance with Federal Regulations and Related Commission Policies</a:t>
            </a:r>
            <a:endParaRPr sz="2000" dirty="0"/>
          </a:p>
          <a:p>
            <a:pPr marL="0" lvl="0" indent="0" rtl="0">
              <a:spcBef>
                <a:spcPts val="1600"/>
              </a:spcBef>
              <a:spcAft>
                <a:spcPts val="0"/>
              </a:spcAft>
              <a:buNone/>
            </a:pPr>
            <a:endParaRPr sz="2000" dirty="0"/>
          </a:p>
          <a:p>
            <a:pPr marL="0" lvl="0" indent="0" rtl="0">
              <a:spcBef>
                <a:spcPts val="1600"/>
              </a:spcBef>
              <a:spcAft>
                <a:spcPts val="0"/>
              </a:spcAft>
              <a:buNone/>
            </a:pPr>
            <a:endParaRPr sz="2000" dirty="0"/>
          </a:p>
          <a:p>
            <a:pPr marL="0" lvl="0" indent="0" rtl="0">
              <a:spcBef>
                <a:spcPts val="1600"/>
              </a:spcBef>
              <a:spcAft>
                <a:spcPts val="1600"/>
              </a:spcAft>
              <a:buNone/>
            </a:pPr>
            <a:endParaRPr sz="2000" dirty="0"/>
          </a:p>
        </p:txBody>
      </p:sp>
      <p:sp>
        <p:nvSpPr>
          <p:cNvPr id="4" name="Shape 103"/>
          <p:cNvSpPr txBox="1">
            <a:spLocks/>
          </p:cNvSpPr>
          <p:nvPr/>
        </p:nvSpPr>
        <p:spPr>
          <a:xfrm>
            <a:off x="311700" y="133350"/>
            <a:ext cx="8520600" cy="572700"/>
          </a:xfrm>
          <a:prstGeom prst="rect">
            <a:avLst/>
          </a:prstGeom>
        </p:spPr>
        <p:txBody>
          <a:bodyPr spcFirstLastPara="1" vert="horz" wrap="square" lIns="91425" tIns="91425" rIns="91425" bIns="91425" rtlCol="0" anchor="t" anchorCtr="0">
            <a:noAutofit/>
          </a:bodyPr>
          <a:lstStyle>
            <a:lvl1pPr lvl="0" algn="ctr" defTabSz="457200" rtl="0" eaLnBrk="1" latinLnBrk="0" hangingPunct="1">
              <a:spcBef>
                <a:spcPts val="0"/>
              </a:spcBef>
              <a:spcAft>
                <a:spcPts val="0"/>
              </a:spcAft>
              <a:buSzPts val="2800"/>
              <a:buNone/>
              <a:defRPr sz="4800" kern="1200">
                <a:solidFill>
                  <a:schemeClr val="tx1">
                    <a:lumMod val="85000"/>
                    <a:lumOff val="15000"/>
                  </a:schemeClr>
                </a:solidFill>
                <a:latin typeface="+mj-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pPr>
              <a:buClrTx/>
              <a:buFontTx/>
            </a:pPr>
            <a:r>
              <a:rPr lang="en-US" sz="3600" dirty="0" smtClean="0"/>
              <a:t>What Does the Team Do about ACCJC Policies on a Visit? Highlights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Questions</a:t>
            </a:r>
            <a:endParaRPr/>
          </a:p>
        </p:txBody>
      </p:sp>
      <p:sp>
        <p:nvSpPr>
          <p:cNvPr id="116" name="Shape 116"/>
          <p:cNvSpPr txBox="1">
            <a:spLocks noGrp="1"/>
          </p:cNvSpPr>
          <p:nvPr>
            <p:ph type="body" idx="1"/>
          </p:nvPr>
        </p:nvSpPr>
        <p:spPr>
          <a:xfrm>
            <a:off x="311700" y="1581149"/>
            <a:ext cx="8520600" cy="2987725"/>
          </a:xfrm>
          <a:prstGeom prst="rect">
            <a:avLst/>
          </a:prstGeom>
        </p:spPr>
        <p:txBody>
          <a:bodyPr spcFirstLastPara="1" wrap="square" lIns="91425" tIns="91425" rIns="91425" bIns="91425" anchor="t" anchorCtr="0">
            <a:noAutofit/>
          </a:bodyPr>
          <a:lstStyle/>
          <a:p>
            <a:pPr marL="0" lvl="0" indent="0" rtl="0">
              <a:spcBef>
                <a:spcPts val="0"/>
              </a:spcBef>
              <a:spcAft>
                <a:spcPts val="1600"/>
              </a:spcAft>
              <a:buClr>
                <a:srgbClr val="000000"/>
              </a:buClr>
              <a:buSzPts val="1100"/>
              <a:buFont typeface="Arial"/>
              <a:buNone/>
            </a:pPr>
            <a:r>
              <a:rPr lang="en" dirty="0"/>
              <a:t>Randy Beach, ASCCC South Representative, </a:t>
            </a:r>
            <a:r>
              <a:rPr lang="en" u="sng" dirty="0">
                <a:solidFill>
                  <a:schemeClr val="hlink"/>
                </a:solidFill>
                <a:hlinkClick r:id="rId3"/>
              </a:rPr>
              <a:t>randy@asccc.org</a:t>
            </a:r>
            <a:r>
              <a:rPr lang="en" dirty="0"/>
              <a:t> </a:t>
            </a:r>
            <a:br>
              <a:rPr lang="en" dirty="0"/>
            </a:br>
            <a:r>
              <a:rPr lang="en" dirty="0"/>
              <a:t>Steve Reynolds, Vice-President, ACCJC, </a:t>
            </a:r>
            <a:r>
              <a:rPr lang="en" u="sng" dirty="0">
                <a:solidFill>
                  <a:schemeClr val="hlink"/>
                </a:solidFill>
                <a:hlinkClick r:id="rId4"/>
              </a:rPr>
              <a:t>sreynolds@accjc.org</a:t>
            </a:r>
            <a:r>
              <a:rPr lang="en" dirty="0"/>
              <a:t> </a:t>
            </a:r>
            <a:endParaRPr dirty="0"/>
          </a:p>
        </p:txBody>
      </p:sp>
      <p:pic>
        <p:nvPicPr>
          <p:cNvPr id="117" name="Shape 117"/>
          <p:cNvPicPr preferRelativeResize="0"/>
          <p:nvPr/>
        </p:nvPicPr>
        <p:blipFill>
          <a:blip r:embed="rId5">
            <a:alphaModFix/>
          </a:blip>
          <a:stretch>
            <a:fillRect/>
          </a:stretch>
        </p:blipFill>
        <p:spPr>
          <a:xfrm>
            <a:off x="914400" y="3237425"/>
            <a:ext cx="2190126" cy="1048400"/>
          </a:xfrm>
          <a:prstGeom prst="rect">
            <a:avLst/>
          </a:prstGeom>
          <a:noFill/>
          <a:ln>
            <a:noFill/>
          </a:ln>
        </p:spPr>
      </p:pic>
      <p:pic>
        <p:nvPicPr>
          <p:cNvPr id="118" name="Shape 118"/>
          <p:cNvPicPr preferRelativeResize="0"/>
          <p:nvPr/>
        </p:nvPicPr>
        <p:blipFill>
          <a:blip r:embed="rId6">
            <a:alphaModFix/>
          </a:blip>
          <a:stretch>
            <a:fillRect/>
          </a:stretch>
        </p:blipFill>
        <p:spPr>
          <a:xfrm>
            <a:off x="3886129" y="3676887"/>
            <a:ext cx="4781371" cy="572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95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Description</a:t>
            </a:r>
            <a:endParaRPr dirty="0"/>
          </a:p>
        </p:txBody>
      </p:sp>
      <p:sp>
        <p:nvSpPr>
          <p:cNvPr id="61" name="Shape 6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In addition to the accreditation standards colleges use to assess their effectiveness, colleges must also evaluate how their institution’s basic nature and design align with the ACCJC Eligibility Requirements for Accreditation and how their practices align with Commission policies in order to establish and maintain their accredited status. This session will identify the basis for these requirements, the nuances that should be considered when responding to them, and how these “lesser angels of accreditation” crosswalk to the standards.</a:t>
            </a:r>
            <a:endParaRPr/>
          </a:p>
          <a:p>
            <a:pPr marL="0" lv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2857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What Brings You Here? </a:t>
            </a:r>
            <a:endParaRPr dirty="0"/>
          </a:p>
        </p:txBody>
      </p:sp>
      <p:sp>
        <p:nvSpPr>
          <p:cNvPr id="67" name="Shape 67"/>
          <p:cNvSpPr txBox="1">
            <a:spLocks noGrp="1"/>
          </p:cNvSpPr>
          <p:nvPr>
            <p:ph type="body" idx="1"/>
          </p:nvPr>
        </p:nvSpPr>
        <p:spPr>
          <a:xfrm>
            <a:off x="311700" y="11736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questions do you need answered? </a:t>
            </a:r>
            <a:endParaRPr/>
          </a:p>
          <a:p>
            <a:pPr marL="0" lvl="0" indent="0">
              <a:spcBef>
                <a:spcPts val="1600"/>
              </a:spcBef>
              <a:spcAft>
                <a:spcPts val="0"/>
              </a:spcAft>
              <a:buNone/>
            </a:pPr>
            <a:r>
              <a:rPr lang="en"/>
              <a:t>What areas are confusing for you?</a:t>
            </a:r>
            <a:endParaRPr/>
          </a:p>
          <a:p>
            <a:pPr marL="0" lvl="0" indent="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857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Are You Eligible?</a:t>
            </a:r>
            <a:endParaRPr dirty="0"/>
          </a:p>
        </p:txBody>
      </p:sp>
      <p:sp>
        <p:nvSpPr>
          <p:cNvPr id="73" name="Shape 73"/>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r>
              <a:rPr lang="en" dirty="0"/>
              <a:t>Build a college from the ground.</a:t>
            </a:r>
            <a:endParaRPr dirty="0"/>
          </a:p>
          <a:p>
            <a:pPr marL="342900">
              <a:spcBef>
                <a:spcPts val="1600"/>
              </a:spcBef>
            </a:pPr>
            <a:r>
              <a:rPr lang="en" dirty="0" smtClean="0"/>
              <a:t>What </a:t>
            </a:r>
            <a:r>
              <a:rPr lang="en" dirty="0"/>
              <a:t>do you think an institution needs to be a college? What are the basic, foundational elements you must have to be considered a college?</a:t>
            </a:r>
            <a:endParaRPr dirty="0"/>
          </a:p>
          <a:p>
            <a:pPr marL="342900">
              <a:spcBef>
                <a:spcPts val="1600"/>
              </a:spcBef>
              <a:spcAft>
                <a:spcPts val="1600"/>
              </a:spcAft>
            </a:pPr>
            <a:r>
              <a:rPr lang="en" dirty="0" smtClean="0"/>
              <a:t>Turn </a:t>
            </a:r>
            <a:r>
              <a:rPr lang="en" dirty="0"/>
              <a:t>to the person or persons next to you and build your college!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wipe(left)">
                                      <p:cBhvr>
                                        <p:cTn id="7" dur="5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wipe(left)">
                                      <p:cBhvr>
                                        <p:cTn id="12" dur="500"/>
                                        <p:tgtEl>
                                          <p:spTgt spid="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3">
                                            <p:txEl>
                                              <p:pRg st="2" end="2"/>
                                            </p:txEl>
                                          </p:spTgt>
                                        </p:tgtEl>
                                        <p:attrNameLst>
                                          <p:attrName>style.visibility</p:attrName>
                                        </p:attrNameLst>
                                      </p:cBhvr>
                                      <p:to>
                                        <p:strVal val="visible"/>
                                      </p:to>
                                    </p:set>
                                    <p:animEffect transition="in" filter="wipe(left)">
                                      <p:cBhvr>
                                        <p:cTn id="17" dur="500"/>
                                        <p:tgtEl>
                                          <p:spTgt spid="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t>What’s an Eligibility Requirement? Where Does it Come From?</a:t>
            </a:r>
            <a:endParaRPr sz="2400" dirty="0"/>
          </a:p>
        </p:txBody>
      </p:sp>
      <p:sp>
        <p:nvSpPr>
          <p:cNvPr id="79" name="Shape 7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dirty="0"/>
              <a:t>Eligibility requirements (</a:t>
            </a:r>
            <a:r>
              <a:rPr lang="en" sz="2000" dirty="0" smtClean="0"/>
              <a:t>ERs) </a:t>
            </a:r>
            <a:r>
              <a:rPr lang="en" sz="2000" dirty="0"/>
              <a:t>must be met for a college to receive accreditation and to accept federal financial aid</a:t>
            </a:r>
            <a:endParaRPr sz="2000" dirty="0"/>
          </a:p>
          <a:p>
            <a:pPr marL="457200" lvl="0" indent="-342900" rtl="0">
              <a:spcBef>
                <a:spcPts val="0"/>
              </a:spcBef>
              <a:spcAft>
                <a:spcPts val="0"/>
              </a:spcAft>
              <a:buSzPts val="1800"/>
              <a:buChar char="●"/>
            </a:pPr>
            <a:r>
              <a:rPr lang="en" sz="2000" dirty="0" smtClean="0"/>
              <a:t>The </a:t>
            </a:r>
            <a:r>
              <a:rPr lang="en" sz="2000" dirty="0"/>
              <a:t>same ERs must be met every cycle</a:t>
            </a:r>
            <a:endParaRPr sz="2000" dirty="0"/>
          </a:p>
          <a:p>
            <a:pPr marL="457200" lvl="0" indent="-355600" rtl="0">
              <a:spcBef>
                <a:spcPts val="0"/>
              </a:spcBef>
              <a:spcAft>
                <a:spcPts val="0"/>
              </a:spcAft>
              <a:buSzPts val="2000"/>
              <a:buChar char="●"/>
            </a:pPr>
            <a:r>
              <a:rPr lang="en" sz="2000" dirty="0"/>
              <a:t>ERs help colleges establish foundations all colleges must possess</a:t>
            </a:r>
            <a:endParaRPr sz="2000" dirty="0"/>
          </a:p>
          <a:p>
            <a:pPr marL="457200" lvl="0" indent="-355600" rtl="0">
              <a:spcBef>
                <a:spcPts val="0"/>
              </a:spcBef>
              <a:spcAft>
                <a:spcPts val="0"/>
              </a:spcAft>
              <a:buSzPts val="2000"/>
              <a:buChar char="●"/>
            </a:pPr>
            <a:r>
              <a:rPr lang="en" sz="2000" dirty="0"/>
              <a:t>ERs 1</a:t>
            </a:r>
            <a:r>
              <a:rPr lang="en" sz="2000" dirty="0" smtClean="0"/>
              <a:t>, 2, 3, 4, and </a:t>
            </a:r>
            <a:r>
              <a:rPr lang="en" sz="2000" dirty="0"/>
              <a:t>5 are specifically called out in your ISER</a:t>
            </a:r>
            <a:endParaRPr sz="2000" dirty="0"/>
          </a:p>
          <a:p>
            <a:pPr marL="457200" lvl="0" indent="-355600" rtl="0">
              <a:spcBef>
                <a:spcPts val="0"/>
              </a:spcBef>
              <a:spcAft>
                <a:spcPts val="0"/>
              </a:spcAft>
              <a:buSzPts val="2000"/>
              <a:buChar char="●"/>
            </a:pPr>
            <a:r>
              <a:rPr lang="en" sz="2000" dirty="0"/>
              <a:t>Others are embedded </a:t>
            </a:r>
            <a:r>
              <a:rPr lang="en" sz="2000" dirty="0" smtClean="0"/>
              <a:t>within </a:t>
            </a:r>
            <a:r>
              <a:rPr lang="en" sz="2000" dirty="0"/>
              <a:t>the </a:t>
            </a:r>
            <a:r>
              <a:rPr lang="en" sz="2000" u="sng" dirty="0">
                <a:solidFill>
                  <a:schemeClr val="hlink"/>
                </a:solidFill>
                <a:hlinkClick r:id="rId3"/>
              </a:rPr>
              <a:t>2014 Standards</a:t>
            </a:r>
            <a:endParaRPr sz="2000" dirty="0"/>
          </a:p>
          <a:p>
            <a:pPr marL="457200" lvl="0" indent="-355600" rtl="0">
              <a:spcBef>
                <a:spcPts val="0"/>
              </a:spcBef>
              <a:spcAft>
                <a:spcPts val="0"/>
              </a:spcAft>
              <a:buSzPts val="2000"/>
              <a:buChar char="●"/>
            </a:pPr>
            <a:r>
              <a:rPr lang="en" b="1" dirty="0"/>
              <a:t>The Basics</a:t>
            </a:r>
            <a:r>
              <a:rPr lang="en" dirty="0"/>
              <a:t>: If you don’t have these, you’re not a college!</a:t>
            </a:r>
            <a:endParaRPr dirty="0"/>
          </a:p>
          <a:p>
            <a:pPr marL="0" lvl="0" indent="0">
              <a:spcBef>
                <a:spcPts val="1600"/>
              </a:spcBef>
              <a:spcAft>
                <a:spcPts val="0"/>
              </a:spcAft>
              <a:buNone/>
            </a:pPr>
            <a:endParaRPr dirty="0"/>
          </a:p>
          <a:p>
            <a:pPr marL="0" lvl="0" indent="0">
              <a:spcBef>
                <a:spcPts val="1600"/>
              </a:spcBef>
              <a:spcAft>
                <a:spcPts val="0"/>
              </a:spcAft>
              <a:buNone/>
            </a:pPr>
            <a:endParaRPr dirty="0"/>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dirty="0"/>
              <a:t>Eligibility Requirements and the Standards</a:t>
            </a:r>
            <a:endParaRPr sz="3200" dirty="0"/>
          </a:p>
        </p:txBody>
      </p:sp>
      <p:sp>
        <p:nvSpPr>
          <p:cNvPr id="85" name="Shape 85"/>
          <p:cNvSpPr txBox="1">
            <a:spLocks noGrp="1"/>
          </p:cNvSpPr>
          <p:nvPr>
            <p:ph type="body" idx="1"/>
          </p:nvPr>
        </p:nvSpPr>
        <p:spPr>
          <a:xfrm>
            <a:off x="311700" y="1152475"/>
            <a:ext cx="4268700" cy="3416400"/>
          </a:xfrm>
          <a:prstGeom prst="rect">
            <a:avLst/>
          </a:prstGeom>
        </p:spPr>
        <p:txBody>
          <a:bodyPr spcFirstLastPara="1" wrap="square" lIns="91425" tIns="91425" rIns="91425" bIns="91425" anchor="t" anchorCtr="0">
            <a:noAutofit/>
          </a:bodyPr>
          <a:lstStyle/>
          <a:p>
            <a:pPr indent="-457200">
              <a:buFont typeface="+mj-lt"/>
              <a:buAutoNum type="arabicPeriod"/>
            </a:pPr>
            <a:r>
              <a:rPr lang="en" sz="1800" dirty="0">
                <a:solidFill>
                  <a:srgbClr val="FF0000"/>
                </a:solidFill>
              </a:rPr>
              <a:t>Authority</a:t>
            </a:r>
            <a:endParaRPr sz="1800" dirty="0">
              <a:solidFill>
                <a:srgbClr val="FF0000"/>
              </a:solidFill>
            </a:endParaRPr>
          </a:p>
          <a:p>
            <a:pPr indent="-457200">
              <a:buFont typeface="+mj-lt"/>
              <a:buAutoNum type="arabicPeriod"/>
            </a:pPr>
            <a:r>
              <a:rPr lang="en" sz="1800" dirty="0">
                <a:solidFill>
                  <a:srgbClr val="FF0000"/>
                </a:solidFill>
              </a:rPr>
              <a:t>Operational Status</a:t>
            </a:r>
            <a:endParaRPr sz="1800" dirty="0">
              <a:solidFill>
                <a:srgbClr val="FF0000"/>
              </a:solidFill>
            </a:endParaRPr>
          </a:p>
          <a:p>
            <a:pPr indent="-457200">
              <a:buFont typeface="+mj-lt"/>
              <a:buAutoNum type="arabicPeriod"/>
            </a:pPr>
            <a:r>
              <a:rPr lang="en" sz="1800" dirty="0">
                <a:solidFill>
                  <a:srgbClr val="FF0000"/>
                </a:solidFill>
              </a:rPr>
              <a:t>Degrees</a:t>
            </a:r>
            <a:endParaRPr sz="1800" dirty="0">
              <a:solidFill>
                <a:srgbClr val="FF0000"/>
              </a:solidFill>
            </a:endParaRPr>
          </a:p>
          <a:p>
            <a:pPr indent="-457200">
              <a:buFont typeface="+mj-lt"/>
              <a:buAutoNum type="arabicPeriod"/>
            </a:pPr>
            <a:r>
              <a:rPr lang="en" sz="1800" dirty="0">
                <a:solidFill>
                  <a:srgbClr val="FF0000"/>
                </a:solidFill>
              </a:rPr>
              <a:t>Chief Executive Officer</a:t>
            </a:r>
            <a:endParaRPr sz="1800" dirty="0">
              <a:solidFill>
                <a:srgbClr val="FF0000"/>
              </a:solidFill>
            </a:endParaRPr>
          </a:p>
          <a:p>
            <a:pPr indent="-457200">
              <a:buFont typeface="+mj-lt"/>
              <a:buAutoNum type="arabicPeriod"/>
            </a:pPr>
            <a:r>
              <a:rPr lang="en" sz="1800" dirty="0">
                <a:solidFill>
                  <a:srgbClr val="FF0000"/>
                </a:solidFill>
              </a:rPr>
              <a:t>Financial Accountability</a:t>
            </a:r>
            <a:endParaRPr sz="1800" dirty="0">
              <a:solidFill>
                <a:srgbClr val="FF0000"/>
              </a:solidFill>
            </a:endParaRPr>
          </a:p>
          <a:p>
            <a:pPr indent="-457200">
              <a:buFont typeface="+mj-lt"/>
              <a:buAutoNum type="arabicPeriod"/>
            </a:pPr>
            <a:r>
              <a:rPr lang="en" sz="1800" dirty="0"/>
              <a:t>Mission (1.A.1 and 1.A.4)</a:t>
            </a:r>
            <a:endParaRPr sz="1800" dirty="0"/>
          </a:p>
          <a:p>
            <a:pPr indent="-457200">
              <a:buFont typeface="+mj-lt"/>
              <a:buAutoNum type="arabicPeriod"/>
            </a:pPr>
            <a:r>
              <a:rPr lang="en" sz="1800" dirty="0"/>
              <a:t>Governing Board (IV.C.11)</a:t>
            </a:r>
            <a:endParaRPr sz="1800" dirty="0"/>
          </a:p>
          <a:p>
            <a:pPr indent="-457200">
              <a:buFont typeface="+mj-lt"/>
              <a:buAutoNum type="arabicPeriod"/>
            </a:pPr>
            <a:r>
              <a:rPr lang="en" sz="1800" dirty="0"/>
              <a:t>Administrative Capacity (III.A.9 &amp; III.A.10)</a:t>
            </a:r>
            <a:endParaRPr sz="1800" dirty="0"/>
          </a:p>
          <a:p>
            <a:pPr indent="-457200">
              <a:buFont typeface="+mj-lt"/>
              <a:buAutoNum type="arabicPeriod"/>
            </a:pPr>
            <a:r>
              <a:rPr lang="en" sz="1800" dirty="0"/>
              <a:t>Educational Programs (IIA.1 &amp; II.A.6)</a:t>
            </a:r>
            <a:endParaRPr sz="1800" dirty="0"/>
          </a:p>
        </p:txBody>
      </p:sp>
      <p:sp>
        <p:nvSpPr>
          <p:cNvPr id="86" name="Shape 86"/>
          <p:cNvSpPr txBox="1">
            <a:spLocks noGrp="1"/>
          </p:cNvSpPr>
          <p:nvPr>
            <p:ph type="body" idx="4294967295"/>
          </p:nvPr>
        </p:nvSpPr>
        <p:spPr>
          <a:xfrm>
            <a:off x="4648200" y="1152525"/>
            <a:ext cx="4268787" cy="3416300"/>
          </a:xfrm>
          <a:prstGeom prst="rect">
            <a:avLst/>
          </a:prstGeom>
        </p:spPr>
        <p:txBody>
          <a:bodyPr spcFirstLastPara="1" wrap="square" lIns="91425" tIns="91425" rIns="91425" bIns="91425" anchor="t" anchorCtr="0">
            <a:noAutofit/>
          </a:bodyPr>
          <a:lstStyle/>
          <a:p>
            <a:pPr marL="457200" lvl="0" indent="-457200" rtl="0">
              <a:lnSpc>
                <a:spcPct val="100000"/>
              </a:lnSpc>
              <a:spcBef>
                <a:spcPts val="0"/>
              </a:spcBef>
              <a:spcAft>
                <a:spcPts val="0"/>
              </a:spcAft>
              <a:buFont typeface="+mj-lt"/>
              <a:buAutoNum type="arabicPeriod" startAt="10"/>
            </a:pPr>
            <a:r>
              <a:rPr lang="en" sz="1800" dirty="0"/>
              <a:t>Academic Credit (II.A.9 &amp; II.A.10)</a:t>
            </a:r>
            <a:endParaRPr sz="1800" dirty="0"/>
          </a:p>
          <a:p>
            <a:pPr marL="457200" lvl="0" indent="-457200" rtl="0">
              <a:lnSpc>
                <a:spcPct val="100000"/>
              </a:lnSpc>
              <a:spcBef>
                <a:spcPts val="0"/>
              </a:spcBef>
              <a:spcAft>
                <a:spcPts val="0"/>
              </a:spcAft>
              <a:buFont typeface="+mj-lt"/>
              <a:buAutoNum type="arabicPeriod" startAt="10"/>
            </a:pPr>
            <a:r>
              <a:rPr lang="en" sz="1800" dirty="0"/>
              <a:t>Student Learning and Student Achievement (I.B.2, I.B.3, &amp; II.A.1)</a:t>
            </a:r>
            <a:endParaRPr sz="1800" dirty="0"/>
          </a:p>
          <a:p>
            <a:pPr marL="457200" lvl="0" indent="-457200" rtl="0">
              <a:lnSpc>
                <a:spcPct val="100000"/>
              </a:lnSpc>
              <a:spcBef>
                <a:spcPts val="0"/>
              </a:spcBef>
              <a:spcAft>
                <a:spcPts val="0"/>
              </a:spcAft>
              <a:buFont typeface="+mj-lt"/>
              <a:buAutoNum type="arabicPeriod" startAt="10"/>
            </a:pPr>
            <a:r>
              <a:rPr lang="en" sz="1800" dirty="0"/>
              <a:t>General Education (II.A.12 &amp; II.A.5)</a:t>
            </a:r>
            <a:endParaRPr sz="1800" dirty="0"/>
          </a:p>
          <a:p>
            <a:pPr marL="457200" lvl="0" indent="-457200" rtl="0">
              <a:lnSpc>
                <a:spcPct val="100000"/>
              </a:lnSpc>
              <a:spcBef>
                <a:spcPts val="0"/>
              </a:spcBef>
              <a:spcAft>
                <a:spcPts val="0"/>
              </a:spcAft>
              <a:buFont typeface="+mj-lt"/>
              <a:buAutoNum type="arabicPeriod" startAt="10"/>
            </a:pPr>
            <a:r>
              <a:rPr lang="en" sz="1800" dirty="0"/>
              <a:t>Academic Freedom (I.C.7)</a:t>
            </a:r>
            <a:endParaRPr sz="1800" dirty="0"/>
          </a:p>
          <a:p>
            <a:pPr marL="457200" lvl="0" indent="-457200" rtl="0">
              <a:lnSpc>
                <a:spcPct val="100000"/>
              </a:lnSpc>
              <a:spcBef>
                <a:spcPts val="0"/>
              </a:spcBef>
              <a:spcAft>
                <a:spcPts val="0"/>
              </a:spcAft>
              <a:buFont typeface="+mj-lt"/>
              <a:buAutoNum type="arabicPeriod" startAt="10"/>
            </a:pPr>
            <a:r>
              <a:rPr lang="en" sz="1800" dirty="0"/>
              <a:t>Faculty (III.A.7 &amp; III.A.2)</a:t>
            </a:r>
            <a:endParaRPr sz="1800" dirty="0"/>
          </a:p>
          <a:p>
            <a:pPr marL="457200" lvl="0" indent="-457200" rtl="0">
              <a:lnSpc>
                <a:spcPct val="100000"/>
              </a:lnSpc>
              <a:spcBef>
                <a:spcPts val="0"/>
              </a:spcBef>
              <a:spcAft>
                <a:spcPts val="0"/>
              </a:spcAft>
              <a:buFont typeface="+mj-lt"/>
              <a:buAutoNum type="arabicPeriod" startAt="10"/>
            </a:pPr>
            <a:r>
              <a:rPr lang="en" sz="1800" dirty="0"/>
              <a:t>Student Support Services (II.C.1 &amp; II.C.3)</a:t>
            </a:r>
            <a:endParaRPr sz="1800" dirty="0"/>
          </a:p>
          <a:p>
            <a:pPr marL="457200" lvl="0" indent="-457200" rtl="0">
              <a:lnSpc>
                <a:spcPct val="100000"/>
              </a:lnSpc>
              <a:spcBef>
                <a:spcPts val="0"/>
              </a:spcBef>
              <a:spcAft>
                <a:spcPts val="0"/>
              </a:spcAft>
              <a:buFont typeface="+mj-lt"/>
              <a:buAutoNum type="arabicPeriod" startAt="10"/>
            </a:pPr>
            <a:r>
              <a:rPr lang="en" sz="1800" dirty="0"/>
              <a:t>Admissions (II.C.6)</a:t>
            </a:r>
            <a:endParaRPr sz="1800" dirty="0"/>
          </a:p>
          <a:p>
            <a:pPr marL="457200" lvl="0" indent="-457200" rtl="0">
              <a:lnSpc>
                <a:spcPct val="100000"/>
              </a:lnSpc>
              <a:spcBef>
                <a:spcPts val="0"/>
              </a:spcBef>
              <a:spcAft>
                <a:spcPts val="0"/>
              </a:spcAft>
              <a:buFont typeface="+mj-lt"/>
              <a:buAutoNum type="arabicPeriod" startAt="10"/>
            </a:pPr>
            <a:r>
              <a:rPr lang="en" sz="1800" dirty="0"/>
              <a:t>Information and Learning Support Services (II.B.1 &amp; II.B.4)  </a:t>
            </a:r>
            <a:endParaRPr sz="1800" dirty="0"/>
          </a:p>
          <a:p>
            <a:pPr marL="0" lvl="0" indent="0" rtl="0">
              <a:lnSpc>
                <a:spcPct val="100000"/>
              </a:lnSpc>
              <a:spcBef>
                <a:spcPts val="0"/>
              </a:spcBef>
              <a:spcAft>
                <a:spcPts val="0"/>
              </a:spcAft>
              <a:buClr>
                <a:schemeClr val="dk1"/>
              </a:buClr>
              <a:buSzPts val="1100"/>
              <a:buFont typeface="Arial"/>
              <a:buNone/>
            </a:pPr>
            <a:endParaRP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t>Eligibility Requirements and the Standards, Cont.</a:t>
            </a:r>
            <a:endParaRPr sz="3200" dirty="0"/>
          </a:p>
        </p:txBody>
      </p:sp>
      <p:sp>
        <p:nvSpPr>
          <p:cNvPr id="92" name="Shape 92"/>
          <p:cNvSpPr txBox="1">
            <a:spLocks noGrp="1"/>
          </p:cNvSpPr>
          <p:nvPr>
            <p:ph type="body" idx="1"/>
          </p:nvPr>
        </p:nvSpPr>
        <p:spPr>
          <a:xfrm>
            <a:off x="311700" y="1581150"/>
            <a:ext cx="7778700" cy="3416400"/>
          </a:xfrm>
          <a:prstGeom prst="rect">
            <a:avLst/>
          </a:prstGeom>
        </p:spPr>
        <p:txBody>
          <a:bodyPr spcFirstLastPara="1" wrap="square" lIns="91425" tIns="91425" rIns="91425" bIns="91425" anchor="t" anchorCtr="0">
            <a:noAutofit/>
          </a:bodyPr>
          <a:lstStyle/>
          <a:p>
            <a:pPr lvl="0" indent="-457200" rtl="0">
              <a:lnSpc>
                <a:spcPct val="100000"/>
              </a:lnSpc>
              <a:spcBef>
                <a:spcPts val="0"/>
              </a:spcBef>
              <a:spcAft>
                <a:spcPts val="0"/>
              </a:spcAft>
              <a:buFont typeface="+mj-lt"/>
              <a:buAutoNum type="arabicPeriod" startAt="18"/>
            </a:pPr>
            <a:r>
              <a:rPr lang="en" sz="2000" dirty="0"/>
              <a:t>Financial Resources (III.D.1)</a:t>
            </a:r>
            <a:endParaRPr sz="2000" dirty="0"/>
          </a:p>
          <a:p>
            <a:pPr lvl="0" indent="-457200" rtl="0">
              <a:lnSpc>
                <a:spcPct val="100000"/>
              </a:lnSpc>
              <a:spcBef>
                <a:spcPts val="0"/>
              </a:spcBef>
              <a:spcAft>
                <a:spcPts val="0"/>
              </a:spcAft>
              <a:buFont typeface="+mj-lt"/>
              <a:buAutoNum type="arabicPeriod" startAt="18"/>
            </a:pPr>
            <a:r>
              <a:rPr lang="en" sz="2000" dirty="0"/>
              <a:t>Institutional Planning and Evaluation (I.B.9 &amp; I.C.3)</a:t>
            </a:r>
            <a:endParaRPr sz="2000" dirty="0"/>
          </a:p>
          <a:p>
            <a:pPr lvl="0" indent="-457200" rtl="0">
              <a:lnSpc>
                <a:spcPct val="100000"/>
              </a:lnSpc>
              <a:spcBef>
                <a:spcPts val="0"/>
              </a:spcBef>
              <a:spcAft>
                <a:spcPts val="0"/>
              </a:spcAft>
              <a:buFont typeface="+mj-lt"/>
              <a:buAutoNum type="arabicPeriod" startAt="18"/>
            </a:pPr>
            <a:r>
              <a:rPr lang="en" sz="2000" dirty="0"/>
              <a:t>Integrity in Communication with the Public (I.C.2)</a:t>
            </a:r>
            <a:endParaRPr sz="2000" dirty="0"/>
          </a:p>
          <a:p>
            <a:pPr lvl="0" indent="-457200" rtl="0">
              <a:lnSpc>
                <a:spcPct val="100000"/>
              </a:lnSpc>
              <a:spcBef>
                <a:spcPts val="0"/>
              </a:spcBef>
              <a:spcAft>
                <a:spcPts val="0"/>
              </a:spcAft>
              <a:buFont typeface="+mj-lt"/>
              <a:buAutoNum type="arabicPeriod" startAt="18"/>
            </a:pPr>
            <a:r>
              <a:rPr lang="en" sz="2000" dirty="0"/>
              <a:t>Integrity in Relations Where Other Policies May be Found (I.C.2)</a:t>
            </a:r>
            <a:endParaRPr sz="2000" dirty="0"/>
          </a:p>
          <a:p>
            <a:pPr marL="0" lvl="0" indent="0" rtl="0">
              <a:lnSpc>
                <a:spcPct val="100000"/>
              </a:lnSpc>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1702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t>Commission Policies and Federal Regulation</a:t>
            </a:r>
            <a:r>
              <a:rPr lang="en" dirty="0"/>
              <a:t> </a:t>
            </a:r>
            <a:endParaRPr dirty="0"/>
          </a:p>
        </p:txBody>
      </p:sp>
      <p:sp>
        <p:nvSpPr>
          <p:cNvPr id="98" name="Shape 9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dirty="0"/>
              <a:t>Policies that have direct ties/citations to federal regulations (DE, etc…) </a:t>
            </a:r>
            <a:endParaRPr sz="1800" dirty="0"/>
          </a:p>
          <a:p>
            <a:pPr marL="285750" indent="-285750">
              <a:spcBef>
                <a:spcPts val="1600"/>
              </a:spcBef>
            </a:pPr>
            <a:r>
              <a:rPr lang="en" sz="1800" u="sng" dirty="0">
                <a:solidFill>
                  <a:schemeClr val="hlink"/>
                </a:solidFill>
                <a:hlinkClick r:id="rId3"/>
              </a:rPr>
              <a:t>Policy on Award of Credit</a:t>
            </a:r>
            <a:r>
              <a:rPr lang="en" sz="1800" dirty="0"/>
              <a:t>, </a:t>
            </a:r>
            <a:r>
              <a:rPr lang="en" sz="1800" u="sng" dirty="0">
                <a:solidFill>
                  <a:schemeClr val="hlink"/>
                </a:solidFill>
                <a:hlinkClick r:id="rId4"/>
              </a:rPr>
              <a:t>Policy on Institutional Degrees and Credits</a:t>
            </a:r>
            <a:r>
              <a:rPr lang="en" sz="1800" dirty="0"/>
              <a:t> - § 600.2; 602.16(a)(1)(viii); 602.24(e), (f); 668.2; 668.9; 668.10</a:t>
            </a:r>
            <a:endParaRPr sz="1800" dirty="0"/>
          </a:p>
          <a:p>
            <a:pPr marL="285750" indent="-285750">
              <a:spcBef>
                <a:spcPts val="1600"/>
              </a:spcBef>
            </a:pPr>
            <a:r>
              <a:rPr lang="en" sz="1800" u="sng" dirty="0">
                <a:solidFill>
                  <a:schemeClr val="hlink"/>
                </a:solidFill>
                <a:hlinkClick r:id="rId5"/>
              </a:rPr>
              <a:t>Policy on Distance Education and on Correspondence Education</a:t>
            </a:r>
            <a:r>
              <a:rPr lang="en" sz="1800" dirty="0"/>
              <a:t> - § 602.3; 602.16(a)(1)(iv), (vi); 602.17(g); 668.38 </a:t>
            </a:r>
            <a:endParaRPr sz="1800" dirty="0"/>
          </a:p>
          <a:p>
            <a:pPr marL="285750" indent="-285750">
              <a:spcBef>
                <a:spcPts val="1600"/>
              </a:spcBef>
            </a:pPr>
            <a:r>
              <a:rPr lang="en" sz="1800" u="sng" dirty="0">
                <a:solidFill>
                  <a:schemeClr val="hlink"/>
                </a:solidFill>
                <a:hlinkClick r:id="rId6"/>
              </a:rPr>
              <a:t>Policy on Transfer of Credit</a:t>
            </a:r>
            <a:r>
              <a:rPr lang="en" sz="1800" dirty="0"/>
              <a:t> - § 602.16(a)(1)(viii), 602.17(a)(3), 602.24(e), 668.43(a)(ii) and § 602.23(b) </a:t>
            </a:r>
            <a:endParaRPr sz="1800" dirty="0"/>
          </a:p>
          <a:p>
            <a:pPr marL="285750" indent="-285750">
              <a:spcBef>
                <a:spcPts val="1600"/>
              </a:spcBef>
              <a:spcAft>
                <a:spcPts val="1600"/>
              </a:spcAft>
            </a:pPr>
            <a:r>
              <a:rPr lang="en" sz="1800" u="sng" dirty="0">
                <a:solidFill>
                  <a:schemeClr val="hlink"/>
                </a:solidFill>
                <a:hlinkClick r:id="rId7"/>
              </a:rPr>
              <a:t>Policy on Rights and Responsibilities of the Commission and Member Institutions</a:t>
            </a:r>
            <a:r>
              <a:rPr lang="en" sz="1800" dirty="0"/>
              <a:t> </a:t>
            </a:r>
            <a:br>
              <a:rPr lang="en" sz="1800" dirty="0"/>
            </a:br>
            <a:endParaRP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1333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t>What Does the Team Do about ACCJC Policies on a Visit? Highlights</a:t>
            </a:r>
            <a:endParaRPr dirty="0"/>
          </a:p>
        </p:txBody>
      </p:sp>
      <p:sp>
        <p:nvSpPr>
          <p:cNvPr id="104" name="Shape 104"/>
          <p:cNvSpPr txBox="1">
            <a:spLocks noGrp="1"/>
          </p:cNvSpPr>
          <p:nvPr>
            <p:ph type="body" idx="1"/>
          </p:nvPr>
        </p:nvSpPr>
        <p:spPr>
          <a:xfrm>
            <a:off x="311700" y="1422750"/>
            <a:ext cx="8520600" cy="2901600"/>
          </a:xfrm>
          <a:prstGeom prst="rect">
            <a:avLst/>
          </a:prstGeom>
        </p:spPr>
        <p:txBody>
          <a:bodyPr spcFirstLastPara="1" wrap="square" lIns="91425" tIns="91425" rIns="91425" bIns="91425" anchor="t" anchorCtr="0">
            <a:noAutofit/>
          </a:bodyPr>
          <a:lstStyle/>
          <a:p>
            <a:pPr marL="114300" lvl="0" indent="0" rtl="0">
              <a:spcBef>
                <a:spcPts val="0"/>
              </a:spcBef>
              <a:spcAft>
                <a:spcPts val="0"/>
              </a:spcAft>
              <a:buSzPts val="1800"/>
              <a:buNone/>
            </a:pPr>
            <a:r>
              <a:rPr lang="en" dirty="0"/>
              <a:t>Reviews Standards and performance with respect to achievement, aka Institution Set Standards (I.B.3)</a:t>
            </a:r>
            <a:endParaRPr dirty="0"/>
          </a:p>
          <a:p>
            <a:pPr marL="482600">
              <a:buSzPts val="1400"/>
            </a:pPr>
            <a:r>
              <a:rPr lang="en" sz="2000" dirty="0"/>
              <a:t>…”success with respect to student achievement in relation to the institution’s mission,…including as appropriate consideration of course completion, State licensing examinations, and job placement rates.” (S602.16(a)(1)(i)</a:t>
            </a:r>
            <a:endParaRPr sz="2000" dirty="0"/>
          </a:p>
          <a:p>
            <a:pPr marL="482600">
              <a:buSzPts val="1400"/>
            </a:pPr>
            <a:r>
              <a:rPr lang="en" sz="2000" dirty="0"/>
              <a:t>Student course completion</a:t>
            </a:r>
            <a:endParaRPr sz="2000" dirty="0"/>
          </a:p>
          <a:p>
            <a:pPr marL="482600">
              <a:buSzPts val="1400"/>
            </a:pPr>
            <a:r>
              <a:rPr lang="en" sz="2000" dirty="0"/>
              <a:t>Retention</a:t>
            </a:r>
            <a:endParaRPr sz="2000" dirty="0"/>
          </a:p>
          <a:p>
            <a:pPr marL="482600">
              <a:buSzPts val="1400"/>
            </a:pPr>
            <a:r>
              <a:rPr lang="en" sz="2000" dirty="0"/>
              <a:t>Student program completion</a:t>
            </a:r>
            <a:endParaRPr sz="2000" dirty="0"/>
          </a:p>
          <a:p>
            <a:pPr marL="482600">
              <a:buSzPts val="1400"/>
            </a:pPr>
            <a:r>
              <a:rPr lang="en" sz="2000" dirty="0"/>
              <a:t>Student transfer rates</a:t>
            </a:r>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44</TotalTime>
  <Words>718</Words>
  <Application>Microsoft Office PowerPoint</Application>
  <PresentationFormat>On-screen Show (16:9)</PresentationFormat>
  <Paragraphs>72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Eligibility Requirements and Commission Policies  </vt:lpstr>
      <vt:lpstr>Description</vt:lpstr>
      <vt:lpstr>What Brings You Here? </vt:lpstr>
      <vt:lpstr>Are You Eligible?</vt:lpstr>
      <vt:lpstr>What’s an Eligibility Requirement? Where Does it Come From?</vt:lpstr>
      <vt:lpstr>Eligibility Requirements and the Standards</vt:lpstr>
      <vt:lpstr>Eligibility Requirements and the Standards, Cont.</vt:lpstr>
      <vt:lpstr>Commission Policies and Federal Regulation </vt:lpstr>
      <vt:lpstr>What Does the Team Do about ACCJC Policies on a Visit? Highlights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 Requirements and Commission Policies  </dc:title>
  <dc:creator>Steven Reynolds</dc:creator>
  <cp:lastModifiedBy>Steven Reynolds</cp:lastModifiedBy>
  <cp:revision>7</cp:revision>
  <dcterms:modified xsi:type="dcterms:W3CDTF">2018-02-23T04:31:32Z</dcterms:modified>
</cp:coreProperties>
</file>