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8" r:id="rId2"/>
    <p:sldId id="259" r:id="rId3"/>
    <p:sldId id="260" r:id="rId4"/>
    <p:sldId id="303" r:id="rId5"/>
    <p:sldId id="304" r:id="rId6"/>
    <p:sldId id="305" r:id="rId7"/>
    <p:sldId id="307" r:id="rId8"/>
    <p:sldId id="310" r:id="rId9"/>
    <p:sldId id="270" r:id="rId10"/>
    <p:sldId id="271" r:id="rId11"/>
    <p:sldId id="272" r:id="rId12"/>
    <p:sldId id="273" r:id="rId13"/>
    <p:sldId id="274" r:id="rId14"/>
    <p:sldId id="275" r:id="rId15"/>
    <p:sldId id="276" r:id="rId16"/>
    <p:sldId id="277" r:id="rId17"/>
    <p:sldId id="313" r:id="rId18"/>
    <p:sldId id="279" r:id="rId19"/>
    <p:sldId id="280" r:id="rId20"/>
    <p:sldId id="281" r:id="rId21"/>
    <p:sldId id="302" r:id="rId22"/>
    <p:sldId id="314" r:id="rId23"/>
    <p:sldId id="282" r:id="rId24"/>
    <p:sldId id="283" r:id="rId25"/>
    <p:sldId id="284" r:id="rId26"/>
    <p:sldId id="285" r:id="rId27"/>
    <p:sldId id="286" r:id="rId28"/>
    <p:sldId id="291" r:id="rId29"/>
    <p:sldId id="292" r:id="rId30"/>
    <p:sldId id="311" r:id="rId31"/>
    <p:sldId id="312" r:id="rId32"/>
    <p:sldId id="294" r:id="rId33"/>
    <p:sldId id="295" r:id="rId34"/>
    <p:sldId id="296" r:id="rId35"/>
    <p:sldId id="299" r:id="rId36"/>
    <p:sldId id="300" r:id="rId37"/>
    <p:sldId id="301"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6"/>
    <p:restoredTop sz="94808"/>
  </p:normalViewPr>
  <p:slideViewPr>
    <p:cSldViewPr snapToGrid="0" snapToObjects="1">
      <p:cViewPr varScale="1">
        <p:scale>
          <a:sx n="83" d="100"/>
          <a:sy n="83" d="100"/>
        </p:scale>
        <p:origin x="1472" y="20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6/29/22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6/29/22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f0b8bfea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f0b8bfea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09237adc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09237adc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Almost all topics discussed by local senates and committees must be discussed in open meetings, no matter how contentious.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09237adc5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09237adc5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09237adc5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09237adc5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09237adc5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09237adc5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09237adc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09237adc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e41b4054b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e41b4054b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41b4054b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41b4054b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41b4054b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41b4054b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f9239974f_7_44:notes"/>
          <p:cNvSpPr txBox="1">
            <a:spLocks noGrp="1"/>
          </p:cNvSpPr>
          <p:nvPr>
            <p:ph type="body" idx="1"/>
          </p:nvPr>
        </p:nvSpPr>
        <p:spPr>
          <a:xfrm>
            <a:off x="685800" y="4400550"/>
            <a:ext cx="5486400" cy="360045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15" name="Google Shape;315;gdf9239974f_7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1b4054b9_1_62: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45" name="Google Shape;345;ge41b4054b9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f0b8bfe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f0b8bfe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1b4054b9_1_69: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51" name="Google Shape;351;ge41b4054b9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41b4054b9_1_82: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62" name="Google Shape;362;ge41b4054b9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41b4054b9_1_75: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68" name="Google Shape;368;ge41b4054b9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41b4054b9_1_95:notes"/>
          <p:cNvSpPr txBox="1">
            <a:spLocks noGrp="1"/>
          </p:cNvSpPr>
          <p:nvPr>
            <p:ph type="body" idx="1"/>
          </p:nvPr>
        </p:nvSpPr>
        <p:spPr>
          <a:xfrm>
            <a:off x="685800" y="4400550"/>
            <a:ext cx="5486400" cy="36006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374" name="Google Shape;374;ge41b4054b9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09237adc5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09237adc5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09237adc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09237ad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76f7155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276f7155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09237ad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09237ad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09237ad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09237ad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09237adc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09237ad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09237adc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09237ad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09237adc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09237ad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09237adc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09237adc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09237adc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09237adc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Almost all topics discussed by local senates and committees must be discussed in open meetings, no matter how contentious.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829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04" r:id="rId3"/>
    <p:sldLayoutId id="2147483805" r:id="rId4"/>
    <p:sldLayoutId id="2147483806" r:id="rId5"/>
    <p:sldLayoutId id="2147483809" r:id="rId6"/>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text=(a)%20A%20special%20meeting%20may,circulation%20and%20radio%20or%20televisio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4.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6#:~:text=(a)%20A%20special%20meeting%20may,circulation%20and%20radio%20or%20televis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4.3.&amp;lawCode=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4.5.&amp;lawCode=GOV"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2.2.&amp;nodeTreePath=6.2.1.22&amp;lawCode=GO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4953&amp;lawCode=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ca.gov/wp-content/uploads/2020/03/3.12.20-EO-N-25-20-COVID-19.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gov.ca.gov/wp-content/uploads/2021/06/6.11.21-EO-N-08-21-signed.pdf" TargetMode="External"/><Relationship Id="rId4" Type="http://schemas.openxmlformats.org/officeDocument/2006/relationships/hyperlink" Target="https://www.gov.ca.gov/wp-content/uploads/2020/03/3.17.20-N-29-20-EO.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36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gov.ca.gov/wp-content/uploads/2022/01/1.5.22-Bagley-Keene-waiver-EO.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2449"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hsap.org/RONR.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robertsrules-team1.weebly.com/alternatives.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GOV&amp;sectionNum=54954.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500718" y="4683125"/>
            <a:ext cx="11190564" cy="1736725"/>
          </a:xfrm>
        </p:spPr>
        <p:txBody>
          <a:bodyPr>
            <a:normAutofit fontScale="90000"/>
          </a:bodyPr>
          <a:lstStyle/>
          <a:p>
            <a:r>
              <a:rPr lang="en-US" altLang="en-US" dirty="0"/>
              <a:t>Brown Act and Parliamentary Procedure</a:t>
            </a:r>
            <a:br>
              <a:rPr lang="en-US" altLang="en-US" dirty="0"/>
            </a:br>
            <a:r>
              <a:rPr lang="en-US" altLang="en-US" sz="3600" dirty="0"/>
              <a:t>Sarah Harris, College of the Sequoias, ASCCC Curriculum Committee</a:t>
            </a:r>
            <a:br>
              <a:rPr lang="en-US" altLang="en-US" sz="3600" dirty="0"/>
            </a:br>
            <a:r>
              <a:rPr lang="en-US" altLang="en-US" sz="3600" dirty="0"/>
              <a:t>Erik Shearer, Butte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Effective Notice for Special Meetings</a:t>
            </a:r>
            <a:endParaRPr dirty="0"/>
          </a:p>
        </p:txBody>
      </p:sp>
      <p:sp>
        <p:nvSpPr>
          <p:cNvPr id="216" name="Google Shape;216;p4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u="sng" dirty="0">
                <a:solidFill>
                  <a:schemeClr val="hlink"/>
                </a:solidFill>
                <a:hlinkClick r:id="rId3"/>
              </a:rPr>
              <a:t>Government Code §54956</a:t>
            </a:r>
            <a:endParaRPr b="1" dirty="0"/>
          </a:p>
          <a:p>
            <a:pPr marL="0" indent="0">
              <a:buNone/>
            </a:pPr>
            <a:r>
              <a:rPr lang="en" b="1" i="1" dirty="0"/>
              <a:t>Key Points</a:t>
            </a:r>
            <a:endParaRPr b="1" i="1" dirty="0"/>
          </a:p>
          <a:p>
            <a:r>
              <a:rPr lang="en" dirty="0"/>
              <a:t>Special Meeting Agendas must be posted 24 hours prior to meeting</a:t>
            </a:r>
            <a:endParaRPr dirty="0"/>
          </a:p>
          <a:p>
            <a:pPr>
              <a:spcBef>
                <a:spcPts val="0"/>
              </a:spcBef>
            </a:pPr>
            <a:r>
              <a:rPr lang="en" dirty="0"/>
              <a:t>Must state meeting location and time</a:t>
            </a:r>
            <a:endParaRPr dirty="0"/>
          </a:p>
          <a:p>
            <a:pPr>
              <a:spcBef>
                <a:spcPts val="0"/>
              </a:spcBef>
            </a:pPr>
            <a:r>
              <a:rPr lang="en" dirty="0"/>
              <a:t>Must be “freely accessible to the public”</a:t>
            </a:r>
            <a:endParaRPr dirty="0"/>
          </a:p>
          <a:p>
            <a:pPr>
              <a:spcBef>
                <a:spcPts val="0"/>
              </a:spcBef>
            </a:pPr>
            <a:r>
              <a:rPr lang="en" dirty="0"/>
              <a:t>Must be posted “on the local agency’s Internet Web site, if the local agency has one.”</a:t>
            </a:r>
            <a:endParaRPr dirty="0"/>
          </a:p>
          <a:p>
            <a:pPr marL="0" indent="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Emergency Meetings</a:t>
            </a:r>
            <a:endParaRPr dirty="0"/>
          </a:p>
        </p:txBody>
      </p:sp>
      <p:sp>
        <p:nvSpPr>
          <p:cNvPr id="223" name="Google Shape;223;p44"/>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u="sng" dirty="0">
                <a:solidFill>
                  <a:schemeClr val="hlink"/>
                </a:solidFill>
                <a:hlinkClick r:id="rId3"/>
              </a:rPr>
              <a:t>Government Code §54956.5</a:t>
            </a:r>
            <a:endParaRPr b="1" dirty="0"/>
          </a:p>
          <a:p>
            <a:pPr marL="0" indent="0">
              <a:buNone/>
            </a:pPr>
            <a:r>
              <a:rPr lang="en" b="1" i="1" dirty="0"/>
              <a:t>Key Points</a:t>
            </a:r>
            <a:endParaRPr b="1" i="1" dirty="0"/>
          </a:p>
          <a:p>
            <a:r>
              <a:rPr lang="en" dirty="0"/>
              <a:t>Limited in nature, and will more than likely not apply to most Curriculum Committees and Local Academic Senates.</a:t>
            </a:r>
            <a:endParaRPr dirty="0"/>
          </a:p>
          <a:p>
            <a:pPr>
              <a:spcBef>
                <a:spcPts val="0"/>
              </a:spcBef>
            </a:pPr>
            <a:r>
              <a:rPr lang="en" dirty="0"/>
              <a:t>“An emergency, which shall be defined as a work stoppage, crippling activity, or other activity that severely impairs public health, safety, or both, as determined by a majority of the members of the legislative body.”</a:t>
            </a:r>
            <a:endParaRPr dirty="0"/>
          </a:p>
          <a:p>
            <a:pPr marL="0" indent="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1277650" y="365125"/>
            <a:ext cx="10046043" cy="986937"/>
          </a:xfrm>
          <a:prstGeom prst="rect">
            <a:avLst/>
          </a:prstGeom>
        </p:spPr>
        <p:txBody>
          <a:bodyPr spcFirstLastPara="1" vert="horz" wrap="square" lIns="68567" tIns="34267" rIns="68567" bIns="34267" numCol="1" anchor="b" anchorCtr="0" compatLnSpc="1">
            <a:prstTxWarp prst="textNoShape">
              <a:avLst/>
            </a:prstTxWarp>
            <a:noAutofit/>
          </a:bodyPr>
          <a:lstStyle/>
          <a:p>
            <a:r>
              <a:rPr lang="en-US" dirty="0"/>
              <a:t>Agendas: Regular Meetings</a:t>
            </a:r>
            <a:endParaRPr dirty="0"/>
          </a:p>
        </p:txBody>
      </p:sp>
      <p:sp>
        <p:nvSpPr>
          <p:cNvPr id="230" name="Google Shape;230;p45"/>
          <p:cNvSpPr txBox="1">
            <a:spLocks noGrp="1"/>
          </p:cNvSpPr>
          <p:nvPr>
            <p:ph sz="half" idx="1"/>
          </p:nvPr>
        </p:nvSpPr>
        <p:spPr>
          <a:xfrm>
            <a:off x="1277650" y="1484923"/>
            <a:ext cx="10058400" cy="4732997"/>
          </a:xfrm>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dirty="0"/>
              <a:t>Only </a:t>
            </a:r>
            <a:r>
              <a:rPr lang="en" b="1" dirty="0" err="1"/>
              <a:t>agendized</a:t>
            </a:r>
            <a:r>
              <a:rPr lang="en" b="1" dirty="0"/>
              <a:t> items may be discussed during Regular Meetings, except for the following:</a:t>
            </a:r>
            <a:endParaRPr b="1" dirty="0"/>
          </a:p>
          <a:p>
            <a:pPr marL="0" indent="0">
              <a:buNone/>
            </a:pPr>
            <a:r>
              <a:rPr lang="en" b="1" u="sng" dirty="0">
                <a:solidFill>
                  <a:schemeClr val="hlink"/>
                </a:solidFill>
                <a:hlinkClick r:id="rId3"/>
              </a:rPr>
              <a:t>Government Code §54954.2(b)</a:t>
            </a:r>
            <a:endParaRPr b="1" dirty="0"/>
          </a:p>
          <a:p>
            <a:pPr marL="0" indent="0">
              <a:buNone/>
            </a:pPr>
            <a:r>
              <a:rPr lang="en" b="1" i="1" dirty="0"/>
              <a:t>Key Points</a:t>
            </a:r>
            <a:endParaRPr b="1" i="1" dirty="0"/>
          </a:p>
          <a:p>
            <a:r>
              <a:rPr lang="en" dirty="0"/>
              <a:t>“...a majority vote of the legislative body [determines] an emergency situation exists, as defined in Section 54956.5.”</a:t>
            </a:r>
            <a:endParaRPr dirty="0"/>
          </a:p>
          <a:p>
            <a:pPr>
              <a:spcBef>
                <a:spcPts val="0"/>
              </a:spcBef>
            </a:pPr>
            <a:r>
              <a:rPr lang="en" dirty="0"/>
              <a:t>An agenda item requiring immediate action came to the attention of the “local agency” after the agenda was posted, if:</a:t>
            </a:r>
          </a:p>
          <a:p>
            <a:pPr lvl="1">
              <a:spcBef>
                <a:spcPts val="0"/>
              </a:spcBef>
            </a:pPr>
            <a:r>
              <a:rPr lang="en" dirty="0"/>
              <a:t>⅔ of the committee has voted to the addition of the item, or </a:t>
            </a:r>
          </a:p>
          <a:p>
            <a:pPr lvl="1">
              <a:spcBef>
                <a:spcPts val="0"/>
              </a:spcBef>
            </a:pPr>
            <a:r>
              <a:rPr lang="en" dirty="0"/>
              <a:t>Unanimous approval if quorum is less than ⅔ of committee membership</a:t>
            </a:r>
          </a:p>
          <a:p>
            <a:pPr marL="0" indent="0">
              <a:spcBef>
                <a:spcPts val="0"/>
              </a:spcBef>
              <a:buNone/>
            </a:pPr>
            <a:endParaRPr lang="en" i="1" dirty="0"/>
          </a:p>
          <a:p>
            <a:pPr marL="0" indent="0">
              <a:spcBef>
                <a:spcPts val="0"/>
              </a:spcBef>
              <a:buNone/>
            </a:pPr>
            <a:r>
              <a:rPr lang="en" i="1" dirty="0"/>
              <a:t>Important to note that this is a key place where the Brown Act and parliamentary procedure diverge.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US" dirty="0"/>
              <a:t>Agendas: Special Meetings</a:t>
            </a:r>
            <a:endParaRPr dirty="0"/>
          </a:p>
        </p:txBody>
      </p:sp>
      <p:sp>
        <p:nvSpPr>
          <p:cNvPr id="237" name="Google Shape;237;p46"/>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dirty="0"/>
              <a:t>Only </a:t>
            </a:r>
            <a:r>
              <a:rPr lang="en" b="1" dirty="0" err="1"/>
              <a:t>agendized</a:t>
            </a:r>
            <a:r>
              <a:rPr lang="en" b="1" dirty="0"/>
              <a:t> items may be discussed during Special Meetings.</a:t>
            </a:r>
            <a:endParaRPr b="1" dirty="0"/>
          </a:p>
          <a:p>
            <a:pPr marL="0" indent="0">
              <a:buNone/>
            </a:pPr>
            <a:r>
              <a:rPr lang="en" b="1" u="sng" dirty="0">
                <a:solidFill>
                  <a:schemeClr val="hlink"/>
                </a:solidFill>
                <a:hlinkClick r:id="rId3"/>
              </a:rPr>
              <a:t>Government Code §54956</a:t>
            </a:r>
            <a:endParaRPr b="1" dirty="0"/>
          </a:p>
          <a:p>
            <a:pPr marL="0" indent="0">
              <a:buNone/>
            </a:pPr>
            <a:r>
              <a:rPr lang="en" b="1" i="1" dirty="0"/>
              <a:t>Key Point</a:t>
            </a:r>
            <a:endParaRPr b="1" i="1" dirty="0"/>
          </a:p>
          <a:p>
            <a:r>
              <a:rPr lang="en" dirty="0"/>
              <a:t>“The call and notice shall specify…the business to be transacted or discussed.  No other business shall be considered at these meetings by the legislative body.”</a:t>
            </a:r>
            <a:endParaRPr dirty="0"/>
          </a:p>
          <a:p>
            <a:pPr marL="0" indent="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7"/>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US" dirty="0"/>
              <a:t>Public Comments</a:t>
            </a:r>
            <a:endParaRPr dirty="0"/>
          </a:p>
        </p:txBody>
      </p:sp>
      <p:sp>
        <p:nvSpPr>
          <p:cNvPr id="244" name="Google Shape;244;p47"/>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rmAutofit fontScale="92500" lnSpcReduction="10000"/>
          </a:bodyPr>
          <a:lstStyle/>
          <a:p>
            <a:pPr marL="0" indent="0">
              <a:buNone/>
            </a:pPr>
            <a:r>
              <a:rPr lang="en" b="1" dirty="0"/>
              <a:t>The public must be provided an opportunity to address the “legislative body” on any item “that is within the subject matter jurisdiction.”</a:t>
            </a:r>
            <a:endParaRPr b="1" dirty="0"/>
          </a:p>
          <a:p>
            <a:pPr marL="0" indent="0">
              <a:buNone/>
            </a:pPr>
            <a:r>
              <a:rPr lang="en" b="1" u="sng" dirty="0">
                <a:solidFill>
                  <a:schemeClr val="hlink"/>
                </a:solidFill>
                <a:hlinkClick r:id="rId3"/>
              </a:rPr>
              <a:t>Government Code §54954.3</a:t>
            </a:r>
            <a:endParaRPr b="1" dirty="0"/>
          </a:p>
          <a:p>
            <a:pPr marL="0" indent="0">
              <a:buNone/>
            </a:pPr>
            <a:r>
              <a:rPr lang="en" b="1" i="1" dirty="0"/>
              <a:t>Key Points</a:t>
            </a:r>
            <a:endParaRPr b="1" i="1" dirty="0"/>
          </a:p>
          <a:p>
            <a:pPr>
              <a:buSzPct val="52380"/>
            </a:pPr>
            <a:r>
              <a:rPr lang="en" dirty="0"/>
              <a:t>Comment can be made “before or during the legislative body’s consideration of the item.”</a:t>
            </a:r>
            <a:endParaRPr dirty="0"/>
          </a:p>
          <a:p>
            <a:pPr>
              <a:spcBef>
                <a:spcPts val="0"/>
              </a:spcBef>
              <a:buSzPct val="52380"/>
            </a:pPr>
            <a:r>
              <a:rPr lang="en" dirty="0"/>
              <a:t>Public need not be provided an opportunity to address an </a:t>
            </a:r>
            <a:r>
              <a:rPr lang="en" dirty="0" err="1"/>
              <a:t>agendized</a:t>
            </a:r>
            <a:r>
              <a:rPr lang="en" dirty="0"/>
              <a:t> item if the public was allowed the opportunity at another public meeting composed exclusively of members of the legislative body, and the item was not substantially changed.</a:t>
            </a:r>
            <a:endParaRPr dirty="0"/>
          </a:p>
          <a:p>
            <a:pPr>
              <a:spcBef>
                <a:spcPts val="0"/>
              </a:spcBef>
              <a:buSzPct val="52380"/>
            </a:pPr>
            <a:r>
              <a:rPr lang="en" dirty="0"/>
              <a:t>Special meetings must allow the public the opportunity to address the legislative body “concerning any item that has been described in the notice...before or during consideration of that item.”</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8"/>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Closed Sessions</a:t>
            </a:r>
            <a:endParaRPr dirty="0"/>
          </a:p>
        </p:txBody>
      </p:sp>
      <p:sp>
        <p:nvSpPr>
          <p:cNvPr id="251" name="Google Shape;251;p48"/>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rmAutofit fontScale="92500" lnSpcReduction="20000"/>
          </a:bodyPr>
          <a:lstStyle/>
          <a:p>
            <a:pPr marL="0" indent="0">
              <a:buNone/>
            </a:pPr>
            <a:r>
              <a:rPr lang="en" b="1" dirty="0"/>
              <a:t>Closed Session may not necessarily apply to Local Academic Senates or Curriculum Committees, unless the following items are under consideration: </a:t>
            </a:r>
            <a:endParaRPr b="1" dirty="0"/>
          </a:p>
          <a:p>
            <a:pPr marL="0" indent="0">
              <a:buNone/>
            </a:pPr>
            <a:r>
              <a:rPr lang="en" b="1" u="sng" dirty="0">
                <a:solidFill>
                  <a:schemeClr val="hlink"/>
                </a:solidFill>
                <a:hlinkClick r:id="rId3"/>
              </a:rPr>
              <a:t>Government Code §54954.5</a:t>
            </a:r>
            <a:endParaRPr b="1" dirty="0"/>
          </a:p>
          <a:p>
            <a:pPr marL="0" indent="0">
              <a:buNone/>
            </a:pPr>
            <a:r>
              <a:rPr lang="en" b="1" i="1" dirty="0"/>
              <a:t>Key Points</a:t>
            </a:r>
            <a:endParaRPr b="1" i="1" dirty="0"/>
          </a:p>
          <a:p>
            <a:pPr indent="-383953">
              <a:buSzPct val="52380"/>
            </a:pPr>
            <a:r>
              <a:rPr lang="en" dirty="0"/>
              <a:t>Litigation - Existing, Initiating, or Anticipated </a:t>
            </a:r>
            <a:endParaRPr dirty="0"/>
          </a:p>
          <a:p>
            <a:pPr indent="-383953">
              <a:spcBef>
                <a:spcPts val="0"/>
              </a:spcBef>
              <a:buSzPct val="52380"/>
            </a:pPr>
            <a:r>
              <a:rPr lang="en" dirty="0"/>
              <a:t>Real Estate Negotiations</a:t>
            </a:r>
            <a:endParaRPr dirty="0"/>
          </a:p>
          <a:p>
            <a:pPr indent="-383953">
              <a:spcBef>
                <a:spcPts val="0"/>
              </a:spcBef>
              <a:buSzPct val="52380"/>
            </a:pPr>
            <a:r>
              <a:rPr lang="en" dirty="0"/>
              <a:t>Personnel - Public employee appointment, employment, evaluation, discipline/dismissal/release</a:t>
            </a:r>
            <a:endParaRPr dirty="0"/>
          </a:p>
          <a:p>
            <a:pPr indent="-383953">
              <a:spcBef>
                <a:spcPts val="0"/>
              </a:spcBef>
              <a:buSzPct val="52380"/>
            </a:pPr>
            <a:r>
              <a:rPr lang="en" dirty="0"/>
              <a:t>Labor Negotiations</a:t>
            </a:r>
            <a:endParaRPr dirty="0"/>
          </a:p>
          <a:p>
            <a:pPr indent="-383953">
              <a:spcBef>
                <a:spcPts val="0"/>
              </a:spcBef>
              <a:buSzPct val="52380"/>
            </a:pPr>
            <a:r>
              <a:rPr lang="en" dirty="0"/>
              <a:t>License Applicants with Criminal Records</a:t>
            </a:r>
            <a:endParaRPr dirty="0"/>
          </a:p>
          <a:p>
            <a:pPr indent="-383953">
              <a:spcBef>
                <a:spcPts val="0"/>
              </a:spcBef>
              <a:buSzPct val="52380"/>
            </a:pPr>
            <a:r>
              <a:rPr lang="en" dirty="0"/>
              <a:t>Liability Claims</a:t>
            </a:r>
            <a:endParaRPr dirty="0"/>
          </a:p>
          <a:p>
            <a:pPr indent="-383953">
              <a:spcBef>
                <a:spcPts val="0"/>
              </a:spcBef>
              <a:buSzPct val="52380"/>
            </a:pPr>
            <a:r>
              <a:rPr lang="en" dirty="0"/>
              <a:t>Threat to Public Services or Facilities</a:t>
            </a:r>
            <a:endParaRPr dirty="0"/>
          </a:p>
          <a:p>
            <a:pPr indent="-383953">
              <a:spcBef>
                <a:spcPts val="0"/>
              </a:spcBef>
              <a:buSzPct val="52380"/>
            </a:pPr>
            <a:r>
              <a:rPr lang="en" dirty="0"/>
              <a:t>Health Trade Secrets</a:t>
            </a:r>
            <a:endParaRPr dirty="0"/>
          </a:p>
          <a:p>
            <a:pPr indent="-383953">
              <a:spcBef>
                <a:spcPts val="0"/>
              </a:spcBef>
              <a:buSzPct val="52380"/>
            </a:pPr>
            <a:r>
              <a:rPr lang="en" dirty="0"/>
              <a:t>Multijurisdicitional Drug Law Enforcement Agency Case Review/Planning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9"/>
          <p:cNvSpPr txBox="1">
            <a:spLocks noGrp="1"/>
          </p:cNvSpPr>
          <p:nvPr>
            <p:ph type="title"/>
          </p:nvPr>
        </p:nvSpPr>
        <p:spPr>
          <a:xfrm>
            <a:off x="1277650" y="365125"/>
            <a:ext cx="10046043" cy="877521"/>
          </a:xfrm>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Public Deliberations</a:t>
            </a:r>
            <a:endParaRPr dirty="0"/>
          </a:p>
        </p:txBody>
      </p:sp>
      <p:sp>
        <p:nvSpPr>
          <p:cNvPr id="258" name="Google Shape;258;p49"/>
          <p:cNvSpPr txBox="1">
            <a:spLocks noGrp="1"/>
          </p:cNvSpPr>
          <p:nvPr>
            <p:ph sz="half" idx="1"/>
          </p:nvPr>
        </p:nvSpPr>
        <p:spPr>
          <a:xfrm>
            <a:off x="1277650" y="1242645"/>
            <a:ext cx="10058400" cy="5127157"/>
          </a:xfrm>
          <a:prstGeom prst="rect">
            <a:avLst/>
          </a:prstGeom>
        </p:spPr>
        <p:txBody>
          <a:bodyPr spcFirstLastPara="1" vert="horz" wrap="square" lIns="68567" tIns="34267" rIns="68567" bIns="34267" numCol="1" anchor="t" anchorCtr="0" compatLnSpc="1">
            <a:prstTxWarp prst="textNoShape">
              <a:avLst/>
            </a:prstTxWarp>
            <a:normAutofit fontScale="70000" lnSpcReduction="20000"/>
          </a:bodyPr>
          <a:lstStyle/>
          <a:p>
            <a:pPr marL="0" indent="0">
              <a:lnSpc>
                <a:spcPct val="120000"/>
              </a:lnSpc>
              <a:buNone/>
            </a:pPr>
            <a:r>
              <a:rPr lang="en" b="1" dirty="0"/>
              <a:t>A majority of members of the legislative body may not “discuss, deliberate, or take action”, outside of an agendized meeting, “any item of business that is within the subject matter jurisdiction of the legislative body.”  </a:t>
            </a:r>
            <a:endParaRPr b="1" dirty="0"/>
          </a:p>
          <a:p>
            <a:pPr marL="0" indent="0">
              <a:buNone/>
            </a:pPr>
            <a:r>
              <a:rPr lang="en" b="1" u="sng" dirty="0">
                <a:solidFill>
                  <a:schemeClr val="hlink"/>
                </a:solidFill>
                <a:hlinkClick r:id="rId3"/>
              </a:rPr>
              <a:t>Government Code §54954.2</a:t>
            </a:r>
            <a:endParaRPr b="1" dirty="0"/>
          </a:p>
          <a:p>
            <a:pPr marL="0" indent="0">
              <a:buNone/>
            </a:pPr>
            <a:r>
              <a:rPr lang="en" b="1" i="1" dirty="0"/>
              <a:t>Key Points</a:t>
            </a:r>
            <a:endParaRPr b="1" i="1" dirty="0"/>
          </a:p>
          <a:p>
            <a:pPr>
              <a:lnSpc>
                <a:spcPct val="120000"/>
              </a:lnSpc>
              <a:buSzPct val="52380"/>
            </a:pPr>
            <a:r>
              <a:rPr lang="en" sz="2900" dirty="0">
                <a:latin typeface="+mn-lt"/>
              </a:rPr>
              <a:t>Members may congregate outside of committee, “provided that a majority of the members do not discuss among themselves, other than as part of the scheduled program, business of a specific nature that is within the subject matter jurisdiction of the legislative body of the local agency.”</a:t>
            </a:r>
            <a:endParaRPr sz="2900" dirty="0">
              <a:latin typeface="+mn-lt"/>
            </a:endParaRPr>
          </a:p>
          <a:p>
            <a:pPr>
              <a:lnSpc>
                <a:spcPct val="120000"/>
              </a:lnSpc>
              <a:spcBef>
                <a:spcPts val="0"/>
              </a:spcBef>
              <a:buSzPct val="52380"/>
            </a:pPr>
            <a:r>
              <a:rPr lang="en" sz="2900" dirty="0">
                <a:latin typeface="+mn-lt"/>
              </a:rPr>
              <a:t>The Brown Act does not prevent a member to confer with their constituents through individual contact.  </a:t>
            </a:r>
          </a:p>
          <a:p>
            <a:pPr>
              <a:lnSpc>
                <a:spcPct val="120000"/>
              </a:lnSpc>
              <a:spcBef>
                <a:spcPts val="0"/>
              </a:spcBef>
              <a:buSzPct val="52380"/>
            </a:pPr>
            <a:r>
              <a:rPr lang="en" sz="2900" dirty="0">
                <a:latin typeface="+mn-lt"/>
              </a:rPr>
              <a:t>A series of contacts that lead to a discussion with a majority of the membership may constitute a violation of the Brown Act.</a:t>
            </a:r>
            <a:endParaRPr sz="2900" dirty="0">
              <a:latin typeface="+mn-lt"/>
            </a:endParaRPr>
          </a:p>
          <a:p>
            <a:pPr>
              <a:lnSpc>
                <a:spcPct val="120000"/>
              </a:lnSpc>
              <a:spcBef>
                <a:spcPts val="0"/>
              </a:spcBef>
              <a:buSzPct val="52380"/>
            </a:pPr>
            <a:r>
              <a:rPr lang="en" sz="2900" dirty="0">
                <a:latin typeface="+mn-lt"/>
              </a:rPr>
              <a:t>Any communication/contact that reveals or may reveal the positions of other members of the legislative body may constitute a violation of the Brown Act. </a:t>
            </a:r>
            <a:endParaRPr sz="29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7D3B-9AC5-E24F-ADB3-8E3DAA4CCA8E}"/>
              </a:ext>
            </a:extLst>
          </p:cNvPr>
          <p:cNvSpPr>
            <a:spLocks noGrp="1"/>
          </p:cNvSpPr>
          <p:nvPr>
            <p:ph type="title"/>
          </p:nvPr>
        </p:nvSpPr>
        <p:spPr/>
        <p:txBody>
          <a:bodyPr/>
          <a:lstStyle/>
          <a:p>
            <a:r>
              <a:rPr lang="en-US" dirty="0"/>
              <a:t>Emergency Conditions and Legislation</a:t>
            </a:r>
          </a:p>
        </p:txBody>
      </p:sp>
      <p:sp>
        <p:nvSpPr>
          <p:cNvPr id="4" name="Slide Number Placeholder 3">
            <a:extLst>
              <a:ext uri="{FF2B5EF4-FFF2-40B4-BE49-F238E27FC236}">
                <a16:creationId xmlns:a16="http://schemas.microsoft.com/office/drawing/2014/main" id="{899CAAA0-027C-6E42-8A30-10D9B95AB88A}"/>
              </a:ext>
            </a:extLst>
          </p:cNvPr>
          <p:cNvSpPr>
            <a:spLocks noGrp="1"/>
          </p:cNvSpPr>
          <p:nvPr>
            <p:ph type="sldNum" sz="quarter" idx="4294967295"/>
          </p:nvPr>
        </p:nvSpPr>
        <p:spPr>
          <a:xfrm>
            <a:off x="11276013" y="6356350"/>
            <a:ext cx="915987" cy="365125"/>
          </a:xfrm>
        </p:spPr>
        <p:txBody>
          <a:bodyPr/>
          <a:lstStyle/>
          <a:p>
            <a:pPr>
              <a:defRPr/>
            </a:pPr>
            <a:fld id="{8856F6ED-E3DC-8A4A-AABE-AFCED42314C4}" type="slidenum">
              <a:rPr lang="en-US" altLang="en-US" smtClean="0"/>
              <a:pPr>
                <a:defRPr/>
              </a:pPr>
              <a:t>17</a:t>
            </a:fld>
            <a:endParaRPr lang="en-US" altLang="en-US"/>
          </a:p>
        </p:txBody>
      </p:sp>
    </p:spTree>
    <p:extLst>
      <p:ext uri="{BB962C8B-B14F-4D97-AF65-F5344CB8AC3E}">
        <p14:creationId xmlns:p14="http://schemas.microsoft.com/office/powerpoint/2010/main" val="275381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1"/>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COVID-19 and the Brown Act: Pre-COVID</a:t>
            </a:r>
            <a:endParaRPr/>
          </a:p>
        </p:txBody>
      </p:sp>
      <p:sp>
        <p:nvSpPr>
          <p:cNvPr id="272" name="Google Shape;272;p51"/>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 dirty="0"/>
              <a:t>Ever wonder why legislative bodies largely meet in person?</a:t>
            </a:r>
            <a:endParaRPr dirty="0"/>
          </a:p>
          <a:p>
            <a:pPr>
              <a:spcBef>
                <a:spcPts val="0"/>
              </a:spcBef>
            </a:pPr>
            <a:r>
              <a:rPr lang="en" dirty="0"/>
              <a:t>Teleconferencing requires (</a:t>
            </a:r>
            <a:r>
              <a:rPr lang="en" dirty="0">
                <a:hlinkClick r:id="rId3"/>
              </a:rPr>
              <a:t>§54953b</a:t>
            </a:r>
            <a:r>
              <a:rPr lang="en" dirty="0"/>
              <a:t>):</a:t>
            </a:r>
            <a:endParaRPr dirty="0"/>
          </a:p>
          <a:p>
            <a:pPr lvl="1">
              <a:spcBef>
                <a:spcPts val="0"/>
              </a:spcBef>
            </a:pPr>
            <a:r>
              <a:rPr lang="en" dirty="0"/>
              <a:t>All votes by roll call</a:t>
            </a:r>
            <a:endParaRPr dirty="0"/>
          </a:p>
          <a:p>
            <a:pPr lvl="1">
              <a:spcBef>
                <a:spcPts val="0"/>
              </a:spcBef>
            </a:pPr>
            <a:r>
              <a:rPr lang="en" dirty="0"/>
              <a:t>Agendas posted at all teleconference locations</a:t>
            </a:r>
            <a:endParaRPr dirty="0"/>
          </a:p>
          <a:p>
            <a:pPr lvl="1">
              <a:spcBef>
                <a:spcPts val="0"/>
              </a:spcBef>
            </a:pPr>
            <a:r>
              <a:rPr lang="en" dirty="0"/>
              <a:t>Each teleconference location is identified in the agenda and notice of meeting</a:t>
            </a:r>
            <a:endParaRPr dirty="0"/>
          </a:p>
          <a:p>
            <a:pPr lvl="1">
              <a:spcBef>
                <a:spcPts val="0"/>
              </a:spcBef>
            </a:pPr>
            <a:r>
              <a:rPr lang="en" dirty="0"/>
              <a:t>Each teleconference location is accessible to the public</a:t>
            </a:r>
            <a:endParaRPr dirty="0"/>
          </a:p>
          <a:p>
            <a:pPr lvl="2">
              <a:spcBef>
                <a:spcPts val="0"/>
              </a:spcBef>
            </a:pPr>
            <a:r>
              <a:rPr lang="en" dirty="0"/>
              <a:t>Members of public may address the legislative body at each teleconference location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COVID-19 and the Brown Act</a:t>
            </a:r>
            <a:endParaRPr dirty="0"/>
          </a:p>
        </p:txBody>
      </p:sp>
      <p:sp>
        <p:nvSpPr>
          <p:cNvPr id="278" name="Google Shape;278;p5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 dirty="0">
                <a:latin typeface="+mn-lt"/>
              </a:rPr>
              <a:t>Governor’s Executive Order </a:t>
            </a:r>
            <a:r>
              <a:rPr lang="en" u="sng" dirty="0">
                <a:solidFill>
                  <a:schemeClr val="hlink"/>
                </a:solidFill>
                <a:latin typeface="+mn-lt"/>
                <a:hlinkClick r:id="rId3"/>
              </a:rPr>
              <a:t>N-25-20</a:t>
            </a:r>
            <a:r>
              <a:rPr lang="en" dirty="0">
                <a:latin typeface="+mn-lt"/>
              </a:rPr>
              <a:t> (March 12, 2020)</a:t>
            </a:r>
            <a:endParaRPr dirty="0">
              <a:latin typeface="+mn-lt"/>
            </a:endParaRPr>
          </a:p>
          <a:p>
            <a:pPr lvl="1">
              <a:spcBef>
                <a:spcPts val="0"/>
              </a:spcBef>
            </a:pPr>
            <a:r>
              <a:rPr lang="en" sz="2400" dirty="0">
                <a:latin typeface="+mn-lt"/>
              </a:rPr>
              <a:t>Suspension of teleconference requirements</a:t>
            </a:r>
            <a:endParaRPr sz="2400" dirty="0">
              <a:latin typeface="+mn-lt"/>
            </a:endParaRPr>
          </a:p>
          <a:p>
            <a:pPr>
              <a:spcBef>
                <a:spcPts val="0"/>
              </a:spcBef>
            </a:pPr>
            <a:r>
              <a:rPr lang="en" dirty="0">
                <a:latin typeface="+mn-lt"/>
              </a:rPr>
              <a:t>Governor’s Executive Order </a:t>
            </a:r>
            <a:r>
              <a:rPr lang="en" u="sng" dirty="0">
                <a:solidFill>
                  <a:schemeClr val="hlink"/>
                </a:solidFill>
                <a:latin typeface="+mn-lt"/>
                <a:hlinkClick r:id="rId4"/>
              </a:rPr>
              <a:t>N-29-20</a:t>
            </a:r>
            <a:r>
              <a:rPr lang="en" dirty="0">
                <a:latin typeface="+mn-lt"/>
              </a:rPr>
              <a:t> (March 17, 2020)</a:t>
            </a:r>
            <a:endParaRPr dirty="0">
              <a:latin typeface="+mn-lt"/>
            </a:endParaRPr>
          </a:p>
          <a:p>
            <a:pPr lvl="1">
              <a:spcBef>
                <a:spcPts val="0"/>
              </a:spcBef>
            </a:pPr>
            <a:r>
              <a:rPr lang="en" sz="2400" dirty="0">
                <a:latin typeface="+mn-lt"/>
              </a:rPr>
              <a:t>Clarified accessibility and notice requirements</a:t>
            </a:r>
          </a:p>
          <a:p>
            <a:r>
              <a:rPr lang="en-US" dirty="0">
                <a:latin typeface="+mn-lt"/>
              </a:rPr>
              <a:t>Governor’s Executive Order </a:t>
            </a:r>
            <a:r>
              <a:rPr lang="en-US" u="sng" dirty="0">
                <a:solidFill>
                  <a:schemeClr val="hlink"/>
                </a:solidFill>
                <a:latin typeface="+mn-lt"/>
                <a:hlinkClick r:id="rId5"/>
              </a:rPr>
              <a:t>N-08-21</a:t>
            </a:r>
            <a:endParaRPr lang="en-US" dirty="0">
              <a:latin typeface="+mn-lt"/>
            </a:endParaRPr>
          </a:p>
          <a:p>
            <a:pPr lvl="1">
              <a:spcBef>
                <a:spcPts val="0"/>
              </a:spcBef>
            </a:pPr>
            <a:r>
              <a:rPr lang="en-US" sz="2400" dirty="0">
                <a:latin typeface="+mn-lt"/>
              </a:rPr>
              <a:t>Teleconference requirements suspensions applied through September 30, 2021</a:t>
            </a:r>
            <a:endParaRPr sz="2400" dirty="0">
              <a:latin typeface="+mn-lt"/>
            </a:endParaRPr>
          </a:p>
          <a:p>
            <a:pPr>
              <a:spcBef>
                <a:spcPts val="0"/>
              </a:spcBef>
            </a:pPr>
            <a:r>
              <a:rPr lang="en" dirty="0">
                <a:latin typeface="+mn-lt"/>
              </a:rPr>
              <a:t>Enabled legislative bodies to conduct business online</a:t>
            </a:r>
            <a:endParaRPr dirty="0">
              <a:latin typeface="+mn-lt"/>
            </a:endParaRPr>
          </a:p>
          <a:p>
            <a:pPr lvl="1">
              <a:spcBef>
                <a:spcPts val="0"/>
              </a:spcBef>
            </a:pPr>
            <a:r>
              <a:rPr lang="en" sz="2400" dirty="0">
                <a:latin typeface="+mn-lt"/>
              </a:rPr>
              <a:t>Agenda and notice of meetings 72 hours in advance</a:t>
            </a:r>
            <a:endParaRPr sz="2400" dirty="0">
              <a:latin typeface="+mn-lt"/>
            </a:endParaRPr>
          </a:p>
          <a:p>
            <a:pPr lvl="1">
              <a:spcBef>
                <a:spcPts val="0"/>
              </a:spcBef>
            </a:pPr>
            <a:r>
              <a:rPr lang="en" sz="2400" dirty="0">
                <a:latin typeface="+mn-lt"/>
              </a:rPr>
              <a:t>Must also include info how public may observe and offer public comment</a:t>
            </a:r>
            <a:endParaRPr sz="2400" dirty="0">
              <a:latin typeface="+mn-lt"/>
            </a:endParaRPr>
          </a:p>
          <a:p>
            <a:pPr lvl="1">
              <a:spcBef>
                <a:spcPts val="0"/>
              </a:spcBef>
            </a:pPr>
            <a:r>
              <a:rPr lang="en" sz="2400" dirty="0">
                <a:latin typeface="+mn-lt"/>
              </a:rPr>
              <a:t>All votes by roll call; other teleconference requirements suspended</a:t>
            </a:r>
            <a:endParaRPr sz="2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Description </a:t>
            </a:r>
            <a:endParaRPr/>
          </a:p>
        </p:txBody>
      </p:sp>
      <p:sp>
        <p:nvSpPr>
          <p:cNvPr id="134" name="Google Shape;134;p3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spcAft>
                <a:spcPts val="1600"/>
              </a:spcAft>
              <a:buNone/>
            </a:pPr>
            <a:r>
              <a:rPr lang="en-US" dirty="0"/>
              <a:t>As legislatively created bodies, local academic senates are required to comply with open meeting requirements of the Ralph M. Brown Act. This requirement extends to other local governance bodies, including curriculum committees. What does this mean for local academic senate and curriculum leaders? What about open meeting laws in the age of virtual meetings? How do open meeting laws interact with parliamentary procedures? This session will help local academic senate and curriculum leaders understand the basics of the Brown Act and parliamentary procedures, providing effective practices for ensuring that our responsibility to conduct the public’s business in the public view meets both the letter and the spirit of the law.</a:t>
            </a:r>
            <a:endParaRPr dirty="0">
              <a:solidFill>
                <a:schemeClr val="tx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dirty="0"/>
              <a:t>Brown Act: Teleconference Updates</a:t>
            </a:r>
            <a:endParaRPr dirty="0"/>
          </a:p>
        </p:txBody>
      </p:sp>
      <p:sp>
        <p:nvSpPr>
          <p:cNvPr id="284" name="Google Shape;284;p5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US" sz="2000" dirty="0">
                <a:latin typeface="+mn-lt"/>
                <a:hlinkClick r:id="rId3"/>
              </a:rPr>
              <a:t>AB361: </a:t>
            </a:r>
            <a:r>
              <a:rPr lang="en-US" sz="2000" dirty="0">
                <a:latin typeface="+mn-lt"/>
              </a:rPr>
              <a:t>Passed in October 2021</a:t>
            </a:r>
          </a:p>
          <a:p>
            <a:r>
              <a:rPr lang="en-US" sz="2000" dirty="0">
                <a:latin typeface="+mn-lt"/>
              </a:rPr>
              <a:t>Continued to suspend the portions of the Brown Act that would require posting all teleconference locations and making those locations available to the public, but only when:</a:t>
            </a:r>
          </a:p>
          <a:p>
            <a:pPr lvl="1"/>
            <a:r>
              <a:rPr lang="en-US" sz="2000" dirty="0">
                <a:latin typeface="+mn-lt"/>
              </a:rPr>
              <a:t>There is a declared state of emergency under the California Emergency Services Act AND</a:t>
            </a:r>
          </a:p>
          <a:p>
            <a:pPr lvl="1"/>
            <a:r>
              <a:rPr lang="en-US" sz="2000" dirty="0">
                <a:latin typeface="+mn-lt"/>
              </a:rPr>
              <a:t>Additional conditions are met, including that the legislative body has determined that as a result of the emergency meeting in person presents risks to health and safety.</a:t>
            </a:r>
          </a:p>
          <a:p>
            <a:r>
              <a:rPr lang="en-US" sz="2000" dirty="0">
                <a:latin typeface="+mn-lt"/>
              </a:rPr>
              <a:t>Bill contains sunset dates; </a:t>
            </a:r>
            <a:r>
              <a:rPr lang="en-US" sz="2000" dirty="0">
                <a:latin typeface="+mn-lt"/>
                <a:hlinkClick r:id="rId4"/>
              </a:rPr>
              <a:t>EO N-1-22 </a:t>
            </a:r>
            <a:r>
              <a:rPr lang="en-US" sz="2000" dirty="0">
                <a:latin typeface="+mn-lt"/>
              </a:rPr>
              <a:t>extended these to March 31, 2022 for state agencies.</a:t>
            </a:r>
          </a:p>
          <a:p>
            <a:r>
              <a:rPr lang="en-US" sz="2000" dirty="0">
                <a:latin typeface="+mn-lt"/>
              </a:rPr>
              <a:t>“Legislative bodies of a local agency” are authorized through January 1, 2024</a:t>
            </a:r>
          </a:p>
          <a:p>
            <a:endParaRPr lang="en-US" sz="3200" dirty="0"/>
          </a:p>
          <a:p>
            <a:pPr marL="0" indent="0">
              <a:buNone/>
            </a:pP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4564-FBA3-2B3F-779D-7696231CF4D5}"/>
              </a:ext>
            </a:extLst>
          </p:cNvPr>
          <p:cNvSpPr>
            <a:spLocks noGrp="1"/>
          </p:cNvSpPr>
          <p:nvPr>
            <p:ph type="title"/>
          </p:nvPr>
        </p:nvSpPr>
        <p:spPr/>
        <p:txBody>
          <a:bodyPr/>
          <a:lstStyle/>
          <a:p>
            <a:r>
              <a:rPr lang="en-US" dirty="0"/>
              <a:t>Brown Act: In-Progress Legislation</a:t>
            </a:r>
          </a:p>
        </p:txBody>
      </p:sp>
      <p:sp>
        <p:nvSpPr>
          <p:cNvPr id="3" name="Content Placeholder 2">
            <a:extLst>
              <a:ext uri="{FF2B5EF4-FFF2-40B4-BE49-F238E27FC236}">
                <a16:creationId xmlns:a16="http://schemas.microsoft.com/office/drawing/2014/main" id="{A220CDE5-ADFE-4FFD-FB5D-CE34F365A3D8}"/>
              </a:ext>
            </a:extLst>
          </p:cNvPr>
          <p:cNvSpPr>
            <a:spLocks noGrp="1"/>
          </p:cNvSpPr>
          <p:nvPr>
            <p:ph sz="half" idx="1"/>
          </p:nvPr>
        </p:nvSpPr>
        <p:spPr/>
        <p:txBody>
          <a:bodyPr/>
          <a:lstStyle/>
          <a:p>
            <a:r>
              <a:rPr lang="en-US" dirty="0">
                <a:hlinkClick r:id="rId2"/>
              </a:rPr>
              <a:t>AB 2449: </a:t>
            </a:r>
            <a:r>
              <a:rPr lang="en-US" dirty="0"/>
              <a:t>Proposed legislation to allow additional limited remote participation in meetings for “legislative bodies of local agencies.”</a:t>
            </a:r>
          </a:p>
          <a:p>
            <a:r>
              <a:rPr lang="en-US" dirty="0"/>
              <a:t>Members requesting remote participation must show “just cause” or “emergency circumstances.”</a:t>
            </a:r>
          </a:p>
          <a:p>
            <a:r>
              <a:rPr lang="en-US" dirty="0"/>
              <a:t>Number of meetings for remote participation is limited </a:t>
            </a:r>
          </a:p>
          <a:p>
            <a:r>
              <a:rPr lang="en-US" dirty="0"/>
              <a:t>This legislation is currently in committee</a:t>
            </a:r>
          </a:p>
          <a:p>
            <a:r>
              <a:rPr lang="en-US" dirty="0"/>
              <a:t>Bottom Line: Be planning for transition back to in-person meetings</a:t>
            </a:r>
          </a:p>
          <a:p>
            <a:endParaRPr lang="en-US" dirty="0"/>
          </a:p>
        </p:txBody>
      </p:sp>
      <p:sp>
        <p:nvSpPr>
          <p:cNvPr id="4" name="Slide Number Placeholder 3">
            <a:extLst>
              <a:ext uri="{FF2B5EF4-FFF2-40B4-BE49-F238E27FC236}">
                <a16:creationId xmlns:a16="http://schemas.microsoft.com/office/drawing/2014/main" id="{FD8DCDF0-1700-8B2B-B87B-3CFDB1FA8640}"/>
              </a:ext>
            </a:extLst>
          </p:cNvPr>
          <p:cNvSpPr>
            <a:spLocks noGrp="1"/>
          </p:cNvSpPr>
          <p:nvPr>
            <p:ph type="sldNum" sz="quarter" idx="10"/>
          </p:nvPr>
        </p:nvSpPr>
        <p:spPr/>
        <p:txBody>
          <a:bodyPr/>
          <a:lstStyle/>
          <a:p>
            <a:pPr>
              <a:defRPr/>
            </a:pPr>
            <a:fld id="{BF3ADA36-3A7E-9B49-A772-18572EEB4566}" type="slidenum">
              <a:rPr lang="en-US" altLang="en-US" smtClean="0"/>
              <a:pPr>
                <a:defRPr/>
              </a:pPr>
              <a:t>21</a:t>
            </a:fld>
            <a:endParaRPr lang="en-US" altLang="en-US"/>
          </a:p>
        </p:txBody>
      </p:sp>
    </p:spTree>
    <p:extLst>
      <p:ext uri="{BB962C8B-B14F-4D97-AF65-F5344CB8AC3E}">
        <p14:creationId xmlns:p14="http://schemas.microsoft.com/office/powerpoint/2010/main" val="279289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58C2-515F-E646-9B3B-EA1B7BACEDB1}"/>
              </a:ext>
            </a:extLst>
          </p:cNvPr>
          <p:cNvSpPr>
            <a:spLocks noGrp="1"/>
          </p:cNvSpPr>
          <p:nvPr>
            <p:ph type="title"/>
          </p:nvPr>
        </p:nvSpPr>
        <p:spPr/>
        <p:txBody>
          <a:bodyPr/>
          <a:lstStyle/>
          <a:p>
            <a:r>
              <a:rPr lang="en-US" dirty="0"/>
              <a:t>Parliamentary Procedure</a:t>
            </a:r>
          </a:p>
        </p:txBody>
      </p:sp>
      <p:sp>
        <p:nvSpPr>
          <p:cNvPr id="4" name="Slide Number Placeholder 3">
            <a:extLst>
              <a:ext uri="{FF2B5EF4-FFF2-40B4-BE49-F238E27FC236}">
                <a16:creationId xmlns:a16="http://schemas.microsoft.com/office/drawing/2014/main" id="{02160E47-ABFE-B343-A604-3945DA5AEDEB}"/>
              </a:ext>
            </a:extLst>
          </p:cNvPr>
          <p:cNvSpPr>
            <a:spLocks noGrp="1"/>
          </p:cNvSpPr>
          <p:nvPr>
            <p:ph type="sldNum" sz="quarter" idx="4294967295"/>
          </p:nvPr>
        </p:nvSpPr>
        <p:spPr>
          <a:xfrm>
            <a:off x="11276013" y="6356350"/>
            <a:ext cx="915987" cy="365125"/>
          </a:xfrm>
        </p:spPr>
        <p:txBody>
          <a:bodyPr/>
          <a:lstStyle/>
          <a:p>
            <a:pPr>
              <a:defRPr/>
            </a:pPr>
            <a:fld id="{8856F6ED-E3DC-8A4A-AABE-AFCED42314C4}" type="slidenum">
              <a:rPr lang="en-US" altLang="en-US" smtClean="0"/>
              <a:pPr>
                <a:defRPr/>
              </a:pPr>
              <a:t>22</a:t>
            </a:fld>
            <a:endParaRPr lang="en-US" altLang="en-US"/>
          </a:p>
        </p:txBody>
      </p:sp>
    </p:spTree>
    <p:extLst>
      <p:ext uri="{BB962C8B-B14F-4D97-AF65-F5344CB8AC3E}">
        <p14:creationId xmlns:p14="http://schemas.microsoft.com/office/powerpoint/2010/main" val="2115439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0C881D90-97D9-469B-B93C-281DD9CB3519}"/>
              </a:ext>
            </a:extLst>
          </p:cNvPr>
          <p:cNvSpPr>
            <a:spLocks noGrp="1"/>
          </p:cNvSpPr>
          <p:nvPr>
            <p:ph type="title"/>
          </p:nvPr>
        </p:nvSpPr>
        <p:spPr/>
        <p:txBody>
          <a:bodyPr/>
          <a:lstStyle/>
          <a:p>
            <a:r>
              <a:rPr lang="en-US" dirty="0">
                <a:solidFill>
                  <a:schemeClr val="tx1"/>
                </a:solidFill>
                <a:latin typeface="Palatino Linotype"/>
                <a:ea typeface="Palatino Linotype"/>
                <a:cs typeface="Palatino Linotype"/>
                <a:sym typeface="Palatino Linotype"/>
              </a:rPr>
              <a:t>Role of Parliamentary Procedure </a:t>
            </a:r>
            <a:br>
              <a:rPr lang="en-US" dirty="0">
                <a:solidFill>
                  <a:schemeClr val="tx1"/>
                </a:solidFill>
                <a:latin typeface="Palatino Linotype"/>
                <a:ea typeface="Palatino Linotype"/>
                <a:cs typeface="Palatino Linotype"/>
                <a:sym typeface="Palatino Linotype"/>
              </a:rPr>
            </a:br>
            <a:endParaRPr lang="en-US" dirty="0">
              <a:solidFill>
                <a:schemeClr val="tx1"/>
              </a:solidFill>
            </a:endParaRPr>
          </a:p>
        </p:txBody>
      </p:sp>
      <p:sp>
        <p:nvSpPr>
          <p:cNvPr id="291" name="Google Shape;291;p54"/>
          <p:cNvSpPr txBox="1">
            <a:spLocks noGrp="1"/>
          </p:cNvSpPr>
          <p:nvPr>
            <p:ph type="body" idx="4294967295"/>
          </p:nvPr>
        </p:nvSpPr>
        <p:spPr>
          <a:xfrm>
            <a:off x="1786854" y="1602297"/>
            <a:ext cx="8589045" cy="4723002"/>
          </a:xfrm>
          <a:prstGeom prst="rect">
            <a:avLst/>
          </a:prstGeom>
        </p:spPr>
        <p:txBody>
          <a:bodyPr spcFirstLastPara="1" vert="horz" wrap="square" lIns="91433" tIns="45700" rIns="91433" bIns="45700" numCol="1" anchor="t" anchorCtr="0" compatLnSpc="1">
            <a:prstTxWarp prst="textNoShape">
              <a:avLst/>
            </a:prstTxWarp>
            <a:normAutofit/>
          </a:bodyPr>
          <a:lstStyle/>
          <a:p>
            <a:pPr>
              <a:spcBef>
                <a:spcPts val="1333"/>
              </a:spcBef>
            </a:pPr>
            <a:r>
              <a:rPr lang="en" sz="2667" dirty="0"/>
              <a:t>Parliamentary procedure allows for effective meeting management.</a:t>
            </a:r>
            <a:endParaRPr sz="2667" dirty="0"/>
          </a:p>
          <a:p>
            <a:pPr>
              <a:spcBef>
                <a:spcPts val="1333"/>
              </a:spcBef>
            </a:pPr>
            <a:r>
              <a:rPr lang="en" sz="2667" dirty="0"/>
              <a:t>It allows a committee to arrive at the will of the majority with the greatest number of questions in the shortest amount of time. </a:t>
            </a:r>
            <a:endParaRPr sz="2667" dirty="0"/>
          </a:p>
          <a:p>
            <a:pPr>
              <a:spcBef>
                <a:spcPts val="1333"/>
              </a:spcBef>
            </a:pPr>
            <a:r>
              <a:rPr lang="en" sz="2667" dirty="0"/>
              <a:t>This is accomplished regardless of whether the committee is in total harmony or if there is impassioned division of opinion.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1612C2D1-8435-4A49-A68E-F11F98B73BFF}"/>
              </a:ext>
            </a:extLst>
          </p:cNvPr>
          <p:cNvSpPr>
            <a:spLocks noGrp="1"/>
          </p:cNvSpPr>
          <p:nvPr>
            <p:ph type="title"/>
          </p:nvPr>
        </p:nvSpPr>
        <p:spPr/>
        <p:txBody>
          <a:bodyPr/>
          <a:lstStyle/>
          <a:p>
            <a:r>
              <a:rPr lang="en-US" dirty="0">
                <a:solidFill>
                  <a:schemeClr val="tx1"/>
                </a:solidFill>
                <a:latin typeface="Palatino"/>
                <a:ea typeface="Palatino"/>
                <a:cs typeface="Palatino"/>
                <a:sym typeface="Palatino"/>
              </a:rPr>
              <a:t>Purpose/Principles of Parliamentary Procedure</a:t>
            </a:r>
            <a:br>
              <a:rPr lang="en-US" dirty="0">
                <a:solidFill>
                  <a:schemeClr val="tx1"/>
                </a:solidFill>
                <a:latin typeface="Palatino Linotype"/>
                <a:ea typeface="Palatino Linotype"/>
                <a:cs typeface="Palatino Linotype"/>
                <a:sym typeface="Palatino Linotype"/>
              </a:rPr>
            </a:br>
            <a:endParaRPr lang="en-US" dirty="0">
              <a:solidFill>
                <a:schemeClr val="tx1"/>
              </a:solidFill>
            </a:endParaRPr>
          </a:p>
        </p:txBody>
      </p:sp>
      <p:sp>
        <p:nvSpPr>
          <p:cNvPr id="298" name="Google Shape;298;p55"/>
          <p:cNvSpPr txBox="1">
            <a:spLocks noGrp="1"/>
          </p:cNvSpPr>
          <p:nvPr>
            <p:ph type="body" idx="4294967295"/>
          </p:nvPr>
        </p:nvSpPr>
        <p:spPr>
          <a:xfrm>
            <a:off x="1627464" y="1398954"/>
            <a:ext cx="8748436" cy="4924059"/>
          </a:xfrm>
          <a:prstGeom prst="rect">
            <a:avLst/>
          </a:prstGeom>
        </p:spPr>
        <p:txBody>
          <a:bodyPr spcFirstLastPara="1" vert="horz" wrap="square" lIns="91433" tIns="45700" rIns="91433" bIns="45700" numCol="1" anchor="t" anchorCtr="0" compatLnSpc="1">
            <a:prstTxWarp prst="textNoShape">
              <a:avLst/>
            </a:prstTxWarp>
            <a:normAutofit lnSpcReduction="10000"/>
          </a:bodyPr>
          <a:lstStyle/>
          <a:p>
            <a:pPr indent="-474121">
              <a:lnSpc>
                <a:spcPct val="115000"/>
              </a:lnSpc>
              <a:spcBef>
                <a:spcPts val="1333"/>
              </a:spcBef>
              <a:buSzPts val="2000"/>
              <a:buChar char="●"/>
            </a:pPr>
            <a:r>
              <a:rPr lang="en" sz="2667" dirty="0"/>
              <a:t>Maintenance of order</a:t>
            </a:r>
            <a:endParaRPr sz="2667" dirty="0"/>
          </a:p>
          <a:p>
            <a:pPr indent="-474121">
              <a:lnSpc>
                <a:spcPct val="115000"/>
              </a:lnSpc>
              <a:spcBef>
                <a:spcPts val="0"/>
              </a:spcBef>
              <a:buSzPts val="2000"/>
              <a:buChar char="●"/>
            </a:pPr>
            <a:r>
              <a:rPr lang="en" sz="2667" dirty="0"/>
              <a:t>All voices are heard</a:t>
            </a:r>
            <a:endParaRPr sz="2667" dirty="0"/>
          </a:p>
          <a:p>
            <a:pPr indent="-474121">
              <a:lnSpc>
                <a:spcPct val="115000"/>
              </a:lnSpc>
              <a:spcBef>
                <a:spcPts val="0"/>
              </a:spcBef>
              <a:buSzPts val="2000"/>
              <a:buChar char="●"/>
            </a:pPr>
            <a:r>
              <a:rPr lang="en" sz="2667" dirty="0"/>
              <a:t>Look to see whose voices are missing in the discussion or debate</a:t>
            </a:r>
            <a:endParaRPr sz="2667" dirty="0"/>
          </a:p>
          <a:p>
            <a:pPr indent="-474121">
              <a:lnSpc>
                <a:spcPct val="115000"/>
              </a:lnSpc>
              <a:spcBef>
                <a:spcPts val="0"/>
              </a:spcBef>
              <a:buSzPts val="2000"/>
              <a:buChar char="●"/>
            </a:pPr>
            <a:r>
              <a:rPr lang="en" sz="2667" dirty="0"/>
              <a:t>Ability for each member to provide input on a topic</a:t>
            </a:r>
            <a:endParaRPr sz="2667" dirty="0"/>
          </a:p>
          <a:p>
            <a:pPr indent="-474121">
              <a:lnSpc>
                <a:spcPct val="115000"/>
              </a:lnSpc>
              <a:spcBef>
                <a:spcPts val="0"/>
              </a:spcBef>
              <a:buSzPts val="2000"/>
              <a:buChar char="●"/>
            </a:pPr>
            <a:r>
              <a:rPr lang="en" sz="2667" dirty="0"/>
              <a:t>All members have equal rights, privileges and obligations</a:t>
            </a:r>
            <a:endParaRPr sz="2667" dirty="0"/>
          </a:p>
          <a:p>
            <a:pPr indent="-474121">
              <a:lnSpc>
                <a:spcPct val="115000"/>
              </a:lnSpc>
              <a:spcBef>
                <a:spcPts val="0"/>
              </a:spcBef>
              <a:buSzPts val="2000"/>
              <a:buChar char="●"/>
            </a:pPr>
            <a:r>
              <a:rPr lang="en" sz="2667" dirty="0"/>
              <a:t>Full and free discussion with a diversity of ideas</a:t>
            </a:r>
            <a:endParaRPr sz="2667" dirty="0"/>
          </a:p>
          <a:p>
            <a:pPr indent="-474121">
              <a:lnSpc>
                <a:spcPct val="115000"/>
              </a:lnSpc>
              <a:spcBef>
                <a:spcPts val="0"/>
              </a:spcBef>
              <a:buSzPts val="2000"/>
              <a:buChar char="●"/>
            </a:pPr>
            <a:r>
              <a:rPr lang="en" sz="2667" dirty="0"/>
              <a:t>Quorum must be present for business to be conducted</a:t>
            </a:r>
            <a:endParaRPr sz="2667"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5D7B6F95-BA4F-493B-8182-B092507F88D5}"/>
              </a:ext>
            </a:extLst>
          </p:cNvPr>
          <p:cNvSpPr>
            <a:spLocks noGrp="1"/>
          </p:cNvSpPr>
          <p:nvPr>
            <p:ph type="title"/>
          </p:nvPr>
        </p:nvSpPr>
        <p:spPr>
          <a:xfrm>
            <a:off x="1277650" y="365126"/>
            <a:ext cx="10046043" cy="916598"/>
          </a:xfrm>
        </p:spPr>
        <p:txBody>
          <a:bodyPr/>
          <a:lstStyle/>
          <a:p>
            <a:r>
              <a:rPr lang="en-US" dirty="0">
                <a:solidFill>
                  <a:schemeClr val="tx1"/>
                </a:solidFill>
              </a:rPr>
              <a:t>Role of the Chair </a:t>
            </a:r>
          </a:p>
        </p:txBody>
      </p:sp>
      <p:sp>
        <p:nvSpPr>
          <p:cNvPr id="305" name="Google Shape;305;p56"/>
          <p:cNvSpPr txBox="1">
            <a:spLocks noGrp="1"/>
          </p:cNvSpPr>
          <p:nvPr>
            <p:ph type="body" idx="4294967295"/>
          </p:nvPr>
        </p:nvSpPr>
        <p:spPr>
          <a:xfrm>
            <a:off x="1277649" y="1577130"/>
            <a:ext cx="10584383" cy="4918920"/>
          </a:xfrm>
          <a:prstGeom prst="rect">
            <a:avLst/>
          </a:prstGeom>
        </p:spPr>
        <p:txBody>
          <a:bodyPr spcFirstLastPara="1" vert="horz" wrap="square" lIns="152400" tIns="121900" rIns="121900" bIns="121900" numCol="1" anchor="t" anchorCtr="0" compatLnSpc="1">
            <a:prstTxWarp prst="textNoShape">
              <a:avLst/>
            </a:prstTxWarp>
            <a:noAutofit/>
          </a:bodyPr>
          <a:lstStyle/>
          <a:p>
            <a:pPr indent="-474121">
              <a:spcBef>
                <a:spcPts val="1333"/>
              </a:spcBef>
              <a:buSzPts val="2000"/>
              <a:buChar char="●"/>
            </a:pPr>
            <a:r>
              <a:rPr lang="en" sz="2667" dirty="0"/>
              <a:t>Remain impartial during the debate; if the chair wishes to engage in debate, s/he/they must assign a temporary chair, usually the Vice President or next in line</a:t>
            </a:r>
            <a:endParaRPr sz="2667" dirty="0"/>
          </a:p>
          <a:p>
            <a:pPr indent="-474121">
              <a:spcBef>
                <a:spcPts val="0"/>
              </a:spcBef>
              <a:buSzPts val="2000"/>
              <a:buChar char="●"/>
            </a:pPr>
            <a:r>
              <a:rPr lang="en" sz="2667" dirty="0"/>
              <a:t>Votes only to break a tie </a:t>
            </a:r>
            <a:r>
              <a:rPr lang="en" sz="2667" i="1" dirty="0"/>
              <a:t>(subject to local rules; in some small committees the chair has a vote)</a:t>
            </a:r>
            <a:endParaRPr sz="2667" i="1" dirty="0"/>
          </a:p>
          <a:p>
            <a:pPr indent="-474121">
              <a:spcBef>
                <a:spcPts val="0"/>
              </a:spcBef>
              <a:buSzPts val="2000"/>
              <a:buChar char="●"/>
            </a:pPr>
            <a:r>
              <a:rPr lang="en" sz="2667" dirty="0"/>
              <a:t>Introduces the agenda items and provides factual context to the item</a:t>
            </a:r>
            <a:endParaRPr sz="2667" dirty="0"/>
          </a:p>
          <a:p>
            <a:pPr indent="-474121">
              <a:spcBef>
                <a:spcPts val="0"/>
              </a:spcBef>
              <a:buSzPts val="2000"/>
              <a:buChar char="●"/>
            </a:pPr>
            <a:r>
              <a:rPr lang="en" sz="2667" dirty="0"/>
              <a:t>Recognizes speakers</a:t>
            </a:r>
            <a:endParaRPr sz="2667" dirty="0"/>
          </a:p>
          <a:p>
            <a:pPr indent="-474121">
              <a:spcBef>
                <a:spcPts val="0"/>
              </a:spcBef>
              <a:buSzPts val="2000"/>
              <a:buChar char="●"/>
            </a:pPr>
            <a:r>
              <a:rPr lang="en" sz="2667" dirty="0"/>
              <a:t>Determines if a motion is in order </a:t>
            </a:r>
            <a:r>
              <a:rPr lang="en" sz="2667" i="1" dirty="0"/>
              <a:t>(relevant to the topic and within the scope of the Senate)</a:t>
            </a:r>
            <a:endParaRPr sz="2667" i="1" dirty="0"/>
          </a:p>
          <a:p>
            <a:pPr indent="-474121">
              <a:spcBef>
                <a:spcPts val="0"/>
              </a:spcBef>
              <a:buSzPts val="2000"/>
              <a:buChar char="●"/>
            </a:pPr>
            <a:r>
              <a:rPr lang="en" sz="2667" dirty="0"/>
              <a:t>Keeps the discussion centered on the current item or motion</a:t>
            </a:r>
            <a:endParaRPr sz="2667" dirty="0"/>
          </a:p>
          <a:p>
            <a:pPr indent="-474121">
              <a:spcBef>
                <a:spcPts val="0"/>
              </a:spcBef>
              <a:buSzPts val="2000"/>
              <a:buChar char="●"/>
            </a:pPr>
            <a:r>
              <a:rPr lang="en" sz="2667" dirty="0"/>
              <a:t>Maintains the order of the process</a:t>
            </a:r>
            <a:endParaRPr sz="2667" dirty="0"/>
          </a:p>
          <a:p>
            <a:pPr indent="-474121">
              <a:spcBef>
                <a:spcPts val="0"/>
              </a:spcBef>
              <a:buSzPts val="2000"/>
              <a:buChar char="●"/>
            </a:pPr>
            <a:r>
              <a:rPr lang="en" sz="2667" dirty="0"/>
              <a:t>Puts motions to vote and announces the results </a:t>
            </a:r>
            <a:endParaRPr sz="2667"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itle 1">
            <a:extLst>
              <a:ext uri="{FF2B5EF4-FFF2-40B4-BE49-F238E27FC236}">
                <a16:creationId xmlns:a16="http://schemas.microsoft.com/office/drawing/2014/main" id="{26AC42BA-3C69-4358-A51D-8632685805FC}"/>
              </a:ext>
            </a:extLst>
          </p:cNvPr>
          <p:cNvSpPr>
            <a:spLocks noGrp="1"/>
          </p:cNvSpPr>
          <p:nvPr>
            <p:ph type="title"/>
          </p:nvPr>
        </p:nvSpPr>
        <p:spPr/>
        <p:txBody>
          <a:bodyPr/>
          <a:lstStyle/>
          <a:p>
            <a:r>
              <a:rPr lang="en-US" dirty="0">
                <a:solidFill>
                  <a:schemeClr val="tx1"/>
                </a:solidFill>
              </a:rPr>
              <a:t>Role of the Parliamentarian </a:t>
            </a:r>
          </a:p>
        </p:txBody>
      </p:sp>
      <p:sp>
        <p:nvSpPr>
          <p:cNvPr id="311" name="Google Shape;311;p57"/>
          <p:cNvSpPr txBox="1">
            <a:spLocks noGrp="1"/>
          </p:cNvSpPr>
          <p:nvPr>
            <p:ph sz="half" idx="1"/>
          </p:nvPr>
        </p:nvSpPr>
        <p:spPr>
          <a:prstGeom prst="rect">
            <a:avLst/>
          </a:prstGeom>
        </p:spPr>
        <p:txBody>
          <a:bodyPr spcFirstLastPara="1" vert="horz" wrap="square" lIns="91433" tIns="45700" rIns="91433" bIns="45700" numCol="1" anchor="t" anchorCtr="0" compatLnSpc="1">
            <a:prstTxWarp prst="textNoShape">
              <a:avLst/>
            </a:prstTxWarp>
            <a:noAutofit/>
          </a:bodyPr>
          <a:lstStyle/>
          <a:p>
            <a:pPr marL="304792" indent="-385096">
              <a:spcBef>
                <a:spcPts val="1333"/>
              </a:spcBef>
              <a:buSzPts val="1848"/>
              <a:buChar char="●"/>
            </a:pPr>
            <a:r>
              <a:rPr lang="en-US" dirty="0"/>
              <a:t>A </a:t>
            </a:r>
            <a:r>
              <a:rPr lang="en-US" i="1" u="sng" dirty="0">
                <a:solidFill>
                  <a:schemeClr val="hlink"/>
                </a:solidFill>
                <a:hlinkClick r:id="rId3"/>
              </a:rPr>
              <a:t>Robert's Rules of Order Newly Revised</a:t>
            </a:r>
            <a:r>
              <a:rPr lang="en-US" dirty="0"/>
              <a:t>, enable groups to efficiently and fairly discuss and determine actions to be taken.</a:t>
            </a:r>
          </a:p>
          <a:p>
            <a:pPr marL="380990" indent="-461294">
              <a:spcBef>
                <a:spcPts val="1333"/>
              </a:spcBef>
              <a:buSzPts val="1848"/>
              <a:buChar char="●"/>
            </a:pPr>
            <a:r>
              <a:rPr lang="en-US" i="1" u="sng" dirty="0"/>
              <a:t>The Parliamentarian does not rule!</a:t>
            </a:r>
            <a:r>
              <a:rPr lang="en-US" dirty="0"/>
              <a:t> Parliamentary law gives to the chair alone the power to rule on questions of order and on the proper application of the rules.</a:t>
            </a:r>
          </a:p>
          <a:p>
            <a:pPr marL="380990" indent="-461294">
              <a:spcBef>
                <a:spcPts val="1333"/>
              </a:spcBef>
              <a:buSzPts val="1848"/>
              <a:buChar char="●"/>
            </a:pPr>
            <a:r>
              <a:rPr lang="en-US" dirty="0"/>
              <a:t>The role of the parliamentarian during a meeting is purely an advisory and consultative one, helping the presiding officer to respond to points of order and parliamentary inquiries</a:t>
            </a:r>
            <a:endParaRPr dirty="0">
              <a:solidFill>
                <a:schemeClr val="accent2"/>
              </a:solidFill>
              <a:latin typeface="Palatino Linotype"/>
              <a:ea typeface="Palatino Linotype"/>
              <a:cs typeface="Palatino Linotype"/>
              <a:sym typeface="Palatino Linotyp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title"/>
          </p:nvPr>
        </p:nvSpPr>
        <p:spPr>
          <a:xfrm>
            <a:off x="1277650" y="365125"/>
            <a:ext cx="10046043" cy="924413"/>
          </a:xfrm>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Processes for Handling Motions </a:t>
            </a:r>
            <a:endParaRPr sz="4933" dirty="0">
              <a:solidFill>
                <a:schemeClr val="tx1"/>
              </a:solidFill>
            </a:endParaRPr>
          </a:p>
        </p:txBody>
      </p:sp>
      <p:sp>
        <p:nvSpPr>
          <p:cNvPr id="318" name="Google Shape;318;p58"/>
          <p:cNvSpPr txBox="1">
            <a:spLocks noGrp="1"/>
          </p:cNvSpPr>
          <p:nvPr>
            <p:ph sz="half" idx="1"/>
          </p:nvPr>
        </p:nvSpPr>
        <p:spPr>
          <a:xfrm>
            <a:off x="1277650" y="1289538"/>
            <a:ext cx="10058400" cy="4928382"/>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a:lnSpc>
                <a:spcPct val="100000"/>
              </a:lnSpc>
              <a:spcBef>
                <a:spcPts val="1333"/>
              </a:spcBef>
              <a:buSzPct val="149346"/>
            </a:pPr>
            <a:r>
              <a:rPr lang="en" dirty="0"/>
              <a:t>Member must obtain recognition of the chair and, once recognized, makes a motion, </a:t>
            </a:r>
            <a:endParaRPr dirty="0"/>
          </a:p>
          <a:p>
            <a:pPr>
              <a:lnSpc>
                <a:spcPct val="100000"/>
              </a:lnSpc>
              <a:spcBef>
                <a:spcPts val="0"/>
              </a:spcBef>
              <a:buSzPct val="149346"/>
            </a:pPr>
            <a:r>
              <a:rPr lang="en" dirty="0"/>
              <a:t>Motion must be seconded by a committee member</a:t>
            </a:r>
          </a:p>
          <a:p>
            <a:pPr>
              <a:lnSpc>
                <a:spcPct val="100000"/>
              </a:lnSpc>
              <a:spcBef>
                <a:spcPts val="0"/>
              </a:spcBef>
              <a:buSzPct val="149346"/>
            </a:pPr>
            <a:r>
              <a:rPr lang="en" dirty="0"/>
              <a:t>Chair restates motion and opens debate</a:t>
            </a:r>
            <a:endParaRPr dirty="0"/>
          </a:p>
          <a:p>
            <a:pPr>
              <a:lnSpc>
                <a:spcPct val="100000"/>
              </a:lnSpc>
              <a:spcBef>
                <a:spcPts val="0"/>
              </a:spcBef>
              <a:buSzPct val="149346"/>
            </a:pPr>
            <a:r>
              <a:rPr lang="en" dirty="0"/>
              <a:t>Maker of the motion has the right to speak first in the debate</a:t>
            </a:r>
            <a:endParaRPr dirty="0"/>
          </a:p>
          <a:p>
            <a:pPr>
              <a:lnSpc>
                <a:spcPct val="100000"/>
              </a:lnSpc>
              <a:spcBef>
                <a:spcPts val="0"/>
              </a:spcBef>
              <a:buSzPct val="149346"/>
            </a:pPr>
            <a:r>
              <a:rPr lang="en" dirty="0"/>
              <a:t>Motion and any secondary motions are debated</a:t>
            </a:r>
            <a:endParaRPr dirty="0"/>
          </a:p>
          <a:p>
            <a:pPr>
              <a:lnSpc>
                <a:spcPct val="100000"/>
              </a:lnSpc>
              <a:spcBef>
                <a:spcPts val="0"/>
              </a:spcBef>
              <a:buSzPct val="149346"/>
            </a:pPr>
            <a:r>
              <a:rPr lang="en" dirty="0"/>
              <a:t>Debate closes when debate has ended (no more in line or time has ended) or the “question has been called” (a type of motion to end debate that requires 2/3 vote)</a:t>
            </a:r>
            <a:endParaRPr dirty="0"/>
          </a:p>
          <a:p>
            <a:pPr>
              <a:lnSpc>
                <a:spcPct val="100000"/>
              </a:lnSpc>
              <a:spcBef>
                <a:spcPts val="0"/>
              </a:spcBef>
              <a:buSzPct val="149346"/>
            </a:pPr>
            <a:r>
              <a:rPr lang="en" dirty="0"/>
              <a:t>Chair restates motion and synthesizes debate (online may be placed in chat so everyone can read the motion)</a:t>
            </a:r>
            <a:endParaRPr dirty="0"/>
          </a:p>
          <a:p>
            <a:pPr>
              <a:lnSpc>
                <a:spcPct val="100000"/>
              </a:lnSpc>
              <a:spcBef>
                <a:spcPts val="0"/>
              </a:spcBef>
              <a:buSzPct val="149346"/>
            </a:pPr>
            <a:r>
              <a:rPr lang="en" dirty="0"/>
              <a:t>Vote and announcement of results</a:t>
            </a:r>
            <a:endParaRPr dirty="0"/>
          </a:p>
          <a:p>
            <a:pPr marL="0" indent="0">
              <a:lnSpc>
                <a:spcPct val="100000"/>
              </a:lnSpc>
              <a:spcBef>
                <a:spcPts val="0"/>
              </a:spcBef>
              <a:buSzPct val="149346"/>
              <a:buNone/>
            </a:pPr>
            <a:r>
              <a:rPr lang="en" dirty="0"/>
              <a:t>The Brown Act requires all votes be listed (roll call) in the minutes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3"/>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General Rules of Debate </a:t>
            </a:r>
            <a:endParaRPr sz="4933" dirty="0">
              <a:solidFill>
                <a:schemeClr val="tx1"/>
              </a:solidFill>
            </a:endParaRPr>
          </a:p>
        </p:txBody>
      </p:sp>
      <p:sp>
        <p:nvSpPr>
          <p:cNvPr id="348" name="Google Shape;348;p63"/>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fontScale="85000" lnSpcReduction="20000"/>
          </a:bodyPr>
          <a:lstStyle/>
          <a:p>
            <a:pPr>
              <a:lnSpc>
                <a:spcPct val="120000"/>
              </a:lnSpc>
              <a:spcBef>
                <a:spcPts val="1333"/>
              </a:spcBef>
              <a:buSzPts val="2000"/>
            </a:pPr>
            <a:r>
              <a:rPr lang="en" sz="2667" dirty="0"/>
              <a:t>No committee member may speak unless recognized by the Chair. Only members are allowed to speak.</a:t>
            </a:r>
          </a:p>
          <a:p>
            <a:pPr>
              <a:lnSpc>
                <a:spcPct val="120000"/>
              </a:lnSpc>
              <a:spcBef>
                <a:spcPts val="0"/>
              </a:spcBef>
              <a:buSzPts val="2000"/>
            </a:pPr>
            <a:r>
              <a:rPr lang="en" sz="2667" dirty="0"/>
              <a:t>All discussion must be relevant to the immediate motion.</a:t>
            </a:r>
            <a:endParaRPr sz="2667" dirty="0"/>
          </a:p>
          <a:p>
            <a:pPr>
              <a:lnSpc>
                <a:spcPct val="120000"/>
              </a:lnSpc>
              <a:spcBef>
                <a:spcPts val="0"/>
              </a:spcBef>
              <a:buSzPts val="2000"/>
            </a:pPr>
            <a:r>
              <a:rPr lang="en" sz="2667" dirty="0"/>
              <a:t>No member may speak more than twice to each debatable motion. They may speak the second time only when everyone else wishing to speak has had the opportunity.</a:t>
            </a:r>
            <a:endParaRPr sz="2667" dirty="0"/>
          </a:p>
          <a:p>
            <a:pPr>
              <a:lnSpc>
                <a:spcPct val="120000"/>
              </a:lnSpc>
              <a:spcBef>
                <a:spcPts val="0"/>
              </a:spcBef>
              <a:buSzPts val="2000"/>
            </a:pPr>
            <a:r>
              <a:rPr lang="en" sz="2667" dirty="0"/>
              <a:t>No member can speak for more than 10 minutes total (or whatever the local decision is).</a:t>
            </a:r>
            <a:endParaRPr sz="2667" dirty="0"/>
          </a:p>
          <a:p>
            <a:pPr>
              <a:lnSpc>
                <a:spcPct val="120000"/>
              </a:lnSpc>
              <a:spcBef>
                <a:spcPts val="0"/>
              </a:spcBef>
              <a:buSzPts val="2000"/>
            </a:pPr>
            <a:r>
              <a:rPr lang="en" sz="2667" dirty="0"/>
              <a:t>Debate can be extended if the body makes a motion and agrees through majority vote.</a:t>
            </a:r>
            <a:endParaRPr sz="2667" dirty="0"/>
          </a:p>
          <a:p>
            <a:pPr>
              <a:lnSpc>
                <a:spcPct val="120000"/>
              </a:lnSpc>
              <a:spcBef>
                <a:spcPts val="0"/>
              </a:spcBef>
              <a:buSzPts val="2000"/>
            </a:pPr>
            <a:r>
              <a:rPr lang="en" sz="2667" dirty="0"/>
              <a:t>All remarks must be addressed to the Chair. </a:t>
            </a:r>
            <a:endParaRPr sz="2667"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4"/>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General Rules of Debate </a:t>
            </a:r>
            <a:r>
              <a:rPr lang="en" sz="4000" i="1" dirty="0">
                <a:solidFill>
                  <a:schemeClr val="tx1"/>
                </a:solidFill>
              </a:rPr>
              <a:t>(cont.)</a:t>
            </a:r>
            <a:r>
              <a:rPr lang="en" sz="4800" dirty="0">
                <a:solidFill>
                  <a:schemeClr val="tx1"/>
                </a:solidFill>
              </a:rPr>
              <a:t> </a:t>
            </a:r>
            <a:endParaRPr sz="4933" dirty="0">
              <a:solidFill>
                <a:schemeClr val="tx1"/>
              </a:solidFill>
            </a:endParaRPr>
          </a:p>
        </p:txBody>
      </p:sp>
      <p:sp>
        <p:nvSpPr>
          <p:cNvPr id="354" name="Google Shape;354;p64"/>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fontScale="70000" lnSpcReduction="20000"/>
          </a:bodyPr>
          <a:lstStyle/>
          <a:p>
            <a:pPr>
              <a:lnSpc>
                <a:spcPct val="120000"/>
              </a:lnSpc>
              <a:spcBef>
                <a:spcPts val="1333"/>
              </a:spcBef>
              <a:buSzPct val="112010"/>
            </a:pPr>
            <a:r>
              <a:rPr lang="en" sz="3200" dirty="0"/>
              <a:t>Debate must address issues, not personalities</a:t>
            </a:r>
            <a:endParaRPr sz="2600" dirty="0"/>
          </a:p>
          <a:p>
            <a:pPr>
              <a:lnSpc>
                <a:spcPct val="120000"/>
              </a:lnSpc>
              <a:spcBef>
                <a:spcPts val="0"/>
              </a:spcBef>
              <a:buSzPct val="112010"/>
            </a:pPr>
            <a:r>
              <a:rPr lang="en" sz="3200" dirty="0"/>
              <a:t>When possible, chair should let the floor alternate between those speaking in support of and in opposition to the motion.</a:t>
            </a:r>
            <a:endParaRPr sz="3200" dirty="0"/>
          </a:p>
          <a:p>
            <a:pPr>
              <a:lnSpc>
                <a:spcPct val="120000"/>
              </a:lnSpc>
              <a:spcBef>
                <a:spcPts val="0"/>
              </a:spcBef>
              <a:buSzPct val="112010"/>
            </a:pPr>
            <a:r>
              <a:rPr lang="en" sz="3200" dirty="0"/>
              <a:t>It is not permissible to speak against one’s own motion (but you can vote against it)</a:t>
            </a:r>
            <a:endParaRPr sz="3200" dirty="0"/>
          </a:p>
          <a:p>
            <a:pPr>
              <a:lnSpc>
                <a:spcPct val="120000"/>
              </a:lnSpc>
              <a:spcBef>
                <a:spcPts val="0"/>
              </a:spcBef>
              <a:buSzPct val="112010"/>
            </a:pPr>
            <a:r>
              <a:rPr lang="en" sz="3200" dirty="0"/>
              <a:t>Senators may not disrupt the assembly unless to make a complaint about a rules violation or the relevance of the discussion to the motion. (see chart in a few slides)</a:t>
            </a:r>
            <a:endParaRPr sz="3200" dirty="0"/>
          </a:p>
          <a:p>
            <a:pPr>
              <a:lnSpc>
                <a:spcPct val="120000"/>
              </a:lnSpc>
              <a:spcBef>
                <a:spcPts val="0"/>
              </a:spcBef>
              <a:buSzPct val="112010"/>
            </a:pPr>
            <a:r>
              <a:rPr lang="en" sz="3200" dirty="0"/>
              <a:t>If a member/attendee is disruptive or is not allowing the business of the group to continue, they may be removed from the meeting by the chair.</a:t>
            </a:r>
            <a:endParaRPr sz="3200" dirty="0"/>
          </a:p>
          <a:p>
            <a:pPr>
              <a:lnSpc>
                <a:spcPct val="120000"/>
              </a:lnSpc>
              <a:spcBef>
                <a:spcPts val="0"/>
              </a:spcBef>
              <a:buSzPct val="112010"/>
            </a:pPr>
            <a:r>
              <a:rPr lang="en" sz="3200" dirty="0"/>
              <a:t>Rules of debate may only be changed by a 2/3 vote or consensus without objection. </a:t>
            </a:r>
            <a:endParaRPr sz="346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Overview </a:t>
            </a:r>
            <a:endParaRPr/>
          </a:p>
        </p:txBody>
      </p:sp>
      <p:sp>
        <p:nvSpPr>
          <p:cNvPr id="140" name="Google Shape;140;p3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Why are Curriculum Committees Under the Brown Act?</a:t>
            </a:r>
            <a:endParaRPr dirty="0"/>
          </a:p>
          <a:p>
            <a:r>
              <a:rPr lang="en" dirty="0"/>
              <a:t>What does the Brown Act Require?</a:t>
            </a:r>
            <a:endParaRPr dirty="0"/>
          </a:p>
          <a:p>
            <a:r>
              <a:rPr lang="en" dirty="0"/>
              <a:t>What was the impact of COVID 19 on the Brown Act?</a:t>
            </a:r>
            <a:endParaRPr dirty="0"/>
          </a:p>
          <a:p>
            <a:r>
              <a:rPr lang="en" dirty="0"/>
              <a:t>What is the role of Parliamentary Procedure in running an effective and equitable meeting?</a:t>
            </a:r>
            <a:endParaRPr dirty="0"/>
          </a:p>
          <a:p>
            <a:r>
              <a:rPr lang="en" dirty="0"/>
              <a:t>What is the role of the chair in meetings? </a:t>
            </a:r>
            <a:endParaRPr dirty="0"/>
          </a:p>
          <a:p>
            <a:r>
              <a:rPr lang="en" dirty="0"/>
              <a:t>What types of professional development can be shared about the Brown Act and Parliamentary Procedures?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B23E1-8819-9276-9271-D467866B4E56}"/>
              </a:ext>
            </a:extLst>
          </p:cNvPr>
          <p:cNvSpPr>
            <a:spLocks noGrp="1"/>
          </p:cNvSpPr>
          <p:nvPr>
            <p:ph type="title"/>
          </p:nvPr>
        </p:nvSpPr>
        <p:spPr/>
        <p:txBody>
          <a:bodyPr/>
          <a:lstStyle/>
          <a:p>
            <a:r>
              <a:rPr lang="en-US" dirty="0"/>
              <a:t>Common Motions</a:t>
            </a:r>
          </a:p>
        </p:txBody>
      </p:sp>
      <p:pic>
        <p:nvPicPr>
          <p:cNvPr id="3" name="Google Shape;359;p65" descr="A chart containing common Robert's Rules motions.&#10;">
            <a:extLst>
              <a:ext uri="{FF2B5EF4-FFF2-40B4-BE49-F238E27FC236}">
                <a16:creationId xmlns:a16="http://schemas.microsoft.com/office/drawing/2014/main" id="{691B2346-873F-9F89-981D-3F220D1D5F1C}"/>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r="-2053"/>
          <a:stretch/>
        </p:blipFill>
        <p:spPr>
          <a:xfrm>
            <a:off x="2347177" y="1798320"/>
            <a:ext cx="7497645" cy="3926936"/>
          </a:xfrm>
          <a:prstGeom prst="rect">
            <a:avLst/>
          </a:prstGeom>
          <a:noFill/>
          <a:ln>
            <a:noFill/>
          </a:ln>
        </p:spPr>
      </p:pic>
      <p:sp>
        <p:nvSpPr>
          <p:cNvPr id="5" name="Content Placeholder 4" hidden="1">
            <a:extLst>
              <a:ext uri="{FF2B5EF4-FFF2-40B4-BE49-F238E27FC236}">
                <a16:creationId xmlns:a16="http://schemas.microsoft.com/office/drawing/2014/main" id="{3622CE3A-1318-3F27-2E01-7A4651823213}"/>
              </a:ext>
            </a:extLst>
          </p:cNvPr>
          <p:cNvSpPr>
            <a:spLocks noGrp="1"/>
          </p:cNvSpPr>
          <p:nvPr>
            <p:ph sz="half" idx="1"/>
          </p:nvPr>
        </p:nvSpPr>
        <p:spPr/>
        <p:txBody>
          <a:bodyPr/>
          <a:lstStyle/>
          <a:p>
            <a:pPr marL="0" indent="0">
              <a:buNone/>
            </a:pPr>
            <a:endParaRPr lang="en-US" dirty="0"/>
          </a:p>
        </p:txBody>
      </p:sp>
      <p:sp>
        <p:nvSpPr>
          <p:cNvPr id="2" name="Slide Number Placeholder 1">
            <a:extLst>
              <a:ext uri="{FF2B5EF4-FFF2-40B4-BE49-F238E27FC236}">
                <a16:creationId xmlns:a16="http://schemas.microsoft.com/office/drawing/2014/main" id="{E05F03D4-7223-8C50-6598-299E6C1D50F3}"/>
              </a:ext>
            </a:extLst>
          </p:cNvPr>
          <p:cNvSpPr>
            <a:spLocks noGrp="1"/>
          </p:cNvSpPr>
          <p:nvPr>
            <p:ph type="sldNum" sz="quarter" idx="10"/>
          </p:nvPr>
        </p:nvSpPr>
        <p:spPr/>
        <p:txBody>
          <a:bodyPr/>
          <a:lstStyle/>
          <a:p>
            <a:pPr>
              <a:defRPr/>
            </a:pPr>
            <a:fld id="{55F1E47E-D7EC-2141-BEFC-978E97EE44D1}" type="slidenum">
              <a:rPr lang="en-US" altLang="en-US" smtClean="0"/>
              <a:pPr>
                <a:defRPr/>
              </a:pPr>
              <a:t>30</a:t>
            </a:fld>
            <a:endParaRPr lang="en-US" altLang="en-US"/>
          </a:p>
        </p:txBody>
      </p:sp>
    </p:spTree>
    <p:extLst>
      <p:ext uri="{BB962C8B-B14F-4D97-AF65-F5344CB8AC3E}">
        <p14:creationId xmlns:p14="http://schemas.microsoft.com/office/powerpoint/2010/main" val="51832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848-6236-778B-3EED-EEBABB7C08FD}"/>
              </a:ext>
            </a:extLst>
          </p:cNvPr>
          <p:cNvSpPr>
            <a:spLocks noGrp="1"/>
          </p:cNvSpPr>
          <p:nvPr>
            <p:ph type="title"/>
          </p:nvPr>
        </p:nvSpPr>
        <p:spPr/>
        <p:txBody>
          <a:bodyPr/>
          <a:lstStyle/>
          <a:p>
            <a:r>
              <a:rPr lang="en-US" dirty="0"/>
              <a:t>Common Motions (</a:t>
            </a:r>
            <a:r>
              <a:rPr lang="en-US" i="1" dirty="0"/>
              <a:t>cont</a:t>
            </a:r>
            <a:r>
              <a:rPr lang="en-US" dirty="0"/>
              <a:t>.)</a:t>
            </a:r>
          </a:p>
        </p:txBody>
      </p:sp>
      <p:pic>
        <p:nvPicPr>
          <p:cNvPr id="5" name="Google Shape;359;p65" descr="A chart containing additional common Robert's Rules motions&#10;">
            <a:extLst>
              <a:ext uri="{FF2B5EF4-FFF2-40B4-BE49-F238E27FC236}">
                <a16:creationId xmlns:a16="http://schemas.microsoft.com/office/drawing/2014/main" id="{9F7142AF-21E9-E2F2-B800-241A94A17C85}"/>
              </a:ext>
            </a:extLst>
          </p:cNvPr>
          <p:cNvPicPr preferRelativeResize="0">
            <a:picLocks noGrp="1"/>
          </p:cNvPicPr>
          <p:nvPr>
            <p:ph sz="half" idx="1"/>
          </p:nvPr>
        </p:nvPicPr>
        <p:blipFill rotWithShape="1">
          <a:blip r:embed="rId2" cstate="screen">
            <a:alphaModFix/>
            <a:extLst>
              <a:ext uri="{28A0092B-C50C-407E-A947-70E740481C1C}">
                <a14:useLocalDpi xmlns:a14="http://schemas.microsoft.com/office/drawing/2010/main"/>
              </a:ext>
            </a:extLst>
          </a:blip>
          <a:srcRect l="-1"/>
          <a:stretch/>
        </p:blipFill>
        <p:spPr>
          <a:xfrm>
            <a:off x="2603696" y="1835490"/>
            <a:ext cx="6984607" cy="4376057"/>
          </a:xfrm>
          <a:prstGeom prst="rect">
            <a:avLst/>
          </a:prstGeom>
          <a:noFill/>
          <a:ln>
            <a:noFill/>
          </a:ln>
        </p:spPr>
      </p:pic>
      <p:sp>
        <p:nvSpPr>
          <p:cNvPr id="4" name="Slide Number Placeholder 3">
            <a:extLst>
              <a:ext uri="{FF2B5EF4-FFF2-40B4-BE49-F238E27FC236}">
                <a16:creationId xmlns:a16="http://schemas.microsoft.com/office/drawing/2014/main" id="{B64A9EA7-6163-0259-6C9E-FDDE6EEAAAA8}"/>
              </a:ext>
            </a:extLst>
          </p:cNvPr>
          <p:cNvSpPr>
            <a:spLocks noGrp="1"/>
          </p:cNvSpPr>
          <p:nvPr>
            <p:ph type="sldNum" sz="quarter" idx="10"/>
          </p:nvPr>
        </p:nvSpPr>
        <p:spPr/>
        <p:txBody>
          <a:bodyPr/>
          <a:lstStyle/>
          <a:p>
            <a:pPr>
              <a:defRPr/>
            </a:pPr>
            <a:fld id="{06DDD070-D08E-4B40-B4AC-DB5751E9D83C}" type="slidenum">
              <a:rPr lang="en-US" altLang="en-US" smtClean="0"/>
              <a:pPr>
                <a:defRPr/>
              </a:pPr>
              <a:t>31</a:t>
            </a:fld>
            <a:endParaRPr lang="en-US" altLang="en-US"/>
          </a:p>
        </p:txBody>
      </p:sp>
    </p:spTree>
    <p:extLst>
      <p:ext uri="{BB962C8B-B14F-4D97-AF65-F5344CB8AC3E}">
        <p14:creationId xmlns:p14="http://schemas.microsoft.com/office/powerpoint/2010/main" val="240499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Points of Order </a:t>
            </a:r>
            <a:endParaRPr sz="4933" dirty="0">
              <a:solidFill>
                <a:schemeClr val="tx1"/>
              </a:solidFill>
            </a:endParaRPr>
          </a:p>
        </p:txBody>
      </p:sp>
      <p:sp>
        <p:nvSpPr>
          <p:cNvPr id="365" name="Google Shape;365;p66"/>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spcBef>
                <a:spcPts val="1333"/>
              </a:spcBef>
              <a:buSzPts val="2000"/>
            </a:pPr>
            <a:r>
              <a:rPr lang="en" sz="2667" dirty="0"/>
              <a:t>If a member thinks there is rule violation they can ask for Point of Order</a:t>
            </a:r>
            <a:endParaRPr sz="1333" dirty="0"/>
          </a:p>
          <a:p>
            <a:pPr marL="237061" indent="-287859">
              <a:spcBef>
                <a:spcPts val="1333"/>
              </a:spcBef>
              <a:buSzPts val="2000"/>
            </a:pPr>
            <a:r>
              <a:rPr lang="en" sz="2667" dirty="0"/>
              <a:t>If they ask for a Point of Order, the Chair may consult with the Parliamentarian on the point of order questions.</a:t>
            </a:r>
            <a:endParaRPr sz="1333" dirty="0"/>
          </a:p>
          <a:p>
            <a:pPr marL="237061" indent="-287859">
              <a:spcBef>
                <a:spcPts val="1333"/>
              </a:spcBef>
              <a:buSzPts val="2000"/>
            </a:pPr>
            <a:r>
              <a:rPr lang="en" sz="2667" dirty="0"/>
              <a:t>If no point of order is called and a procedural concern is raised later the action stands since it was not done in a timely manner.</a:t>
            </a:r>
            <a:endParaRPr sz="2667"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7"/>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r>
              <a:rPr lang="en" sz="4800" dirty="0">
                <a:solidFill>
                  <a:schemeClr val="tx1"/>
                </a:solidFill>
              </a:rPr>
              <a:t>Importance of Synthesizing </a:t>
            </a:r>
            <a:endParaRPr sz="4933" dirty="0">
              <a:solidFill>
                <a:schemeClr val="tx1"/>
              </a:solidFill>
            </a:endParaRPr>
          </a:p>
        </p:txBody>
      </p:sp>
      <p:sp>
        <p:nvSpPr>
          <p:cNvPr id="371" name="Google Shape;371;p67"/>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287859">
              <a:spcBef>
                <a:spcPts val="1333"/>
              </a:spcBef>
              <a:buSzPts val="2000"/>
            </a:pPr>
            <a:r>
              <a:rPr lang="en" sz="2667" dirty="0"/>
              <a:t>At the end of debate, the Chair should summarize/synthesize the debate and the motion before the vote is taken.</a:t>
            </a:r>
            <a:endParaRPr sz="1333" dirty="0"/>
          </a:p>
          <a:p>
            <a:pPr marL="237061" indent="-287859">
              <a:spcBef>
                <a:spcPts val="1333"/>
              </a:spcBef>
              <a:buSzPts val="2000"/>
            </a:pPr>
            <a:r>
              <a:rPr lang="en" sz="2667" dirty="0"/>
              <a:t>This grounds the vote and ensures that senators are making an informed vote.</a:t>
            </a:r>
            <a:endParaRPr sz="1333" dirty="0"/>
          </a:p>
          <a:p>
            <a:pPr marL="237061" indent="-287859">
              <a:spcBef>
                <a:spcPts val="1333"/>
              </a:spcBef>
              <a:buSzPts val="2000"/>
            </a:pPr>
            <a:r>
              <a:rPr lang="en" sz="2667" dirty="0"/>
              <a:t>May ask for consensus.</a:t>
            </a:r>
            <a:endParaRPr sz="2667"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8"/>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fontScale="90000"/>
          </a:bodyPr>
          <a:lstStyle/>
          <a:p>
            <a:pPr>
              <a:buSzPct val="75000"/>
            </a:pPr>
            <a:r>
              <a:rPr lang="en" sz="4800" dirty="0">
                <a:solidFill>
                  <a:schemeClr val="tx1"/>
                </a:solidFill>
              </a:rPr>
              <a:t>Alternatives to Robert’s Rules of Order </a:t>
            </a:r>
            <a:endParaRPr sz="4933" dirty="0">
              <a:solidFill>
                <a:schemeClr val="tx1"/>
              </a:solidFill>
            </a:endParaRPr>
          </a:p>
        </p:txBody>
      </p:sp>
      <p:sp>
        <p:nvSpPr>
          <p:cNvPr id="377" name="Google Shape;377;p68"/>
          <p:cNvSpPr txBox="1">
            <a:spLocks noGrp="1"/>
          </p:cNvSpPr>
          <p:nvPr>
            <p:ph sz="half" idx="1"/>
          </p:nvPr>
        </p:nvSpPr>
        <p:spPr>
          <a:xfrm>
            <a:off x="1277650" y="1577130"/>
            <a:ext cx="10058400" cy="4640790"/>
          </a:xfrm>
          <a:prstGeom prst="rect">
            <a:avLst/>
          </a:prstGeom>
          <a:noFill/>
          <a:ln>
            <a:noFill/>
          </a:ln>
        </p:spPr>
        <p:txBody>
          <a:bodyPr spcFirstLastPara="1" vert="horz" wrap="square" lIns="91433" tIns="45700" rIns="91433" bIns="45700" numCol="1" anchor="t" anchorCtr="0" compatLnSpc="1">
            <a:prstTxWarp prst="textNoShape">
              <a:avLst/>
            </a:prstTxWarp>
            <a:noAutofit/>
          </a:bodyPr>
          <a:lstStyle/>
          <a:p>
            <a:pPr marL="237061" indent="-287859">
              <a:spcBef>
                <a:spcPts val="1333"/>
              </a:spcBef>
              <a:buSzPts val="2000"/>
            </a:pPr>
            <a:r>
              <a:rPr lang="en" b="1" dirty="0"/>
              <a:t>Consensus Decision-Making: A Virtual Learning Center </a:t>
            </a:r>
            <a:r>
              <a:rPr lang="en" i="1" dirty="0"/>
              <a:t>http://consensusdecisionmaking.org/ </a:t>
            </a:r>
            <a:endParaRPr i="1" dirty="0"/>
          </a:p>
          <a:p>
            <a:pPr marL="237061" indent="-287859">
              <a:spcBef>
                <a:spcPts val="0"/>
              </a:spcBef>
              <a:buSzPts val="2000"/>
            </a:pPr>
            <a:r>
              <a:rPr lang="en" b="1" dirty="0"/>
              <a:t>Democratic Rules of Order</a:t>
            </a:r>
            <a:r>
              <a:rPr lang="en" dirty="0"/>
              <a:t> </a:t>
            </a:r>
            <a:r>
              <a:rPr lang="en" i="1" dirty="0"/>
              <a:t>(this has to be purchased) http://democraticrules.com/ </a:t>
            </a:r>
            <a:endParaRPr i="1" dirty="0"/>
          </a:p>
          <a:p>
            <a:pPr marL="237061" indent="-287859">
              <a:spcBef>
                <a:spcPts val="0"/>
              </a:spcBef>
              <a:buSzPts val="2000"/>
            </a:pPr>
            <a:r>
              <a:rPr lang="en" b="1" dirty="0"/>
              <a:t>Simplified Rules of Order </a:t>
            </a:r>
            <a:r>
              <a:rPr lang="en" i="1" dirty="0"/>
              <a:t>https://www.counseling.org/docs/default-source/Branches/simplified-roberts-rules-oforder.pdf?sfvrsn=0 </a:t>
            </a:r>
            <a:endParaRPr i="1" dirty="0"/>
          </a:p>
          <a:p>
            <a:pPr marL="237061" indent="-287859">
              <a:spcBef>
                <a:spcPts val="0"/>
              </a:spcBef>
              <a:buSzPts val="2000"/>
            </a:pPr>
            <a:r>
              <a:rPr lang="en" b="1" dirty="0"/>
              <a:t>Atwood’s Rules</a:t>
            </a:r>
            <a:r>
              <a:rPr lang="en" dirty="0"/>
              <a:t> </a:t>
            </a:r>
            <a:r>
              <a:rPr lang="en" i="1" dirty="0">
                <a:solidFill>
                  <a:schemeClr val="hlink"/>
                </a:solidFill>
                <a:uFill>
                  <a:noFill/>
                </a:uFill>
                <a:hlinkClick r:id="rId3"/>
              </a:rPr>
              <a:t>http://robertsrulesteam1.weebly.com/alternatives.html</a:t>
            </a:r>
            <a:endParaRPr i="1" dirty="0"/>
          </a:p>
          <a:p>
            <a:pPr marL="237061" indent="-287859">
              <a:spcBef>
                <a:spcPts val="0"/>
              </a:spcBef>
              <a:buSzPts val="2000"/>
            </a:pPr>
            <a:r>
              <a:rPr lang="en" b="1" dirty="0"/>
              <a:t>Comparison of Robert’s Rules, Consensus Process and Dynamic Facilitation </a:t>
            </a:r>
            <a:r>
              <a:rPr lang="en" i="1" dirty="0"/>
              <a:t>http://www.co-intelligence.org/I-comparisonRR-CC-DF.html </a:t>
            </a:r>
            <a:endParaRPr i="1" dirty="0"/>
          </a:p>
          <a:p>
            <a:pPr marL="237061" indent="-287859">
              <a:spcBef>
                <a:spcPts val="0"/>
              </a:spcBef>
              <a:buSzPts val="2000"/>
            </a:pPr>
            <a:r>
              <a:rPr lang="en" b="1" dirty="0"/>
              <a:t>Martha’s Rules of Order </a:t>
            </a:r>
            <a:r>
              <a:rPr lang="en" i="1" dirty="0"/>
              <a:t>http://camblog.topssoft.com/coming-to-consensus-marthas-rules-of-order</a:t>
            </a:r>
            <a:endParaRPr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1"/>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Professional Development: Few Thoughts</a:t>
            </a:r>
            <a:endParaRPr/>
          </a:p>
        </p:txBody>
      </p:sp>
      <p:sp>
        <p:nvSpPr>
          <p:cNvPr id="396" name="Google Shape;396;p71"/>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 sz="3200" dirty="0"/>
              <a:t>Senate/Standing Committee retreat and/or training</a:t>
            </a:r>
            <a:endParaRPr sz="3200" dirty="0"/>
          </a:p>
          <a:p>
            <a:pPr>
              <a:spcBef>
                <a:spcPts val="0"/>
              </a:spcBef>
            </a:pPr>
            <a:r>
              <a:rPr lang="en" sz="3200" dirty="0"/>
              <a:t>Good ideas to orient committee members to Brown Act requirements and parliamentary procedures each year </a:t>
            </a:r>
            <a:endParaRPr sz="3200" dirty="0"/>
          </a:p>
          <a:p>
            <a:pPr>
              <a:spcBef>
                <a:spcPts val="0"/>
              </a:spcBef>
            </a:pPr>
            <a:r>
              <a:rPr lang="en" sz="3200" dirty="0"/>
              <a:t>Senates can request training on Brown Act from ASCCC </a:t>
            </a:r>
            <a:endParaRPr sz="3200" dirty="0"/>
          </a:p>
          <a:p>
            <a:pPr>
              <a:spcBef>
                <a:spcPts val="0"/>
              </a:spcBef>
            </a:pPr>
            <a:r>
              <a:rPr lang="en" sz="3200" dirty="0"/>
              <a:t>Work with your local district legal counsel on questions about the Brown Act</a:t>
            </a:r>
            <a:endParaRPr sz="3200" dirty="0"/>
          </a:p>
          <a:p>
            <a:pPr>
              <a:spcBef>
                <a:spcPts val="0"/>
              </a:spcBef>
            </a:pPr>
            <a:r>
              <a:rPr lang="en" sz="3200" dirty="0"/>
              <a:t>Work on the intent of Brown Act (Open and Transparent) </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Professional Development/Resources</a:t>
            </a:r>
            <a:endParaRPr/>
          </a:p>
        </p:txBody>
      </p:sp>
      <p:sp>
        <p:nvSpPr>
          <p:cNvPr id="402" name="Google Shape;402;p7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endParaRPr dirty="0">
              <a:solidFill>
                <a:schemeClr val="tx1">
                  <a:lumMod val="50000"/>
                </a:schemeClr>
              </a:solidFill>
            </a:endParaRPr>
          </a:p>
          <a:p>
            <a:pPr lvl="0">
              <a:lnSpc>
                <a:spcPct val="80000"/>
              </a:lnSpc>
              <a:spcBef>
                <a:spcPts val="0"/>
              </a:spcBef>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Open and Public V: A Guide to the Ralph M. Brown Act </a:t>
            </a:r>
            <a:endParaRPr lang="en-US" dirty="0">
              <a:solidFill>
                <a:schemeClr val="tx1">
                  <a:lumMod val="50000"/>
                </a:schemeClr>
              </a:solidFill>
              <a:latin typeface="Calibri" panose="020F0502020204030204" pitchFamily="34" charset="0"/>
              <a:cs typeface="Calibri" panose="020F0502020204030204" pitchFamily="34" charset="0"/>
            </a:endParaRP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Brown Act and Local Academic Senates- </a:t>
            </a:r>
            <a:r>
              <a:rPr lang="en-US" dirty="0">
                <a:solidFill>
                  <a:schemeClr val="tx1">
                    <a:lumMod val="50000"/>
                  </a:schemeClr>
                </a:solidFill>
                <a:latin typeface="Calibri" panose="020F0502020204030204" pitchFamily="34" charset="0"/>
                <a:cs typeface="Calibri" panose="020F0502020204030204" pitchFamily="34" charset="0"/>
              </a:rPr>
              <a:t>ASCCC Faculty Leadership Institute 2020 </a:t>
            </a:r>
          </a:p>
          <a:p>
            <a:pPr lvl="0">
              <a:lnSpc>
                <a:spcPct val="80000"/>
              </a:lnSpc>
              <a:spcAft>
                <a:spcPts val="0"/>
              </a:spcAft>
              <a:buClr>
                <a:srgbClr val="674831"/>
              </a:buClr>
              <a:buSzPts val="2590"/>
            </a:pPr>
            <a:r>
              <a:rPr lang="en-US" dirty="0">
                <a:solidFill>
                  <a:schemeClr val="tx1">
                    <a:lumMod val="50000"/>
                  </a:schemeClr>
                </a:solidFill>
                <a:latin typeface="Calibri" panose="020F0502020204030204" pitchFamily="34" charset="0"/>
                <a:cs typeface="Calibri" panose="020F0502020204030204" pitchFamily="34" charset="0"/>
              </a:rPr>
              <a:t>Webinar/Resources- </a:t>
            </a: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Governor’s EOs and the Brown Act for Academic Senates During a State of Emergency </a:t>
            </a:r>
            <a:endParaRPr lang="en-US" dirty="0">
              <a:solidFill>
                <a:schemeClr val="tx1">
                  <a:lumMod val="50000"/>
                </a:schemeClr>
              </a:solidFill>
              <a:latin typeface="Calibri" panose="020F0502020204030204" pitchFamily="34" charset="0"/>
              <a:cs typeface="Calibri" panose="020F0502020204030204" pitchFamily="34" charset="0"/>
            </a:endParaRP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Brown Act and your Curriculum Committee </a:t>
            </a:r>
            <a:r>
              <a:rPr lang="en-US" dirty="0">
                <a:solidFill>
                  <a:schemeClr val="tx1">
                    <a:lumMod val="50000"/>
                  </a:schemeClr>
                </a:solidFill>
                <a:latin typeface="Calibri" panose="020F0502020204030204" pitchFamily="34" charset="0"/>
                <a:cs typeface="Calibri" panose="020F0502020204030204" pitchFamily="34" charset="0"/>
              </a:rPr>
              <a:t>-Rostrum Article</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 Attorney General Opinion 33-304 (1983)</a:t>
            </a:r>
            <a:r>
              <a:rPr lang="en-US" dirty="0">
                <a:solidFill>
                  <a:schemeClr val="tx1">
                    <a:lumMod val="50000"/>
                  </a:schemeClr>
                </a:solidFill>
                <a:latin typeface="Calibri" panose="020F0502020204030204" pitchFamily="34" charset="0"/>
                <a:cs typeface="Calibri" panose="020F0502020204030204" pitchFamily="34" charset="0"/>
              </a:rPr>
              <a:t>  </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Brown Act- Relevant Sections </a:t>
            </a:r>
            <a:r>
              <a:rPr lang="en-US" dirty="0">
                <a:solidFill>
                  <a:schemeClr val="tx1">
                    <a:lumMod val="50000"/>
                  </a:schemeClr>
                </a:solidFill>
                <a:latin typeface="Calibri" panose="020F0502020204030204" pitchFamily="34" charset="0"/>
                <a:cs typeface="Calibri" panose="020F0502020204030204" pitchFamily="34" charset="0"/>
              </a:rPr>
              <a:t>(CALCITIES) </a:t>
            </a:r>
          </a:p>
          <a:p>
            <a:pPr lvl="0">
              <a:lnSpc>
                <a:spcPct val="80000"/>
              </a:lnSpc>
              <a:spcAft>
                <a:spcPts val="0"/>
              </a:spcAft>
              <a:buClr>
                <a:srgbClr val="674831"/>
              </a:buClr>
              <a:buSzPts val="2590"/>
            </a:pPr>
            <a:r>
              <a:rPr lang="en-US" u="sng" dirty="0">
                <a:solidFill>
                  <a:schemeClr val="tx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Brown Act </a:t>
            </a:r>
            <a:endParaRPr lang="en-US" dirty="0">
              <a:solidFill>
                <a:schemeClr val="tx1">
                  <a:lumMod val="50000"/>
                </a:schemeClr>
              </a:solidFill>
              <a:latin typeface="Calibri" panose="020F0502020204030204" pitchFamily="34" charset="0"/>
              <a:cs typeface="Calibri" panose="020F0502020204030204" pitchFamily="34" charset="0"/>
            </a:endParaRPr>
          </a:p>
          <a:p>
            <a:pPr marL="0" indent="0">
              <a:lnSpc>
                <a:spcPct val="80000"/>
              </a:lnSpc>
              <a:spcBef>
                <a:spcPts val="0"/>
              </a:spcBef>
              <a:buClr>
                <a:schemeClr val="dk1"/>
              </a:buClr>
              <a:buNone/>
            </a:pPr>
            <a:endParaRPr dirty="0">
              <a:solidFill>
                <a:schemeClr val="tx1">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3"/>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
              <a:t>Questions?</a:t>
            </a:r>
            <a:endParaRPr/>
          </a:p>
        </p:txBody>
      </p:sp>
      <p:sp>
        <p:nvSpPr>
          <p:cNvPr id="409" name="Google Shape;409;p73"/>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r>
              <a:rPr lang="en" sz="4000" dirty="0"/>
              <a:t>Thank you for joining us!</a:t>
            </a:r>
          </a:p>
          <a:p>
            <a:r>
              <a:rPr lang="en" sz="4000" dirty="0"/>
              <a:t>Questions: </a:t>
            </a:r>
            <a:r>
              <a:rPr lang="en" sz="4000" dirty="0">
                <a:hlinkClick r:id="rId3"/>
              </a:rPr>
              <a:t>Info@ASCCC.org</a:t>
            </a:r>
            <a:r>
              <a:rPr lang="en" sz="4000" dirty="0"/>
              <a:t> </a:t>
            </a:r>
            <a:endParaRPr sz="4000" dirty="0"/>
          </a:p>
          <a:p>
            <a:pPr>
              <a:spcBef>
                <a:spcPts val="0"/>
              </a:spcBef>
            </a:pPr>
            <a:endParaRP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8027-1CCF-B40B-2807-446115E23D06}"/>
              </a:ext>
            </a:extLst>
          </p:cNvPr>
          <p:cNvSpPr>
            <a:spLocks noGrp="1"/>
          </p:cNvSpPr>
          <p:nvPr>
            <p:ph type="title"/>
          </p:nvPr>
        </p:nvSpPr>
        <p:spPr/>
        <p:txBody>
          <a:bodyPr/>
          <a:lstStyle/>
          <a:p>
            <a:r>
              <a:rPr lang="en-US" dirty="0"/>
              <a:t>Why the Brown Act?</a:t>
            </a:r>
          </a:p>
        </p:txBody>
      </p:sp>
      <p:sp>
        <p:nvSpPr>
          <p:cNvPr id="3" name="Content Placeholder 2">
            <a:extLst>
              <a:ext uri="{FF2B5EF4-FFF2-40B4-BE49-F238E27FC236}">
                <a16:creationId xmlns:a16="http://schemas.microsoft.com/office/drawing/2014/main" id="{94DFC9C3-EAE7-106D-4C8B-B5167C44BDD7}"/>
              </a:ext>
            </a:extLst>
          </p:cNvPr>
          <p:cNvSpPr>
            <a:spLocks noGrp="1"/>
          </p:cNvSpPr>
          <p:nvPr>
            <p:ph sz="half" idx="1"/>
          </p:nvPr>
        </p:nvSpPr>
        <p:spPr/>
        <p:txBody>
          <a:bodyPr/>
          <a:lstStyle/>
          <a:p>
            <a:r>
              <a:rPr lang="en-US" dirty="0"/>
              <a:t>“In enacting this chapter, the Legislature finds and declares that the public commissions, boards and councils and the other public agencies in this State exist to aid in the conduct of the people’s business. It is the intent of the law that their actions be taken openly and that their deliberations be conducted openly.”</a:t>
            </a:r>
          </a:p>
          <a:p>
            <a:r>
              <a:rPr lang="en-US" dirty="0"/>
              <a:t>Courts and the CA Attorney General have sided in favor of greater public access and narrowly view exceptions </a:t>
            </a:r>
          </a:p>
          <a:p>
            <a:endParaRPr lang="en-US" dirty="0"/>
          </a:p>
          <a:p>
            <a:endParaRPr lang="en-US" dirty="0"/>
          </a:p>
        </p:txBody>
      </p:sp>
      <p:sp>
        <p:nvSpPr>
          <p:cNvPr id="4" name="Slide Number Placeholder 3">
            <a:extLst>
              <a:ext uri="{FF2B5EF4-FFF2-40B4-BE49-F238E27FC236}">
                <a16:creationId xmlns:a16="http://schemas.microsoft.com/office/drawing/2014/main" id="{C591475D-411D-AB50-1488-405C7A8735F5}"/>
              </a:ext>
            </a:extLst>
          </p:cNvPr>
          <p:cNvSpPr>
            <a:spLocks noGrp="1"/>
          </p:cNvSpPr>
          <p:nvPr>
            <p:ph type="sldNum" sz="quarter" idx="10"/>
          </p:nvPr>
        </p:nvSpPr>
        <p:spPr/>
        <p:txBody>
          <a:bodyPr/>
          <a:lstStyle/>
          <a:p>
            <a:pPr>
              <a:defRPr/>
            </a:pPr>
            <a:fld id="{06DDD070-D08E-4B40-B4AC-DB5751E9D83C}" type="slidenum">
              <a:rPr lang="en-US" altLang="en-US" smtClean="0"/>
              <a:pPr>
                <a:defRPr/>
              </a:pPr>
              <a:t>4</a:t>
            </a:fld>
            <a:endParaRPr lang="en-US" altLang="en-US"/>
          </a:p>
        </p:txBody>
      </p:sp>
    </p:spTree>
    <p:extLst>
      <p:ext uri="{BB962C8B-B14F-4D97-AF65-F5344CB8AC3E}">
        <p14:creationId xmlns:p14="http://schemas.microsoft.com/office/powerpoint/2010/main" val="129024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C07B-20E9-06ED-10F6-3AE07167ADAF}"/>
              </a:ext>
            </a:extLst>
          </p:cNvPr>
          <p:cNvSpPr>
            <a:spLocks noGrp="1"/>
          </p:cNvSpPr>
          <p:nvPr>
            <p:ph type="title"/>
          </p:nvPr>
        </p:nvSpPr>
        <p:spPr/>
        <p:txBody>
          <a:bodyPr/>
          <a:lstStyle/>
          <a:p>
            <a:r>
              <a:rPr lang="en-US" dirty="0"/>
              <a:t>Intent of the Brown Act</a:t>
            </a:r>
          </a:p>
        </p:txBody>
      </p:sp>
      <p:sp>
        <p:nvSpPr>
          <p:cNvPr id="3" name="Content Placeholder 2">
            <a:extLst>
              <a:ext uri="{FF2B5EF4-FFF2-40B4-BE49-F238E27FC236}">
                <a16:creationId xmlns:a16="http://schemas.microsoft.com/office/drawing/2014/main" id="{929CF9AB-C976-DAA7-59C3-8B97121167E7}"/>
              </a:ext>
            </a:extLst>
          </p:cNvPr>
          <p:cNvSpPr>
            <a:spLocks noGrp="1"/>
          </p:cNvSpPr>
          <p:nvPr>
            <p:ph sz="half" idx="1"/>
          </p:nvPr>
        </p:nvSpPr>
        <p:spPr/>
        <p:txBody>
          <a:bodyPr/>
          <a:lstStyle/>
          <a:p>
            <a:r>
              <a:rPr lang="en-US" dirty="0"/>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p>
          <a:p>
            <a:endParaRPr lang="en-US" dirty="0"/>
          </a:p>
          <a:p>
            <a:pPr marL="0" indent="0">
              <a:buNone/>
            </a:pPr>
            <a:r>
              <a:rPr lang="en-US" dirty="0"/>
              <a:t>-  Government Code Section 54950</a:t>
            </a:r>
          </a:p>
          <a:p>
            <a:endParaRPr lang="en-US" dirty="0"/>
          </a:p>
          <a:p>
            <a:endParaRPr lang="en-US" dirty="0"/>
          </a:p>
        </p:txBody>
      </p:sp>
      <p:sp>
        <p:nvSpPr>
          <p:cNvPr id="4" name="Slide Number Placeholder 3">
            <a:extLst>
              <a:ext uri="{FF2B5EF4-FFF2-40B4-BE49-F238E27FC236}">
                <a16:creationId xmlns:a16="http://schemas.microsoft.com/office/drawing/2014/main" id="{A065C88D-0635-CB74-3B40-9047D48C5425}"/>
              </a:ext>
            </a:extLst>
          </p:cNvPr>
          <p:cNvSpPr>
            <a:spLocks noGrp="1"/>
          </p:cNvSpPr>
          <p:nvPr>
            <p:ph type="sldNum" sz="quarter" idx="10"/>
          </p:nvPr>
        </p:nvSpPr>
        <p:spPr/>
        <p:txBody>
          <a:bodyPr/>
          <a:lstStyle/>
          <a:p>
            <a:pPr>
              <a:defRPr/>
            </a:pPr>
            <a:fld id="{06DDD070-D08E-4B40-B4AC-DB5751E9D83C}" type="slidenum">
              <a:rPr lang="en-US" altLang="en-US" smtClean="0"/>
              <a:pPr>
                <a:defRPr/>
              </a:pPr>
              <a:t>5</a:t>
            </a:fld>
            <a:endParaRPr lang="en-US" altLang="en-US"/>
          </a:p>
        </p:txBody>
      </p:sp>
    </p:spTree>
    <p:extLst>
      <p:ext uri="{BB962C8B-B14F-4D97-AF65-F5344CB8AC3E}">
        <p14:creationId xmlns:p14="http://schemas.microsoft.com/office/powerpoint/2010/main" val="407441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ADD2-B1CE-6C99-F821-C948FA804D91}"/>
              </a:ext>
            </a:extLst>
          </p:cNvPr>
          <p:cNvSpPr>
            <a:spLocks noGrp="1"/>
          </p:cNvSpPr>
          <p:nvPr>
            <p:ph type="title"/>
          </p:nvPr>
        </p:nvSpPr>
        <p:spPr/>
        <p:txBody>
          <a:bodyPr/>
          <a:lstStyle/>
          <a:p>
            <a:r>
              <a:rPr lang="en-US" dirty="0"/>
              <a:t>Legislative Bodies</a:t>
            </a:r>
          </a:p>
        </p:txBody>
      </p:sp>
      <p:sp>
        <p:nvSpPr>
          <p:cNvPr id="3" name="Content Placeholder 2">
            <a:extLst>
              <a:ext uri="{FF2B5EF4-FFF2-40B4-BE49-F238E27FC236}">
                <a16:creationId xmlns:a16="http://schemas.microsoft.com/office/drawing/2014/main" id="{BE1F7F26-675E-05B7-3231-C8AF6977E6BC}"/>
              </a:ext>
            </a:extLst>
          </p:cNvPr>
          <p:cNvSpPr>
            <a:spLocks noGrp="1"/>
          </p:cNvSpPr>
          <p:nvPr>
            <p:ph sz="half" idx="1"/>
          </p:nvPr>
        </p:nvSpPr>
        <p:spPr/>
        <p:txBody>
          <a:bodyPr/>
          <a:lstStyle/>
          <a:p>
            <a:r>
              <a:rPr lang="en-US" dirty="0"/>
              <a:t>“All meetings of the legislative body of a local agency shall be open and public, and all persons shall be permitted to attend any meeting of the legislative body of a local agency, except as otherwise provided in this chapter.”	</a:t>
            </a:r>
          </a:p>
          <a:p>
            <a:pPr marL="0" indent="0">
              <a:buNone/>
            </a:pPr>
            <a:r>
              <a:rPr lang="en-US" dirty="0"/>
              <a:t>-Government Code Section 54953(a)</a:t>
            </a:r>
          </a:p>
          <a:p>
            <a:endParaRPr lang="en-US" dirty="0"/>
          </a:p>
          <a:p>
            <a:endParaRPr lang="en-US" dirty="0"/>
          </a:p>
        </p:txBody>
      </p:sp>
      <p:sp>
        <p:nvSpPr>
          <p:cNvPr id="4" name="Slide Number Placeholder 3">
            <a:extLst>
              <a:ext uri="{FF2B5EF4-FFF2-40B4-BE49-F238E27FC236}">
                <a16:creationId xmlns:a16="http://schemas.microsoft.com/office/drawing/2014/main" id="{0748AB7A-B75A-B9CC-4C71-B4246C1E2AAA}"/>
              </a:ext>
            </a:extLst>
          </p:cNvPr>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a:p>
        </p:txBody>
      </p:sp>
    </p:spTree>
    <p:extLst>
      <p:ext uri="{BB962C8B-B14F-4D97-AF65-F5344CB8AC3E}">
        <p14:creationId xmlns:p14="http://schemas.microsoft.com/office/powerpoint/2010/main" val="53800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E4FA-B66B-65D6-0C3E-38FC4D39DA51}"/>
              </a:ext>
            </a:extLst>
          </p:cNvPr>
          <p:cNvSpPr>
            <a:spLocks noGrp="1"/>
          </p:cNvSpPr>
          <p:nvPr>
            <p:ph type="title"/>
          </p:nvPr>
        </p:nvSpPr>
        <p:spPr/>
        <p:txBody>
          <a:bodyPr/>
          <a:lstStyle/>
          <a:p>
            <a:r>
              <a:rPr lang="en-US" dirty="0"/>
              <a:t>Why are Local Senates and Curriculum Committees subject to the Brown Act?</a:t>
            </a:r>
          </a:p>
        </p:txBody>
      </p:sp>
      <p:sp>
        <p:nvSpPr>
          <p:cNvPr id="3" name="Content Placeholder 2">
            <a:extLst>
              <a:ext uri="{FF2B5EF4-FFF2-40B4-BE49-F238E27FC236}">
                <a16:creationId xmlns:a16="http://schemas.microsoft.com/office/drawing/2014/main" id="{81C314F0-4A9D-0680-53EF-CD4646D8B1FD}"/>
              </a:ext>
            </a:extLst>
          </p:cNvPr>
          <p:cNvSpPr>
            <a:spLocks noGrp="1"/>
          </p:cNvSpPr>
          <p:nvPr>
            <p:ph sz="half" idx="1"/>
          </p:nvPr>
        </p:nvSpPr>
        <p:spPr/>
        <p:txBody>
          <a:bodyPr/>
          <a:lstStyle/>
          <a:p>
            <a:r>
              <a:rPr lang="en-US" dirty="0"/>
              <a:t>Academic Senates are established through action of the local Board of Trustees in accordance with title 5 §53200.  </a:t>
            </a:r>
          </a:p>
          <a:p>
            <a:pPr marL="0" indent="0">
              <a:buNone/>
            </a:pPr>
            <a:endParaRPr lang="en-US" dirty="0"/>
          </a:p>
          <a:p>
            <a:r>
              <a:rPr lang="en-US" dirty="0"/>
              <a:t>“The legally mandated joint action to be taken by the faculty of a community college and a district board in establishing an academic senate constitutes the requisite “formal action” contemplated by [the Brown Act].”                                                                                                    - Attorney General Opinion No. 83-304 (1983)</a:t>
            </a:r>
          </a:p>
          <a:p>
            <a:endParaRPr lang="en-US" dirty="0"/>
          </a:p>
          <a:p>
            <a:r>
              <a:rPr lang="en-US" dirty="0"/>
              <a:t>That local senates, as advisory bodies created by the local board, are subject to the Brown Act has been upheld in case law multiple times.</a:t>
            </a:r>
          </a:p>
          <a:p>
            <a:endParaRPr lang="en-US" dirty="0"/>
          </a:p>
        </p:txBody>
      </p:sp>
      <p:sp>
        <p:nvSpPr>
          <p:cNvPr id="4" name="Slide Number Placeholder 3">
            <a:extLst>
              <a:ext uri="{FF2B5EF4-FFF2-40B4-BE49-F238E27FC236}">
                <a16:creationId xmlns:a16="http://schemas.microsoft.com/office/drawing/2014/main" id="{A7600A15-1602-21C9-575E-5C7A08ECADE7}"/>
              </a:ext>
            </a:extLst>
          </p:cNvPr>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extLst>
      <p:ext uri="{BB962C8B-B14F-4D97-AF65-F5344CB8AC3E}">
        <p14:creationId xmlns:p14="http://schemas.microsoft.com/office/powerpoint/2010/main" val="389005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2E65-7330-AD11-78BB-D437CDD5B895}"/>
              </a:ext>
            </a:extLst>
          </p:cNvPr>
          <p:cNvSpPr>
            <a:spLocks noGrp="1"/>
          </p:cNvSpPr>
          <p:nvPr>
            <p:ph type="title"/>
          </p:nvPr>
        </p:nvSpPr>
        <p:spPr/>
        <p:txBody>
          <a:bodyPr/>
          <a:lstStyle/>
          <a:p>
            <a:r>
              <a:rPr lang="en-US" dirty="0"/>
              <a:t>What committees are under the Brown Act?</a:t>
            </a:r>
          </a:p>
        </p:txBody>
      </p:sp>
      <p:sp>
        <p:nvSpPr>
          <p:cNvPr id="3" name="Content Placeholder 2">
            <a:extLst>
              <a:ext uri="{FF2B5EF4-FFF2-40B4-BE49-F238E27FC236}">
                <a16:creationId xmlns:a16="http://schemas.microsoft.com/office/drawing/2014/main" id="{D1B41416-1071-3AFC-06B8-7E231264016F}"/>
              </a:ext>
            </a:extLst>
          </p:cNvPr>
          <p:cNvSpPr>
            <a:spLocks noGrp="1"/>
          </p:cNvSpPr>
          <p:nvPr>
            <p:ph sz="half" idx="1"/>
          </p:nvPr>
        </p:nvSpPr>
        <p:spPr/>
        <p:txBody>
          <a:bodyPr/>
          <a:lstStyle/>
          <a:p>
            <a:r>
              <a:rPr lang="en-US" dirty="0"/>
              <a:t>Standing Committees of a legislative body are always subject to the Brown Act. </a:t>
            </a:r>
          </a:p>
          <a:p>
            <a:r>
              <a:rPr lang="en-US" dirty="0"/>
              <a:t>Standing committees, irrespective of composition, which have either:  (1) a continuing subject matter jurisdiction, or (2) a meeting schedule fixed by resolution or formal action of the legislative body. </a:t>
            </a:r>
          </a:p>
          <a:p>
            <a:r>
              <a:rPr lang="en-US" i="1" dirty="0"/>
              <a:t>Examples</a:t>
            </a:r>
            <a:r>
              <a:rPr lang="en-US" dirty="0"/>
              <a:t>:  long-term committees on professional development or </a:t>
            </a:r>
            <a:r>
              <a:rPr lang="en-US" b="1" dirty="0"/>
              <a:t>curriculum.</a:t>
            </a:r>
            <a:r>
              <a:rPr lang="en-US" dirty="0"/>
              <a:t>  </a:t>
            </a:r>
          </a:p>
          <a:p>
            <a:r>
              <a:rPr lang="en-US" dirty="0"/>
              <a:t>Title 5 §55002 explicitly authorizes </a:t>
            </a:r>
            <a:r>
              <a:rPr lang="en-US" b="1" dirty="0"/>
              <a:t>Curriculum Committees </a:t>
            </a:r>
            <a:r>
              <a:rPr lang="en-US" dirty="0"/>
              <a:t>to make recommendations directly to local boards.  </a:t>
            </a:r>
          </a:p>
          <a:p>
            <a:endParaRPr lang="en-US" dirty="0"/>
          </a:p>
          <a:p>
            <a:endParaRPr lang="en-US" dirty="0"/>
          </a:p>
        </p:txBody>
      </p:sp>
      <p:sp>
        <p:nvSpPr>
          <p:cNvPr id="4" name="Slide Number Placeholder 3">
            <a:extLst>
              <a:ext uri="{FF2B5EF4-FFF2-40B4-BE49-F238E27FC236}">
                <a16:creationId xmlns:a16="http://schemas.microsoft.com/office/drawing/2014/main" id="{86B124F0-18AB-7110-5A83-148B1C208A77}"/>
              </a:ext>
            </a:extLst>
          </p:cNvPr>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extLst>
      <p:ext uri="{BB962C8B-B14F-4D97-AF65-F5344CB8AC3E}">
        <p14:creationId xmlns:p14="http://schemas.microsoft.com/office/powerpoint/2010/main" val="415911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prstGeom prst="rect">
            <a:avLst/>
          </a:prstGeom>
        </p:spPr>
        <p:txBody>
          <a:bodyPr spcFirstLastPara="1" vert="horz" wrap="square" lIns="68567" tIns="34267" rIns="68567" bIns="34267" numCol="1" anchor="b" anchorCtr="0" compatLnSpc="1">
            <a:prstTxWarp prst="textNoShape">
              <a:avLst/>
            </a:prstTxWarp>
            <a:noAutofit/>
          </a:bodyPr>
          <a:lstStyle/>
          <a:p>
            <a:r>
              <a:rPr lang="en-US" dirty="0"/>
              <a:t>Brown Act Requirements: Effective Notice for Regular Meetings</a:t>
            </a:r>
            <a:endParaRPr dirty="0"/>
          </a:p>
        </p:txBody>
      </p:sp>
      <p:sp>
        <p:nvSpPr>
          <p:cNvPr id="209" name="Google Shape;209;p42"/>
          <p:cNvSpPr txBox="1">
            <a:spLocks noGrp="1"/>
          </p:cNvSpPr>
          <p:nvPr>
            <p:ph sz="half" idx="1"/>
          </p:nvPr>
        </p:nvSpPr>
        <p:spPr>
          <a:prstGeom prst="rect">
            <a:avLst/>
          </a:prstGeom>
        </p:spPr>
        <p:txBody>
          <a:bodyPr spcFirstLastPara="1" vert="horz" wrap="square" lIns="68567" tIns="34267" rIns="68567" bIns="34267" numCol="1" anchor="t" anchorCtr="0" compatLnSpc="1">
            <a:prstTxWarp prst="textNoShape">
              <a:avLst/>
            </a:prstTxWarp>
            <a:noAutofit/>
          </a:bodyPr>
          <a:lstStyle/>
          <a:p>
            <a:pPr marL="0" indent="0">
              <a:buNone/>
            </a:pPr>
            <a:r>
              <a:rPr lang="en" b="1" u="sng" dirty="0">
                <a:solidFill>
                  <a:schemeClr val="hlink"/>
                </a:solidFill>
                <a:hlinkClick r:id="rId3"/>
              </a:rPr>
              <a:t>Government Code §54954.2</a:t>
            </a:r>
            <a:endParaRPr b="1" dirty="0"/>
          </a:p>
          <a:p>
            <a:pPr marL="0" indent="0">
              <a:buNone/>
            </a:pPr>
            <a:r>
              <a:rPr lang="en" b="1" i="1" dirty="0"/>
              <a:t>Key Points</a:t>
            </a:r>
            <a:endParaRPr b="1" i="1" dirty="0"/>
          </a:p>
          <a:p>
            <a:r>
              <a:rPr lang="en" dirty="0"/>
              <a:t>Regular Meeting Agendas must be posted 72 hours</a:t>
            </a:r>
            <a:endParaRPr dirty="0"/>
          </a:p>
          <a:p>
            <a:pPr>
              <a:spcBef>
                <a:spcPts val="0"/>
              </a:spcBef>
            </a:pPr>
            <a:r>
              <a:rPr lang="en" dirty="0"/>
              <a:t>Must state meeting location and time</a:t>
            </a:r>
            <a:endParaRPr dirty="0"/>
          </a:p>
          <a:p>
            <a:pPr>
              <a:spcBef>
                <a:spcPts val="0"/>
              </a:spcBef>
            </a:pPr>
            <a:r>
              <a:rPr lang="en" dirty="0"/>
              <a:t>Must be “freely accessible to the public”</a:t>
            </a:r>
            <a:endParaRPr dirty="0"/>
          </a:p>
          <a:p>
            <a:pPr>
              <a:spcBef>
                <a:spcPts val="0"/>
              </a:spcBef>
            </a:pPr>
            <a:r>
              <a:rPr lang="en" dirty="0"/>
              <a:t>Cannot be posted </a:t>
            </a:r>
            <a:r>
              <a:rPr lang="en" i="1" dirty="0"/>
              <a:t>solely </a:t>
            </a:r>
            <a:r>
              <a:rPr lang="en" dirty="0"/>
              <a:t>on internet website</a:t>
            </a:r>
          </a:p>
          <a:p>
            <a:pPr>
              <a:spcBef>
                <a:spcPts val="0"/>
              </a:spcBef>
            </a:pPr>
            <a:r>
              <a:rPr lang="en" dirty="0"/>
              <a:t>Agenda must contain short description of every item for action or discussion</a:t>
            </a:r>
            <a:endParaRPr dirty="0"/>
          </a:p>
        </p:txBody>
      </p:sp>
    </p:spTree>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88</TotalTime>
  <Words>2820</Words>
  <Application>Microsoft Macintosh PowerPoint</Application>
  <PresentationFormat>Widescreen</PresentationFormat>
  <Paragraphs>224</Paragraphs>
  <Slides>37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Palatino</vt:lpstr>
      <vt:lpstr>Palatino Linotype</vt:lpstr>
      <vt:lpstr>ASCCC Curriculum Inst. 2020 Theme</vt:lpstr>
      <vt:lpstr>Brown Act and Parliamentary Procedure Sarah Harris, College of the Sequoias, ASCCC Curriculum Committee Erik Shearer, Butte College</vt:lpstr>
      <vt:lpstr>Breakout Description </vt:lpstr>
      <vt:lpstr>Breakout Overview </vt:lpstr>
      <vt:lpstr>Why the Brown Act?</vt:lpstr>
      <vt:lpstr>Intent of the Brown Act</vt:lpstr>
      <vt:lpstr>Legislative Bodies</vt:lpstr>
      <vt:lpstr>Why are Local Senates and Curriculum Committees subject to the Brown Act?</vt:lpstr>
      <vt:lpstr>What committees are under the Brown Act?</vt:lpstr>
      <vt:lpstr>Brown Act Requirements: Effective Notice for Regular Meetings</vt:lpstr>
      <vt:lpstr>Effective Notice for Special Meetings</vt:lpstr>
      <vt:lpstr>Emergency Meetings</vt:lpstr>
      <vt:lpstr>Agendas: Regular Meetings</vt:lpstr>
      <vt:lpstr>Agendas: Special Meetings</vt:lpstr>
      <vt:lpstr>Public Comments</vt:lpstr>
      <vt:lpstr>Closed Sessions</vt:lpstr>
      <vt:lpstr>Public Deliberations</vt:lpstr>
      <vt:lpstr>Emergency Conditions and Legislation</vt:lpstr>
      <vt:lpstr>COVID-19 and the Brown Act: Pre-COVID</vt:lpstr>
      <vt:lpstr>COVID-19 and the Brown Act</vt:lpstr>
      <vt:lpstr>Brown Act: Teleconference Updates</vt:lpstr>
      <vt:lpstr>Brown Act: In-Progress Legislation</vt:lpstr>
      <vt:lpstr>Parliamentary Procedure</vt:lpstr>
      <vt:lpstr>Role of Parliamentary Procedure  </vt:lpstr>
      <vt:lpstr>Purpose/Principles of Parliamentary Procedure </vt:lpstr>
      <vt:lpstr>Role of the Chair </vt:lpstr>
      <vt:lpstr>Role of the Parliamentarian </vt:lpstr>
      <vt:lpstr>Processes for Handling Motions </vt:lpstr>
      <vt:lpstr>General Rules of Debate </vt:lpstr>
      <vt:lpstr>General Rules of Debate (cont.) </vt:lpstr>
      <vt:lpstr>Common Motions</vt:lpstr>
      <vt:lpstr>Common Motions (cont.)</vt:lpstr>
      <vt:lpstr>Points of Order </vt:lpstr>
      <vt:lpstr>Importance of Synthesizing </vt:lpstr>
      <vt:lpstr>Alternatives to Robert’s Rules of Order </vt:lpstr>
      <vt:lpstr>Professional Development: Few Thoughts</vt:lpstr>
      <vt:lpstr>Professional Development/Resources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Harris</dc:creator>
  <cp:lastModifiedBy>Sarah Harris</cp:lastModifiedBy>
  <cp:revision>11</cp:revision>
  <cp:lastPrinted>2020-11-24T19:39:26Z</cp:lastPrinted>
  <dcterms:created xsi:type="dcterms:W3CDTF">2022-06-24T18:50:29Z</dcterms:created>
  <dcterms:modified xsi:type="dcterms:W3CDTF">2022-06-29T18:35:27Z</dcterms:modified>
</cp:coreProperties>
</file>