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4"/>
  </p:sldMasterIdLst>
  <p:notesMasterIdLst>
    <p:notesMasterId r:id="rId21"/>
  </p:notesMasterIdLst>
  <p:handoutMasterIdLst>
    <p:handoutMasterId r:id="rId22"/>
  </p:handoutMasterIdLst>
  <p:sldIdLst>
    <p:sldId id="256" r:id="rId5"/>
    <p:sldId id="257" r:id="rId6"/>
    <p:sldId id="267" r:id="rId7"/>
    <p:sldId id="261" r:id="rId8"/>
    <p:sldId id="268" r:id="rId9"/>
    <p:sldId id="260" r:id="rId10"/>
    <p:sldId id="269" r:id="rId11"/>
    <p:sldId id="264" r:id="rId12"/>
    <p:sldId id="275" r:id="rId13"/>
    <p:sldId id="274" r:id="rId14"/>
    <p:sldId id="271" r:id="rId15"/>
    <p:sldId id="276" r:id="rId16"/>
    <p:sldId id="272" r:id="rId17"/>
    <p:sldId id="277" r:id="rId18"/>
    <p:sldId id="270" r:id="rId19"/>
    <p:sldId id="266" r:id="rId20"/>
  </p:sldIdLst>
  <p:sldSz cx="9144000" cy="6858000" type="screen4x3"/>
  <p:notesSz cx="7096125" cy="9382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4988" cy="469106"/>
          </a:xfrm>
          <a:prstGeom prst="rect">
            <a:avLst/>
          </a:prstGeom>
        </p:spPr>
        <p:txBody>
          <a:bodyPr vert="horz" lIns="94156" tIns="47078" rIns="94156" bIns="47078" rtlCol="0"/>
          <a:lstStyle>
            <a:lvl1pPr algn="l">
              <a:defRPr sz="1200"/>
            </a:lvl1pPr>
          </a:lstStyle>
          <a:p>
            <a:endParaRPr lang="en-US" dirty="0"/>
          </a:p>
        </p:txBody>
      </p:sp>
      <p:sp>
        <p:nvSpPr>
          <p:cNvPr id="3" name="Date Placeholder 2"/>
          <p:cNvSpPr>
            <a:spLocks noGrp="1"/>
          </p:cNvSpPr>
          <p:nvPr>
            <p:ph type="dt" sz="quarter" idx="1"/>
          </p:nvPr>
        </p:nvSpPr>
        <p:spPr>
          <a:xfrm>
            <a:off x="4019495" y="0"/>
            <a:ext cx="3074988" cy="469106"/>
          </a:xfrm>
          <a:prstGeom prst="rect">
            <a:avLst/>
          </a:prstGeom>
        </p:spPr>
        <p:txBody>
          <a:bodyPr vert="horz" lIns="94156" tIns="47078" rIns="94156" bIns="47078" rtlCol="0"/>
          <a:lstStyle>
            <a:lvl1pPr algn="r">
              <a:defRPr sz="1200"/>
            </a:lvl1pPr>
          </a:lstStyle>
          <a:p>
            <a:fld id="{E369C9EC-5296-D44A-A7E3-9D50F2CBDD28}" type="datetimeFigureOut">
              <a:rPr lang="en-US" smtClean="0"/>
              <a:t>2/18/2020</a:t>
            </a:fld>
            <a:endParaRPr lang="en-US" dirty="0"/>
          </a:p>
        </p:txBody>
      </p:sp>
      <p:sp>
        <p:nvSpPr>
          <p:cNvPr id="4" name="Footer Placeholder 3"/>
          <p:cNvSpPr>
            <a:spLocks noGrp="1"/>
          </p:cNvSpPr>
          <p:nvPr>
            <p:ph type="ftr" sz="quarter" idx="2"/>
          </p:nvPr>
        </p:nvSpPr>
        <p:spPr>
          <a:xfrm>
            <a:off x="0" y="8911391"/>
            <a:ext cx="3074988" cy="469106"/>
          </a:xfrm>
          <a:prstGeom prst="rect">
            <a:avLst/>
          </a:prstGeom>
        </p:spPr>
        <p:txBody>
          <a:bodyPr vert="horz" lIns="94156" tIns="47078" rIns="94156" bIns="470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9495" y="8911391"/>
            <a:ext cx="3074988" cy="469106"/>
          </a:xfrm>
          <a:prstGeom prst="rect">
            <a:avLst/>
          </a:prstGeom>
        </p:spPr>
        <p:txBody>
          <a:bodyPr vert="horz" lIns="94156" tIns="47078" rIns="94156" bIns="47078" rtlCol="0" anchor="b"/>
          <a:lstStyle>
            <a:lvl1pPr algn="r">
              <a:defRPr sz="1200"/>
            </a:lvl1pPr>
          </a:lstStyle>
          <a:p>
            <a:fld id="{20AE1346-2993-0F4D-AEB3-7C0F53CDDF6D}" type="slidenum">
              <a:rPr lang="en-US" smtClean="0"/>
              <a:t>‹#›</a:t>
            </a:fld>
            <a:endParaRPr lang="en-US" dirty="0"/>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4988" cy="469106"/>
          </a:xfrm>
          <a:prstGeom prst="rect">
            <a:avLst/>
          </a:prstGeom>
        </p:spPr>
        <p:txBody>
          <a:bodyPr vert="horz" lIns="94156" tIns="47078" rIns="94156" bIns="47078" rtlCol="0"/>
          <a:lstStyle>
            <a:lvl1pPr algn="l">
              <a:defRPr sz="1200"/>
            </a:lvl1pPr>
          </a:lstStyle>
          <a:p>
            <a:endParaRPr lang="en-US" dirty="0"/>
          </a:p>
        </p:txBody>
      </p:sp>
      <p:sp>
        <p:nvSpPr>
          <p:cNvPr id="3" name="Date Placeholder 2"/>
          <p:cNvSpPr>
            <a:spLocks noGrp="1"/>
          </p:cNvSpPr>
          <p:nvPr>
            <p:ph type="dt" idx="1"/>
          </p:nvPr>
        </p:nvSpPr>
        <p:spPr>
          <a:xfrm>
            <a:off x="4019495" y="0"/>
            <a:ext cx="3074988" cy="469106"/>
          </a:xfrm>
          <a:prstGeom prst="rect">
            <a:avLst/>
          </a:prstGeom>
        </p:spPr>
        <p:txBody>
          <a:bodyPr vert="horz" lIns="94156" tIns="47078" rIns="94156" bIns="47078" rtlCol="0"/>
          <a:lstStyle>
            <a:lvl1pPr algn="r">
              <a:defRPr sz="1200"/>
            </a:lvl1pPr>
          </a:lstStyle>
          <a:p>
            <a:fld id="{AC8C79D6-1503-7C47-8D3D-9B8B046E9A19}" type="datetimeFigureOut">
              <a:rPr lang="en-US" smtClean="0"/>
              <a:t>2/18/2020</a:t>
            </a:fld>
            <a:endParaRPr lang="en-US" dirty="0"/>
          </a:p>
        </p:txBody>
      </p:sp>
      <p:sp>
        <p:nvSpPr>
          <p:cNvPr id="4" name="Slide Image Placeholder 3"/>
          <p:cNvSpPr>
            <a:spLocks noGrp="1" noRot="1" noChangeAspect="1"/>
          </p:cNvSpPr>
          <p:nvPr>
            <p:ph type="sldImg" idx="2"/>
          </p:nvPr>
        </p:nvSpPr>
        <p:spPr>
          <a:xfrm>
            <a:off x="1203325" y="703263"/>
            <a:ext cx="4689475" cy="3517900"/>
          </a:xfrm>
          <a:prstGeom prst="rect">
            <a:avLst/>
          </a:prstGeom>
          <a:noFill/>
          <a:ln w="12700">
            <a:solidFill>
              <a:prstClr val="black"/>
            </a:solidFill>
          </a:ln>
        </p:spPr>
        <p:txBody>
          <a:bodyPr vert="horz" lIns="94156" tIns="47078" rIns="94156" bIns="47078" rtlCol="0" anchor="ctr"/>
          <a:lstStyle/>
          <a:p>
            <a:endParaRPr lang="en-US" dirty="0"/>
          </a:p>
        </p:txBody>
      </p:sp>
      <p:sp>
        <p:nvSpPr>
          <p:cNvPr id="5" name="Notes Placeholder 4"/>
          <p:cNvSpPr>
            <a:spLocks noGrp="1"/>
          </p:cNvSpPr>
          <p:nvPr>
            <p:ph type="body" sz="quarter" idx="3"/>
          </p:nvPr>
        </p:nvSpPr>
        <p:spPr>
          <a:xfrm>
            <a:off x="709613" y="4456510"/>
            <a:ext cx="5676900" cy="4221956"/>
          </a:xfrm>
          <a:prstGeom prst="rect">
            <a:avLst/>
          </a:prstGeom>
        </p:spPr>
        <p:txBody>
          <a:bodyPr vert="horz" lIns="94156" tIns="47078" rIns="94156" bIns="470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1391"/>
            <a:ext cx="3074988" cy="469106"/>
          </a:xfrm>
          <a:prstGeom prst="rect">
            <a:avLst/>
          </a:prstGeom>
        </p:spPr>
        <p:txBody>
          <a:bodyPr vert="horz" lIns="94156" tIns="47078" rIns="94156" bIns="470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9495" y="8911391"/>
            <a:ext cx="3074988" cy="469106"/>
          </a:xfrm>
          <a:prstGeom prst="rect">
            <a:avLst/>
          </a:prstGeom>
        </p:spPr>
        <p:txBody>
          <a:bodyPr vert="horz" lIns="94156" tIns="47078" rIns="94156" bIns="47078" rtlCol="0" anchor="b"/>
          <a:lstStyle>
            <a:lvl1pPr algn="r">
              <a:defRPr sz="1200"/>
            </a:lvl1pPr>
          </a:lstStyle>
          <a:p>
            <a:fld id="{A898C551-7708-9B49-90E3-D153F408E572}" type="slidenum">
              <a:rPr lang="en-US" smtClean="0"/>
              <a:t>‹#›</a:t>
            </a:fld>
            <a:endParaRPr lang="en-US" dirty="0"/>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dirty="0"/>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FEC64A-AAE4-442F-9273-D6EFC20832D9}" type="datetime2">
              <a:rPr lang="en-US" smtClean="0"/>
              <a:t>Tuesday, February 18,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FC7FD-4A01-425B-9729-47C0A969B2B5}" type="datetime2">
              <a:rPr lang="en-US" smtClean="0"/>
              <a:t>Tuesday, February 18,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AE7B5-D47D-48CA-ACC2-DE000122A73D}" type="datetime2">
              <a:rPr lang="en-US" smtClean="0"/>
              <a:t>Tuesday, February 18,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B90375-5D50-4725-A955-109F44C5EEB2}" type="datetime2">
              <a:rPr lang="en-US" smtClean="0"/>
              <a:t>Tuesday, February 18,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548CB2-60FD-4BDD-8AA9-ECDCCB5CAD51}" type="datetime2">
              <a:rPr lang="en-US" smtClean="0"/>
              <a:t>Tuesday, February 18,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58BF70-0DA3-4FCE-9931-F4BD0428F3A5}" type="datetime2">
              <a:rPr lang="en-US" smtClean="0"/>
              <a:t>Tuesday, February 18,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830E7B-BFD5-49D8-8E9A-093FC03F05CD}" type="datetime2">
              <a:rPr lang="en-US" smtClean="0"/>
              <a:t>Tuesday, February 18, 2020</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939C61-2F78-402B-B111-315CA892EEDE}" type="datetime2">
              <a:rPr lang="en-US" smtClean="0"/>
              <a:t>Tuesday, February 18, 2020</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81476-AB1F-4C24-9EB1-5D9690EC9999}" type="datetime2">
              <a:rPr lang="en-US" smtClean="0"/>
              <a:t>Tuesday, February 18, 2020</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C6C9C-F35F-4B23-BDD3-3E36EBC3D2CD}" type="datetime2">
              <a:rPr lang="en-US" smtClean="0"/>
              <a:t>Tuesday, February 18,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B4858E-7383-4E78-A5E6-C7C92E67421B}" type="datetime2">
              <a:rPr lang="en-US" smtClean="0"/>
              <a:t>Tuesday, February 18,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3C74ECF-FCD7-4D1A-A321-00FE4FC129CB}" type="datetime2">
              <a:rPr lang="en-US" smtClean="0"/>
              <a:t>Tuesday, February 18, 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2143125"/>
          </a:xfrm>
        </p:spPr>
        <p:txBody>
          <a:bodyPr/>
          <a:lstStyle/>
          <a:p>
            <a:r>
              <a:rPr lang="en-US" sz="3600" b="1" dirty="0">
                <a:latin typeface="Calibri" panose="020F0502020204030204" pitchFamily="34" charset="0"/>
                <a:ea typeface="Calibri" panose="020F0502020204030204" pitchFamily="34" charset="0"/>
                <a:cs typeface="Times New Roman" panose="02020603050405020304" pitchFamily="18" charset="0"/>
              </a:rPr>
              <a:t>Understanding Budget Processes and the Student-Centered Funding Formula (SCFF) in Relation to Standard IIID</a:t>
            </a:r>
            <a:endParaRPr lang="en-US" sz="3600" cap="none" dirty="0">
              <a:latin typeface="Times New Roman"/>
              <a:cs typeface="Times New Roman"/>
            </a:endParaRPr>
          </a:p>
        </p:txBody>
      </p:sp>
      <p:sp>
        <p:nvSpPr>
          <p:cNvPr id="3" name="Subtitle 2"/>
          <p:cNvSpPr>
            <a:spLocks noGrp="1"/>
          </p:cNvSpPr>
          <p:nvPr>
            <p:ph type="subTitle" idx="1"/>
          </p:nvPr>
        </p:nvSpPr>
        <p:spPr>
          <a:xfrm>
            <a:off x="685799" y="3857626"/>
            <a:ext cx="7130143" cy="1788432"/>
          </a:xfrm>
        </p:spPr>
        <p:txBody>
          <a:bodyPr>
            <a:normAutofit fontScale="92500" lnSpcReduction="20000"/>
          </a:bodyPr>
          <a:lstStyle/>
          <a:p>
            <a:pPr>
              <a:spcBef>
                <a:spcPts val="0"/>
              </a:spcBef>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Stephanie Curry, North Representative, Accreditation Committee Chair </a:t>
            </a:r>
          </a:p>
          <a:p>
            <a:pPr>
              <a:spcBef>
                <a:spcPts val="0"/>
              </a:spcBef>
            </a:pPr>
            <a:endParaRPr lang="en-US" b="1" dirty="0">
              <a:solidFill>
                <a:schemeClr val="tx1"/>
              </a:solidFill>
              <a:latin typeface="Times New Roman" panose="02020603050405020304" pitchFamily="18" charset="0"/>
              <a:ea typeface="Calibri" panose="020F0502020204030204" pitchFamily="34" charset="0"/>
            </a:endParaRPr>
          </a:p>
          <a:p>
            <a:pPr>
              <a:spcBef>
                <a:spcPts val="0"/>
              </a:spcBef>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Bonnie Ann Dowd, Ed.D, Executive Vice Chancellor, Business and Technology Services, San Diego Community College District</a:t>
            </a:r>
            <a:endParaRPr lang="en-US" b="1" dirty="0">
              <a:solidFill>
                <a:schemeClr val="tx1"/>
              </a:solidFill>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595" y="428625"/>
            <a:ext cx="8230810" cy="1143000"/>
          </a:xfrm>
        </p:spPr>
        <p:txBody>
          <a:bodyPr>
            <a:noAutofit/>
          </a:bodyPr>
          <a:lstStyle/>
          <a:p>
            <a:pPr algn="ctr">
              <a:defRPr/>
            </a:pPr>
            <a:br>
              <a:rPr lang="en-US" sz="2600" dirty="0">
                <a:solidFill>
                  <a:schemeClr val="tx1"/>
                </a:solidFill>
                <a:effectLst>
                  <a:outerShdw blurRad="38100" dist="38100" dir="2700000" algn="tl">
                    <a:srgbClr val="000000">
                      <a:alpha val="43137"/>
                    </a:srgbClr>
                  </a:outerShdw>
                </a:effectLst>
              </a:rPr>
            </a:br>
            <a:br>
              <a:rPr lang="en-US" sz="2600" dirty="0">
                <a:solidFill>
                  <a:schemeClr val="tx1"/>
                </a:solidFill>
                <a:effectLst>
                  <a:outerShdw blurRad="38100" dist="38100" dir="2700000" algn="tl">
                    <a:srgbClr val="000000">
                      <a:alpha val="43137"/>
                    </a:srgbClr>
                  </a:outerShdw>
                </a:effectLst>
              </a:rPr>
            </a:br>
            <a:r>
              <a:rPr lang="en-US" sz="2600" dirty="0">
                <a:solidFill>
                  <a:schemeClr val="tx1"/>
                </a:solidFill>
                <a:effectLst>
                  <a:outerShdw blurRad="38100" dist="38100" dir="2700000" algn="tl">
                    <a:srgbClr val="000000">
                      <a:alpha val="43137"/>
                    </a:srgbClr>
                  </a:outerShdw>
                </a:effectLst>
              </a:rPr>
              <a:t>CalSTRS/PERS </a:t>
            </a:r>
            <a:br>
              <a:rPr lang="en-US" sz="2600" dirty="0">
                <a:solidFill>
                  <a:schemeClr val="tx1"/>
                </a:solidFill>
                <a:effectLst>
                  <a:outerShdw blurRad="38100" dist="38100" dir="2700000" algn="tl">
                    <a:srgbClr val="000000">
                      <a:alpha val="43137"/>
                    </a:srgbClr>
                  </a:outerShdw>
                </a:effectLst>
              </a:rPr>
            </a:br>
            <a:r>
              <a:rPr lang="en-US" sz="2600" dirty="0">
                <a:solidFill>
                  <a:schemeClr val="tx1"/>
                </a:solidFill>
                <a:effectLst>
                  <a:outerShdw blurRad="38100" dist="38100" dir="2700000" algn="tl">
                    <a:srgbClr val="000000">
                      <a:alpha val="43137"/>
                    </a:srgbClr>
                  </a:outerShdw>
                </a:effectLst>
              </a:rPr>
              <a:t>Employer Contribution Rate Increases Impact on SDCCD</a:t>
            </a:r>
            <a:br>
              <a:rPr lang="en-US" sz="2600" dirty="0">
                <a:solidFill>
                  <a:schemeClr val="tx1"/>
                </a:solidFill>
                <a:effectLst>
                  <a:outerShdw blurRad="38100" dist="38100" dir="2700000" algn="tl">
                    <a:srgbClr val="000000">
                      <a:alpha val="43137"/>
                    </a:srgbClr>
                  </a:outerShdw>
                </a:effectLst>
              </a:rPr>
            </a:br>
            <a:br>
              <a:rPr lang="en-US" sz="2600" dirty="0">
                <a:solidFill>
                  <a:schemeClr val="tx1"/>
                </a:solidFill>
                <a:effectLst>
                  <a:outerShdw blurRad="38100" dist="38100" dir="2700000" algn="tl">
                    <a:srgbClr val="000000">
                      <a:alpha val="43137"/>
                    </a:srgbClr>
                  </a:outerShdw>
                </a:effectLst>
              </a:rPr>
            </a:br>
            <a:endParaRPr lang="en-US" sz="2600" dirty="0">
              <a:solidFill>
                <a:schemeClr val="tx1"/>
              </a:solidFill>
              <a:effectLst>
                <a:outerShdw blurRad="38100" dist="38100" dir="2700000" algn="tl">
                  <a:srgbClr val="000000">
                    <a:alpha val="43137"/>
                  </a:srgbClr>
                </a:outerShdw>
              </a:effectLst>
            </a:endParaRPr>
          </a:p>
        </p:txBody>
      </p:sp>
      <p:sp>
        <p:nvSpPr>
          <p:cNvPr id="1638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0870027-BC87-4F0C-9FE1-F65F078FA692}" type="slidenum">
              <a:rPr lang="en-US" smtClean="0">
                <a:solidFill>
                  <a:prstClr val="black"/>
                </a:solidFill>
              </a:rPr>
              <a:pPr/>
              <a:t>10</a:t>
            </a:fld>
            <a:endParaRPr lang="en-US" dirty="0">
              <a:solidFill>
                <a:prstClr val="black"/>
              </a:solidFill>
            </a:endParaRPr>
          </a:p>
        </p:txBody>
      </p:sp>
      <p:sp>
        <p:nvSpPr>
          <p:cNvPr id="5" name="TextBox 4"/>
          <p:cNvSpPr txBox="1"/>
          <p:nvPr/>
        </p:nvSpPr>
        <p:spPr>
          <a:xfrm>
            <a:off x="870857" y="2214563"/>
            <a:ext cx="7474857" cy="3303604"/>
          </a:xfrm>
          <a:prstGeom prst="rect">
            <a:avLst/>
          </a:prstGeom>
          <a:noFill/>
        </p:spPr>
        <p:txBody>
          <a:bodyPr wrap="square" lIns="86493" tIns="43247" rIns="86493" bIns="43247" rtlCol="0">
            <a:spAutoFit/>
          </a:bodyPr>
          <a:lstStyle/>
          <a:p>
            <a:r>
              <a:rPr lang="en-US" sz="1900" b="1" dirty="0"/>
              <a:t>Fiscal Year     STRS Rate       PERS Rate         Total Contribution</a:t>
            </a:r>
          </a:p>
          <a:p>
            <a:endParaRPr lang="en-US" sz="1900" dirty="0"/>
          </a:p>
          <a:p>
            <a:r>
              <a:rPr lang="en-US" sz="1900" dirty="0"/>
              <a:t>2013-14		8.25%		11.44%		$14,029,375*</a:t>
            </a:r>
          </a:p>
          <a:p>
            <a:r>
              <a:rPr lang="en-US" sz="1900" dirty="0"/>
              <a:t>2014-15		8.88%		11.77%		$15,466,280</a:t>
            </a:r>
          </a:p>
          <a:p>
            <a:r>
              <a:rPr lang="en-US" sz="1900" dirty="0"/>
              <a:t>2015-16           10.73%		11.85%		$19,292,660</a:t>
            </a:r>
          </a:p>
          <a:p>
            <a:r>
              <a:rPr lang="en-US" sz="1900" dirty="0"/>
              <a:t>2016-17           12.58%		13.89%		$24,698,356</a:t>
            </a:r>
          </a:p>
          <a:p>
            <a:r>
              <a:rPr lang="en-US" sz="1900" dirty="0"/>
              <a:t>2017-18           14.43%		15.53%		$29,149,690</a:t>
            </a:r>
          </a:p>
          <a:p>
            <a:r>
              <a:rPr lang="en-US" sz="1900" dirty="0"/>
              <a:t>2018-19           16.28%		18.06%		$34,355,513</a:t>
            </a:r>
          </a:p>
          <a:p>
            <a:r>
              <a:rPr lang="en-US" sz="1900" dirty="0"/>
              <a:t>2019-20           17.10%		19.72%		$37,320,682*</a:t>
            </a:r>
          </a:p>
          <a:p>
            <a:endParaRPr lang="en-US" sz="1900" dirty="0"/>
          </a:p>
          <a:p>
            <a:r>
              <a:rPr lang="en-US" sz="1900" dirty="0"/>
              <a:t>* </a:t>
            </a:r>
            <a:r>
              <a:rPr lang="en-US" sz="1300" dirty="0"/>
              <a:t>Increase from FY2013-14 to FY2019-20 is a 266% increase</a:t>
            </a:r>
          </a:p>
        </p:txBody>
      </p:sp>
      <p:pic>
        <p:nvPicPr>
          <p:cNvPr id="4" name="Picture 3">
            <a:extLst>
              <a:ext uri="{FF2B5EF4-FFF2-40B4-BE49-F238E27FC236}">
                <a16:creationId xmlns:a16="http://schemas.microsoft.com/office/drawing/2014/main" id="{D58406C0-DB08-4EC4-B501-18B0ED82956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48500" y="5013631"/>
            <a:ext cx="1705263" cy="1705263"/>
          </a:xfrm>
          <a:prstGeom prst="rect">
            <a:avLst/>
          </a:prstGeom>
        </p:spPr>
      </p:pic>
    </p:spTree>
    <p:extLst>
      <p:ext uri="{BB962C8B-B14F-4D97-AF65-F5344CB8AC3E}">
        <p14:creationId xmlns:p14="http://schemas.microsoft.com/office/powerpoint/2010/main" val="378855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Principles of Guided Pathways and Resource Allocation</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endParaRPr lang="en-US" sz="1800" dirty="0"/>
          </a:p>
          <a:p>
            <a:pPr>
              <a:buFont typeface="Wingdings" panose="05000000000000000000" pitchFamily="2" charset="2"/>
              <a:buChar char="§"/>
            </a:pPr>
            <a:r>
              <a:rPr lang="en-US" sz="1800" dirty="0"/>
              <a:t>The Guided Pathways Model “Integrates support services in ways that make it easier for students to get the help they need during every step of their community college experience”.</a:t>
            </a:r>
          </a:p>
          <a:p>
            <a:pPr marL="0" indent="0">
              <a:buNone/>
            </a:pPr>
            <a:endParaRPr lang="en-US" sz="1800" dirty="0"/>
          </a:p>
          <a:p>
            <a:pPr>
              <a:buFont typeface="Wingdings" panose="05000000000000000000" pitchFamily="2" charset="2"/>
              <a:buChar char="§"/>
            </a:pPr>
            <a:r>
              <a:rPr lang="en-US" sz="1800" dirty="0"/>
              <a:t>Support Services require sufficient resource funding for colleges/districts for areas such as:</a:t>
            </a:r>
            <a:endParaRPr lang="en-US" sz="1400" dirty="0"/>
          </a:p>
          <a:p>
            <a:pPr lvl="1">
              <a:buFont typeface="Wingdings" panose="05000000000000000000" pitchFamily="2" charset="2"/>
              <a:buChar char="§"/>
            </a:pPr>
            <a:r>
              <a:rPr lang="en-US" sz="1400" dirty="0"/>
              <a:t>Tutoring </a:t>
            </a:r>
          </a:p>
          <a:p>
            <a:pPr lvl="1">
              <a:buFont typeface="Wingdings" panose="05000000000000000000" pitchFamily="2" charset="2"/>
              <a:buChar char="§"/>
            </a:pPr>
            <a:r>
              <a:rPr lang="en-US" sz="1400" dirty="0"/>
              <a:t>Classified Student Service operations staff </a:t>
            </a:r>
          </a:p>
          <a:p>
            <a:pPr lvl="1">
              <a:buFont typeface="Wingdings" panose="05000000000000000000" pitchFamily="2" charset="2"/>
              <a:buChar char="§"/>
            </a:pPr>
            <a:r>
              <a:rPr lang="en-US" sz="1400" dirty="0"/>
              <a:t>Faculty (full-time and adjunct counselors)</a:t>
            </a:r>
          </a:p>
          <a:p>
            <a:pPr lvl="1">
              <a:buFont typeface="Wingdings" panose="05000000000000000000" pitchFamily="2" charset="2"/>
              <a:buChar char="§"/>
            </a:pPr>
            <a:r>
              <a:rPr lang="en-US" sz="1400" dirty="0"/>
              <a:t>Faculty and staff professional development training</a:t>
            </a:r>
          </a:p>
          <a:p>
            <a:pPr lvl="1">
              <a:buFont typeface="Wingdings" panose="05000000000000000000" pitchFamily="2" charset="2"/>
              <a:buChar char="§"/>
            </a:pPr>
            <a:r>
              <a:rPr lang="en-US" sz="1400" dirty="0"/>
              <a:t>Funding in support of refining and removing structural barriers</a:t>
            </a:r>
          </a:p>
          <a:p>
            <a:pPr lvl="1">
              <a:buFont typeface="Wingdings" panose="05000000000000000000" pitchFamily="2" charset="2"/>
              <a:buChar char="§"/>
            </a:pPr>
            <a:r>
              <a:rPr lang="en-US" sz="1400" dirty="0"/>
              <a:t>Technology and Lab access</a:t>
            </a:r>
          </a:p>
          <a:p>
            <a:pPr lvl="1">
              <a:buFont typeface="Wingdings" panose="05000000000000000000" pitchFamily="2" charset="2"/>
              <a:buChar char="§"/>
            </a:pPr>
            <a:r>
              <a:rPr lang="en-US" sz="1400" dirty="0"/>
              <a:t>Lab and other non-instructional facilities</a:t>
            </a:r>
          </a:p>
          <a:p>
            <a:pPr marL="0" indent="0">
              <a:buNone/>
            </a:pPr>
            <a:r>
              <a:rPr lang="en-US" sz="1800" dirty="0"/>
              <a:t>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dirty="0"/>
          </a:p>
        </p:txBody>
      </p:sp>
      <p:pic>
        <p:nvPicPr>
          <p:cNvPr id="6" name="Picture 5">
            <a:extLst>
              <a:ext uri="{FF2B5EF4-FFF2-40B4-BE49-F238E27FC236}">
                <a16:creationId xmlns:a16="http://schemas.microsoft.com/office/drawing/2014/main" id="{72D0ABC1-09CE-4C97-86EE-68871FC492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5537" y="3862387"/>
            <a:ext cx="2143125" cy="2143125"/>
          </a:xfrm>
          <a:prstGeom prst="rect">
            <a:avLst/>
          </a:prstGeom>
        </p:spPr>
      </p:pic>
    </p:spTree>
    <p:extLst>
      <p:ext uri="{BB962C8B-B14F-4D97-AF65-F5344CB8AC3E}">
        <p14:creationId xmlns:p14="http://schemas.microsoft.com/office/powerpoint/2010/main" val="1219378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AB1A8-1049-440D-9A13-5AD2ECA8CBD7}"/>
              </a:ext>
            </a:extLst>
          </p:cNvPr>
          <p:cNvSpPr>
            <a:spLocks noGrp="1"/>
          </p:cNvSpPr>
          <p:nvPr>
            <p:ph type="title"/>
          </p:nvPr>
        </p:nvSpPr>
        <p:spPr/>
        <p:txBody>
          <a:bodyPr>
            <a:normAutofit fontScale="90000"/>
          </a:bodyPr>
          <a:lstStyle/>
          <a:p>
            <a:r>
              <a:rPr lang="en-US" dirty="0"/>
              <a:t>Guided Pathway and Equity Opportunities </a:t>
            </a:r>
          </a:p>
        </p:txBody>
      </p:sp>
      <p:sp>
        <p:nvSpPr>
          <p:cNvPr id="3" name="Content Placeholder 2">
            <a:extLst>
              <a:ext uri="{FF2B5EF4-FFF2-40B4-BE49-F238E27FC236}">
                <a16:creationId xmlns:a16="http://schemas.microsoft.com/office/drawing/2014/main" id="{ABD3B446-DE8D-4222-B5E7-954AB59E70BE}"/>
              </a:ext>
            </a:extLst>
          </p:cNvPr>
          <p:cNvSpPr>
            <a:spLocks noGrp="1"/>
          </p:cNvSpPr>
          <p:nvPr>
            <p:ph idx="1"/>
          </p:nvPr>
        </p:nvSpPr>
        <p:spPr/>
        <p:txBody>
          <a:bodyPr/>
          <a:lstStyle/>
          <a:p>
            <a:r>
              <a:rPr lang="en-US" dirty="0"/>
              <a:t>GP encourages colleges/districts to take time to look at budgeting systems and process; </a:t>
            </a:r>
          </a:p>
          <a:p>
            <a:r>
              <a:rPr lang="en-US" dirty="0"/>
              <a:t>Asks colleges to make college systems student centered; </a:t>
            </a:r>
          </a:p>
          <a:p>
            <a:r>
              <a:rPr lang="en-US" dirty="0"/>
              <a:t>Involves faculty, staff, administrators and students across campuses and encourages cross-functional collaboration with a focus on Equity; and, </a:t>
            </a:r>
          </a:p>
          <a:p>
            <a:r>
              <a:rPr lang="en-US" dirty="0"/>
              <a:t>Equity Data to be used to provide evidence on success and achievement data and identify gaps to focus resource allocation.   </a:t>
            </a:r>
          </a:p>
        </p:txBody>
      </p:sp>
      <p:sp>
        <p:nvSpPr>
          <p:cNvPr id="4" name="Slide Number Placeholder 3">
            <a:extLst>
              <a:ext uri="{FF2B5EF4-FFF2-40B4-BE49-F238E27FC236}">
                <a16:creationId xmlns:a16="http://schemas.microsoft.com/office/drawing/2014/main" id="{718EECD4-7A4C-4CA6-8D79-A558C46F5BAD}"/>
              </a:ext>
            </a:extLst>
          </p:cNvPr>
          <p:cNvSpPr>
            <a:spLocks noGrp="1"/>
          </p:cNvSpPr>
          <p:nvPr>
            <p:ph type="sldNum" sz="quarter" idx="12"/>
          </p:nvPr>
        </p:nvSpPr>
        <p:spPr/>
        <p:txBody>
          <a:bodyPr/>
          <a:lstStyle/>
          <a:p>
            <a:fld id="{0CFEC368-1D7A-4F81-ABF6-AE0E36BAF64C}" type="slidenum">
              <a:rPr lang="en-US" smtClean="0"/>
              <a:pPr/>
              <a:t>12</a:t>
            </a:fld>
            <a:endParaRPr lang="en-US" dirty="0"/>
          </a:p>
        </p:txBody>
      </p:sp>
      <p:pic>
        <p:nvPicPr>
          <p:cNvPr id="6" name="Picture 5">
            <a:extLst>
              <a:ext uri="{FF2B5EF4-FFF2-40B4-BE49-F238E27FC236}">
                <a16:creationId xmlns:a16="http://schemas.microsoft.com/office/drawing/2014/main" id="{A0A98A4E-9327-4C36-8EDF-1D360A7DB6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6723" y="4798990"/>
            <a:ext cx="2914650" cy="1562100"/>
          </a:xfrm>
          <a:prstGeom prst="rect">
            <a:avLst/>
          </a:prstGeom>
        </p:spPr>
      </p:pic>
    </p:spTree>
    <p:extLst>
      <p:ext uri="{BB962C8B-B14F-4D97-AF65-F5344CB8AC3E}">
        <p14:creationId xmlns:p14="http://schemas.microsoft.com/office/powerpoint/2010/main" val="3832767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SCFF and Guided Pathways</a:t>
            </a:r>
            <a:br>
              <a:rPr lang="en-US" dirty="0"/>
            </a:br>
            <a:r>
              <a:rPr lang="en-US" dirty="0"/>
              <a:t>Concerns &amp; Challenges</a:t>
            </a:r>
          </a:p>
        </p:txBody>
      </p:sp>
      <p:sp>
        <p:nvSpPr>
          <p:cNvPr id="3" name="Content Placeholder 2"/>
          <p:cNvSpPr>
            <a:spLocks noGrp="1"/>
          </p:cNvSpPr>
          <p:nvPr>
            <p:ph idx="1"/>
          </p:nvPr>
        </p:nvSpPr>
        <p:spPr/>
        <p:txBody>
          <a:bodyPr>
            <a:normAutofit/>
          </a:bodyPr>
          <a:lstStyle/>
          <a:p>
            <a:pPr>
              <a:spcAft>
                <a:spcPts val="600"/>
              </a:spcAft>
            </a:pPr>
            <a:r>
              <a:rPr lang="en-US" sz="1600" dirty="0"/>
              <a:t>What happens if all colleges significantly increase the number of students receiving financial aid awards?</a:t>
            </a:r>
          </a:p>
          <a:p>
            <a:pPr>
              <a:spcAft>
                <a:spcPts val="600"/>
              </a:spcAft>
            </a:pPr>
            <a:r>
              <a:rPr lang="en-US" sz="1600" dirty="0"/>
              <a:t>What happens if student outcomes significantly improve year over year? Will the State have sufficient funding to fully fund all college outcomes (supplemental and success)? </a:t>
            </a:r>
          </a:p>
          <a:p>
            <a:pPr>
              <a:spcAft>
                <a:spcPts val="600"/>
              </a:spcAft>
            </a:pPr>
            <a:r>
              <a:rPr lang="en-US" sz="1600" dirty="0"/>
              <a:t>How will bad economic times impact SCFF? </a:t>
            </a:r>
          </a:p>
          <a:p>
            <a:pPr>
              <a:spcAft>
                <a:spcPts val="600"/>
              </a:spcAft>
            </a:pPr>
            <a:r>
              <a:rPr lang="en-US" sz="1600" dirty="0"/>
              <a:t>What will happen to “Hold Harmless” colleges/districts after FY 2021-22? What will be done in order for them to not go over the proverbial cliff? </a:t>
            </a:r>
          </a:p>
          <a:p>
            <a:pPr>
              <a:spcAft>
                <a:spcPts val="600"/>
              </a:spcAft>
            </a:pPr>
            <a:r>
              <a:rPr lang="en-US" sz="1600" dirty="0"/>
              <a:t>CDCP and regular Non-credit FTES are being funded outside of SCFF.  If brought in under the SCFF model, how will Supplemental outcomes be addressed given that non-credit students do not need financial aid because non-credit is free?</a:t>
            </a:r>
          </a:p>
          <a:p>
            <a:pPr>
              <a:spcAft>
                <a:spcPts val="600"/>
              </a:spcAft>
            </a:pPr>
            <a:r>
              <a:rPr lang="en-US" sz="1600" dirty="0"/>
              <a:t>Are college/districts business processes and organizational structure in place to make it easier for students to get the help they need?  If not, what needs to change? How long will it take to make the necessary changes and at what cost?</a:t>
            </a:r>
          </a:p>
          <a:p>
            <a:pPr>
              <a:spcAft>
                <a:spcPts val="600"/>
              </a:spcAft>
            </a:pPr>
            <a:r>
              <a:rPr lang="en-US" sz="1600" dirty="0"/>
              <a:t>Does the college/district have a data base system and research team in place to allow for decisions to be made based upon data? If not, what changes need to be made to the data base system and/or business processes?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13</a:t>
            </a:fld>
            <a:endParaRPr lang="en-US" dirty="0"/>
          </a:p>
        </p:txBody>
      </p:sp>
    </p:spTree>
    <p:extLst>
      <p:ext uri="{BB962C8B-B14F-4D97-AF65-F5344CB8AC3E}">
        <p14:creationId xmlns:p14="http://schemas.microsoft.com/office/powerpoint/2010/main" val="293820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Annual Budget</a:t>
            </a:r>
          </a:p>
        </p:txBody>
      </p:sp>
      <p:sp>
        <p:nvSpPr>
          <p:cNvPr id="3" name="Content Placeholder 2"/>
          <p:cNvSpPr>
            <a:spLocks noGrp="1"/>
          </p:cNvSpPr>
          <p:nvPr>
            <p:ph idx="1"/>
          </p:nvPr>
        </p:nvSpPr>
        <p:spPr>
          <a:xfrm>
            <a:off x="457200" y="1841678"/>
            <a:ext cx="8229600" cy="4635321"/>
          </a:xfrm>
        </p:spPr>
        <p:txBody>
          <a:bodyPr>
            <a:normAutofit lnSpcReduction="10000"/>
          </a:bodyPr>
          <a:lstStyle/>
          <a:p>
            <a:pPr>
              <a:spcBef>
                <a:spcPts val="380"/>
              </a:spcBef>
            </a:pPr>
            <a:r>
              <a:rPr lang="en-US" sz="2000" dirty="0"/>
              <a:t>Budgets are an authorization to spend based upon projected revenue.</a:t>
            </a:r>
          </a:p>
          <a:p>
            <a:pPr>
              <a:spcBef>
                <a:spcPts val="380"/>
              </a:spcBef>
            </a:pPr>
            <a:endParaRPr lang="en-US" sz="2000" dirty="0"/>
          </a:p>
          <a:p>
            <a:pPr>
              <a:spcBef>
                <a:spcPts val="380"/>
              </a:spcBef>
            </a:pPr>
            <a:r>
              <a:rPr lang="en-US" sz="2000" dirty="0"/>
              <a:t>Underestimated budgeted expenses would result in unexpected budget deficit. </a:t>
            </a:r>
          </a:p>
          <a:p>
            <a:pPr>
              <a:spcBef>
                <a:spcPts val="380"/>
              </a:spcBef>
            </a:pPr>
            <a:endParaRPr lang="en-US" sz="2000" dirty="0"/>
          </a:p>
          <a:p>
            <a:pPr>
              <a:spcBef>
                <a:spcPts val="380"/>
              </a:spcBef>
            </a:pPr>
            <a:r>
              <a:rPr lang="en-US" sz="2000" dirty="0"/>
              <a:t>Overestimated budgeted expenses could result in some programs/services unnecessarily not receiving sufficient budget allocation in a given fiscal year.</a:t>
            </a:r>
          </a:p>
          <a:p>
            <a:pPr>
              <a:spcBef>
                <a:spcPts val="380"/>
              </a:spcBef>
            </a:pPr>
            <a:endParaRPr lang="en-US" sz="2000" dirty="0"/>
          </a:p>
          <a:p>
            <a:pPr>
              <a:spcBef>
                <a:spcPts val="380"/>
              </a:spcBef>
            </a:pPr>
            <a:r>
              <a:rPr lang="en-US" sz="2000" dirty="0"/>
              <a:t>Revenue NOT Expenses should drive budget development.</a:t>
            </a:r>
          </a:p>
          <a:p>
            <a:pPr>
              <a:spcBef>
                <a:spcPts val="380"/>
              </a:spcBef>
            </a:pPr>
            <a:endParaRPr lang="en-US" sz="2000" dirty="0"/>
          </a:p>
          <a:p>
            <a:pPr>
              <a:spcBef>
                <a:spcPts val="380"/>
              </a:spcBef>
            </a:pPr>
            <a:r>
              <a:rPr lang="en-US" sz="2000" dirty="0"/>
              <a:t>Budget deficits (expenses exceed revenue) does not necessarily result in financial deficits; however, ongoing financial deficits could lead a college/district to fiscal instability.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14</a:t>
            </a:fld>
            <a:endParaRPr lang="en-US" dirty="0"/>
          </a:p>
        </p:txBody>
      </p:sp>
      <p:pic>
        <p:nvPicPr>
          <p:cNvPr id="7" name="Picture 6">
            <a:extLst>
              <a:ext uri="{FF2B5EF4-FFF2-40B4-BE49-F238E27FC236}">
                <a16:creationId xmlns:a16="http://schemas.microsoft.com/office/drawing/2014/main" id="{13FCBC78-F018-4218-8776-46555922C4A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305550" y="482448"/>
            <a:ext cx="2552700" cy="1359230"/>
          </a:xfrm>
          <a:prstGeom prst="rect">
            <a:avLst/>
          </a:prstGeom>
        </p:spPr>
      </p:pic>
    </p:spTree>
    <p:extLst>
      <p:ext uri="{BB962C8B-B14F-4D97-AF65-F5344CB8AC3E}">
        <p14:creationId xmlns:p14="http://schemas.microsoft.com/office/powerpoint/2010/main" val="1420170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2594A-8479-4811-9288-2889C33F8590}"/>
              </a:ext>
            </a:extLst>
          </p:cNvPr>
          <p:cNvSpPr>
            <a:spLocks noGrp="1"/>
          </p:cNvSpPr>
          <p:nvPr>
            <p:ph type="title"/>
          </p:nvPr>
        </p:nvSpPr>
        <p:spPr/>
        <p:txBody>
          <a:bodyPr/>
          <a:lstStyle/>
          <a:p>
            <a:r>
              <a:rPr lang="en-US" dirty="0"/>
              <a:t>Role of Faculty </a:t>
            </a:r>
          </a:p>
        </p:txBody>
      </p:sp>
      <p:sp>
        <p:nvSpPr>
          <p:cNvPr id="3" name="Content Placeholder 2">
            <a:extLst>
              <a:ext uri="{FF2B5EF4-FFF2-40B4-BE49-F238E27FC236}">
                <a16:creationId xmlns:a16="http://schemas.microsoft.com/office/drawing/2014/main" id="{8764E0E8-9C34-4FD1-9DD1-AFA938574894}"/>
              </a:ext>
            </a:extLst>
          </p:cNvPr>
          <p:cNvSpPr>
            <a:spLocks noGrp="1"/>
          </p:cNvSpPr>
          <p:nvPr>
            <p:ph idx="1"/>
          </p:nvPr>
        </p:nvSpPr>
        <p:spPr/>
        <p:txBody>
          <a:bodyPr/>
          <a:lstStyle/>
          <a:p>
            <a:pPr>
              <a:spcBef>
                <a:spcPts val="380"/>
              </a:spcBef>
            </a:pPr>
            <a:r>
              <a:rPr lang="en-US" dirty="0"/>
              <a:t>Budget Processes part of the 10+1 </a:t>
            </a:r>
          </a:p>
          <a:p>
            <a:pPr>
              <a:spcBef>
                <a:spcPts val="380"/>
              </a:spcBef>
            </a:pPr>
            <a:endParaRPr lang="en-US" dirty="0"/>
          </a:p>
          <a:p>
            <a:pPr>
              <a:spcBef>
                <a:spcPts val="380"/>
              </a:spcBef>
            </a:pPr>
            <a:r>
              <a:rPr lang="en-US" dirty="0"/>
              <a:t>Faculty and Senates should be included in budgeting discussions </a:t>
            </a:r>
          </a:p>
          <a:p>
            <a:pPr>
              <a:spcBef>
                <a:spcPts val="380"/>
              </a:spcBef>
            </a:pPr>
            <a:endParaRPr lang="en-US" dirty="0"/>
          </a:p>
          <a:p>
            <a:pPr>
              <a:spcBef>
                <a:spcPts val="380"/>
              </a:spcBef>
            </a:pPr>
            <a:r>
              <a:rPr lang="en-US" dirty="0"/>
              <a:t>Program Reviews (another 10+1) should be linked to resources allocation based on outcome assessment.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15</a:t>
            </a:fld>
            <a:endParaRPr lang="en-US" dirty="0"/>
          </a:p>
        </p:txBody>
      </p:sp>
      <p:pic>
        <p:nvPicPr>
          <p:cNvPr id="6" name="Picture 5">
            <a:extLst>
              <a:ext uri="{FF2B5EF4-FFF2-40B4-BE49-F238E27FC236}">
                <a16:creationId xmlns:a16="http://schemas.microsoft.com/office/drawing/2014/main" id="{6BB29E59-F48B-4939-9B89-F6EA138E85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562" y="4827297"/>
            <a:ext cx="3381375" cy="1352550"/>
          </a:xfrm>
          <a:prstGeom prst="rect">
            <a:avLst/>
          </a:prstGeom>
        </p:spPr>
      </p:pic>
    </p:spTree>
    <p:extLst>
      <p:ext uri="{BB962C8B-B14F-4D97-AF65-F5344CB8AC3E}">
        <p14:creationId xmlns:p14="http://schemas.microsoft.com/office/powerpoint/2010/main" val="2775419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F7ECD-528D-4392-ACED-1856EBA7C00A}"/>
              </a:ext>
            </a:extLst>
          </p:cNvPr>
          <p:cNvSpPr>
            <a:spLocks noGrp="1"/>
          </p:cNvSpPr>
          <p:nvPr>
            <p:ph type="title"/>
          </p:nvPr>
        </p:nvSpPr>
        <p:spPr/>
        <p:txBody>
          <a:bodyPr/>
          <a:lstStyle/>
          <a:p>
            <a:r>
              <a:rPr lang="en-US" dirty="0"/>
              <a:t>Questions</a:t>
            </a:r>
          </a:p>
        </p:txBody>
      </p:sp>
      <p:pic>
        <p:nvPicPr>
          <p:cNvPr id="6" name="Content Placeholder 5">
            <a:extLst>
              <a:ext uri="{FF2B5EF4-FFF2-40B4-BE49-F238E27FC236}">
                <a16:creationId xmlns:a16="http://schemas.microsoft.com/office/drawing/2014/main" id="{FEB0F350-C73F-41AD-A1F5-7BA1601CA3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1725" y="2361407"/>
            <a:ext cx="5081587" cy="3021012"/>
          </a:xfrm>
        </p:spPr>
      </p:pic>
      <p:sp>
        <p:nvSpPr>
          <p:cNvPr id="4" name="Slide Number Placeholder 3"/>
          <p:cNvSpPr>
            <a:spLocks noGrp="1"/>
          </p:cNvSpPr>
          <p:nvPr>
            <p:ph type="sldNum" sz="quarter" idx="12"/>
          </p:nvPr>
        </p:nvSpPr>
        <p:spPr/>
        <p:txBody>
          <a:bodyPr/>
          <a:lstStyle/>
          <a:p>
            <a:fld id="{0CFEC368-1D7A-4F81-ABF6-AE0E36BAF64C}" type="slidenum">
              <a:rPr lang="en-US" smtClean="0"/>
              <a:pPr/>
              <a:t>16</a:t>
            </a:fld>
            <a:endParaRPr lang="en-US" dirty="0"/>
          </a:p>
        </p:txBody>
      </p:sp>
    </p:spTree>
    <p:extLst>
      <p:ext uri="{BB962C8B-B14F-4D97-AF65-F5344CB8AC3E}">
        <p14:creationId xmlns:p14="http://schemas.microsoft.com/office/powerpoint/2010/main" val="346373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a:cs typeface="Times New Roman"/>
              </a:rPr>
              <a:t>Breakout Description </a:t>
            </a:r>
          </a:p>
        </p:txBody>
      </p:sp>
      <p:sp>
        <p:nvSpPr>
          <p:cNvPr id="3" name="Content Placeholder 2"/>
          <p:cNvSpPr>
            <a:spLocks noGrp="1"/>
          </p:cNvSpPr>
          <p:nvPr>
            <p:ph idx="1"/>
          </p:nvPr>
        </p:nvSpPr>
        <p:spPr/>
        <p:txBody>
          <a:bodyPr/>
          <a:lstStyle/>
          <a:p>
            <a:pPr marL="0" indent="0">
              <a:buNone/>
            </a:pPr>
            <a:r>
              <a:rPr lang="en-US" dirty="0"/>
              <a:t>In light of the implementation of the Student-Centered Funding Formula (SCFF) many colleges are having significant planning discussions about budgeting and finance. </a:t>
            </a:r>
          </a:p>
          <a:p>
            <a:pPr marL="0" indent="0">
              <a:buNone/>
            </a:pPr>
            <a:endParaRPr lang="en-US" dirty="0"/>
          </a:p>
          <a:p>
            <a:pPr marL="0" indent="0">
              <a:buNone/>
            </a:pPr>
            <a:r>
              <a:rPr lang="en-US" dirty="0"/>
              <a:t>Guided Pathways has focused that discussion on strategically supporting student success and completion. </a:t>
            </a:r>
          </a:p>
          <a:p>
            <a:pPr marL="0" indent="0">
              <a:buNone/>
            </a:pPr>
            <a:endParaRPr lang="en-US" dirty="0"/>
          </a:p>
          <a:p>
            <a:pPr marL="0" indent="0">
              <a:buNone/>
            </a:pPr>
            <a:r>
              <a:rPr lang="en-US" dirty="0"/>
              <a:t>Learn how colleges can use this assessment to meet Standard IIID. </a:t>
            </a:r>
          </a:p>
          <a:p>
            <a:pPr marL="0" indent="0">
              <a:buNone/>
            </a:pPr>
            <a:endParaRPr lang="en-US" dirty="0"/>
          </a:p>
          <a:p>
            <a:pPr marL="0" indent="0">
              <a:buNone/>
            </a:pPr>
            <a:endParaRPr lang="en-US" dirty="0"/>
          </a:p>
          <a:p>
            <a:pPr marL="0" indent="0">
              <a:buNone/>
            </a:pPr>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0CFEC368-1D7A-4F81-ABF6-AE0E36BAF64C}" type="slidenum">
              <a:rPr lang="en-US" smtClean="0"/>
              <a:pPr/>
              <a:t>2</a:t>
            </a:fld>
            <a:endParaRPr lang="en-US" dirty="0"/>
          </a:p>
        </p:txBody>
      </p:sp>
      <p:pic>
        <p:nvPicPr>
          <p:cNvPr id="6" name="Picture 5">
            <a:extLst>
              <a:ext uri="{FF2B5EF4-FFF2-40B4-BE49-F238E27FC236}">
                <a16:creationId xmlns:a16="http://schemas.microsoft.com/office/drawing/2014/main" id="{5364D0E9-9C90-4F30-B817-DF439C8D9D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787" y="5295900"/>
            <a:ext cx="3629025" cy="1257300"/>
          </a:xfrm>
          <a:prstGeom prst="rect">
            <a:avLst/>
          </a:prstGeom>
        </p:spPr>
      </p:pic>
    </p:spTree>
    <p:extLst>
      <p:ext uri="{BB962C8B-B14F-4D97-AF65-F5344CB8AC3E}">
        <p14:creationId xmlns:p14="http://schemas.microsoft.com/office/powerpoint/2010/main" val="276242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a:cs typeface="Times New Roman"/>
              </a:rPr>
              <a:t>Eligibility Requirements for Accreditation</a:t>
            </a:r>
          </a:p>
        </p:txBody>
      </p:sp>
      <p:sp>
        <p:nvSpPr>
          <p:cNvPr id="3" name="Content Placeholder 2"/>
          <p:cNvSpPr>
            <a:spLocks noGrp="1"/>
          </p:cNvSpPr>
          <p:nvPr>
            <p:ph idx="1"/>
          </p:nvPr>
        </p:nvSpPr>
        <p:spPr>
          <a:xfrm>
            <a:off x="457200" y="1524000"/>
            <a:ext cx="8229600" cy="4953000"/>
          </a:xfrm>
        </p:spPr>
        <p:txBody>
          <a:bodyPr>
            <a:normAutofit fontScale="92500" lnSpcReduction="10000"/>
          </a:bodyPr>
          <a:lstStyle/>
          <a:p>
            <a:pPr marL="0" indent="0">
              <a:buNone/>
            </a:pPr>
            <a:r>
              <a:rPr lang="en-US" sz="2000" b="1" dirty="0"/>
              <a:t>#5 Financial Accountability</a:t>
            </a:r>
            <a:r>
              <a:rPr lang="en-US" dirty="0"/>
              <a:t>:</a:t>
            </a:r>
          </a:p>
          <a:p>
            <a:pPr lvl="1">
              <a:buFont typeface="Wingdings" panose="05000000000000000000" pitchFamily="2" charset="2"/>
              <a:buChar char="§"/>
            </a:pPr>
            <a:r>
              <a:rPr lang="en-US" dirty="0"/>
              <a:t>College/district annually undergoes and makes available an external financial audit performed by an external and independent certified public accountant firm or appropriate public agency.(Note: Multi-college districts – audits are conducted at the district level.)</a:t>
            </a:r>
          </a:p>
          <a:p>
            <a:pPr lvl="1">
              <a:buFont typeface="Wingdings" panose="05000000000000000000" pitchFamily="2" charset="2"/>
              <a:buChar char="§"/>
            </a:pPr>
            <a:r>
              <a:rPr lang="en-US" dirty="0"/>
              <a:t>Additional financial accountability for eligibility applicants: a copy of the budget and institutional financial audits and management letter for two most recent fiscal years, including the fiscal year immediately prior to date of application submission. Applicant must not show an annual or cumulative operating deficit at any time during the eligibility application process.</a:t>
            </a:r>
          </a:p>
          <a:p>
            <a:pPr marL="274320" lvl="1" indent="0">
              <a:buNone/>
            </a:pPr>
            <a:endParaRPr lang="en-US" dirty="0"/>
          </a:p>
          <a:p>
            <a:pPr marL="0" indent="0">
              <a:buNone/>
            </a:pPr>
            <a:r>
              <a:rPr lang="en-US" sz="2000" b="1" dirty="0">
                <a:cs typeface="Times New Roman"/>
              </a:rPr>
              <a:t>#18 Financial Resources:</a:t>
            </a:r>
          </a:p>
          <a:p>
            <a:pPr lvl="1">
              <a:buFont typeface="Wingdings" panose="05000000000000000000" pitchFamily="2" charset="2"/>
              <a:buChar char="§"/>
            </a:pPr>
            <a:r>
              <a:rPr lang="en-US" dirty="0">
                <a:cs typeface="Times New Roman"/>
              </a:rPr>
              <a:t>College/District documents its funding base, financial resources, and plans for financial development adequate to support student learning programs and services, to improve institutional effectiveness, and to assure financial stability.</a:t>
            </a:r>
          </a:p>
        </p:txBody>
      </p:sp>
      <p:sp>
        <p:nvSpPr>
          <p:cNvPr id="4" name="Slide Number Placeholder 3"/>
          <p:cNvSpPr>
            <a:spLocks noGrp="1"/>
          </p:cNvSpPr>
          <p:nvPr>
            <p:ph type="sldNum" sz="quarter" idx="12"/>
          </p:nvPr>
        </p:nvSpPr>
        <p:spPr/>
        <p:txBody>
          <a:bodyPr/>
          <a:lstStyle/>
          <a:p>
            <a:fld id="{0CFEC368-1D7A-4F81-ABF6-AE0E36BAF64C}" type="slidenum">
              <a:rPr lang="en-US" smtClean="0"/>
              <a:pPr/>
              <a:t>3</a:t>
            </a:fld>
            <a:endParaRPr lang="en-US" dirty="0"/>
          </a:p>
        </p:txBody>
      </p:sp>
    </p:spTree>
    <p:extLst>
      <p:ext uri="{BB962C8B-B14F-4D97-AF65-F5344CB8AC3E}">
        <p14:creationId xmlns:p14="http://schemas.microsoft.com/office/powerpoint/2010/main" val="714296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FC2A-AA9D-4107-9807-2483F2BED16F}"/>
              </a:ext>
            </a:extLst>
          </p:cNvPr>
          <p:cNvSpPr>
            <a:spLocks noGrp="1"/>
          </p:cNvSpPr>
          <p:nvPr>
            <p:ph type="title"/>
          </p:nvPr>
        </p:nvSpPr>
        <p:spPr/>
        <p:txBody>
          <a:bodyPr/>
          <a:lstStyle/>
          <a:p>
            <a:r>
              <a:rPr lang="en-US" dirty="0"/>
              <a:t>Standard IIID – Financial Resources </a:t>
            </a:r>
          </a:p>
        </p:txBody>
      </p:sp>
      <p:sp>
        <p:nvSpPr>
          <p:cNvPr id="3" name="Content Placeholder 2">
            <a:extLst>
              <a:ext uri="{FF2B5EF4-FFF2-40B4-BE49-F238E27FC236}">
                <a16:creationId xmlns:a16="http://schemas.microsoft.com/office/drawing/2014/main" id="{7AE03D7A-E3E4-4438-9D70-8667D5486FCC}"/>
              </a:ext>
            </a:extLst>
          </p:cNvPr>
          <p:cNvSpPr>
            <a:spLocks noGrp="1"/>
          </p:cNvSpPr>
          <p:nvPr>
            <p:ph idx="1"/>
          </p:nvPr>
        </p:nvSpPr>
        <p:spPr/>
        <p:txBody>
          <a:bodyPr>
            <a:normAutofit fontScale="92500" lnSpcReduction="10000"/>
          </a:bodyPr>
          <a:lstStyle/>
          <a:p>
            <a:r>
              <a:rPr lang="en-US" sz="2000" b="1" dirty="0"/>
              <a:t>Planning</a:t>
            </a:r>
          </a:p>
          <a:p>
            <a:pPr lvl="1"/>
            <a:r>
              <a:rPr lang="en-US" sz="1600" dirty="0"/>
              <a:t>Financial resources are sufficient to support and sustain student learning programs and services and improve institutional effectiveness. </a:t>
            </a:r>
          </a:p>
          <a:p>
            <a:pPr lvl="1"/>
            <a:r>
              <a:rPr lang="en-US" sz="1600" dirty="0"/>
              <a:t>Integrity of financial affairs in a manner that insures financial stability ( ER 18). </a:t>
            </a:r>
          </a:p>
          <a:p>
            <a:pPr lvl="1"/>
            <a:r>
              <a:rPr lang="en-US" sz="1600" dirty="0"/>
              <a:t>Financial planning integrates with and supports all institutional planning.</a:t>
            </a:r>
          </a:p>
          <a:p>
            <a:pPr lvl="1"/>
            <a:r>
              <a:rPr lang="en-US" sz="1600" dirty="0"/>
              <a:t>Guidelines and processes for financial planning and budget development with constituency participation.</a:t>
            </a:r>
          </a:p>
          <a:p>
            <a:r>
              <a:rPr lang="en-US" sz="2000" b="1" dirty="0"/>
              <a:t>Fiscal Responsibility and Stability</a:t>
            </a:r>
          </a:p>
          <a:p>
            <a:pPr lvl="1"/>
            <a:r>
              <a:rPr lang="en-US" sz="1600" dirty="0"/>
              <a:t>Planning reflects realistic assessment and development.</a:t>
            </a:r>
          </a:p>
          <a:p>
            <a:pPr lvl="1"/>
            <a:r>
              <a:rPr lang="en-US" sz="1600" dirty="0"/>
              <a:t>Financial integrity and the responsible use of financial resources are widely disseminated, are dependable, and timely in order to support sound financial decision making.</a:t>
            </a:r>
          </a:p>
          <a:p>
            <a:pPr lvl="1"/>
            <a:r>
              <a:rPr lang="en-US" sz="1600" dirty="0"/>
              <a:t>High degree of credibility of financial documents and budget planning and development.</a:t>
            </a:r>
          </a:p>
          <a:p>
            <a:pPr lvl="1"/>
            <a:r>
              <a:rPr lang="en-US" sz="1600" dirty="0"/>
              <a:t>Response to any audit findings are comprehensive, timely and appropriately communicated.</a:t>
            </a:r>
          </a:p>
          <a:p>
            <a:pPr lvl="1"/>
            <a:r>
              <a:rPr lang="en-US" sz="1600" dirty="0"/>
              <a:t>Financial and internal control systems are regularly evaluated, assessed and used for improvement.</a:t>
            </a:r>
          </a:p>
          <a:p>
            <a:pPr lvl="1"/>
            <a:r>
              <a:rPr lang="en-US" sz="1600" dirty="0"/>
              <a:t>Sufficient cash flow and reserves.</a:t>
            </a:r>
          </a:p>
          <a:p>
            <a:pPr lvl="1"/>
            <a:r>
              <a:rPr lang="en-US" sz="1600" dirty="0"/>
              <a:t>Effective oversight of all fiscal related activities (e.g., financial aid, grants etc.)</a:t>
            </a:r>
          </a:p>
          <a:p>
            <a:pPr marL="0" indent="0">
              <a:buNone/>
            </a:pP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a:t>
            </a:fld>
            <a:endParaRPr lang="en-US" dirty="0"/>
          </a:p>
        </p:txBody>
      </p:sp>
    </p:spTree>
    <p:extLst>
      <p:ext uri="{BB962C8B-B14F-4D97-AF65-F5344CB8AC3E}">
        <p14:creationId xmlns:p14="http://schemas.microsoft.com/office/powerpoint/2010/main" val="3648210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FC2A-AA9D-4107-9807-2483F2BED16F}"/>
              </a:ext>
            </a:extLst>
          </p:cNvPr>
          <p:cNvSpPr>
            <a:spLocks noGrp="1"/>
          </p:cNvSpPr>
          <p:nvPr>
            <p:ph type="title"/>
          </p:nvPr>
        </p:nvSpPr>
        <p:spPr/>
        <p:txBody>
          <a:bodyPr/>
          <a:lstStyle/>
          <a:p>
            <a:r>
              <a:rPr lang="en-US" dirty="0"/>
              <a:t>Standard IIID – Financial Resources </a:t>
            </a:r>
          </a:p>
        </p:txBody>
      </p:sp>
      <p:sp>
        <p:nvSpPr>
          <p:cNvPr id="3" name="Content Placeholder 2">
            <a:extLst>
              <a:ext uri="{FF2B5EF4-FFF2-40B4-BE49-F238E27FC236}">
                <a16:creationId xmlns:a16="http://schemas.microsoft.com/office/drawing/2014/main" id="{7AE03D7A-E3E4-4438-9D70-8667D5486FCC}"/>
              </a:ext>
            </a:extLst>
          </p:cNvPr>
          <p:cNvSpPr>
            <a:spLocks noGrp="1"/>
          </p:cNvSpPr>
          <p:nvPr>
            <p:ph idx="1"/>
          </p:nvPr>
        </p:nvSpPr>
        <p:spPr/>
        <p:txBody>
          <a:bodyPr>
            <a:normAutofit/>
          </a:bodyPr>
          <a:lstStyle/>
          <a:p>
            <a:r>
              <a:rPr lang="en-US" sz="2000" b="1" dirty="0"/>
              <a:t>Liabilities</a:t>
            </a:r>
          </a:p>
          <a:p>
            <a:pPr lvl="1"/>
            <a:r>
              <a:rPr lang="en-US" sz="1600" dirty="0"/>
              <a:t>College/District clearly identify, plans and allocates resources for short-term and long-term obligations to ensure financial solvency.</a:t>
            </a:r>
          </a:p>
          <a:p>
            <a:pPr lvl="1"/>
            <a:r>
              <a:rPr lang="en-US" sz="1600" dirty="0"/>
              <a:t>Plans for and allocates appropriate resources for payment of financial obligations.</a:t>
            </a:r>
          </a:p>
          <a:p>
            <a:pPr lvl="1"/>
            <a:r>
              <a:rPr lang="en-US" sz="1600" dirty="0"/>
              <a:t>Annually assesses and allocates resources for repayment of locally incurred debt.</a:t>
            </a:r>
          </a:p>
          <a:p>
            <a:pPr lvl="1"/>
            <a:r>
              <a:rPr lang="en-US" sz="1600" dirty="0"/>
              <a:t>All financial resources used with integrity in a manner consistent with intended purpose of the funding source.</a:t>
            </a:r>
          </a:p>
          <a:p>
            <a:pPr lvl="1"/>
            <a:r>
              <a:rPr lang="en-US" sz="1600" dirty="0"/>
              <a:t>College/District monitors and manages student loan default rates, revenue streams, and assets to ensure compliance with federal requirements including Title IV and  deficiencies identified by the federal government.</a:t>
            </a:r>
          </a:p>
          <a:p>
            <a:pPr marL="274320" lvl="1" indent="0">
              <a:buNone/>
            </a:pPr>
            <a:r>
              <a:rPr lang="en-US" sz="1600" dirty="0"/>
              <a:t> </a:t>
            </a:r>
          </a:p>
          <a:p>
            <a:r>
              <a:rPr lang="en-US" sz="2000" b="1" dirty="0"/>
              <a:t>Contractual Agreements </a:t>
            </a:r>
          </a:p>
          <a:p>
            <a:pPr lvl="1"/>
            <a:r>
              <a:rPr lang="en-US" sz="1600" dirty="0"/>
              <a:t>All contracts with external entities are consistent with mission and goals, are governed by college/district policies, and contains appropriate provisions to maintain the integrity of the institution and quality of all programs, services and operations.</a:t>
            </a:r>
          </a:p>
        </p:txBody>
      </p:sp>
      <p:sp>
        <p:nvSpPr>
          <p:cNvPr id="4" name="Slide Number Placeholder 3"/>
          <p:cNvSpPr>
            <a:spLocks noGrp="1"/>
          </p:cNvSpPr>
          <p:nvPr>
            <p:ph type="sldNum" sz="quarter" idx="12"/>
          </p:nvPr>
        </p:nvSpPr>
        <p:spPr/>
        <p:txBody>
          <a:bodyPr/>
          <a:lstStyle/>
          <a:p>
            <a:fld id="{0CFEC368-1D7A-4F81-ABF6-AE0E36BAF64C}" type="slidenum">
              <a:rPr lang="en-US" smtClean="0"/>
              <a:pPr/>
              <a:t>5</a:t>
            </a:fld>
            <a:endParaRPr lang="en-US" dirty="0"/>
          </a:p>
        </p:txBody>
      </p:sp>
    </p:spTree>
    <p:extLst>
      <p:ext uri="{BB962C8B-B14F-4D97-AF65-F5344CB8AC3E}">
        <p14:creationId xmlns:p14="http://schemas.microsoft.com/office/powerpoint/2010/main" val="69705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80F0E-340B-454F-B032-9371D4CA7BCF}"/>
              </a:ext>
            </a:extLst>
          </p:cNvPr>
          <p:cNvSpPr>
            <a:spLocks noGrp="1"/>
          </p:cNvSpPr>
          <p:nvPr>
            <p:ph type="title"/>
          </p:nvPr>
        </p:nvSpPr>
        <p:spPr>
          <a:xfrm>
            <a:off x="283029" y="533400"/>
            <a:ext cx="8556171" cy="990600"/>
          </a:xfrm>
        </p:spPr>
        <p:txBody>
          <a:bodyPr>
            <a:noAutofit/>
          </a:bodyPr>
          <a:lstStyle/>
          <a:p>
            <a:r>
              <a:rPr lang="en-US" sz="3600" dirty="0"/>
              <a:t>Student Centered Funding Formula </a:t>
            </a:r>
            <a:r>
              <a:rPr lang="en-US" sz="3200" dirty="0"/>
              <a:t>(SCFF) </a:t>
            </a:r>
          </a:p>
        </p:txBody>
      </p:sp>
      <p:sp>
        <p:nvSpPr>
          <p:cNvPr id="3" name="Content Placeholder 2">
            <a:extLst>
              <a:ext uri="{FF2B5EF4-FFF2-40B4-BE49-F238E27FC236}">
                <a16:creationId xmlns:a16="http://schemas.microsoft.com/office/drawing/2014/main" id="{264DFB96-5037-4CE9-8128-3623C9EBFAF1}"/>
              </a:ext>
            </a:extLst>
          </p:cNvPr>
          <p:cNvSpPr>
            <a:spLocks noGrp="1"/>
          </p:cNvSpPr>
          <p:nvPr>
            <p:ph idx="1"/>
          </p:nvPr>
        </p:nvSpPr>
        <p:spPr>
          <a:xfrm>
            <a:off x="457200" y="1524000"/>
            <a:ext cx="8229600" cy="4952999"/>
          </a:xfrm>
        </p:spPr>
        <p:txBody>
          <a:bodyPr>
            <a:normAutofit fontScale="62500" lnSpcReduction="20000"/>
          </a:bodyPr>
          <a:lstStyle/>
          <a:p>
            <a:pPr marL="0" indent="0">
              <a:spcBef>
                <a:spcPts val="384"/>
              </a:spcBef>
              <a:buNone/>
            </a:pPr>
            <a:r>
              <a:rPr lang="en-US" sz="2600" dirty="0"/>
              <a:t>The Student-Centered Funding Formula (SCFF) methodology required a major paradigm shift from the apportionment funding model (SB 361 Equalization) used for over a decade to fund non-basic aid/community supported districts. Shifted focus of funding from enrollment (access) only to a model of enrollment (access) AND performance outcomes funding model. Effective July 1, 2018 for FY 2018-19.</a:t>
            </a:r>
          </a:p>
          <a:p>
            <a:endParaRPr lang="en-US" sz="2600" b="1" dirty="0"/>
          </a:p>
          <a:p>
            <a:r>
              <a:rPr lang="en-US" sz="2500" b="1" dirty="0"/>
              <a:t>SCFF funding methodology based upon three components:</a:t>
            </a:r>
          </a:p>
          <a:p>
            <a:pPr lvl="1"/>
            <a:r>
              <a:rPr lang="en-US" sz="2200" b="1" dirty="0"/>
              <a:t>Base Allocation</a:t>
            </a:r>
            <a:r>
              <a:rPr lang="en-US" sz="2200" dirty="0"/>
              <a:t> – Enrollment funding for credit FTES based on a three-year average. Some aspects of former funding model (SB 361) continues to exist under SCFF. Credit FTES was funded at $3,727 per FTES in FY 2018-19 and is adjusted  annually by COLA.  FTES is only 70% of a district’s apportionment funding as of FY 2018-19.</a:t>
            </a:r>
            <a:endParaRPr lang="en-US" sz="2200" b="1" dirty="0"/>
          </a:p>
          <a:p>
            <a:pPr lvl="1"/>
            <a:endParaRPr lang="en-US" sz="2200" b="1" dirty="0"/>
          </a:p>
          <a:p>
            <a:pPr lvl="1"/>
            <a:r>
              <a:rPr lang="en-US" sz="2200" b="1" dirty="0"/>
              <a:t>Supplemental Allocation</a:t>
            </a:r>
            <a:r>
              <a:rPr lang="en-US" sz="2200" dirty="0"/>
              <a:t> – based on counts/number of low-income students  providing 20% of a district’s apportionment funding as of FY 2018-19. </a:t>
            </a:r>
            <a:r>
              <a:rPr lang="en-US" sz="2400" dirty="0"/>
              <a:t>(low-income demonstrated by awards for Pell, CCPG/BOGW,AB540).</a:t>
            </a:r>
          </a:p>
          <a:p>
            <a:pPr lvl="1"/>
            <a:endParaRPr lang="en-US" sz="2200" b="1" dirty="0"/>
          </a:p>
          <a:p>
            <a:pPr lvl="1">
              <a:spcAft>
                <a:spcPts val="1500"/>
              </a:spcAft>
            </a:pPr>
            <a:r>
              <a:rPr lang="en-US" sz="2200" b="1" dirty="0"/>
              <a:t>Student Success Allocation</a:t>
            </a:r>
            <a:r>
              <a:rPr lang="en-US" sz="2200" dirty="0"/>
              <a:t> – based on counts/number of outcomes related to the </a:t>
            </a:r>
            <a:r>
              <a:rPr lang="en-US" sz="2200" i="1" dirty="0"/>
              <a:t>Vision for Success,</a:t>
            </a:r>
            <a:r>
              <a:rPr lang="en-US" sz="2200" b="1" i="1" dirty="0"/>
              <a:t> </a:t>
            </a:r>
            <a:r>
              <a:rPr lang="en-US" sz="2200" dirty="0"/>
              <a:t>with “premiums” for outcomes of low-income students. This allocation represents 10% of a district’s funding as of FY 2018-19. (originally intended to increase to 15% in FY 2019-20 and 20% in FY 2020-21 with 70% FTES funding declining by 5% each year down to 60%.)</a:t>
            </a:r>
            <a:endParaRPr lang="en-US" sz="2200" b="1" dirty="0"/>
          </a:p>
          <a:p>
            <a:r>
              <a:rPr lang="en-US" sz="2200" b="1" dirty="0"/>
              <a:t>Non-Credit and Concurrent Enrollment </a:t>
            </a:r>
            <a:r>
              <a:rPr lang="en-US" sz="2200" dirty="0"/>
              <a:t>continue to be funded outside of SCFF with:</a:t>
            </a:r>
          </a:p>
          <a:p>
            <a:pPr lvl="1"/>
            <a:r>
              <a:rPr lang="en-US" sz="2200" dirty="0"/>
              <a:t>CDCP non-credit and Concurrent Enrollment FTES funded at $5,457 as of FY 2018-19</a:t>
            </a:r>
          </a:p>
          <a:p>
            <a:pPr lvl="1"/>
            <a:r>
              <a:rPr lang="en-US" sz="2200" dirty="0"/>
              <a:t>Non-credit at $3,347 per FTES as of FY 2018-19 (Note: both to be adjusted by COLA each year)</a:t>
            </a:r>
          </a:p>
          <a:p>
            <a:pPr marL="274320" indent="0">
              <a:spcBef>
                <a:spcPts val="384"/>
              </a:spcBef>
              <a:buNone/>
            </a:pPr>
            <a:endParaRPr lang="en-US" sz="1600" dirty="0"/>
          </a:p>
          <a:p>
            <a:pPr>
              <a:spcAft>
                <a:spcPts val="1500"/>
              </a:spcAft>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6</a:t>
            </a:fld>
            <a:endParaRPr lang="en-US" dirty="0"/>
          </a:p>
        </p:txBody>
      </p:sp>
    </p:spTree>
    <p:extLst>
      <p:ext uri="{BB962C8B-B14F-4D97-AF65-F5344CB8AC3E}">
        <p14:creationId xmlns:p14="http://schemas.microsoft.com/office/powerpoint/2010/main" val="2249883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80F0E-340B-454F-B032-9371D4CA7BCF}"/>
              </a:ext>
            </a:extLst>
          </p:cNvPr>
          <p:cNvSpPr>
            <a:spLocks noGrp="1"/>
          </p:cNvSpPr>
          <p:nvPr>
            <p:ph type="title"/>
          </p:nvPr>
        </p:nvSpPr>
        <p:spPr>
          <a:xfrm>
            <a:off x="312057" y="533400"/>
            <a:ext cx="8534400" cy="990600"/>
          </a:xfrm>
        </p:spPr>
        <p:txBody>
          <a:bodyPr>
            <a:normAutofit fontScale="90000"/>
          </a:bodyPr>
          <a:lstStyle/>
          <a:p>
            <a:r>
              <a:rPr lang="en-US" dirty="0"/>
              <a:t>Student Centered Funding Formula (SCFF)</a:t>
            </a:r>
          </a:p>
        </p:txBody>
      </p:sp>
      <p:sp>
        <p:nvSpPr>
          <p:cNvPr id="3" name="Content Placeholder 2">
            <a:extLst>
              <a:ext uri="{FF2B5EF4-FFF2-40B4-BE49-F238E27FC236}">
                <a16:creationId xmlns:a16="http://schemas.microsoft.com/office/drawing/2014/main" id="{264DFB96-5037-4CE9-8128-3623C9EBFAF1}"/>
              </a:ext>
            </a:extLst>
          </p:cNvPr>
          <p:cNvSpPr>
            <a:spLocks noGrp="1"/>
          </p:cNvSpPr>
          <p:nvPr>
            <p:ph idx="1"/>
          </p:nvPr>
        </p:nvSpPr>
        <p:spPr/>
        <p:txBody>
          <a:bodyPr>
            <a:normAutofit fontScale="70000" lnSpcReduction="20000"/>
          </a:bodyPr>
          <a:lstStyle/>
          <a:p>
            <a:pPr>
              <a:buFont typeface="Wingdings" panose="05000000000000000000" pitchFamily="2" charset="2"/>
              <a:buChar char="§"/>
            </a:pPr>
            <a:r>
              <a:rPr lang="en-US" sz="1800" dirty="0"/>
              <a:t>SCFF includes “Hold Harmless” provision, which replaced “Stability Funding” for colleges/districts failing to achieve prior year’s Total Computational Revenue (TCR). Legislation allowed for 3 years, which was extended by 1 year as part of the FY 2019-20 budget signed into law.</a:t>
            </a:r>
          </a:p>
          <a:p>
            <a:pPr marL="0" indent="0">
              <a:buNone/>
            </a:pPr>
            <a:endParaRPr lang="en-US" sz="1800" dirty="0"/>
          </a:p>
          <a:p>
            <a:pPr marL="182880" lvl="1">
              <a:buFont typeface="Wingdings" panose="05000000000000000000" pitchFamily="2" charset="2"/>
              <a:buChar char="§"/>
            </a:pPr>
            <a:r>
              <a:rPr lang="en-US" sz="1800" dirty="0"/>
              <a:t>“Hold Harmless” funding currently scheduled to end in FY 2021-22.</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As of FY 2018-19, 27 districts are in “Hold Harmless” and CCCCO anticipates it will increase to 32 districts in FY 2019-20.</a:t>
            </a:r>
          </a:p>
          <a:p>
            <a:pPr>
              <a:buFont typeface="Wingdings" panose="05000000000000000000" pitchFamily="2" charset="2"/>
              <a:buChar char="§"/>
            </a:pPr>
            <a:endParaRPr lang="en-US" sz="2000" dirty="0"/>
          </a:p>
          <a:p>
            <a:pPr>
              <a:buFont typeface="Wingdings" panose="05000000000000000000" pitchFamily="2" charset="2"/>
              <a:buChar char="§"/>
            </a:pPr>
            <a:r>
              <a:rPr lang="en-US" sz="1800" dirty="0"/>
              <a:t>SCFF Impact/Challenges on colleges/Districts apportionment funding:</a:t>
            </a:r>
          </a:p>
          <a:p>
            <a:pPr lvl="1"/>
            <a:r>
              <a:rPr lang="en-US" sz="1800" dirty="0"/>
              <a:t>Uncertainty and lack of predictability of SCFF outcomes being fully funded each year due to resource limitations.</a:t>
            </a:r>
          </a:p>
          <a:p>
            <a:pPr lvl="1"/>
            <a:r>
              <a:rPr lang="en-US" sz="1800" dirty="0"/>
              <a:t>Potential of state deficits continue to be possible due to revenue and cash shortfalls (Prop 98, student fees and state general fund). </a:t>
            </a:r>
          </a:p>
          <a:p>
            <a:pPr lvl="1"/>
            <a:r>
              <a:rPr lang="en-US" sz="1800" dirty="0"/>
              <a:t>SCFF implemented quickly without multi-year forecasting.</a:t>
            </a:r>
          </a:p>
          <a:p>
            <a:pPr lvl="1"/>
            <a:r>
              <a:rPr lang="en-US" sz="1800" dirty="0"/>
              <a:t>Metrics and funding per unit continued to be in flux.</a:t>
            </a:r>
          </a:p>
          <a:p>
            <a:pPr lvl="1"/>
            <a:r>
              <a:rPr lang="en-US" sz="1800" dirty="0"/>
              <a:t>Final apportionment revenue continues to be unknown until “Recal” is published eight months into a fiscal year. </a:t>
            </a:r>
          </a:p>
          <a:p>
            <a:pPr lvl="1"/>
            <a:r>
              <a:rPr lang="en-US" sz="1800" dirty="0"/>
              <a:t>Data driven funding model some of which is not controllable by colleges/districts or easily predictable.</a:t>
            </a:r>
          </a:p>
          <a:p>
            <a:pPr lvl="1"/>
            <a:r>
              <a:rPr lang="en-US" sz="1800" dirty="0"/>
              <a:t>Revenue lags costs incurred in order to achieve supplemental and success outcomes (data outcomes based upon changes between the two prior fiscal years while revenue projected for current year).</a:t>
            </a:r>
          </a:p>
          <a:p>
            <a:pPr marL="182880" lvl="1" indent="-342900">
              <a:buFont typeface="Wingdings" panose="05000000000000000000" pitchFamily="2" charset="2"/>
              <a:buChar char="§"/>
            </a:pPr>
            <a:endParaRPr lang="en-US" dirty="0"/>
          </a:p>
          <a:p>
            <a:pPr marL="182880" lvl="1">
              <a:buFont typeface="Wingdings" panose="05000000000000000000" pitchFamily="2" charset="2"/>
              <a:buChar char="§"/>
            </a:pPr>
            <a:r>
              <a:rPr lang="en-US" sz="1900" dirty="0"/>
              <a:t>2018-19 State Budget trailer bill included the creation of a “Community College Student Success Funding Formula Oversight Committee” consisting of 12 members, with the Senate Rules Committee, the Assembly Speaker and the Governor each appointing four members to review specific aspects of SCFF and make recommendations by January 2020 and June 2021..</a:t>
            </a:r>
          </a:p>
          <a:p>
            <a:pPr marL="0" lvl="1" indent="0">
              <a:buNone/>
            </a:pP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7</a:t>
            </a:fld>
            <a:endParaRPr lang="en-US" dirty="0"/>
          </a:p>
        </p:txBody>
      </p:sp>
    </p:spTree>
    <p:extLst>
      <p:ext uri="{BB962C8B-B14F-4D97-AF65-F5344CB8AC3E}">
        <p14:creationId xmlns:p14="http://schemas.microsoft.com/office/powerpoint/2010/main" val="3500012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2594A-8479-4811-9288-2889C33F8590}"/>
              </a:ext>
            </a:extLst>
          </p:cNvPr>
          <p:cNvSpPr>
            <a:spLocks noGrp="1"/>
          </p:cNvSpPr>
          <p:nvPr>
            <p:ph type="title"/>
          </p:nvPr>
        </p:nvSpPr>
        <p:spPr/>
        <p:txBody>
          <a:bodyPr>
            <a:normAutofit fontScale="90000"/>
          </a:bodyPr>
          <a:lstStyle/>
          <a:p>
            <a:r>
              <a:rPr lang="en-US" dirty="0"/>
              <a:t>SCFF Requires New Sources of Data for Budget Planning and Development  </a:t>
            </a:r>
          </a:p>
        </p:txBody>
      </p:sp>
      <p:sp>
        <p:nvSpPr>
          <p:cNvPr id="3" name="Content Placeholder 2">
            <a:extLst>
              <a:ext uri="{FF2B5EF4-FFF2-40B4-BE49-F238E27FC236}">
                <a16:creationId xmlns:a16="http://schemas.microsoft.com/office/drawing/2014/main" id="{8764E0E8-9C34-4FD1-9DD1-AFA938574894}"/>
              </a:ext>
            </a:extLst>
          </p:cNvPr>
          <p:cNvSpPr>
            <a:spLocks noGrp="1"/>
          </p:cNvSpPr>
          <p:nvPr>
            <p:ph idx="1"/>
          </p:nvPr>
        </p:nvSpPr>
        <p:spPr/>
        <p:txBody>
          <a:bodyPr/>
          <a:lstStyle/>
          <a:p>
            <a:endParaRPr lang="en-US" sz="2000" dirty="0"/>
          </a:p>
          <a:p>
            <a:r>
              <a:rPr lang="en-US" sz="2000" dirty="0"/>
              <a:t>Data and Planning:</a:t>
            </a:r>
          </a:p>
          <a:p>
            <a:pPr lvl="1"/>
            <a:r>
              <a:rPr lang="en-US" sz="1500" dirty="0"/>
              <a:t>Counts/number of financial aid awards (Pell, CCPG/BOGW,AB540) drive 20% of apportionment funding colleges/districts use to receive under the SB 361 funding model;</a:t>
            </a:r>
          </a:p>
          <a:p>
            <a:pPr lvl="1"/>
            <a:r>
              <a:rPr lang="en-US" sz="1500" dirty="0"/>
              <a:t>Demographics of a college/district are not the same at all 72 districts varying by geographical location; and,</a:t>
            </a:r>
          </a:p>
          <a:p>
            <a:pPr lvl="1"/>
            <a:r>
              <a:rPr lang="en-US" sz="1500" dirty="0"/>
              <a:t>A student may not be eligible for financial aid; however, the cost of living in some regions of the state is high making it difficult for students to achieve outcomes in a timely manner.</a:t>
            </a:r>
          </a:p>
          <a:p>
            <a:pPr lvl="1"/>
            <a:r>
              <a:rPr lang="en-US" sz="1500" dirty="0"/>
              <a:t>ADT degrees are not uniformly accepted at all CSU institutions/disciplines.</a:t>
            </a:r>
          </a:p>
          <a:p>
            <a:pPr lvl="1"/>
            <a:r>
              <a:rPr lang="en-US" sz="1500" dirty="0"/>
              <a:t>Difficult to estimate supplemental and performance metric outcomes and using “actual” data for the prior two years results in the costs of generating outcomes not being aligned with the revenue earned in a given fiscal year.</a:t>
            </a:r>
          </a:p>
          <a:p>
            <a:pPr marL="274320" lvl="1" indent="0">
              <a:buNone/>
            </a:pPr>
            <a:endParaRPr lang="en-US" sz="15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8</a:t>
            </a:fld>
            <a:endParaRPr lang="en-US" dirty="0"/>
          </a:p>
        </p:txBody>
      </p:sp>
      <p:pic>
        <p:nvPicPr>
          <p:cNvPr id="6" name="Picture 5">
            <a:extLst>
              <a:ext uri="{FF2B5EF4-FFF2-40B4-BE49-F238E27FC236}">
                <a16:creationId xmlns:a16="http://schemas.microsoft.com/office/drawing/2014/main" id="{6CC1C5B6-C520-4F17-92DC-BCC19A5A2D7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66763" y="4910518"/>
            <a:ext cx="1820037" cy="1820037"/>
          </a:xfrm>
          <a:prstGeom prst="rect">
            <a:avLst/>
          </a:prstGeom>
        </p:spPr>
      </p:pic>
    </p:spTree>
    <p:extLst>
      <p:ext uri="{BB962C8B-B14F-4D97-AF65-F5344CB8AC3E}">
        <p14:creationId xmlns:p14="http://schemas.microsoft.com/office/powerpoint/2010/main" val="127868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C344-3EA7-4A7D-A051-A9675C2F28D8}"/>
              </a:ext>
            </a:extLst>
          </p:cNvPr>
          <p:cNvSpPr>
            <a:spLocks noGrp="1"/>
          </p:cNvSpPr>
          <p:nvPr>
            <p:ph type="title"/>
          </p:nvPr>
        </p:nvSpPr>
        <p:spPr/>
        <p:txBody>
          <a:bodyPr>
            <a:normAutofit fontScale="90000"/>
          </a:bodyPr>
          <a:lstStyle/>
          <a:p>
            <a:r>
              <a:rPr lang="en-US" dirty="0"/>
              <a:t>Increasing Focus on Long and </a:t>
            </a:r>
            <a:br>
              <a:rPr lang="en-US" dirty="0"/>
            </a:br>
            <a:r>
              <a:rPr lang="en-US" dirty="0"/>
              <a:t>Short Term Obligations</a:t>
            </a:r>
          </a:p>
        </p:txBody>
      </p:sp>
      <p:sp>
        <p:nvSpPr>
          <p:cNvPr id="3" name="Content Placeholder 2">
            <a:extLst>
              <a:ext uri="{FF2B5EF4-FFF2-40B4-BE49-F238E27FC236}">
                <a16:creationId xmlns:a16="http://schemas.microsoft.com/office/drawing/2014/main" id="{4C9062F2-6DB5-4F88-BA41-5E3CB3C90399}"/>
              </a:ext>
            </a:extLst>
          </p:cNvPr>
          <p:cNvSpPr>
            <a:spLocks noGrp="1"/>
          </p:cNvSpPr>
          <p:nvPr>
            <p:ph idx="1"/>
          </p:nvPr>
        </p:nvSpPr>
        <p:spPr/>
        <p:txBody>
          <a:bodyPr>
            <a:normAutofit/>
          </a:bodyPr>
          <a:lstStyle/>
          <a:p>
            <a:r>
              <a:rPr lang="en-US" sz="1600" dirty="0"/>
              <a:t>OPED Obligations (post employment health benefits) ever increasing costs are impacting annual budgets.</a:t>
            </a:r>
          </a:p>
          <a:p>
            <a:r>
              <a:rPr lang="en-US" sz="1600" dirty="0"/>
              <a:t>CalSTRS/PERS Pension Costs:</a:t>
            </a:r>
          </a:p>
          <a:p>
            <a:pPr lvl="1"/>
            <a:r>
              <a:rPr lang="en-US" sz="1600" dirty="0"/>
              <a:t>Increase in employer contribution rates resulting in increased operating costs, which are creating a budget and financial burden on all colleges/districts (slide #10 example). </a:t>
            </a:r>
          </a:p>
          <a:p>
            <a:pPr lvl="1"/>
            <a:r>
              <a:rPr lang="en-US" sz="1600" dirty="0"/>
              <a:t>Potential impact on faculty and staff hiring and compensation increases.</a:t>
            </a:r>
          </a:p>
          <a:p>
            <a:pPr lvl="1"/>
            <a:r>
              <a:rPr lang="en-US" sz="1600" dirty="0"/>
              <a:t>Increases impact compensation costs in any given fiscal year.</a:t>
            </a:r>
          </a:p>
          <a:p>
            <a:pPr marL="182880" lvl="1"/>
            <a:r>
              <a:rPr lang="en-US" sz="1600" dirty="0"/>
              <a:t>Annual audits are having an increased emphasis on colleges/districts’ balance sheet accounts e.g., cash, pension accruals, vacation and sick leave accruals.</a:t>
            </a:r>
          </a:p>
          <a:p>
            <a:pPr marL="182880" lvl="1"/>
            <a:r>
              <a:rPr lang="en-US" sz="1600" dirty="0"/>
              <a:t>Adequate reserves and fiscal monitoring focus to make sure colleges/districts are able to meet ALL obligations, 5% minimum recommended GFU reserves is not adequate to cover one month of operating expenses.</a:t>
            </a:r>
          </a:p>
          <a:p>
            <a:pPr marL="182880" lvl="1"/>
            <a:r>
              <a:rPr lang="en-US" sz="1600" dirty="0"/>
              <a:t>Enrollment softening and in some regions of the state declining; new SCFF is only providing 70% and ultimately 60% of a college/district’s apportionment funding tied to enrollment/access (FTES), requiring an increased focus on planning, structures and processes.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9</a:t>
            </a:fld>
            <a:endParaRPr lang="en-US" dirty="0"/>
          </a:p>
        </p:txBody>
      </p:sp>
      <p:pic>
        <p:nvPicPr>
          <p:cNvPr id="6" name="Picture 5">
            <a:extLst>
              <a:ext uri="{FF2B5EF4-FFF2-40B4-BE49-F238E27FC236}">
                <a16:creationId xmlns:a16="http://schemas.microsoft.com/office/drawing/2014/main" id="{BD5C4A58-8CC3-4AC8-A32D-A7A3D9D3A66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462712" y="533400"/>
            <a:ext cx="2314575" cy="1157288"/>
          </a:xfrm>
          <a:prstGeom prst="rect">
            <a:avLst/>
          </a:prstGeom>
        </p:spPr>
      </p:pic>
    </p:spTree>
    <p:extLst>
      <p:ext uri="{BB962C8B-B14F-4D97-AF65-F5344CB8AC3E}">
        <p14:creationId xmlns:p14="http://schemas.microsoft.com/office/powerpoint/2010/main" val="3214559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4FA9A32BA0034588545F5C7483A133" ma:contentTypeVersion="15" ma:contentTypeDescription="Create a new document." ma:contentTypeScope="" ma:versionID="139aa2b9ee6597812dc5dc04cf48c527">
  <xsd:schema xmlns:xsd="http://www.w3.org/2001/XMLSchema" xmlns:xs="http://www.w3.org/2001/XMLSchema" xmlns:p="http://schemas.microsoft.com/office/2006/metadata/properties" xmlns:ns1="http://schemas.microsoft.com/sharepoint/v3" xmlns:ns3="bf7ae073-2ee2-4713-be15-de168973817d" xmlns:ns4="f1bf68c1-0a1e-4b80-9920-1aca6e48d83f" targetNamespace="http://schemas.microsoft.com/office/2006/metadata/properties" ma:root="true" ma:fieldsID="a8027be6a47899a2846c5f1795b49b68" ns1:_="" ns3:_="" ns4:_="">
    <xsd:import namespace="http://schemas.microsoft.com/sharepoint/v3"/>
    <xsd:import namespace="bf7ae073-2ee2-4713-be15-de168973817d"/>
    <xsd:import namespace="f1bf68c1-0a1e-4b80-9920-1aca6e48d83f"/>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7ae073-2ee2-4713-be15-de16897381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f68c1-0a1e-4b80-9920-1aca6e48d83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24DC54-4191-4801-8118-0C6C00D5FCD0}">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http://purl.org/dc/terms/"/>
    <ds:schemaRef ds:uri="http://schemas.microsoft.com/sharepoint/v3"/>
    <ds:schemaRef ds:uri="http://www.w3.org/XML/1998/namespace"/>
    <ds:schemaRef ds:uri="f1bf68c1-0a1e-4b80-9920-1aca6e48d83f"/>
    <ds:schemaRef ds:uri="bf7ae073-2ee2-4713-be15-de168973817d"/>
    <ds:schemaRef ds:uri="http://purl.org/dc/dcmitype/"/>
  </ds:schemaRefs>
</ds:datastoreItem>
</file>

<file path=customXml/itemProps2.xml><?xml version="1.0" encoding="utf-8"?>
<ds:datastoreItem xmlns:ds="http://schemas.openxmlformats.org/officeDocument/2006/customXml" ds:itemID="{0F94DD17-6C5D-45F3-B10F-0CEB58A1C4DA}">
  <ds:schemaRefs>
    <ds:schemaRef ds:uri="http://schemas.microsoft.com/sharepoint/v3/contenttype/forms"/>
  </ds:schemaRefs>
</ds:datastoreItem>
</file>

<file path=customXml/itemProps3.xml><?xml version="1.0" encoding="utf-8"?>
<ds:datastoreItem xmlns:ds="http://schemas.openxmlformats.org/officeDocument/2006/customXml" ds:itemID="{F8E3BD8E-B0B1-4120-9081-383FC74E1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f7ae073-2ee2-4713-be15-de168973817d"/>
    <ds:schemaRef ds:uri="f1bf68c1-0a1e-4b80-9920-1aca6e48d8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Clarity.thmx</Template>
  <TotalTime>1002</TotalTime>
  <Words>2163</Words>
  <Application>Microsoft Office PowerPoint</Application>
  <PresentationFormat>On-screen Show (4:3)</PresentationFormat>
  <Paragraphs>161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Clarity</vt:lpstr>
      <vt:lpstr>Understanding Budget Processes and the Student-Centered Funding Formula (SCFF) in Relation to Standard IIID</vt:lpstr>
      <vt:lpstr>Breakout Description </vt:lpstr>
      <vt:lpstr>Eligibility Requirements for Accreditation</vt:lpstr>
      <vt:lpstr>Standard IIID – Financial Resources </vt:lpstr>
      <vt:lpstr>Standard IIID – Financial Resources </vt:lpstr>
      <vt:lpstr>Student Centered Funding Formula (SCFF) </vt:lpstr>
      <vt:lpstr>Student Centered Funding Formula (SCFF)</vt:lpstr>
      <vt:lpstr>SCFF Requires New Sources of Data for Budget Planning and Development  </vt:lpstr>
      <vt:lpstr>Increasing Focus on Long and  Short Term Obligations</vt:lpstr>
      <vt:lpstr>  CalSTRS/PERS  Employer Contribution Rate Increases Impact on SDCCD  </vt:lpstr>
      <vt:lpstr>Principles of Guided Pathways and Resource Allocation</vt:lpstr>
      <vt:lpstr>Guided Pathway and Equity Opportunities </vt:lpstr>
      <vt:lpstr>SCFF and Guided Pathways Concerns &amp; Challenges</vt:lpstr>
      <vt:lpstr>Role of Annual Budget</vt:lpstr>
      <vt:lpstr>Role of Faculty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Stephanie Curry</cp:lastModifiedBy>
  <cp:revision>54</cp:revision>
  <cp:lastPrinted>2020-02-17T22:54:59Z</cp:lastPrinted>
  <dcterms:created xsi:type="dcterms:W3CDTF">2015-10-21T19:14:41Z</dcterms:created>
  <dcterms:modified xsi:type="dcterms:W3CDTF">2020-02-19T00:07:45Z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0x010100584FA9A32BA0034588545F5C7483A133</vt:lpwstr>
  </property>
</Properties>
</file>