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9" r:id="rId2"/>
    <p:sldId id="285" r:id="rId3"/>
    <p:sldId id="275" r:id="rId4"/>
    <p:sldId id="284" r:id="rId5"/>
    <p:sldId id="287" r:id="rId6"/>
    <p:sldId id="286" r:id="rId7"/>
    <p:sldId id="289" r:id="rId8"/>
    <p:sldId id="276" r:id="rId9"/>
    <p:sldId id="288" r:id="rId10"/>
    <p:sldId id="277" r:id="rId11"/>
    <p:sldId id="278" r:id="rId12"/>
    <p:sldId id="279" r:id="rId13"/>
    <p:sldId id="280" r:id="rId14"/>
    <p:sldId id="281" r:id="rId15"/>
    <p:sldId id="282" r:id="rId16"/>
    <p:sldId id="283"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FFDE62"/>
    <a:srgbClr val="054690"/>
    <a:srgbClr val="D0EA6F"/>
    <a:srgbClr val="D0EA5B"/>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F0BFF-0120-4DF9-A7F4-C5902403AC02}" v="18" dt="2020-06-12T23:43:40.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0"/>
    <p:restoredTop sz="94746"/>
  </p:normalViewPr>
  <p:slideViewPr>
    <p:cSldViewPr snapToGrid="0" snapToObjects="1">
      <p:cViewPr varScale="1">
        <p:scale>
          <a:sx n="60" d="100"/>
          <a:sy n="60" d="100"/>
        </p:scale>
        <p:origin x="88" y="96"/>
      </p:cViewPr>
      <p:guideLst/>
    </p:cSldViewPr>
  </p:slideViewPr>
  <p:notesTextViewPr>
    <p:cViewPr>
      <p:scale>
        <a:sx n="1" d="1"/>
        <a:sy n="1" d="1"/>
      </p:scale>
      <p:origin x="0" y="-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Foster" userId="ee6cbdebcdc9dff9" providerId="LiveId" clId="{3B7F0BFF-0120-4DF9-A7F4-C5902403AC02}"/>
    <pc:docChg chg="undo custSel addSld delSld modSld sldOrd">
      <pc:chgData name="Sam Foster" userId="ee6cbdebcdc9dff9" providerId="LiveId" clId="{3B7F0BFF-0120-4DF9-A7F4-C5902403AC02}" dt="2020-06-13T00:14:13.485" v="4475" actId="20577"/>
      <pc:docMkLst>
        <pc:docMk/>
      </pc:docMkLst>
      <pc:sldChg chg="modSp mod">
        <pc:chgData name="Sam Foster" userId="ee6cbdebcdc9dff9" providerId="LiveId" clId="{3B7F0BFF-0120-4DF9-A7F4-C5902403AC02}" dt="2020-06-11T00:32:19.226" v="20" actId="27636"/>
        <pc:sldMkLst>
          <pc:docMk/>
          <pc:sldMk cId="1036760029" sldId="259"/>
        </pc:sldMkLst>
        <pc:spChg chg="mod">
          <ac:chgData name="Sam Foster" userId="ee6cbdebcdc9dff9" providerId="LiveId" clId="{3B7F0BFF-0120-4DF9-A7F4-C5902403AC02}" dt="2020-06-11T00:32:19.226" v="20" actId="27636"/>
          <ac:spMkLst>
            <pc:docMk/>
            <pc:sldMk cId="1036760029" sldId="259"/>
            <ac:spMk id="2" creationId="{90701685-6854-4F4E-8886-7E7F0A6D919B}"/>
          </ac:spMkLst>
        </pc:spChg>
      </pc:sldChg>
      <pc:sldChg chg="del">
        <pc:chgData name="Sam Foster" userId="ee6cbdebcdc9dff9" providerId="LiveId" clId="{3B7F0BFF-0120-4DF9-A7F4-C5902403AC02}" dt="2020-06-12T23:54:51.084" v="3549" actId="47"/>
        <pc:sldMkLst>
          <pc:docMk/>
          <pc:sldMk cId="2899258" sldId="261"/>
        </pc:sldMkLst>
      </pc:sldChg>
      <pc:sldChg chg="del">
        <pc:chgData name="Sam Foster" userId="ee6cbdebcdc9dff9" providerId="LiveId" clId="{3B7F0BFF-0120-4DF9-A7F4-C5902403AC02}" dt="2020-06-11T00:28:13.577" v="6" actId="47"/>
        <pc:sldMkLst>
          <pc:docMk/>
          <pc:sldMk cId="374068481" sldId="274"/>
        </pc:sldMkLst>
      </pc:sldChg>
      <pc:sldChg chg="addSp modSp">
        <pc:chgData name="Sam Foster" userId="ee6cbdebcdc9dff9" providerId="LiveId" clId="{3B7F0BFF-0120-4DF9-A7F4-C5902403AC02}" dt="2020-06-12T22:57:32.297" v="2331"/>
        <pc:sldMkLst>
          <pc:docMk/>
          <pc:sldMk cId="211608917" sldId="275"/>
        </pc:sldMkLst>
        <pc:spChg chg="add mod">
          <ac:chgData name="Sam Foster" userId="ee6cbdebcdc9dff9" providerId="LiveId" clId="{3B7F0BFF-0120-4DF9-A7F4-C5902403AC02}" dt="2020-06-12T22:57:32.297" v="2331"/>
          <ac:spMkLst>
            <pc:docMk/>
            <pc:sldMk cId="211608917" sldId="275"/>
            <ac:spMk id="5" creationId="{5AE76E90-0FDD-4D36-8889-75CD01FEBE81}"/>
          </ac:spMkLst>
        </pc:spChg>
      </pc:sldChg>
      <pc:sldChg chg="addSp">
        <pc:chgData name="Sam Foster" userId="ee6cbdebcdc9dff9" providerId="LiveId" clId="{3B7F0BFF-0120-4DF9-A7F4-C5902403AC02}" dt="2020-06-12T22:57:59.526" v="2338"/>
        <pc:sldMkLst>
          <pc:docMk/>
          <pc:sldMk cId="254850131" sldId="275"/>
        </pc:sldMkLst>
        <pc:spChg chg="add">
          <ac:chgData name="Sam Foster" userId="ee6cbdebcdc9dff9" providerId="LiveId" clId="{3B7F0BFF-0120-4DF9-A7F4-C5902403AC02}" dt="2020-06-12T22:57:59.526" v="2338"/>
          <ac:spMkLst>
            <pc:docMk/>
            <pc:sldMk cId="254850131" sldId="275"/>
            <ac:spMk id="4" creationId="{81295630-5EFA-4D1E-AB37-66073F08C07E}"/>
          </ac:spMkLst>
        </pc:spChg>
      </pc:sldChg>
      <pc:sldChg chg="addSp">
        <pc:chgData name="Sam Foster" userId="ee6cbdebcdc9dff9" providerId="LiveId" clId="{3B7F0BFF-0120-4DF9-A7F4-C5902403AC02}" dt="2020-06-12T22:57:12.047" v="2329"/>
        <pc:sldMkLst>
          <pc:docMk/>
          <pc:sldMk cId="769644177" sldId="275"/>
        </pc:sldMkLst>
        <pc:spChg chg="add">
          <ac:chgData name="Sam Foster" userId="ee6cbdebcdc9dff9" providerId="LiveId" clId="{3B7F0BFF-0120-4DF9-A7F4-C5902403AC02}" dt="2020-06-12T22:57:12.047" v="2329"/>
          <ac:spMkLst>
            <pc:docMk/>
            <pc:sldMk cId="769644177" sldId="275"/>
            <ac:spMk id="4" creationId="{814DAC1C-3620-4F20-A27E-1A2DAC7EC9A0}"/>
          </ac:spMkLst>
        </pc:spChg>
      </pc:sldChg>
      <pc:sldChg chg="delSp modSp add del mod modClrScheme chgLayout modNotesTx">
        <pc:chgData name="Sam Foster" userId="ee6cbdebcdc9dff9" providerId="LiveId" clId="{3B7F0BFF-0120-4DF9-A7F4-C5902403AC02}" dt="2020-06-13T00:11:55.674" v="4406" actId="20577"/>
        <pc:sldMkLst>
          <pc:docMk/>
          <pc:sldMk cId="2009215684" sldId="275"/>
        </pc:sldMkLst>
        <pc:spChg chg="mod ord">
          <ac:chgData name="Sam Foster" userId="ee6cbdebcdc9dff9" providerId="LiveId" clId="{3B7F0BFF-0120-4DF9-A7F4-C5902403AC02}" dt="2020-06-12T23:49:52.198" v="3459" actId="700"/>
          <ac:spMkLst>
            <pc:docMk/>
            <pc:sldMk cId="2009215684" sldId="275"/>
            <ac:spMk id="2" creationId="{00000000-0000-0000-0000-000000000000}"/>
          </ac:spMkLst>
        </pc:spChg>
        <pc:spChg chg="mod ord">
          <ac:chgData name="Sam Foster" userId="ee6cbdebcdc9dff9" providerId="LiveId" clId="{3B7F0BFF-0120-4DF9-A7F4-C5902403AC02}" dt="2020-06-12T23:49:52.198" v="3459" actId="700"/>
          <ac:spMkLst>
            <pc:docMk/>
            <pc:sldMk cId="2009215684" sldId="275"/>
            <ac:spMk id="3" creationId="{00000000-0000-0000-0000-000000000000}"/>
          </ac:spMkLst>
        </pc:spChg>
        <pc:picChg chg="del">
          <ac:chgData name="Sam Foster" userId="ee6cbdebcdc9dff9" providerId="LiveId" clId="{3B7F0BFF-0120-4DF9-A7F4-C5902403AC02}" dt="2020-06-12T22:54:53.007" v="2177" actId="478"/>
          <ac:picMkLst>
            <pc:docMk/>
            <pc:sldMk cId="2009215684" sldId="275"/>
            <ac:picMk id="4" creationId="{00000000-0000-0000-0000-000000000000}"/>
          </ac:picMkLst>
        </pc:picChg>
      </pc:sldChg>
      <pc:sldChg chg="addSp">
        <pc:chgData name="Sam Foster" userId="ee6cbdebcdc9dff9" providerId="LiveId" clId="{3B7F0BFF-0120-4DF9-A7F4-C5902403AC02}" dt="2020-06-12T22:57:48.785" v="2335"/>
        <pc:sldMkLst>
          <pc:docMk/>
          <pc:sldMk cId="2073385003" sldId="275"/>
        </pc:sldMkLst>
        <pc:spChg chg="add">
          <ac:chgData name="Sam Foster" userId="ee6cbdebcdc9dff9" providerId="LiveId" clId="{3B7F0BFF-0120-4DF9-A7F4-C5902403AC02}" dt="2020-06-12T22:57:48.785" v="2335"/>
          <ac:spMkLst>
            <pc:docMk/>
            <pc:sldMk cId="2073385003" sldId="275"/>
            <ac:spMk id="4" creationId="{1EB63B27-5DE4-4AE6-9206-B18749BFDF39}"/>
          </ac:spMkLst>
        </pc:spChg>
      </pc:sldChg>
      <pc:sldChg chg="modNotesTx">
        <pc:chgData name="Sam Foster" userId="ee6cbdebcdc9dff9" providerId="LiveId" clId="{3B7F0BFF-0120-4DF9-A7F4-C5902403AC02}" dt="2020-06-13T00:12:46.500" v="4427" actId="20577"/>
        <pc:sldMkLst>
          <pc:docMk/>
          <pc:sldMk cId="1477879925" sldId="276"/>
        </pc:sldMkLst>
      </pc:sldChg>
      <pc:sldChg chg="modSp mod modNotesTx">
        <pc:chgData name="Sam Foster" userId="ee6cbdebcdc9dff9" providerId="LiveId" clId="{3B7F0BFF-0120-4DF9-A7F4-C5902403AC02}" dt="2020-06-13T00:13:06.731" v="4436" actId="20577"/>
        <pc:sldMkLst>
          <pc:docMk/>
          <pc:sldMk cId="599802961" sldId="277"/>
        </pc:sldMkLst>
        <pc:spChg chg="mod">
          <ac:chgData name="Sam Foster" userId="ee6cbdebcdc9dff9" providerId="LiveId" clId="{3B7F0BFF-0120-4DF9-A7F4-C5902403AC02}" dt="2020-06-13T00:08:13.627" v="4387" actId="20577"/>
          <ac:spMkLst>
            <pc:docMk/>
            <pc:sldMk cId="599802961" sldId="277"/>
            <ac:spMk id="3" creationId="{00000000-0000-0000-0000-000000000000}"/>
          </ac:spMkLst>
        </pc:spChg>
      </pc:sldChg>
      <pc:sldChg chg="modSp mod modNotesTx">
        <pc:chgData name="Sam Foster" userId="ee6cbdebcdc9dff9" providerId="LiveId" clId="{3B7F0BFF-0120-4DF9-A7F4-C5902403AC02}" dt="2020-06-13T00:13:23.790" v="4444" actId="20577"/>
        <pc:sldMkLst>
          <pc:docMk/>
          <pc:sldMk cId="273800330" sldId="278"/>
        </pc:sldMkLst>
        <pc:spChg chg="mod">
          <ac:chgData name="Sam Foster" userId="ee6cbdebcdc9dff9" providerId="LiveId" clId="{3B7F0BFF-0120-4DF9-A7F4-C5902403AC02}" dt="2020-06-13T00:08:43.216" v="4391" actId="20577"/>
          <ac:spMkLst>
            <pc:docMk/>
            <pc:sldMk cId="273800330" sldId="278"/>
            <ac:spMk id="3" creationId="{00000000-0000-0000-0000-000000000000}"/>
          </ac:spMkLst>
        </pc:spChg>
      </pc:sldChg>
      <pc:sldChg chg="modSp mod modNotesTx">
        <pc:chgData name="Sam Foster" userId="ee6cbdebcdc9dff9" providerId="LiveId" clId="{3B7F0BFF-0120-4DF9-A7F4-C5902403AC02}" dt="2020-06-13T00:13:34.684" v="4450" actId="20577"/>
        <pc:sldMkLst>
          <pc:docMk/>
          <pc:sldMk cId="221922371" sldId="279"/>
        </pc:sldMkLst>
        <pc:spChg chg="mod">
          <ac:chgData name="Sam Foster" userId="ee6cbdebcdc9dff9" providerId="LiveId" clId="{3B7F0BFF-0120-4DF9-A7F4-C5902403AC02}" dt="2020-06-12T23:47:40.817" v="3452" actId="21"/>
          <ac:spMkLst>
            <pc:docMk/>
            <pc:sldMk cId="221922371" sldId="279"/>
            <ac:spMk id="3" creationId="{00000000-0000-0000-0000-000000000000}"/>
          </ac:spMkLst>
        </pc:spChg>
      </pc:sldChg>
      <pc:sldChg chg="modSp mod modNotesTx">
        <pc:chgData name="Sam Foster" userId="ee6cbdebcdc9dff9" providerId="LiveId" clId="{3B7F0BFF-0120-4DF9-A7F4-C5902403AC02}" dt="2020-06-13T00:13:52.340" v="4456" actId="20577"/>
        <pc:sldMkLst>
          <pc:docMk/>
          <pc:sldMk cId="999440685" sldId="280"/>
        </pc:sldMkLst>
        <pc:spChg chg="mod">
          <ac:chgData name="Sam Foster" userId="ee6cbdebcdc9dff9" providerId="LiveId" clId="{3B7F0BFF-0120-4DF9-A7F4-C5902403AC02}" dt="2020-06-12T23:48:39.240" v="3455" actId="2711"/>
          <ac:spMkLst>
            <pc:docMk/>
            <pc:sldMk cId="999440685" sldId="280"/>
            <ac:spMk id="3" creationId="{00000000-0000-0000-0000-000000000000}"/>
          </ac:spMkLst>
        </pc:spChg>
      </pc:sldChg>
      <pc:sldChg chg="modSp mod modNotesTx">
        <pc:chgData name="Sam Foster" userId="ee6cbdebcdc9dff9" providerId="LiveId" clId="{3B7F0BFF-0120-4DF9-A7F4-C5902403AC02}" dt="2020-06-13T00:14:00.561" v="4465" actId="20577"/>
        <pc:sldMkLst>
          <pc:docMk/>
          <pc:sldMk cId="359449400" sldId="281"/>
        </pc:sldMkLst>
        <pc:spChg chg="mod">
          <ac:chgData name="Sam Foster" userId="ee6cbdebcdc9dff9" providerId="LiveId" clId="{3B7F0BFF-0120-4DF9-A7F4-C5902403AC02}" dt="2020-06-13T00:09:42.085" v="4394" actId="313"/>
          <ac:spMkLst>
            <pc:docMk/>
            <pc:sldMk cId="359449400" sldId="281"/>
            <ac:spMk id="3" creationId="{00000000-0000-0000-0000-000000000000}"/>
          </ac:spMkLst>
        </pc:spChg>
      </pc:sldChg>
      <pc:sldChg chg="modSp mod chgLayout modNotesTx">
        <pc:chgData name="Sam Foster" userId="ee6cbdebcdc9dff9" providerId="LiveId" clId="{3B7F0BFF-0120-4DF9-A7F4-C5902403AC02}" dt="2020-06-13T00:14:06.727" v="4470" actId="20577"/>
        <pc:sldMkLst>
          <pc:docMk/>
          <pc:sldMk cId="3012862935" sldId="282"/>
        </pc:sldMkLst>
        <pc:spChg chg="mod ord">
          <ac:chgData name="Sam Foster" userId="ee6cbdebcdc9dff9" providerId="LiveId" clId="{3B7F0BFF-0120-4DF9-A7F4-C5902403AC02}" dt="2020-06-11T00:27:29.909" v="2" actId="700"/>
          <ac:spMkLst>
            <pc:docMk/>
            <pc:sldMk cId="3012862935" sldId="282"/>
            <ac:spMk id="2" creationId="{00000000-0000-0000-0000-000000000000}"/>
          </ac:spMkLst>
        </pc:spChg>
        <pc:spChg chg="mod ord">
          <ac:chgData name="Sam Foster" userId="ee6cbdebcdc9dff9" providerId="LiveId" clId="{3B7F0BFF-0120-4DF9-A7F4-C5902403AC02}" dt="2020-06-11T00:27:29.909" v="2" actId="700"/>
          <ac:spMkLst>
            <pc:docMk/>
            <pc:sldMk cId="3012862935" sldId="282"/>
            <ac:spMk id="3" creationId="{00000000-0000-0000-0000-000000000000}"/>
          </ac:spMkLst>
        </pc:spChg>
      </pc:sldChg>
      <pc:sldChg chg="modNotesTx">
        <pc:chgData name="Sam Foster" userId="ee6cbdebcdc9dff9" providerId="LiveId" clId="{3B7F0BFF-0120-4DF9-A7F4-C5902403AC02}" dt="2020-06-13T00:14:13.485" v="4475" actId="20577"/>
        <pc:sldMkLst>
          <pc:docMk/>
          <pc:sldMk cId="3950787896" sldId="283"/>
        </pc:sldMkLst>
      </pc:sldChg>
      <pc:sldChg chg="delSp modSp add mod ord modClrScheme chgLayout modNotesTx">
        <pc:chgData name="Sam Foster" userId="ee6cbdebcdc9dff9" providerId="LiveId" clId="{3B7F0BFF-0120-4DF9-A7F4-C5902403AC02}" dt="2020-06-13T00:12:09.631" v="4412" actId="20577"/>
        <pc:sldMkLst>
          <pc:docMk/>
          <pc:sldMk cId="2765464831" sldId="284"/>
        </pc:sldMkLst>
        <pc:spChg chg="mod ord">
          <ac:chgData name="Sam Foster" userId="ee6cbdebcdc9dff9" providerId="LiveId" clId="{3B7F0BFF-0120-4DF9-A7F4-C5902403AC02}" dt="2020-06-11T00:27:41.036" v="3" actId="700"/>
          <ac:spMkLst>
            <pc:docMk/>
            <pc:sldMk cId="2765464831" sldId="284"/>
            <ac:spMk id="2" creationId="{00000000-0000-0000-0000-000000000000}"/>
          </ac:spMkLst>
        </pc:spChg>
        <pc:spChg chg="mod ord">
          <ac:chgData name="Sam Foster" userId="ee6cbdebcdc9dff9" providerId="LiveId" clId="{3B7F0BFF-0120-4DF9-A7F4-C5902403AC02}" dt="2020-06-11T00:33:20.131" v="21" actId="20577"/>
          <ac:spMkLst>
            <pc:docMk/>
            <pc:sldMk cId="2765464831" sldId="284"/>
            <ac:spMk id="3" creationId="{00000000-0000-0000-0000-000000000000}"/>
          </ac:spMkLst>
        </pc:spChg>
        <pc:spChg chg="del mod">
          <ac:chgData name="Sam Foster" userId="ee6cbdebcdc9dff9" providerId="LiveId" clId="{3B7F0BFF-0120-4DF9-A7F4-C5902403AC02}" dt="2020-06-11T00:27:41.036" v="3" actId="700"/>
          <ac:spMkLst>
            <pc:docMk/>
            <pc:sldMk cId="2765464831" sldId="284"/>
            <ac:spMk id="4" creationId="{00000000-0000-0000-0000-000000000000}"/>
          </ac:spMkLst>
        </pc:spChg>
      </pc:sldChg>
      <pc:sldChg chg="modSp add mod modNotesTx">
        <pc:chgData name="Sam Foster" userId="ee6cbdebcdc9dff9" providerId="LiveId" clId="{3B7F0BFF-0120-4DF9-A7F4-C5902403AC02}" dt="2020-06-13T00:11:50.752" v="4403" actId="20577"/>
        <pc:sldMkLst>
          <pc:docMk/>
          <pc:sldMk cId="856046562" sldId="285"/>
        </pc:sldMkLst>
        <pc:spChg chg="mod">
          <ac:chgData name="Sam Foster" userId="ee6cbdebcdc9dff9" providerId="LiveId" clId="{3B7F0BFF-0120-4DF9-A7F4-C5902403AC02}" dt="2020-06-11T00:31:53.138" v="18" actId="27636"/>
          <ac:spMkLst>
            <pc:docMk/>
            <pc:sldMk cId="856046562" sldId="285"/>
            <ac:spMk id="2" creationId="{90701685-6854-4F4E-8886-7E7F0A6D919B}"/>
          </ac:spMkLst>
        </pc:spChg>
      </pc:sldChg>
      <pc:sldChg chg="addSp delSp modSp new mod modNotesTx">
        <pc:chgData name="Sam Foster" userId="ee6cbdebcdc9dff9" providerId="LiveId" clId="{3B7F0BFF-0120-4DF9-A7F4-C5902403AC02}" dt="2020-06-13T00:12:32.878" v="4421" actId="20577"/>
        <pc:sldMkLst>
          <pc:docMk/>
          <pc:sldMk cId="4147669063" sldId="286"/>
        </pc:sldMkLst>
        <pc:spChg chg="mod">
          <ac:chgData name="Sam Foster" userId="ee6cbdebcdc9dff9" providerId="LiveId" clId="{3B7F0BFF-0120-4DF9-A7F4-C5902403AC02}" dt="2020-06-11T00:39:33.489" v="103" actId="20577"/>
          <ac:spMkLst>
            <pc:docMk/>
            <pc:sldMk cId="4147669063" sldId="286"/>
            <ac:spMk id="2" creationId="{7C58CF20-EC6E-4755-BB86-CE69AE52B68C}"/>
          </ac:spMkLst>
        </pc:spChg>
        <pc:spChg chg="mod">
          <ac:chgData name="Sam Foster" userId="ee6cbdebcdc9dff9" providerId="LiveId" clId="{3B7F0BFF-0120-4DF9-A7F4-C5902403AC02}" dt="2020-06-12T23:58:45.812" v="3759" actId="20577"/>
          <ac:spMkLst>
            <pc:docMk/>
            <pc:sldMk cId="4147669063" sldId="286"/>
            <ac:spMk id="3" creationId="{2FAD55F8-AE8D-4D58-B8E6-3B9177FCD04C}"/>
          </ac:spMkLst>
        </pc:spChg>
        <pc:spChg chg="add del mod">
          <ac:chgData name="Sam Foster" userId="ee6cbdebcdc9dff9" providerId="LiveId" clId="{3B7F0BFF-0120-4DF9-A7F4-C5902403AC02}" dt="2020-06-12T22:27:14.915" v="921"/>
          <ac:spMkLst>
            <pc:docMk/>
            <pc:sldMk cId="4147669063" sldId="286"/>
            <ac:spMk id="4" creationId="{297CC3DC-C785-4015-8325-95D695C877CD}"/>
          </ac:spMkLst>
        </pc:spChg>
        <pc:spChg chg="add del mod">
          <ac:chgData name="Sam Foster" userId="ee6cbdebcdc9dff9" providerId="LiveId" clId="{3B7F0BFF-0120-4DF9-A7F4-C5902403AC02}" dt="2020-06-12T23:07:29.061" v="2510"/>
          <ac:spMkLst>
            <pc:docMk/>
            <pc:sldMk cId="4147669063" sldId="286"/>
            <ac:spMk id="5" creationId="{82D3C4BC-629A-40CD-8E75-67AF9F27E322}"/>
          </ac:spMkLst>
        </pc:spChg>
        <pc:spChg chg="add mod">
          <ac:chgData name="Sam Foster" userId="ee6cbdebcdc9dff9" providerId="LiveId" clId="{3B7F0BFF-0120-4DF9-A7F4-C5902403AC02}" dt="2020-06-12T23:07:17.061" v="2508" actId="14100"/>
          <ac:spMkLst>
            <pc:docMk/>
            <pc:sldMk cId="4147669063" sldId="286"/>
            <ac:spMk id="6" creationId="{AFE9CE30-305E-4233-B009-2454C65419FC}"/>
          </ac:spMkLst>
        </pc:spChg>
      </pc:sldChg>
      <pc:sldChg chg="addSp delSp modSp new mod modNotesTx">
        <pc:chgData name="Sam Foster" userId="ee6cbdebcdc9dff9" providerId="LiveId" clId="{3B7F0BFF-0120-4DF9-A7F4-C5902403AC02}" dt="2020-06-13T00:12:21.772" v="4418" actId="20577"/>
        <pc:sldMkLst>
          <pc:docMk/>
          <pc:sldMk cId="612981597" sldId="287"/>
        </pc:sldMkLst>
        <pc:spChg chg="mod">
          <ac:chgData name="Sam Foster" userId="ee6cbdebcdc9dff9" providerId="LiveId" clId="{3B7F0BFF-0120-4DF9-A7F4-C5902403AC02}" dt="2020-06-12T22:24:38.982" v="745" actId="20577"/>
          <ac:spMkLst>
            <pc:docMk/>
            <pc:sldMk cId="612981597" sldId="287"/>
            <ac:spMk id="2" creationId="{035FADA7-5088-492C-AFCC-A36DD854125B}"/>
          </ac:spMkLst>
        </pc:spChg>
        <pc:spChg chg="mod">
          <ac:chgData name="Sam Foster" userId="ee6cbdebcdc9dff9" providerId="LiveId" clId="{3B7F0BFF-0120-4DF9-A7F4-C5902403AC02}" dt="2020-06-12T23:58:17.470" v="3758" actId="20577"/>
          <ac:spMkLst>
            <pc:docMk/>
            <pc:sldMk cId="612981597" sldId="287"/>
            <ac:spMk id="3" creationId="{8461F0FA-5561-486A-84D4-372A913007F0}"/>
          </ac:spMkLst>
        </pc:spChg>
        <pc:spChg chg="add del mod">
          <ac:chgData name="Sam Foster" userId="ee6cbdebcdc9dff9" providerId="LiveId" clId="{3B7F0BFF-0120-4DF9-A7F4-C5902403AC02}" dt="2020-06-12T23:05:58.819" v="2499"/>
          <ac:spMkLst>
            <pc:docMk/>
            <pc:sldMk cId="612981597" sldId="287"/>
            <ac:spMk id="4" creationId="{6AADB37F-CE87-4655-93D7-E1705152874B}"/>
          </ac:spMkLst>
        </pc:spChg>
      </pc:sldChg>
      <pc:sldChg chg="modSp new mod modNotesTx">
        <pc:chgData name="Sam Foster" userId="ee6cbdebcdc9dff9" providerId="LiveId" clId="{3B7F0BFF-0120-4DF9-A7F4-C5902403AC02}" dt="2020-06-13T00:12:56.670" v="4433" actId="20577"/>
        <pc:sldMkLst>
          <pc:docMk/>
          <pc:sldMk cId="1450448148" sldId="288"/>
        </pc:sldMkLst>
        <pc:spChg chg="mod">
          <ac:chgData name="Sam Foster" userId="ee6cbdebcdc9dff9" providerId="LiveId" clId="{3B7F0BFF-0120-4DF9-A7F4-C5902403AC02}" dt="2020-06-12T22:35:16.709" v="1366" actId="20577"/>
          <ac:spMkLst>
            <pc:docMk/>
            <pc:sldMk cId="1450448148" sldId="288"/>
            <ac:spMk id="2" creationId="{AE7BAE31-2919-4F4A-BC00-B18308AAAE61}"/>
          </ac:spMkLst>
        </pc:spChg>
        <pc:spChg chg="mod">
          <ac:chgData name="Sam Foster" userId="ee6cbdebcdc9dff9" providerId="LiveId" clId="{3B7F0BFF-0120-4DF9-A7F4-C5902403AC02}" dt="2020-06-12T22:52:18.653" v="2175" actId="14100"/>
          <ac:spMkLst>
            <pc:docMk/>
            <pc:sldMk cId="1450448148" sldId="288"/>
            <ac:spMk id="3" creationId="{DD9E54E7-35FD-45D1-A9A4-4F44F67DE5BB}"/>
          </ac:spMkLst>
        </pc:spChg>
      </pc:sldChg>
      <pc:sldChg chg="modSp new mod modNotesTx">
        <pc:chgData name="Sam Foster" userId="ee6cbdebcdc9dff9" providerId="LiveId" clId="{3B7F0BFF-0120-4DF9-A7F4-C5902403AC02}" dt="2020-06-13T00:01:48.544" v="4020" actId="20577"/>
        <pc:sldMkLst>
          <pc:docMk/>
          <pc:sldMk cId="971165728" sldId="289"/>
        </pc:sldMkLst>
        <pc:spChg chg="mod">
          <ac:chgData name="Sam Foster" userId="ee6cbdebcdc9dff9" providerId="LiveId" clId="{3B7F0BFF-0120-4DF9-A7F4-C5902403AC02}" dt="2020-06-12T23:18:01.122" v="2826" actId="20577"/>
          <ac:spMkLst>
            <pc:docMk/>
            <pc:sldMk cId="971165728" sldId="289"/>
            <ac:spMk id="2" creationId="{A48EBF2A-DBF4-466F-9630-206BB552A801}"/>
          </ac:spMkLst>
        </pc:spChg>
        <pc:spChg chg="mod">
          <ac:chgData name="Sam Foster" userId="ee6cbdebcdc9dff9" providerId="LiveId" clId="{3B7F0BFF-0120-4DF9-A7F4-C5902403AC02}" dt="2020-06-13T00:01:48.544" v="4020" actId="20577"/>
          <ac:spMkLst>
            <pc:docMk/>
            <pc:sldMk cId="971165728" sldId="289"/>
            <ac:spMk id="3" creationId="{33C4900A-B646-46AD-A9C7-B9B7A0603527}"/>
          </ac:spMkLst>
        </pc:spChg>
      </pc:sldChg>
      <pc:sldChg chg="add">
        <pc:chgData name="Sam Foster" userId="ee6cbdebcdc9dff9" providerId="LiveId" clId="{3B7F0BFF-0120-4DF9-A7F4-C5902403AC02}" dt="2020-06-12T23:54:43.111" v="3548" actId="22"/>
        <pc:sldMkLst>
          <pc:docMk/>
          <pc:sldMk cId="409979722"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6/12/2020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557E57F4-9D9C-5847-BCD2-13B860A1E044}" type="slidenum">
              <a:rPr lang="en-US" smtClean="0"/>
              <a:t>2</a:t>
            </a:fld>
            <a:endParaRPr lang="en-US"/>
          </a:p>
        </p:txBody>
      </p:sp>
    </p:spTree>
    <p:extLst>
      <p:ext uri="{BB962C8B-B14F-4D97-AF65-F5344CB8AC3E}">
        <p14:creationId xmlns:p14="http://schemas.microsoft.com/office/powerpoint/2010/main" val="255441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390261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4054147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993950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76545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356852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a:t>
            </a:r>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368186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385179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5"/>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386223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396140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311289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75804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5"/>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135994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25222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4009560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622938" y="5179836"/>
            <a:ext cx="10959462" cy="1496736"/>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Friday, June 12,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35576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June 12,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66724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a:p>
        </p:txBody>
      </p: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3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D0EA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p>
            <a:fld id="{492D8F1A-69A8-9242-9469-8400121D240A}" type="slidenum">
              <a:rPr lang="en-US" smtClean="0"/>
              <a:t>‹#›</a:t>
            </a:fld>
            <a:endParaRPr lang="en-US"/>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494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2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04A0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solidFill>
                  <a:schemeClr val="bg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p>
            <a:fld id="{492D8F1A-69A8-9242-9469-8400121D240A}" type="slidenum">
              <a:rPr lang="en-US" smtClean="0"/>
              <a:t>‹#›</a:t>
            </a:fld>
            <a:endParaRPr lang="en-US"/>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175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1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0546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solidFill>
                  <a:schemeClr val="bg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p>
            <a:fld id="{492D8F1A-69A8-9242-9469-8400121D240A}" type="slidenum">
              <a:rPr lang="en-US" smtClean="0"/>
              <a:t>‹#›</a:t>
            </a:fld>
            <a:endParaRPr lang="en-US"/>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036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dirty="0"/>
              <a:t>Click to edit Master title style</a:t>
            </a:r>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latin typeface="+mj-lt"/>
              </a:rPr>
              <a:pPr/>
              <a:t>‹#›</a:t>
            </a:fld>
            <a:endParaRPr lang="en-US" sz="1000" dirty="0">
              <a:latin typeface="+mj-lt"/>
            </a:endParaRPr>
          </a:p>
        </p:txBody>
      </p:sp>
    </p:spTree>
    <p:extLst>
      <p:ext uri="{BB962C8B-B14F-4D97-AF65-F5344CB8AC3E}">
        <p14:creationId xmlns:p14="http://schemas.microsoft.com/office/powerpoint/2010/main" val="366616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ntent 2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dirty="0"/>
              <a:t>Click to edit Master title style</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latin typeface="+mj-lt"/>
              </a:rPr>
              <a:pPr/>
              <a:t>‹#›</a:t>
            </a:fld>
            <a:endParaRPr lang="en-US" sz="1000" dirty="0">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296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56886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June 12,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34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9" r:id="rId3"/>
    <p:sldLayoutId id="2147483668" r:id="rId4"/>
    <p:sldLayoutId id="2147483667" r:id="rId5"/>
    <p:sldLayoutId id="2147483653" r:id="rId6"/>
    <p:sldLayoutId id="2147483666" r:id="rId7"/>
    <p:sldLayoutId id="2147483655"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sccc.org/communities/caucuse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a:bodyPr>
          <a:lstStyle/>
          <a:p>
            <a:r>
              <a:rPr lang="en-US" sz="3100" b="1" dirty="0">
                <a:effectLst/>
                <a:latin typeface="Cambria" panose="02040503050406030204" pitchFamily="18" charset="0"/>
                <a:ea typeface="Calibri" panose="020F0502020204030204" pitchFamily="34" charset="0"/>
              </a:rPr>
              <a:t>Building Relationships in the Age of Social Distancing:  </a:t>
            </a:r>
            <a:br>
              <a:rPr lang="en-US" sz="3100" b="1" dirty="0">
                <a:effectLst/>
                <a:latin typeface="Cambria" panose="02040503050406030204" pitchFamily="18" charset="0"/>
                <a:ea typeface="Calibri" panose="020F0502020204030204" pitchFamily="34" charset="0"/>
              </a:rPr>
            </a:br>
            <a:r>
              <a:rPr lang="en-US" sz="3100" b="1" dirty="0">
                <a:effectLst/>
                <a:latin typeface="Cambria" panose="02040503050406030204" pitchFamily="18" charset="0"/>
                <a:ea typeface="Calibri" panose="020F0502020204030204" pitchFamily="34" charset="0"/>
              </a:rPr>
              <a:t>Tools for an Effective Senate</a:t>
            </a:r>
            <a:endParaRPr lang="en-US" sz="4200" dirty="0"/>
          </a:p>
        </p:txBody>
      </p:sp>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Deans</a:t>
            </a:r>
          </a:p>
        </p:txBody>
      </p:sp>
      <p:sp>
        <p:nvSpPr>
          <p:cNvPr id="3" name="Content Placeholder 2"/>
          <p:cNvSpPr>
            <a:spLocks noGrp="1"/>
          </p:cNvSpPr>
          <p:nvPr>
            <p:ph sz="half" idx="1"/>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Although faculty may reach out to you on many issues in relation to their department or division, you need to determine which issues fall under senate purview and which are under the jurisdiction of the dean.</a:t>
            </a:r>
          </a:p>
          <a:p>
            <a:r>
              <a:rPr lang="en-US" dirty="0">
                <a:solidFill>
                  <a:schemeClr val="tx2"/>
                </a:solidFill>
                <a:latin typeface="Times New Roman" panose="02020603050405020304" pitchFamily="18" charset="0"/>
                <a:cs typeface="Times New Roman" panose="02020603050405020304" pitchFamily="18" charset="0"/>
              </a:rPr>
              <a:t>Meet regularly with each of the deans so that they get to know you. Remember that a phone call can be just as effective as a zoom meeting for a one on one connection.</a:t>
            </a:r>
          </a:p>
          <a:p>
            <a:r>
              <a:rPr lang="en-US" dirty="0">
                <a:solidFill>
                  <a:schemeClr val="tx2"/>
                </a:solidFill>
                <a:latin typeface="Times New Roman" panose="02020603050405020304" pitchFamily="18" charset="0"/>
                <a:cs typeface="Times New Roman" panose="02020603050405020304" pitchFamily="18" charset="0"/>
              </a:rPr>
              <a:t>Have interactions with the deans that don’t always involve your problem solving or addressing complaints. </a:t>
            </a:r>
          </a:p>
        </p:txBody>
      </p:sp>
    </p:spTree>
    <p:extLst>
      <p:ext uri="{BB962C8B-B14F-4D97-AF65-F5344CB8AC3E}">
        <p14:creationId xmlns:p14="http://schemas.microsoft.com/office/powerpoint/2010/main" val="59980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Vice Presidents (and Vice Chancellors)</a:t>
            </a:r>
          </a:p>
        </p:txBody>
      </p:sp>
      <p:sp>
        <p:nvSpPr>
          <p:cNvPr id="3" name="Content Placeholder 2"/>
          <p:cNvSpPr>
            <a:spLocks noGrp="1"/>
          </p:cNvSpPr>
          <p:nvPr>
            <p:ph sz="half" idx="1"/>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Meet regularly with all of the vice presidents (and vice chancellors). Try to schedule a meeting at least once a month with anyone involved with instruction or student services.</a:t>
            </a:r>
          </a:p>
          <a:p>
            <a:r>
              <a:rPr lang="en-US" dirty="0">
                <a:solidFill>
                  <a:schemeClr val="tx2"/>
                </a:solidFill>
                <a:latin typeface="Times New Roman" panose="02020603050405020304" pitchFamily="18" charset="0"/>
                <a:cs typeface="Times New Roman" panose="02020603050405020304" pitchFamily="18" charset="0"/>
              </a:rPr>
              <a:t>Begin by establishing common ground (students!) and mutual respect at a time when there is no imminent conflict to discuss</a:t>
            </a:r>
          </a:p>
          <a:p>
            <a:r>
              <a:rPr lang="en-US" dirty="0">
                <a:solidFill>
                  <a:schemeClr val="tx2"/>
                </a:solidFill>
                <a:latin typeface="Times New Roman" panose="02020603050405020304" pitchFamily="18" charset="0"/>
                <a:cs typeface="Times New Roman" panose="02020603050405020304" pitchFamily="18" charset="0"/>
              </a:rPr>
              <a:t>Ensure that expectations are informed by established processes and procedures, especially for items under senate purview. </a:t>
            </a:r>
          </a:p>
        </p:txBody>
      </p:sp>
    </p:spTree>
    <p:extLst>
      <p:ext uri="{BB962C8B-B14F-4D97-AF65-F5344CB8AC3E}">
        <p14:creationId xmlns:p14="http://schemas.microsoft.com/office/powerpoint/2010/main" val="27380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College President and Chancellor</a:t>
            </a:r>
          </a:p>
        </p:txBody>
      </p:sp>
      <p:sp>
        <p:nvSpPr>
          <p:cNvPr id="3" name="Content Placeholder 2"/>
          <p:cNvSpPr>
            <a:spLocks noGrp="1"/>
          </p:cNvSpPr>
          <p:nvPr>
            <p:ph sz="half" idx="1"/>
          </p:nvPr>
        </p:nvSpPr>
        <p:spPr/>
        <p:txBody>
          <a:bodyPr/>
          <a:lstStyle/>
          <a:p>
            <a:r>
              <a:rPr lang="en-US" dirty="0">
                <a:solidFill>
                  <a:schemeClr val="tx2"/>
                </a:solidFill>
                <a:cs typeface="Times New Roman" panose="02020603050405020304" pitchFamily="18" charset="0"/>
              </a:rPr>
              <a:t>The senate president must work well with the college president and the district chancellor.</a:t>
            </a:r>
          </a:p>
          <a:p>
            <a:r>
              <a:rPr lang="en-US" dirty="0">
                <a:solidFill>
                  <a:schemeClr val="tx2"/>
                </a:solidFill>
                <a:cs typeface="Times New Roman" panose="02020603050405020304" pitchFamily="18" charset="0"/>
              </a:rPr>
              <a:t>Schedule regular (at least monthly) meetings to discuss what is happening on campus and in the district. </a:t>
            </a:r>
          </a:p>
          <a:p>
            <a:r>
              <a:rPr lang="en-US" dirty="0">
                <a:solidFill>
                  <a:schemeClr val="tx2"/>
                </a:solidFill>
                <a:cs typeface="Times New Roman" panose="02020603050405020304" pitchFamily="18" charset="0"/>
              </a:rPr>
              <a:t>Work to build trust by keeping confidential information private and having arguments behind closed doors.</a:t>
            </a:r>
          </a:p>
          <a:p>
            <a:r>
              <a:rPr lang="en-US" dirty="0">
                <a:solidFill>
                  <a:schemeClr val="tx2"/>
                </a:solidFill>
                <a:cs typeface="Times New Roman" panose="02020603050405020304" pitchFamily="18" charset="0"/>
              </a:rPr>
              <a:t>Make sure that disagreements with administration are not aired in public</a:t>
            </a:r>
          </a:p>
          <a:p>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22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Trustees</a:t>
            </a:r>
          </a:p>
        </p:txBody>
      </p:sp>
      <p:sp>
        <p:nvSpPr>
          <p:cNvPr id="3" name="Content Placeholder 2"/>
          <p:cNvSpPr>
            <a:spLocks noGrp="1"/>
          </p:cNvSpPr>
          <p:nvPr>
            <p:ph sz="half" idx="1"/>
          </p:nvPr>
        </p:nvSpPr>
        <p:spPr/>
        <p:txBody>
          <a:bodyPr/>
          <a:lstStyle/>
          <a:p>
            <a:r>
              <a:rPr lang="en-US" dirty="0">
                <a:solidFill>
                  <a:schemeClr val="tx2"/>
                </a:solidFill>
                <a:cs typeface="Times New Roman" panose="02020603050405020304" pitchFamily="18" charset="0"/>
              </a:rPr>
              <a:t>One of the most challenging relationships to deal with will be with members of your local governing board</a:t>
            </a:r>
          </a:p>
          <a:p>
            <a:r>
              <a:rPr lang="en-US" dirty="0">
                <a:solidFill>
                  <a:schemeClr val="tx2"/>
                </a:solidFill>
                <a:cs typeface="Times New Roman" panose="02020603050405020304" pitchFamily="18" charset="0"/>
              </a:rPr>
              <a:t>Some board presidents will want to meet with you to discuss how things are going.</a:t>
            </a:r>
          </a:p>
          <a:p>
            <a:r>
              <a:rPr lang="en-US" dirty="0">
                <a:solidFill>
                  <a:schemeClr val="tx2"/>
                </a:solidFill>
                <a:cs typeface="Times New Roman" panose="02020603050405020304" pitchFamily="18" charset="0"/>
              </a:rPr>
              <a:t>Other board presidents will never want to meet with you because they will feel that it is inappropriate.</a:t>
            </a:r>
          </a:p>
          <a:p>
            <a:r>
              <a:rPr lang="en-US" dirty="0">
                <a:solidFill>
                  <a:schemeClr val="tx2"/>
                </a:solidFill>
                <a:cs typeface="Times New Roman" panose="02020603050405020304" pitchFamily="18" charset="0"/>
              </a:rPr>
              <a:t>Always be professional with trustees and remind them that you are there to represent the senate, not your personal views.</a:t>
            </a:r>
          </a:p>
          <a:p>
            <a:r>
              <a:rPr lang="en-US" dirty="0">
                <a:solidFill>
                  <a:schemeClr val="tx2"/>
                </a:solidFill>
              </a:rPr>
              <a:t>Share the good work of faculty with the board of trustees and the chancellor at every opportunity</a:t>
            </a:r>
          </a:p>
          <a:p>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44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Union</a:t>
            </a:r>
          </a:p>
        </p:txBody>
      </p:sp>
      <p:sp>
        <p:nvSpPr>
          <p:cNvPr id="3" name="Content Placeholder 2"/>
          <p:cNvSpPr>
            <a:spLocks noGrp="1"/>
          </p:cNvSpPr>
          <p:nvPr>
            <p:ph sz="half" idx="1"/>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The most difficult relationship to navigate is between the senate and the union. </a:t>
            </a:r>
          </a:p>
          <a:p>
            <a:r>
              <a:rPr lang="en-US" dirty="0">
                <a:solidFill>
                  <a:schemeClr val="tx2"/>
                </a:solidFill>
                <a:latin typeface="Times New Roman" panose="02020603050405020304" pitchFamily="18" charset="0"/>
                <a:cs typeface="Times New Roman" panose="02020603050405020304" pitchFamily="18" charset="0"/>
              </a:rPr>
              <a:t>Senate and union leadership should communicate frequently to ensure that both groups are supporting each other while focusing on areas where each group has purview.</a:t>
            </a:r>
          </a:p>
          <a:p>
            <a:r>
              <a:rPr lang="en-US" dirty="0">
                <a:solidFill>
                  <a:schemeClr val="tx2"/>
                </a:solidFill>
                <a:latin typeface="Times New Roman" panose="02020603050405020304" pitchFamily="18" charset="0"/>
                <a:cs typeface="Times New Roman" panose="02020603050405020304" pitchFamily="18" charset="0"/>
              </a:rPr>
              <a:t>As a senate leader, you need to be able to guide your senate to assure that it’s focused on academic and professional matters</a:t>
            </a:r>
          </a:p>
        </p:txBody>
      </p:sp>
    </p:spTree>
    <p:extLst>
      <p:ext uri="{BB962C8B-B14F-4D97-AF65-F5344CB8AC3E}">
        <p14:creationId xmlns:p14="http://schemas.microsoft.com/office/powerpoint/2010/main" val="35944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The Roles of the Senate and Union</a:t>
            </a:r>
          </a:p>
        </p:txBody>
      </p:sp>
      <p:sp>
        <p:nvSpPr>
          <p:cNvPr id="3" name="Content Placeholder 2"/>
          <p:cNvSpPr>
            <a:spLocks noGrp="1"/>
          </p:cNvSpPr>
          <p:nvPr>
            <p:ph sz="half" idx="1"/>
          </p:nvPr>
        </p:nvSpPr>
        <p:spPr/>
        <p:txBody>
          <a:bodyPr/>
          <a:lstStyle/>
          <a:p>
            <a:pPr marL="0" indent="0">
              <a:buNone/>
            </a:pPr>
            <a:endParaRPr lang="en-US" dirty="0">
              <a:latin typeface="Times New Roman"/>
              <a:cs typeface="Times New Roman"/>
            </a:endParaRPr>
          </a:p>
          <a:p>
            <a:r>
              <a:rPr lang="en-US" dirty="0">
                <a:latin typeface="Times New Roman"/>
                <a:cs typeface="Times New Roman"/>
              </a:rPr>
              <a:t>The </a:t>
            </a:r>
            <a:r>
              <a:rPr lang="en-US" b="1" dirty="0">
                <a:solidFill>
                  <a:srgbClr val="C00000"/>
                </a:solidFill>
                <a:latin typeface="Times New Roman"/>
                <a:cs typeface="Times New Roman"/>
              </a:rPr>
              <a:t>academic senate </a:t>
            </a:r>
            <a:r>
              <a:rPr lang="en-US" dirty="0">
                <a:latin typeface="Times New Roman"/>
                <a:cs typeface="Times New Roman"/>
              </a:rPr>
              <a:t>represents faculty in academic and professional matters.</a:t>
            </a:r>
          </a:p>
          <a:p>
            <a:pPr lvl="1"/>
            <a:r>
              <a:rPr lang="en-US" dirty="0">
                <a:latin typeface="Times New Roman"/>
                <a:cs typeface="Times New Roman"/>
              </a:rPr>
              <a:t>The “10+1”—Title 5: §53200</a:t>
            </a:r>
          </a:p>
          <a:p>
            <a:endParaRPr lang="en-US" dirty="0">
              <a:latin typeface="Times New Roman"/>
              <a:cs typeface="Times New Roman"/>
            </a:endParaRPr>
          </a:p>
          <a:p>
            <a:r>
              <a:rPr lang="en-US" dirty="0">
                <a:latin typeface="Times New Roman"/>
                <a:cs typeface="Times New Roman"/>
              </a:rPr>
              <a:t>The collective bargaining agent, or </a:t>
            </a:r>
            <a:r>
              <a:rPr lang="en-US" b="1" dirty="0">
                <a:solidFill>
                  <a:srgbClr val="C00000"/>
                </a:solidFill>
                <a:latin typeface="Times New Roman"/>
                <a:cs typeface="Times New Roman"/>
              </a:rPr>
              <a:t>union</a:t>
            </a:r>
            <a:r>
              <a:rPr lang="en-US" dirty="0">
                <a:latin typeface="Times New Roman"/>
                <a:cs typeface="Times New Roman"/>
              </a:rPr>
              <a:t>, represents faculty regarding working conditions.</a:t>
            </a:r>
          </a:p>
          <a:p>
            <a:endParaRPr lang="en-US" dirty="0">
              <a:latin typeface="Times New Roman"/>
              <a:cs typeface="Times New Roman"/>
            </a:endParaRPr>
          </a:p>
          <a:p>
            <a:pPr marL="0" indent="0">
              <a:buNone/>
            </a:pPr>
            <a:endParaRPr lang="en-US" dirty="0">
              <a:latin typeface="Times New Roman"/>
              <a:cs typeface="Times New Roman"/>
            </a:endParaRPr>
          </a:p>
          <a:p>
            <a:r>
              <a:rPr lang="en-US" b="1" i="1" dirty="0">
                <a:solidFill>
                  <a:schemeClr val="accent1"/>
                </a:solidFill>
                <a:latin typeface="Times New Roman"/>
                <a:cs typeface="Times New Roman"/>
              </a:rPr>
              <a:t>These roles often overlap</a:t>
            </a:r>
            <a:r>
              <a:rPr lang="is-IS" dirty="0">
                <a:latin typeface="Times New Roman"/>
                <a:cs typeface="Times New Roman"/>
              </a:rPr>
              <a:t>…</a:t>
            </a: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5867400" y="4610100"/>
            <a:ext cx="4343400" cy="1866900"/>
          </a:xfrm>
          <a:prstGeom prst="rect">
            <a:avLst/>
          </a:prstGeom>
        </p:spPr>
      </p:pic>
    </p:spTree>
    <p:extLst>
      <p:ext uri="{BB962C8B-B14F-4D97-AF65-F5344CB8AC3E}">
        <p14:creationId xmlns:p14="http://schemas.microsoft.com/office/powerpoint/2010/main" val="301286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Typical Overlapping Areas</a:t>
            </a:r>
            <a:r>
              <a:rPr lang="is-IS" dirty="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sz="half" idx="1"/>
          </p:nvPr>
        </p:nvSpPr>
        <p:spPr/>
        <p:txBody>
          <a:bodyPr numCol="1">
            <a:normAutofit fontScale="92500" lnSpcReduction="10000"/>
          </a:bodyPr>
          <a:lstStyle/>
          <a:p>
            <a:r>
              <a:rPr lang="en-US" dirty="0">
                <a:latin typeface="Times New Roman"/>
                <a:cs typeface="Times New Roman"/>
              </a:rPr>
              <a:t>Professional Development</a:t>
            </a:r>
          </a:p>
          <a:p>
            <a:pPr marL="0" indent="0">
              <a:buNone/>
            </a:pPr>
            <a:endParaRPr lang="en-US" dirty="0">
              <a:latin typeface="Times New Roman"/>
              <a:cs typeface="Times New Roman"/>
            </a:endParaRPr>
          </a:p>
          <a:p>
            <a:r>
              <a:rPr lang="en-US" dirty="0">
                <a:latin typeface="Times New Roman"/>
                <a:cs typeface="Times New Roman"/>
              </a:rPr>
              <a:t>Faculty Evaluations</a:t>
            </a:r>
          </a:p>
          <a:p>
            <a:pPr marL="0" indent="0">
              <a:buNone/>
            </a:pPr>
            <a:endParaRPr lang="en-US" dirty="0">
              <a:latin typeface="Times New Roman"/>
              <a:cs typeface="Times New Roman"/>
            </a:endParaRPr>
          </a:p>
          <a:p>
            <a:r>
              <a:rPr lang="en-US" dirty="0">
                <a:latin typeface="Times New Roman"/>
                <a:cs typeface="Times New Roman"/>
              </a:rPr>
              <a:t>Tenure Review Processes</a:t>
            </a:r>
          </a:p>
          <a:p>
            <a:pPr marL="0" indent="0">
              <a:buNone/>
            </a:pPr>
            <a:endParaRPr lang="en-US" dirty="0">
              <a:latin typeface="Times New Roman"/>
              <a:cs typeface="Times New Roman"/>
            </a:endParaRPr>
          </a:p>
          <a:p>
            <a:r>
              <a:rPr lang="en-US" dirty="0">
                <a:latin typeface="Times New Roman"/>
                <a:cs typeface="Times New Roman"/>
              </a:rPr>
              <a:t>Enrollment Management</a:t>
            </a:r>
          </a:p>
          <a:p>
            <a:pPr marL="0" indent="0">
              <a:buNone/>
            </a:pPr>
            <a:endParaRPr lang="en-US" dirty="0">
              <a:latin typeface="Times New Roman"/>
              <a:cs typeface="Times New Roman"/>
            </a:endParaRPr>
          </a:p>
          <a:p>
            <a:r>
              <a:rPr lang="en-US" dirty="0">
                <a:latin typeface="Times New Roman"/>
                <a:cs typeface="Times New Roman"/>
              </a:rPr>
              <a:t>Program Discontinuance</a:t>
            </a:r>
          </a:p>
          <a:p>
            <a:endParaRPr lang="en-US" dirty="0">
              <a:latin typeface="Times New Roman"/>
              <a:cs typeface="Times New Roman"/>
            </a:endParaRPr>
          </a:p>
          <a:p>
            <a:r>
              <a:rPr lang="en-US" i="1" dirty="0">
                <a:solidFill>
                  <a:srgbClr val="3366FF"/>
                </a:solidFill>
                <a:latin typeface="Times New Roman"/>
                <a:cs typeface="Times New Roman"/>
              </a:rPr>
              <a:t>More</a:t>
            </a:r>
            <a:r>
              <a:rPr lang="is-IS" dirty="0">
                <a:latin typeface="Times New Roman"/>
                <a:cs typeface="Times New Roman"/>
              </a:rPr>
              <a:t>…</a:t>
            </a:r>
            <a:endParaRPr lang="en-US" dirty="0">
              <a:latin typeface="Times New Roman"/>
              <a:cs typeface="Times New Roman"/>
            </a:endParaRPr>
          </a:p>
          <a:p>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sp>
        <p:nvSpPr>
          <p:cNvPr id="7" name="Oval 6"/>
          <p:cNvSpPr/>
          <p:nvPr/>
        </p:nvSpPr>
        <p:spPr>
          <a:xfrm>
            <a:off x="2359449" y="1804848"/>
            <a:ext cx="2355970" cy="2339615"/>
          </a:xfrm>
          <a:prstGeom prst="ellipse">
            <a:avLst/>
          </a:prstGeom>
          <a:solidFill>
            <a:srgbClr val="FF0000">
              <a:alpha val="5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111356" y="3242041"/>
            <a:ext cx="2322551" cy="2389750"/>
          </a:xfrm>
          <a:prstGeom prst="ellipse">
            <a:avLst/>
          </a:prstGeom>
          <a:solidFill>
            <a:srgbClr val="3366FF">
              <a:alpha val="5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78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8C2E-63D1-4C83-B690-782A504D459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Q &amp; A…and THANK YOU!</a:t>
            </a:r>
            <a:endParaRPr lang="en-US" dirty="0"/>
          </a:p>
        </p:txBody>
      </p:sp>
      <p:pic>
        <p:nvPicPr>
          <p:cNvPr id="4" name="Picture 2" descr="questions">
            <a:extLst>
              <a:ext uri="{FF2B5EF4-FFF2-40B4-BE49-F238E27FC236}">
                <a16:creationId xmlns:a16="http://schemas.microsoft.com/office/drawing/2014/main" id="{A0A09BD8-819C-4024-B341-A05A8997161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rot="21039650">
            <a:off x="2283485" y="2061158"/>
            <a:ext cx="4889500"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84885F-B8B1-4276-B115-3F187265ADB3}"/>
              </a:ext>
            </a:extLst>
          </p:cNvPr>
          <p:cNvSpPr txBox="1"/>
          <p:nvPr/>
        </p:nvSpPr>
        <p:spPr>
          <a:xfrm>
            <a:off x="7649028" y="3577140"/>
            <a:ext cx="4114800" cy="2215991"/>
          </a:xfrm>
          <a:prstGeom prst="rect">
            <a:avLst/>
          </a:prstGeom>
          <a:noFill/>
        </p:spPr>
        <p:txBody>
          <a:bodyPr wrap="square" rtlCol="0">
            <a:spAutoFit/>
          </a:bodyPr>
          <a:lstStyle/>
          <a:p>
            <a:r>
              <a:rPr lang="en-US" sz="4000" b="1" dirty="0">
                <a:solidFill>
                  <a:srgbClr val="0070C0"/>
                </a:solidFill>
              </a:rPr>
              <a:t>Please submit questions to </a:t>
            </a:r>
            <a:r>
              <a:rPr lang="en-US" sz="4000" b="1" dirty="0">
                <a:solidFill>
                  <a:srgbClr val="0070C0"/>
                </a:solidFill>
                <a:hlinkClick r:id="rId3">
                  <a:extLst>
                    <a:ext uri="{A12FA001-AC4F-418D-AE19-62706E023703}">
                      <ahyp:hlinkClr xmlns:ahyp="http://schemas.microsoft.com/office/drawing/2018/hyperlinkcolor" val="tx"/>
                    </a:ext>
                  </a:extLst>
                </a:hlinkClick>
              </a:rPr>
              <a:t>info@asccc.org</a:t>
            </a:r>
            <a:r>
              <a:rPr lang="en-US" sz="4000" b="1" dirty="0">
                <a:solidFill>
                  <a:srgbClr val="0070C0"/>
                </a:solidFill>
              </a:rPr>
              <a:t> </a:t>
            </a:r>
          </a:p>
          <a:p>
            <a:endParaRPr lang="en-US" dirty="0"/>
          </a:p>
        </p:txBody>
      </p:sp>
    </p:spTree>
    <p:extLst>
      <p:ext uri="{BB962C8B-B14F-4D97-AF65-F5344CB8AC3E}">
        <p14:creationId xmlns:p14="http://schemas.microsoft.com/office/powerpoint/2010/main" val="40997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a:bodyPr>
          <a:lstStyle/>
          <a:p>
            <a:pPr marL="0" marR="0">
              <a:spcBef>
                <a:spcPts val="0"/>
              </a:spcBef>
              <a:spcAft>
                <a:spcPts val="0"/>
              </a:spcAft>
            </a:pPr>
            <a:r>
              <a:rPr lang="en-US" sz="3100" dirty="0">
                <a:effectLst/>
                <a:latin typeface="Cambria" panose="02040503050406030204" pitchFamily="18" charset="0"/>
                <a:ea typeface="Calibri" panose="020F0502020204030204" pitchFamily="34" charset="0"/>
              </a:rPr>
              <a:t>Sam Foster, ASCCC South Representative</a:t>
            </a:r>
            <a:br>
              <a:rPr lang="en-US" sz="3100" dirty="0">
                <a:effectLst/>
                <a:latin typeface="Calibri" panose="020F0502020204030204" pitchFamily="34" charset="0"/>
                <a:ea typeface="Calibri" panose="020F0502020204030204" pitchFamily="34" charset="0"/>
              </a:rPr>
            </a:br>
            <a:r>
              <a:rPr lang="en-US" sz="3100" dirty="0">
                <a:effectLst/>
                <a:latin typeface="Cambria" panose="02040503050406030204" pitchFamily="18" charset="0"/>
                <a:ea typeface="Calibri" panose="020F0502020204030204" pitchFamily="34" charset="0"/>
              </a:rPr>
              <a:t>Manuel Velez, ASCCC South Representative</a:t>
            </a:r>
            <a:endParaRPr lang="en-US" sz="4200" dirty="0"/>
          </a:p>
        </p:txBody>
      </p:sp>
    </p:spTree>
    <p:extLst>
      <p:ext uri="{BB962C8B-B14F-4D97-AF65-F5344CB8AC3E}">
        <p14:creationId xmlns:p14="http://schemas.microsoft.com/office/powerpoint/2010/main" val="85604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Welcome</a:t>
            </a:r>
          </a:p>
        </p:txBody>
      </p:sp>
      <p:sp>
        <p:nvSpPr>
          <p:cNvPr id="3" name="Content Placeholder 2"/>
          <p:cNvSpPr>
            <a:spLocks noGrp="1"/>
          </p:cNvSpPr>
          <p:nvPr>
            <p:ph sz="half" idx="1"/>
          </p:nvPr>
        </p:nvSpPr>
        <p:spPr>
          <a:xfrm>
            <a:off x="1277650" y="2178120"/>
            <a:ext cx="10058400" cy="3971537"/>
          </a:xfrm>
        </p:spPr>
        <p:txBody>
          <a:bodyPr/>
          <a:lstStyle/>
          <a:p>
            <a:pPr marL="0" indent="0">
              <a:buNone/>
            </a:pPr>
            <a:r>
              <a:rPr lang="en-US" sz="2800" dirty="0">
                <a:latin typeface="Times New Roman" panose="02020603050405020304" pitchFamily="18" charset="0"/>
                <a:cs typeface="Times New Roman" panose="02020603050405020304" pitchFamily="18" charset="0"/>
              </a:rPr>
              <a:t>Although we are currently constrained to social distancing protocols, the principles of building relationships remain the same. Today we will focus on how local academic senate leaders can leverage existing relationships and cultivate new ones allowing for courageous conversations around critical issues, including some differences between virtual and face-to-face protoc</a:t>
            </a:r>
            <a:r>
              <a:rPr lang="en-US" dirty="0">
                <a:latin typeface="Times New Roman" panose="02020603050405020304" pitchFamily="18" charset="0"/>
                <a:cs typeface="Times New Roman" panose="02020603050405020304" pitchFamily="18" charset="0"/>
              </a:rPr>
              <a:t>ols </a:t>
            </a:r>
          </a:p>
          <a:p>
            <a:pPr marL="0" indent="0">
              <a:buNone/>
            </a:pP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21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Becoming a Successful Leader</a:t>
            </a:r>
          </a:p>
        </p:txBody>
      </p:sp>
      <p:sp>
        <p:nvSpPr>
          <p:cNvPr id="3" name="Content Placeholder 2"/>
          <p:cNvSpPr>
            <a:spLocks noGrp="1"/>
          </p:cNvSpPr>
          <p:nvPr>
            <p:ph sz="half" idx="1"/>
          </p:nvPr>
        </p:nvSpPr>
        <p:spPr/>
        <p:txBody>
          <a:bodyPr>
            <a:normAutofit/>
          </a:bodyPr>
          <a:lstStyle/>
          <a:p>
            <a:r>
              <a:rPr lang="en-US" sz="2800" b="0" i="0" dirty="0">
                <a:latin typeface="Times New Roman" panose="02020603050405020304" pitchFamily="18" charset="0"/>
                <a:cs typeface="Times New Roman" panose="02020603050405020304" pitchFamily="18" charset="0"/>
              </a:rPr>
              <a:t>Whether you were elected in a landslide or survived a contested election, you now need move into your leadership position.</a:t>
            </a:r>
          </a:p>
          <a:p>
            <a:r>
              <a:rPr lang="en-US" sz="2800" b="0" i="0" dirty="0">
                <a:latin typeface="Times New Roman" panose="02020603050405020304" pitchFamily="18" charset="0"/>
                <a:cs typeface="Times New Roman" panose="02020603050405020304" pitchFamily="18" charset="0"/>
              </a:rPr>
              <a:t>All successful leaders establish trust and build strong relationships.</a:t>
            </a:r>
          </a:p>
          <a:p>
            <a:r>
              <a:rPr lang="en-US" sz="2800" b="0" i="0" dirty="0">
                <a:latin typeface="Times New Roman" panose="02020603050405020304" pitchFamily="18" charset="0"/>
                <a:cs typeface="Times New Roman" panose="02020603050405020304" pitchFamily="18" charset="0"/>
              </a:rPr>
              <a:t>Strong relationships will help you navigate difficult situations, have the faculty trust you when you are not able to share every detail, and allow your senate to draw the line in the sand when needed.</a:t>
            </a:r>
          </a:p>
          <a:p>
            <a:r>
              <a:rPr lang="en-US" sz="2800" b="0" i="0" dirty="0">
                <a:latin typeface="Times New Roman" panose="02020603050405020304" pitchFamily="18" charset="0"/>
                <a:cs typeface="Times New Roman" panose="02020603050405020304" pitchFamily="18" charset="0"/>
              </a:rPr>
              <a:t>The relationships you build will be how you are able to navigate the challenges of your new position and become successful</a:t>
            </a:r>
            <a:r>
              <a:rPr lang="en-US" sz="2800" b="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546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ADA7-5088-492C-AFCC-A36DD854125B}"/>
              </a:ext>
            </a:extLst>
          </p:cNvPr>
          <p:cNvSpPr>
            <a:spLocks noGrp="1"/>
          </p:cNvSpPr>
          <p:nvPr>
            <p:ph type="title"/>
          </p:nvPr>
        </p:nvSpPr>
        <p:spPr/>
        <p:txBody>
          <a:bodyPr/>
          <a:lstStyle/>
          <a:p>
            <a:r>
              <a:rPr lang="en-US" dirty="0"/>
              <a:t>Maintaining Your Cool Under Pressure</a:t>
            </a:r>
          </a:p>
        </p:txBody>
      </p:sp>
      <p:sp>
        <p:nvSpPr>
          <p:cNvPr id="3" name="Content Placeholder 2">
            <a:extLst>
              <a:ext uri="{FF2B5EF4-FFF2-40B4-BE49-F238E27FC236}">
                <a16:creationId xmlns:a16="http://schemas.microsoft.com/office/drawing/2014/main" id="{8461F0FA-5561-486A-84D4-372A913007F0}"/>
              </a:ext>
            </a:extLst>
          </p:cNvPr>
          <p:cNvSpPr>
            <a:spLocks noGrp="1"/>
          </p:cNvSpPr>
          <p:nvPr>
            <p:ph sz="half" idx="1"/>
          </p:nvPr>
        </p:nvSpPr>
        <p:spPr/>
        <p:txBody>
          <a:bodyPr>
            <a:normAutofit/>
          </a:bodyPr>
          <a:lstStyle/>
          <a:p>
            <a:r>
              <a:rPr lang="en-US" dirty="0"/>
              <a:t>Communication is key.  Make sure your communication reflects your intent</a:t>
            </a:r>
          </a:p>
          <a:p>
            <a:r>
              <a:rPr lang="en-US" dirty="0"/>
              <a:t>Faculty may approach you to express their frustrations with policies procedures and initiatives.  Listen, be patient, and determine how to best address it. </a:t>
            </a:r>
          </a:p>
          <a:p>
            <a:r>
              <a:rPr lang="en-US" dirty="0"/>
              <a:t>In the heat of battle people may say things that push your buttons but to build trust and relationships you must maintain your cool.</a:t>
            </a:r>
          </a:p>
          <a:p>
            <a:r>
              <a:rPr lang="en-US" dirty="0"/>
              <a:t>Remember that when in a virtual environment the typical non-verbal cues are more difficult to discern so you must be more deliberate about your word choices and tone.</a:t>
            </a:r>
          </a:p>
          <a:p>
            <a:endParaRPr lang="en-US" sz="2800" dirty="0"/>
          </a:p>
        </p:txBody>
      </p:sp>
    </p:spTree>
    <p:extLst>
      <p:ext uri="{BB962C8B-B14F-4D97-AF65-F5344CB8AC3E}">
        <p14:creationId xmlns:p14="http://schemas.microsoft.com/office/powerpoint/2010/main" val="61298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8CF20-EC6E-4755-BB86-CE69AE52B68C}"/>
              </a:ext>
            </a:extLst>
          </p:cNvPr>
          <p:cNvSpPr>
            <a:spLocks noGrp="1"/>
          </p:cNvSpPr>
          <p:nvPr>
            <p:ph type="title"/>
          </p:nvPr>
        </p:nvSpPr>
        <p:spPr/>
        <p:txBody>
          <a:bodyPr/>
          <a:lstStyle/>
          <a:p>
            <a:r>
              <a:rPr lang="en-US" dirty="0"/>
              <a:t>Building Relationships </a:t>
            </a:r>
          </a:p>
        </p:txBody>
      </p:sp>
      <p:sp>
        <p:nvSpPr>
          <p:cNvPr id="3" name="Content Placeholder 2">
            <a:extLst>
              <a:ext uri="{FF2B5EF4-FFF2-40B4-BE49-F238E27FC236}">
                <a16:creationId xmlns:a16="http://schemas.microsoft.com/office/drawing/2014/main" id="{2FAD55F8-AE8D-4D58-B8E6-3B9177FCD04C}"/>
              </a:ext>
            </a:extLst>
          </p:cNvPr>
          <p:cNvSpPr>
            <a:spLocks noGrp="1"/>
          </p:cNvSpPr>
          <p:nvPr>
            <p:ph sz="half" idx="1"/>
          </p:nvPr>
        </p:nvSpPr>
        <p:spPr>
          <a:xfrm>
            <a:off x="1330592" y="1808252"/>
            <a:ext cx="10058400" cy="4341406"/>
          </a:xfrm>
        </p:spPr>
        <p:txBody>
          <a:bodyPr>
            <a:normAutofit/>
          </a:bodyPr>
          <a:lstStyle/>
          <a:p>
            <a:pPr marL="0" indent="0">
              <a:spcAft>
                <a:spcPts val="1200"/>
              </a:spcAft>
              <a:buNone/>
            </a:pPr>
            <a:r>
              <a:rPr lang="en-US" sz="3000" dirty="0"/>
              <a:t>A successful senate leader cultivates strong relationships with faculty, administrators, and the board.</a:t>
            </a:r>
          </a:p>
          <a:p>
            <a:pPr marL="0" indent="0">
              <a:spcAft>
                <a:spcPts val="1200"/>
              </a:spcAft>
              <a:buNone/>
            </a:pPr>
            <a:r>
              <a:rPr lang="en-US" sz="3000" dirty="0"/>
              <a:t>The nature of the relationship will vary with different constituents, but they share an important component:</a:t>
            </a:r>
          </a:p>
          <a:p>
            <a:pPr marL="0" indent="0">
              <a:spcAft>
                <a:spcPts val="1200"/>
              </a:spcAft>
              <a:buNone/>
            </a:pPr>
            <a:r>
              <a:rPr lang="en-US" sz="3000" dirty="0"/>
              <a:t>Respect!</a:t>
            </a:r>
          </a:p>
          <a:p>
            <a:pPr marL="0" indent="0">
              <a:buNone/>
            </a:pPr>
            <a:r>
              <a:rPr lang="en-US" sz="3000" i="1" dirty="0"/>
              <a:t> </a:t>
            </a:r>
          </a:p>
          <a:p>
            <a:endParaRPr lang="en-US" sz="3000" dirty="0"/>
          </a:p>
        </p:txBody>
      </p:sp>
      <p:sp>
        <p:nvSpPr>
          <p:cNvPr id="6" name="TextBox 5">
            <a:extLst>
              <a:ext uri="{FF2B5EF4-FFF2-40B4-BE49-F238E27FC236}">
                <a16:creationId xmlns:a16="http://schemas.microsoft.com/office/drawing/2014/main" id="{AFE9CE30-305E-4233-B009-2454C65419FC}"/>
              </a:ext>
            </a:extLst>
          </p:cNvPr>
          <p:cNvSpPr txBox="1"/>
          <p:nvPr/>
        </p:nvSpPr>
        <p:spPr>
          <a:xfrm>
            <a:off x="4996665" y="4361380"/>
            <a:ext cx="6392327" cy="1631216"/>
          </a:xfrm>
          <a:prstGeom prst="rect">
            <a:avLst/>
          </a:prstGeom>
          <a:noFill/>
        </p:spPr>
        <p:txBody>
          <a:bodyPr wrap="square" rtlCol="0">
            <a:spAutoFit/>
          </a:bodyPr>
          <a:lstStyle/>
          <a:p>
            <a:pPr marL="0" indent="0">
              <a:buNone/>
            </a:pPr>
            <a:r>
              <a:rPr lang="en-US" sz="2800" i="1"/>
              <a:t>“ </a:t>
            </a:r>
            <a:r>
              <a:rPr lang="en-US" sz="2400" i="1"/>
              <a:t>Show respect even to people who don’t deserve it, not as a reflection of their character, but as a reflection of yours” </a:t>
            </a:r>
          </a:p>
          <a:p>
            <a:pPr marL="1371966" lvl="4" indent="0">
              <a:buNone/>
            </a:pPr>
            <a:r>
              <a:rPr lang="en-US" sz="2400" i="1"/>
              <a:t>			---Dave Willis</a:t>
            </a:r>
            <a:endParaRPr lang="en-US" sz="2400" dirty="0"/>
          </a:p>
        </p:txBody>
      </p:sp>
    </p:spTree>
    <p:extLst>
      <p:ext uri="{BB962C8B-B14F-4D97-AF65-F5344CB8AC3E}">
        <p14:creationId xmlns:p14="http://schemas.microsoft.com/office/powerpoint/2010/main" val="414766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BF2A-DBF4-466F-9630-206BB552A801}"/>
              </a:ext>
            </a:extLst>
          </p:cNvPr>
          <p:cNvSpPr>
            <a:spLocks noGrp="1"/>
          </p:cNvSpPr>
          <p:nvPr>
            <p:ph type="title"/>
          </p:nvPr>
        </p:nvSpPr>
        <p:spPr/>
        <p:txBody>
          <a:bodyPr/>
          <a:lstStyle/>
          <a:p>
            <a:r>
              <a:rPr lang="en-US" dirty="0"/>
              <a:t>Building Relationships (cont’d)</a:t>
            </a:r>
          </a:p>
        </p:txBody>
      </p:sp>
      <p:sp>
        <p:nvSpPr>
          <p:cNvPr id="3" name="Content Placeholder 2">
            <a:extLst>
              <a:ext uri="{FF2B5EF4-FFF2-40B4-BE49-F238E27FC236}">
                <a16:creationId xmlns:a16="http://schemas.microsoft.com/office/drawing/2014/main" id="{33C4900A-B646-46AD-A9C7-B9B7A0603527}"/>
              </a:ext>
            </a:extLst>
          </p:cNvPr>
          <p:cNvSpPr>
            <a:spLocks noGrp="1"/>
          </p:cNvSpPr>
          <p:nvPr>
            <p:ph sz="half" idx="1"/>
          </p:nvPr>
        </p:nvSpPr>
        <p:spPr/>
        <p:txBody>
          <a:bodyPr/>
          <a:lstStyle/>
          <a:p>
            <a:r>
              <a:rPr lang="en-US" dirty="0"/>
              <a:t>When possible consider having lunch with campus leaders such as the president, VPs and others early in the semester to establish a shared experience and begin to build relationships.  Although sharing a virtual lunch is not quite as effective, it can still provide a shared experience.</a:t>
            </a:r>
          </a:p>
          <a:p>
            <a:r>
              <a:rPr lang="en-US" sz="2400" b="0" i="0" dirty="0"/>
              <a:t>Consider briefly visiting each division meeting at the beginning of the  year and offer remarks tailored for that division to establish strong networks between the senate and each college division</a:t>
            </a:r>
          </a:p>
          <a:p>
            <a:r>
              <a:rPr lang="en-US" b="0" i="0" dirty="0"/>
              <a:t>Maintain effective relationships with other governance groups</a:t>
            </a:r>
          </a:p>
          <a:p>
            <a:r>
              <a:rPr lang="en-US" b="0" i="0" dirty="0"/>
              <a:t>Using online platforms such as canvas and zoom can help to ensure that relationships remain strong while social distancing.</a:t>
            </a:r>
          </a:p>
        </p:txBody>
      </p:sp>
    </p:spTree>
    <p:extLst>
      <p:ext uri="{BB962C8B-B14F-4D97-AF65-F5344CB8AC3E}">
        <p14:creationId xmlns:p14="http://schemas.microsoft.com/office/powerpoint/2010/main" val="97116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Faculty</a:t>
            </a:r>
          </a:p>
        </p:txBody>
      </p:sp>
      <p:sp>
        <p:nvSpPr>
          <p:cNvPr id="3" name="Content Placeholder 2"/>
          <p:cNvSpPr>
            <a:spLocks noGrp="1"/>
          </p:cNvSpPr>
          <p:nvPr>
            <p:ph sz="half" idx="1"/>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As a faculty leader, the faculty need to trust that you are acting in the best interests of the college.</a:t>
            </a:r>
          </a:p>
          <a:p>
            <a:r>
              <a:rPr lang="en-US" dirty="0">
                <a:solidFill>
                  <a:schemeClr val="tx2"/>
                </a:solidFill>
                <a:latin typeface="Times New Roman" panose="02020603050405020304" pitchFamily="18" charset="0"/>
                <a:cs typeface="Times New Roman" panose="02020603050405020304" pitchFamily="18" charset="0"/>
              </a:rPr>
              <a:t>They must see that you are open to listening to all sides and not showing favoritism to any particular groups or departments. </a:t>
            </a:r>
          </a:p>
          <a:p>
            <a:r>
              <a:rPr lang="en-US" dirty="0">
                <a:solidFill>
                  <a:schemeClr val="tx2"/>
                </a:solidFill>
                <a:latin typeface="Times New Roman" panose="02020603050405020304" pitchFamily="18" charset="0"/>
                <a:cs typeface="Times New Roman" panose="02020603050405020304" pitchFamily="18" charset="0"/>
              </a:rPr>
              <a:t>While you may be friends with many of your fellow faculty, you cannot just side with your friends if you want all of the faculty to trust your judgement. </a:t>
            </a:r>
          </a:p>
          <a:p>
            <a:r>
              <a:rPr lang="en-US" dirty="0">
                <a:solidFill>
                  <a:schemeClr val="tx2"/>
                </a:solidFill>
                <a:latin typeface="Times New Roman" panose="02020603050405020304" pitchFamily="18" charset="0"/>
                <a:cs typeface="Times New Roman" panose="02020603050405020304" pitchFamily="18" charset="0"/>
              </a:rPr>
              <a:t>Always remember that the needs of the college and the students should be put ahead of an individual.</a:t>
            </a:r>
          </a:p>
        </p:txBody>
      </p:sp>
    </p:spTree>
    <p:extLst>
      <p:ext uri="{BB962C8B-B14F-4D97-AF65-F5344CB8AC3E}">
        <p14:creationId xmlns:p14="http://schemas.microsoft.com/office/powerpoint/2010/main" val="147787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AE31-2919-4F4A-BC00-B18308AAAE61}"/>
              </a:ext>
            </a:extLst>
          </p:cNvPr>
          <p:cNvSpPr>
            <a:spLocks noGrp="1"/>
          </p:cNvSpPr>
          <p:nvPr>
            <p:ph type="title"/>
          </p:nvPr>
        </p:nvSpPr>
        <p:spPr/>
        <p:txBody>
          <a:bodyPr/>
          <a:lstStyle/>
          <a:p>
            <a:r>
              <a:rPr lang="en-US" dirty="0"/>
              <a:t>Networking with Other Senate Leaders</a:t>
            </a:r>
          </a:p>
        </p:txBody>
      </p:sp>
      <p:sp>
        <p:nvSpPr>
          <p:cNvPr id="3" name="Content Placeholder 2">
            <a:extLst>
              <a:ext uri="{FF2B5EF4-FFF2-40B4-BE49-F238E27FC236}">
                <a16:creationId xmlns:a16="http://schemas.microsoft.com/office/drawing/2014/main" id="{DD9E54E7-35FD-45D1-A9A4-4F44F67DE5BB}"/>
              </a:ext>
            </a:extLst>
          </p:cNvPr>
          <p:cNvSpPr>
            <a:spLocks noGrp="1"/>
          </p:cNvSpPr>
          <p:nvPr>
            <p:ph sz="half" idx="1"/>
          </p:nvPr>
        </p:nvSpPr>
        <p:spPr>
          <a:xfrm>
            <a:off x="1037689" y="1798320"/>
            <a:ext cx="10767317" cy="4351338"/>
          </a:xfrm>
        </p:spPr>
        <p:txBody>
          <a:bodyPr>
            <a:normAutofit/>
          </a:bodyPr>
          <a:lstStyle/>
          <a:p>
            <a:r>
              <a:rPr lang="en-US" dirty="0">
                <a:solidFill>
                  <a:schemeClr val="tx2">
                    <a:lumMod val="65000"/>
                    <a:lumOff val="35000"/>
                  </a:schemeClr>
                </a:solidFill>
              </a:rPr>
              <a:t>Senate work can sometimes seem isolating.  It’s important to network with other senate leaders:</a:t>
            </a:r>
          </a:p>
          <a:p>
            <a:pPr lvl="1"/>
            <a:r>
              <a:rPr lang="en-US" sz="2000" dirty="0">
                <a:solidFill>
                  <a:schemeClr val="tx2">
                    <a:lumMod val="65000"/>
                    <a:lumOff val="35000"/>
                  </a:schemeClr>
                </a:solidFill>
              </a:rPr>
              <a:t>In your region—make connections with other senate leaders within your district  and nearby colleges and districts.</a:t>
            </a:r>
          </a:p>
          <a:p>
            <a:pPr lvl="1"/>
            <a:r>
              <a:rPr lang="en-US" sz="2000" dirty="0">
                <a:solidFill>
                  <a:schemeClr val="tx2">
                    <a:lumMod val="65000"/>
                    <a:lumOff val="35000"/>
                  </a:schemeClr>
                </a:solidFill>
              </a:rPr>
              <a:t>In your area—go to area meetings along with your local senate team and network to find solutions to common problems</a:t>
            </a:r>
          </a:p>
          <a:p>
            <a:pPr lvl="1"/>
            <a:r>
              <a:rPr lang="en-US" sz="2000" dirty="0">
                <a:solidFill>
                  <a:schemeClr val="tx2">
                    <a:lumMod val="65000"/>
                    <a:lumOff val="35000"/>
                  </a:schemeClr>
                </a:solidFill>
              </a:rPr>
              <a:t>Throughout the state—go to ASCCC functions including institutes, workshops, webinars and plenary sessions.  </a:t>
            </a:r>
          </a:p>
          <a:p>
            <a:pPr lvl="1"/>
            <a:r>
              <a:rPr lang="en-US" sz="2000" dirty="0">
                <a:solidFill>
                  <a:schemeClr val="tx2">
                    <a:lumMod val="65000"/>
                    <a:lumOff val="35000"/>
                  </a:schemeClr>
                </a:solidFill>
              </a:rPr>
              <a:t>ASCCC Caucuses–</a:t>
            </a:r>
            <a:r>
              <a:rPr lang="en-US" sz="2000" b="0" i="0" dirty="0">
                <a:solidFill>
                  <a:schemeClr val="tx2">
                    <a:lumMod val="65000"/>
                    <a:lumOff val="35000"/>
                  </a:schemeClr>
                </a:solidFill>
                <a:effectLst/>
                <a:latin typeface="Lucida Grande"/>
              </a:rPr>
              <a:t> </a:t>
            </a:r>
            <a:r>
              <a:rPr lang="en-US" sz="2000" b="0" i="0" dirty="0">
                <a:solidFill>
                  <a:schemeClr val="tx2">
                    <a:lumMod val="65000"/>
                    <a:lumOff val="35000"/>
                  </a:schemeClr>
                </a:solidFill>
                <a:effectLst/>
              </a:rPr>
              <a:t>These are intended to serve as groups of independently organized faculty to meet, network, and deliberate collegially in order to form a collective voice on issues of common concern. See </a:t>
            </a:r>
            <a:r>
              <a:rPr lang="en-US" sz="2000" b="0" i="0" dirty="0">
                <a:solidFill>
                  <a:schemeClr val="tx2">
                    <a:lumMod val="65000"/>
                    <a:lumOff val="35000"/>
                  </a:schemeClr>
                </a:solidFill>
                <a:effectLst/>
                <a:hlinkClick r:id="rId3"/>
              </a:rPr>
              <a:t>https://asccc.org/communities/caucuses</a:t>
            </a:r>
            <a:r>
              <a:rPr lang="en-US" sz="2000" b="0" i="0" dirty="0">
                <a:solidFill>
                  <a:schemeClr val="tx2">
                    <a:lumMod val="65000"/>
                    <a:lumOff val="35000"/>
                  </a:schemeClr>
                </a:solidFill>
                <a:effectLst/>
              </a:rPr>
              <a:t> </a:t>
            </a:r>
          </a:p>
          <a:p>
            <a:pPr lvl="1"/>
            <a:r>
              <a:rPr lang="en-US" sz="2000" dirty="0">
                <a:solidFill>
                  <a:schemeClr val="tx2">
                    <a:lumMod val="65000"/>
                    <a:lumOff val="35000"/>
                  </a:schemeClr>
                </a:solidFill>
              </a:rPr>
              <a:t>Other faculty organizations outside of the senate—this may include FACCC, statewide collective units and the RP group among other</a:t>
            </a:r>
            <a:r>
              <a:rPr lang="en-US" dirty="0">
                <a:solidFill>
                  <a:schemeClr val="tx2">
                    <a:lumMod val="65000"/>
                    <a:lumOff val="35000"/>
                  </a:schemeClr>
                </a:solidFill>
              </a:rPr>
              <a:t>s.</a:t>
            </a:r>
          </a:p>
        </p:txBody>
      </p:sp>
    </p:spTree>
    <p:extLst>
      <p:ext uri="{BB962C8B-B14F-4D97-AF65-F5344CB8AC3E}">
        <p14:creationId xmlns:p14="http://schemas.microsoft.com/office/powerpoint/2010/main" val="1450448148"/>
      </p:ext>
    </p:extLst>
  </p:cSld>
  <p:clrMapOvr>
    <a:masterClrMapping/>
  </p:clrMapOvr>
</p:sld>
</file>

<file path=ppt/theme/theme1.xml><?xml version="1.0" encoding="utf-8"?>
<a:theme xmlns:a="http://schemas.openxmlformats.org/drawingml/2006/main" name="Office Theme">
  <a:themeElements>
    <a:clrScheme name="Custom 4">
      <a:dk1>
        <a:srgbClr val="E02826"/>
      </a:dk1>
      <a:lt1>
        <a:srgbClr val="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757</TotalTime>
  <Words>1207</Words>
  <Application>Microsoft Office PowerPoint</Application>
  <PresentationFormat>Widescreen</PresentationFormat>
  <Paragraphs>116</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Lucida Grande</vt:lpstr>
      <vt:lpstr>Palatino</vt:lpstr>
      <vt:lpstr>Times New Roman</vt:lpstr>
      <vt:lpstr>Office Theme</vt:lpstr>
      <vt:lpstr>Building Relationships in the Age of Social Distancing:   Tools for an Effective Senate</vt:lpstr>
      <vt:lpstr>Sam Foster, ASCCC South Representative Manuel Velez, ASCCC South Representative</vt:lpstr>
      <vt:lpstr>Welcome</vt:lpstr>
      <vt:lpstr>Becoming a Successful Leader</vt:lpstr>
      <vt:lpstr>Maintaining Your Cool Under Pressure</vt:lpstr>
      <vt:lpstr>Building Relationships </vt:lpstr>
      <vt:lpstr>Building Relationships (cont’d)</vt:lpstr>
      <vt:lpstr>Faculty</vt:lpstr>
      <vt:lpstr>Networking with Other Senate Leaders</vt:lpstr>
      <vt:lpstr>Deans</vt:lpstr>
      <vt:lpstr>Vice Presidents (and Vice Chancellors)</vt:lpstr>
      <vt:lpstr>College President and Chancellor</vt:lpstr>
      <vt:lpstr>Trustees</vt:lpstr>
      <vt:lpstr>Union</vt:lpstr>
      <vt:lpstr>The Roles of the Senate and Union</vt:lpstr>
      <vt:lpstr>Typical Overlapping Areas…</vt:lpstr>
      <vt:lpstr>Q &amp; A…and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Nash</dc:creator>
  <cp:lastModifiedBy>Sam Foster</cp:lastModifiedBy>
  <cp:revision>42</cp:revision>
  <dcterms:created xsi:type="dcterms:W3CDTF">2019-10-17T19:23:47Z</dcterms:created>
  <dcterms:modified xsi:type="dcterms:W3CDTF">2020-06-13T00:14:18Z</dcterms:modified>
</cp:coreProperties>
</file>