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sldIdLst>
    <p:sldId id="256" r:id="rId5"/>
    <p:sldId id="259" r:id="rId6"/>
    <p:sldId id="286" r:id="rId7"/>
    <p:sldId id="287" r:id="rId8"/>
    <p:sldId id="288" r:id="rId9"/>
    <p:sldId id="258" r:id="rId10"/>
    <p:sldId id="284" r:id="rId11"/>
    <p:sldId id="285" r:id="rId12"/>
    <p:sldId id="289" r:id="rId13"/>
    <p:sldId id="290" r:id="rId14"/>
    <p:sldId id="291" r:id="rId15"/>
    <p:sldId id="272" r:id="rId16"/>
    <p:sldId id="280" r:id="rId17"/>
    <p:sldId id="281" r:id="rId18"/>
    <p:sldId id="292"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80077" autoAdjust="0"/>
  </p:normalViewPr>
  <p:slideViewPr>
    <p:cSldViewPr snapToGrid="0" snapToObjects="1">
      <p:cViewPr varScale="1">
        <p:scale>
          <a:sx n="73" d="100"/>
          <a:sy n="73" d="100"/>
        </p:scale>
        <p:origin x="-1584" y="-10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0E63A-3612-45D7-ADE6-EE4B590E5533}" type="datetimeFigureOut">
              <a:rPr lang="en-US" smtClean="0"/>
              <a:t>4/8/15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B429B-77F3-4890-97B7-56344BDA7681}" type="slidenum">
              <a:rPr lang="en-US" smtClean="0"/>
              <a:t>‹#›</a:t>
            </a:fld>
            <a:endParaRPr lang="en-US"/>
          </a:p>
        </p:txBody>
      </p:sp>
    </p:spTree>
    <p:extLst>
      <p:ext uri="{BB962C8B-B14F-4D97-AF65-F5344CB8AC3E}">
        <p14:creationId xmlns:p14="http://schemas.microsoft.com/office/powerpoint/2010/main" val="418597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55EB429B-77F3-4890-97B7-56344BDA7681}" type="slidenum">
              <a:rPr lang="en-US" smtClean="0"/>
              <a:t>1</a:t>
            </a:fld>
            <a:endParaRPr lang="en-US"/>
          </a:p>
        </p:txBody>
      </p:sp>
    </p:spTree>
    <p:extLst>
      <p:ext uri="{BB962C8B-B14F-4D97-AF65-F5344CB8AC3E}">
        <p14:creationId xmlns:p14="http://schemas.microsoft.com/office/powerpoint/2010/main" val="309993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 </a:t>
            </a:r>
            <a:endParaRPr lang="en-US" dirty="0"/>
          </a:p>
        </p:txBody>
      </p:sp>
      <p:sp>
        <p:nvSpPr>
          <p:cNvPr id="4" name="Slide Number Placeholder 3"/>
          <p:cNvSpPr>
            <a:spLocks noGrp="1"/>
          </p:cNvSpPr>
          <p:nvPr>
            <p:ph type="sldNum" sz="quarter" idx="10"/>
          </p:nvPr>
        </p:nvSpPr>
        <p:spPr/>
        <p:txBody>
          <a:bodyPr/>
          <a:lstStyle/>
          <a:p>
            <a:fld id="{55EB429B-77F3-4890-97B7-56344BDA7681}" type="slidenum">
              <a:rPr lang="en-US" smtClean="0"/>
              <a:t>2</a:t>
            </a:fld>
            <a:endParaRPr lang="en-US"/>
          </a:p>
        </p:txBody>
      </p:sp>
    </p:spTree>
    <p:extLst>
      <p:ext uri="{BB962C8B-B14F-4D97-AF65-F5344CB8AC3E}">
        <p14:creationId xmlns:p14="http://schemas.microsoft.com/office/powerpoint/2010/main" val="419182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B429B-77F3-4890-97B7-56344BDA7681}" type="slidenum">
              <a:rPr lang="en-US" smtClean="0"/>
              <a:t>6</a:t>
            </a:fld>
            <a:endParaRPr lang="en-US"/>
          </a:p>
        </p:txBody>
      </p:sp>
    </p:spTree>
    <p:extLst>
      <p:ext uri="{BB962C8B-B14F-4D97-AF65-F5344CB8AC3E}">
        <p14:creationId xmlns:p14="http://schemas.microsoft.com/office/powerpoint/2010/main" val="158995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content/application-statewide-servi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3784"/>
            <a:ext cx="7772400" cy="1470025"/>
          </a:xfrm>
        </p:spPr>
        <p:txBody>
          <a:bodyPr>
            <a:normAutofit/>
          </a:bodyPr>
          <a:lstStyle/>
          <a:p>
            <a:r>
              <a:rPr lang="en-US" sz="3600" dirty="0"/>
              <a:t>Bylaws, Rules, and Periodic Review – Updates from Standards and Practices</a:t>
            </a:r>
            <a:endParaRPr lang="en-US" sz="3600" dirty="0">
              <a:effectLst/>
            </a:endParaRPr>
          </a:p>
        </p:txBody>
      </p:sp>
      <p:sp>
        <p:nvSpPr>
          <p:cNvPr id="3" name="Subtitle 2"/>
          <p:cNvSpPr>
            <a:spLocks noGrp="1"/>
          </p:cNvSpPr>
          <p:nvPr>
            <p:ph type="subTitle" idx="1"/>
          </p:nvPr>
        </p:nvSpPr>
        <p:spPr>
          <a:xfrm>
            <a:off x="685800" y="4522714"/>
            <a:ext cx="8458200" cy="1992386"/>
          </a:xfrm>
        </p:spPr>
        <p:txBody>
          <a:bodyPr>
            <a:normAutofit fontScale="92500" lnSpcReduction="20000"/>
          </a:bodyPr>
          <a:lstStyle/>
          <a:p>
            <a:pPr algn="r"/>
            <a:r>
              <a:rPr lang="en-US" b="1" dirty="0" smtClean="0">
                <a:solidFill>
                  <a:schemeClr val="tx1"/>
                </a:solidFill>
              </a:rPr>
              <a:t>Julie Adams, ASCCC Executive Director</a:t>
            </a:r>
          </a:p>
          <a:p>
            <a:pPr algn="r"/>
            <a:r>
              <a:rPr lang="en-US" b="1" dirty="0" smtClean="0">
                <a:solidFill>
                  <a:schemeClr val="tx1"/>
                </a:solidFill>
              </a:rPr>
              <a:t>Craig Rutan, ASCCC South Representative</a:t>
            </a:r>
          </a:p>
          <a:p>
            <a:pPr algn="r"/>
            <a:endParaRPr lang="en-US" b="1" dirty="0">
              <a:solidFill>
                <a:schemeClr val="tx1"/>
              </a:solidFill>
            </a:endParaRPr>
          </a:p>
          <a:p>
            <a:pPr algn="r"/>
            <a:r>
              <a:rPr lang="en-US" b="1" dirty="0" smtClean="0">
                <a:solidFill>
                  <a:schemeClr val="tx1"/>
                </a:solidFill>
              </a:rPr>
              <a:t>2015 ASCCC Spring Plenary Session</a:t>
            </a:r>
            <a:endParaRPr lang="en-US" b="1" dirty="0">
              <a:solidFill>
                <a:schemeClr val="tx1"/>
              </a:solidFill>
            </a:endParaRPr>
          </a:p>
        </p:txBody>
      </p:sp>
    </p:spTree>
    <p:extLst>
      <p:ext uri="{BB962C8B-B14F-4D97-AF65-F5344CB8AC3E}">
        <p14:creationId xmlns:p14="http://schemas.microsoft.com/office/powerpoint/2010/main" val="23324684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Removing Executive Committee Members</a:t>
            </a:r>
            <a:endParaRPr lang="en-US" dirty="0"/>
          </a:p>
        </p:txBody>
      </p:sp>
      <p:sp>
        <p:nvSpPr>
          <p:cNvPr id="3" name="Content Placeholder 2"/>
          <p:cNvSpPr>
            <a:spLocks noGrp="1"/>
          </p:cNvSpPr>
          <p:nvPr>
            <p:ph idx="1"/>
          </p:nvPr>
        </p:nvSpPr>
        <p:spPr>
          <a:xfrm>
            <a:off x="4324404" y="1600200"/>
            <a:ext cx="4362395" cy="4525963"/>
          </a:xfrm>
        </p:spPr>
        <p:txBody>
          <a:bodyPr>
            <a:normAutofit fontScale="85000" lnSpcReduction="20000"/>
          </a:bodyPr>
          <a:lstStyle/>
          <a:p>
            <a:r>
              <a:rPr lang="en-US" dirty="0" smtClean="0"/>
              <a:t>Executive Committee members are representatives of the organization and need to act in accordance with policy, legal requirements, and adopted positions. </a:t>
            </a:r>
          </a:p>
          <a:p>
            <a:r>
              <a:rPr lang="en-US" dirty="0" smtClean="0"/>
              <a:t>The revisions add the ability for delegates to recall a member and for a member to be removed for not fulfilling their obligations </a:t>
            </a:r>
            <a:endParaRPr lang="en-US" dirty="0"/>
          </a:p>
        </p:txBody>
      </p:sp>
      <p:pic>
        <p:nvPicPr>
          <p:cNvPr id="4" name="Picture 3" descr="Guillot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14" y="1911019"/>
            <a:ext cx="2641600" cy="4064000"/>
          </a:xfrm>
          <a:prstGeom prst="rect">
            <a:avLst/>
          </a:prstGeom>
        </p:spPr>
      </p:pic>
    </p:spTree>
    <p:extLst>
      <p:ext uri="{BB962C8B-B14F-4D97-AF65-F5344CB8AC3E}">
        <p14:creationId xmlns:p14="http://schemas.microsoft.com/office/powerpoint/2010/main" val="397872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of Office</a:t>
            </a:r>
            <a:endParaRPr lang="en-US" dirty="0"/>
          </a:p>
        </p:txBody>
      </p:sp>
      <p:sp>
        <p:nvSpPr>
          <p:cNvPr id="3" name="Content Placeholder 2"/>
          <p:cNvSpPr>
            <a:spLocks noGrp="1"/>
          </p:cNvSpPr>
          <p:nvPr>
            <p:ph idx="1"/>
          </p:nvPr>
        </p:nvSpPr>
        <p:spPr>
          <a:xfrm>
            <a:off x="457200" y="1600200"/>
            <a:ext cx="5107070" cy="4525963"/>
          </a:xfrm>
        </p:spPr>
        <p:txBody>
          <a:bodyPr>
            <a:normAutofit fontScale="92500"/>
          </a:bodyPr>
          <a:lstStyle/>
          <a:p>
            <a:r>
              <a:rPr lang="en-US" dirty="0" smtClean="0"/>
              <a:t>Newly elected members of the Executive Committee begin serving at orientation at the end of May.</a:t>
            </a:r>
          </a:p>
          <a:p>
            <a:r>
              <a:rPr lang="en-US" dirty="0" smtClean="0"/>
              <a:t>Since Executive Committee members begin their work after orientation, we have changed the term of service to run from June 1 until May 31.</a:t>
            </a:r>
            <a:endParaRPr lang="en-US" dirty="0"/>
          </a:p>
        </p:txBody>
      </p:sp>
      <p:pic>
        <p:nvPicPr>
          <p:cNvPr id="4" name="Picture 3" descr="PresidentBarackObamaWasSwornIntoOfficeAgainForA2ndTermDetailsVideoIn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732" y="2434031"/>
            <a:ext cx="3544705" cy="2587635"/>
          </a:xfrm>
          <a:prstGeom prst="rect">
            <a:avLst/>
          </a:prstGeom>
        </p:spPr>
      </p:pic>
    </p:spTree>
    <p:extLst>
      <p:ext uri="{BB962C8B-B14F-4D97-AF65-F5344CB8AC3E}">
        <p14:creationId xmlns:p14="http://schemas.microsoft.com/office/powerpoint/2010/main" val="355424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Satisfy Resolutions</a:t>
            </a:r>
            <a:endParaRPr lang="en-US" dirty="0"/>
          </a:p>
        </p:txBody>
      </p:sp>
      <p:sp>
        <p:nvSpPr>
          <p:cNvPr id="3" name="Content Placeholder 2"/>
          <p:cNvSpPr>
            <a:spLocks noGrp="1"/>
          </p:cNvSpPr>
          <p:nvPr>
            <p:ph idx="1"/>
          </p:nvPr>
        </p:nvSpPr>
        <p:spPr>
          <a:xfrm>
            <a:off x="457200" y="1600200"/>
            <a:ext cx="8229600" cy="4865914"/>
          </a:xfrm>
        </p:spPr>
        <p:txBody>
          <a:bodyPr>
            <a:normAutofit lnSpcReduction="10000"/>
          </a:bodyPr>
          <a:lstStyle/>
          <a:p>
            <a:r>
              <a:rPr lang="en-US" dirty="0" smtClean="0"/>
              <a:t>Resolution 1.01 Fall 2009 designated the Executive Director as an ASCCC Officer. </a:t>
            </a:r>
          </a:p>
          <a:p>
            <a:pPr lvl="1"/>
            <a:r>
              <a:rPr lang="en-US" dirty="0" smtClean="0"/>
              <a:t>The Executive Director does not vote on </a:t>
            </a:r>
            <a:r>
              <a:rPr lang="en-US" b="1" dirty="0" smtClean="0"/>
              <a:t>ANY </a:t>
            </a:r>
            <a:r>
              <a:rPr lang="en-US" dirty="0" smtClean="0"/>
              <a:t>actions of the Executive Committee. Only elected members have voting rights..</a:t>
            </a:r>
          </a:p>
          <a:p>
            <a:r>
              <a:rPr lang="en-US" dirty="0" smtClean="0"/>
              <a:t>All Executive Committee meetings will be held in accordance with the Senate’s Policy on Open Meetings (Adopted March 2015)</a:t>
            </a:r>
          </a:p>
          <a:p>
            <a:pPr lvl="1"/>
            <a:r>
              <a:rPr lang="en-US" dirty="0" smtClean="0"/>
              <a:t>This policy was created to comply with resolution 1.03 Spring 2014.</a:t>
            </a:r>
          </a:p>
        </p:txBody>
      </p:sp>
    </p:spTree>
    <p:extLst>
      <p:ext uri="{BB962C8B-B14F-4D97-AF65-F5344CB8AC3E}">
        <p14:creationId xmlns:p14="http://schemas.microsoft.com/office/powerpoint/2010/main" val="214976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Rules</a:t>
            </a:r>
            <a:endParaRPr lang="en-US" dirty="0"/>
          </a:p>
        </p:txBody>
      </p:sp>
      <p:sp>
        <p:nvSpPr>
          <p:cNvPr id="3" name="Content Placeholder 2"/>
          <p:cNvSpPr>
            <a:spLocks noGrp="1"/>
          </p:cNvSpPr>
          <p:nvPr>
            <p:ph idx="1"/>
          </p:nvPr>
        </p:nvSpPr>
        <p:spPr>
          <a:xfrm>
            <a:off x="3583510" y="1600200"/>
            <a:ext cx="5103289" cy="4525963"/>
          </a:xfrm>
        </p:spPr>
        <p:txBody>
          <a:bodyPr>
            <a:normAutofit fontScale="77500" lnSpcReduction="20000"/>
          </a:bodyPr>
          <a:lstStyle/>
          <a:p>
            <a:r>
              <a:rPr lang="en-US" dirty="0" smtClean="0"/>
              <a:t>Removed the duties of officers and placed them into the Bylaws.</a:t>
            </a:r>
          </a:p>
          <a:p>
            <a:r>
              <a:rPr lang="en-US" dirty="0" smtClean="0"/>
              <a:t>Clarified that the Vice President will assume a vacancy in the Presidency of ASCCC</a:t>
            </a:r>
          </a:p>
          <a:p>
            <a:r>
              <a:rPr lang="en-US" dirty="0" smtClean="0"/>
              <a:t>Added procedures for the member senates to recall a member of the Executive Committee</a:t>
            </a:r>
          </a:p>
          <a:p>
            <a:r>
              <a:rPr lang="en-US" dirty="0" smtClean="0"/>
              <a:t>Changed the section on standing committees to allow the Executive Committee to determine the best committee structure to address the adopted positions of ASCCC.</a:t>
            </a:r>
            <a:endParaRPr lang="en-US" dirty="0"/>
          </a:p>
        </p:txBody>
      </p:sp>
      <p:pic>
        <p:nvPicPr>
          <p:cNvPr id="4" name="Picture 3" descr="RulesGraph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35199"/>
            <a:ext cx="2982598" cy="2889875"/>
          </a:xfrm>
          <a:prstGeom prst="rect">
            <a:avLst/>
          </a:prstGeom>
        </p:spPr>
      </p:pic>
    </p:spTree>
    <p:extLst>
      <p:ext uri="{BB962C8B-B14F-4D97-AF65-F5344CB8AC3E}">
        <p14:creationId xmlns:p14="http://schemas.microsoft.com/office/powerpoint/2010/main" val="229906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Review of ASCCC</a:t>
            </a:r>
            <a:endParaRPr lang="en-US" dirty="0"/>
          </a:p>
        </p:txBody>
      </p:sp>
      <p:sp>
        <p:nvSpPr>
          <p:cNvPr id="3" name="Content Placeholder 2"/>
          <p:cNvSpPr>
            <a:spLocks noGrp="1"/>
          </p:cNvSpPr>
          <p:nvPr>
            <p:ph idx="1"/>
          </p:nvPr>
        </p:nvSpPr>
        <p:spPr>
          <a:xfrm>
            <a:off x="457200" y="1600200"/>
            <a:ext cx="8229600" cy="5045529"/>
          </a:xfrm>
        </p:spPr>
        <p:txBody>
          <a:bodyPr>
            <a:normAutofit fontScale="85000" lnSpcReduction="20000"/>
          </a:bodyPr>
          <a:lstStyle/>
          <a:p>
            <a:r>
              <a:rPr lang="en-US" dirty="0" smtClean="0"/>
              <a:t>The periodic review process was adopted with the passage of resolution 1.02 Spring 2014.</a:t>
            </a:r>
          </a:p>
          <a:p>
            <a:pPr lvl="1"/>
            <a:r>
              <a:rPr lang="en-US" i="1" dirty="0"/>
              <a:t>Resolved, That the Academic Senate for California Community Colleges complete the selection process for the Review Task Force in Spring 2015 and undergo and complete its first periodic review by the Spring 2016 Plenary Session;</a:t>
            </a:r>
            <a:endParaRPr lang="en-US" i="1" dirty="0" smtClean="0"/>
          </a:p>
          <a:p>
            <a:r>
              <a:rPr lang="en-US" dirty="0" smtClean="0"/>
              <a:t>The review team will be composed of 10 attendees of ASCCC events</a:t>
            </a:r>
          </a:p>
          <a:p>
            <a:r>
              <a:rPr lang="en-US" dirty="0" smtClean="0"/>
              <a:t>The review team recruitment is already underway.</a:t>
            </a:r>
          </a:p>
          <a:p>
            <a:r>
              <a:rPr lang="en-US" dirty="0" smtClean="0"/>
              <a:t>The revised bylaws, rules, policy, and an internal evaluation by the Executive Committee will be provided to the review team. The internal evaluation will be completed by Executive Committee members in May 2014.</a:t>
            </a:r>
            <a:endParaRPr lang="en-US" dirty="0"/>
          </a:p>
        </p:txBody>
      </p:sp>
    </p:spTree>
    <p:extLst>
      <p:ext uri="{BB962C8B-B14F-4D97-AF65-F5344CB8AC3E}">
        <p14:creationId xmlns:p14="http://schemas.microsoft.com/office/powerpoint/2010/main" val="276476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Your Help</a:t>
            </a:r>
            <a:endParaRPr lang="en-US" dirty="0"/>
          </a:p>
        </p:txBody>
      </p:sp>
      <p:sp>
        <p:nvSpPr>
          <p:cNvPr id="3" name="Content Placeholder 2"/>
          <p:cNvSpPr>
            <a:spLocks noGrp="1"/>
          </p:cNvSpPr>
          <p:nvPr>
            <p:ph idx="1"/>
          </p:nvPr>
        </p:nvSpPr>
        <p:spPr/>
        <p:txBody>
          <a:bodyPr/>
          <a:lstStyle/>
          <a:p>
            <a:r>
              <a:rPr lang="en-US" dirty="0" smtClean="0"/>
              <a:t>The Academic Senate is always looking for volunteers to serve at the statewide level. If you are interested in serving at the state level, please submit an application </a:t>
            </a:r>
            <a:r>
              <a:rPr lang="en-US" dirty="0"/>
              <a:t>to serve at </a:t>
            </a:r>
            <a:r>
              <a:rPr lang="en-US" dirty="0">
                <a:hlinkClick r:id="rId2"/>
              </a:rPr>
              <a:t>http://asccc.org/content/application-statewide-</a:t>
            </a:r>
            <a:r>
              <a:rPr lang="en-US" dirty="0" smtClean="0">
                <a:hlinkClick r:id="rId2"/>
              </a:rPr>
              <a:t>service</a:t>
            </a:r>
            <a:endParaRPr lang="en-US" dirty="0" smtClean="0"/>
          </a:p>
          <a:p>
            <a:pPr marL="0" indent="0">
              <a:buNone/>
            </a:pPr>
            <a:endParaRPr lang="en-US" dirty="0"/>
          </a:p>
        </p:txBody>
      </p:sp>
    </p:spTree>
    <p:extLst>
      <p:ext uri="{BB962C8B-B14F-4D97-AF65-F5344CB8AC3E}">
        <p14:creationId xmlns:p14="http://schemas.microsoft.com/office/powerpoint/2010/main" val="68004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pic>
        <p:nvPicPr>
          <p:cNvPr id="4" name="Content Placeholder 3" descr="ask-question-3-2d87064cddbd5d5eb6f24d40d6b8ba0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552" r="-25941" b="168"/>
          <a:stretch/>
        </p:blipFill>
        <p:spPr>
          <a:xfrm>
            <a:off x="1570572" y="1913311"/>
            <a:ext cx="6737365" cy="3705291"/>
          </a:xfrm>
        </p:spPr>
      </p:pic>
    </p:spTree>
    <p:extLst>
      <p:ext uri="{BB962C8B-B14F-4D97-AF65-F5344CB8AC3E}">
        <p14:creationId xmlns:p14="http://schemas.microsoft.com/office/powerpoint/2010/main" val="353089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6657941" cy="4525963"/>
          </a:xfrm>
        </p:spPr>
        <p:txBody>
          <a:bodyPr>
            <a:normAutofit/>
          </a:bodyPr>
          <a:lstStyle/>
          <a:p>
            <a:r>
              <a:rPr lang="en-US" dirty="0" smtClean="0"/>
              <a:t>ASCCC a Nonprofit Organization</a:t>
            </a:r>
          </a:p>
          <a:p>
            <a:r>
              <a:rPr lang="en-US" dirty="0" smtClean="0"/>
              <a:t>Summary of Bylaws Revisions</a:t>
            </a:r>
          </a:p>
          <a:p>
            <a:r>
              <a:rPr lang="en-US" dirty="0" smtClean="0"/>
              <a:t>Summary of Rules Revisions</a:t>
            </a:r>
          </a:p>
          <a:p>
            <a:r>
              <a:rPr lang="en-US" dirty="0" smtClean="0"/>
              <a:t>Periodic Review of ASCCC</a:t>
            </a:r>
            <a:endParaRPr lang="en-US" dirty="0"/>
          </a:p>
        </p:txBody>
      </p:sp>
      <p:pic>
        <p:nvPicPr>
          <p:cNvPr id="4" name="Picture 3" descr="stock_byla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41" y="2713628"/>
            <a:ext cx="1768228" cy="2452703"/>
          </a:xfrm>
          <a:prstGeom prst="rect">
            <a:avLst/>
          </a:prstGeom>
        </p:spPr>
      </p:pic>
    </p:spTree>
    <p:extLst>
      <p:ext uri="{BB962C8B-B14F-4D97-AF65-F5344CB8AC3E}">
        <p14:creationId xmlns:p14="http://schemas.microsoft.com/office/powerpoint/2010/main" val="2491591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 the Bylaws?</a:t>
            </a:r>
            <a:endParaRPr lang="en-US" dirty="0"/>
          </a:p>
        </p:txBody>
      </p:sp>
      <p:sp>
        <p:nvSpPr>
          <p:cNvPr id="3" name="Content Placeholder 2"/>
          <p:cNvSpPr>
            <a:spLocks noGrp="1"/>
          </p:cNvSpPr>
          <p:nvPr>
            <p:ph idx="1"/>
          </p:nvPr>
        </p:nvSpPr>
        <p:spPr>
          <a:xfrm>
            <a:off x="457200" y="1600200"/>
            <a:ext cx="4169611" cy="4525963"/>
          </a:xfrm>
        </p:spPr>
        <p:txBody>
          <a:bodyPr/>
          <a:lstStyle/>
          <a:p>
            <a:r>
              <a:rPr lang="en-US" dirty="0" smtClean="0"/>
              <a:t>The last major revision was 2003!</a:t>
            </a:r>
          </a:p>
          <a:p>
            <a:r>
              <a:rPr lang="en-US" dirty="0" smtClean="0"/>
              <a:t>ASCCC has changed in the last 12 years and the bylaws need to support our work and be in alignment with legal requirements.</a:t>
            </a:r>
            <a:endParaRPr lang="en-US" dirty="0"/>
          </a:p>
        </p:txBody>
      </p:sp>
      <p:pic>
        <p:nvPicPr>
          <p:cNvPr id="4" name="Picture 3" descr="TN_construction-brick-lay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835" y="2210409"/>
            <a:ext cx="3340651" cy="3083678"/>
          </a:xfrm>
          <a:prstGeom prst="rect">
            <a:avLst/>
          </a:prstGeom>
        </p:spPr>
      </p:pic>
    </p:spTree>
    <p:extLst>
      <p:ext uri="{BB962C8B-B14F-4D97-AF65-F5344CB8AC3E}">
        <p14:creationId xmlns:p14="http://schemas.microsoft.com/office/powerpoint/2010/main" val="37832307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Process</a:t>
            </a:r>
            <a:endParaRPr lang="en-US" dirty="0"/>
          </a:p>
        </p:txBody>
      </p:sp>
      <p:sp>
        <p:nvSpPr>
          <p:cNvPr id="3" name="Content Placeholder 2"/>
          <p:cNvSpPr>
            <a:spLocks noGrp="1"/>
          </p:cNvSpPr>
          <p:nvPr>
            <p:ph idx="1"/>
          </p:nvPr>
        </p:nvSpPr>
        <p:spPr>
          <a:xfrm>
            <a:off x="3764954" y="1600200"/>
            <a:ext cx="4921846" cy="4525963"/>
          </a:xfrm>
        </p:spPr>
        <p:txBody>
          <a:bodyPr>
            <a:normAutofit fontScale="85000" lnSpcReduction="20000"/>
          </a:bodyPr>
          <a:lstStyle/>
          <a:p>
            <a:r>
              <a:rPr lang="en-US" dirty="0" smtClean="0"/>
              <a:t>Initial review by legal counsel to recommend changes to align with nonprofit law and corporations code</a:t>
            </a:r>
          </a:p>
          <a:p>
            <a:r>
              <a:rPr lang="en-US" dirty="0" smtClean="0"/>
              <a:t>Standards and Practices review each article to determine if:</a:t>
            </a:r>
          </a:p>
          <a:p>
            <a:pPr lvl="1"/>
            <a:r>
              <a:rPr lang="en-US" dirty="0" smtClean="0"/>
              <a:t>the existing language makes sense</a:t>
            </a:r>
          </a:p>
          <a:p>
            <a:pPr lvl="1"/>
            <a:r>
              <a:rPr lang="en-US" dirty="0" smtClean="0"/>
              <a:t>if anything is missing and needs to be added</a:t>
            </a:r>
          </a:p>
          <a:p>
            <a:pPr lvl="1"/>
            <a:r>
              <a:rPr lang="en-US" dirty="0" smtClean="0"/>
              <a:t>if the practices defined by the bylaws are effective for the current needs of ASCCC</a:t>
            </a:r>
            <a:endParaRPr lang="en-US" dirty="0"/>
          </a:p>
        </p:txBody>
      </p:sp>
      <p:pic>
        <p:nvPicPr>
          <p:cNvPr id="4" name="Picture 3" descr="Avengers_live_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83" y="2827106"/>
            <a:ext cx="3710361" cy="2479386"/>
          </a:xfrm>
          <a:prstGeom prst="rect">
            <a:avLst/>
          </a:prstGeom>
        </p:spPr>
      </p:pic>
    </p:spTree>
    <p:extLst>
      <p:ext uri="{BB962C8B-B14F-4D97-AF65-F5344CB8AC3E}">
        <p14:creationId xmlns:p14="http://schemas.microsoft.com/office/powerpoint/2010/main" val="2341545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Timeline</a:t>
            </a:r>
            <a:endParaRPr lang="en-US" dirty="0"/>
          </a:p>
        </p:txBody>
      </p:sp>
      <p:sp>
        <p:nvSpPr>
          <p:cNvPr id="3" name="Content Placeholder 2"/>
          <p:cNvSpPr>
            <a:spLocks noGrp="1"/>
          </p:cNvSpPr>
          <p:nvPr>
            <p:ph idx="1"/>
          </p:nvPr>
        </p:nvSpPr>
        <p:spPr>
          <a:xfrm>
            <a:off x="457200" y="1600200"/>
            <a:ext cx="8229600" cy="4855278"/>
          </a:xfrm>
        </p:spPr>
        <p:txBody>
          <a:bodyPr>
            <a:normAutofit fontScale="85000" lnSpcReduction="20000"/>
          </a:bodyPr>
          <a:lstStyle/>
          <a:p>
            <a:r>
              <a:rPr lang="en-US" dirty="0" smtClean="0"/>
              <a:t>Legal review and initial planning – July 2014</a:t>
            </a:r>
          </a:p>
          <a:p>
            <a:r>
              <a:rPr lang="en-US" dirty="0" smtClean="0"/>
              <a:t>S&amp;P begins revisions – Sept – Oct 2014</a:t>
            </a:r>
          </a:p>
          <a:p>
            <a:r>
              <a:rPr lang="en-US" dirty="0" smtClean="0"/>
              <a:t>Draft presented at fall plenary – Nov 2014</a:t>
            </a:r>
          </a:p>
          <a:p>
            <a:r>
              <a:rPr lang="en-US" dirty="0" smtClean="0"/>
              <a:t>Feedback from plenary discussed and first draft completed – Dec 2014</a:t>
            </a:r>
          </a:p>
          <a:p>
            <a:r>
              <a:rPr lang="en-US" dirty="0" smtClean="0"/>
              <a:t>Draft reviewed by Executive Committee – Jan 2015</a:t>
            </a:r>
          </a:p>
          <a:p>
            <a:r>
              <a:rPr lang="en-US" dirty="0" smtClean="0"/>
              <a:t>Draft sent to body for feedback – Feb 2015</a:t>
            </a:r>
          </a:p>
          <a:p>
            <a:r>
              <a:rPr lang="en-US" dirty="0" smtClean="0"/>
              <a:t>Feedback incorporated and final draft completed by S&amp;P – Feb 2015</a:t>
            </a:r>
          </a:p>
          <a:p>
            <a:r>
              <a:rPr lang="en-US" dirty="0" smtClean="0"/>
              <a:t>Executive Committee approves sending revisions forward to the body for adoption – Mar 2015</a:t>
            </a:r>
          </a:p>
          <a:p>
            <a:r>
              <a:rPr lang="en-US" dirty="0" smtClean="0"/>
              <a:t>Breakout and adoption – April 2015</a:t>
            </a:r>
          </a:p>
          <a:p>
            <a:endParaRPr lang="en-US" dirty="0"/>
          </a:p>
        </p:txBody>
      </p:sp>
    </p:spTree>
    <p:extLst>
      <p:ext uri="{BB962C8B-B14F-4D97-AF65-F5344CB8AC3E}">
        <p14:creationId xmlns:p14="http://schemas.microsoft.com/office/powerpoint/2010/main" val="2423542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ASCCC Is Not Like a Local Senate</a:t>
            </a:r>
            <a:endParaRPr lang="en-US" dirty="0"/>
          </a:p>
        </p:txBody>
      </p:sp>
      <p:sp>
        <p:nvSpPr>
          <p:cNvPr id="3" name="Content Placeholder 2"/>
          <p:cNvSpPr>
            <a:spLocks noGrp="1"/>
          </p:cNvSpPr>
          <p:nvPr>
            <p:ph idx="1"/>
          </p:nvPr>
        </p:nvSpPr>
        <p:spPr>
          <a:xfrm>
            <a:off x="457200" y="1600200"/>
            <a:ext cx="7684331" cy="4734331"/>
          </a:xfrm>
        </p:spPr>
        <p:txBody>
          <a:bodyPr>
            <a:normAutofit/>
          </a:bodyPr>
          <a:lstStyle/>
          <a:p>
            <a:r>
              <a:rPr lang="en-US" dirty="0" smtClean="0"/>
              <a:t>Local senates are created by each district’s Board of Trustees – ASCCC was created by the faculty</a:t>
            </a:r>
          </a:p>
          <a:p>
            <a:r>
              <a:rPr lang="en-US" dirty="0" smtClean="0"/>
              <a:t>ASCCC is a nonprofit organization with a 2 million dollar budget and ~ 10 employees.</a:t>
            </a:r>
          </a:p>
          <a:p>
            <a:r>
              <a:rPr lang="en-US" dirty="0" smtClean="0"/>
              <a:t>The Executive Director is selected by the board and is the interface between the elected board and the employees.</a:t>
            </a:r>
          </a:p>
        </p:txBody>
      </p:sp>
    </p:spTree>
    <p:extLst>
      <p:ext uri="{BB962C8B-B14F-4D97-AF65-F5344CB8AC3E}">
        <p14:creationId xmlns:p14="http://schemas.microsoft.com/office/powerpoint/2010/main" val="37914686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sp>
        <p:nvSpPr>
          <p:cNvPr id="3" name="Content Placeholder 2"/>
          <p:cNvSpPr>
            <a:spLocks noGrp="1"/>
          </p:cNvSpPr>
          <p:nvPr>
            <p:ph idx="1"/>
          </p:nvPr>
        </p:nvSpPr>
        <p:spPr>
          <a:xfrm>
            <a:off x="457200" y="1600200"/>
            <a:ext cx="8229600" cy="4900632"/>
          </a:xfrm>
        </p:spPr>
        <p:txBody>
          <a:bodyPr>
            <a:normAutofit fontScale="92500" lnSpcReduction="20000"/>
          </a:bodyPr>
          <a:lstStyle/>
          <a:p>
            <a:r>
              <a:rPr lang="en-US" dirty="0" smtClean="0"/>
              <a:t>Executive Committee has been replaced by Board of Directors in the bylaws only.</a:t>
            </a:r>
          </a:p>
          <a:p>
            <a:r>
              <a:rPr lang="en-US" dirty="0" smtClean="0"/>
              <a:t>A </a:t>
            </a:r>
            <a:r>
              <a:rPr lang="en-US" b="1" dirty="0"/>
              <a:t>board of directors</a:t>
            </a:r>
            <a:r>
              <a:rPr lang="en-US" dirty="0"/>
              <a:t> is a body of elected or appointed members who jointly oversee the activities of </a:t>
            </a:r>
            <a:r>
              <a:rPr lang="en-US" dirty="0" smtClean="0"/>
              <a:t>an organization. </a:t>
            </a:r>
          </a:p>
          <a:p>
            <a:r>
              <a:rPr lang="en-US" dirty="0" smtClean="0"/>
              <a:t>Board </a:t>
            </a:r>
            <a:r>
              <a:rPr lang="en-US" dirty="0"/>
              <a:t>members </a:t>
            </a:r>
            <a:r>
              <a:rPr lang="en-US" dirty="0" smtClean="0"/>
              <a:t>have a fiduciary responsibility </a:t>
            </a:r>
          </a:p>
          <a:p>
            <a:pPr lvl="1"/>
            <a:r>
              <a:rPr lang="en-US" dirty="0" smtClean="0"/>
              <a:t>to steer </a:t>
            </a:r>
            <a:r>
              <a:rPr lang="en-US" dirty="0"/>
              <a:t>the organization towards a sustainable future </a:t>
            </a:r>
            <a:endParaRPr lang="en-US" dirty="0" smtClean="0"/>
          </a:p>
          <a:p>
            <a:pPr lvl="1"/>
            <a:r>
              <a:rPr lang="en-US" dirty="0" smtClean="0"/>
              <a:t>adopt </a:t>
            </a:r>
            <a:r>
              <a:rPr lang="en-US" dirty="0"/>
              <a:t>sound governance and financial management </a:t>
            </a:r>
            <a:r>
              <a:rPr lang="en-US" dirty="0" smtClean="0"/>
              <a:t>policies</a:t>
            </a:r>
          </a:p>
          <a:p>
            <a:pPr lvl="1"/>
            <a:r>
              <a:rPr lang="en-US" dirty="0" smtClean="0"/>
              <a:t>Ensure adequate resources</a:t>
            </a:r>
          </a:p>
          <a:p>
            <a:pPr lvl="1"/>
            <a:r>
              <a:rPr lang="en-US" dirty="0" smtClean="0"/>
              <a:t>Hire </a:t>
            </a:r>
            <a:r>
              <a:rPr lang="en-US" smtClean="0"/>
              <a:t>an executive </a:t>
            </a:r>
            <a:r>
              <a:rPr lang="en-US" dirty="0"/>
              <a:t>director to run the day-to-day management activities of the organization. </a:t>
            </a:r>
          </a:p>
        </p:txBody>
      </p:sp>
    </p:spTree>
    <p:extLst>
      <p:ext uri="{BB962C8B-B14F-4D97-AF65-F5344CB8AC3E}">
        <p14:creationId xmlns:p14="http://schemas.microsoft.com/office/powerpoint/2010/main" val="17819857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Change?</a:t>
            </a:r>
            <a:endParaRPr lang="en-US" dirty="0"/>
          </a:p>
        </p:txBody>
      </p:sp>
      <p:sp>
        <p:nvSpPr>
          <p:cNvPr id="3" name="Content Placeholder 2"/>
          <p:cNvSpPr>
            <a:spLocks noGrp="1"/>
          </p:cNvSpPr>
          <p:nvPr>
            <p:ph idx="1"/>
          </p:nvPr>
        </p:nvSpPr>
        <p:spPr>
          <a:xfrm>
            <a:off x="457200" y="1600200"/>
            <a:ext cx="5031468" cy="4525963"/>
          </a:xfrm>
        </p:spPr>
        <p:txBody>
          <a:bodyPr>
            <a:normAutofit fontScale="77500" lnSpcReduction="20000"/>
          </a:bodyPr>
          <a:lstStyle/>
          <a:p>
            <a:r>
              <a:rPr lang="en-US" dirty="0" smtClean="0"/>
              <a:t>The simple answer is because of the way the law is written.</a:t>
            </a:r>
          </a:p>
          <a:p>
            <a:r>
              <a:rPr lang="en-US" dirty="0" smtClean="0"/>
              <a:t>When reviewing laws that ASCCC is subject to, the term Executive Committee refers to a subset of the Board that can be empowered to act between meetings. This is how the officers act now.</a:t>
            </a:r>
          </a:p>
          <a:p>
            <a:r>
              <a:rPr lang="en-US" dirty="0" smtClean="0"/>
              <a:t>The bylaws are a legal document and it is important that they clearly align with nonprofit law in case of legal action against ASCCC</a:t>
            </a:r>
          </a:p>
        </p:txBody>
      </p:sp>
      <p:pic>
        <p:nvPicPr>
          <p:cNvPr id="4" name="Picture 3" descr="img-th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566" y="2328204"/>
            <a:ext cx="2990677" cy="2990677"/>
          </a:xfrm>
          <a:prstGeom prst="rect">
            <a:avLst/>
          </a:prstGeom>
        </p:spPr>
      </p:pic>
    </p:spTree>
    <p:extLst>
      <p:ext uri="{BB962C8B-B14F-4D97-AF65-F5344CB8AC3E}">
        <p14:creationId xmlns:p14="http://schemas.microsoft.com/office/powerpoint/2010/main" val="2369454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Call You the Board of Directors?</a:t>
            </a:r>
            <a:endParaRPr lang="en-US" dirty="0"/>
          </a:p>
        </p:txBody>
      </p:sp>
      <p:sp>
        <p:nvSpPr>
          <p:cNvPr id="3" name="Content Placeholder 2"/>
          <p:cNvSpPr>
            <a:spLocks noGrp="1"/>
          </p:cNvSpPr>
          <p:nvPr>
            <p:ph idx="1"/>
          </p:nvPr>
        </p:nvSpPr>
        <p:spPr/>
        <p:txBody>
          <a:bodyPr/>
          <a:lstStyle/>
          <a:p>
            <a:r>
              <a:rPr lang="en-US" b="1" dirty="0" smtClean="0"/>
              <a:t>No! </a:t>
            </a:r>
            <a:r>
              <a:rPr lang="en-US" dirty="0" smtClean="0"/>
              <a:t>The Board of Directors will still be referred to as the Executive Committee on the ASCCC website, in policy, and in discussions with our system partners.</a:t>
            </a:r>
          </a:p>
          <a:p>
            <a:r>
              <a:rPr lang="en-US" dirty="0" smtClean="0"/>
              <a:t>This is a wording change to protect the elected representatives, but it does not change anything for the body.</a:t>
            </a:r>
            <a:endParaRPr lang="en-US" dirty="0"/>
          </a:p>
        </p:txBody>
      </p:sp>
    </p:spTree>
    <p:extLst>
      <p:ext uri="{BB962C8B-B14F-4D97-AF65-F5344CB8AC3E}">
        <p14:creationId xmlns:p14="http://schemas.microsoft.com/office/powerpoint/2010/main" val="2030792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te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1231</TotalTime>
  <Words>918</Words>
  <Application>Microsoft Macintosh PowerPoint</Application>
  <PresentationFormat>On-screen Show (4:3)</PresentationFormat>
  <Paragraphs>78</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Bylaws, Rules, and Periodic Review – Updates from Standards and Practices</vt:lpstr>
      <vt:lpstr>Overview</vt:lpstr>
      <vt:lpstr>Why Change the Bylaws?</vt:lpstr>
      <vt:lpstr>Revision Process</vt:lpstr>
      <vt:lpstr>Revision Timeline</vt:lpstr>
      <vt:lpstr>ASCCC Is Not Like a Local Senate</vt:lpstr>
      <vt:lpstr>Board of Directors?</vt:lpstr>
      <vt:lpstr>But Why Change?</vt:lpstr>
      <vt:lpstr>Do We Call You the Board of Directors?</vt:lpstr>
      <vt:lpstr>Removing Executive Committee Members</vt:lpstr>
      <vt:lpstr>Term of Office</vt:lpstr>
      <vt:lpstr>Changes to Satisfy Resolutions</vt:lpstr>
      <vt:lpstr>Senate Rules</vt:lpstr>
      <vt:lpstr>Periodic Review of ASCCC</vt:lpstr>
      <vt:lpstr>We Need Your Help</vt:lpstr>
      <vt:lpstr>Thank You for Coming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Craig Rutan</cp:lastModifiedBy>
  <cp:revision>67</cp:revision>
  <cp:lastPrinted>2014-11-11T22:45:59Z</cp:lastPrinted>
  <dcterms:created xsi:type="dcterms:W3CDTF">2010-04-12T23:12:02Z</dcterms:created>
  <dcterms:modified xsi:type="dcterms:W3CDTF">2015-04-09T05:29:07Z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