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sldIdLst>
    <p:sldId id="256" r:id="rId2"/>
    <p:sldId id="293" r:id="rId3"/>
    <p:sldId id="278" r:id="rId4"/>
    <p:sldId id="258" r:id="rId5"/>
    <p:sldId id="259" r:id="rId6"/>
    <p:sldId id="286" r:id="rId7"/>
    <p:sldId id="287" r:id="rId8"/>
    <p:sldId id="288" r:id="rId9"/>
    <p:sldId id="260" r:id="rId10"/>
    <p:sldId id="289" r:id="rId11"/>
    <p:sldId id="290" r:id="rId12"/>
    <p:sldId id="292" r:id="rId13"/>
    <p:sldId id="261" r:id="rId14"/>
    <p:sldId id="262" r:id="rId15"/>
    <p:sldId id="263" r:id="rId16"/>
    <p:sldId id="264" r:id="rId17"/>
    <p:sldId id="268" r:id="rId18"/>
    <p:sldId id="29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Hayward" initials="CH" lastIdx="10" clrIdx="0"/>
  <p:cmAuthor id="2" name="Connick, Debra" initials="CD"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7"/>
    <p:restoredTop sz="94790"/>
  </p:normalViewPr>
  <p:slideViewPr>
    <p:cSldViewPr snapToGrid="0" snapToObjects="1">
      <p:cViewPr varScale="1">
        <p:scale>
          <a:sx n="80" d="100"/>
          <a:sy n="80" d="100"/>
        </p:scale>
        <p:origin x="19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40362-15BB-FA46-B1EB-1AD387EE7FA9}" type="datetimeFigureOut">
              <a:rPr lang="en-US" smtClean="0"/>
              <a:t>4/18/17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822D9-B837-4F4A-BA94-199227DD15E6}" type="slidenum">
              <a:rPr lang="en-US" smtClean="0"/>
              <a:t>‹#›</a:t>
            </a:fld>
            <a:endParaRPr lang="en-US"/>
          </a:p>
        </p:txBody>
      </p:sp>
    </p:spTree>
    <p:extLst>
      <p:ext uri="{BB962C8B-B14F-4D97-AF65-F5344CB8AC3E}">
        <p14:creationId xmlns:p14="http://schemas.microsoft.com/office/powerpoint/2010/main" val="211856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22D9-B837-4F4A-BA94-199227DD15E6}" type="slidenum">
              <a:rPr lang="en-US" smtClean="0"/>
              <a:t>1</a:t>
            </a:fld>
            <a:endParaRPr lang="en-US"/>
          </a:p>
        </p:txBody>
      </p:sp>
    </p:spTree>
    <p:extLst>
      <p:ext uri="{BB962C8B-B14F-4D97-AF65-F5344CB8AC3E}">
        <p14:creationId xmlns:p14="http://schemas.microsoft.com/office/powerpoint/2010/main" val="144194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1507261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119249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117884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822D9-B837-4F4A-BA94-199227DD15E6}" type="slidenum">
              <a:rPr lang="en-US" smtClean="0"/>
              <a:t>15</a:t>
            </a:fld>
            <a:endParaRPr lang="en-US"/>
          </a:p>
        </p:txBody>
      </p:sp>
    </p:spTree>
    <p:extLst>
      <p:ext uri="{BB962C8B-B14F-4D97-AF65-F5344CB8AC3E}">
        <p14:creationId xmlns:p14="http://schemas.microsoft.com/office/powerpoint/2010/main" val="167427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8EACE-6F61-8441-9528-1104A8D8263E}" type="datetime1">
              <a:rPr lang="en-US" smtClean="0"/>
              <a:t>4/18/17</a:t>
            </a:fld>
            <a:endParaRPr lang="en-US" dirty="0"/>
          </a:p>
        </p:txBody>
      </p:sp>
      <p:sp>
        <p:nvSpPr>
          <p:cNvPr id="5" name="Footer Placeholder 4"/>
          <p:cNvSpPr>
            <a:spLocks noGrp="1"/>
          </p:cNvSpPr>
          <p:nvPr>
            <p:ph type="ftr" sz="quarter" idx="11"/>
          </p:nvPr>
        </p:nvSpPr>
        <p:spPr/>
        <p:txBody>
          <a:bodyPr/>
          <a:lstStyle/>
          <a:p>
            <a:r>
              <a:rPr lang="en-US" dirty="0"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EFA912-49E3-5A41-A3D7-0F4E94A2FCC9}"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DD1360-45A5-CA49-B99F-409FD78DE090}"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5487D-F65C-B646-B23A-378991909657}" type="datetime1">
              <a:rPr lang="en-US" smtClean="0"/>
              <a:t>4/18/17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78A47-9BEF-F744-87DE-70F84CEBF37A}" type="datetime1">
              <a:rPr lang="en-US" smtClean="0"/>
              <a:t>4/18/17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5F4D19-072E-8B4E-8BED-26E661AE5764}" type="datetime1">
              <a:rPr lang="en-US" smtClean="0"/>
              <a:t>4/18/17</a:t>
            </a:fld>
            <a:endParaRPr lang="en-US" dirty="0"/>
          </a:p>
        </p:txBody>
      </p:sp>
      <p:sp>
        <p:nvSpPr>
          <p:cNvPr id="8" name="Footer Placeholder 7"/>
          <p:cNvSpPr>
            <a:spLocks noGrp="1"/>
          </p:cNvSpPr>
          <p:nvPr>
            <p:ph type="ftr" sz="quarter" idx="11"/>
          </p:nvPr>
        </p:nvSpPr>
        <p:spPr/>
        <p:txBody>
          <a:body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9B1A0C-93EC-BF48-875C-60E92D0E8B1D}" type="datetime1">
              <a:rPr lang="en-US" smtClean="0"/>
              <a:t>4/18/17</a:t>
            </a:fld>
            <a:endParaRPr lang="en-US" dirty="0"/>
          </a:p>
        </p:txBody>
      </p:sp>
      <p:sp>
        <p:nvSpPr>
          <p:cNvPr id="4" name="Footer Placeholder 3"/>
          <p:cNvSpPr>
            <a:spLocks noGrp="1"/>
          </p:cNvSpPr>
          <p:nvPr>
            <p:ph type="ftr" sz="quarter" idx="11"/>
          </p:nvPr>
        </p:nvSpPr>
        <p:spPr/>
        <p:txBody>
          <a:bodyPr/>
          <a:lstStyle/>
          <a:p>
            <a:r>
              <a:rPr lang="en-US" smtClean="0"/>
              <a:t>ACCJC Partners in Excellence Conference April 4-7,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1E6B38-B639-1F4C-9373-7EFE71F11926}" type="datetime1">
              <a:rPr lang="en-US" smtClean="0"/>
              <a:t>4/18/17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61D4DE-51DC-E24B-BB9E-BF9E7431C00E}" type="datetime1">
              <a:rPr lang="en-US" smtClean="0"/>
              <a:t>4/18/17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1E16-1EA6-FD48-942C-B013E0F27C05}" type="datetime1">
              <a:rPr lang="en-US" smtClean="0"/>
              <a:t>4/18/17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1285BA-662C-F34A-A72A-F6689E4DF535}" type="datetime1">
              <a:rPr lang="en-US" smtClean="0"/>
              <a:t>4/18/17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ACCJC Partners in Excellence Conference April 4-7, 2017</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coleman@ccctechcenter.org" TargetMode="External"/><Relationship Id="rId4" Type="http://schemas.openxmlformats.org/officeDocument/2006/relationships/hyperlink" Target="mailto:rutan_craig@sccollege.edu" TargetMode="External"/><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The Common Assessment: What to Expect in the Next Six Months and Beyond</a:t>
            </a:r>
            <a:r>
              <a:rPr lang="en-US" sz="4800" dirty="0"/>
              <a:t/>
            </a:r>
            <a:br>
              <a:rPr lang="en-US" sz="4800" dirty="0"/>
            </a:br>
            <a:endParaRPr lang="en-US" sz="4800" dirty="0"/>
          </a:p>
        </p:txBody>
      </p:sp>
      <p:sp>
        <p:nvSpPr>
          <p:cNvPr id="3" name="Subtitle 2"/>
          <p:cNvSpPr>
            <a:spLocks noGrp="1"/>
          </p:cNvSpPr>
          <p:nvPr>
            <p:ph type="subTitle" idx="1"/>
          </p:nvPr>
        </p:nvSpPr>
        <p:spPr/>
        <p:txBody>
          <a:bodyPr>
            <a:normAutofit fontScale="85000" lnSpcReduction="20000"/>
          </a:bodyPr>
          <a:lstStyle/>
          <a:p>
            <a:r>
              <a:rPr lang="en-US" dirty="0" smtClean="0"/>
              <a:t>Cheryl </a:t>
            </a:r>
            <a:r>
              <a:rPr lang="en-US" dirty="0" err="1" smtClean="0"/>
              <a:t>aschenbach</a:t>
            </a:r>
            <a:r>
              <a:rPr lang="en-US" dirty="0" smtClean="0"/>
              <a:t>, north representative</a:t>
            </a:r>
          </a:p>
          <a:p>
            <a:r>
              <a:rPr lang="en-US" dirty="0" smtClean="0"/>
              <a:t>Jennifer </a:t>
            </a:r>
            <a:r>
              <a:rPr lang="en-US" dirty="0" err="1" smtClean="0"/>
              <a:t>coleman</a:t>
            </a:r>
            <a:r>
              <a:rPr lang="en-US" dirty="0" smtClean="0"/>
              <a:t>, statewide project director, CAI</a:t>
            </a:r>
          </a:p>
          <a:p>
            <a:r>
              <a:rPr lang="en-US" dirty="0" smtClean="0"/>
              <a:t>Craig </a:t>
            </a:r>
            <a:r>
              <a:rPr lang="en-US" dirty="0" err="1" smtClean="0"/>
              <a:t>rutan</a:t>
            </a:r>
            <a:r>
              <a:rPr lang="en-US" dirty="0" smtClean="0"/>
              <a:t>, area d representative</a:t>
            </a:r>
            <a:endParaRPr lang="en-US" dirty="0"/>
          </a:p>
        </p:txBody>
      </p:sp>
      <p:pic>
        <p:nvPicPr>
          <p:cNvPr id="4" name="Picture 3" descr="ASCCC_Logo"/>
          <p:cNvPicPr/>
          <p:nvPr/>
        </p:nvPicPr>
        <p:blipFill>
          <a:blip r:embed="rId3"/>
          <a:srcRect/>
          <a:stretch>
            <a:fillRect/>
          </a:stretch>
        </p:blipFill>
        <p:spPr bwMode="auto">
          <a:xfrm>
            <a:off x="4198622" y="365717"/>
            <a:ext cx="4231670" cy="786470"/>
          </a:xfrm>
          <a:prstGeom prst="rect">
            <a:avLst/>
          </a:prstGeom>
          <a:noFill/>
          <a:ln w="9525">
            <a:noFill/>
            <a:miter lim="800000"/>
            <a:headEnd/>
            <a:tailEnd/>
          </a:ln>
        </p:spPr>
      </p:pic>
    </p:spTree>
    <p:extLst>
      <p:ext uri="{BB962C8B-B14F-4D97-AF65-F5344CB8AC3E}">
        <p14:creationId xmlns:p14="http://schemas.microsoft.com/office/powerpoint/2010/main" val="130021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85010"/>
            <a:ext cx="10058400" cy="991402"/>
          </a:xfrm>
        </p:spPr>
        <p:txBody>
          <a:bodyPr>
            <a:normAutofit/>
          </a:bodyPr>
          <a:lstStyle/>
          <a:p>
            <a:r>
              <a:rPr lang="en-US" dirty="0" smtClean="0"/>
              <a:t>Outstanding Items </a:t>
            </a:r>
            <a:r>
              <a:rPr lang="mr-IN" dirty="0" smtClean="0"/>
              <a:t>–</a:t>
            </a:r>
            <a:r>
              <a:rPr lang="en-US" dirty="0" smtClean="0"/>
              <a:t> ESL Listening</a:t>
            </a:r>
            <a:endParaRPr lang="en-US" dirty="0"/>
          </a:p>
        </p:txBody>
      </p:sp>
      <p:sp>
        <p:nvSpPr>
          <p:cNvPr id="3" name="Content Placeholder 2"/>
          <p:cNvSpPr>
            <a:spLocks noGrp="1"/>
          </p:cNvSpPr>
          <p:nvPr>
            <p:ph idx="1"/>
          </p:nvPr>
        </p:nvSpPr>
        <p:spPr>
          <a:xfrm>
            <a:off x="1097280" y="1816768"/>
            <a:ext cx="9959741" cy="4052326"/>
          </a:xfrm>
        </p:spPr>
        <p:txBody>
          <a:bodyPr>
            <a:noAutofit/>
          </a:bodyPr>
          <a:lstStyle/>
          <a:p>
            <a:pPr fontAlgn="base">
              <a:lnSpc>
                <a:spcPct val="110000"/>
              </a:lnSpc>
            </a:pPr>
            <a:r>
              <a:rPr lang="en-US" sz="2400" dirty="0" smtClean="0">
                <a:solidFill>
                  <a:srgbClr val="261300"/>
                </a:solidFill>
              </a:rPr>
              <a:t>Many colleges use an ESL listening test. These tests vary greatly across the state.</a:t>
            </a:r>
          </a:p>
          <a:p>
            <a:pPr fontAlgn="base">
              <a:lnSpc>
                <a:spcPct val="110000"/>
              </a:lnSpc>
            </a:pPr>
            <a:r>
              <a:rPr lang="en-US" sz="2400" dirty="0" smtClean="0">
                <a:solidFill>
                  <a:srgbClr val="261300"/>
                </a:solidFill>
              </a:rPr>
              <a:t>CAI project staff are still trying to determine the needs of colleges. </a:t>
            </a:r>
          </a:p>
          <a:p>
            <a:pPr fontAlgn="base">
              <a:lnSpc>
                <a:spcPct val="110000"/>
              </a:lnSpc>
            </a:pPr>
            <a:r>
              <a:rPr lang="en-US" sz="2400" dirty="0" smtClean="0">
                <a:solidFill>
                  <a:srgbClr val="261300"/>
                </a:solidFill>
              </a:rPr>
              <a:t>RFP </a:t>
            </a:r>
            <a:r>
              <a:rPr lang="en-US" sz="2400" dirty="0">
                <a:solidFill>
                  <a:srgbClr val="261300"/>
                </a:solidFill>
              </a:rPr>
              <a:t>RFP may be developed based on results of needs assessment.</a:t>
            </a:r>
          </a:p>
          <a:p>
            <a:pPr fontAlgn="base">
              <a:lnSpc>
                <a:spcPct val="110000"/>
              </a:lnSpc>
            </a:pPr>
            <a:r>
              <a:rPr lang="en-US" sz="2400" dirty="0" smtClean="0">
                <a:solidFill>
                  <a:srgbClr val="261300"/>
                </a:solidFill>
              </a:rPr>
              <a:t>ESL </a:t>
            </a:r>
            <a:r>
              <a:rPr lang="en-US" sz="2400" dirty="0" smtClean="0">
                <a:solidFill>
                  <a:srgbClr val="261300"/>
                </a:solidFill>
              </a:rPr>
              <a:t>listening may not be included in the initial release of the common </a:t>
            </a:r>
            <a:r>
              <a:rPr lang="en-US" sz="2400" smtClean="0">
                <a:solidFill>
                  <a:srgbClr val="261300"/>
                </a:solidFill>
              </a:rPr>
              <a:t>assessment.</a:t>
            </a:r>
            <a:endParaRPr lang="en-US" sz="2400" dirty="0">
              <a:solidFill>
                <a:srgbClr val="261300"/>
              </a:solidFill>
            </a:endParaRP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74334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Outstanding Items </a:t>
            </a:r>
            <a:r>
              <a:rPr lang="mr-IN" dirty="0" smtClean="0"/>
              <a:t>–</a:t>
            </a:r>
            <a:r>
              <a:rPr lang="en-US" dirty="0" smtClean="0"/>
              <a:t> Diagnostic Information</a:t>
            </a:r>
            <a:endParaRPr lang="en-US" dirty="0"/>
          </a:p>
        </p:txBody>
      </p:sp>
      <p:sp>
        <p:nvSpPr>
          <p:cNvPr id="3" name="Content Placeholder 2"/>
          <p:cNvSpPr>
            <a:spLocks noGrp="1"/>
          </p:cNvSpPr>
          <p:nvPr>
            <p:ph idx="1"/>
          </p:nvPr>
        </p:nvSpPr>
        <p:spPr/>
        <p:txBody>
          <a:bodyPr>
            <a:noAutofit/>
          </a:bodyPr>
          <a:lstStyle/>
          <a:p>
            <a:r>
              <a:rPr lang="en-US" dirty="0"/>
              <a:t>Resolution 13.03 Spring 2015</a:t>
            </a:r>
          </a:p>
          <a:p>
            <a:pPr lvl="1"/>
            <a:r>
              <a:rPr lang="en-US" dirty="0"/>
              <a:t>Resolved, That the Academic Senate for California Community Colleges urge the CAI to create an assessment reporting tool that provides data about each student’s performance on the skills described in the assessment competency maps and that provides research capability for determining cohort strengths and deficiencies; and</a:t>
            </a:r>
          </a:p>
          <a:p>
            <a:pPr lvl="1"/>
            <a:r>
              <a:rPr lang="en-US" dirty="0"/>
              <a:t>Resolved, That the Academic Senate for California Community Colleges work with CAI to create skills reports for individual students that local faculty can use to inform curricular revisions and to address student placement and remediation appropriately.</a:t>
            </a:r>
          </a:p>
          <a:p>
            <a:r>
              <a:rPr lang="en-US" dirty="0" smtClean="0"/>
              <a:t>Section level reports will be created giving faculty information about the overall skills of their class. Student level diagnostics will not be provided.</a:t>
            </a:r>
          </a:p>
          <a:p>
            <a:endParaRPr lang="en-US" sz="2400" dirty="0">
              <a:solidFill>
                <a:srgbClr val="261300"/>
              </a:solidFill>
              <a:ea typeface="+mj-ea"/>
              <a:cs typeface="+mj-cs"/>
            </a:endParaRP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53878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Measures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Title 5 §55522(a) requires colleges to use more than one measure to place students into courses. </a:t>
            </a:r>
          </a:p>
          <a:p>
            <a:pPr lvl="1"/>
            <a:r>
              <a:rPr lang="en-US" sz="2600" dirty="0"/>
              <a:t>(a) The Chancellor shall establish and update, at least annually, a list of approved assessment tests for use in placing students in English, mathematics, or English as a Second Language (ESL) courses and guidelines for their use by community college districts. When using an English, mathematics, or ESL assessment test for placement, it must be used with one or more other measures to comprise multiple measures.</a:t>
            </a:r>
            <a:endParaRPr lang="en-US" sz="2600" dirty="0" smtClean="0"/>
          </a:p>
          <a:p>
            <a:r>
              <a:rPr lang="en-US" sz="2800" dirty="0" smtClean="0"/>
              <a:t>An approved assessment test is one possible measure.</a:t>
            </a:r>
          </a:p>
          <a:p>
            <a:r>
              <a:rPr lang="en-US" sz="2800" dirty="0" smtClean="0"/>
              <a:t>Colleges are required to use at least one additional measure to place students.</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068286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3"/>
            <a:ext cx="10317480" cy="1450757"/>
          </a:xfrm>
        </p:spPr>
        <p:txBody>
          <a:bodyPr>
            <a:normAutofit/>
          </a:bodyPr>
          <a:lstStyle/>
          <a:p>
            <a:r>
              <a:rPr lang="en-US" smtClean="0"/>
              <a:t>Multiple Measures Assessment Project (MMAP)</a:t>
            </a:r>
            <a:endParaRPr lang="en-US" dirty="0"/>
          </a:p>
        </p:txBody>
      </p:sp>
      <p:sp>
        <p:nvSpPr>
          <p:cNvPr id="3" name="Content Placeholder 2"/>
          <p:cNvSpPr>
            <a:spLocks noGrp="1"/>
          </p:cNvSpPr>
          <p:nvPr>
            <p:ph idx="1"/>
          </p:nvPr>
        </p:nvSpPr>
        <p:spPr>
          <a:xfrm>
            <a:off x="838200" y="2165683"/>
            <a:ext cx="10515600" cy="4011279"/>
          </a:xfrm>
        </p:spPr>
        <p:txBody>
          <a:bodyPr>
            <a:normAutofit/>
          </a:bodyPr>
          <a:lstStyle/>
          <a:p>
            <a:r>
              <a:rPr lang="en-US" sz="2800" dirty="0" smtClean="0"/>
              <a:t>Use of high school transcript data (GPA, course grades, and courses taken) to place students into courses in English and mathematics.</a:t>
            </a:r>
          </a:p>
          <a:p>
            <a:r>
              <a:rPr lang="en-US" sz="2800" dirty="0" smtClean="0"/>
              <a:t>The statewide models will be incorporated into the common assessment platform.</a:t>
            </a:r>
          </a:p>
          <a:p>
            <a:r>
              <a:rPr lang="en-US" sz="2800" dirty="0" smtClean="0"/>
              <a:t>The ability to customize the statewide model will be incorporated into the platform.</a:t>
            </a:r>
          </a:p>
          <a:p>
            <a:r>
              <a:rPr lang="en-US" sz="2800" dirty="0" smtClean="0"/>
              <a:t>MMAP placements still require colleges to collect placement data. While they are research based, they have not been validated!</a:t>
            </a:r>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214218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3"/>
            <a:ext cx="10317480" cy="1450757"/>
          </a:xfrm>
        </p:spPr>
        <p:txBody>
          <a:bodyPr>
            <a:normAutofit/>
          </a:bodyPr>
          <a:lstStyle/>
          <a:p>
            <a:r>
              <a:rPr lang="en-US" dirty="0" smtClean="0"/>
              <a:t>MMAP vs. Multiple Measures</a:t>
            </a:r>
            <a:endParaRPr lang="en-US" dirty="0"/>
          </a:p>
        </p:txBody>
      </p:sp>
      <p:sp>
        <p:nvSpPr>
          <p:cNvPr id="3" name="Content Placeholder 2"/>
          <p:cNvSpPr>
            <a:spLocks noGrp="1"/>
          </p:cNvSpPr>
          <p:nvPr>
            <p:ph idx="1"/>
          </p:nvPr>
        </p:nvSpPr>
        <p:spPr>
          <a:xfrm>
            <a:off x="838200" y="2165683"/>
            <a:ext cx="10515600" cy="4011279"/>
          </a:xfrm>
        </p:spPr>
        <p:txBody>
          <a:bodyPr>
            <a:normAutofit lnSpcReduction="10000"/>
          </a:bodyPr>
          <a:lstStyle/>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While MMAP does satisfy the multiple measures requirement from title 5, the decision trees are not the only possible multiple measures that colleges can use.</a:t>
            </a:r>
          </a:p>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Colleges can use any evidence based measures to help with student placement, including using high school transcript data in ways other than MMAP.</a:t>
            </a:r>
          </a:p>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Colleges are required to collect data for all multiple measures they currently use.</a:t>
            </a:r>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92101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3"/>
            <a:ext cx="10515600" cy="1450757"/>
          </a:xfrm>
        </p:spPr>
        <p:txBody>
          <a:bodyPr>
            <a:normAutofit/>
          </a:bodyPr>
          <a:lstStyle/>
          <a:p>
            <a:r>
              <a:rPr lang="en-US" dirty="0" smtClean="0"/>
              <a:t>Outstanding Item </a:t>
            </a:r>
            <a:r>
              <a:rPr lang="mr-IN" dirty="0" smtClean="0"/>
              <a:t>–</a:t>
            </a:r>
            <a:r>
              <a:rPr lang="en-US" dirty="0" smtClean="0"/>
              <a:t> Student Placement Decision</a:t>
            </a:r>
            <a:endParaRPr lang="en-US" dirty="0"/>
          </a:p>
        </p:txBody>
      </p:sp>
      <p:sp>
        <p:nvSpPr>
          <p:cNvPr id="3" name="Content Placeholder 2"/>
          <p:cNvSpPr>
            <a:spLocks noGrp="1"/>
          </p:cNvSpPr>
          <p:nvPr>
            <p:ph idx="1"/>
          </p:nvPr>
        </p:nvSpPr>
        <p:spPr>
          <a:xfrm>
            <a:off x="838200" y="1997243"/>
            <a:ext cx="10515600" cy="4179720"/>
          </a:xfrm>
        </p:spPr>
        <p:txBody>
          <a:bodyPr>
            <a:normAutofit/>
          </a:bodyPr>
          <a:lstStyle/>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The common assessment platform can generate a placement decision based on the assessment test result and the use of MMAP models.</a:t>
            </a:r>
          </a:p>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Because of the requirement to use multiple measures to place a student, a placement recommendation cannot be provided based on just the assessment test.</a:t>
            </a:r>
          </a:p>
          <a:p>
            <a:pPr marL="0" marR="0" lvl="1" indent="0" defTabSz="914400" eaLnBrk="1" fontAlgn="auto" latinLnBrk="0" hangingPunct="1">
              <a:lnSpc>
                <a:spcPct val="110000"/>
              </a:lnSpc>
              <a:spcBef>
                <a:spcPts val="1000"/>
              </a:spcBef>
              <a:spcAft>
                <a:spcPts val="0"/>
              </a:spcAft>
              <a:buClrTx/>
              <a:buSzTx/>
              <a:buFontTx/>
              <a:buNone/>
              <a:tabLst/>
              <a:defRPr/>
            </a:pPr>
            <a:r>
              <a:rPr lang="en-US" sz="2800" dirty="0" smtClean="0"/>
              <a:t>Additional multiple measures are being investigated to be included in the common assessment platform.</a:t>
            </a:r>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79166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AB 705 (Irwin) would amend the Seymour-Campbell Student Success Act of 2012 to require: </a:t>
            </a:r>
          </a:p>
          <a:p>
            <a:pPr lvl="1"/>
            <a:r>
              <a:rPr lang="en-US" sz="2800" dirty="0"/>
              <a:t>utilize high school coursework, self-reported grade point average, and grades or guided self-placement to guide English and mathematics placement to achieve this goal </a:t>
            </a:r>
          </a:p>
          <a:p>
            <a:r>
              <a:rPr lang="en-US" sz="3000" dirty="0"/>
              <a:t>The bill also puts requirements on </a:t>
            </a:r>
            <a:r>
              <a:rPr lang="en-US" sz="3000" dirty="0" err="1"/>
              <a:t>corequisites</a:t>
            </a:r>
            <a:r>
              <a:rPr lang="en-US" sz="3000" dirty="0"/>
              <a:t>:</a:t>
            </a:r>
          </a:p>
          <a:p>
            <a:pPr lvl="1"/>
            <a:r>
              <a:rPr lang="en-US" sz="2800" dirty="0"/>
              <a:t>corequisite courses during the same semester that they take the college-level English or mathematics course, but only if it is determined that the support will be essential to the student’s success in the college-level English or mathematics course and that the support constitutes no more than one-half of the units required for the college-level course. </a:t>
            </a:r>
            <a:endParaRPr lang="en-US" sz="2600" dirty="0"/>
          </a:p>
          <a:p>
            <a:pPr lvl="1"/>
            <a:endParaRPr lang="en-US" sz="2600" dirty="0" smtClean="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2097688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3"/>
            <a:ext cx="10515600" cy="1450757"/>
          </a:xfrm>
        </p:spPr>
        <p:txBody>
          <a:bodyPr>
            <a:noAutofit/>
          </a:bodyPr>
          <a:lstStyle/>
          <a:p>
            <a:r>
              <a:rPr lang="en-US" dirty="0" smtClean="0"/>
              <a:t>Ongoing Discussions for AB 705</a:t>
            </a:r>
            <a:endParaRPr lang="en-US" dirty="0"/>
          </a:p>
        </p:txBody>
      </p:sp>
      <p:sp>
        <p:nvSpPr>
          <p:cNvPr id="3" name="Content Placeholder 2"/>
          <p:cNvSpPr>
            <a:spLocks noGrp="1"/>
          </p:cNvSpPr>
          <p:nvPr>
            <p:ph idx="1"/>
          </p:nvPr>
        </p:nvSpPr>
        <p:spPr>
          <a:xfrm>
            <a:off x="838200" y="1973179"/>
            <a:ext cx="10515600" cy="4203784"/>
          </a:xfrm>
        </p:spPr>
        <p:txBody>
          <a:bodyPr>
            <a:normAutofit/>
          </a:bodyPr>
          <a:lstStyle/>
          <a:p>
            <a:r>
              <a:rPr lang="en-US" sz="2400" dirty="0" smtClean="0"/>
              <a:t>ASCCC and the CO are hoping to require the Department of Education to share high school transcript data for all students. Currently, a memorandum of understanding is needed between a CC and a HS district through Cal-Pass.</a:t>
            </a:r>
          </a:p>
          <a:p>
            <a:r>
              <a:rPr lang="en-US" sz="2400" dirty="0" smtClean="0"/>
              <a:t>Stay tuned to ASCCC Legislative Updates for further developments on this bill as the language may change before signed into law.</a:t>
            </a:r>
            <a:endParaRPr lang="en-US" sz="24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348957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Us</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3" name="Content Placeholder 2"/>
          <p:cNvSpPr>
            <a:spLocks noGrp="1"/>
          </p:cNvSpPr>
          <p:nvPr>
            <p:ph idx="1"/>
          </p:nvPr>
        </p:nvSpPr>
        <p:spPr/>
        <p:txBody>
          <a:bodyPr>
            <a:normAutofit/>
          </a:bodyPr>
          <a:lstStyle/>
          <a:p>
            <a:r>
              <a:rPr lang="en-US" sz="2800" dirty="0" smtClean="0"/>
              <a:t>Do you have any questions?</a:t>
            </a:r>
          </a:p>
          <a:p>
            <a:endParaRPr lang="en-US" sz="2800" dirty="0"/>
          </a:p>
          <a:p>
            <a:r>
              <a:rPr lang="en-US" sz="2800" dirty="0" smtClean="0"/>
              <a:t>Cheryl </a:t>
            </a:r>
            <a:r>
              <a:rPr lang="en-US" sz="2800" dirty="0" err="1" smtClean="0"/>
              <a:t>Aschenbach</a:t>
            </a:r>
            <a:r>
              <a:rPr lang="en-US" sz="2800" dirty="0" smtClean="0"/>
              <a:t> </a:t>
            </a:r>
            <a:r>
              <a:rPr lang="mr-IN" sz="2800" dirty="0" smtClean="0"/>
              <a:t>–</a:t>
            </a:r>
            <a:r>
              <a:rPr lang="en-US" sz="2800" dirty="0" smtClean="0"/>
              <a:t> </a:t>
            </a:r>
            <a:r>
              <a:rPr lang="en-US" sz="2800" dirty="0" smtClean="0">
                <a:hlinkClick r:id="rId2"/>
              </a:rPr>
              <a:t>caschenbach@lassencollege.edu</a:t>
            </a:r>
            <a:endParaRPr lang="en-US" sz="2800" dirty="0" smtClean="0"/>
          </a:p>
          <a:p>
            <a:r>
              <a:rPr lang="en-US" sz="2800" dirty="0" smtClean="0"/>
              <a:t>Jennifer Coleman </a:t>
            </a:r>
            <a:r>
              <a:rPr lang="mr-IN" sz="2800" dirty="0" smtClean="0"/>
              <a:t>–</a:t>
            </a:r>
            <a:r>
              <a:rPr lang="en-US" sz="2800" dirty="0" smtClean="0"/>
              <a:t> </a:t>
            </a:r>
            <a:r>
              <a:rPr lang="en-US" sz="2800" dirty="0" smtClean="0">
                <a:hlinkClick r:id="rId3"/>
              </a:rPr>
              <a:t>jcoleman@ccctechcenter.org</a:t>
            </a:r>
            <a:endParaRPr lang="en-US" sz="2800" dirty="0" smtClean="0"/>
          </a:p>
          <a:p>
            <a:r>
              <a:rPr lang="en-US" sz="2800" dirty="0" smtClean="0"/>
              <a:t>Craig Rutan </a:t>
            </a:r>
            <a:r>
              <a:rPr lang="mr-IN" sz="2800" smtClean="0"/>
              <a:t>–</a:t>
            </a:r>
            <a:r>
              <a:rPr lang="en-US" sz="2800" smtClean="0"/>
              <a:t> </a:t>
            </a:r>
            <a:r>
              <a:rPr lang="en-US" sz="2800" smtClean="0">
                <a:hlinkClick r:id="rId4"/>
              </a:rPr>
              <a:t>rutan_craig@sccollege.edu</a:t>
            </a:r>
            <a:endParaRPr lang="en-US" sz="2800" smtClean="0"/>
          </a:p>
          <a:p>
            <a:endParaRPr lang="en-US" sz="2800"/>
          </a:p>
        </p:txBody>
      </p:sp>
    </p:spTree>
    <p:extLst>
      <p:ext uri="{BB962C8B-B14F-4D97-AF65-F5344CB8AC3E}">
        <p14:creationId xmlns:p14="http://schemas.microsoft.com/office/powerpoint/2010/main" val="158044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Brings You Here?</a:t>
            </a:r>
          </a:p>
        </p:txBody>
      </p:sp>
      <p:sp>
        <p:nvSpPr>
          <p:cNvPr id="3" name="Content Placeholder 2"/>
          <p:cNvSpPr>
            <a:spLocks noGrp="1"/>
          </p:cNvSpPr>
          <p:nvPr>
            <p:ph idx="1"/>
          </p:nvPr>
        </p:nvSpPr>
        <p:spPr/>
        <p:txBody>
          <a:bodyPr/>
          <a:lstStyle/>
          <a:p>
            <a:r>
              <a:rPr lang="en-US" dirty="0"/>
              <a:t>What are you hoping to learn from this presentation?</a:t>
            </a:r>
          </a:p>
          <a:p>
            <a:r>
              <a:rPr lang="en-US" dirty="0"/>
              <a:t>Do you have any specific questions you are hoping that we answer?</a:t>
            </a:r>
          </a:p>
          <a:p>
            <a:r>
              <a:rPr lang="en-US" dirty="0" smtClean="0"/>
              <a:t>Is your college looking forward to using the Common Assessment?</a:t>
            </a:r>
          </a:p>
          <a:p>
            <a:r>
              <a:rPr lang="en-US" dirty="0" smtClean="0"/>
              <a:t>Is your college part of the Multiple Measures Assessment Project (MMAP)?</a:t>
            </a:r>
            <a:endParaRPr lang="en-US" dirty="0"/>
          </a:p>
        </p:txBody>
      </p:sp>
      <p:sp>
        <p:nvSpPr>
          <p:cNvPr id="5" name="Footer Placeholder 4"/>
          <p:cNvSpPr>
            <a:spLocks noGrp="1"/>
          </p:cNvSpPr>
          <p:nvPr>
            <p:ph type="ftr" sz="quarter" idx="11"/>
          </p:nvPr>
        </p:nvSpPr>
        <p:spPr/>
        <p:txBody>
          <a:bodyPr/>
          <a:lstStyle/>
          <a:p>
            <a:r>
              <a:rPr lang="en-US" dirty="0" smtClean="0"/>
              <a:t>2017 ASCCC Spring Plenary Session </a:t>
            </a:r>
            <a:r>
              <a:rPr lang="mr-IN" dirty="0" smtClean="0"/>
              <a:t>–</a:t>
            </a:r>
            <a:r>
              <a:rPr lang="en-US" dirty="0" smtClean="0"/>
              <a:t> San </a:t>
            </a:r>
            <a:r>
              <a:rPr lang="en-US" dirty="0" err="1" smtClean="0"/>
              <a:t>mateo</a:t>
            </a:r>
            <a:r>
              <a:rPr lang="en-US" dirty="0" smtClean="0"/>
              <a:t>, CA</a:t>
            </a:r>
            <a:endParaRPr lang="en-US" dirty="0"/>
          </a:p>
        </p:txBody>
      </p:sp>
    </p:spTree>
    <p:extLst>
      <p:ext uri="{BB962C8B-B14F-4D97-AF65-F5344CB8AC3E}">
        <p14:creationId xmlns:p14="http://schemas.microsoft.com/office/powerpoint/2010/main" val="63561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800" dirty="0" smtClean="0"/>
              <a:t>Goals of CAI</a:t>
            </a:r>
          </a:p>
          <a:p>
            <a:r>
              <a:rPr lang="en-US" sz="2800" dirty="0" smtClean="0"/>
              <a:t>Accomplishments to Date</a:t>
            </a:r>
          </a:p>
          <a:p>
            <a:r>
              <a:rPr lang="en-US" sz="2800" dirty="0" smtClean="0"/>
              <a:t>Items to be Completed</a:t>
            </a:r>
          </a:p>
          <a:p>
            <a:r>
              <a:rPr lang="en-US" sz="2800" dirty="0" smtClean="0"/>
              <a:t>Multiple Measures</a:t>
            </a:r>
          </a:p>
          <a:p>
            <a:r>
              <a:rPr lang="en-US" sz="2800" dirty="0" smtClean="0"/>
              <a:t>AB 705</a:t>
            </a:r>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338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Goals for Common Assessment Initiative</a:t>
            </a:r>
            <a:endParaRPr lang="en-US" dirty="0"/>
          </a:p>
        </p:txBody>
      </p:sp>
      <p:sp>
        <p:nvSpPr>
          <p:cNvPr id="5" name="Content Placeholder 4"/>
          <p:cNvSpPr>
            <a:spLocks noGrp="1"/>
          </p:cNvSpPr>
          <p:nvPr>
            <p:ph idx="1"/>
          </p:nvPr>
        </p:nvSpPr>
        <p:spPr/>
        <p:txBody>
          <a:bodyPr>
            <a:normAutofit/>
          </a:bodyPr>
          <a:lstStyle/>
          <a:p>
            <a:pPr marL="0" indent="0">
              <a:buNone/>
            </a:pPr>
            <a:r>
              <a:rPr lang="en-US" sz="2400" b="0" i="0" dirty="0" smtClean="0"/>
              <a:t>Produce two adaptive assessment tests, English Language Arts (ELA) and mathematics, to facilitate the placement of students and give greater insight into each student’s skills.</a:t>
            </a:r>
          </a:p>
          <a:p>
            <a:pPr marL="0" indent="0">
              <a:buNone/>
            </a:pPr>
            <a:r>
              <a:rPr lang="en-US" sz="2400" dirty="0" smtClean="0"/>
              <a:t>Produce an assessment platform that administers the assessments, uploads information to each college’s student information system (SIS), and incorporates various additional measures to determine the “best” student placement.</a:t>
            </a:r>
          </a:p>
          <a:p>
            <a:pPr marL="0" indent="0">
              <a:buNone/>
            </a:pPr>
            <a:r>
              <a:rPr lang="en-US" sz="2400" b="0" i="0" dirty="0" smtClean="0"/>
              <a:t>Generate reports at the section and institutional level about student skills that can inform instruction and curricular design.</a:t>
            </a:r>
            <a:endParaRPr lang="en-US" sz="2400" b="0" i="0" dirty="0"/>
          </a:p>
        </p:txBody>
      </p:sp>
      <p:sp>
        <p:nvSpPr>
          <p:cNvPr id="3" name="Footer Placeholder 2"/>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48805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normAutofit/>
          </a:bodyPr>
          <a:lstStyle/>
          <a:p>
            <a:r>
              <a:rPr lang="en-US" sz="2400" dirty="0" smtClean="0"/>
              <a:t>Faculty developed competency maps in math, English, ESL, and reading</a:t>
            </a:r>
          </a:p>
          <a:p>
            <a:r>
              <a:rPr lang="en-US" sz="2400" b="0" i="0" dirty="0" smtClean="0"/>
              <a:t>Creation of test items in English, math, reading, and ESL</a:t>
            </a:r>
          </a:p>
          <a:p>
            <a:r>
              <a:rPr lang="en-US" sz="2400" dirty="0" smtClean="0"/>
              <a:t>Students completing thousands of assessment items to collect data required for approval of the new assessment tests</a:t>
            </a:r>
          </a:p>
          <a:p>
            <a:r>
              <a:rPr lang="en-US" sz="2400" b="0" i="0" dirty="0" smtClean="0"/>
              <a:t>Development of software platform to administer the assessments</a:t>
            </a:r>
          </a:p>
          <a:p>
            <a:r>
              <a:rPr lang="en-US" sz="2400" dirty="0" smtClean="0"/>
              <a:t>Development of student and counselor level reports</a:t>
            </a:r>
          </a:p>
          <a:p>
            <a:r>
              <a:rPr lang="en-US" sz="2400" b="0" i="0" dirty="0" smtClean="0"/>
              <a:t>Integration of MMAP Decision Trees to generate a course placement recommendation</a:t>
            </a: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82845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85800"/>
            <a:ext cx="10058400" cy="1051560"/>
          </a:xfrm>
        </p:spPr>
        <p:txBody>
          <a:bodyPr>
            <a:normAutofit/>
          </a:bodyPr>
          <a:lstStyle/>
          <a:p>
            <a:pPr lvl="0"/>
            <a:r>
              <a:rPr lang="en-US" dirty="0" smtClean="0"/>
              <a:t>Outstanding Items </a:t>
            </a:r>
            <a:r>
              <a:rPr lang="mr-IN" dirty="0" smtClean="0"/>
              <a:t>–</a:t>
            </a:r>
            <a:r>
              <a:rPr lang="en-US" dirty="0" smtClean="0"/>
              <a:t> ESL Questions</a:t>
            </a:r>
            <a:endParaRPr lang="en-US" dirty="0"/>
          </a:p>
        </p:txBody>
      </p:sp>
      <p:sp>
        <p:nvSpPr>
          <p:cNvPr id="3" name="Content Placeholder 2"/>
          <p:cNvSpPr>
            <a:spLocks noGrp="1"/>
          </p:cNvSpPr>
          <p:nvPr>
            <p:ph idx="1"/>
          </p:nvPr>
        </p:nvSpPr>
        <p:spPr/>
        <p:txBody>
          <a:bodyPr>
            <a:normAutofit/>
          </a:bodyPr>
          <a:lstStyle/>
          <a:p>
            <a:r>
              <a:rPr lang="en-US" sz="2800" dirty="0" smtClean="0"/>
              <a:t>The ESL questions, both grammar and reading, were developed in the first common assessment project that was not completed due to a lack of funding.</a:t>
            </a:r>
          </a:p>
          <a:p>
            <a:r>
              <a:rPr lang="en-US" sz="2800" dirty="0" smtClean="0"/>
              <a:t>In February, questions about “fair use” were raised about the reading passages used.</a:t>
            </a:r>
          </a:p>
          <a:p>
            <a:r>
              <a:rPr lang="en-US" sz="2800" dirty="0" smtClean="0"/>
              <a:t>To err on the side of caution, all reading questions were pulled and new reading questions are currently being developed .</a:t>
            </a:r>
            <a:endParaRPr lang="en-US" sz="2800"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7854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Outstanding Items </a:t>
            </a:r>
            <a:r>
              <a:rPr lang="mr-IN" dirty="0" smtClean="0"/>
              <a:t>–</a:t>
            </a:r>
            <a:r>
              <a:rPr lang="en-US" dirty="0" smtClean="0"/>
              <a:t> Pilot Testing</a:t>
            </a:r>
            <a:endParaRPr lang="en-US" dirty="0"/>
          </a:p>
        </p:txBody>
      </p:sp>
      <p:sp>
        <p:nvSpPr>
          <p:cNvPr id="3" name="Content Placeholder 2"/>
          <p:cNvSpPr>
            <a:spLocks noGrp="1"/>
          </p:cNvSpPr>
          <p:nvPr>
            <p:ph idx="1"/>
          </p:nvPr>
        </p:nvSpPr>
        <p:spPr/>
        <p:txBody>
          <a:bodyPr>
            <a:noAutofit/>
          </a:bodyPr>
          <a:lstStyle/>
          <a:p>
            <a:r>
              <a:rPr lang="en-US" sz="2800" dirty="0" smtClean="0">
                <a:solidFill>
                  <a:srgbClr val="261300"/>
                </a:solidFill>
                <a:ea typeface="+mj-ea"/>
                <a:cs typeface="+mj-cs"/>
              </a:rPr>
              <a:t>Following item testing, pilot testing is required for an adaptive assessment test</a:t>
            </a:r>
          </a:p>
          <a:p>
            <a:r>
              <a:rPr lang="en-US" sz="2800" dirty="0" smtClean="0">
                <a:solidFill>
                  <a:srgbClr val="261300"/>
                </a:solidFill>
                <a:ea typeface="+mj-ea"/>
                <a:cs typeface="+mj-cs"/>
              </a:rPr>
              <a:t>Pilot testing is currently scheduled for </a:t>
            </a:r>
            <a:r>
              <a:rPr lang="en-US" sz="2800" dirty="0" smtClean="0">
                <a:solidFill>
                  <a:srgbClr val="261300"/>
                </a:solidFill>
                <a:ea typeface="+mj-ea"/>
                <a:cs typeface="+mj-cs"/>
              </a:rPr>
              <a:t>5/15 </a:t>
            </a:r>
            <a:r>
              <a:rPr lang="mr-IN" sz="2800" dirty="0" smtClean="0">
                <a:solidFill>
                  <a:srgbClr val="261300"/>
                </a:solidFill>
                <a:ea typeface="+mj-ea"/>
                <a:cs typeface="+mj-cs"/>
              </a:rPr>
              <a:t>–</a:t>
            </a:r>
            <a:r>
              <a:rPr lang="en-US" sz="2800" dirty="0" smtClean="0">
                <a:solidFill>
                  <a:srgbClr val="261300"/>
                </a:solidFill>
                <a:ea typeface="+mj-ea"/>
                <a:cs typeface="+mj-cs"/>
              </a:rPr>
              <a:t> 6/9</a:t>
            </a:r>
            <a:endParaRPr lang="en-US" sz="2800" dirty="0" smtClean="0">
              <a:solidFill>
                <a:srgbClr val="261300"/>
              </a:solidFill>
              <a:ea typeface="+mj-ea"/>
              <a:cs typeface="+mj-cs"/>
            </a:endParaRP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50499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Outstanding Items </a:t>
            </a:r>
            <a:r>
              <a:rPr lang="mr-IN" dirty="0" smtClean="0"/>
              <a:t>–</a:t>
            </a:r>
            <a:r>
              <a:rPr lang="en-US" dirty="0" smtClean="0"/>
              <a:t> Test Approval</a:t>
            </a:r>
            <a:endParaRPr lang="en-US" dirty="0"/>
          </a:p>
        </p:txBody>
      </p:sp>
      <p:sp>
        <p:nvSpPr>
          <p:cNvPr id="3" name="Content Placeholder 2"/>
          <p:cNvSpPr>
            <a:spLocks noGrp="1"/>
          </p:cNvSpPr>
          <p:nvPr>
            <p:ph idx="1"/>
          </p:nvPr>
        </p:nvSpPr>
        <p:spPr>
          <a:xfrm>
            <a:off x="1097280" y="1845734"/>
            <a:ext cx="10058400" cy="3339877"/>
          </a:xfrm>
        </p:spPr>
        <p:txBody>
          <a:bodyPr>
            <a:normAutofit/>
          </a:bodyPr>
          <a:lstStyle/>
          <a:p>
            <a:r>
              <a:rPr lang="en-US" dirty="0"/>
              <a:t>Title 5 Section 55522 (a)</a:t>
            </a:r>
          </a:p>
          <a:p>
            <a:pPr marL="457200" lvl="1" indent="0">
              <a:buNone/>
            </a:pPr>
            <a:r>
              <a:rPr lang="en-US" dirty="0"/>
              <a:t>“The Chancellor’s Office shall establish and update, at least annually, a list of approved assessment tests for use in placing students in English, mathematics, or English as a Second Language (ESL) courses.”</a:t>
            </a:r>
          </a:p>
          <a:p>
            <a:r>
              <a:rPr lang="en-US" dirty="0"/>
              <a:t>Any test used for placement into courses within a discipline must be evaluated to ensure validity, reliability, and fairness to all groups</a:t>
            </a:r>
          </a:p>
          <a:p>
            <a:pPr lvl="1"/>
            <a:r>
              <a:rPr lang="en-US" dirty="0"/>
              <a:t>This includes </a:t>
            </a:r>
            <a:r>
              <a:rPr lang="en-US" dirty="0" err="1"/>
              <a:t>CCCAssess</a:t>
            </a:r>
            <a:endParaRPr lang="en-US" dirty="0"/>
          </a:p>
          <a:p>
            <a:r>
              <a:rPr lang="en-US" dirty="0"/>
              <a:t>Each assessment test is submitted to the Chancellor’s Office Assessment </a:t>
            </a:r>
            <a:r>
              <a:rPr lang="en-US" dirty="0" smtClean="0"/>
              <a:t>Workgroup, which works with psychometric consultants to review the test and </a:t>
            </a:r>
            <a:r>
              <a:rPr lang="en-US" dirty="0"/>
              <a:t>give a recommendation to the Chancellor’s Office.</a:t>
            </a:r>
          </a:p>
          <a:p>
            <a:endParaRPr lang="en-US" sz="2400" dirty="0" smtClean="0">
              <a:solidFill>
                <a:srgbClr val="261300"/>
              </a:solidFill>
              <a:ea typeface="+mj-ea"/>
              <a:cs typeface="+mj-cs"/>
            </a:endParaRPr>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33354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Outstanding Items </a:t>
            </a:r>
            <a:r>
              <a:rPr lang="mr-IN" dirty="0" smtClean="0"/>
              <a:t>–</a:t>
            </a:r>
            <a:r>
              <a:rPr lang="en-US" dirty="0" smtClean="0"/>
              <a:t> Writing Sample</a:t>
            </a:r>
            <a:endParaRPr lang="en-US" dirty="0"/>
          </a:p>
        </p:txBody>
      </p:sp>
      <p:sp>
        <p:nvSpPr>
          <p:cNvPr id="3" name="Content Placeholder 2"/>
          <p:cNvSpPr>
            <a:spLocks noGrp="1"/>
          </p:cNvSpPr>
          <p:nvPr>
            <p:ph idx="1"/>
          </p:nvPr>
        </p:nvSpPr>
        <p:spPr/>
        <p:txBody>
          <a:bodyPr>
            <a:normAutofit/>
          </a:bodyPr>
          <a:lstStyle/>
          <a:p>
            <a:r>
              <a:rPr lang="en-US" dirty="0"/>
              <a:t>Resolution 18.01 F14</a:t>
            </a:r>
          </a:p>
          <a:p>
            <a:pPr lvl="1"/>
            <a:r>
              <a:rPr lang="en-US" dirty="0"/>
              <a:t>Resolved, That the Academic Senate for California Community Colleges recommend that the Common Assessment Initiative include writing samples as a required component of the common assessment and that the writing samples are scored by human readers whose participation will inform assessment procedures that promote the growth of students across the composition sequence; and</a:t>
            </a:r>
          </a:p>
          <a:p>
            <a:pPr lvl="1"/>
            <a:r>
              <a:rPr lang="en-US" dirty="0"/>
              <a:t>Resolved, That the Academic Senate for California Community Colleges urge the Common Assessment Initiative steering committee to ensure that English and ESL instructors with knowledge and experience as to how integrated assessment programs inform curriculum and pedagogy participate in the design and evaluation of writing samples to ensure that the assessment test is grounded in the latest research on language learning and assessment practices.</a:t>
            </a:r>
          </a:p>
          <a:p>
            <a:r>
              <a:rPr lang="en-US" dirty="0" smtClean="0"/>
              <a:t>RFP has been distributed and responses received;  the goal is to have a vendor in place by July 2017.</a:t>
            </a:r>
          </a:p>
          <a:p>
            <a:r>
              <a:rPr lang="en-US" dirty="0" smtClean="0"/>
              <a:t>Writing Sample may not be included in the initial release of the common assessment</a:t>
            </a:r>
            <a:endParaRPr lang="en-US" dirty="0"/>
          </a:p>
          <a:p>
            <a:endParaRPr lang="en-US" dirty="0" smtClean="0"/>
          </a:p>
        </p:txBody>
      </p:sp>
      <p:sp>
        <p:nvSpPr>
          <p:cNvPr id="4" name="Footer Placeholder 3"/>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17894759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1380</TotalTime>
  <Words>1529</Words>
  <Application>Microsoft Macintosh PowerPoint</Application>
  <PresentationFormat>Widescreen</PresentationFormat>
  <Paragraphs>109</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Mangal</vt:lpstr>
      <vt:lpstr>Retrospect</vt:lpstr>
      <vt:lpstr>The Common Assessment: What to Expect in the Next Six Months and Beyond </vt:lpstr>
      <vt:lpstr>What Brings You Here?</vt:lpstr>
      <vt:lpstr>Overview</vt:lpstr>
      <vt:lpstr>Goals for Common Assessment Initiative</vt:lpstr>
      <vt:lpstr>Accomplishments</vt:lpstr>
      <vt:lpstr>Outstanding Items – ESL Questions</vt:lpstr>
      <vt:lpstr>Outstanding Items – Pilot Testing</vt:lpstr>
      <vt:lpstr>Outstanding Items – Test Approval</vt:lpstr>
      <vt:lpstr>Outstanding Items – Writing Sample</vt:lpstr>
      <vt:lpstr>Outstanding Items – ESL Listening</vt:lpstr>
      <vt:lpstr>Outstanding Items – Diagnostic Information</vt:lpstr>
      <vt:lpstr>Multiple Measures</vt:lpstr>
      <vt:lpstr>Multiple Measures Assessment Project (MMAP)</vt:lpstr>
      <vt:lpstr>MMAP vs. Multiple Measures</vt:lpstr>
      <vt:lpstr>Outstanding Item – Student Placement Decision</vt:lpstr>
      <vt:lpstr>AB 705</vt:lpstr>
      <vt:lpstr>Ongoing Discussions for AB 705</vt:lpstr>
      <vt:lpstr>Thank You for Joining Us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the Conversation: Disaggregation of Student Learning Outcomes (SLO) Assessments</dc:title>
  <dc:creator>Randy Beach</dc:creator>
  <cp:lastModifiedBy>Craig Rutan</cp:lastModifiedBy>
  <cp:revision>28</cp:revision>
  <dcterms:created xsi:type="dcterms:W3CDTF">2017-03-30T16:20:17Z</dcterms:created>
  <dcterms:modified xsi:type="dcterms:W3CDTF">2017-04-18T19:57:48Z</dcterms:modified>
</cp:coreProperties>
</file>