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0" r:id="rId1"/>
  </p:sldMasterIdLst>
  <p:notesMasterIdLst>
    <p:notesMasterId r:id="rId20"/>
  </p:notesMasterIdLst>
  <p:sldIdLst>
    <p:sldId id="276" r:id="rId2"/>
    <p:sldId id="271" r:id="rId3"/>
    <p:sldId id="270" r:id="rId4"/>
    <p:sldId id="273" r:id="rId5"/>
    <p:sldId id="606" r:id="rId6"/>
    <p:sldId id="272" r:id="rId7"/>
    <p:sldId id="608" r:id="rId8"/>
    <p:sldId id="609" r:id="rId9"/>
    <p:sldId id="610" r:id="rId10"/>
    <p:sldId id="612" r:id="rId11"/>
    <p:sldId id="611" r:id="rId12"/>
    <p:sldId id="613" r:id="rId13"/>
    <p:sldId id="615" r:id="rId14"/>
    <p:sldId id="616" r:id="rId15"/>
    <p:sldId id="605" r:id="rId16"/>
    <p:sldId id="617" r:id="rId17"/>
    <p:sldId id="618" r:id="rId18"/>
    <p:sldId id="6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 Wada" initials="K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0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66"/>
    <p:restoredTop sz="94674"/>
  </p:normalViewPr>
  <p:slideViewPr>
    <p:cSldViewPr snapToGrid="0" snapToObjects="1">
      <p:cViewPr varScale="1">
        <p:scale>
          <a:sx n="113" d="100"/>
          <a:sy n="113" d="100"/>
        </p:scale>
        <p:origin x="208" y="40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DBC75-A99D-054C-9902-7C13C09BF715}" type="datetimeFigureOut">
              <a:rPr lang="en-US" smtClean="0"/>
              <a:t>9/13/19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F108F-F2FE-B14D-9A32-17A3A14B0C32}" type="slidenum">
              <a:rPr lang="en-US" smtClean="0"/>
              <a:t>‹#›</a:t>
            </a:fld>
            <a:endParaRPr lang="en-US"/>
          </a:p>
        </p:txBody>
      </p:sp>
    </p:spTree>
    <p:extLst>
      <p:ext uri="{BB962C8B-B14F-4D97-AF65-F5344CB8AC3E}">
        <p14:creationId xmlns:p14="http://schemas.microsoft.com/office/powerpoint/2010/main" val="401106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links</a:t>
            </a:r>
            <a:r>
              <a:rPr lang="en-US" baseline="0" dirty="0"/>
              <a:t> where available </a:t>
            </a:r>
            <a:endParaRPr lang="en-US" dirty="0"/>
          </a:p>
        </p:txBody>
      </p:sp>
      <p:sp>
        <p:nvSpPr>
          <p:cNvPr id="4" name="Slide Number Placeholder 3"/>
          <p:cNvSpPr>
            <a:spLocks noGrp="1"/>
          </p:cNvSpPr>
          <p:nvPr>
            <p:ph type="sldNum" sz="quarter" idx="10"/>
          </p:nvPr>
        </p:nvSpPr>
        <p:spPr/>
        <p:txBody>
          <a:bodyPr/>
          <a:lstStyle/>
          <a:p>
            <a:fld id="{C84F108F-F2FE-B14D-9A32-17A3A14B0C32}" type="slidenum">
              <a:rPr lang="en-US" smtClean="0"/>
              <a:t>5</a:t>
            </a:fld>
            <a:endParaRPr lang="en-US"/>
          </a:p>
        </p:txBody>
      </p:sp>
    </p:spTree>
    <p:extLst>
      <p:ext uri="{BB962C8B-B14F-4D97-AF65-F5344CB8AC3E}">
        <p14:creationId xmlns:p14="http://schemas.microsoft.com/office/powerpoint/2010/main" val="87735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6</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7</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8</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9</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10</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11</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12</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13</a:t>
            </a:fld>
            <a:endParaRPr lang="en-US"/>
          </a:p>
        </p:txBody>
      </p:sp>
    </p:spTree>
    <p:extLst>
      <p:ext uri="{BB962C8B-B14F-4D97-AF65-F5344CB8AC3E}">
        <p14:creationId xmlns:p14="http://schemas.microsoft.com/office/powerpoint/2010/main" val="69017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27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011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65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426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9666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618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84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9/13/19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200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156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70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501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48A87A34-81AB-432B-8DAE-1953F412C126}" type="datetimeFigureOut">
              <a:rPr lang="en-US" smtClean="0"/>
              <a:pPr/>
              <a:t>9/13/19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283507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ldefense.proofpoint.com/v2/url?u=https-3A__www.casas.org_docs_default-2Dsource_training-2Dmaterials_nrs-2Dnew-2Desl-2Defl-2Ddescriptors.pdf-3Fsfvrsn-3Dc4743a5a-5F10&amp;d=DwMFaQ&amp;c=TWCtbbnAjo_FZH1eaOfLY1NG_8sWbmZTcIPt9a4G3RE&amp;r=nPZBesoK_hdQANVK_Cm_Hyy72Z1iMuE-VcAzrL5MGiI&amp;m=pFz6KVJSiYOvRxD8xgeDi2q9snyLhI-nU9XF-x3_9fQ&amp;s=uWC1NLJYIeH-4Y1QDhFeEyxjhIaon4Lq-M7piWdFzTc&amp;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nline.flippingbook.com/view/990489/8/" TargetMode="External"/><Relationship Id="rId5" Type="http://schemas.openxmlformats.org/officeDocument/2006/relationships/hyperlink" Target="https://www.coe.int/en/web/common-european-framework-reference-languages/table-1-cefr-3.3-common-reference-levels-global-scale" TargetMode="External"/><Relationship Id="rId4" Type="http://schemas.openxmlformats.org/officeDocument/2006/relationships/hyperlink" Target="https://urldefense.proofpoint.com/v2/url?u=http-3A__www.cccbsi.org_cb21-2Dinformation&amp;d=DwMFaQ&amp;c=TWCtbbnAjo_FZH1eaOfLY1NG_8sWbmZTcIPt9a4G3RE&amp;r=nPZBesoK_hdQANVK_Cm_Hyy72Z1iMuE-VcAzrL5MGiI&amp;m=pFz6KVJSiYOvRxD8xgeDi2q9snyLhI-nU9XF-x3_9fQ&amp;s=YwsYPqvQkOU02gTD53J6ST_iFyFB-UoV-U_JvrSpGg0&amp;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3767-45C0-6240-9BC3-B28D07B63666}"/>
              </a:ext>
            </a:extLst>
          </p:cNvPr>
          <p:cNvSpPr>
            <a:spLocks noGrp="1"/>
          </p:cNvSpPr>
          <p:nvPr>
            <p:ph type="title"/>
          </p:nvPr>
        </p:nvSpPr>
        <p:spPr/>
        <p:txBody>
          <a:bodyPr/>
          <a:lstStyle/>
          <a:p>
            <a:r>
              <a:rPr lang="en-US" dirty="0"/>
              <a:t>ESL CB21 Recoding Project</a:t>
            </a:r>
          </a:p>
        </p:txBody>
      </p:sp>
      <p:sp>
        <p:nvSpPr>
          <p:cNvPr id="3" name="Text Placeholder 2">
            <a:extLst>
              <a:ext uri="{FF2B5EF4-FFF2-40B4-BE49-F238E27FC236}">
                <a16:creationId xmlns:a16="http://schemas.microsoft.com/office/drawing/2014/main" id="{FD88B865-105A-3A49-B4EF-4811788A1063}"/>
              </a:ext>
            </a:extLst>
          </p:cNvPr>
          <p:cNvSpPr>
            <a:spLocks noGrp="1"/>
          </p:cNvSpPr>
          <p:nvPr>
            <p:ph type="body" idx="1"/>
          </p:nvPr>
        </p:nvSpPr>
        <p:spPr/>
        <p:txBody>
          <a:bodyPr/>
          <a:lstStyle/>
          <a:p>
            <a:r>
              <a:rPr lang="en-US" dirty="0"/>
              <a:t>Regional Meetings: Clovis, Cypress, and Skyline Community Colleges</a:t>
            </a:r>
          </a:p>
          <a:p>
            <a:r>
              <a:rPr lang="en-US" dirty="0"/>
              <a:t>Fall 2019</a:t>
            </a:r>
          </a:p>
        </p:txBody>
      </p:sp>
    </p:spTree>
    <p:extLst>
      <p:ext uri="{BB962C8B-B14F-4D97-AF65-F5344CB8AC3E}">
        <p14:creationId xmlns:p14="http://schemas.microsoft.com/office/powerpoint/2010/main" val="279571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Distinction among the levels is based on the vetted documents.</a:t>
            </a:r>
          </a:p>
          <a:p>
            <a:pPr marL="0" indent="0">
              <a:buNone/>
            </a:pPr>
            <a:endParaRPr lang="en-US" dirty="0"/>
          </a:p>
          <a:p>
            <a:pPr lvl="1"/>
            <a:r>
              <a:rPr lang="en-US" sz="2200" dirty="0"/>
              <a:t>e.g. adverbs such as “developing,” “adequately,” and “effectively” are used to distinguish levels consistent with the vetted documents.</a:t>
            </a:r>
          </a:p>
        </p:txBody>
      </p:sp>
    </p:spTree>
    <p:extLst>
      <p:ext uri="{BB962C8B-B14F-4D97-AF65-F5344CB8AC3E}">
        <p14:creationId xmlns:p14="http://schemas.microsoft.com/office/powerpoint/2010/main" val="211659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References to digital literacy were kept to a minimum due to the range of resources available at the various institutions across the state.</a:t>
            </a:r>
          </a:p>
          <a:p>
            <a:endParaRPr lang="en-US" dirty="0"/>
          </a:p>
          <a:p>
            <a:r>
              <a:rPr lang="en-US" dirty="0"/>
              <a:t>Language or concepts from newer initiatives such as Guided Pathways were not “folded in” in order to stay true to vetted documents. </a:t>
            </a:r>
          </a:p>
        </p:txBody>
      </p:sp>
    </p:spTree>
    <p:extLst>
      <p:ext uri="{BB962C8B-B14F-4D97-AF65-F5344CB8AC3E}">
        <p14:creationId xmlns:p14="http://schemas.microsoft.com/office/powerpoint/2010/main" val="50633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“AHA!” MOMENTS IN APPLYING THE RUBRICS: </a:t>
            </a:r>
          </a:p>
          <a:p>
            <a:pPr marL="0" indent="0">
              <a:buNone/>
            </a:pPr>
            <a:endParaRPr lang="en-US" dirty="0"/>
          </a:p>
          <a:p>
            <a:pPr>
              <a:lnSpc>
                <a:spcPct val="130000"/>
              </a:lnSpc>
            </a:pPr>
            <a:r>
              <a:rPr lang="en-US" dirty="0"/>
              <a:t>Focus on course objectives rather than course content.</a:t>
            </a:r>
          </a:p>
          <a:p>
            <a:pPr>
              <a:lnSpc>
                <a:spcPct val="130000"/>
              </a:lnSpc>
            </a:pPr>
            <a:r>
              <a:rPr lang="en-US" dirty="0"/>
              <a:t>Calibration takes time. Allow space for faculty to “soak it in.”</a:t>
            </a:r>
          </a:p>
          <a:p>
            <a:pPr>
              <a:lnSpc>
                <a:spcPct val="130000"/>
              </a:lnSpc>
            </a:pPr>
            <a:r>
              <a:rPr lang="en-US" dirty="0"/>
              <a:t>Process constraints: “older” courses may need refreshing, but most submission deadlines for Fall 2020 have passed. </a:t>
            </a:r>
          </a:p>
          <a:p>
            <a:pPr>
              <a:lnSpc>
                <a:spcPct val="130000"/>
              </a:lnSpc>
            </a:pPr>
            <a:r>
              <a:rPr lang="en-US" dirty="0"/>
              <a:t>Even optional/support ESL courses focusing on discrete skills courses will need a CB21 code.</a:t>
            </a:r>
          </a:p>
          <a:p>
            <a:endParaRPr lang="en-US" dirty="0"/>
          </a:p>
        </p:txBody>
      </p:sp>
    </p:spTree>
    <p:extLst>
      <p:ext uri="{BB962C8B-B14F-4D97-AF65-F5344CB8AC3E}">
        <p14:creationId xmlns:p14="http://schemas.microsoft.com/office/powerpoint/2010/main" val="378320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FEEDBACK, PLEASE!: </a:t>
            </a:r>
          </a:p>
          <a:p>
            <a:pPr marL="0" indent="0">
              <a:buNone/>
            </a:pPr>
            <a:endParaRPr lang="en-US" dirty="0"/>
          </a:p>
          <a:p>
            <a:r>
              <a:rPr lang="en-US" dirty="0"/>
              <a:t>These regional meetings are the first vetting with the field. </a:t>
            </a:r>
            <a:endParaRPr lang="en-US" dirty="0">
              <a:solidFill>
                <a:srgbClr val="FF0000"/>
              </a:solidFill>
            </a:endParaRPr>
          </a:p>
          <a:p>
            <a:endParaRPr lang="en-US" dirty="0"/>
          </a:p>
          <a:p>
            <a:r>
              <a:rPr lang="en-US" dirty="0"/>
              <a:t>It is an iterative process, so feedback is valuable.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782416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7B1F3-1154-49E4-B801-11AEAB7A3073}"/>
              </a:ext>
            </a:extLst>
          </p:cNvPr>
          <p:cNvSpPr>
            <a:spLocks noGrp="1"/>
          </p:cNvSpPr>
          <p:nvPr>
            <p:ph type="title"/>
          </p:nvPr>
        </p:nvSpPr>
        <p:spPr/>
        <p:txBody>
          <a:bodyPr>
            <a:normAutofit fontScale="90000"/>
          </a:bodyPr>
          <a:lstStyle/>
          <a:p>
            <a:pPr algn="ctr"/>
            <a:r>
              <a:rPr lang="en-US" b="1" dirty="0">
                <a:cs typeface="Arial"/>
              </a:rPr>
              <a:t>Valuable Feedback from Regional Meeting #1 : </a:t>
            </a:r>
            <a:br>
              <a:rPr lang="en-US" b="1" dirty="0">
                <a:cs typeface="Arial"/>
              </a:rPr>
            </a:br>
            <a:r>
              <a:rPr lang="en-US" b="1" dirty="0">
                <a:cs typeface="Arial"/>
              </a:rPr>
              <a:t>Central Valley Sept. 5, 2019</a:t>
            </a:r>
          </a:p>
        </p:txBody>
      </p:sp>
      <p:sp>
        <p:nvSpPr>
          <p:cNvPr id="3" name="Content Placeholder 2">
            <a:extLst>
              <a:ext uri="{FF2B5EF4-FFF2-40B4-BE49-F238E27FC236}">
                <a16:creationId xmlns:a16="http://schemas.microsoft.com/office/drawing/2014/main" id="{ACDF874C-FCC5-4522-AA4D-A8BACFAB1433}"/>
              </a:ext>
            </a:extLst>
          </p:cNvPr>
          <p:cNvSpPr>
            <a:spLocks noGrp="1"/>
          </p:cNvSpPr>
          <p:nvPr>
            <p:ph idx="1"/>
          </p:nvPr>
        </p:nvSpPr>
        <p:spPr>
          <a:xfrm>
            <a:off x="609600" y="1975556"/>
            <a:ext cx="10972800" cy="4501444"/>
          </a:xfrm>
        </p:spPr>
        <p:txBody>
          <a:bodyPr vert="horz" lIns="91440" tIns="45720" rIns="91440" bIns="45720" rtlCol="0" anchor="t">
            <a:normAutofit/>
          </a:bodyPr>
          <a:lstStyle/>
          <a:p>
            <a:pPr marL="571500" indent="-571500">
              <a:buFont typeface="Wingdings" pitchFamily="34" charset="0"/>
              <a:buChar char="q"/>
            </a:pPr>
            <a:r>
              <a:rPr lang="en-US" dirty="0">
                <a:cs typeface="Arial"/>
              </a:rPr>
              <a:t>Broaden the subheading, 'Narrative and Expository Texts' to include other rhetorical modes (Productive: pages 6 &amp; 8)</a:t>
            </a:r>
          </a:p>
          <a:p>
            <a:pPr marL="571500" indent="-571500">
              <a:buFont typeface="Wingdings" pitchFamily="34" charset="0"/>
              <a:buChar char="q"/>
            </a:pPr>
            <a:endParaRPr lang="en-US" dirty="0">
              <a:cs typeface="Arial"/>
            </a:endParaRPr>
          </a:p>
          <a:p>
            <a:pPr marL="571500" indent="-571500">
              <a:buFont typeface="Wingdings" pitchFamily="34" charset="0"/>
              <a:buChar char="q"/>
            </a:pPr>
            <a:r>
              <a:rPr lang="en-US" dirty="0">
                <a:cs typeface="Arial"/>
              </a:rPr>
              <a:t>Questioned the use of code values "A – F" or numerical levels below transfer (LBT) "1-6" (entire document)</a:t>
            </a:r>
          </a:p>
          <a:p>
            <a:pPr marL="0" indent="0">
              <a:buNone/>
            </a:pPr>
            <a:endParaRPr lang="en-US" dirty="0">
              <a:cs typeface="Arial"/>
            </a:endParaRPr>
          </a:p>
          <a:p>
            <a:pPr marL="571500" indent="-571500">
              <a:buFont typeface="Wingdings" pitchFamily="34" charset="0"/>
              <a:buChar char="q"/>
            </a:pPr>
            <a:r>
              <a:rPr lang="en-US" dirty="0">
                <a:cs typeface="Arial"/>
              </a:rPr>
              <a:t>Create a companion document to clarify terms at each coding category:</a:t>
            </a:r>
          </a:p>
          <a:p>
            <a:pPr lvl="8">
              <a:buFont typeface="Wingdings" pitchFamily="34" charset="0"/>
              <a:buChar char="q"/>
            </a:pPr>
            <a:r>
              <a:rPr lang="en-US" sz="2400" dirty="0">
                <a:cs typeface="Arial"/>
              </a:rPr>
              <a:t> Main Idea vs. Theme ( Interpretive:  pages 1 &amp; 2)</a:t>
            </a:r>
          </a:p>
          <a:p>
            <a:pPr lvl="8">
              <a:buFont typeface="Wingdings" pitchFamily="34" charset="0"/>
              <a:buChar char="q"/>
            </a:pPr>
            <a:r>
              <a:rPr lang="en-US" sz="2400" dirty="0">
                <a:ea typeface="+mn-lt"/>
                <a:cs typeface="+mn-lt"/>
              </a:rPr>
              <a:t> Conduct research ( Productive: page 6)</a:t>
            </a:r>
          </a:p>
          <a:p>
            <a:pPr lvl="8">
              <a:buFont typeface="Wingdings" pitchFamily="34" charset="0"/>
              <a:buChar char="q"/>
            </a:pPr>
            <a:r>
              <a:rPr lang="en-US" sz="2400" dirty="0">
                <a:cs typeface="Arial"/>
              </a:rPr>
              <a:t> Write research projects </a:t>
            </a:r>
            <a:r>
              <a:rPr lang="en-US" sz="2400" dirty="0">
                <a:ea typeface="+mn-lt"/>
                <a:cs typeface="+mn-lt"/>
              </a:rPr>
              <a:t>( Productive: page 6)</a:t>
            </a:r>
            <a:endParaRPr lang="en-US" sz="2400" dirty="0">
              <a:cs typeface="Arial"/>
            </a:endParaRPr>
          </a:p>
          <a:p>
            <a:pPr lvl="8">
              <a:buFont typeface="Wingdings" pitchFamily="34" charset="0"/>
              <a:buChar char="q"/>
            </a:pPr>
            <a:endParaRPr lang="en-US" sz="2500" dirty="0">
              <a:cs typeface="Arial"/>
            </a:endParaRPr>
          </a:p>
          <a:p>
            <a:pPr lvl="8">
              <a:buFont typeface="Wingdings" pitchFamily="34" charset="0"/>
              <a:buChar char="q"/>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8">
              <a:buFont typeface="Wingdings" pitchFamily="34" charset="0"/>
              <a:buChar char="§"/>
            </a:pPr>
            <a:endParaRPr lang="en-US" sz="2500" dirty="0">
              <a:cs typeface="Arial"/>
            </a:endParaRPr>
          </a:p>
          <a:p>
            <a:pPr lvl="4">
              <a:buFont typeface="Wingdings" pitchFamily="34" charset="0"/>
              <a:buChar char="§"/>
            </a:pPr>
            <a:endParaRPr lang="en-US" sz="2600" dirty="0">
              <a:cs typeface="Arial"/>
            </a:endParaRPr>
          </a:p>
          <a:p>
            <a:pPr marL="571500" indent="-571500">
              <a:buFont typeface="Wingdings" pitchFamily="34" charset="0"/>
              <a:buChar char="§"/>
            </a:pPr>
            <a:endParaRPr lang="en-US" sz="3600" dirty="0">
              <a:cs typeface="Arial"/>
            </a:endParaRPr>
          </a:p>
        </p:txBody>
      </p:sp>
    </p:spTree>
    <p:extLst>
      <p:ext uri="{BB962C8B-B14F-4D97-AF65-F5344CB8AC3E}">
        <p14:creationId xmlns:p14="http://schemas.microsoft.com/office/powerpoint/2010/main" val="282642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76F2-AC5B-B845-8F90-6A8A89029135}"/>
              </a:ext>
            </a:extLst>
          </p:cNvPr>
          <p:cNvSpPr>
            <a:spLocks noGrp="1"/>
          </p:cNvSpPr>
          <p:nvPr>
            <p:ph type="title"/>
          </p:nvPr>
        </p:nvSpPr>
        <p:spPr>
          <a:xfrm>
            <a:off x="323457" y="389562"/>
            <a:ext cx="10972800" cy="990600"/>
          </a:xfrm>
        </p:spPr>
        <p:txBody>
          <a:bodyPr/>
          <a:lstStyle/>
          <a:p>
            <a:r>
              <a:rPr lang="en-US" dirty="0"/>
              <a:t>Draft chart for Productive Domain</a:t>
            </a:r>
          </a:p>
        </p:txBody>
      </p:sp>
      <p:pic>
        <p:nvPicPr>
          <p:cNvPr id="5" name="Content Placeholder 4">
            <a:extLst>
              <a:ext uri="{FF2B5EF4-FFF2-40B4-BE49-F238E27FC236}">
                <a16:creationId xmlns:a16="http://schemas.microsoft.com/office/drawing/2014/main" id="{DF6BE5E9-CF59-A640-9A43-FDB3796B4495}"/>
              </a:ext>
            </a:extLst>
          </p:cNvPr>
          <p:cNvPicPr>
            <a:picLocks noGrp="1" noChangeAspect="1"/>
          </p:cNvPicPr>
          <p:nvPr>
            <p:ph idx="1"/>
          </p:nvPr>
        </p:nvPicPr>
        <p:blipFill>
          <a:blip r:embed="rId2"/>
          <a:stretch>
            <a:fillRect/>
          </a:stretch>
        </p:blipFill>
        <p:spPr>
          <a:xfrm>
            <a:off x="2126751" y="1135319"/>
            <a:ext cx="8013842" cy="5752477"/>
          </a:xfrm>
        </p:spPr>
      </p:pic>
    </p:spTree>
    <p:extLst>
      <p:ext uri="{BB962C8B-B14F-4D97-AF65-F5344CB8AC3E}">
        <p14:creationId xmlns:p14="http://schemas.microsoft.com/office/powerpoint/2010/main" val="2363982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8C42A-5633-4C16-B692-9749A46BA938}"/>
              </a:ext>
            </a:extLst>
          </p:cNvPr>
          <p:cNvSpPr>
            <a:spLocks noGrp="1"/>
          </p:cNvSpPr>
          <p:nvPr>
            <p:ph type="title"/>
          </p:nvPr>
        </p:nvSpPr>
        <p:spPr/>
        <p:txBody>
          <a:bodyPr>
            <a:normAutofit/>
          </a:bodyPr>
          <a:lstStyle/>
          <a:p>
            <a:r>
              <a:rPr lang="en-US" b="1" dirty="0">
                <a:cs typeface="Arial"/>
              </a:rPr>
              <a:t>While reviewing the CB 21 ESL Rubric, </a:t>
            </a:r>
          </a:p>
        </p:txBody>
      </p:sp>
      <p:sp>
        <p:nvSpPr>
          <p:cNvPr id="3" name="Content Placeholder 2">
            <a:extLst>
              <a:ext uri="{FF2B5EF4-FFF2-40B4-BE49-F238E27FC236}">
                <a16:creationId xmlns:a16="http://schemas.microsoft.com/office/drawing/2014/main" id="{50C67B37-7FD5-4EFA-9590-E5699AD34AA8}"/>
              </a:ext>
            </a:extLst>
          </p:cNvPr>
          <p:cNvSpPr>
            <a:spLocks noGrp="1"/>
          </p:cNvSpPr>
          <p:nvPr>
            <p:ph idx="1"/>
          </p:nvPr>
        </p:nvSpPr>
        <p:spPr/>
        <p:txBody>
          <a:bodyPr vert="horz" lIns="91440" tIns="45720" rIns="91440" bIns="45720" rtlCol="0" anchor="t">
            <a:normAutofit/>
          </a:bodyPr>
          <a:lstStyle/>
          <a:p>
            <a:pPr marL="571500" indent="-571500">
              <a:buFont typeface="Wingdings" pitchFamily="34" charset="0"/>
              <a:buChar char="q"/>
            </a:pPr>
            <a:r>
              <a:rPr lang="en-US" sz="3200" dirty="0">
                <a:cs typeface="Arial"/>
              </a:rPr>
              <a:t>Is there something significant missing from the CB21 ESL rubric?</a:t>
            </a:r>
          </a:p>
          <a:p>
            <a:pPr marL="0" indent="0">
              <a:buNone/>
            </a:pPr>
            <a:endParaRPr lang="en-US" sz="3200" dirty="0">
              <a:cs typeface="Arial"/>
            </a:endParaRPr>
          </a:p>
          <a:p>
            <a:pPr marL="571500" indent="-571500">
              <a:buFont typeface="Wingdings" pitchFamily="34" charset="0"/>
              <a:buChar char="q"/>
            </a:pPr>
            <a:r>
              <a:rPr lang="en-US" sz="3200" dirty="0">
                <a:cs typeface="Arial"/>
              </a:rPr>
              <a:t>Does anything in this draft of the CB 21 rubric constitute a 'deal breaker'?</a:t>
            </a:r>
          </a:p>
          <a:p>
            <a:pPr marL="0" indent="0">
              <a:buNone/>
            </a:pPr>
            <a:endParaRPr lang="en-US" sz="3200" dirty="0">
              <a:cs typeface="Arial"/>
            </a:endParaRPr>
          </a:p>
          <a:p>
            <a:pPr marL="571500" indent="-571500">
              <a:buFont typeface="Wingdings" pitchFamily="34" charset="0"/>
              <a:buChar char="q"/>
            </a:pPr>
            <a:r>
              <a:rPr lang="en-US" sz="3200" dirty="0">
                <a:cs typeface="Arial"/>
              </a:rPr>
              <a:t>Does the progression of skills across the levels and within the three modalities seem reasonable to you?</a:t>
            </a:r>
          </a:p>
          <a:p>
            <a:pPr marL="571500" indent="-571500">
              <a:buFont typeface="Wingdings" pitchFamily="34" charset="0"/>
              <a:buChar char="q"/>
            </a:pPr>
            <a:endParaRPr lang="en-US" sz="3200" dirty="0">
              <a:cs typeface="Arial"/>
            </a:endParaRPr>
          </a:p>
        </p:txBody>
      </p:sp>
    </p:spTree>
    <p:extLst>
      <p:ext uri="{BB962C8B-B14F-4D97-AF65-F5344CB8AC3E}">
        <p14:creationId xmlns:p14="http://schemas.microsoft.com/office/powerpoint/2010/main" val="325821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0D6E-A828-4373-AC53-D1394F603A3A}"/>
              </a:ext>
            </a:extLst>
          </p:cNvPr>
          <p:cNvSpPr>
            <a:spLocks noGrp="1"/>
          </p:cNvSpPr>
          <p:nvPr>
            <p:ph type="title"/>
          </p:nvPr>
        </p:nvSpPr>
        <p:spPr>
          <a:xfrm>
            <a:off x="438685" y="533400"/>
            <a:ext cx="11143715" cy="990600"/>
          </a:xfrm>
        </p:spPr>
        <p:txBody>
          <a:bodyPr/>
          <a:lstStyle/>
          <a:p>
            <a:r>
              <a:rPr lang="en-US" b="1" dirty="0">
                <a:cs typeface="Arial"/>
              </a:rPr>
              <a:t>Remember:</a:t>
            </a:r>
            <a:endParaRPr lang="en-US" b="1" dirty="0"/>
          </a:p>
        </p:txBody>
      </p:sp>
      <p:sp>
        <p:nvSpPr>
          <p:cNvPr id="3" name="Content Placeholder 2">
            <a:extLst>
              <a:ext uri="{FF2B5EF4-FFF2-40B4-BE49-F238E27FC236}">
                <a16:creationId xmlns:a16="http://schemas.microsoft.com/office/drawing/2014/main" id="{C75A7C0B-8B80-466B-83F1-5DDEE773564C}"/>
              </a:ext>
            </a:extLst>
          </p:cNvPr>
          <p:cNvSpPr>
            <a:spLocks noGrp="1"/>
          </p:cNvSpPr>
          <p:nvPr>
            <p:ph idx="1"/>
          </p:nvPr>
        </p:nvSpPr>
        <p:spPr/>
        <p:txBody>
          <a:bodyPr vert="horz" lIns="91440" tIns="45720" rIns="91440" bIns="45720" rtlCol="0" anchor="t">
            <a:normAutofit/>
          </a:bodyPr>
          <a:lstStyle/>
          <a:p>
            <a:pPr>
              <a:buFont typeface="Wingdings" pitchFamily="34" charset="0"/>
              <a:buChar char="q"/>
            </a:pPr>
            <a:r>
              <a:rPr lang="en-US" sz="3200" dirty="0">
                <a:cs typeface="Arial"/>
              </a:rPr>
              <a:t> The rubric establishes 'exit' competencies ( 'can do' outcomes).</a:t>
            </a:r>
          </a:p>
          <a:p>
            <a:pPr>
              <a:buFont typeface="Wingdings" pitchFamily="34" charset="0"/>
              <a:buChar char="q"/>
            </a:pPr>
            <a:r>
              <a:rPr lang="en-US" sz="3200" dirty="0">
                <a:cs typeface="Arial"/>
              </a:rPr>
              <a:t> The rubric does not drive your program.</a:t>
            </a:r>
          </a:p>
          <a:p>
            <a:pPr>
              <a:buFont typeface="Wingdings" pitchFamily="34" charset="0"/>
              <a:buChar char="q"/>
            </a:pPr>
            <a:r>
              <a:rPr lang="en-US" sz="3200" dirty="0">
                <a:cs typeface="Arial"/>
              </a:rPr>
              <a:t> More than one class can map to the same level.</a:t>
            </a:r>
          </a:p>
          <a:p>
            <a:pPr>
              <a:buFont typeface="Wingdings" pitchFamily="34" charset="0"/>
              <a:buChar char="q"/>
            </a:pPr>
            <a:r>
              <a:rPr lang="en-US" sz="3200" dirty="0">
                <a:cs typeface="Arial"/>
              </a:rPr>
              <a:t> Your optional/support ESL courses that are not in the sequence can be coded as support courses (CB 26)</a:t>
            </a:r>
          </a:p>
          <a:p>
            <a:pPr>
              <a:buFont typeface="Wingdings" pitchFamily="34" charset="0"/>
              <a:buChar char="q"/>
            </a:pPr>
            <a:r>
              <a:rPr lang="en-US" sz="3200" dirty="0">
                <a:cs typeface="Arial"/>
              </a:rPr>
              <a:t> There will be additional opportunities to provide feedback</a:t>
            </a:r>
          </a:p>
          <a:p>
            <a:pPr>
              <a:buFont typeface="Wingdings" pitchFamily="34" charset="0"/>
              <a:buChar char="q"/>
            </a:pPr>
            <a:endParaRPr lang="en-US" dirty="0">
              <a:cs typeface="Arial"/>
            </a:endParaRPr>
          </a:p>
          <a:p>
            <a:pPr>
              <a:buFont typeface="Wingdings" pitchFamily="34" charset="0"/>
              <a:buChar char="q"/>
            </a:pPr>
            <a:endParaRPr lang="en-US" dirty="0">
              <a:cs typeface="Arial"/>
            </a:endParaRPr>
          </a:p>
        </p:txBody>
      </p:sp>
    </p:spTree>
    <p:extLst>
      <p:ext uri="{BB962C8B-B14F-4D97-AF65-F5344CB8AC3E}">
        <p14:creationId xmlns:p14="http://schemas.microsoft.com/office/powerpoint/2010/main" val="815748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702C-3C44-3443-86AE-DD59EC59AC1B}"/>
              </a:ext>
            </a:extLst>
          </p:cNvPr>
          <p:cNvSpPr>
            <a:spLocks noGrp="1"/>
          </p:cNvSpPr>
          <p:nvPr>
            <p:ph type="title"/>
          </p:nvPr>
        </p:nvSpPr>
        <p:spPr/>
        <p:txBody>
          <a:bodyPr/>
          <a:lstStyle/>
          <a:p>
            <a:r>
              <a:rPr lang="en-US" b="1" dirty="0"/>
              <a:t>Thank You for Coming</a:t>
            </a:r>
          </a:p>
        </p:txBody>
      </p:sp>
      <p:sp>
        <p:nvSpPr>
          <p:cNvPr id="3" name="Content Placeholder 2">
            <a:extLst>
              <a:ext uri="{FF2B5EF4-FFF2-40B4-BE49-F238E27FC236}">
                <a16:creationId xmlns:a16="http://schemas.microsoft.com/office/drawing/2014/main" id="{548FDAFD-1360-F040-9889-83745A378897}"/>
              </a:ext>
            </a:extLst>
          </p:cNvPr>
          <p:cNvSpPr>
            <a:spLocks noGrp="1"/>
          </p:cNvSpPr>
          <p:nvPr>
            <p:ph idx="1"/>
          </p:nvPr>
        </p:nvSpPr>
        <p:spPr>
          <a:xfrm>
            <a:off x="609600" y="2006600"/>
            <a:ext cx="10972800" cy="4470400"/>
          </a:xfrm>
        </p:spPr>
        <p:txBody>
          <a:bodyPr>
            <a:normAutofit/>
          </a:bodyPr>
          <a:lstStyle/>
          <a:p>
            <a:r>
              <a:rPr lang="en-US" sz="4000"/>
              <a:t> Do </a:t>
            </a:r>
            <a:r>
              <a:rPr lang="en-US" sz="4000" dirty="0"/>
              <a:t>you have any questions?</a:t>
            </a:r>
          </a:p>
        </p:txBody>
      </p:sp>
    </p:spTree>
    <p:extLst>
      <p:ext uri="{BB962C8B-B14F-4D97-AF65-F5344CB8AC3E}">
        <p14:creationId xmlns:p14="http://schemas.microsoft.com/office/powerpoint/2010/main" val="221045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990600"/>
          </a:xfrm>
        </p:spPr>
        <p:txBody>
          <a:bodyPr>
            <a:normAutofit/>
          </a:bodyPr>
          <a:lstStyle/>
          <a:p>
            <a:r>
              <a:rPr lang="en-US" b="1" dirty="0"/>
              <a:t>CB21 Revision Project for ESL</a:t>
            </a:r>
          </a:p>
        </p:txBody>
      </p:sp>
      <p:sp>
        <p:nvSpPr>
          <p:cNvPr id="3" name="Content Placeholder 2"/>
          <p:cNvSpPr>
            <a:spLocks noGrp="1"/>
          </p:cNvSpPr>
          <p:nvPr>
            <p:ph idx="1"/>
          </p:nvPr>
        </p:nvSpPr>
        <p:spPr>
          <a:xfrm>
            <a:off x="609600" y="1295399"/>
            <a:ext cx="10972800" cy="5181601"/>
          </a:xfrm>
        </p:spPr>
        <p:txBody>
          <a:bodyPr vert="horz" lIns="91440" tIns="45720" rIns="91440" bIns="45720" rtlCol="0" anchor="t">
            <a:normAutofit lnSpcReduction="10000"/>
          </a:bodyPr>
          <a:lstStyle/>
          <a:p>
            <a:pPr marL="0" indent="0">
              <a:buNone/>
            </a:pPr>
            <a:r>
              <a:rPr lang="en-US" b="1" dirty="0"/>
              <a:t>Legislative Mandates: </a:t>
            </a:r>
          </a:p>
          <a:p>
            <a:pPr marL="0" indent="0">
              <a:buNone/>
            </a:pPr>
            <a:r>
              <a:rPr lang="en-US" dirty="0"/>
              <a:t>AB705, California Adult Education Program (and the requirement to align assessment practices with CCs), and the need to revise CB21.</a:t>
            </a:r>
            <a:endParaRPr lang="en-US" dirty="0">
              <a:cs typeface="Arial"/>
            </a:endParaRPr>
          </a:p>
          <a:p>
            <a:pPr marL="0" indent="0">
              <a:buNone/>
            </a:pPr>
            <a:endParaRPr lang="en-US" dirty="0"/>
          </a:p>
          <a:p>
            <a:pPr marL="0" indent="0">
              <a:buNone/>
            </a:pPr>
            <a:r>
              <a:rPr lang="en-US" b="1" dirty="0"/>
              <a:t>Previous Groundwork:</a:t>
            </a:r>
          </a:p>
          <a:p>
            <a:pPr marL="514350" indent="-514350">
              <a:buAutoNum type="arabicParenR"/>
            </a:pPr>
            <a:r>
              <a:rPr lang="en-US" dirty="0"/>
              <a:t>Common Assessment Initiative (CAI) rubrics for ESL were robustly vetted across the state and divide the ESL pathway into eight levels to transfer-level composition (TLC).</a:t>
            </a:r>
          </a:p>
          <a:p>
            <a:pPr marL="514350" indent="-514350">
              <a:buAutoNum type="arabicParenR"/>
            </a:pPr>
            <a:r>
              <a:rPr lang="en-US" dirty="0"/>
              <a:t>The Educational Functioning Levels (EFLs) are national standards, divide the ESL pathway into six levels and are used for WIOA Title II.</a:t>
            </a:r>
          </a:p>
          <a:p>
            <a:pPr marL="514350" indent="-514350">
              <a:buAutoNum type="arabicParenR"/>
            </a:pPr>
            <a:r>
              <a:rPr lang="en-US" dirty="0"/>
              <a:t>In 2018 the EFLs were substantially changed to increase rigor and focus on academic skills leading to English Composition.</a:t>
            </a:r>
          </a:p>
          <a:p>
            <a:pPr marL="514350" indent="-514350">
              <a:buAutoNum type="arabicParenR"/>
            </a:pPr>
            <a:r>
              <a:rPr lang="en-US" dirty="0"/>
              <a:t>Builds upon previous crosswalks of CB21 and the EFLs in 2017-2018</a:t>
            </a:r>
          </a:p>
          <a:p>
            <a:pPr marL="514350" indent="-514350">
              <a:buAutoNum type="arabicParenR"/>
            </a:pPr>
            <a:endParaRPr lang="en-US" dirty="0"/>
          </a:p>
          <a:p>
            <a:pPr marL="514350" indent="-514350">
              <a:buAutoNum type="arabicParenR"/>
            </a:pPr>
            <a:endParaRPr lang="en-US" dirty="0"/>
          </a:p>
          <a:p>
            <a:pPr marL="0" indent="0">
              <a:buNone/>
            </a:pPr>
            <a:endParaRPr lang="en-US" dirty="0"/>
          </a:p>
        </p:txBody>
      </p:sp>
    </p:spTree>
    <p:extLst>
      <p:ext uri="{BB962C8B-B14F-4D97-AF65-F5344CB8AC3E}">
        <p14:creationId xmlns:p14="http://schemas.microsoft.com/office/powerpoint/2010/main" val="125533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p:txBody>
          <a:bodyPr vert="horz" lIns="91440" tIns="45720" rIns="91440" bIns="45720" rtlCol="0" anchor="t">
            <a:normAutofit/>
          </a:bodyPr>
          <a:lstStyle/>
          <a:p>
            <a:pPr marL="514350" indent="-514350">
              <a:buFont typeface="Arial"/>
              <a:buChar char="•"/>
            </a:pPr>
            <a:r>
              <a:rPr lang="en-US" dirty="0"/>
              <a:t>Credit ESL varies much more widely across the colleges than English. Some programs:</a:t>
            </a:r>
          </a:p>
          <a:p>
            <a:pPr lvl="3"/>
            <a:r>
              <a:rPr lang="en-US" sz="2000" dirty="0"/>
              <a:t> transition directly to transfer-level composition (TLC)</a:t>
            </a:r>
            <a:endParaRPr lang="en-US" sz="2000" dirty="0">
              <a:cs typeface="Arial"/>
            </a:endParaRPr>
          </a:p>
          <a:p>
            <a:pPr lvl="3"/>
            <a:r>
              <a:rPr lang="en-US" sz="2000" dirty="0"/>
              <a:t> transition into developmental English</a:t>
            </a:r>
            <a:endParaRPr lang="en-US" sz="2000" dirty="0">
              <a:cs typeface="Arial"/>
            </a:endParaRPr>
          </a:p>
          <a:p>
            <a:pPr lvl="3"/>
            <a:r>
              <a:rPr lang="en-US" sz="2000" dirty="0"/>
              <a:t> have sequences of integrated skills; others are made of multiple strands</a:t>
            </a:r>
          </a:p>
          <a:p>
            <a:pPr lvl="3"/>
            <a:r>
              <a:rPr lang="en-US" sz="2000" dirty="0">
                <a:cs typeface="Arial"/>
              </a:rPr>
              <a:t> may include pathways to CTE as well as TLC</a:t>
            </a:r>
          </a:p>
          <a:p>
            <a:pPr marL="0" indent="0">
              <a:buNone/>
            </a:pPr>
            <a:endParaRPr lang="en-US" dirty="0"/>
          </a:p>
          <a:p>
            <a:pPr marL="514350" indent="-514350">
              <a:buFont typeface="Arial"/>
              <a:buChar char="•"/>
            </a:pPr>
            <a:r>
              <a:rPr lang="en-US" dirty="0"/>
              <a:t>Some colleges have:</a:t>
            </a:r>
            <a:endParaRPr lang="en-US" dirty="0">
              <a:cs typeface="Arial"/>
            </a:endParaRPr>
          </a:p>
          <a:p>
            <a:pPr lvl="3"/>
            <a:r>
              <a:rPr lang="en-US" sz="2000" dirty="0"/>
              <a:t> credit ESL only</a:t>
            </a:r>
            <a:endParaRPr lang="en-US" sz="2000" dirty="0">
              <a:cs typeface="Arial"/>
            </a:endParaRPr>
          </a:p>
          <a:p>
            <a:pPr lvl="3"/>
            <a:r>
              <a:rPr lang="en-US" sz="2000" dirty="0"/>
              <a:t> credit and noncredit ESL</a:t>
            </a:r>
            <a:endParaRPr lang="en-US" sz="2000" dirty="0">
              <a:cs typeface="Arial"/>
            </a:endParaRPr>
          </a:p>
          <a:p>
            <a:pPr lvl="3"/>
            <a:r>
              <a:rPr lang="en-US" sz="2000" dirty="0"/>
              <a:t> various configurations of credit and noncredit ESL</a:t>
            </a:r>
          </a:p>
          <a:p>
            <a:pPr lvl="3"/>
            <a:r>
              <a:rPr lang="en-US" sz="2000" dirty="0"/>
              <a:t> noncredit ESL also includes VESL and EL Civics Pathways</a:t>
            </a:r>
            <a:endParaRPr lang="en-US" sz="2000" dirty="0">
              <a:cs typeface="Arial"/>
            </a:endParaRPr>
          </a:p>
          <a:p>
            <a:pPr marL="514350" indent="-514350">
              <a:buFont typeface="Arial"/>
              <a:buAutoNum type="arabicParenR"/>
            </a:pPr>
            <a:endParaRPr lang="en-US" sz="2000" dirty="0">
              <a:cs typeface="Arial"/>
            </a:endParaRPr>
          </a:p>
          <a:p>
            <a:pPr marL="0" indent="0">
              <a:buNone/>
            </a:pPr>
            <a:endParaRPr lang="en-US" sz="1800" dirty="0">
              <a:cs typeface="Arial"/>
            </a:endParaRPr>
          </a:p>
        </p:txBody>
      </p:sp>
    </p:spTree>
    <p:extLst>
      <p:ext uri="{BB962C8B-B14F-4D97-AF65-F5344CB8AC3E}">
        <p14:creationId xmlns:p14="http://schemas.microsoft.com/office/powerpoint/2010/main" val="365536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1524000"/>
            <a:ext cx="10972800" cy="5260258"/>
          </a:xfrm>
        </p:spPr>
        <p:txBody>
          <a:bodyPr>
            <a:normAutofit lnSpcReduction="10000"/>
          </a:bodyPr>
          <a:lstStyle/>
          <a:p>
            <a:pPr marL="0" indent="0">
              <a:buNone/>
            </a:pPr>
            <a:r>
              <a:rPr lang="en-US" b="1" dirty="0"/>
              <a:t>WHAT’S BEEN DONE AND NEXT STEPS:</a:t>
            </a:r>
          </a:p>
          <a:p>
            <a:pPr marL="0" indent="0">
              <a:buNone/>
            </a:pPr>
            <a:endParaRPr lang="en-US" dirty="0"/>
          </a:p>
          <a:p>
            <a:r>
              <a:rPr lang="en-US" dirty="0"/>
              <a:t>Larger group assigned by the ASCCC convened in Fall 2018 </a:t>
            </a:r>
          </a:p>
          <a:p>
            <a:r>
              <a:rPr lang="en-US" dirty="0"/>
              <a:t>Mini-committee convened from late</a:t>
            </a:r>
            <a:r>
              <a:rPr lang="en-US" dirty="0">
                <a:solidFill>
                  <a:srgbClr val="00B0F0"/>
                </a:solidFill>
              </a:rPr>
              <a:t> </a:t>
            </a:r>
            <a:r>
              <a:rPr lang="en-US" dirty="0"/>
              <a:t>February to late July 2019 to dig in deeply to create a draft document &amp; chart for the larger group to vet</a:t>
            </a:r>
          </a:p>
          <a:p>
            <a:r>
              <a:rPr lang="en-US" dirty="0"/>
              <a:t>Larger group reconvened in August to vet the work</a:t>
            </a:r>
          </a:p>
          <a:p>
            <a:r>
              <a:rPr lang="en-US" dirty="0"/>
              <a:t>Feedback from the field in the Fall (Regional meetings, CATESOL annual)</a:t>
            </a:r>
          </a:p>
          <a:p>
            <a:r>
              <a:rPr lang="en-US" dirty="0"/>
              <a:t>Consideration for adoption at November Plenary</a:t>
            </a:r>
          </a:p>
          <a:p>
            <a:r>
              <a:rPr lang="en-US" dirty="0"/>
              <a:t>(CAEP) Engagement with K12 Adult and CC practitioners on using the rubric to improve transition of AE students to credit pathways</a:t>
            </a:r>
          </a:p>
          <a:p>
            <a:endParaRPr lang="en-US" dirty="0"/>
          </a:p>
          <a:p>
            <a:r>
              <a:rPr lang="en-US" dirty="0"/>
              <a:t>NOTE: Starting with the AEBG crosswalk and the two processes, hundreds of hours have been invested in the work!</a:t>
            </a:r>
          </a:p>
        </p:txBody>
      </p:sp>
    </p:spTree>
    <p:extLst>
      <p:ext uri="{BB962C8B-B14F-4D97-AF65-F5344CB8AC3E}">
        <p14:creationId xmlns:p14="http://schemas.microsoft.com/office/powerpoint/2010/main" val="114576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Frameworks	</a:t>
            </a:r>
          </a:p>
        </p:txBody>
      </p:sp>
      <p:sp>
        <p:nvSpPr>
          <p:cNvPr id="3" name="Content Placeholder 2"/>
          <p:cNvSpPr>
            <a:spLocks noGrp="1"/>
          </p:cNvSpPr>
          <p:nvPr>
            <p:ph idx="1"/>
          </p:nvPr>
        </p:nvSpPr>
        <p:spPr/>
        <p:txBody>
          <a:bodyPr/>
          <a:lstStyle/>
          <a:p>
            <a:endParaRPr lang="en-US" dirty="0"/>
          </a:p>
          <a:p>
            <a:pPr>
              <a:lnSpc>
                <a:spcPct val="150000"/>
              </a:lnSpc>
            </a:pPr>
            <a:r>
              <a:rPr lang="en-US" dirty="0"/>
              <a:t>Common Assessment Initiative (CAI)</a:t>
            </a:r>
          </a:p>
          <a:p>
            <a:pPr>
              <a:lnSpc>
                <a:spcPct val="150000"/>
              </a:lnSpc>
            </a:pPr>
            <a:r>
              <a:rPr lang="en-US" dirty="0">
                <a:hlinkClick r:id="rId3"/>
              </a:rPr>
              <a:t>Educational Functioning Levels (EFL)</a:t>
            </a:r>
            <a:endParaRPr lang="en-US" dirty="0"/>
          </a:p>
          <a:p>
            <a:pPr>
              <a:lnSpc>
                <a:spcPct val="150000"/>
              </a:lnSpc>
            </a:pPr>
            <a:r>
              <a:rPr lang="en-US" dirty="0">
                <a:hlinkClick r:id="rId4"/>
              </a:rPr>
              <a:t>Existing CB21 rubric (2010</a:t>
            </a:r>
            <a:r>
              <a:rPr lang="en-US" dirty="0"/>
              <a:t>)</a:t>
            </a:r>
          </a:p>
          <a:p>
            <a:pPr>
              <a:lnSpc>
                <a:spcPct val="150000"/>
              </a:lnSpc>
            </a:pPr>
            <a:r>
              <a:rPr lang="en-US" dirty="0">
                <a:hlinkClick r:id="rId5"/>
              </a:rPr>
              <a:t>Common European Framework of Reference (CEFR)</a:t>
            </a:r>
            <a:r>
              <a:rPr lang="en-US" dirty="0"/>
              <a:t>/</a:t>
            </a:r>
            <a:r>
              <a:rPr lang="en-US" dirty="0">
                <a:hlinkClick r:id="rId6"/>
              </a:rPr>
              <a:t>Global Scale of English  (GSE)</a:t>
            </a:r>
            <a:endParaRPr lang="en-US" dirty="0"/>
          </a:p>
          <a:p>
            <a:pPr marL="0" indent="0">
              <a:buNone/>
            </a:pPr>
            <a:endParaRPr lang="en-US" dirty="0"/>
          </a:p>
        </p:txBody>
      </p:sp>
    </p:spTree>
    <p:extLst>
      <p:ext uri="{BB962C8B-B14F-4D97-AF65-F5344CB8AC3E}">
        <p14:creationId xmlns:p14="http://schemas.microsoft.com/office/powerpoint/2010/main" val="317633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1809578"/>
            <a:ext cx="10972800" cy="4629322"/>
          </a:xfrm>
        </p:spPr>
        <p:txBody>
          <a:bodyPr vert="horz" lIns="91440" tIns="45720" rIns="91440" bIns="45720" rtlCol="0" anchor="t">
            <a:normAutofit lnSpcReduction="10000"/>
          </a:bodyPr>
          <a:lstStyle/>
          <a:p>
            <a:pPr marL="0" indent="0">
              <a:buNone/>
            </a:pPr>
            <a:r>
              <a:rPr lang="en-US" sz="2800" b="1" dirty="0"/>
              <a:t>CHALLENGES: </a:t>
            </a:r>
          </a:p>
          <a:p>
            <a:pPr marL="0" indent="0">
              <a:buNone/>
            </a:pPr>
            <a:endParaRPr lang="en-US" dirty="0"/>
          </a:p>
          <a:p>
            <a:pPr marL="0" indent="0">
              <a:buNone/>
            </a:pPr>
            <a:r>
              <a:rPr lang="en-US" dirty="0"/>
              <a:t>HOW do we collapse eight levels into six while maintaining </a:t>
            </a:r>
            <a:r>
              <a:rPr lang="is-IS" dirty="0"/>
              <a:t>…</a:t>
            </a:r>
          </a:p>
          <a:p>
            <a:pPr marL="0" indent="0">
              <a:buNone/>
            </a:pPr>
            <a:endParaRPr lang="en-US" dirty="0"/>
          </a:p>
          <a:p>
            <a:pPr lvl="1"/>
            <a:r>
              <a:rPr lang="en-US" sz="2400" dirty="0"/>
              <a:t>meaningful yet concise descriptions for the levels?</a:t>
            </a:r>
          </a:p>
          <a:p>
            <a:pPr marL="274320" lvl="1" indent="0">
              <a:buNone/>
            </a:pPr>
            <a:endParaRPr lang="en-US" sz="2400" dirty="0"/>
          </a:p>
          <a:p>
            <a:pPr lvl="1"/>
            <a:r>
              <a:rPr lang="en-US" sz="2400" dirty="0"/>
              <a:t>integrity of the language acquisition process from literacy to advanced academic one level below transfer-level composition?</a:t>
            </a:r>
          </a:p>
          <a:p>
            <a:pPr lvl="1"/>
            <a:endParaRPr lang="en-US" sz="2400" dirty="0"/>
          </a:p>
          <a:p>
            <a:pPr lvl="1"/>
            <a:r>
              <a:rPr lang="en-US" sz="2400" dirty="0"/>
              <a:t>the goal of creating a structure that can be used by all ESL credit and noncredit programs?</a:t>
            </a:r>
            <a:endParaRPr lang="en-US" sz="2400" dirty="0">
              <a:cs typeface="Arial"/>
            </a:endParaRPr>
          </a:p>
          <a:p>
            <a:pPr marL="0" indent="0">
              <a:buNone/>
            </a:pPr>
            <a:endParaRPr lang="en-US" dirty="0"/>
          </a:p>
        </p:txBody>
      </p:sp>
    </p:spTree>
    <p:extLst>
      <p:ext uri="{BB962C8B-B14F-4D97-AF65-F5344CB8AC3E}">
        <p14:creationId xmlns:p14="http://schemas.microsoft.com/office/powerpoint/2010/main" val="382786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CHALLENGES: </a:t>
            </a:r>
          </a:p>
          <a:p>
            <a:pPr marL="0" indent="0">
              <a:buNone/>
            </a:pPr>
            <a:endParaRPr lang="en-US" dirty="0"/>
          </a:p>
          <a:p>
            <a:pPr marL="0" indent="0">
              <a:lnSpc>
                <a:spcPct val="140000"/>
              </a:lnSpc>
              <a:buNone/>
            </a:pPr>
            <a:r>
              <a:rPr lang="en-US" dirty="0"/>
              <a:t>HOW do we collapse eight levels into six while maintaining fidelity to the CAI descriptors and language that were so thoroughly vetted?</a:t>
            </a:r>
          </a:p>
        </p:txBody>
      </p:sp>
    </p:spTree>
    <p:extLst>
      <p:ext uri="{BB962C8B-B14F-4D97-AF65-F5344CB8AC3E}">
        <p14:creationId xmlns:p14="http://schemas.microsoft.com/office/powerpoint/2010/main" val="275814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Language acquisition takes time. The new CB21 standards do not represent one level per semester or quarter. As with the previous CB21, multiple courses can map to a level.</a:t>
            </a:r>
          </a:p>
          <a:p>
            <a:pPr marL="0" indent="0">
              <a:buNone/>
            </a:pPr>
            <a:endParaRPr lang="en-US" dirty="0"/>
          </a:p>
          <a:p>
            <a:r>
              <a:rPr lang="en-US" dirty="0"/>
              <a:t>The descriptors represent skills gains and/or competencies. They are markers for assessing progress.</a:t>
            </a:r>
          </a:p>
        </p:txBody>
      </p:sp>
    </p:spTree>
    <p:extLst>
      <p:ext uri="{BB962C8B-B14F-4D97-AF65-F5344CB8AC3E}">
        <p14:creationId xmlns:p14="http://schemas.microsoft.com/office/powerpoint/2010/main" val="426734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Language used in the new CB21 rubrics was taken from documents that have already been thoroughly vetted by the field. The CAI rubrics were heavily relied upon unless language was lacking.</a:t>
            </a:r>
          </a:p>
          <a:p>
            <a:pPr marL="0" indent="0">
              <a:buNone/>
            </a:pPr>
            <a:endParaRPr lang="en-US" dirty="0"/>
          </a:p>
          <a:p>
            <a:r>
              <a:rPr lang="en-US" dirty="0"/>
              <a:t>Other documents used were the 2010 CB21 rubrics, the CEFR, and the GSE.</a:t>
            </a:r>
          </a:p>
        </p:txBody>
      </p:sp>
    </p:spTree>
    <p:extLst>
      <p:ext uri="{BB962C8B-B14F-4D97-AF65-F5344CB8AC3E}">
        <p14:creationId xmlns:p14="http://schemas.microsoft.com/office/powerpoint/2010/main" val="2272425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5140</TotalTime>
  <Words>875</Words>
  <Application>Microsoft Macintosh PowerPoint</Application>
  <PresentationFormat>Widescreen</PresentationFormat>
  <Paragraphs>144</Paragraphs>
  <Slides>18</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ASCCC</vt:lpstr>
      <vt:lpstr>ESL CB21 Recoding Project</vt:lpstr>
      <vt:lpstr>CB21 Revision Project for ESL</vt:lpstr>
      <vt:lpstr>CB21 Revision Project for ESL</vt:lpstr>
      <vt:lpstr>CB21 Revision Project for ESL</vt:lpstr>
      <vt:lpstr>Frameworks </vt:lpstr>
      <vt:lpstr>CB21 Revision Project for ESL</vt:lpstr>
      <vt:lpstr>CB21 Revision Project for ESL</vt:lpstr>
      <vt:lpstr>CB21 Revision Project for ESL</vt:lpstr>
      <vt:lpstr>CB21 Revision Project for ESL</vt:lpstr>
      <vt:lpstr>CB21 Revision Project for ESL</vt:lpstr>
      <vt:lpstr>CB21 Revision Project for ESL</vt:lpstr>
      <vt:lpstr>CB21 Revision Project for ESL</vt:lpstr>
      <vt:lpstr>CB21 Revision Project for ESL</vt:lpstr>
      <vt:lpstr>Valuable Feedback from Regional Meeting #1 :  Central Valley Sept. 5, 2019</vt:lpstr>
      <vt:lpstr>Draft chart for Productive Domain</vt:lpstr>
      <vt:lpstr>While reviewing the CB 21 ESL Rubric, </vt:lpstr>
      <vt:lpstr>Remember:</vt:lpstr>
      <vt:lpstr>Thank You for Coming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CB21 Revision Project for ESL</dc:title>
  <dc:creator>Kathy Wada</dc:creator>
  <cp:lastModifiedBy>K Wada</cp:lastModifiedBy>
  <cp:revision>310</cp:revision>
  <cp:lastPrinted>2019-07-08T03:10:16Z</cp:lastPrinted>
  <dcterms:created xsi:type="dcterms:W3CDTF">2019-06-24T18:24:25Z</dcterms:created>
  <dcterms:modified xsi:type="dcterms:W3CDTF">2019-09-13T15:01:13Z</dcterms:modified>
</cp:coreProperties>
</file>