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60" r:id="rId2"/>
    <p:sldId id="261" r:id="rId3"/>
    <p:sldId id="262" r:id="rId4"/>
    <p:sldId id="266" r:id="rId5"/>
    <p:sldId id="267" r:id="rId6"/>
    <p:sldId id="279" r:id="rId7"/>
    <p:sldId id="268" r:id="rId8"/>
    <p:sldId id="276" r:id="rId9"/>
    <p:sldId id="277" r:id="rId10"/>
    <p:sldId id="278" r:id="rId11"/>
    <p:sldId id="269" r:id="rId12"/>
    <p:sldId id="270" r:id="rId13"/>
    <p:sldId id="271" r:id="rId14"/>
    <p:sldId id="280" r:id="rId15"/>
    <p:sldId id="282" r:id="rId16"/>
    <p:sldId id="356" r:id="rId17"/>
    <p:sldId id="368" r:id="rId18"/>
    <p:sldId id="353" r:id="rId19"/>
    <p:sldId id="272" r:id="rId20"/>
    <p:sldId id="273" r:id="rId21"/>
    <p:sldId id="274" r:id="rId22"/>
    <p:sldId id="283" r:id="rId23"/>
    <p:sldId id="275" r:id="rId24"/>
    <p:sldId id="264"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92"/>
    <p:restoredTop sz="73434"/>
  </p:normalViewPr>
  <p:slideViewPr>
    <p:cSldViewPr snapToGrid="0" snapToObjects="1">
      <p:cViewPr varScale="1">
        <p:scale>
          <a:sx n="55" d="100"/>
          <a:sy n="55" d="100"/>
        </p:scale>
        <p:origin x="1648" y="19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adiaz\Desktop\Desktop\CBE\Phase%202\CAEL\Demographic%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California Degree Attainment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'Degree Attainment'!$A$2</c:f>
              <c:strCache>
                <c:ptCount val="1"/>
                <c:pt idx="0">
                  <c:v>No College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'Degree Attainment'!$B$1:$G$1</c:f>
              <c:strCache>
                <c:ptCount val="6"/>
                <c:pt idx="0">
                  <c:v>State Avg</c:v>
                </c:pt>
                <c:pt idx="1">
                  <c:v>Black </c:v>
                </c:pt>
                <c:pt idx="2">
                  <c:v>Latinx </c:v>
                </c:pt>
                <c:pt idx="3">
                  <c:v>Native Americans and Alaska Native </c:v>
                </c:pt>
                <c:pt idx="4">
                  <c:v>Pacific Islanders</c:v>
                </c:pt>
                <c:pt idx="5">
                  <c:v>White</c:v>
                </c:pt>
              </c:strCache>
            </c:strRef>
          </c:cat>
          <c:val>
            <c:numRef>
              <c:f>'Degree Attainment'!$B$2:$G$2</c:f>
              <c:numCache>
                <c:formatCode>0%</c:formatCode>
                <c:ptCount val="6"/>
                <c:pt idx="0">
                  <c:v>0.36</c:v>
                </c:pt>
                <c:pt idx="1">
                  <c:v>0.34</c:v>
                </c:pt>
                <c:pt idx="2">
                  <c:v>0.58</c:v>
                </c:pt>
                <c:pt idx="3">
                  <c:v>0.46</c:v>
                </c:pt>
                <c:pt idx="4">
                  <c:v>0.41</c:v>
                </c:pt>
                <c:pt idx="5">
                  <c:v>0.21</c:v>
                </c:pt>
              </c:numCache>
            </c:numRef>
          </c:val>
          <c:extLst xmlns:c16r2="http://schemas.microsoft.com/office/drawing/2015/06/chart">
            <c:ext xmlns:c16="http://schemas.microsoft.com/office/drawing/2014/chart" uri="{C3380CC4-5D6E-409C-BE32-E72D297353CC}">
              <c16:uniqueId val="{00000000-CFA7-487F-ACFA-F763BFE0BD5B}"/>
            </c:ext>
          </c:extLst>
        </c:ser>
        <c:ser>
          <c:idx val="1"/>
          <c:order val="1"/>
          <c:tx>
            <c:strRef>
              <c:f>'Degree Attainment'!$A$3</c:f>
              <c:strCache>
                <c:ptCount val="1"/>
                <c:pt idx="0">
                  <c:v>Some College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'Degree Attainment'!$B$1:$G$1</c:f>
              <c:strCache>
                <c:ptCount val="6"/>
                <c:pt idx="0">
                  <c:v>State Avg</c:v>
                </c:pt>
                <c:pt idx="1">
                  <c:v>Black </c:v>
                </c:pt>
                <c:pt idx="2">
                  <c:v>Latinx </c:v>
                </c:pt>
                <c:pt idx="3">
                  <c:v>Native Americans and Alaska Native </c:v>
                </c:pt>
                <c:pt idx="4">
                  <c:v>Pacific Islanders</c:v>
                </c:pt>
                <c:pt idx="5">
                  <c:v>White</c:v>
                </c:pt>
              </c:strCache>
            </c:strRef>
          </c:cat>
          <c:val>
            <c:numRef>
              <c:f>'Degree Attainment'!$B$3:$G$3</c:f>
              <c:numCache>
                <c:formatCode>0%</c:formatCode>
                <c:ptCount val="6"/>
                <c:pt idx="0">
                  <c:v>0.21</c:v>
                </c:pt>
                <c:pt idx="1">
                  <c:v>0.3</c:v>
                </c:pt>
                <c:pt idx="2">
                  <c:v>0.21</c:v>
                </c:pt>
                <c:pt idx="3">
                  <c:v>0.26</c:v>
                </c:pt>
                <c:pt idx="4">
                  <c:v>0.26</c:v>
                </c:pt>
                <c:pt idx="5">
                  <c:v>0.23</c:v>
                </c:pt>
              </c:numCache>
            </c:numRef>
          </c:val>
          <c:extLst xmlns:c16r2="http://schemas.microsoft.com/office/drawing/2015/06/chart">
            <c:ext xmlns:c16="http://schemas.microsoft.com/office/drawing/2014/chart" uri="{C3380CC4-5D6E-409C-BE32-E72D297353CC}">
              <c16:uniqueId val="{00000001-CFA7-487F-ACFA-F763BFE0BD5B}"/>
            </c:ext>
          </c:extLst>
        </c:ser>
        <c:ser>
          <c:idx val="2"/>
          <c:order val="2"/>
          <c:tx>
            <c:strRef>
              <c:f>'Degree Attainment'!$A$4</c:f>
              <c:strCache>
                <c:ptCount val="1"/>
                <c:pt idx="0">
                  <c:v>Associate's </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'Degree Attainment'!$B$1:$G$1</c:f>
              <c:strCache>
                <c:ptCount val="6"/>
                <c:pt idx="0">
                  <c:v>State Avg</c:v>
                </c:pt>
                <c:pt idx="1">
                  <c:v>Black </c:v>
                </c:pt>
                <c:pt idx="2">
                  <c:v>Latinx </c:v>
                </c:pt>
                <c:pt idx="3">
                  <c:v>Native Americans and Alaska Native </c:v>
                </c:pt>
                <c:pt idx="4">
                  <c:v>Pacific Islanders</c:v>
                </c:pt>
                <c:pt idx="5">
                  <c:v>White</c:v>
                </c:pt>
              </c:strCache>
            </c:strRef>
          </c:cat>
          <c:val>
            <c:numRef>
              <c:f>'Degree Attainment'!$B$4:$G$4</c:f>
              <c:numCache>
                <c:formatCode>0%</c:formatCode>
                <c:ptCount val="6"/>
                <c:pt idx="0">
                  <c:v>0.08</c:v>
                </c:pt>
                <c:pt idx="1">
                  <c:v>0.1</c:v>
                </c:pt>
                <c:pt idx="2">
                  <c:v>0.06</c:v>
                </c:pt>
                <c:pt idx="3">
                  <c:v>0.1</c:v>
                </c:pt>
                <c:pt idx="4">
                  <c:v>0.1</c:v>
                </c:pt>
                <c:pt idx="5">
                  <c:v>0.09</c:v>
                </c:pt>
              </c:numCache>
            </c:numRef>
          </c:val>
          <c:extLst xmlns:c16r2="http://schemas.microsoft.com/office/drawing/2015/06/chart">
            <c:ext xmlns:c16="http://schemas.microsoft.com/office/drawing/2014/chart" uri="{C3380CC4-5D6E-409C-BE32-E72D297353CC}">
              <c16:uniqueId val="{00000002-CFA7-487F-ACFA-F763BFE0BD5B}"/>
            </c:ext>
          </c:extLst>
        </c:ser>
        <c:ser>
          <c:idx val="3"/>
          <c:order val="3"/>
          <c:tx>
            <c:strRef>
              <c:f>'Degree Attainment'!$A$5</c:f>
              <c:strCache>
                <c:ptCount val="1"/>
                <c:pt idx="0">
                  <c:v>Bachelor's </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'Degree Attainment'!$B$1:$G$1</c:f>
              <c:strCache>
                <c:ptCount val="6"/>
                <c:pt idx="0">
                  <c:v>State Avg</c:v>
                </c:pt>
                <c:pt idx="1">
                  <c:v>Black </c:v>
                </c:pt>
                <c:pt idx="2">
                  <c:v>Latinx </c:v>
                </c:pt>
                <c:pt idx="3">
                  <c:v>Native Americans and Alaska Native </c:v>
                </c:pt>
                <c:pt idx="4">
                  <c:v>Pacific Islanders</c:v>
                </c:pt>
                <c:pt idx="5">
                  <c:v>White</c:v>
                </c:pt>
              </c:strCache>
            </c:strRef>
          </c:cat>
          <c:val>
            <c:numRef>
              <c:f>'Degree Attainment'!$B$5:$G$5</c:f>
              <c:numCache>
                <c:formatCode>0%</c:formatCode>
                <c:ptCount val="6"/>
                <c:pt idx="0">
                  <c:v>0.35</c:v>
                </c:pt>
                <c:pt idx="1">
                  <c:v>0.27</c:v>
                </c:pt>
                <c:pt idx="2">
                  <c:v>0.15</c:v>
                </c:pt>
                <c:pt idx="3">
                  <c:v>0.17</c:v>
                </c:pt>
                <c:pt idx="4">
                  <c:v>0.23</c:v>
                </c:pt>
                <c:pt idx="5">
                  <c:v>0.48</c:v>
                </c:pt>
              </c:numCache>
            </c:numRef>
          </c:val>
          <c:extLst xmlns:c16r2="http://schemas.microsoft.com/office/drawing/2015/06/chart">
            <c:ext xmlns:c16="http://schemas.microsoft.com/office/drawing/2014/chart" uri="{C3380CC4-5D6E-409C-BE32-E72D297353CC}">
              <c16:uniqueId val="{00000003-CFA7-487F-ACFA-F763BFE0BD5B}"/>
            </c:ext>
          </c:extLst>
        </c:ser>
        <c:dLbls>
          <c:dLblPos val="inEnd"/>
          <c:showLegendKey val="0"/>
          <c:showVal val="1"/>
          <c:showCatName val="0"/>
          <c:showSerName val="0"/>
          <c:showPercent val="0"/>
          <c:showBubbleSize val="0"/>
        </c:dLbls>
        <c:gapWidth val="65"/>
        <c:axId val="1150273024"/>
        <c:axId val="1150274800"/>
      </c:barChart>
      <c:catAx>
        <c:axId val="11502730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50274800"/>
        <c:crosses val="autoZero"/>
        <c:auto val="1"/>
        <c:lblAlgn val="ctr"/>
        <c:lblOffset val="100"/>
        <c:noMultiLvlLbl val="0"/>
      </c:catAx>
      <c:valAx>
        <c:axId val="1150274800"/>
        <c:scaling>
          <c:orientation val="minMax"/>
          <c:max val="0.6"/>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1502730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C2F26-1B8E-4E99-88BD-D33DAE7A3317}" type="doc">
      <dgm:prSet loTypeId="urn:microsoft.com/office/officeart/2005/8/layout/hList1" loCatId="list" qsTypeId="urn:microsoft.com/office/officeart/2005/8/quickstyle/simple1" qsCatId="simple" csTypeId="urn:microsoft.com/office/officeart/2005/8/colors/accent1_2" csCatId="accent1" phldr="1"/>
      <dgm:spPr/>
    </dgm:pt>
    <dgm:pt modelId="{0E77B48B-6C28-4248-8656-888DDB37830C}">
      <dgm:prSet phldrT="[Text]"/>
      <dgm:spPr/>
      <dgm:t>
        <a:bodyPr/>
        <a:lstStyle/>
        <a:p>
          <a:pPr rtl="0"/>
          <a:r>
            <a:rPr lang="en-US" b="1"/>
            <a:t>Module I:</a:t>
          </a:r>
          <a:r>
            <a:rPr lang="en-US" b="1" i="0" u="none" strike="noStrike" cap="none" baseline="0" noProof="0">
              <a:latin typeface="Source Sans Pro"/>
              <a:ea typeface="Source Sans Pro"/>
            </a:rPr>
            <a:t> </a:t>
          </a:r>
          <a:r>
            <a:rPr lang="en-US" b="0" i="0" u="none" strike="noStrike" cap="none" baseline="0" noProof="0">
              <a:latin typeface="Source Sans Pro"/>
              <a:ea typeface="Source Sans Pro"/>
            </a:rPr>
            <a:t>(</a:t>
          </a:r>
          <a:r>
            <a:rPr lang="en-US" b="0">
              <a:latin typeface="Source Sans Pro"/>
            </a:rPr>
            <a:t>6</a:t>
          </a:r>
          <a:r>
            <a:rPr lang="en-US" b="0" i="0" u="none" strike="noStrike" cap="none" baseline="0" noProof="0">
              <a:latin typeface="Source Sans Pro"/>
              <a:ea typeface="Source Sans Pro"/>
            </a:rPr>
            <a:t> mon</a:t>
          </a:r>
          <a:r>
            <a:rPr lang="en-US" b="0">
              <a:latin typeface="Source Sans Pro"/>
            </a:rPr>
            <a:t>)</a:t>
          </a:r>
          <a:endParaRPr lang="en-US" b="0" i="0" u="none" strike="noStrike" cap="none" baseline="0" noProof="0">
            <a:solidFill>
              <a:srgbClr val="010000"/>
            </a:solidFill>
            <a:latin typeface="Source Sans Pro"/>
            <a:ea typeface="Source Sans Pro"/>
          </a:endParaRPr>
        </a:p>
      </dgm:t>
    </dgm:pt>
    <dgm:pt modelId="{B7ABD5F4-D5FB-4F71-B341-26EAFB3249E0}" type="parTrans" cxnId="{93B19B14-8E21-4417-A8A0-6BDA49DB0E7D}">
      <dgm:prSet/>
      <dgm:spPr/>
      <dgm:t>
        <a:bodyPr/>
        <a:lstStyle/>
        <a:p>
          <a:endParaRPr lang="en-US"/>
        </a:p>
      </dgm:t>
    </dgm:pt>
    <dgm:pt modelId="{114E410A-9008-40EA-8E33-9E852CC91200}" type="sibTrans" cxnId="{93B19B14-8E21-4417-A8A0-6BDA49DB0E7D}">
      <dgm:prSet/>
      <dgm:spPr/>
      <dgm:t>
        <a:bodyPr/>
        <a:lstStyle/>
        <a:p>
          <a:endParaRPr lang="en-US"/>
        </a:p>
      </dgm:t>
    </dgm:pt>
    <dgm:pt modelId="{989E54D9-BBF4-4F85-87DF-8347863B4FB7}">
      <dgm:prSet phldrT="[Text]"/>
      <dgm:spPr/>
      <dgm:t>
        <a:bodyPr/>
        <a:lstStyle/>
        <a:p>
          <a:pPr rtl="0"/>
          <a:r>
            <a:rPr lang="en-US" b="1"/>
            <a:t>Module II</a:t>
          </a:r>
          <a:r>
            <a:rPr lang="en-US" b="0">
              <a:latin typeface="Source Sans Pro"/>
            </a:rPr>
            <a:t>: (3 mon)  </a:t>
          </a:r>
        </a:p>
      </dgm:t>
    </dgm:pt>
    <dgm:pt modelId="{380619F4-FE95-49F7-B74D-B52E67D1E4E6}" type="parTrans" cxnId="{BD9E65A7-1CB4-48A9-A993-63C2CE96ABE3}">
      <dgm:prSet/>
      <dgm:spPr/>
      <dgm:t>
        <a:bodyPr/>
        <a:lstStyle/>
        <a:p>
          <a:endParaRPr lang="en-US"/>
        </a:p>
      </dgm:t>
    </dgm:pt>
    <dgm:pt modelId="{0946E211-9347-406B-81F2-37CEC169A5AC}" type="sibTrans" cxnId="{BD9E65A7-1CB4-48A9-A993-63C2CE96ABE3}">
      <dgm:prSet/>
      <dgm:spPr/>
      <dgm:t>
        <a:bodyPr/>
        <a:lstStyle/>
        <a:p>
          <a:endParaRPr lang="en-US"/>
        </a:p>
      </dgm:t>
    </dgm:pt>
    <dgm:pt modelId="{9D3CA3EC-C75D-4AE9-B14B-61D468D61EAB}">
      <dgm:prSet phldrT="[Text]"/>
      <dgm:spPr/>
      <dgm:t>
        <a:bodyPr/>
        <a:lstStyle/>
        <a:p>
          <a:pPr rtl="0"/>
          <a:r>
            <a:rPr lang="en-US" b="1"/>
            <a:t>Module III</a:t>
          </a:r>
          <a:r>
            <a:rPr lang="en-US" b="1">
              <a:latin typeface="Source Sans Pro"/>
            </a:rPr>
            <a:t>: </a:t>
          </a:r>
          <a:r>
            <a:rPr lang="en-US" b="0">
              <a:latin typeface="Source Sans Pro"/>
            </a:rPr>
            <a:t>(9 mon) </a:t>
          </a:r>
        </a:p>
      </dgm:t>
    </dgm:pt>
    <dgm:pt modelId="{421A4760-6100-4F3C-A54E-90202B6B0163}" type="parTrans" cxnId="{804D1D45-8C71-4876-A59E-08E9163E9193}">
      <dgm:prSet/>
      <dgm:spPr/>
      <dgm:t>
        <a:bodyPr/>
        <a:lstStyle/>
        <a:p>
          <a:endParaRPr lang="en-US"/>
        </a:p>
      </dgm:t>
    </dgm:pt>
    <dgm:pt modelId="{3ECCA652-EA84-47E3-8986-D137067C90E7}" type="sibTrans" cxnId="{804D1D45-8C71-4876-A59E-08E9163E9193}">
      <dgm:prSet/>
      <dgm:spPr/>
      <dgm:t>
        <a:bodyPr/>
        <a:lstStyle/>
        <a:p>
          <a:endParaRPr lang="en-US"/>
        </a:p>
      </dgm:t>
    </dgm:pt>
    <dgm:pt modelId="{74CA138C-A2B1-4CA9-A8D8-21EE848DC268}">
      <dgm:prSet phldrT="[Text]"/>
      <dgm:spPr/>
      <dgm:t>
        <a:bodyPr/>
        <a:lstStyle/>
        <a:p>
          <a:pPr rtl="0"/>
          <a:r>
            <a:rPr lang="en-US" b="1"/>
            <a:t>Module IV:</a:t>
          </a:r>
          <a:r>
            <a:rPr lang="en-US" b="1">
              <a:latin typeface="Source Sans Pro"/>
            </a:rPr>
            <a:t> </a:t>
          </a:r>
          <a:r>
            <a:rPr lang="en-US" b="0">
              <a:latin typeface="Source Sans Pro"/>
            </a:rPr>
            <a:t>(6-12 mon)</a:t>
          </a:r>
        </a:p>
      </dgm:t>
    </dgm:pt>
    <dgm:pt modelId="{65F922AE-4782-4625-B39A-8D0F29D48E6C}" type="parTrans" cxnId="{5B0BFB3F-6175-4391-9B7C-D066C587EE1E}">
      <dgm:prSet/>
      <dgm:spPr/>
      <dgm:t>
        <a:bodyPr/>
        <a:lstStyle/>
        <a:p>
          <a:endParaRPr lang="en-US"/>
        </a:p>
      </dgm:t>
    </dgm:pt>
    <dgm:pt modelId="{99787E1A-6578-4D19-9B47-998DA65B029B}" type="sibTrans" cxnId="{5B0BFB3F-6175-4391-9B7C-D066C587EE1E}">
      <dgm:prSet/>
      <dgm:spPr/>
      <dgm:t>
        <a:bodyPr/>
        <a:lstStyle/>
        <a:p>
          <a:endParaRPr lang="en-US"/>
        </a:p>
      </dgm:t>
    </dgm:pt>
    <dgm:pt modelId="{B4B030B2-EC8B-4A49-92D4-DE801C15EAE6}">
      <dgm:prSet phldr="0"/>
      <dgm:spPr/>
      <dgm:t>
        <a:bodyPr/>
        <a:lstStyle/>
        <a:p>
          <a:r>
            <a:rPr lang="en-US" b="0" dirty="0"/>
            <a:t>Establish local infrastructure for innovation</a:t>
          </a:r>
          <a:r>
            <a:rPr lang="en-US" b="0" dirty="0">
              <a:latin typeface="Source Sans Pro"/>
            </a:rPr>
            <a:t> </a:t>
          </a:r>
          <a:endParaRPr lang="en-US" b="0" dirty="0"/>
        </a:p>
      </dgm:t>
    </dgm:pt>
    <dgm:pt modelId="{4CCDC5B4-8DAE-45BE-8866-FE08E283794F}" type="parTrans" cxnId="{D3D4AD48-475F-4227-BA13-7B8E8AF8D5A4}">
      <dgm:prSet/>
      <dgm:spPr/>
      <dgm:t>
        <a:bodyPr/>
        <a:lstStyle/>
        <a:p>
          <a:endParaRPr lang="en-US"/>
        </a:p>
      </dgm:t>
    </dgm:pt>
    <dgm:pt modelId="{A9213DB1-8D37-4355-B9C1-3B0E7E452DBB}" type="sibTrans" cxnId="{D3D4AD48-475F-4227-BA13-7B8E8AF8D5A4}">
      <dgm:prSet/>
      <dgm:spPr/>
      <dgm:t>
        <a:bodyPr/>
        <a:lstStyle/>
        <a:p>
          <a:endParaRPr lang="en-US"/>
        </a:p>
      </dgm:t>
    </dgm:pt>
    <dgm:pt modelId="{67E55AD1-18B8-49FA-A977-A1A49336C0DF}">
      <dgm:prSet phldr="0"/>
      <dgm:spPr/>
      <dgm:t>
        <a:bodyPr/>
        <a:lstStyle/>
        <a:p>
          <a:r>
            <a:rPr lang="en-US" b="0"/>
            <a:t>Select the program</a:t>
          </a:r>
          <a:r>
            <a:rPr lang="en-US" b="0">
              <a:latin typeface="Source Sans Pro"/>
            </a:rPr>
            <a:t> </a:t>
          </a:r>
          <a:endParaRPr lang="en-US" b="0"/>
        </a:p>
      </dgm:t>
    </dgm:pt>
    <dgm:pt modelId="{E5AEA846-3079-40FF-B571-8244381F0CFE}" type="parTrans" cxnId="{AC0B658C-DBB1-4008-A9FB-9ED92EF0C8BB}">
      <dgm:prSet/>
      <dgm:spPr/>
      <dgm:t>
        <a:bodyPr/>
        <a:lstStyle/>
        <a:p>
          <a:endParaRPr lang="en-US"/>
        </a:p>
      </dgm:t>
    </dgm:pt>
    <dgm:pt modelId="{9D0F437E-2622-4106-B609-619C98CC0B66}" type="sibTrans" cxnId="{AC0B658C-DBB1-4008-A9FB-9ED92EF0C8BB}">
      <dgm:prSet/>
      <dgm:spPr/>
      <dgm:t>
        <a:bodyPr/>
        <a:lstStyle/>
        <a:p>
          <a:endParaRPr lang="en-US"/>
        </a:p>
      </dgm:t>
    </dgm:pt>
    <dgm:pt modelId="{4E205951-001C-4131-A639-8EB3C486AD2C}">
      <dgm:prSet phldr="0"/>
      <dgm:spPr/>
      <dgm:t>
        <a:bodyPr/>
        <a:lstStyle/>
        <a:p>
          <a:r>
            <a:rPr lang="en-US" b="0"/>
            <a:t>Design the program</a:t>
          </a:r>
          <a:r>
            <a:rPr lang="en-US" b="0">
              <a:latin typeface="Source Sans Pro"/>
            </a:rPr>
            <a:t> </a:t>
          </a:r>
          <a:endParaRPr lang="en-US" b="0"/>
        </a:p>
      </dgm:t>
    </dgm:pt>
    <dgm:pt modelId="{9CF60CE4-8EA6-47C8-9715-84FC4F17FFFE}" type="parTrans" cxnId="{4B78A671-0D6B-4808-B539-63DDB775791C}">
      <dgm:prSet/>
      <dgm:spPr/>
      <dgm:t>
        <a:bodyPr/>
        <a:lstStyle/>
        <a:p>
          <a:endParaRPr lang="en-US"/>
        </a:p>
      </dgm:t>
    </dgm:pt>
    <dgm:pt modelId="{CF645EA1-D9C6-4BB9-8671-D411E60046C3}" type="sibTrans" cxnId="{4B78A671-0D6B-4808-B539-63DDB775791C}">
      <dgm:prSet/>
      <dgm:spPr/>
      <dgm:t>
        <a:bodyPr/>
        <a:lstStyle/>
        <a:p>
          <a:endParaRPr lang="en-US"/>
        </a:p>
      </dgm:t>
    </dgm:pt>
    <dgm:pt modelId="{D0D74410-C5B5-46C3-9F71-081215D21A9E}">
      <dgm:prSet phldr="0"/>
      <dgm:spPr/>
      <dgm:t>
        <a:bodyPr/>
        <a:lstStyle/>
        <a:p>
          <a:r>
            <a:rPr lang="en-US" b="0"/>
            <a:t>Obtain regional accreditation and program approval</a:t>
          </a:r>
          <a:r>
            <a:rPr lang="en-US" b="0">
              <a:latin typeface="Source Sans Pro"/>
            </a:rPr>
            <a:t> </a:t>
          </a:r>
          <a:endParaRPr lang="en-US" b="0"/>
        </a:p>
      </dgm:t>
    </dgm:pt>
    <dgm:pt modelId="{AEEB28F0-1D48-4D33-A90E-3AE86D2C2DA1}" type="parTrans" cxnId="{C2EA142D-5843-45B2-83A6-66BEB5FBD7B5}">
      <dgm:prSet/>
      <dgm:spPr/>
      <dgm:t>
        <a:bodyPr/>
        <a:lstStyle/>
        <a:p>
          <a:endParaRPr lang="en-US"/>
        </a:p>
      </dgm:t>
    </dgm:pt>
    <dgm:pt modelId="{20943076-ADCF-47F0-B411-61FF6FA18529}" type="sibTrans" cxnId="{C2EA142D-5843-45B2-83A6-66BEB5FBD7B5}">
      <dgm:prSet/>
      <dgm:spPr/>
      <dgm:t>
        <a:bodyPr/>
        <a:lstStyle/>
        <a:p>
          <a:endParaRPr lang="en-US"/>
        </a:p>
      </dgm:t>
    </dgm:pt>
    <dgm:pt modelId="{A2BD5C7D-5680-4DA4-8EDD-C6548C5496D2}" type="pres">
      <dgm:prSet presAssocID="{65FC2F26-1B8E-4E99-88BD-D33DAE7A3317}" presName="Name0" presStyleCnt="0">
        <dgm:presLayoutVars>
          <dgm:dir/>
          <dgm:animLvl val="lvl"/>
          <dgm:resizeHandles val="exact"/>
        </dgm:presLayoutVars>
      </dgm:prSet>
      <dgm:spPr/>
    </dgm:pt>
    <dgm:pt modelId="{A19BC467-2521-48E4-A3BA-E9C22CA06624}" type="pres">
      <dgm:prSet presAssocID="{0E77B48B-6C28-4248-8656-888DDB37830C}" presName="composite" presStyleCnt="0"/>
      <dgm:spPr/>
    </dgm:pt>
    <dgm:pt modelId="{5C86B8F6-00B6-4086-9205-A153D04A7243}" type="pres">
      <dgm:prSet presAssocID="{0E77B48B-6C28-4248-8656-888DDB37830C}" presName="parTx" presStyleLbl="alignNode1" presStyleIdx="0" presStyleCnt="4">
        <dgm:presLayoutVars>
          <dgm:chMax val="0"/>
          <dgm:chPref val="0"/>
          <dgm:bulletEnabled val="1"/>
        </dgm:presLayoutVars>
      </dgm:prSet>
      <dgm:spPr/>
      <dgm:t>
        <a:bodyPr/>
        <a:lstStyle/>
        <a:p>
          <a:endParaRPr lang="en-US"/>
        </a:p>
      </dgm:t>
    </dgm:pt>
    <dgm:pt modelId="{07BFD1A3-59BB-4C22-9F96-356157AC871B}" type="pres">
      <dgm:prSet presAssocID="{0E77B48B-6C28-4248-8656-888DDB37830C}" presName="desTx" presStyleLbl="alignAccFollowNode1" presStyleIdx="0" presStyleCnt="4">
        <dgm:presLayoutVars>
          <dgm:bulletEnabled val="1"/>
        </dgm:presLayoutVars>
      </dgm:prSet>
      <dgm:spPr/>
      <dgm:t>
        <a:bodyPr/>
        <a:lstStyle/>
        <a:p>
          <a:endParaRPr lang="en-US"/>
        </a:p>
      </dgm:t>
    </dgm:pt>
    <dgm:pt modelId="{F8EF26DF-79BF-49B3-8DFB-3FDDF2B13130}" type="pres">
      <dgm:prSet presAssocID="{114E410A-9008-40EA-8E33-9E852CC91200}" presName="space" presStyleCnt="0"/>
      <dgm:spPr/>
    </dgm:pt>
    <dgm:pt modelId="{35DB3567-6A1F-4DE5-A882-8A23E331D46F}" type="pres">
      <dgm:prSet presAssocID="{989E54D9-BBF4-4F85-87DF-8347863B4FB7}" presName="composite" presStyleCnt="0"/>
      <dgm:spPr/>
    </dgm:pt>
    <dgm:pt modelId="{90F69B02-6E55-4965-9FCC-DD74EE0B6D03}" type="pres">
      <dgm:prSet presAssocID="{989E54D9-BBF4-4F85-87DF-8347863B4FB7}" presName="parTx" presStyleLbl="alignNode1" presStyleIdx="1" presStyleCnt="4">
        <dgm:presLayoutVars>
          <dgm:chMax val="0"/>
          <dgm:chPref val="0"/>
          <dgm:bulletEnabled val="1"/>
        </dgm:presLayoutVars>
      </dgm:prSet>
      <dgm:spPr/>
      <dgm:t>
        <a:bodyPr/>
        <a:lstStyle/>
        <a:p>
          <a:endParaRPr lang="en-US"/>
        </a:p>
      </dgm:t>
    </dgm:pt>
    <dgm:pt modelId="{70DE99E9-A73D-416C-AE64-56CF9EC534E6}" type="pres">
      <dgm:prSet presAssocID="{989E54D9-BBF4-4F85-87DF-8347863B4FB7}" presName="desTx" presStyleLbl="alignAccFollowNode1" presStyleIdx="1" presStyleCnt="4">
        <dgm:presLayoutVars>
          <dgm:bulletEnabled val="1"/>
        </dgm:presLayoutVars>
      </dgm:prSet>
      <dgm:spPr/>
      <dgm:t>
        <a:bodyPr/>
        <a:lstStyle/>
        <a:p>
          <a:endParaRPr lang="en-US"/>
        </a:p>
      </dgm:t>
    </dgm:pt>
    <dgm:pt modelId="{562B0410-2CD8-422E-A089-E8456A1345BB}" type="pres">
      <dgm:prSet presAssocID="{0946E211-9347-406B-81F2-37CEC169A5AC}" presName="space" presStyleCnt="0"/>
      <dgm:spPr/>
    </dgm:pt>
    <dgm:pt modelId="{527584F7-2549-4FBD-B1F9-7A9C3A64C984}" type="pres">
      <dgm:prSet presAssocID="{9D3CA3EC-C75D-4AE9-B14B-61D468D61EAB}" presName="composite" presStyleCnt="0"/>
      <dgm:spPr/>
    </dgm:pt>
    <dgm:pt modelId="{86E13AD0-C8B8-48A7-8ADA-38E449F5E7BF}" type="pres">
      <dgm:prSet presAssocID="{9D3CA3EC-C75D-4AE9-B14B-61D468D61EAB}" presName="parTx" presStyleLbl="alignNode1" presStyleIdx="2" presStyleCnt="4">
        <dgm:presLayoutVars>
          <dgm:chMax val="0"/>
          <dgm:chPref val="0"/>
          <dgm:bulletEnabled val="1"/>
        </dgm:presLayoutVars>
      </dgm:prSet>
      <dgm:spPr/>
      <dgm:t>
        <a:bodyPr/>
        <a:lstStyle/>
        <a:p>
          <a:endParaRPr lang="en-US"/>
        </a:p>
      </dgm:t>
    </dgm:pt>
    <dgm:pt modelId="{AA62D335-F3AD-43A2-99AB-218946442CEE}" type="pres">
      <dgm:prSet presAssocID="{9D3CA3EC-C75D-4AE9-B14B-61D468D61EAB}" presName="desTx" presStyleLbl="alignAccFollowNode1" presStyleIdx="2" presStyleCnt="4">
        <dgm:presLayoutVars>
          <dgm:bulletEnabled val="1"/>
        </dgm:presLayoutVars>
      </dgm:prSet>
      <dgm:spPr/>
      <dgm:t>
        <a:bodyPr/>
        <a:lstStyle/>
        <a:p>
          <a:endParaRPr lang="en-US"/>
        </a:p>
      </dgm:t>
    </dgm:pt>
    <dgm:pt modelId="{BA1F9B7E-2BA4-4C8B-913D-399DCCA1E627}" type="pres">
      <dgm:prSet presAssocID="{3ECCA652-EA84-47E3-8986-D137067C90E7}" presName="space" presStyleCnt="0"/>
      <dgm:spPr/>
    </dgm:pt>
    <dgm:pt modelId="{EAC9581F-5A90-45D7-A704-30B3CD212992}" type="pres">
      <dgm:prSet presAssocID="{74CA138C-A2B1-4CA9-A8D8-21EE848DC268}" presName="composite" presStyleCnt="0"/>
      <dgm:spPr/>
    </dgm:pt>
    <dgm:pt modelId="{CDB300ED-BD7A-4C56-9D0F-CB263E4C1B20}" type="pres">
      <dgm:prSet presAssocID="{74CA138C-A2B1-4CA9-A8D8-21EE848DC268}" presName="parTx" presStyleLbl="alignNode1" presStyleIdx="3" presStyleCnt="4">
        <dgm:presLayoutVars>
          <dgm:chMax val="0"/>
          <dgm:chPref val="0"/>
          <dgm:bulletEnabled val="1"/>
        </dgm:presLayoutVars>
      </dgm:prSet>
      <dgm:spPr/>
      <dgm:t>
        <a:bodyPr/>
        <a:lstStyle/>
        <a:p>
          <a:endParaRPr lang="en-US"/>
        </a:p>
      </dgm:t>
    </dgm:pt>
    <dgm:pt modelId="{AB713BA0-3BEC-44F3-B017-4F9EEEE7B7AA}" type="pres">
      <dgm:prSet presAssocID="{74CA138C-A2B1-4CA9-A8D8-21EE848DC268}" presName="desTx" presStyleLbl="alignAccFollowNode1" presStyleIdx="3" presStyleCnt="4">
        <dgm:presLayoutVars>
          <dgm:bulletEnabled val="1"/>
        </dgm:presLayoutVars>
      </dgm:prSet>
      <dgm:spPr/>
      <dgm:t>
        <a:bodyPr/>
        <a:lstStyle/>
        <a:p>
          <a:endParaRPr lang="en-US"/>
        </a:p>
      </dgm:t>
    </dgm:pt>
  </dgm:ptLst>
  <dgm:cxnLst>
    <dgm:cxn modelId="{D3D4AD48-475F-4227-BA13-7B8E8AF8D5A4}" srcId="{0E77B48B-6C28-4248-8656-888DDB37830C}" destId="{B4B030B2-EC8B-4A49-92D4-DE801C15EAE6}" srcOrd="0" destOrd="0" parTransId="{4CCDC5B4-8DAE-45BE-8866-FE08E283794F}" sibTransId="{A9213DB1-8D37-4355-B9C1-3B0E7E452DBB}"/>
    <dgm:cxn modelId="{4B78A671-0D6B-4808-B539-63DDB775791C}" srcId="{9D3CA3EC-C75D-4AE9-B14B-61D468D61EAB}" destId="{4E205951-001C-4131-A639-8EB3C486AD2C}" srcOrd="0" destOrd="0" parTransId="{9CF60CE4-8EA6-47C8-9715-84FC4F17FFFE}" sibTransId="{CF645EA1-D9C6-4BB9-8671-D411E60046C3}"/>
    <dgm:cxn modelId="{9C27F2A4-8CDC-C74A-A0FA-4651C624A543}" type="presOf" srcId="{65FC2F26-1B8E-4E99-88BD-D33DAE7A3317}" destId="{A2BD5C7D-5680-4DA4-8EDD-C6548C5496D2}" srcOrd="0" destOrd="0" presId="urn:microsoft.com/office/officeart/2005/8/layout/hList1"/>
    <dgm:cxn modelId="{6EB05056-96E4-574D-8E99-C3DF9C92D2B3}" type="presOf" srcId="{4E205951-001C-4131-A639-8EB3C486AD2C}" destId="{AA62D335-F3AD-43A2-99AB-218946442CEE}" srcOrd="0" destOrd="0" presId="urn:microsoft.com/office/officeart/2005/8/layout/hList1"/>
    <dgm:cxn modelId="{398374DB-BDC9-5646-A867-7D60C1B99AE6}" type="presOf" srcId="{989E54D9-BBF4-4F85-87DF-8347863B4FB7}" destId="{90F69B02-6E55-4965-9FCC-DD74EE0B6D03}" srcOrd="0" destOrd="0" presId="urn:microsoft.com/office/officeart/2005/8/layout/hList1"/>
    <dgm:cxn modelId="{CD077D9B-E62E-6F45-9A5C-E5603B8F8869}" type="presOf" srcId="{0E77B48B-6C28-4248-8656-888DDB37830C}" destId="{5C86B8F6-00B6-4086-9205-A153D04A7243}" srcOrd="0" destOrd="0" presId="urn:microsoft.com/office/officeart/2005/8/layout/hList1"/>
    <dgm:cxn modelId="{93B19B14-8E21-4417-A8A0-6BDA49DB0E7D}" srcId="{65FC2F26-1B8E-4E99-88BD-D33DAE7A3317}" destId="{0E77B48B-6C28-4248-8656-888DDB37830C}" srcOrd="0" destOrd="0" parTransId="{B7ABD5F4-D5FB-4F71-B341-26EAFB3249E0}" sibTransId="{114E410A-9008-40EA-8E33-9E852CC91200}"/>
    <dgm:cxn modelId="{4E51D104-85B3-A04A-806F-4D8E57B00364}" type="presOf" srcId="{74CA138C-A2B1-4CA9-A8D8-21EE848DC268}" destId="{CDB300ED-BD7A-4C56-9D0F-CB263E4C1B20}" srcOrd="0" destOrd="0" presId="urn:microsoft.com/office/officeart/2005/8/layout/hList1"/>
    <dgm:cxn modelId="{40C71CB2-B2E0-684F-82D8-5A0DAA5A00CB}" type="presOf" srcId="{B4B030B2-EC8B-4A49-92D4-DE801C15EAE6}" destId="{07BFD1A3-59BB-4C22-9F96-356157AC871B}" srcOrd="0" destOrd="0" presId="urn:microsoft.com/office/officeart/2005/8/layout/hList1"/>
    <dgm:cxn modelId="{67DF94CD-C0E9-E341-8863-2E2FDDA9955D}" type="presOf" srcId="{9D3CA3EC-C75D-4AE9-B14B-61D468D61EAB}" destId="{86E13AD0-C8B8-48A7-8ADA-38E449F5E7BF}" srcOrd="0" destOrd="0" presId="urn:microsoft.com/office/officeart/2005/8/layout/hList1"/>
    <dgm:cxn modelId="{AC0B658C-DBB1-4008-A9FB-9ED92EF0C8BB}" srcId="{989E54D9-BBF4-4F85-87DF-8347863B4FB7}" destId="{67E55AD1-18B8-49FA-A977-A1A49336C0DF}" srcOrd="0" destOrd="0" parTransId="{E5AEA846-3079-40FF-B571-8244381F0CFE}" sibTransId="{9D0F437E-2622-4106-B609-619C98CC0B66}"/>
    <dgm:cxn modelId="{804D1D45-8C71-4876-A59E-08E9163E9193}" srcId="{65FC2F26-1B8E-4E99-88BD-D33DAE7A3317}" destId="{9D3CA3EC-C75D-4AE9-B14B-61D468D61EAB}" srcOrd="2" destOrd="0" parTransId="{421A4760-6100-4F3C-A54E-90202B6B0163}" sibTransId="{3ECCA652-EA84-47E3-8986-D137067C90E7}"/>
    <dgm:cxn modelId="{BD9E65A7-1CB4-48A9-A993-63C2CE96ABE3}" srcId="{65FC2F26-1B8E-4E99-88BD-D33DAE7A3317}" destId="{989E54D9-BBF4-4F85-87DF-8347863B4FB7}" srcOrd="1" destOrd="0" parTransId="{380619F4-FE95-49F7-B74D-B52E67D1E4E6}" sibTransId="{0946E211-9347-406B-81F2-37CEC169A5AC}"/>
    <dgm:cxn modelId="{216DBB94-F534-9D40-A7E5-E85E96E3ECEB}" type="presOf" srcId="{67E55AD1-18B8-49FA-A977-A1A49336C0DF}" destId="{70DE99E9-A73D-416C-AE64-56CF9EC534E6}" srcOrd="0" destOrd="0" presId="urn:microsoft.com/office/officeart/2005/8/layout/hList1"/>
    <dgm:cxn modelId="{C2EA142D-5843-45B2-83A6-66BEB5FBD7B5}" srcId="{74CA138C-A2B1-4CA9-A8D8-21EE848DC268}" destId="{D0D74410-C5B5-46C3-9F71-081215D21A9E}" srcOrd="0" destOrd="0" parTransId="{AEEB28F0-1D48-4D33-A90E-3AE86D2C2DA1}" sibTransId="{20943076-ADCF-47F0-B411-61FF6FA18529}"/>
    <dgm:cxn modelId="{B2C6337F-D58D-2440-A131-8EEF0A738BCA}" type="presOf" srcId="{D0D74410-C5B5-46C3-9F71-081215D21A9E}" destId="{AB713BA0-3BEC-44F3-B017-4F9EEEE7B7AA}" srcOrd="0" destOrd="0" presId="urn:microsoft.com/office/officeart/2005/8/layout/hList1"/>
    <dgm:cxn modelId="{5B0BFB3F-6175-4391-9B7C-D066C587EE1E}" srcId="{65FC2F26-1B8E-4E99-88BD-D33DAE7A3317}" destId="{74CA138C-A2B1-4CA9-A8D8-21EE848DC268}" srcOrd="3" destOrd="0" parTransId="{65F922AE-4782-4625-B39A-8D0F29D48E6C}" sibTransId="{99787E1A-6578-4D19-9B47-998DA65B029B}"/>
    <dgm:cxn modelId="{E0DD8CC8-DAC9-C44C-9244-D7356AF26972}" type="presParOf" srcId="{A2BD5C7D-5680-4DA4-8EDD-C6548C5496D2}" destId="{A19BC467-2521-48E4-A3BA-E9C22CA06624}" srcOrd="0" destOrd="0" presId="urn:microsoft.com/office/officeart/2005/8/layout/hList1"/>
    <dgm:cxn modelId="{2CC9EF01-71FD-2C4B-B4E2-513B367EE10F}" type="presParOf" srcId="{A19BC467-2521-48E4-A3BA-E9C22CA06624}" destId="{5C86B8F6-00B6-4086-9205-A153D04A7243}" srcOrd="0" destOrd="0" presId="urn:microsoft.com/office/officeart/2005/8/layout/hList1"/>
    <dgm:cxn modelId="{A00C122B-FE9D-8B42-A5B7-BCB36E922903}" type="presParOf" srcId="{A19BC467-2521-48E4-A3BA-E9C22CA06624}" destId="{07BFD1A3-59BB-4C22-9F96-356157AC871B}" srcOrd="1" destOrd="0" presId="urn:microsoft.com/office/officeart/2005/8/layout/hList1"/>
    <dgm:cxn modelId="{55F5AC76-D989-7845-BBBE-A76E8D72D3A1}" type="presParOf" srcId="{A2BD5C7D-5680-4DA4-8EDD-C6548C5496D2}" destId="{F8EF26DF-79BF-49B3-8DFB-3FDDF2B13130}" srcOrd="1" destOrd="0" presId="urn:microsoft.com/office/officeart/2005/8/layout/hList1"/>
    <dgm:cxn modelId="{6E88B277-D6CE-BF45-A530-124B0D93D70A}" type="presParOf" srcId="{A2BD5C7D-5680-4DA4-8EDD-C6548C5496D2}" destId="{35DB3567-6A1F-4DE5-A882-8A23E331D46F}" srcOrd="2" destOrd="0" presId="urn:microsoft.com/office/officeart/2005/8/layout/hList1"/>
    <dgm:cxn modelId="{CBB897DE-C8DC-8348-AF91-848219FA7762}" type="presParOf" srcId="{35DB3567-6A1F-4DE5-A882-8A23E331D46F}" destId="{90F69B02-6E55-4965-9FCC-DD74EE0B6D03}" srcOrd="0" destOrd="0" presId="urn:microsoft.com/office/officeart/2005/8/layout/hList1"/>
    <dgm:cxn modelId="{DBCB0123-59AC-794D-8BD6-531C99234FC5}" type="presParOf" srcId="{35DB3567-6A1F-4DE5-A882-8A23E331D46F}" destId="{70DE99E9-A73D-416C-AE64-56CF9EC534E6}" srcOrd="1" destOrd="0" presId="urn:microsoft.com/office/officeart/2005/8/layout/hList1"/>
    <dgm:cxn modelId="{2EE57734-4C85-5C4C-9A27-6BF47C97FE1D}" type="presParOf" srcId="{A2BD5C7D-5680-4DA4-8EDD-C6548C5496D2}" destId="{562B0410-2CD8-422E-A089-E8456A1345BB}" srcOrd="3" destOrd="0" presId="urn:microsoft.com/office/officeart/2005/8/layout/hList1"/>
    <dgm:cxn modelId="{109BAD11-F54F-674C-B6B7-7F150BC0AB44}" type="presParOf" srcId="{A2BD5C7D-5680-4DA4-8EDD-C6548C5496D2}" destId="{527584F7-2549-4FBD-B1F9-7A9C3A64C984}" srcOrd="4" destOrd="0" presId="urn:microsoft.com/office/officeart/2005/8/layout/hList1"/>
    <dgm:cxn modelId="{7C7F669C-D7EC-EE45-8441-4487CBE45D7F}" type="presParOf" srcId="{527584F7-2549-4FBD-B1F9-7A9C3A64C984}" destId="{86E13AD0-C8B8-48A7-8ADA-38E449F5E7BF}" srcOrd="0" destOrd="0" presId="urn:microsoft.com/office/officeart/2005/8/layout/hList1"/>
    <dgm:cxn modelId="{CE83E246-3809-D645-B2E0-2D873CC6E884}" type="presParOf" srcId="{527584F7-2549-4FBD-B1F9-7A9C3A64C984}" destId="{AA62D335-F3AD-43A2-99AB-218946442CEE}" srcOrd="1" destOrd="0" presId="urn:microsoft.com/office/officeart/2005/8/layout/hList1"/>
    <dgm:cxn modelId="{2B19AFF0-9099-7A48-8144-757B55555154}" type="presParOf" srcId="{A2BD5C7D-5680-4DA4-8EDD-C6548C5496D2}" destId="{BA1F9B7E-2BA4-4C8B-913D-399DCCA1E627}" srcOrd="5" destOrd="0" presId="urn:microsoft.com/office/officeart/2005/8/layout/hList1"/>
    <dgm:cxn modelId="{0E9DD5D1-38D5-B144-BB78-B85721DB4B36}" type="presParOf" srcId="{A2BD5C7D-5680-4DA4-8EDD-C6548C5496D2}" destId="{EAC9581F-5A90-45D7-A704-30B3CD212992}" srcOrd="6" destOrd="0" presId="urn:microsoft.com/office/officeart/2005/8/layout/hList1"/>
    <dgm:cxn modelId="{09579D3F-F492-6D43-8A1A-7499A6B4F16C}" type="presParOf" srcId="{EAC9581F-5A90-45D7-A704-30B3CD212992}" destId="{CDB300ED-BD7A-4C56-9D0F-CB263E4C1B20}" srcOrd="0" destOrd="0" presId="urn:microsoft.com/office/officeart/2005/8/layout/hList1"/>
    <dgm:cxn modelId="{63979FF7-7A0E-4341-B477-63E2A4DDDF33}" type="presParOf" srcId="{EAC9581F-5A90-45D7-A704-30B3CD212992}" destId="{AB713BA0-3BEC-44F3-B017-4F9EEEE7B7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FC2F26-1B8E-4E99-88BD-D33DAE7A3317}" type="doc">
      <dgm:prSet loTypeId="urn:microsoft.com/office/officeart/2005/8/layout/hList1" loCatId="list" qsTypeId="urn:microsoft.com/office/officeart/2005/8/quickstyle/simple1" qsCatId="simple" csTypeId="urn:microsoft.com/office/officeart/2005/8/colors/accent1_2" csCatId="accent1" phldr="1"/>
      <dgm:spPr/>
    </dgm:pt>
    <dgm:pt modelId="{0E77B48B-6C28-4248-8656-888DDB37830C}">
      <dgm:prSet phldrT="[Text]"/>
      <dgm:spPr/>
      <dgm:t>
        <a:bodyPr/>
        <a:lstStyle/>
        <a:p>
          <a:pPr rtl="0"/>
          <a:r>
            <a:rPr lang="en-US" b="1"/>
            <a:t>Module V:</a:t>
          </a:r>
          <a:r>
            <a:rPr lang="en-US" b="1">
              <a:latin typeface="Source Sans Pro"/>
            </a:rPr>
            <a:t> </a:t>
          </a:r>
          <a:r>
            <a:rPr lang="en-US" b="0">
              <a:latin typeface="Source Sans Pro"/>
            </a:rPr>
            <a:t>(8 – 12 mon)    </a:t>
          </a:r>
          <a:r>
            <a:rPr lang="en-US" b="0" i="0" u="none" strike="noStrike" cap="none" baseline="0" noProof="0">
              <a:solidFill>
                <a:srgbClr val="010000"/>
              </a:solidFill>
              <a:latin typeface="Source Sans Pro"/>
              <a:ea typeface="Source Sans Pro"/>
            </a:rPr>
            <a:t> </a:t>
          </a:r>
          <a:endParaRPr lang="en-US" b="0">
            <a:latin typeface="Source Sans Pro"/>
          </a:endParaRPr>
        </a:p>
      </dgm:t>
    </dgm:pt>
    <dgm:pt modelId="{B7ABD5F4-D5FB-4F71-B341-26EAFB3249E0}" type="parTrans" cxnId="{93B19B14-8E21-4417-A8A0-6BDA49DB0E7D}">
      <dgm:prSet/>
      <dgm:spPr/>
      <dgm:t>
        <a:bodyPr/>
        <a:lstStyle/>
        <a:p>
          <a:endParaRPr lang="en-US"/>
        </a:p>
      </dgm:t>
    </dgm:pt>
    <dgm:pt modelId="{114E410A-9008-40EA-8E33-9E852CC91200}" type="sibTrans" cxnId="{93B19B14-8E21-4417-A8A0-6BDA49DB0E7D}">
      <dgm:prSet/>
      <dgm:spPr/>
      <dgm:t>
        <a:bodyPr/>
        <a:lstStyle/>
        <a:p>
          <a:endParaRPr lang="en-US"/>
        </a:p>
      </dgm:t>
    </dgm:pt>
    <dgm:pt modelId="{989E54D9-BBF4-4F85-87DF-8347863B4FB7}">
      <dgm:prSet phldrT="[Text]"/>
      <dgm:spPr/>
      <dgm:t>
        <a:bodyPr/>
        <a:lstStyle/>
        <a:p>
          <a:pPr rtl="0"/>
          <a:r>
            <a:rPr lang="en-US" b="1"/>
            <a:t>Module VI:</a:t>
          </a:r>
          <a:r>
            <a:rPr lang="en-US" b="1">
              <a:latin typeface="Source Sans Pro"/>
            </a:rPr>
            <a:t> </a:t>
          </a:r>
          <a:r>
            <a:rPr lang="en-US" b="0">
              <a:latin typeface="Source Sans Pro"/>
            </a:rPr>
            <a:t>(3 mon) </a:t>
          </a:r>
        </a:p>
      </dgm:t>
    </dgm:pt>
    <dgm:pt modelId="{380619F4-FE95-49F7-B74D-B52E67D1E4E6}" type="parTrans" cxnId="{BD9E65A7-1CB4-48A9-A993-63C2CE96ABE3}">
      <dgm:prSet/>
      <dgm:spPr/>
      <dgm:t>
        <a:bodyPr/>
        <a:lstStyle/>
        <a:p>
          <a:endParaRPr lang="en-US"/>
        </a:p>
      </dgm:t>
    </dgm:pt>
    <dgm:pt modelId="{0946E211-9347-406B-81F2-37CEC169A5AC}" type="sibTrans" cxnId="{BD9E65A7-1CB4-48A9-A993-63C2CE96ABE3}">
      <dgm:prSet/>
      <dgm:spPr/>
      <dgm:t>
        <a:bodyPr/>
        <a:lstStyle/>
        <a:p>
          <a:endParaRPr lang="en-US"/>
        </a:p>
      </dgm:t>
    </dgm:pt>
    <dgm:pt modelId="{9D3CA3EC-C75D-4AE9-B14B-61D468D61EAB}">
      <dgm:prSet phldrT="[Text]"/>
      <dgm:spPr/>
      <dgm:t>
        <a:bodyPr/>
        <a:lstStyle/>
        <a:p>
          <a:pPr rtl="0"/>
          <a:r>
            <a:rPr lang="en-US" b="1"/>
            <a:t>Module VII:</a:t>
          </a:r>
          <a:r>
            <a:rPr lang="en-US" b="1">
              <a:latin typeface="Source Sans Pro"/>
            </a:rPr>
            <a:t> </a:t>
          </a:r>
          <a:r>
            <a:rPr lang="en-US" b="0">
              <a:latin typeface="Source Sans Pro"/>
            </a:rPr>
            <a:t>(4 mon)</a:t>
          </a:r>
        </a:p>
      </dgm:t>
    </dgm:pt>
    <dgm:pt modelId="{421A4760-6100-4F3C-A54E-90202B6B0163}" type="parTrans" cxnId="{804D1D45-8C71-4876-A59E-08E9163E9193}">
      <dgm:prSet/>
      <dgm:spPr/>
      <dgm:t>
        <a:bodyPr/>
        <a:lstStyle/>
        <a:p>
          <a:endParaRPr lang="en-US"/>
        </a:p>
      </dgm:t>
    </dgm:pt>
    <dgm:pt modelId="{3ECCA652-EA84-47E3-8986-D137067C90E7}" type="sibTrans" cxnId="{804D1D45-8C71-4876-A59E-08E9163E9193}">
      <dgm:prSet/>
      <dgm:spPr/>
      <dgm:t>
        <a:bodyPr/>
        <a:lstStyle/>
        <a:p>
          <a:endParaRPr lang="en-US"/>
        </a:p>
      </dgm:t>
    </dgm:pt>
    <dgm:pt modelId="{F28FDB6D-9C6F-48B0-89A1-2EC863D9C84C}">
      <dgm:prSet phldrT="[Text]"/>
      <dgm:spPr/>
      <dgm:t>
        <a:bodyPr/>
        <a:lstStyle/>
        <a:p>
          <a:pPr rtl="0"/>
          <a:r>
            <a:rPr lang="en-US" b="1"/>
            <a:t>Module VIII:</a:t>
          </a:r>
          <a:r>
            <a:rPr lang="en-US" b="1">
              <a:latin typeface="Source Sans Pro"/>
            </a:rPr>
            <a:t> </a:t>
          </a:r>
          <a:r>
            <a:rPr lang="en-US" b="0">
              <a:latin typeface="Source Sans Pro"/>
            </a:rPr>
            <a:t>(1 yearr post-implementation)</a:t>
          </a:r>
        </a:p>
      </dgm:t>
    </dgm:pt>
    <dgm:pt modelId="{76DF9435-DBC0-4695-B669-67EEF4A82CA7}" type="parTrans" cxnId="{8FB2E33B-C97A-4E7C-92C7-5529B676CE5E}">
      <dgm:prSet/>
      <dgm:spPr/>
      <dgm:t>
        <a:bodyPr/>
        <a:lstStyle/>
        <a:p>
          <a:endParaRPr lang="en-US"/>
        </a:p>
      </dgm:t>
    </dgm:pt>
    <dgm:pt modelId="{4FCA116C-B7FD-4BD1-867B-A0F3DBD99875}" type="sibTrans" cxnId="{8FB2E33B-C97A-4E7C-92C7-5529B676CE5E}">
      <dgm:prSet/>
      <dgm:spPr/>
      <dgm:t>
        <a:bodyPr/>
        <a:lstStyle/>
        <a:p>
          <a:endParaRPr lang="en-US"/>
        </a:p>
      </dgm:t>
    </dgm:pt>
    <dgm:pt modelId="{6507A1B4-10F8-4E5D-8CFA-2E112BD6196B}">
      <dgm:prSet phldr="0"/>
      <dgm:spPr/>
      <dgm:t>
        <a:bodyPr/>
        <a:lstStyle/>
        <a:p>
          <a:r>
            <a:rPr lang="en-US" b="0"/>
            <a:t>Build Operational Model</a:t>
          </a:r>
          <a:r>
            <a:rPr lang="en-US" b="0">
              <a:latin typeface="Source Sans Pro"/>
            </a:rPr>
            <a:t> </a:t>
          </a:r>
          <a:endParaRPr lang="en-US" b="0"/>
        </a:p>
      </dgm:t>
    </dgm:pt>
    <dgm:pt modelId="{A35FD5D0-FF0A-4775-A7FD-E7BA678E8311}" type="parTrans" cxnId="{C37579CB-68E9-444D-A92F-A6E69EA5493D}">
      <dgm:prSet/>
      <dgm:spPr/>
    </dgm:pt>
    <dgm:pt modelId="{FE29E46E-DBB8-45BD-A0C3-A82F77131D39}" type="sibTrans" cxnId="{C37579CB-68E9-444D-A92F-A6E69EA5493D}">
      <dgm:prSet/>
      <dgm:spPr/>
    </dgm:pt>
    <dgm:pt modelId="{B03E7218-09C4-4838-AD36-D3D0109C2DD7}">
      <dgm:prSet phldr="0"/>
      <dgm:spPr/>
      <dgm:t>
        <a:bodyPr/>
        <a:lstStyle/>
        <a:p>
          <a:r>
            <a:rPr lang="en-US" b="0"/>
            <a:t>Obtain CCCCO Approval</a:t>
          </a:r>
          <a:r>
            <a:rPr lang="en-US" b="0">
              <a:latin typeface="Source Sans Pro"/>
            </a:rPr>
            <a:t>  </a:t>
          </a:r>
          <a:endParaRPr lang="en-US" b="0"/>
        </a:p>
      </dgm:t>
    </dgm:pt>
    <dgm:pt modelId="{6DEB1D71-96DC-49AA-8F4A-80B41BA04D87}" type="parTrans" cxnId="{513ACF7D-B682-44E9-BBCF-E3A983FFD249}">
      <dgm:prSet/>
      <dgm:spPr/>
    </dgm:pt>
    <dgm:pt modelId="{F64FB5D1-B89E-4790-BA20-0A9F471433BF}" type="sibTrans" cxnId="{513ACF7D-B682-44E9-BBCF-E3A983FFD249}">
      <dgm:prSet/>
      <dgm:spPr/>
    </dgm:pt>
    <dgm:pt modelId="{3F9ED192-3B44-43D2-9791-B5051FF5428F}">
      <dgm:prSet phldr="0"/>
      <dgm:spPr/>
      <dgm:t>
        <a:bodyPr/>
        <a:lstStyle/>
        <a:p>
          <a:r>
            <a:rPr lang="en-US" b="0"/>
            <a:t>Launch the program</a:t>
          </a:r>
        </a:p>
      </dgm:t>
    </dgm:pt>
    <dgm:pt modelId="{3A71F974-E207-4D25-8DF3-6CF9D41572C3}" type="parTrans" cxnId="{ADFDFB68-8B15-422E-B95B-CAAE8B00140A}">
      <dgm:prSet/>
      <dgm:spPr/>
    </dgm:pt>
    <dgm:pt modelId="{FA0EAEC3-C524-48A5-ADE2-1CBEDDECAFF2}" type="sibTrans" cxnId="{ADFDFB68-8B15-422E-B95B-CAAE8B00140A}">
      <dgm:prSet/>
      <dgm:spPr/>
    </dgm:pt>
    <dgm:pt modelId="{AB824569-61FA-4FC3-AE8F-E0D11D0EFC94}">
      <dgm:prSet phldr="0"/>
      <dgm:spPr/>
      <dgm:t>
        <a:bodyPr/>
        <a:lstStyle/>
        <a:p>
          <a:r>
            <a:rPr lang="en-US" b="0"/>
            <a:t>Continued action research and scalability</a:t>
          </a:r>
          <a:r>
            <a:rPr lang="en-US" b="0">
              <a:latin typeface="Source Sans Pro"/>
            </a:rPr>
            <a:t>  </a:t>
          </a:r>
          <a:endParaRPr lang="en-US" b="0"/>
        </a:p>
      </dgm:t>
    </dgm:pt>
    <dgm:pt modelId="{D1144587-A73F-44A3-ADA2-5DD007527572}" type="parTrans" cxnId="{D2BE0FE4-AFA2-44FC-9B8C-AF24DBA55B79}">
      <dgm:prSet/>
      <dgm:spPr/>
    </dgm:pt>
    <dgm:pt modelId="{AE8320E1-576C-45AD-94A8-80176713A432}" type="sibTrans" cxnId="{D2BE0FE4-AFA2-44FC-9B8C-AF24DBA55B79}">
      <dgm:prSet/>
      <dgm:spPr/>
    </dgm:pt>
    <dgm:pt modelId="{36081CDF-A574-4CB1-B252-0B532CDDCDC8}" type="pres">
      <dgm:prSet presAssocID="{65FC2F26-1B8E-4E99-88BD-D33DAE7A3317}" presName="Name0" presStyleCnt="0">
        <dgm:presLayoutVars>
          <dgm:dir/>
          <dgm:animLvl val="lvl"/>
          <dgm:resizeHandles val="exact"/>
        </dgm:presLayoutVars>
      </dgm:prSet>
      <dgm:spPr/>
    </dgm:pt>
    <dgm:pt modelId="{5D812F49-A192-47D7-9EDA-2AF5678D6C16}" type="pres">
      <dgm:prSet presAssocID="{0E77B48B-6C28-4248-8656-888DDB37830C}" presName="composite" presStyleCnt="0"/>
      <dgm:spPr/>
    </dgm:pt>
    <dgm:pt modelId="{5222E11A-3236-463C-8F8A-FB07E30B3AC5}" type="pres">
      <dgm:prSet presAssocID="{0E77B48B-6C28-4248-8656-888DDB37830C}" presName="parTx" presStyleLbl="alignNode1" presStyleIdx="0" presStyleCnt="4">
        <dgm:presLayoutVars>
          <dgm:chMax val="0"/>
          <dgm:chPref val="0"/>
          <dgm:bulletEnabled val="1"/>
        </dgm:presLayoutVars>
      </dgm:prSet>
      <dgm:spPr/>
      <dgm:t>
        <a:bodyPr/>
        <a:lstStyle/>
        <a:p>
          <a:endParaRPr lang="en-US"/>
        </a:p>
      </dgm:t>
    </dgm:pt>
    <dgm:pt modelId="{7F52F7BE-2074-475C-9A53-9827D17A182A}" type="pres">
      <dgm:prSet presAssocID="{0E77B48B-6C28-4248-8656-888DDB37830C}" presName="desTx" presStyleLbl="alignAccFollowNode1" presStyleIdx="0" presStyleCnt="4">
        <dgm:presLayoutVars>
          <dgm:bulletEnabled val="1"/>
        </dgm:presLayoutVars>
      </dgm:prSet>
      <dgm:spPr/>
      <dgm:t>
        <a:bodyPr/>
        <a:lstStyle/>
        <a:p>
          <a:endParaRPr lang="en-US"/>
        </a:p>
      </dgm:t>
    </dgm:pt>
    <dgm:pt modelId="{AF76C311-0E5A-475A-969E-CE2A898EAB63}" type="pres">
      <dgm:prSet presAssocID="{114E410A-9008-40EA-8E33-9E852CC91200}" presName="space" presStyleCnt="0"/>
      <dgm:spPr/>
    </dgm:pt>
    <dgm:pt modelId="{7A00569A-6FA5-4333-B332-23F7E2267D1B}" type="pres">
      <dgm:prSet presAssocID="{989E54D9-BBF4-4F85-87DF-8347863B4FB7}" presName="composite" presStyleCnt="0"/>
      <dgm:spPr/>
    </dgm:pt>
    <dgm:pt modelId="{96F4DB3C-C1F2-4EE6-9F2D-27ABEC904704}" type="pres">
      <dgm:prSet presAssocID="{989E54D9-BBF4-4F85-87DF-8347863B4FB7}" presName="parTx" presStyleLbl="alignNode1" presStyleIdx="1" presStyleCnt="4">
        <dgm:presLayoutVars>
          <dgm:chMax val="0"/>
          <dgm:chPref val="0"/>
          <dgm:bulletEnabled val="1"/>
        </dgm:presLayoutVars>
      </dgm:prSet>
      <dgm:spPr/>
      <dgm:t>
        <a:bodyPr/>
        <a:lstStyle/>
        <a:p>
          <a:endParaRPr lang="en-US"/>
        </a:p>
      </dgm:t>
    </dgm:pt>
    <dgm:pt modelId="{314981FD-2E1E-4267-998A-64D2C4D6CB9F}" type="pres">
      <dgm:prSet presAssocID="{989E54D9-BBF4-4F85-87DF-8347863B4FB7}" presName="desTx" presStyleLbl="alignAccFollowNode1" presStyleIdx="1" presStyleCnt="4">
        <dgm:presLayoutVars>
          <dgm:bulletEnabled val="1"/>
        </dgm:presLayoutVars>
      </dgm:prSet>
      <dgm:spPr/>
      <dgm:t>
        <a:bodyPr/>
        <a:lstStyle/>
        <a:p>
          <a:endParaRPr lang="en-US"/>
        </a:p>
      </dgm:t>
    </dgm:pt>
    <dgm:pt modelId="{39607FDC-CA6A-4EE8-884C-9C1B576B18C1}" type="pres">
      <dgm:prSet presAssocID="{0946E211-9347-406B-81F2-37CEC169A5AC}" presName="space" presStyleCnt="0"/>
      <dgm:spPr/>
    </dgm:pt>
    <dgm:pt modelId="{CAADB56D-1560-4545-A98B-54AE227ED55C}" type="pres">
      <dgm:prSet presAssocID="{9D3CA3EC-C75D-4AE9-B14B-61D468D61EAB}" presName="composite" presStyleCnt="0"/>
      <dgm:spPr/>
    </dgm:pt>
    <dgm:pt modelId="{042444D9-D14F-4B47-A498-4E2DFA1BA1E9}" type="pres">
      <dgm:prSet presAssocID="{9D3CA3EC-C75D-4AE9-B14B-61D468D61EAB}" presName="parTx" presStyleLbl="alignNode1" presStyleIdx="2" presStyleCnt="4">
        <dgm:presLayoutVars>
          <dgm:chMax val="0"/>
          <dgm:chPref val="0"/>
          <dgm:bulletEnabled val="1"/>
        </dgm:presLayoutVars>
      </dgm:prSet>
      <dgm:spPr/>
      <dgm:t>
        <a:bodyPr/>
        <a:lstStyle/>
        <a:p>
          <a:endParaRPr lang="en-US"/>
        </a:p>
      </dgm:t>
    </dgm:pt>
    <dgm:pt modelId="{A288482E-1497-43AD-852B-DBC7381EB40D}" type="pres">
      <dgm:prSet presAssocID="{9D3CA3EC-C75D-4AE9-B14B-61D468D61EAB}" presName="desTx" presStyleLbl="alignAccFollowNode1" presStyleIdx="2" presStyleCnt="4">
        <dgm:presLayoutVars>
          <dgm:bulletEnabled val="1"/>
        </dgm:presLayoutVars>
      </dgm:prSet>
      <dgm:spPr/>
      <dgm:t>
        <a:bodyPr/>
        <a:lstStyle/>
        <a:p>
          <a:endParaRPr lang="en-US"/>
        </a:p>
      </dgm:t>
    </dgm:pt>
    <dgm:pt modelId="{E20EA74E-7C6F-49B5-A60D-8802A7BC6336}" type="pres">
      <dgm:prSet presAssocID="{3ECCA652-EA84-47E3-8986-D137067C90E7}" presName="space" presStyleCnt="0"/>
      <dgm:spPr/>
    </dgm:pt>
    <dgm:pt modelId="{01AD2044-D84F-4AE6-A820-192327AC8086}" type="pres">
      <dgm:prSet presAssocID="{F28FDB6D-9C6F-48B0-89A1-2EC863D9C84C}" presName="composite" presStyleCnt="0"/>
      <dgm:spPr/>
    </dgm:pt>
    <dgm:pt modelId="{67EB9BBA-E0FD-407F-ADF5-6CE2C2F8058F}" type="pres">
      <dgm:prSet presAssocID="{F28FDB6D-9C6F-48B0-89A1-2EC863D9C84C}" presName="parTx" presStyleLbl="alignNode1" presStyleIdx="3" presStyleCnt="4">
        <dgm:presLayoutVars>
          <dgm:chMax val="0"/>
          <dgm:chPref val="0"/>
          <dgm:bulletEnabled val="1"/>
        </dgm:presLayoutVars>
      </dgm:prSet>
      <dgm:spPr/>
      <dgm:t>
        <a:bodyPr/>
        <a:lstStyle/>
        <a:p>
          <a:endParaRPr lang="en-US"/>
        </a:p>
      </dgm:t>
    </dgm:pt>
    <dgm:pt modelId="{2FDABBBA-C311-460E-AD0B-52357706B9B3}" type="pres">
      <dgm:prSet presAssocID="{F28FDB6D-9C6F-48B0-89A1-2EC863D9C84C}" presName="desTx" presStyleLbl="alignAccFollowNode1" presStyleIdx="3" presStyleCnt="4">
        <dgm:presLayoutVars>
          <dgm:bulletEnabled val="1"/>
        </dgm:presLayoutVars>
      </dgm:prSet>
      <dgm:spPr/>
      <dgm:t>
        <a:bodyPr/>
        <a:lstStyle/>
        <a:p>
          <a:endParaRPr lang="en-US"/>
        </a:p>
      </dgm:t>
    </dgm:pt>
  </dgm:ptLst>
  <dgm:cxnLst>
    <dgm:cxn modelId="{ADFDFB68-8B15-422E-B95B-CAAE8B00140A}" srcId="{9D3CA3EC-C75D-4AE9-B14B-61D468D61EAB}" destId="{3F9ED192-3B44-43D2-9791-B5051FF5428F}" srcOrd="0" destOrd="0" parTransId="{3A71F974-E207-4D25-8DF3-6CF9D41572C3}" sibTransId="{FA0EAEC3-C524-48A5-ADE2-1CBEDDECAFF2}"/>
    <dgm:cxn modelId="{DD41588F-0ADA-E541-80FA-E5BAF06DCA33}" type="presOf" srcId="{9D3CA3EC-C75D-4AE9-B14B-61D468D61EAB}" destId="{042444D9-D14F-4B47-A498-4E2DFA1BA1E9}" srcOrd="0" destOrd="0" presId="urn:microsoft.com/office/officeart/2005/8/layout/hList1"/>
    <dgm:cxn modelId="{FE409109-656D-3641-A384-DBDB53E97667}" type="presOf" srcId="{6507A1B4-10F8-4E5D-8CFA-2E112BD6196B}" destId="{7F52F7BE-2074-475C-9A53-9827D17A182A}" srcOrd="0" destOrd="0" presId="urn:microsoft.com/office/officeart/2005/8/layout/hList1"/>
    <dgm:cxn modelId="{D2BE0FE4-AFA2-44FC-9B8C-AF24DBA55B79}" srcId="{F28FDB6D-9C6F-48B0-89A1-2EC863D9C84C}" destId="{AB824569-61FA-4FC3-AE8F-E0D11D0EFC94}" srcOrd="0" destOrd="0" parTransId="{D1144587-A73F-44A3-ADA2-5DD007527572}" sibTransId="{AE8320E1-576C-45AD-94A8-80176713A432}"/>
    <dgm:cxn modelId="{93B19B14-8E21-4417-A8A0-6BDA49DB0E7D}" srcId="{65FC2F26-1B8E-4E99-88BD-D33DAE7A3317}" destId="{0E77B48B-6C28-4248-8656-888DDB37830C}" srcOrd="0" destOrd="0" parTransId="{B7ABD5F4-D5FB-4F71-B341-26EAFB3249E0}" sibTransId="{114E410A-9008-40EA-8E33-9E852CC91200}"/>
    <dgm:cxn modelId="{81F751DF-E37E-DE4F-AC09-C77455C77B0A}" type="presOf" srcId="{AB824569-61FA-4FC3-AE8F-E0D11D0EFC94}" destId="{2FDABBBA-C311-460E-AD0B-52357706B9B3}" srcOrd="0" destOrd="0" presId="urn:microsoft.com/office/officeart/2005/8/layout/hList1"/>
    <dgm:cxn modelId="{345ED204-ABED-1642-8C80-11DC28ECCBB7}" type="presOf" srcId="{0E77B48B-6C28-4248-8656-888DDB37830C}" destId="{5222E11A-3236-463C-8F8A-FB07E30B3AC5}" srcOrd="0" destOrd="0" presId="urn:microsoft.com/office/officeart/2005/8/layout/hList1"/>
    <dgm:cxn modelId="{5CD2CA68-5ED1-5842-B2C2-DF37BE43EC1D}" type="presOf" srcId="{F28FDB6D-9C6F-48B0-89A1-2EC863D9C84C}" destId="{67EB9BBA-E0FD-407F-ADF5-6CE2C2F8058F}" srcOrd="0" destOrd="0" presId="urn:microsoft.com/office/officeart/2005/8/layout/hList1"/>
    <dgm:cxn modelId="{60882D4E-1904-B748-A660-87CD5C1831C2}" type="presOf" srcId="{3F9ED192-3B44-43D2-9791-B5051FF5428F}" destId="{A288482E-1497-43AD-852B-DBC7381EB40D}" srcOrd="0" destOrd="0" presId="urn:microsoft.com/office/officeart/2005/8/layout/hList1"/>
    <dgm:cxn modelId="{804D1D45-8C71-4876-A59E-08E9163E9193}" srcId="{65FC2F26-1B8E-4E99-88BD-D33DAE7A3317}" destId="{9D3CA3EC-C75D-4AE9-B14B-61D468D61EAB}" srcOrd="2" destOrd="0" parTransId="{421A4760-6100-4F3C-A54E-90202B6B0163}" sibTransId="{3ECCA652-EA84-47E3-8986-D137067C90E7}"/>
    <dgm:cxn modelId="{513ACF7D-B682-44E9-BBCF-E3A983FFD249}" srcId="{989E54D9-BBF4-4F85-87DF-8347863B4FB7}" destId="{B03E7218-09C4-4838-AD36-D3D0109C2DD7}" srcOrd="0" destOrd="0" parTransId="{6DEB1D71-96DC-49AA-8F4A-80B41BA04D87}" sibTransId="{F64FB5D1-B89E-4790-BA20-0A9F471433BF}"/>
    <dgm:cxn modelId="{151F4A5B-E0D1-D446-82C7-1E86EF5E3877}" type="presOf" srcId="{B03E7218-09C4-4838-AD36-D3D0109C2DD7}" destId="{314981FD-2E1E-4267-998A-64D2C4D6CB9F}" srcOrd="0" destOrd="0" presId="urn:microsoft.com/office/officeart/2005/8/layout/hList1"/>
    <dgm:cxn modelId="{C37579CB-68E9-444D-A92F-A6E69EA5493D}" srcId="{0E77B48B-6C28-4248-8656-888DDB37830C}" destId="{6507A1B4-10F8-4E5D-8CFA-2E112BD6196B}" srcOrd="0" destOrd="0" parTransId="{A35FD5D0-FF0A-4775-A7FD-E7BA678E8311}" sibTransId="{FE29E46E-DBB8-45BD-A0C3-A82F77131D39}"/>
    <dgm:cxn modelId="{BD9E65A7-1CB4-48A9-A993-63C2CE96ABE3}" srcId="{65FC2F26-1B8E-4E99-88BD-D33DAE7A3317}" destId="{989E54D9-BBF4-4F85-87DF-8347863B4FB7}" srcOrd="1" destOrd="0" parTransId="{380619F4-FE95-49F7-B74D-B52E67D1E4E6}" sibTransId="{0946E211-9347-406B-81F2-37CEC169A5AC}"/>
    <dgm:cxn modelId="{8FB2E33B-C97A-4E7C-92C7-5529B676CE5E}" srcId="{65FC2F26-1B8E-4E99-88BD-D33DAE7A3317}" destId="{F28FDB6D-9C6F-48B0-89A1-2EC863D9C84C}" srcOrd="3" destOrd="0" parTransId="{76DF9435-DBC0-4695-B669-67EEF4A82CA7}" sibTransId="{4FCA116C-B7FD-4BD1-867B-A0F3DBD99875}"/>
    <dgm:cxn modelId="{51924C51-E800-3D45-AFF3-A94EBEDECDB9}" type="presOf" srcId="{989E54D9-BBF4-4F85-87DF-8347863B4FB7}" destId="{96F4DB3C-C1F2-4EE6-9F2D-27ABEC904704}" srcOrd="0" destOrd="0" presId="urn:microsoft.com/office/officeart/2005/8/layout/hList1"/>
    <dgm:cxn modelId="{86431FDA-7F66-EC42-BCE2-20A5FAB90300}" type="presOf" srcId="{65FC2F26-1B8E-4E99-88BD-D33DAE7A3317}" destId="{36081CDF-A574-4CB1-B252-0B532CDDCDC8}" srcOrd="0" destOrd="0" presId="urn:microsoft.com/office/officeart/2005/8/layout/hList1"/>
    <dgm:cxn modelId="{5A90DD4C-54BB-9947-AA4B-3DD2A73FC209}" type="presParOf" srcId="{36081CDF-A574-4CB1-B252-0B532CDDCDC8}" destId="{5D812F49-A192-47D7-9EDA-2AF5678D6C16}" srcOrd="0" destOrd="0" presId="urn:microsoft.com/office/officeart/2005/8/layout/hList1"/>
    <dgm:cxn modelId="{519ACDC1-9889-2D43-99D9-347868CAF5E6}" type="presParOf" srcId="{5D812F49-A192-47D7-9EDA-2AF5678D6C16}" destId="{5222E11A-3236-463C-8F8A-FB07E30B3AC5}" srcOrd="0" destOrd="0" presId="urn:microsoft.com/office/officeart/2005/8/layout/hList1"/>
    <dgm:cxn modelId="{4FA15D0E-B3E5-1642-988F-DE19A508D744}" type="presParOf" srcId="{5D812F49-A192-47D7-9EDA-2AF5678D6C16}" destId="{7F52F7BE-2074-475C-9A53-9827D17A182A}" srcOrd="1" destOrd="0" presId="urn:microsoft.com/office/officeart/2005/8/layout/hList1"/>
    <dgm:cxn modelId="{EE076395-AF74-8841-9587-01F61EFF9A8C}" type="presParOf" srcId="{36081CDF-A574-4CB1-B252-0B532CDDCDC8}" destId="{AF76C311-0E5A-475A-969E-CE2A898EAB63}" srcOrd="1" destOrd="0" presId="urn:microsoft.com/office/officeart/2005/8/layout/hList1"/>
    <dgm:cxn modelId="{3993F07D-83C5-5243-9BDE-930395EC2E49}" type="presParOf" srcId="{36081CDF-A574-4CB1-B252-0B532CDDCDC8}" destId="{7A00569A-6FA5-4333-B332-23F7E2267D1B}" srcOrd="2" destOrd="0" presId="urn:microsoft.com/office/officeart/2005/8/layout/hList1"/>
    <dgm:cxn modelId="{AA2FC7D3-E0DB-2C44-9388-DDBE8BA3ADA2}" type="presParOf" srcId="{7A00569A-6FA5-4333-B332-23F7E2267D1B}" destId="{96F4DB3C-C1F2-4EE6-9F2D-27ABEC904704}" srcOrd="0" destOrd="0" presId="urn:microsoft.com/office/officeart/2005/8/layout/hList1"/>
    <dgm:cxn modelId="{2317CDFC-FA11-3247-B5EE-7AF6EC27C5A9}" type="presParOf" srcId="{7A00569A-6FA5-4333-B332-23F7E2267D1B}" destId="{314981FD-2E1E-4267-998A-64D2C4D6CB9F}" srcOrd="1" destOrd="0" presId="urn:microsoft.com/office/officeart/2005/8/layout/hList1"/>
    <dgm:cxn modelId="{E0585524-4D1C-5D4E-8315-0A571979EF1E}" type="presParOf" srcId="{36081CDF-A574-4CB1-B252-0B532CDDCDC8}" destId="{39607FDC-CA6A-4EE8-884C-9C1B576B18C1}" srcOrd="3" destOrd="0" presId="urn:microsoft.com/office/officeart/2005/8/layout/hList1"/>
    <dgm:cxn modelId="{52032A63-A24F-864C-97A4-9933FE014E8F}" type="presParOf" srcId="{36081CDF-A574-4CB1-B252-0B532CDDCDC8}" destId="{CAADB56D-1560-4545-A98B-54AE227ED55C}" srcOrd="4" destOrd="0" presId="urn:microsoft.com/office/officeart/2005/8/layout/hList1"/>
    <dgm:cxn modelId="{4662DB3C-EA22-F04B-B4A6-E6C4E94CAF96}" type="presParOf" srcId="{CAADB56D-1560-4545-A98B-54AE227ED55C}" destId="{042444D9-D14F-4B47-A498-4E2DFA1BA1E9}" srcOrd="0" destOrd="0" presId="urn:microsoft.com/office/officeart/2005/8/layout/hList1"/>
    <dgm:cxn modelId="{5CD8626D-9DE0-7A42-84D8-CE1CAC9FAC35}" type="presParOf" srcId="{CAADB56D-1560-4545-A98B-54AE227ED55C}" destId="{A288482E-1497-43AD-852B-DBC7381EB40D}" srcOrd="1" destOrd="0" presId="urn:microsoft.com/office/officeart/2005/8/layout/hList1"/>
    <dgm:cxn modelId="{9FD40F4D-EDD0-0946-8775-87B17E7F39ED}" type="presParOf" srcId="{36081CDF-A574-4CB1-B252-0B532CDDCDC8}" destId="{E20EA74E-7C6F-49B5-A60D-8802A7BC6336}" srcOrd="5" destOrd="0" presId="urn:microsoft.com/office/officeart/2005/8/layout/hList1"/>
    <dgm:cxn modelId="{FE4C589A-1239-CC48-86ED-637D2CE8398B}" type="presParOf" srcId="{36081CDF-A574-4CB1-B252-0B532CDDCDC8}" destId="{01AD2044-D84F-4AE6-A820-192327AC8086}" srcOrd="6" destOrd="0" presId="urn:microsoft.com/office/officeart/2005/8/layout/hList1"/>
    <dgm:cxn modelId="{50D4C751-B2D5-EA4D-896C-72D798C31473}" type="presParOf" srcId="{01AD2044-D84F-4AE6-A820-192327AC8086}" destId="{67EB9BBA-E0FD-407F-ADF5-6CE2C2F8058F}" srcOrd="0" destOrd="0" presId="urn:microsoft.com/office/officeart/2005/8/layout/hList1"/>
    <dgm:cxn modelId="{D0E66BC0-7694-7449-AB71-9EF87B9C3597}" type="presParOf" srcId="{01AD2044-D84F-4AE6-A820-192327AC8086}" destId="{2FDABBBA-C311-460E-AD0B-52357706B9B3}"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6B8F6-00B6-4086-9205-A153D04A7243}">
      <dsp:nvSpPr>
        <dsp:cNvPr id="0" name=""/>
        <dsp:cNvSpPr/>
      </dsp:nvSpPr>
      <dsp:spPr>
        <a:xfrm>
          <a:off x="3544" y="21512"/>
          <a:ext cx="2131508" cy="6228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a:t>Module I:</a:t>
          </a:r>
          <a:r>
            <a:rPr lang="en-US" sz="1800" b="1" i="0" u="none" strike="noStrike" kern="1200" cap="none" baseline="0" noProof="0">
              <a:latin typeface="Source Sans Pro"/>
              <a:ea typeface="Source Sans Pro"/>
            </a:rPr>
            <a:t> </a:t>
          </a:r>
          <a:r>
            <a:rPr lang="en-US" sz="1800" b="0" i="0" u="none" strike="noStrike" kern="1200" cap="none" baseline="0" noProof="0">
              <a:latin typeface="Source Sans Pro"/>
              <a:ea typeface="Source Sans Pro"/>
            </a:rPr>
            <a:t>(</a:t>
          </a:r>
          <a:r>
            <a:rPr lang="en-US" sz="1800" b="0" kern="1200">
              <a:latin typeface="Source Sans Pro"/>
            </a:rPr>
            <a:t>6</a:t>
          </a:r>
          <a:r>
            <a:rPr lang="en-US" sz="1800" b="0" i="0" u="none" strike="noStrike" kern="1200" cap="none" baseline="0" noProof="0">
              <a:latin typeface="Source Sans Pro"/>
              <a:ea typeface="Source Sans Pro"/>
            </a:rPr>
            <a:t> mon</a:t>
          </a:r>
          <a:r>
            <a:rPr lang="en-US" sz="1800" b="0" kern="1200">
              <a:latin typeface="Source Sans Pro"/>
            </a:rPr>
            <a:t>)</a:t>
          </a:r>
          <a:endParaRPr lang="en-US" sz="1800" b="0" i="0" u="none" strike="noStrike" kern="1200" cap="none" baseline="0" noProof="0">
            <a:solidFill>
              <a:srgbClr val="010000"/>
            </a:solidFill>
            <a:latin typeface="Source Sans Pro"/>
            <a:ea typeface="Source Sans Pro"/>
          </a:endParaRPr>
        </a:p>
      </dsp:txBody>
      <dsp:txXfrm>
        <a:off x="3544" y="21512"/>
        <a:ext cx="2131508" cy="622838"/>
      </dsp:txXfrm>
    </dsp:sp>
    <dsp:sp modelId="{07BFD1A3-59BB-4C22-9F96-356157AC871B}">
      <dsp:nvSpPr>
        <dsp:cNvPr id="0" name=""/>
        <dsp:cNvSpPr/>
      </dsp:nvSpPr>
      <dsp:spPr>
        <a:xfrm>
          <a:off x="3544" y="644351"/>
          <a:ext cx="2131508" cy="12043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Establish local infrastructure for innovation</a:t>
          </a:r>
          <a:r>
            <a:rPr lang="en-US" sz="1800" b="0" kern="1200" dirty="0">
              <a:latin typeface="Source Sans Pro"/>
            </a:rPr>
            <a:t> </a:t>
          </a:r>
          <a:endParaRPr lang="en-US" sz="1800" b="0" kern="1200" dirty="0"/>
        </a:p>
      </dsp:txBody>
      <dsp:txXfrm>
        <a:off x="3544" y="644351"/>
        <a:ext cx="2131508" cy="1204368"/>
      </dsp:txXfrm>
    </dsp:sp>
    <dsp:sp modelId="{90F69B02-6E55-4965-9FCC-DD74EE0B6D03}">
      <dsp:nvSpPr>
        <dsp:cNvPr id="0" name=""/>
        <dsp:cNvSpPr/>
      </dsp:nvSpPr>
      <dsp:spPr>
        <a:xfrm>
          <a:off x="2433464" y="21512"/>
          <a:ext cx="2131508" cy="6228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a:t>Module II</a:t>
          </a:r>
          <a:r>
            <a:rPr lang="en-US" sz="1800" b="0" kern="1200">
              <a:latin typeface="Source Sans Pro"/>
            </a:rPr>
            <a:t>: (3 mon)  </a:t>
          </a:r>
        </a:p>
      </dsp:txBody>
      <dsp:txXfrm>
        <a:off x="2433464" y="21512"/>
        <a:ext cx="2131508" cy="622838"/>
      </dsp:txXfrm>
    </dsp:sp>
    <dsp:sp modelId="{70DE99E9-A73D-416C-AE64-56CF9EC534E6}">
      <dsp:nvSpPr>
        <dsp:cNvPr id="0" name=""/>
        <dsp:cNvSpPr/>
      </dsp:nvSpPr>
      <dsp:spPr>
        <a:xfrm>
          <a:off x="2433464" y="644351"/>
          <a:ext cx="2131508" cy="12043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t>Select the program</a:t>
          </a:r>
          <a:r>
            <a:rPr lang="en-US" sz="1800" b="0" kern="1200">
              <a:latin typeface="Source Sans Pro"/>
            </a:rPr>
            <a:t> </a:t>
          </a:r>
          <a:endParaRPr lang="en-US" sz="1800" b="0" kern="1200"/>
        </a:p>
      </dsp:txBody>
      <dsp:txXfrm>
        <a:off x="2433464" y="644351"/>
        <a:ext cx="2131508" cy="1204368"/>
      </dsp:txXfrm>
    </dsp:sp>
    <dsp:sp modelId="{86E13AD0-C8B8-48A7-8ADA-38E449F5E7BF}">
      <dsp:nvSpPr>
        <dsp:cNvPr id="0" name=""/>
        <dsp:cNvSpPr/>
      </dsp:nvSpPr>
      <dsp:spPr>
        <a:xfrm>
          <a:off x="4863384" y="21512"/>
          <a:ext cx="2131508" cy="6228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a:t>Module III</a:t>
          </a:r>
          <a:r>
            <a:rPr lang="en-US" sz="1800" b="1" kern="1200">
              <a:latin typeface="Source Sans Pro"/>
            </a:rPr>
            <a:t>: </a:t>
          </a:r>
          <a:r>
            <a:rPr lang="en-US" sz="1800" b="0" kern="1200">
              <a:latin typeface="Source Sans Pro"/>
            </a:rPr>
            <a:t>(9 mon) </a:t>
          </a:r>
        </a:p>
      </dsp:txBody>
      <dsp:txXfrm>
        <a:off x="4863384" y="21512"/>
        <a:ext cx="2131508" cy="622838"/>
      </dsp:txXfrm>
    </dsp:sp>
    <dsp:sp modelId="{AA62D335-F3AD-43A2-99AB-218946442CEE}">
      <dsp:nvSpPr>
        <dsp:cNvPr id="0" name=""/>
        <dsp:cNvSpPr/>
      </dsp:nvSpPr>
      <dsp:spPr>
        <a:xfrm>
          <a:off x="4863384" y="644351"/>
          <a:ext cx="2131508" cy="12043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t>Design the program</a:t>
          </a:r>
          <a:r>
            <a:rPr lang="en-US" sz="1800" b="0" kern="1200">
              <a:latin typeface="Source Sans Pro"/>
            </a:rPr>
            <a:t> </a:t>
          </a:r>
          <a:endParaRPr lang="en-US" sz="1800" b="0" kern="1200"/>
        </a:p>
      </dsp:txBody>
      <dsp:txXfrm>
        <a:off x="4863384" y="644351"/>
        <a:ext cx="2131508" cy="1204368"/>
      </dsp:txXfrm>
    </dsp:sp>
    <dsp:sp modelId="{CDB300ED-BD7A-4C56-9D0F-CB263E4C1B20}">
      <dsp:nvSpPr>
        <dsp:cNvPr id="0" name=""/>
        <dsp:cNvSpPr/>
      </dsp:nvSpPr>
      <dsp:spPr>
        <a:xfrm>
          <a:off x="7293304" y="21512"/>
          <a:ext cx="2131508" cy="6228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a:t>Module IV:</a:t>
          </a:r>
          <a:r>
            <a:rPr lang="en-US" sz="1800" b="1" kern="1200">
              <a:latin typeface="Source Sans Pro"/>
            </a:rPr>
            <a:t> </a:t>
          </a:r>
          <a:r>
            <a:rPr lang="en-US" sz="1800" b="0" kern="1200">
              <a:latin typeface="Source Sans Pro"/>
            </a:rPr>
            <a:t>(6-12 mon)</a:t>
          </a:r>
        </a:p>
      </dsp:txBody>
      <dsp:txXfrm>
        <a:off x="7293304" y="21512"/>
        <a:ext cx="2131508" cy="622838"/>
      </dsp:txXfrm>
    </dsp:sp>
    <dsp:sp modelId="{AB713BA0-3BEC-44F3-B017-4F9EEEE7B7AA}">
      <dsp:nvSpPr>
        <dsp:cNvPr id="0" name=""/>
        <dsp:cNvSpPr/>
      </dsp:nvSpPr>
      <dsp:spPr>
        <a:xfrm>
          <a:off x="7293304" y="644351"/>
          <a:ext cx="2131508" cy="12043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t>Obtain regional accreditation and program approval</a:t>
          </a:r>
          <a:r>
            <a:rPr lang="en-US" sz="1800" b="0" kern="1200">
              <a:latin typeface="Source Sans Pro"/>
            </a:rPr>
            <a:t> </a:t>
          </a:r>
          <a:endParaRPr lang="en-US" sz="1800" b="0" kern="1200"/>
        </a:p>
      </dsp:txBody>
      <dsp:txXfrm>
        <a:off x="7293304" y="644351"/>
        <a:ext cx="2131508" cy="1204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2E11A-3236-463C-8F8A-FB07E30B3AC5}">
      <dsp:nvSpPr>
        <dsp:cNvPr id="0" name=""/>
        <dsp:cNvSpPr/>
      </dsp:nvSpPr>
      <dsp:spPr>
        <a:xfrm>
          <a:off x="3565" y="507764"/>
          <a:ext cx="2144113" cy="8576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a:t>Module V:</a:t>
          </a:r>
          <a:r>
            <a:rPr lang="en-US" sz="1800" b="1" kern="1200">
              <a:latin typeface="Source Sans Pro"/>
            </a:rPr>
            <a:t> </a:t>
          </a:r>
          <a:r>
            <a:rPr lang="en-US" sz="1800" b="0" kern="1200">
              <a:latin typeface="Source Sans Pro"/>
            </a:rPr>
            <a:t>(8 – 12 mon)    </a:t>
          </a:r>
          <a:r>
            <a:rPr lang="en-US" sz="1800" b="0" i="0" u="none" strike="noStrike" kern="1200" cap="none" baseline="0" noProof="0">
              <a:solidFill>
                <a:srgbClr val="010000"/>
              </a:solidFill>
              <a:latin typeface="Source Sans Pro"/>
              <a:ea typeface="Source Sans Pro"/>
            </a:rPr>
            <a:t> </a:t>
          </a:r>
          <a:endParaRPr lang="en-US" sz="1800" b="0" kern="1200">
            <a:latin typeface="Source Sans Pro"/>
          </a:endParaRPr>
        </a:p>
      </dsp:txBody>
      <dsp:txXfrm>
        <a:off x="3565" y="507764"/>
        <a:ext cx="2144113" cy="857645"/>
      </dsp:txXfrm>
    </dsp:sp>
    <dsp:sp modelId="{7F52F7BE-2074-475C-9A53-9827D17A182A}">
      <dsp:nvSpPr>
        <dsp:cNvPr id="0" name=""/>
        <dsp:cNvSpPr/>
      </dsp:nvSpPr>
      <dsp:spPr>
        <a:xfrm>
          <a:off x="3565" y="1365410"/>
          <a:ext cx="2144113" cy="9634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t>Build Operational Model</a:t>
          </a:r>
          <a:r>
            <a:rPr lang="en-US" sz="1800" b="0" kern="1200">
              <a:latin typeface="Source Sans Pro"/>
            </a:rPr>
            <a:t> </a:t>
          </a:r>
          <a:endParaRPr lang="en-US" sz="1800" b="0" kern="1200"/>
        </a:p>
      </dsp:txBody>
      <dsp:txXfrm>
        <a:off x="3565" y="1365410"/>
        <a:ext cx="2144113" cy="963494"/>
      </dsp:txXfrm>
    </dsp:sp>
    <dsp:sp modelId="{96F4DB3C-C1F2-4EE6-9F2D-27ABEC904704}">
      <dsp:nvSpPr>
        <dsp:cNvPr id="0" name=""/>
        <dsp:cNvSpPr/>
      </dsp:nvSpPr>
      <dsp:spPr>
        <a:xfrm>
          <a:off x="2447855" y="507764"/>
          <a:ext cx="2144113" cy="8576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a:t>Module VI:</a:t>
          </a:r>
          <a:r>
            <a:rPr lang="en-US" sz="1800" b="1" kern="1200">
              <a:latin typeface="Source Sans Pro"/>
            </a:rPr>
            <a:t> </a:t>
          </a:r>
          <a:r>
            <a:rPr lang="en-US" sz="1800" b="0" kern="1200">
              <a:latin typeface="Source Sans Pro"/>
            </a:rPr>
            <a:t>(3 mon) </a:t>
          </a:r>
        </a:p>
      </dsp:txBody>
      <dsp:txXfrm>
        <a:off x="2447855" y="507764"/>
        <a:ext cx="2144113" cy="857645"/>
      </dsp:txXfrm>
    </dsp:sp>
    <dsp:sp modelId="{314981FD-2E1E-4267-998A-64D2C4D6CB9F}">
      <dsp:nvSpPr>
        <dsp:cNvPr id="0" name=""/>
        <dsp:cNvSpPr/>
      </dsp:nvSpPr>
      <dsp:spPr>
        <a:xfrm>
          <a:off x="2447855" y="1365410"/>
          <a:ext cx="2144113" cy="9634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t>Obtain CCCCO Approval</a:t>
          </a:r>
          <a:r>
            <a:rPr lang="en-US" sz="1800" b="0" kern="1200">
              <a:latin typeface="Source Sans Pro"/>
            </a:rPr>
            <a:t>  </a:t>
          </a:r>
          <a:endParaRPr lang="en-US" sz="1800" b="0" kern="1200"/>
        </a:p>
      </dsp:txBody>
      <dsp:txXfrm>
        <a:off x="2447855" y="1365410"/>
        <a:ext cx="2144113" cy="963494"/>
      </dsp:txXfrm>
    </dsp:sp>
    <dsp:sp modelId="{042444D9-D14F-4B47-A498-4E2DFA1BA1E9}">
      <dsp:nvSpPr>
        <dsp:cNvPr id="0" name=""/>
        <dsp:cNvSpPr/>
      </dsp:nvSpPr>
      <dsp:spPr>
        <a:xfrm>
          <a:off x="4892144" y="507764"/>
          <a:ext cx="2144113" cy="8576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a:t>Module VII:</a:t>
          </a:r>
          <a:r>
            <a:rPr lang="en-US" sz="1800" b="1" kern="1200">
              <a:latin typeface="Source Sans Pro"/>
            </a:rPr>
            <a:t> </a:t>
          </a:r>
          <a:r>
            <a:rPr lang="en-US" sz="1800" b="0" kern="1200">
              <a:latin typeface="Source Sans Pro"/>
            </a:rPr>
            <a:t>(4 mon)</a:t>
          </a:r>
        </a:p>
      </dsp:txBody>
      <dsp:txXfrm>
        <a:off x="4892144" y="507764"/>
        <a:ext cx="2144113" cy="857645"/>
      </dsp:txXfrm>
    </dsp:sp>
    <dsp:sp modelId="{A288482E-1497-43AD-852B-DBC7381EB40D}">
      <dsp:nvSpPr>
        <dsp:cNvPr id="0" name=""/>
        <dsp:cNvSpPr/>
      </dsp:nvSpPr>
      <dsp:spPr>
        <a:xfrm>
          <a:off x="4892144" y="1365410"/>
          <a:ext cx="2144113" cy="9634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t>Launch the program</a:t>
          </a:r>
        </a:p>
      </dsp:txBody>
      <dsp:txXfrm>
        <a:off x="4892144" y="1365410"/>
        <a:ext cx="2144113" cy="963494"/>
      </dsp:txXfrm>
    </dsp:sp>
    <dsp:sp modelId="{67EB9BBA-E0FD-407F-ADF5-6CE2C2F8058F}">
      <dsp:nvSpPr>
        <dsp:cNvPr id="0" name=""/>
        <dsp:cNvSpPr/>
      </dsp:nvSpPr>
      <dsp:spPr>
        <a:xfrm>
          <a:off x="7336433" y="507764"/>
          <a:ext cx="2144113" cy="8576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a:t>Module VIII:</a:t>
          </a:r>
          <a:r>
            <a:rPr lang="en-US" sz="1800" b="1" kern="1200">
              <a:latin typeface="Source Sans Pro"/>
            </a:rPr>
            <a:t> </a:t>
          </a:r>
          <a:r>
            <a:rPr lang="en-US" sz="1800" b="0" kern="1200">
              <a:latin typeface="Source Sans Pro"/>
            </a:rPr>
            <a:t>(1 yearr post-implementation)</a:t>
          </a:r>
        </a:p>
      </dsp:txBody>
      <dsp:txXfrm>
        <a:off x="7336433" y="507764"/>
        <a:ext cx="2144113" cy="857645"/>
      </dsp:txXfrm>
    </dsp:sp>
    <dsp:sp modelId="{2FDABBBA-C311-460E-AD0B-52357706B9B3}">
      <dsp:nvSpPr>
        <dsp:cNvPr id="0" name=""/>
        <dsp:cNvSpPr/>
      </dsp:nvSpPr>
      <dsp:spPr>
        <a:xfrm>
          <a:off x="7336433" y="1365410"/>
          <a:ext cx="2144113" cy="9634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a:t>Continued action research and scalability</a:t>
          </a:r>
          <a:r>
            <a:rPr lang="en-US" sz="1800" b="0" kern="1200">
              <a:latin typeface="Source Sans Pro"/>
            </a:rPr>
            <a:t>  </a:t>
          </a:r>
          <a:endParaRPr lang="en-US" sz="1800" b="0" kern="1200"/>
        </a:p>
      </dsp:txBody>
      <dsp:txXfrm>
        <a:off x="7336433" y="1365410"/>
        <a:ext cx="2144113" cy="9634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11/2/20</a:t>
            </a:fld>
            <a:endParaRPr lang="en-US"/>
          </a:p>
        </p:txBody>
      </p:sp>
      <p:sp>
        <p:nvSpPr>
          <p:cNvPr id="4" name="Footer Placeholder 3">
            <a:extLst>
              <a:ext uri="{FF2B5EF4-FFF2-40B4-BE49-F238E27FC236}">
                <a16:creationId xmlns:a16="http://schemas.microsoft.com/office/drawing/2014/main" xmlns=""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xmlns=""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1</a:t>
            </a:fld>
            <a:endParaRPr lang="en-US"/>
          </a:p>
        </p:txBody>
      </p:sp>
    </p:spTree>
    <p:extLst>
      <p:ext uri="{BB962C8B-B14F-4D97-AF65-F5344CB8AC3E}">
        <p14:creationId xmlns:p14="http://schemas.microsoft.com/office/powerpoint/2010/main" val="105377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cs typeface="Calibri"/>
              </a:rPr>
              <a:t>Chantee</a:t>
            </a:r>
            <a:endParaRPr lang="en-US" sz="1200" dirty="0" smtClean="0">
              <a:cs typeface="Calibri"/>
            </a:endParaRPr>
          </a:p>
          <a:p>
            <a:r>
              <a:rPr lang="en-US" sz="1200" dirty="0" smtClean="0">
                <a:cs typeface="Calibri"/>
              </a:rPr>
              <a:t>About </a:t>
            </a:r>
            <a:r>
              <a:rPr lang="en-US" sz="1200" dirty="0">
                <a:cs typeface="Calibri"/>
              </a:rPr>
              <a:t>4 million adults in CA have some college but no degree and are not currently enrolled in an institution of postsecondary education</a:t>
            </a:r>
            <a:endParaRPr lang="en-US" dirty="0"/>
          </a:p>
        </p:txBody>
      </p:sp>
      <p:sp>
        <p:nvSpPr>
          <p:cNvPr id="4" name="Footer Placeholder 3"/>
          <p:cNvSpPr>
            <a:spLocks noGrp="1"/>
          </p:cNvSpPr>
          <p:nvPr>
            <p:ph type="ftr" sz="quarter" idx="10"/>
          </p:nvPr>
        </p:nvSpPr>
        <p:spPr/>
        <p:txBody>
          <a:bodyPr/>
          <a:lstStyle/>
          <a:p>
            <a:r>
              <a:rPr lang="en-US"/>
              <a:t>ASCCC Academic Academy 2020</a:t>
            </a:r>
          </a:p>
        </p:txBody>
      </p:sp>
      <p:sp>
        <p:nvSpPr>
          <p:cNvPr id="5" name="Slide Number Placeholder 4"/>
          <p:cNvSpPr>
            <a:spLocks noGrp="1"/>
          </p:cNvSpPr>
          <p:nvPr>
            <p:ph type="sldNum" sz="quarter" idx="11"/>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1331754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Aisha</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188506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Nadia</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30253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Nadia</a:t>
            </a:r>
            <a:endParaRPr lang="en-US" dirty="0"/>
          </a:p>
        </p:txBody>
      </p:sp>
      <p:sp>
        <p:nvSpPr>
          <p:cNvPr id="4" name="Footer Placeholder 3"/>
          <p:cNvSpPr>
            <a:spLocks noGrp="1"/>
          </p:cNvSpPr>
          <p:nvPr>
            <p:ph type="ftr" sz="quarter" idx="10"/>
          </p:nvPr>
        </p:nvSpPr>
        <p:spPr/>
        <p:txBody>
          <a:bodyPr/>
          <a:lstStyle/>
          <a:p>
            <a:r>
              <a:rPr lang="en-US"/>
              <a:t>ASCCC Academic Academy 2020</a:t>
            </a:r>
          </a:p>
        </p:txBody>
      </p:sp>
      <p:sp>
        <p:nvSpPr>
          <p:cNvPr id="5" name="Slide Number Placeholder 4"/>
          <p:cNvSpPr>
            <a:spLocks noGrp="1"/>
          </p:cNvSpPr>
          <p:nvPr>
            <p:ph type="sldNum" sz="quarter" idx="11"/>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2014271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Nadia</a:t>
            </a:r>
            <a:endParaRPr lang="en-US" dirty="0"/>
          </a:p>
        </p:txBody>
      </p:sp>
      <p:sp>
        <p:nvSpPr>
          <p:cNvPr id="4" name="Footer Placeholder 3"/>
          <p:cNvSpPr>
            <a:spLocks noGrp="1"/>
          </p:cNvSpPr>
          <p:nvPr>
            <p:ph type="ftr" sz="quarter" idx="10"/>
          </p:nvPr>
        </p:nvSpPr>
        <p:spPr/>
        <p:txBody>
          <a:bodyPr/>
          <a:lstStyle/>
          <a:p>
            <a:r>
              <a:rPr lang="en-US"/>
              <a:t>ASCCC Academic Academy 2020</a:t>
            </a:r>
          </a:p>
        </p:txBody>
      </p:sp>
      <p:sp>
        <p:nvSpPr>
          <p:cNvPr id="5" name="Slide Number Placeholder 4"/>
          <p:cNvSpPr>
            <a:spLocks noGrp="1"/>
          </p:cNvSpPr>
          <p:nvPr>
            <p:ph type="sldNum" sz="quarter" idx="11"/>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132267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Nadia</a:t>
            </a:r>
            <a:endParaRPr lang="en-US" dirty="0"/>
          </a:p>
        </p:txBody>
      </p:sp>
      <p:sp>
        <p:nvSpPr>
          <p:cNvPr id="4" name="Footer Placeholder 3"/>
          <p:cNvSpPr>
            <a:spLocks noGrp="1"/>
          </p:cNvSpPr>
          <p:nvPr>
            <p:ph type="ftr" sz="quarter" idx="10"/>
          </p:nvPr>
        </p:nvSpPr>
        <p:spPr/>
        <p:txBody>
          <a:bodyPr/>
          <a:lstStyle/>
          <a:p>
            <a:r>
              <a:rPr lang="en-US"/>
              <a:t>ASCCC Academic Academy 2020</a:t>
            </a:r>
          </a:p>
        </p:txBody>
      </p:sp>
      <p:sp>
        <p:nvSpPr>
          <p:cNvPr id="5" name="Slide Number Placeholder 4"/>
          <p:cNvSpPr>
            <a:spLocks noGrp="1"/>
          </p:cNvSpPr>
          <p:nvPr>
            <p:ph type="sldNum" sz="quarter" idx="11"/>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2017971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Nadia</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16</a:t>
            </a:fld>
            <a:endParaRPr lang="en-US"/>
          </a:p>
        </p:txBody>
      </p:sp>
    </p:spTree>
    <p:extLst>
      <p:ext uri="{BB962C8B-B14F-4D97-AF65-F5344CB8AC3E}">
        <p14:creationId xmlns:p14="http://schemas.microsoft.com/office/powerpoint/2010/main" val="2422142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Amparo</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17</a:t>
            </a:fld>
            <a:endParaRPr lang="en-US"/>
          </a:p>
        </p:txBody>
      </p:sp>
    </p:spTree>
    <p:extLst>
      <p:ext uri="{BB962C8B-B14F-4D97-AF65-F5344CB8AC3E}">
        <p14:creationId xmlns:p14="http://schemas.microsoft.com/office/powerpoint/2010/main" val="1346073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Amparo</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18</a:t>
            </a:fld>
            <a:endParaRPr lang="en-US"/>
          </a:p>
        </p:txBody>
      </p:sp>
    </p:spTree>
    <p:extLst>
      <p:ext uri="{BB962C8B-B14F-4D97-AF65-F5344CB8AC3E}">
        <p14:creationId xmlns:p14="http://schemas.microsoft.com/office/powerpoint/2010/main" val="212703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Amparo</a:t>
            </a:r>
          </a:p>
          <a:p>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19</a:t>
            </a:fld>
            <a:endParaRPr lang="en-US"/>
          </a:p>
        </p:txBody>
      </p:sp>
    </p:spTree>
    <p:extLst>
      <p:ext uri="{BB962C8B-B14F-4D97-AF65-F5344CB8AC3E}">
        <p14:creationId xmlns:p14="http://schemas.microsoft.com/office/powerpoint/2010/main" val="175200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595371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 &amp; Karen</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20</a:t>
            </a:fld>
            <a:endParaRPr lang="en-US"/>
          </a:p>
        </p:txBody>
      </p:sp>
    </p:spTree>
    <p:extLst>
      <p:ext uri="{BB962C8B-B14F-4D97-AF65-F5344CB8AC3E}">
        <p14:creationId xmlns:p14="http://schemas.microsoft.com/office/powerpoint/2010/main" val="1521227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 &amp; Karen</a:t>
            </a:r>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21</a:t>
            </a:fld>
            <a:endParaRPr lang="en-US"/>
          </a:p>
        </p:txBody>
      </p:sp>
    </p:spTree>
    <p:extLst>
      <p:ext uri="{BB962C8B-B14F-4D97-AF65-F5344CB8AC3E}">
        <p14:creationId xmlns:p14="http://schemas.microsoft.com/office/powerpoint/2010/main" val="2928920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22</a:t>
            </a:fld>
            <a:endParaRPr lang="en-US"/>
          </a:p>
        </p:txBody>
      </p:sp>
    </p:spTree>
    <p:extLst>
      <p:ext uri="{BB962C8B-B14F-4D97-AF65-F5344CB8AC3E}">
        <p14:creationId xmlns:p14="http://schemas.microsoft.com/office/powerpoint/2010/main" val="795234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30698">
              <a:spcBef>
                <a:spcPts val="799"/>
              </a:spcBef>
              <a:defRPr/>
            </a:pPr>
            <a:r>
              <a:rPr lang="en-US" b="1" dirty="0">
                <a:latin typeface="Arial" panose="020B0604020202020204" pitchFamily="34" charset="0"/>
                <a:cs typeface="Arial" panose="020B0604020202020204" pitchFamily="34" charset="0"/>
                <a:sym typeface="Helvetica Light"/>
              </a:rPr>
              <a:t>Completion</a:t>
            </a:r>
            <a:r>
              <a:rPr lang="en-US" dirty="0">
                <a:latin typeface="Arial" panose="020B0604020202020204" pitchFamily="34" charset="0"/>
                <a:cs typeface="Arial" panose="020B0604020202020204" pitchFamily="34" charset="0"/>
                <a:sym typeface="Helvetica Light"/>
              </a:rPr>
              <a:t>- Most students who enter a community college never complete a degree or certificate or transfer to a 4-year university</a:t>
            </a:r>
            <a:br>
              <a:rPr lang="en-US" dirty="0">
                <a:latin typeface="Arial" panose="020B0604020202020204" pitchFamily="34" charset="0"/>
                <a:cs typeface="Arial" panose="020B0604020202020204" pitchFamily="34" charset="0"/>
                <a:sym typeface="Helvetica Light"/>
              </a:rPr>
            </a:br>
            <a:endParaRPr lang="en-US" dirty="0">
              <a:latin typeface="Arial" panose="020B0604020202020204" pitchFamily="34" charset="0"/>
              <a:cs typeface="Arial" panose="020B0604020202020204" pitchFamily="34" charset="0"/>
              <a:sym typeface="Helvetica Light"/>
            </a:endParaRPr>
          </a:p>
          <a:p>
            <a:pPr defTabSz="730698">
              <a:spcBef>
                <a:spcPts val="799"/>
              </a:spcBef>
              <a:defRPr/>
            </a:pPr>
            <a:r>
              <a:rPr lang="en-US" b="1" dirty="0">
                <a:latin typeface="Arial" panose="020B0604020202020204" pitchFamily="34" charset="0"/>
                <a:cs typeface="Arial" panose="020B0604020202020204" pitchFamily="34" charset="0"/>
                <a:sym typeface="Helvetica Light"/>
              </a:rPr>
              <a:t>Time to Degree</a:t>
            </a:r>
            <a:r>
              <a:rPr lang="en-US" dirty="0">
                <a:latin typeface="Arial" panose="020B0604020202020204" pitchFamily="34" charset="0"/>
                <a:cs typeface="Arial" panose="020B0604020202020204" pitchFamily="34" charset="0"/>
                <a:sym typeface="Helvetica Light"/>
              </a:rPr>
              <a:t>-CCC students who do reach a defined educational goal such as a degree or transfer take a long time to do so, often accumulating many excess course credits along the way</a:t>
            </a:r>
            <a:br>
              <a:rPr lang="en-US" dirty="0">
                <a:latin typeface="Arial" panose="020B0604020202020204" pitchFamily="34" charset="0"/>
                <a:cs typeface="Arial" panose="020B0604020202020204" pitchFamily="34" charset="0"/>
                <a:sym typeface="Helvetica Light"/>
              </a:rPr>
            </a:br>
            <a:endParaRPr lang="en-US" dirty="0">
              <a:latin typeface="Arial" panose="020B0604020202020204" pitchFamily="34" charset="0"/>
              <a:cs typeface="Arial" panose="020B0604020202020204" pitchFamily="34" charset="0"/>
              <a:sym typeface="Helvetica Light"/>
            </a:endParaRPr>
          </a:p>
          <a:p>
            <a:pPr defTabSz="730698">
              <a:spcBef>
                <a:spcPts val="799"/>
              </a:spcBef>
              <a:defRPr/>
            </a:pPr>
            <a:r>
              <a:rPr lang="en-US" b="1" dirty="0">
                <a:latin typeface="Arial" panose="020B0604020202020204" pitchFamily="34" charset="0"/>
                <a:cs typeface="Arial" panose="020B0604020202020204" pitchFamily="34" charset="0"/>
                <a:sym typeface="Helvetica Light"/>
              </a:rPr>
              <a:t>Achievement gaps</a:t>
            </a:r>
            <a:r>
              <a:rPr lang="en-US" dirty="0">
                <a:latin typeface="Arial" panose="020B0604020202020204" pitchFamily="34" charset="0"/>
                <a:cs typeface="Arial" panose="020B0604020202020204" pitchFamily="34" charset="0"/>
                <a:sym typeface="Helvetica Light"/>
              </a:rPr>
              <a:t> persist across the CCCs and high-need regions of the state are not served equitably</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24</a:t>
            </a:fld>
            <a:endParaRPr lang="en-US" dirty="0"/>
          </a:p>
        </p:txBody>
      </p:sp>
    </p:spTree>
    <p:extLst>
      <p:ext uri="{BB962C8B-B14F-4D97-AF65-F5344CB8AC3E}">
        <p14:creationId xmlns:p14="http://schemas.microsoft.com/office/powerpoint/2010/main" val="1596008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cs typeface="Calibri"/>
              </a:rPr>
              <a:t>GP PRINCIPLES</a:t>
            </a:r>
          </a:p>
          <a:p>
            <a:endParaRPr lang="en-US" dirty="0"/>
          </a:p>
          <a:p>
            <a:r>
              <a:rPr lang="en-US" dirty="0"/>
              <a:t>In California, Guided Pathways is tailored to the unique environments of the CCCs (Vs., p. 22)</a:t>
            </a:r>
          </a:p>
          <a:p>
            <a:endParaRPr lang="en-US" dirty="0">
              <a:cs typeface="Calibri"/>
            </a:endParaRPr>
          </a:p>
          <a:p>
            <a:r>
              <a:rPr lang="en-US" dirty="0">
                <a:cs typeface="Calibri"/>
              </a:rPr>
              <a:t>(1) </a:t>
            </a:r>
            <a:r>
              <a:rPr lang="en-US" b="1" dirty="0"/>
              <a:t>Clarifying the path</a:t>
            </a:r>
            <a:r>
              <a:rPr lang="en-US" dirty="0"/>
              <a:t> for students. All courses are designed as part of a coherent pathway with a clear outcome, either transfer or a career outcome. Students understand what a given path will require of them, how the courses in a pathway are connected into a logical sequence that will prepare them for their end goal, what milestones they will meet along the way, and what outcomes they can expect at the end of the path. (Vs., p. 22)</a:t>
            </a:r>
          </a:p>
          <a:p>
            <a:endParaRPr lang="en-US" dirty="0">
              <a:cs typeface="Calibri"/>
            </a:endParaRPr>
          </a:p>
          <a:p>
            <a:r>
              <a:rPr lang="en-US" dirty="0">
                <a:cs typeface="Calibri"/>
              </a:rPr>
              <a:t>(2)  </a:t>
            </a:r>
            <a:r>
              <a:rPr lang="en-US" b="1" dirty="0"/>
              <a:t>Helping students get on a path</a:t>
            </a:r>
            <a:r>
              <a:rPr lang="en-US" dirty="0"/>
              <a:t>. Students explore career and/or transfer options before they begin college and extensively in their first year. Multiple measures are used to assess student academic needs. Students receive contextualized, integrated academic support to pass gateway courses. (Vs., p. 22)</a:t>
            </a:r>
          </a:p>
          <a:p>
            <a:endParaRPr lang="en-US" dirty="0"/>
          </a:p>
          <a:p>
            <a:r>
              <a:rPr lang="en-US" dirty="0"/>
              <a:t>(3) </a:t>
            </a:r>
            <a:r>
              <a:rPr lang="en-US" b="1" dirty="0"/>
              <a:t>Helping students stay on their path</a:t>
            </a:r>
            <a:r>
              <a:rPr lang="en-US" dirty="0"/>
              <a:t>. Students can easily track their own progress and receive ongoing, intrusive advising. Data systems monitor student progress. Students are provided support or redirected if they fall off track. (Vs., p. 22)</a:t>
            </a:r>
          </a:p>
          <a:p>
            <a:endParaRPr lang="en-US" dirty="0">
              <a:cs typeface="Calibri"/>
            </a:endParaRPr>
          </a:p>
          <a:p>
            <a:r>
              <a:rPr lang="en-US" dirty="0">
                <a:cs typeface="Calibri"/>
              </a:rPr>
              <a:t>(4) </a:t>
            </a:r>
            <a:r>
              <a:rPr lang="en-US" b="1" dirty="0"/>
              <a:t>Ensuring students are learning</a:t>
            </a:r>
            <a:r>
              <a:rPr lang="en-US" dirty="0"/>
              <a:t>. Learning outcomes for every course and program are clear to the student and tied to a specific transfer, completion, or workforce outcome. Systems are in place for the college and students to track mastery of outcomes. Students are engaged in active, collaborative learning experiences. Faculty are leading efforts to improve teaching practices. (Vs., p. 22)</a:t>
            </a:r>
            <a:endParaRPr lang="en-US" dirty="0">
              <a:cs typeface="Calibri"/>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25</a:t>
            </a:fld>
            <a:endParaRPr lang="en-US" dirty="0"/>
          </a:p>
        </p:txBody>
      </p:sp>
    </p:spTree>
    <p:extLst>
      <p:ext uri="{BB962C8B-B14F-4D97-AF65-F5344CB8AC3E}">
        <p14:creationId xmlns:p14="http://schemas.microsoft.com/office/powerpoint/2010/main" val="204702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5954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Aisha</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100616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Aisha</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121052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Aisha</a:t>
            </a:r>
            <a:endParaRPr lang="en-US" dirty="0"/>
          </a:p>
        </p:txBody>
      </p:sp>
      <p:sp>
        <p:nvSpPr>
          <p:cNvPr id="4" name="Footer Placeholder 3"/>
          <p:cNvSpPr>
            <a:spLocks noGrp="1"/>
          </p:cNvSpPr>
          <p:nvPr>
            <p:ph type="ftr" sz="quarter" idx="10"/>
          </p:nvPr>
        </p:nvSpPr>
        <p:spPr/>
        <p:txBody>
          <a:bodyPr/>
          <a:lstStyle/>
          <a:p>
            <a:r>
              <a:rPr lang="en-US" smtClean="0"/>
              <a:t>ASCCC Academic Academy 2020</a:t>
            </a:r>
            <a:endParaRPr lang="en-US"/>
          </a:p>
        </p:txBody>
      </p:sp>
      <p:sp>
        <p:nvSpPr>
          <p:cNvPr id="5" name="Slide Number Placeholder 4"/>
          <p:cNvSpPr>
            <a:spLocks noGrp="1"/>
          </p:cNvSpPr>
          <p:nvPr>
            <p:ph type="sldNum" sz="quarter" idx="11"/>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129021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a:cs typeface="Calibri"/>
              </a:rPr>
              <a:t> </a:t>
            </a:r>
          </a:p>
          <a:p>
            <a:r>
              <a:rPr lang="en-US" dirty="0" smtClean="0"/>
              <a:t>Aisha</a:t>
            </a:r>
            <a:endParaRPr lang="en-US" dirty="0"/>
          </a:p>
        </p:txBody>
      </p:sp>
      <p:sp>
        <p:nvSpPr>
          <p:cNvPr id="4" name="Footer Placeholder 3"/>
          <p:cNvSpPr>
            <a:spLocks noGrp="1"/>
          </p:cNvSpPr>
          <p:nvPr>
            <p:ph type="ftr" sz="quarter" idx="10"/>
          </p:nvPr>
        </p:nvSpPr>
        <p:spPr/>
        <p:txBody>
          <a:bodyPr/>
          <a:lstStyle/>
          <a:p>
            <a:r>
              <a:rPr lang="en-US"/>
              <a:t>ASCCC Academic Academy 2020</a:t>
            </a:r>
          </a:p>
        </p:txBody>
      </p:sp>
      <p:sp>
        <p:nvSpPr>
          <p:cNvPr id="5" name="Slide Number Placeholder 4"/>
          <p:cNvSpPr>
            <a:spLocks noGrp="1"/>
          </p:cNvSpPr>
          <p:nvPr>
            <p:ph type="sldNum" sz="quarter" idx="11"/>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357526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Chantee</a:t>
            </a:r>
            <a:endParaRPr lang="en-US" dirty="0" smtClean="0"/>
          </a:p>
          <a:p>
            <a:r>
              <a:rPr lang="en-US" dirty="0" smtClean="0"/>
              <a:t>Talking </a:t>
            </a:r>
            <a:r>
              <a:rPr lang="en-US" dirty="0"/>
              <a:t>Points:</a:t>
            </a:r>
          </a:p>
          <a:p>
            <a:pPr marL="685800" lvl="2">
              <a:spcBef>
                <a:spcPts val="1000"/>
              </a:spcBef>
            </a:pPr>
            <a:r>
              <a:rPr lang="en-US" dirty="0">
                <a:cs typeface="Calibri"/>
              </a:rPr>
              <a:t>College attainment vs completion highlights inequities in higher education</a:t>
            </a:r>
          </a:p>
          <a:p>
            <a:pPr marL="685800" lvl="2">
              <a:spcBef>
                <a:spcPts val="1000"/>
              </a:spcBef>
            </a:pPr>
            <a:r>
              <a:rPr lang="en-US" dirty="0">
                <a:cs typeface="Calibri"/>
              </a:rPr>
              <a:t>28% of Black Californians attended college but did not complete</a:t>
            </a:r>
          </a:p>
          <a:p>
            <a:pPr marL="685800" lvl="2">
              <a:spcBef>
                <a:spcPts val="1000"/>
              </a:spcBef>
            </a:pPr>
            <a:r>
              <a:rPr lang="en-US" dirty="0" err="1">
                <a:cs typeface="Calibri"/>
              </a:rPr>
              <a:t>Latinx</a:t>
            </a:r>
            <a:r>
              <a:rPr lang="en-US" dirty="0">
                <a:cs typeface="Calibri"/>
              </a:rPr>
              <a:t> students less likely to attend</a:t>
            </a:r>
          </a:p>
          <a:p>
            <a:pPr marL="685800" lvl="2">
              <a:spcBef>
                <a:spcPts val="1000"/>
              </a:spcBef>
            </a:pPr>
            <a:r>
              <a:rPr lang="en-US" dirty="0">
                <a:cs typeface="Calibri"/>
              </a:rPr>
              <a:t>White and Asian students more likely to start and complete </a:t>
            </a:r>
            <a:endParaRPr lang="en-US" dirty="0"/>
          </a:p>
          <a:p>
            <a:endParaRPr lang="en-US" dirty="0"/>
          </a:p>
        </p:txBody>
      </p:sp>
      <p:sp>
        <p:nvSpPr>
          <p:cNvPr id="4" name="Footer Placeholder 3"/>
          <p:cNvSpPr>
            <a:spLocks noGrp="1"/>
          </p:cNvSpPr>
          <p:nvPr>
            <p:ph type="ftr" sz="quarter" idx="10"/>
          </p:nvPr>
        </p:nvSpPr>
        <p:spPr/>
        <p:txBody>
          <a:bodyPr/>
          <a:lstStyle/>
          <a:p>
            <a:r>
              <a:rPr lang="en-US"/>
              <a:t>ASCCC Academic Academy 2020</a:t>
            </a:r>
          </a:p>
        </p:txBody>
      </p:sp>
      <p:sp>
        <p:nvSpPr>
          <p:cNvPr id="5" name="Slide Number Placeholder 4"/>
          <p:cNvSpPr>
            <a:spLocks noGrp="1"/>
          </p:cNvSpPr>
          <p:nvPr>
            <p:ph type="sldNum" sz="quarter" idx="11"/>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142483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cs typeface="Calibri"/>
              </a:rPr>
              <a:t>Chantee</a:t>
            </a:r>
            <a:endParaRPr lang="en-US" sz="1200" dirty="0" smtClean="0">
              <a:cs typeface="Calibri"/>
            </a:endParaRPr>
          </a:p>
          <a:p>
            <a:r>
              <a:rPr lang="en-US" sz="1200" dirty="0" smtClean="0">
                <a:cs typeface="Calibri"/>
              </a:rPr>
              <a:t>About </a:t>
            </a:r>
            <a:r>
              <a:rPr lang="en-US" sz="1200" dirty="0">
                <a:cs typeface="Calibri"/>
              </a:rPr>
              <a:t>4 million adults in CA have some college but no degree and are not currently enrolled in an institution of postsecondary education</a:t>
            </a:r>
            <a:endParaRPr lang="en-US" dirty="0"/>
          </a:p>
        </p:txBody>
      </p:sp>
      <p:sp>
        <p:nvSpPr>
          <p:cNvPr id="4" name="Footer Placeholder 3"/>
          <p:cNvSpPr>
            <a:spLocks noGrp="1"/>
          </p:cNvSpPr>
          <p:nvPr>
            <p:ph type="ftr" sz="quarter" idx="10"/>
          </p:nvPr>
        </p:nvSpPr>
        <p:spPr/>
        <p:txBody>
          <a:bodyPr/>
          <a:lstStyle/>
          <a:p>
            <a:r>
              <a:rPr lang="en-US"/>
              <a:t>ASCCC Academic Academy 2020</a:t>
            </a:r>
          </a:p>
        </p:txBody>
      </p:sp>
      <p:sp>
        <p:nvSpPr>
          <p:cNvPr id="5" name="Slide Number Placeholder 4"/>
          <p:cNvSpPr>
            <a:spLocks noGrp="1"/>
          </p:cNvSpPr>
          <p:nvPr>
            <p:ph type="sldNum" sz="quarter" idx="11"/>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95832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xmlns=""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xmlns=""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xmlns=""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xmlns=""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dirty="0"/>
              <a:t>ASCCC Academic Academy 2020</a:t>
            </a:r>
          </a:p>
        </p:txBody>
      </p:sp>
      <p:pic>
        <p:nvPicPr>
          <p:cNvPr id="5" name="Picture 4">
            <a:extLst>
              <a:ext uri="{FF2B5EF4-FFF2-40B4-BE49-F238E27FC236}">
                <a16:creationId xmlns:a16="http://schemas.microsoft.com/office/drawing/2014/main" xmlns=""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xmlns=""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xmlns=""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xmlns=""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xmlns=""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xmlns=""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xmlns=""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xmlns=""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xmlns=""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xmlns=""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xmlns=""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06E9A-B34F-4B71-A6B8-D8968C12E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F4C9AC-4235-4209-A24C-8BA29A66FCA3}"/>
              </a:ext>
            </a:extLst>
          </p:cNvPr>
          <p:cNvSpPr>
            <a:spLocks noGrp="1"/>
          </p:cNvSpPr>
          <p:nvPr>
            <p:ph idx="1"/>
          </p:nvPr>
        </p:nvSpPr>
        <p:spPr>
          <a:xfrm>
            <a:off x="838200" y="1825625"/>
            <a:ext cx="10515600" cy="3654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xmlns=""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977446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xmlns=""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xmlns=""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Academic Academy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 id="2147483667" r:id="rId6"/>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B4136-8A07-5641-9BB4-C3C7D2C0DDBA}"/>
              </a:ext>
            </a:extLst>
          </p:cNvPr>
          <p:cNvSpPr>
            <a:spLocks noGrp="1"/>
          </p:cNvSpPr>
          <p:nvPr>
            <p:ph type="title"/>
          </p:nvPr>
        </p:nvSpPr>
        <p:spPr>
          <a:xfrm>
            <a:off x="815926" y="5111646"/>
            <a:ext cx="10547847" cy="1746354"/>
          </a:xfrm>
        </p:spPr>
        <p:txBody>
          <a:bodyPr>
            <a:normAutofit fontScale="90000"/>
          </a:bodyPr>
          <a:lstStyle/>
          <a:p>
            <a:r>
              <a:rPr lang="en-US" dirty="0"/>
              <a:t>New Horizons:</a:t>
            </a:r>
            <a:br>
              <a:rPr lang="en-US" dirty="0"/>
            </a:br>
            <a:r>
              <a:rPr lang="en-US" dirty="0"/>
              <a:t>Competency </a:t>
            </a:r>
            <a:r>
              <a:rPr lang="en-US"/>
              <a:t>Based Education </a:t>
            </a:r>
            <a:br>
              <a:rPr lang="en-US"/>
            </a:br>
            <a:r>
              <a:rPr lang="en-US"/>
              <a:t>&amp; The CCC CBE Collaborative</a:t>
            </a:r>
            <a:endParaRPr lang="en-US" dirty="0"/>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It? Why Now?</a:t>
            </a:r>
          </a:p>
        </p:txBody>
      </p:sp>
      <p:sp>
        <p:nvSpPr>
          <p:cNvPr id="3" name="Content Placeholder 2"/>
          <p:cNvSpPr>
            <a:spLocks noGrp="1"/>
          </p:cNvSpPr>
          <p:nvPr>
            <p:ph sz="half" idx="1"/>
          </p:nvPr>
        </p:nvSpPr>
        <p:spPr/>
        <p:txBody>
          <a:bodyPr>
            <a:normAutofit/>
          </a:bodyPr>
          <a:lstStyle/>
          <a:p>
            <a:pPr lvl="1"/>
            <a:endParaRPr lang="en-US" dirty="0"/>
          </a:p>
          <a:p>
            <a:endParaRPr lang="en-US" dirty="0"/>
          </a:p>
        </p:txBody>
      </p:sp>
      <p:sp>
        <p:nvSpPr>
          <p:cNvPr id="4" name="Slide Number Placeholder 3"/>
          <p:cNvSpPr>
            <a:spLocks noGrp="1"/>
          </p:cNvSpPr>
          <p:nvPr>
            <p:ph type="sldNum" sz="quarter" idx="11"/>
          </p:nvPr>
        </p:nvSpPr>
        <p:spPr/>
        <p:txBody>
          <a:bodyPr/>
          <a:lstStyle/>
          <a:p>
            <a:fld id="{507A54D3-287C-3948-AA89-E53C9D689F15}" type="slidenum">
              <a:rPr lang="en-US" smtClean="0"/>
              <a:pPr/>
              <a:t>10</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sp>
        <p:nvSpPr>
          <p:cNvPr id="9" name="Content Placeholder 2"/>
          <p:cNvSpPr txBox="1">
            <a:spLocks/>
          </p:cNvSpPr>
          <p:nvPr/>
        </p:nvSpPr>
        <p:spPr>
          <a:xfrm>
            <a:off x="1430050" y="1950720"/>
            <a:ext cx="10058400" cy="44196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mn-lt"/>
              </a:rPr>
              <a:t>Teaching &amp; Learning must evolve to meet student needs</a:t>
            </a:r>
          </a:p>
          <a:p>
            <a:pPr lvl="1"/>
            <a:r>
              <a:rPr lang="en-US" sz="2400" dirty="0">
                <a:latin typeface="+mn-lt"/>
              </a:rPr>
              <a:t>CBE is an addition to the CCC instructional portfolio</a:t>
            </a:r>
          </a:p>
          <a:p>
            <a:endParaRPr lang="en-US" sz="2600" dirty="0">
              <a:latin typeface="+mn-lt"/>
            </a:endParaRPr>
          </a:p>
          <a:p>
            <a:r>
              <a:rPr lang="en-US" sz="2600" dirty="0">
                <a:latin typeface="+mn-lt"/>
              </a:rPr>
              <a:t>Students are seeking programs that are personalized, flexible, and relevant</a:t>
            </a:r>
          </a:p>
          <a:p>
            <a:pPr lvl="1"/>
            <a:r>
              <a:rPr lang="en-US" sz="2400" dirty="0">
                <a:latin typeface="+mn-lt"/>
              </a:rPr>
              <a:t>COVID-19 demonstrated the need for flexibility</a:t>
            </a:r>
          </a:p>
          <a:p>
            <a:pPr lvl="1"/>
            <a:r>
              <a:rPr lang="en-US" sz="2400" dirty="0">
                <a:latin typeface="+mn-lt"/>
              </a:rPr>
              <a:t>CBE degree programs can be designed for more integration between major preparation and general education (relevance)</a:t>
            </a:r>
          </a:p>
          <a:p>
            <a:pPr marL="0" lvl="1" indent="0">
              <a:spcBef>
                <a:spcPts val="1000"/>
              </a:spcBef>
              <a:buNone/>
            </a:pPr>
            <a:endParaRPr lang="en-US" sz="2600" dirty="0"/>
          </a:p>
          <a:p>
            <a:pPr marL="228600" lvl="1">
              <a:spcBef>
                <a:spcPts val="1000"/>
              </a:spcBef>
            </a:pPr>
            <a:r>
              <a:rPr lang="en-US" sz="2600" dirty="0"/>
              <a:t>CBE degree programs are emerging across the United States</a:t>
            </a:r>
          </a:p>
          <a:p>
            <a:pPr marL="0" indent="0">
              <a:buNone/>
            </a:pPr>
            <a:endParaRPr lang="en-US" sz="2600" dirty="0">
              <a:latin typeface="+mn-lt"/>
            </a:endParaRPr>
          </a:p>
          <a:p>
            <a:r>
              <a:rPr lang="en-US" sz="2600" dirty="0">
                <a:latin typeface="+mn-lt"/>
              </a:rPr>
              <a:t>Degree attainment increasingly important for attainment of living wage and as an economic driver </a:t>
            </a:r>
          </a:p>
          <a:p>
            <a:pPr lvl="1"/>
            <a:endParaRPr lang="en-US" dirty="0"/>
          </a:p>
          <a:p>
            <a:endParaRPr lang="en-US" dirty="0"/>
          </a:p>
        </p:txBody>
      </p:sp>
    </p:spTree>
    <p:extLst>
      <p:ext uri="{BB962C8B-B14F-4D97-AF65-F5344CB8AC3E}">
        <p14:creationId xmlns:p14="http://schemas.microsoft.com/office/powerpoint/2010/main" val="196650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CBE Different?</a:t>
            </a:r>
          </a:p>
        </p:txBody>
      </p:sp>
      <p:sp>
        <p:nvSpPr>
          <p:cNvPr id="3" name="Content Placeholder 2"/>
          <p:cNvSpPr>
            <a:spLocks noGrp="1"/>
          </p:cNvSpPr>
          <p:nvPr>
            <p:ph sz="half" idx="2"/>
          </p:nvPr>
        </p:nvSpPr>
        <p:spPr>
          <a:xfrm>
            <a:off x="1277650" y="1798321"/>
            <a:ext cx="10076150" cy="4053840"/>
          </a:xfrm>
        </p:spPr>
        <p:txBody>
          <a:bodyPr>
            <a:normAutofit fontScale="55000" lnSpcReduction="20000"/>
          </a:bodyPr>
          <a:lstStyle/>
          <a:p>
            <a:r>
              <a:rPr lang="en-US" sz="3600" dirty="0"/>
              <a:t>CBE is not CPL: Credit for Prior Learning (CPL) is the awarding credit to eligible students based on previous collegiate-level learning, often in a non-accredited space, outside of a recognized college classroom. </a:t>
            </a:r>
          </a:p>
          <a:p>
            <a:endParaRPr lang="en-US" sz="3600" dirty="0"/>
          </a:p>
          <a:p>
            <a:r>
              <a:rPr lang="en-US" sz="3600" dirty="0"/>
              <a:t>Shifts in thinking from traditional instruction</a:t>
            </a:r>
          </a:p>
          <a:p>
            <a:pPr lvl="1"/>
            <a:r>
              <a:rPr lang="en-US" sz="3600" dirty="0"/>
              <a:t>From courses to modules</a:t>
            </a:r>
          </a:p>
          <a:p>
            <a:pPr lvl="1"/>
            <a:r>
              <a:rPr lang="en-US" sz="3600" dirty="0"/>
              <a:t>From seat time as a partial measure of learning to demonstration of competencies as a measure of learning</a:t>
            </a:r>
          </a:p>
          <a:p>
            <a:pPr lvl="1"/>
            <a:r>
              <a:rPr lang="en-US" sz="3600" dirty="0"/>
              <a:t>From fixed semesters and starting points to rolling “non-terms” and frequent individual starting points</a:t>
            </a:r>
          </a:p>
          <a:p>
            <a:pPr lvl="1"/>
            <a:r>
              <a:rPr lang="en-US" sz="3600" dirty="0"/>
              <a:t>From average is adequate to mastery at a minimum</a:t>
            </a:r>
          </a:p>
          <a:p>
            <a:pPr lvl="1"/>
            <a:r>
              <a:rPr lang="en-US" sz="3600" dirty="0"/>
              <a:t>From grading based on a collection of activities, exams, etc., to achievement of mastery based on completion of 80% on a rigorous authentic summative assessment</a:t>
            </a:r>
          </a:p>
          <a:p>
            <a:pPr lvl="1"/>
            <a:r>
              <a:rPr lang="en-US" sz="3600" dirty="0"/>
              <a:t>From faculty at the center of the learning experience to students at the center</a:t>
            </a:r>
          </a:p>
          <a:p>
            <a:endParaRPr lang="en-US" dirty="0"/>
          </a:p>
        </p:txBody>
      </p:sp>
      <p:sp>
        <p:nvSpPr>
          <p:cNvPr id="5" name="Slide Number Placeholder 4"/>
          <p:cNvSpPr>
            <a:spLocks noGrp="1"/>
          </p:cNvSpPr>
          <p:nvPr>
            <p:ph type="sldNum" sz="quarter" idx="11"/>
          </p:nvPr>
        </p:nvSpPr>
        <p:spPr/>
        <p:txBody>
          <a:bodyPr/>
          <a:lstStyle/>
          <a:p>
            <a:fld id="{507A54D3-287C-3948-AA89-E53C9D689F15}" type="slidenum">
              <a:rPr lang="en-US" smtClean="0"/>
              <a:pPr/>
              <a:t>11</a:t>
            </a:fld>
            <a:endParaRPr lang="en-US" dirty="0"/>
          </a:p>
        </p:txBody>
      </p:sp>
      <p:sp>
        <p:nvSpPr>
          <p:cNvPr id="6" name="Footer Placeholder 5"/>
          <p:cNvSpPr>
            <a:spLocks noGrp="1"/>
          </p:cNvSpPr>
          <p:nvPr>
            <p:ph type="ftr" sz="quarter" idx="12"/>
          </p:nvPr>
        </p:nvSpPr>
        <p:spPr/>
        <p:txBody>
          <a:bodyPr/>
          <a:lstStyle/>
          <a:p>
            <a:r>
              <a:rPr lang="en-US" dirty="0"/>
              <a:t>ASCCC Fall Plenary 2020</a:t>
            </a:r>
          </a:p>
        </p:txBody>
      </p:sp>
    </p:spTree>
    <p:extLst>
      <p:ext uri="{BB962C8B-B14F-4D97-AF65-F5344CB8AC3E}">
        <p14:creationId xmlns:p14="http://schemas.microsoft.com/office/powerpoint/2010/main" val="105662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 CBE Collaborative</a:t>
            </a:r>
          </a:p>
        </p:txBody>
      </p:sp>
      <p:sp>
        <p:nvSpPr>
          <p:cNvPr id="3" name="Content Placeholder 2"/>
          <p:cNvSpPr>
            <a:spLocks noGrp="1"/>
          </p:cNvSpPr>
          <p:nvPr>
            <p:ph idx="1"/>
          </p:nvPr>
        </p:nvSpPr>
        <p:spPr/>
        <p:txBody>
          <a:bodyPr/>
          <a:lstStyle/>
          <a:p>
            <a:r>
              <a:rPr lang="en-US" dirty="0"/>
              <a:t>What is it?</a:t>
            </a:r>
          </a:p>
          <a:p>
            <a:endParaRPr lang="en-US" dirty="0"/>
          </a:p>
          <a:p>
            <a:r>
              <a:rPr lang="en-US" dirty="0"/>
              <a:t>What is the timeline?</a:t>
            </a:r>
          </a:p>
          <a:p>
            <a:endParaRPr lang="en-US" dirty="0"/>
          </a:p>
          <a:p>
            <a:r>
              <a:rPr lang="en-US" dirty="0"/>
              <a:t>Who at colleges will be involved?</a:t>
            </a:r>
          </a:p>
          <a:p>
            <a:endParaRPr lang="en-US" dirty="0"/>
          </a:p>
          <a:p>
            <a:endParaRPr lang="en-US" dirty="0"/>
          </a:p>
        </p:txBody>
      </p:sp>
      <p:sp>
        <p:nvSpPr>
          <p:cNvPr id="4" name="Slide Number Placeholder 3"/>
          <p:cNvSpPr>
            <a:spLocks noGrp="1"/>
          </p:cNvSpPr>
          <p:nvPr>
            <p:ph type="sldNum" sz="quarter" idx="14"/>
          </p:nvPr>
        </p:nvSpPr>
        <p:spPr/>
        <p:txBody>
          <a:bodyPr/>
          <a:lstStyle/>
          <a:p>
            <a:fld id="{507A54D3-287C-3948-AA89-E53C9D689F15}" type="slidenum">
              <a:rPr lang="en-US" smtClean="0"/>
              <a:pPr/>
              <a:t>12</a:t>
            </a:fld>
            <a:endParaRPr lang="en-US" dirty="0"/>
          </a:p>
        </p:txBody>
      </p:sp>
      <p:sp>
        <p:nvSpPr>
          <p:cNvPr id="5" name="Footer Placeholder 4"/>
          <p:cNvSpPr>
            <a:spLocks noGrp="1"/>
          </p:cNvSpPr>
          <p:nvPr>
            <p:ph type="ftr" sz="quarter" idx="15"/>
          </p:nvPr>
        </p:nvSpPr>
        <p:spPr/>
        <p:txBody>
          <a:bodyPr/>
          <a:lstStyle/>
          <a:p>
            <a:r>
              <a:rPr lang="en-US" dirty="0"/>
              <a:t>ASCCC Fall Plenary 2020</a:t>
            </a:r>
          </a:p>
        </p:txBody>
      </p:sp>
    </p:spTree>
    <p:extLst>
      <p:ext uri="{BB962C8B-B14F-4D97-AF65-F5344CB8AC3E}">
        <p14:creationId xmlns:p14="http://schemas.microsoft.com/office/powerpoint/2010/main" val="2091336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CCC CBE Collaborative?</a:t>
            </a:r>
          </a:p>
        </p:txBody>
      </p:sp>
      <p:sp>
        <p:nvSpPr>
          <p:cNvPr id="3" name="Content Placeholder 2"/>
          <p:cNvSpPr>
            <a:spLocks noGrp="1"/>
          </p:cNvSpPr>
          <p:nvPr>
            <p:ph sz="half" idx="1"/>
          </p:nvPr>
        </p:nvSpPr>
        <p:spPr/>
        <p:txBody>
          <a:bodyPr>
            <a:normAutofit/>
          </a:bodyPr>
          <a:lstStyle/>
          <a:p>
            <a:r>
              <a:rPr lang="en-US" dirty="0"/>
              <a:t>Colleges working together to implement </a:t>
            </a:r>
            <a:r>
              <a:rPr lang="en-US" dirty="0" smtClean="0"/>
              <a:t>DA </a:t>
            </a:r>
            <a:r>
              <a:rPr lang="en-US" dirty="0"/>
              <a:t>CBE as early adopters</a:t>
            </a:r>
          </a:p>
          <a:p>
            <a:r>
              <a:rPr lang="en-US" dirty="0"/>
              <a:t>Goals:</a:t>
            </a:r>
          </a:p>
          <a:p>
            <a:pPr lvl="1"/>
            <a:r>
              <a:rPr lang="en-US" dirty="0"/>
              <a:t>Establish a Direct Assessment CBE implementation collaborative of early implementer colleges</a:t>
            </a:r>
          </a:p>
          <a:p>
            <a:pPr lvl="1"/>
            <a:r>
              <a:rPr lang="en-US" dirty="0"/>
              <a:t>Provide funding and implementation support to participating colleges</a:t>
            </a:r>
          </a:p>
          <a:p>
            <a:pPr lvl="1"/>
            <a:r>
              <a:rPr lang="en-US" dirty="0"/>
              <a:t>Create a blueprint (roadmap) for implementation of programs system-wide</a:t>
            </a:r>
          </a:p>
          <a:p>
            <a:pPr lvl="1"/>
            <a:r>
              <a:rPr lang="en-US" dirty="0"/>
              <a:t>Evaluate the implementation process and early student outcomes</a:t>
            </a:r>
          </a:p>
        </p:txBody>
      </p:sp>
      <p:sp>
        <p:nvSpPr>
          <p:cNvPr id="4" name="Slide Number Placeholder 3"/>
          <p:cNvSpPr>
            <a:spLocks noGrp="1"/>
          </p:cNvSpPr>
          <p:nvPr>
            <p:ph type="sldNum" sz="quarter" idx="11"/>
          </p:nvPr>
        </p:nvSpPr>
        <p:spPr/>
        <p:txBody>
          <a:bodyPr/>
          <a:lstStyle/>
          <a:p>
            <a:fld id="{507A54D3-287C-3948-AA89-E53C9D689F15}" type="slidenum">
              <a:rPr lang="en-US" smtClean="0"/>
              <a:pPr/>
              <a:t>13</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spTree>
    <p:extLst>
      <p:ext uri="{BB962C8B-B14F-4D97-AF65-F5344CB8AC3E}">
        <p14:creationId xmlns:p14="http://schemas.microsoft.com/office/powerpoint/2010/main" val="165122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CCC CBE Collaborative?</a:t>
            </a:r>
          </a:p>
        </p:txBody>
      </p:sp>
      <p:sp>
        <p:nvSpPr>
          <p:cNvPr id="3" name="Content Placeholder 2"/>
          <p:cNvSpPr>
            <a:spLocks noGrp="1"/>
          </p:cNvSpPr>
          <p:nvPr>
            <p:ph sz="half" idx="1"/>
          </p:nvPr>
        </p:nvSpPr>
        <p:spPr/>
        <p:txBody>
          <a:bodyPr>
            <a:normAutofit/>
          </a:bodyPr>
          <a:lstStyle/>
          <a:p>
            <a:r>
              <a:rPr lang="en-US" dirty="0"/>
              <a:t>Objectives:</a:t>
            </a:r>
          </a:p>
          <a:p>
            <a:pPr lvl="1"/>
            <a:r>
              <a:rPr lang="en-US" dirty="0"/>
              <a:t>Establish a local structure to support the development and implementation of DA CBE</a:t>
            </a:r>
          </a:p>
          <a:p>
            <a:pPr lvl="1"/>
            <a:r>
              <a:rPr lang="en-US" dirty="0"/>
              <a:t>Coordinate local implementation efforts and corresponding state supports</a:t>
            </a:r>
          </a:p>
          <a:p>
            <a:pPr lvl="1"/>
            <a:r>
              <a:rPr lang="en-US" dirty="0"/>
              <a:t>Inform regulatory policy and system-wide change needed to support implementation</a:t>
            </a:r>
          </a:p>
          <a:p>
            <a:pPr lvl="1"/>
            <a:r>
              <a:rPr lang="en-US" dirty="0"/>
              <a:t>Support the development and dissemination of a direct assessment CBE program blueprint for system-wide implementation</a:t>
            </a:r>
          </a:p>
          <a:p>
            <a:pPr lvl="1"/>
            <a:r>
              <a:rPr lang="en-US" dirty="0"/>
              <a:t>Cultivate a peer-learning community and network of CBE champions with the tools to support, education, and lead implementation efforts system-wide</a:t>
            </a:r>
          </a:p>
          <a:p>
            <a:pPr lvl="1"/>
            <a:r>
              <a:rPr lang="en-US" dirty="0"/>
              <a:t>Evaluate implementation opportunities, challenges, and outcomes</a:t>
            </a:r>
          </a:p>
        </p:txBody>
      </p:sp>
      <p:sp>
        <p:nvSpPr>
          <p:cNvPr id="4" name="Slide Number Placeholder 3"/>
          <p:cNvSpPr>
            <a:spLocks noGrp="1"/>
          </p:cNvSpPr>
          <p:nvPr>
            <p:ph type="sldNum" sz="quarter" idx="11"/>
          </p:nvPr>
        </p:nvSpPr>
        <p:spPr/>
        <p:txBody>
          <a:bodyPr/>
          <a:lstStyle/>
          <a:p>
            <a:fld id="{507A54D3-287C-3948-AA89-E53C9D689F15}" type="slidenum">
              <a:rPr lang="en-US" smtClean="0"/>
              <a:pPr/>
              <a:t>14</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spTree>
    <p:extLst>
      <p:ext uri="{BB962C8B-B14F-4D97-AF65-F5344CB8AC3E}">
        <p14:creationId xmlns:p14="http://schemas.microsoft.com/office/powerpoint/2010/main" val="213159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CCC CBE Collaborative?</a:t>
            </a:r>
          </a:p>
        </p:txBody>
      </p:sp>
      <p:sp>
        <p:nvSpPr>
          <p:cNvPr id="3" name="Content Placeholder 2"/>
          <p:cNvSpPr>
            <a:spLocks noGrp="1"/>
          </p:cNvSpPr>
          <p:nvPr>
            <p:ph sz="half" idx="1"/>
          </p:nvPr>
        </p:nvSpPr>
        <p:spPr/>
        <p:txBody>
          <a:bodyPr>
            <a:normAutofit/>
          </a:bodyPr>
          <a:lstStyle/>
          <a:p>
            <a:endParaRPr lang="en-US" dirty="0"/>
          </a:p>
        </p:txBody>
      </p:sp>
      <p:sp>
        <p:nvSpPr>
          <p:cNvPr id="4" name="Slide Number Placeholder 3"/>
          <p:cNvSpPr>
            <a:spLocks noGrp="1"/>
          </p:cNvSpPr>
          <p:nvPr>
            <p:ph type="sldNum" sz="quarter" idx="11"/>
          </p:nvPr>
        </p:nvSpPr>
        <p:spPr/>
        <p:txBody>
          <a:bodyPr/>
          <a:lstStyle/>
          <a:p>
            <a:fld id="{507A54D3-287C-3948-AA89-E53C9D689F15}" type="slidenum">
              <a:rPr lang="en-US" smtClean="0"/>
              <a:pPr/>
              <a:t>15</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graphicFrame>
        <p:nvGraphicFramePr>
          <p:cNvPr id="6" name="Content Placeholder 4">
            <a:extLst>
              <a:ext uri="{FF2B5EF4-FFF2-40B4-BE49-F238E27FC236}">
                <a16:creationId xmlns="" xmlns:a16="http://schemas.microsoft.com/office/drawing/2014/main" id="{577CBE94-17BD-4F8D-8D77-E409E4357A6A}"/>
              </a:ext>
            </a:extLst>
          </p:cNvPr>
          <p:cNvGraphicFramePr>
            <a:graphicFrameLocks/>
          </p:cNvGraphicFramePr>
          <p:nvPr>
            <p:extLst>
              <p:ext uri="{D42A27DB-BD31-4B8C-83A1-F6EECF244321}">
                <p14:modId xmlns:p14="http://schemas.microsoft.com/office/powerpoint/2010/main" val="1513887298"/>
              </p:ext>
            </p:extLst>
          </p:nvPr>
        </p:nvGraphicFramePr>
        <p:xfrm>
          <a:off x="1675228" y="1809427"/>
          <a:ext cx="9428358" cy="1870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4">
            <a:extLst>
              <a:ext uri="{FF2B5EF4-FFF2-40B4-BE49-F238E27FC236}">
                <a16:creationId xmlns="" xmlns:a16="http://schemas.microsoft.com/office/drawing/2014/main" id="{2A6DA43D-B241-4D68-AE18-01FF22DFBBA6}"/>
              </a:ext>
            </a:extLst>
          </p:cNvPr>
          <p:cNvGraphicFramePr>
            <a:graphicFrameLocks/>
          </p:cNvGraphicFramePr>
          <p:nvPr>
            <p:extLst>
              <p:ext uri="{D42A27DB-BD31-4B8C-83A1-F6EECF244321}">
                <p14:modId xmlns:p14="http://schemas.microsoft.com/office/powerpoint/2010/main" val="517567830"/>
              </p:ext>
            </p:extLst>
          </p:nvPr>
        </p:nvGraphicFramePr>
        <p:xfrm>
          <a:off x="1619473" y="3519680"/>
          <a:ext cx="9484113" cy="28366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92301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mj-lt"/>
                <a:cs typeface="Arial" panose="020B0604020202020204" pitchFamily="34" charset="0"/>
              </a:rPr>
              <a:t>Module </a:t>
            </a:r>
            <a:r>
              <a:rPr lang="en-US" sz="3200" dirty="0" smtClean="0">
                <a:latin typeface="+mj-lt"/>
                <a:cs typeface="Arial" panose="020B0604020202020204" pitchFamily="34" charset="0"/>
              </a:rPr>
              <a:t/>
            </a:r>
            <a:br>
              <a:rPr lang="en-US" sz="3200" dirty="0" smtClean="0">
                <a:latin typeface="+mj-lt"/>
                <a:cs typeface="Arial" panose="020B0604020202020204" pitchFamily="34" charset="0"/>
              </a:rPr>
            </a:br>
            <a:r>
              <a:rPr lang="en-US" sz="3200" dirty="0" smtClean="0">
                <a:latin typeface="+mj-lt"/>
                <a:cs typeface="Arial" panose="020B0604020202020204" pitchFamily="34" charset="0"/>
              </a:rPr>
              <a:t>Example </a:t>
            </a:r>
            <a:endParaRPr lang="en-US" sz="2400" dirty="0">
              <a:latin typeface="+mj-lt"/>
              <a:cs typeface="Arial" panose="020B0604020202020204" pitchFamily="34" charset="0"/>
            </a:endParaRPr>
          </a:p>
        </p:txBody>
      </p:sp>
      <p:sp>
        <p:nvSpPr>
          <p:cNvPr id="3" name="Content Placeholder 2"/>
          <p:cNvSpPr>
            <a:spLocks noGrp="1"/>
          </p:cNvSpPr>
          <p:nvPr>
            <p:ph sz="half"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42975619"/>
              </p:ext>
            </p:extLst>
          </p:nvPr>
        </p:nvGraphicFramePr>
        <p:xfrm>
          <a:off x="3425630" y="149977"/>
          <a:ext cx="8501269" cy="6708023"/>
        </p:xfrm>
        <a:graphic>
          <a:graphicData uri="http://schemas.openxmlformats.org/drawingml/2006/table">
            <a:tbl>
              <a:tblPr firstRow="1" firstCol="1" bandRow="1">
                <a:tableStyleId>{5C22544A-7EE6-4342-B048-85BDC9FD1C3A}</a:tableStyleId>
              </a:tblPr>
              <a:tblGrid>
                <a:gridCol w="1510747">
                  <a:extLst>
                    <a:ext uri="{9D8B030D-6E8A-4147-A177-3AD203B41FA5}">
                      <a16:colId xmlns:a16="http://schemas.microsoft.com/office/drawing/2014/main" xmlns="" val="1599993531"/>
                    </a:ext>
                  </a:extLst>
                </a:gridCol>
                <a:gridCol w="6990522">
                  <a:extLst>
                    <a:ext uri="{9D8B030D-6E8A-4147-A177-3AD203B41FA5}">
                      <a16:colId xmlns:a16="http://schemas.microsoft.com/office/drawing/2014/main" xmlns="" val="73736684"/>
                    </a:ext>
                  </a:extLst>
                </a:gridCol>
              </a:tblGrid>
              <a:tr h="339461">
                <a:tc gridSpan="2">
                  <a:txBody>
                    <a:bodyPr/>
                    <a:lstStyle/>
                    <a:p>
                      <a:pPr marL="0" marR="0">
                        <a:spcBef>
                          <a:spcPts val="0"/>
                        </a:spcBef>
                        <a:spcAft>
                          <a:spcPts val="0"/>
                        </a:spcAft>
                      </a:pPr>
                      <a:r>
                        <a:rPr lang="en-US" sz="2000">
                          <a:effectLst/>
                          <a:latin typeface="+mj-lt"/>
                          <a:cs typeface="Arial" panose="020B0604020202020204" pitchFamily="34" charset="0"/>
                        </a:rPr>
                        <a:t>Module I : Establish local Infrastructure for Innovation (6 months) </a:t>
                      </a:r>
                      <a:endParaRPr lang="en-US" sz="2000" dirty="0">
                        <a:effectLst/>
                        <a:latin typeface="+mj-lt"/>
                        <a:ea typeface="Calibri" panose="020F0502020204030204" pitchFamily="34" charset="0"/>
                        <a:cs typeface="Arial" panose="020B0604020202020204" pitchFamily="34" charset="0"/>
                      </a:endParaRPr>
                    </a:p>
                  </a:txBody>
                  <a:tcPr marL="68580" marR="68580" marT="0" marB="0"/>
                </a:tc>
                <a:tc hMerge="1">
                  <a:txBody>
                    <a:bodyPr/>
                    <a:lstStyle/>
                    <a:p>
                      <a:pPr marL="0" marR="0">
                        <a:spcBef>
                          <a:spcPts val="0"/>
                        </a:spcBef>
                        <a:spcAft>
                          <a:spcPts val="0"/>
                        </a:spcAft>
                      </a:pPr>
                      <a:endParaRPr lang="en-US" sz="16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85570396"/>
                  </a:ext>
                </a:extLst>
              </a:tr>
              <a:tr h="208214">
                <a:tc>
                  <a:txBody>
                    <a:bodyPr/>
                    <a:lstStyle/>
                    <a:p>
                      <a:pPr marL="0" marR="0">
                        <a:spcBef>
                          <a:spcPts val="0"/>
                        </a:spcBef>
                        <a:spcAft>
                          <a:spcPts val="0"/>
                        </a:spcAft>
                      </a:pPr>
                      <a:r>
                        <a:rPr lang="en-US" sz="1600">
                          <a:effectLst/>
                          <a:latin typeface="+mj-lt"/>
                          <a:ea typeface="Calibri" panose="020F0502020204030204" pitchFamily="34" charset="0"/>
                          <a:cs typeface="Arial" panose="020B0604020202020204" pitchFamily="34" charset="0"/>
                        </a:rPr>
                        <a:t>Timing</a:t>
                      </a:r>
                    </a:p>
                  </a:txBody>
                  <a:tcPr marL="68580" marR="68580" marT="0" marB="0"/>
                </a:tc>
                <a:tc>
                  <a:txBody>
                    <a:bodyPr/>
                    <a:lstStyle/>
                    <a:p>
                      <a:pPr marL="342900" marR="0" lvl="0" indent="-342900" algn="l" defTabSz="914400" rtl="0" eaLnBrk="1" latinLnBrk="0" hangingPunct="1">
                        <a:spcBef>
                          <a:spcPts val="0"/>
                        </a:spcBef>
                        <a:spcAft>
                          <a:spcPts val="0"/>
                        </a:spcAft>
                        <a:buFont typeface="Calibri" panose="020F0502020204030204" pitchFamily="34" charset="0"/>
                        <a:buChar char="•"/>
                      </a:pPr>
                      <a:r>
                        <a:rPr lang="en-US" sz="1800" kern="1200">
                          <a:solidFill>
                            <a:schemeClr val="dk1"/>
                          </a:solidFill>
                          <a:effectLst/>
                          <a:latin typeface="+mj-lt"/>
                          <a:ea typeface="+mn-ea"/>
                          <a:cs typeface="+mn-cs"/>
                        </a:rPr>
                        <a:t>6 Months: Jan – June 2021</a:t>
                      </a:r>
                    </a:p>
                  </a:txBody>
                  <a:tcPr marL="68580" marR="68580" marT="0" marB="0"/>
                </a:tc>
                <a:extLst>
                  <a:ext uri="{0D108BD9-81ED-4DB2-BD59-A6C34878D82A}">
                    <a16:rowId xmlns:a16="http://schemas.microsoft.com/office/drawing/2014/main" xmlns="" val="3909842763"/>
                  </a:ext>
                </a:extLst>
              </a:tr>
              <a:tr h="624643">
                <a:tc>
                  <a:txBody>
                    <a:bodyPr/>
                    <a:lstStyle/>
                    <a:p>
                      <a:pPr marL="0" marR="0">
                        <a:spcBef>
                          <a:spcPts val="0"/>
                        </a:spcBef>
                        <a:spcAft>
                          <a:spcPts val="0"/>
                        </a:spcAft>
                      </a:pPr>
                      <a:r>
                        <a:rPr lang="en-US" sz="1600">
                          <a:effectLst/>
                          <a:latin typeface="+mj-lt"/>
                          <a:ea typeface="Calibri" panose="020F0502020204030204" pitchFamily="34" charset="0"/>
                          <a:cs typeface="Arial" panose="020B0604020202020204" pitchFamily="34" charset="0"/>
                        </a:rPr>
                        <a:t>Objective </a:t>
                      </a:r>
                    </a:p>
                  </a:txBody>
                  <a:tcPr marL="68580" marR="68580" marT="0" marB="0"/>
                </a:tc>
                <a:tc>
                  <a:txBody>
                    <a:bodyPr/>
                    <a:lstStyle/>
                    <a:p>
                      <a:pPr marL="342900" marR="0" lvl="0" indent="-342900">
                        <a:spcBef>
                          <a:spcPts val="0"/>
                        </a:spcBef>
                        <a:spcAft>
                          <a:spcPts val="0"/>
                        </a:spcAft>
                        <a:buFont typeface="Calibri" panose="020F0502020204030204" pitchFamily="34" charset="0"/>
                        <a:buChar char="•"/>
                      </a:pPr>
                      <a:r>
                        <a:rPr lang="en-US" sz="1800" kern="1200">
                          <a:solidFill>
                            <a:schemeClr val="dk1"/>
                          </a:solidFill>
                          <a:effectLst/>
                          <a:latin typeface="+mj-lt"/>
                          <a:ea typeface="+mn-ea"/>
                          <a:cs typeface="+mn-cs"/>
                        </a:rPr>
                        <a:t>Generate local support for CBE programs and establish a CBE implementation team that is representative of the campus community. </a:t>
                      </a:r>
                      <a:endParaRPr lang="en-US" sz="16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19412640"/>
                  </a:ext>
                </a:extLst>
              </a:tr>
              <a:tr h="2267222">
                <a:tc>
                  <a:txBody>
                    <a:bodyPr/>
                    <a:lstStyle/>
                    <a:p>
                      <a:pPr marL="0" marR="0">
                        <a:spcBef>
                          <a:spcPts val="0"/>
                        </a:spcBef>
                        <a:spcAft>
                          <a:spcPts val="0"/>
                        </a:spcAft>
                      </a:pPr>
                      <a:r>
                        <a:rPr lang="en-US" sz="1600">
                          <a:effectLst/>
                          <a:latin typeface="+mj-lt"/>
                          <a:ea typeface="Calibri" panose="020F0502020204030204" pitchFamily="34" charset="0"/>
                          <a:cs typeface="Arial" panose="020B0604020202020204" pitchFamily="34" charset="0"/>
                        </a:rPr>
                        <a:t>Milestones </a:t>
                      </a:r>
                      <a:endParaRPr lang="en-US"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l" defTabSz="914400" rtl="0" eaLnBrk="1" latinLnBrk="0" hangingPunct="1">
                        <a:spcBef>
                          <a:spcPts val="0"/>
                        </a:spcBef>
                        <a:spcAft>
                          <a:spcPts val="0"/>
                        </a:spcAft>
                        <a:buFont typeface="Calibri" panose="020F0502020204030204" pitchFamily="34" charset="0"/>
                        <a:buChar char="•"/>
                      </a:pPr>
                      <a:r>
                        <a:rPr lang="en-US" sz="1800" kern="1200" dirty="0">
                          <a:solidFill>
                            <a:schemeClr val="dk1"/>
                          </a:solidFill>
                          <a:effectLst/>
                          <a:latin typeface="+mj-lt"/>
                          <a:ea typeface="+mn-ea"/>
                          <a:cs typeface="+mn-cs"/>
                        </a:rPr>
                        <a:t>1.1 CBE implementation committee with cross department representatives including representatives from the local academic senate, student services, institutional research, information technology services, and financial aid as well as relevant and appropriate faculty, staff and administrators is established.</a:t>
                      </a:r>
                    </a:p>
                    <a:p>
                      <a:pPr marL="342900" marR="0" lvl="0" indent="-342900" algn="l" defTabSz="914400" rtl="0" eaLnBrk="1" latinLnBrk="0" hangingPunct="1">
                        <a:spcBef>
                          <a:spcPts val="0"/>
                        </a:spcBef>
                        <a:spcAft>
                          <a:spcPts val="0"/>
                        </a:spcAft>
                        <a:buFont typeface="Calibri" panose="020F0502020204030204" pitchFamily="34" charset="0"/>
                        <a:buChar char="•"/>
                      </a:pPr>
                      <a:r>
                        <a:rPr lang="en-US" sz="1800" kern="1200" dirty="0">
                          <a:solidFill>
                            <a:schemeClr val="dk1"/>
                          </a:solidFill>
                          <a:effectLst/>
                          <a:latin typeface="+mj-lt"/>
                          <a:ea typeface="+mn-ea"/>
                          <a:cs typeface="+mn-cs"/>
                        </a:rPr>
                        <a:t>1.2 Decision making protocol is determined. </a:t>
                      </a:r>
                    </a:p>
                    <a:p>
                      <a:pPr marL="342900" marR="0" lvl="0" indent="-342900" algn="l" defTabSz="914400" rtl="0" eaLnBrk="1" latinLnBrk="0" hangingPunct="1">
                        <a:spcBef>
                          <a:spcPts val="0"/>
                        </a:spcBef>
                        <a:spcAft>
                          <a:spcPts val="0"/>
                        </a:spcAft>
                        <a:buFont typeface="Calibri" panose="020F0502020204030204" pitchFamily="34" charset="0"/>
                        <a:buChar char="•"/>
                      </a:pPr>
                      <a:r>
                        <a:rPr lang="en-US" sz="1800" kern="1200" dirty="0">
                          <a:solidFill>
                            <a:schemeClr val="dk1"/>
                          </a:solidFill>
                          <a:effectLst/>
                          <a:latin typeface="+mj-lt"/>
                          <a:ea typeface="+mn-ea"/>
                          <a:cs typeface="+mn-cs"/>
                        </a:rPr>
                        <a:t>1.3 Local board amends local policies in alignment with direct assessment CBE title 5 regulations.</a:t>
                      </a:r>
                    </a:p>
                    <a:p>
                      <a:pPr marL="342900" marR="0" lvl="0" indent="-342900" algn="l" defTabSz="914400" rtl="0" eaLnBrk="1" latinLnBrk="0" hangingPunct="1">
                        <a:spcBef>
                          <a:spcPts val="0"/>
                        </a:spcBef>
                        <a:spcAft>
                          <a:spcPts val="0"/>
                        </a:spcAft>
                        <a:buFont typeface="Calibri" panose="020F0502020204030204" pitchFamily="34" charset="0"/>
                        <a:buChar char="•"/>
                      </a:pPr>
                      <a:r>
                        <a:rPr lang="en-US" sz="1800" kern="1200" dirty="0">
                          <a:solidFill>
                            <a:schemeClr val="dk1"/>
                          </a:solidFill>
                          <a:effectLst/>
                          <a:latin typeface="+mj-lt"/>
                          <a:ea typeface="+mn-ea"/>
                          <a:cs typeface="+mn-cs"/>
                        </a:rPr>
                        <a:t>1.4 Local academic senate resolution to support the development of direct assessment CBE programs is adopted.</a:t>
                      </a:r>
                    </a:p>
                    <a:p>
                      <a:pPr marL="0" marR="0">
                        <a:spcBef>
                          <a:spcPts val="0"/>
                        </a:spcBef>
                        <a:spcAft>
                          <a:spcPts val="0"/>
                        </a:spcAft>
                      </a:pPr>
                      <a:endParaRPr lang="en-US" sz="16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70357978"/>
                  </a:ext>
                </a:extLst>
              </a:tr>
              <a:tr h="1249286">
                <a:tc>
                  <a:txBody>
                    <a:bodyPr/>
                    <a:lstStyle/>
                    <a:p>
                      <a:pPr marL="0" marR="0">
                        <a:spcBef>
                          <a:spcPts val="0"/>
                        </a:spcBef>
                        <a:spcAft>
                          <a:spcPts val="0"/>
                        </a:spcAft>
                      </a:pPr>
                      <a:r>
                        <a:rPr lang="en-US" sz="1600">
                          <a:effectLst/>
                          <a:latin typeface="+mj-lt"/>
                          <a:ea typeface="Calibri" panose="020F0502020204030204" pitchFamily="34" charset="0"/>
                          <a:cs typeface="Arial" panose="020B0604020202020204" pitchFamily="34" charset="0"/>
                        </a:rPr>
                        <a:t>Required Products </a:t>
                      </a:r>
                    </a:p>
                  </a:txBody>
                  <a:tcPr marL="68580" marR="68580" marT="0" marB="0"/>
                </a:tc>
                <a:tc>
                  <a:txBody>
                    <a:bodyPr/>
                    <a:lstStyle/>
                    <a:p>
                      <a:pPr marL="342900" marR="0" lvl="0" indent="-342900" algn="l" defTabSz="914400" rtl="0" eaLnBrk="1" latinLnBrk="0" hangingPunct="1">
                        <a:spcBef>
                          <a:spcPts val="0"/>
                        </a:spcBef>
                        <a:spcAft>
                          <a:spcPts val="0"/>
                        </a:spcAft>
                        <a:buFont typeface="Calibri" panose="020F0502020204030204" pitchFamily="34" charset="0"/>
                        <a:buChar char="•"/>
                      </a:pPr>
                      <a:r>
                        <a:rPr lang="en-US" sz="1800" kern="1200">
                          <a:solidFill>
                            <a:schemeClr val="dk1"/>
                          </a:solidFill>
                          <a:effectLst/>
                          <a:latin typeface="+mj-lt"/>
                          <a:ea typeface="+mn-ea"/>
                          <a:cs typeface="+mn-cs"/>
                        </a:rPr>
                        <a:t>Copy of local Implementation committee charter </a:t>
                      </a:r>
                    </a:p>
                    <a:p>
                      <a:pPr marL="342900" marR="0" lvl="0" indent="-342900" algn="l" defTabSz="914400" rtl="0" eaLnBrk="1" latinLnBrk="0" hangingPunct="1">
                        <a:spcBef>
                          <a:spcPts val="0"/>
                        </a:spcBef>
                        <a:spcAft>
                          <a:spcPts val="0"/>
                        </a:spcAft>
                        <a:buFont typeface="Calibri" panose="020F0502020204030204" pitchFamily="34" charset="0"/>
                        <a:buChar char="•"/>
                      </a:pPr>
                      <a:r>
                        <a:rPr lang="en-US" sz="1800" kern="1200">
                          <a:solidFill>
                            <a:schemeClr val="dk1"/>
                          </a:solidFill>
                          <a:effectLst/>
                          <a:latin typeface="+mj-lt"/>
                          <a:ea typeface="+mn-ea"/>
                          <a:cs typeface="+mn-cs"/>
                        </a:rPr>
                        <a:t>Documentation of policy changes adopted locally</a:t>
                      </a:r>
                    </a:p>
                    <a:p>
                      <a:pPr marL="342900" marR="0" lvl="0" indent="-342900" algn="l" defTabSz="914400" rtl="0" eaLnBrk="1" latinLnBrk="0" hangingPunct="1">
                        <a:spcBef>
                          <a:spcPts val="0"/>
                        </a:spcBef>
                        <a:spcAft>
                          <a:spcPts val="0"/>
                        </a:spcAft>
                        <a:buFont typeface="Calibri" panose="020F0502020204030204" pitchFamily="34" charset="0"/>
                        <a:buChar char="•"/>
                      </a:pPr>
                      <a:r>
                        <a:rPr lang="en-US" sz="1800" kern="1200">
                          <a:solidFill>
                            <a:schemeClr val="dk1"/>
                          </a:solidFill>
                          <a:effectLst/>
                          <a:latin typeface="+mj-lt"/>
                          <a:ea typeface="+mn-ea"/>
                          <a:cs typeface="+mn-cs"/>
                        </a:rPr>
                        <a:t>Copy of local academic senate resolution </a:t>
                      </a:r>
                    </a:p>
                    <a:p>
                      <a:pPr marL="342900" marR="0" lvl="0" indent="-342900" algn="l" defTabSz="914400" rtl="0" eaLnBrk="1" latinLnBrk="0" hangingPunct="1">
                        <a:spcBef>
                          <a:spcPts val="0"/>
                        </a:spcBef>
                        <a:spcAft>
                          <a:spcPts val="0"/>
                        </a:spcAft>
                        <a:buFont typeface="Calibri" panose="020F0502020204030204" pitchFamily="34" charset="0"/>
                        <a:buChar char="•"/>
                      </a:pPr>
                      <a:r>
                        <a:rPr lang="en-US" sz="1800" kern="1200">
                          <a:solidFill>
                            <a:schemeClr val="dk1"/>
                          </a:solidFill>
                          <a:effectLst/>
                          <a:latin typeface="+mj-lt"/>
                          <a:ea typeface="+mn-ea"/>
                          <a:cs typeface="+mn-cs"/>
                        </a:rPr>
                        <a:t>Summary of process for creating an implementation committee, roster of implementation committee representatives, committee members’ roles &amp; responsibilities, and a planning timeline</a:t>
                      </a:r>
                      <a:endParaRPr lang="en-US" sz="1800" kern="1200" dirty="0">
                        <a:solidFill>
                          <a:schemeClr val="dk1"/>
                        </a:solidFill>
                        <a:effectLst/>
                        <a:latin typeface="+mj-lt"/>
                        <a:ea typeface="+mn-ea"/>
                        <a:cs typeface="+mn-cs"/>
                      </a:endParaRPr>
                    </a:p>
                  </a:txBody>
                  <a:tcPr marL="68580" marR="68580" marT="0" marB="0"/>
                </a:tc>
                <a:extLst>
                  <a:ext uri="{0D108BD9-81ED-4DB2-BD59-A6C34878D82A}">
                    <a16:rowId xmlns:a16="http://schemas.microsoft.com/office/drawing/2014/main" xmlns="" val="2259035139"/>
                  </a:ext>
                </a:extLst>
              </a:tr>
              <a:tr h="364002">
                <a:tc>
                  <a:txBody>
                    <a:bodyPr/>
                    <a:lstStyle/>
                    <a:p>
                      <a:pPr marL="0" marR="0">
                        <a:spcBef>
                          <a:spcPts val="0"/>
                        </a:spcBef>
                        <a:spcAft>
                          <a:spcPts val="0"/>
                        </a:spcAft>
                      </a:pPr>
                      <a:r>
                        <a:rPr lang="en-US" sz="1600">
                          <a:effectLst/>
                          <a:latin typeface="+mj-lt"/>
                          <a:ea typeface="Calibri" panose="020F0502020204030204" pitchFamily="34" charset="0"/>
                          <a:cs typeface="Arial" panose="020B0604020202020204" pitchFamily="34" charset="0"/>
                        </a:rPr>
                        <a:t>Payment </a:t>
                      </a:r>
                      <a:endParaRPr lang="en-US" sz="16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panose="020F0502020204030204" pitchFamily="34" charset="0"/>
                        <a:buChar char="•"/>
                      </a:pPr>
                      <a:r>
                        <a:rPr lang="en-US" sz="1600" dirty="0">
                          <a:effectLst/>
                          <a:latin typeface="+mj-lt"/>
                          <a:ea typeface="Calibri" panose="020F0502020204030204" pitchFamily="34" charset="0"/>
                          <a:cs typeface="Arial" panose="020B0604020202020204" pitchFamily="34" charset="0"/>
                        </a:rPr>
                        <a:t>2% of total funding  ($10,000)</a:t>
                      </a:r>
                    </a:p>
                  </a:txBody>
                  <a:tcPr marL="68580" marR="68580" marT="0" marB="0"/>
                </a:tc>
                <a:extLst>
                  <a:ext uri="{0D108BD9-81ED-4DB2-BD59-A6C34878D82A}">
                    <a16:rowId xmlns:a16="http://schemas.microsoft.com/office/drawing/2014/main" xmlns="" val="745987717"/>
                  </a:ext>
                </a:extLst>
              </a:tr>
            </a:tbl>
          </a:graphicData>
        </a:graphic>
      </p:graphicFrame>
    </p:spTree>
    <p:extLst>
      <p:ext uri="{BB962C8B-B14F-4D97-AF65-F5344CB8AC3E}">
        <p14:creationId xmlns:p14="http://schemas.microsoft.com/office/powerpoint/2010/main" val="293253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rPr>
              <a:t> </a:t>
            </a:r>
            <a:endParaRPr lang="en-US" dirty="0"/>
          </a:p>
        </p:txBody>
      </p:sp>
      <p:graphicFrame>
        <p:nvGraphicFramePr>
          <p:cNvPr id="6" name="Content Placeholder 5">
            <a:extLst>
              <a:ext uri="{FF2B5EF4-FFF2-40B4-BE49-F238E27FC236}">
                <a16:creationId xmlns:a16="http://schemas.microsoft.com/office/drawing/2014/main" xmlns="" id="{9D2DB9D3-F510-4FD3-805C-DBFDE303CCEB}"/>
              </a:ext>
            </a:extLst>
          </p:cNvPr>
          <p:cNvGraphicFramePr>
            <a:graphicFrameLocks noGrp="1"/>
          </p:cNvGraphicFramePr>
          <p:nvPr>
            <p:ph sz="half" idx="1"/>
            <p:extLst>
              <p:ext uri="{D42A27DB-BD31-4B8C-83A1-F6EECF244321}">
                <p14:modId xmlns:p14="http://schemas.microsoft.com/office/powerpoint/2010/main" val="2030611174"/>
              </p:ext>
            </p:extLst>
          </p:nvPr>
        </p:nvGraphicFramePr>
        <p:xfrm>
          <a:off x="1582738" y="413838"/>
          <a:ext cx="10058193" cy="5827846"/>
        </p:xfrm>
        <a:graphic>
          <a:graphicData uri="http://schemas.openxmlformats.org/drawingml/2006/table">
            <a:tbl>
              <a:tblPr firstRow="1" bandRow="1">
                <a:tableStyleId>{5C22544A-7EE6-4342-B048-85BDC9FD1C3A}</a:tableStyleId>
              </a:tblPr>
              <a:tblGrid>
                <a:gridCol w="2195061">
                  <a:extLst>
                    <a:ext uri="{9D8B030D-6E8A-4147-A177-3AD203B41FA5}">
                      <a16:colId xmlns:a16="http://schemas.microsoft.com/office/drawing/2014/main" xmlns="" val="3643339223"/>
                    </a:ext>
                  </a:extLst>
                </a:gridCol>
                <a:gridCol w="7863132">
                  <a:extLst>
                    <a:ext uri="{9D8B030D-6E8A-4147-A177-3AD203B41FA5}">
                      <a16:colId xmlns:a16="http://schemas.microsoft.com/office/drawing/2014/main" xmlns="" val="3013594771"/>
                    </a:ext>
                  </a:extLst>
                </a:gridCol>
              </a:tblGrid>
              <a:tr h="309535">
                <a:tc gridSpan="2">
                  <a:txBody>
                    <a:bodyPr/>
                    <a:lstStyle/>
                    <a:p>
                      <a:pPr marL="0" marR="0" indent="0" algn="ctr" rtl="0" eaLnBrk="1" latinLnBrk="0" hangingPunct="1">
                        <a:spcBef>
                          <a:spcPts val="0"/>
                        </a:spcBef>
                        <a:spcAft>
                          <a:spcPts val="0"/>
                        </a:spcAft>
                        <a:buClrTx/>
                        <a:buSzPts val="1600"/>
                        <a:buNone/>
                      </a:pPr>
                      <a:r>
                        <a:rPr lang="en-US" sz="2800" dirty="0">
                          <a:latin typeface="+mj-lt"/>
                          <a:ea typeface="Source Sans Pro"/>
                        </a:rPr>
                        <a:t>Collaborative Program Application Timeline</a:t>
                      </a:r>
                      <a:endParaRPr lang="en-US" sz="2800" kern="1200" dirty="0">
                        <a:effectLst/>
                        <a:latin typeface="+mj-lt"/>
                      </a:endParaRPr>
                    </a:p>
                  </a:txBody>
                  <a:tcPr marL="0" marR="0" marT="0" marB="0" anchor="ctr"/>
                </a:tc>
                <a:tc hMerge="1">
                  <a:txBody>
                    <a:bodyPr/>
                    <a:lstStyle/>
                    <a:p>
                      <a:pPr marL="0" marR="0" indent="0" algn="l" rtl="0" eaLnBrk="1" latinLnBrk="0" hangingPunct="1">
                        <a:spcBef>
                          <a:spcPts val="0"/>
                        </a:spcBef>
                        <a:spcAft>
                          <a:spcPts val="0"/>
                        </a:spcAft>
                        <a:buClrTx/>
                        <a:buSzPts val="1600"/>
                        <a:buNone/>
                      </a:pPr>
                      <a:endParaRPr lang="en-US" sz="2000" kern="1200" dirty="0">
                        <a:effectLst/>
                        <a:latin typeface="+mn-lt"/>
                      </a:endParaRPr>
                    </a:p>
                  </a:txBody>
                  <a:tcPr marL="0" marR="0" marT="0" marB="0" anchor="ctr"/>
                </a:tc>
                <a:extLst>
                  <a:ext uri="{0D108BD9-81ED-4DB2-BD59-A6C34878D82A}">
                    <a16:rowId xmlns:a16="http://schemas.microsoft.com/office/drawing/2014/main" xmlns="" val="601036512"/>
                  </a:ext>
                </a:extLst>
              </a:tr>
              <a:tr h="548849">
                <a:tc>
                  <a:txBody>
                    <a:bodyPr/>
                    <a:lstStyle/>
                    <a:p>
                      <a:pPr marL="0" marR="0" lvl="0" algn="ctr" rtl="0">
                        <a:spcBef>
                          <a:spcPts val="0"/>
                        </a:spcBef>
                        <a:spcAft>
                          <a:spcPts val="0"/>
                        </a:spcAft>
                        <a:buNone/>
                      </a:pPr>
                      <a:r>
                        <a:rPr lang="en-US" sz="2200" kern="1200" dirty="0">
                          <a:effectLst/>
                          <a:latin typeface="+mn-lt"/>
                        </a:rPr>
                        <a:t>September 2020</a:t>
                      </a:r>
                      <a:endParaRPr lang="en-US" sz="2200" dirty="0">
                        <a:effectLst/>
                        <a:latin typeface="+mn-lt"/>
                      </a:endParaRPr>
                    </a:p>
                  </a:txBody>
                  <a:tcPr marL="0" marR="0" marT="0" marB="0" anchor="ctr"/>
                </a:tc>
                <a:tc>
                  <a:txBody>
                    <a:bodyPr/>
                    <a:lstStyle/>
                    <a:p>
                      <a:pPr marL="347345" marR="0" lvl="0" indent="-347345" algn="l" rtl="0">
                        <a:spcBef>
                          <a:spcPts val="0"/>
                        </a:spcBef>
                        <a:spcAft>
                          <a:spcPts val="0"/>
                        </a:spcAft>
                        <a:buFont typeface="Calibri" panose="020F0502020204030204" pitchFamily="34" charset="0"/>
                        <a:buChar char="•"/>
                      </a:pPr>
                      <a:r>
                        <a:rPr lang="en-US" sz="2200" u="none" kern="1200" dirty="0">
                          <a:effectLst/>
                          <a:latin typeface="+mn-lt"/>
                        </a:rPr>
                        <a:t>Proposed direct assessment CBE regulations presented at Consultation Council </a:t>
                      </a:r>
                      <a:endParaRPr lang="en-US" sz="2200" u="none" dirty="0">
                        <a:effectLst/>
                        <a:latin typeface="+mn-lt"/>
                      </a:endParaRPr>
                    </a:p>
                    <a:p>
                      <a:pPr marL="347345" marR="0" lvl="0" indent="-347345" algn="l">
                        <a:spcBef>
                          <a:spcPts val="0"/>
                        </a:spcBef>
                        <a:spcAft>
                          <a:spcPts val="0"/>
                        </a:spcAft>
                        <a:buFont typeface="Calibri" panose="020F0502020204030204" pitchFamily="34" charset="0"/>
                        <a:buChar char="•"/>
                      </a:pPr>
                      <a:r>
                        <a:rPr lang="en-US" sz="2200" u="none" kern="1200" dirty="0">
                          <a:effectLst/>
                          <a:latin typeface="+mn-lt"/>
                        </a:rPr>
                        <a:t>Proposed</a:t>
                      </a:r>
                      <a:r>
                        <a:rPr lang="en-US" sz="2200" kern="1200" dirty="0">
                          <a:effectLst/>
                          <a:latin typeface="+mn-lt"/>
                        </a:rPr>
                        <a:t> direct assessment CBE regulations first reading at BOG </a:t>
                      </a:r>
                      <a:endParaRPr lang="en-US" sz="2200" dirty="0">
                        <a:effectLst/>
                        <a:latin typeface="+mn-lt"/>
                      </a:endParaRPr>
                    </a:p>
                  </a:txBody>
                  <a:tcPr marL="0" marR="0" marT="0" marB="0" anchor="ctr"/>
                </a:tc>
                <a:extLst>
                  <a:ext uri="{0D108BD9-81ED-4DB2-BD59-A6C34878D82A}">
                    <a16:rowId xmlns:a16="http://schemas.microsoft.com/office/drawing/2014/main" xmlns="" val="1613678072"/>
                  </a:ext>
                </a:extLst>
              </a:tr>
              <a:tr h="530554">
                <a:tc>
                  <a:txBody>
                    <a:bodyPr/>
                    <a:lstStyle/>
                    <a:p>
                      <a:pPr marL="0" marR="0" lvl="0" algn="ctr" rtl="0">
                        <a:spcBef>
                          <a:spcPts val="0"/>
                        </a:spcBef>
                        <a:spcAft>
                          <a:spcPts val="0"/>
                        </a:spcAft>
                        <a:buNone/>
                      </a:pPr>
                      <a:r>
                        <a:rPr lang="en-US" sz="2200" kern="1200">
                          <a:effectLst/>
                          <a:latin typeface="+mn-lt"/>
                        </a:rPr>
                        <a:t>October 2020</a:t>
                      </a:r>
                      <a:endParaRPr lang="en-US" sz="2200">
                        <a:effectLst/>
                        <a:latin typeface="+mn-lt"/>
                      </a:endParaRPr>
                    </a:p>
                  </a:txBody>
                  <a:tcPr marL="0" marR="0" marT="0" marB="0" anchor="ctr"/>
                </a:tc>
                <a:tc>
                  <a:txBody>
                    <a:bodyPr/>
                    <a:lstStyle/>
                    <a:p>
                      <a:pPr marL="347345" marR="0" lvl="0" indent="-347345" algn="l" rtl="0">
                        <a:spcBef>
                          <a:spcPts val="0"/>
                        </a:spcBef>
                        <a:spcAft>
                          <a:spcPts val="0"/>
                        </a:spcAft>
                        <a:buFont typeface="Calibri" panose="020F0502020204030204" pitchFamily="34" charset="0"/>
                        <a:buChar char="•"/>
                      </a:pPr>
                      <a:r>
                        <a:rPr lang="en-US" sz="2200" kern="1200" dirty="0">
                          <a:effectLst/>
                          <a:latin typeface="+mn-lt"/>
                        </a:rPr>
                        <a:t>CBE Collaborative Webinar </a:t>
                      </a:r>
                      <a:endParaRPr lang="en-US" sz="2200" dirty="0">
                        <a:effectLst/>
                        <a:latin typeface="+mn-lt"/>
                      </a:endParaRPr>
                    </a:p>
                    <a:p>
                      <a:pPr marL="347345" marR="0" lvl="0" indent="-347345" algn="l">
                        <a:spcBef>
                          <a:spcPts val="0"/>
                        </a:spcBef>
                        <a:spcAft>
                          <a:spcPts val="0"/>
                        </a:spcAft>
                        <a:buFont typeface="Calibri" panose="020F0502020204030204" pitchFamily="34" charset="0"/>
                        <a:buChar char="•"/>
                      </a:pPr>
                      <a:r>
                        <a:rPr lang="en-US" sz="2200" b="0" kern="1200" dirty="0">
                          <a:effectLst/>
                          <a:latin typeface="+mn-lt"/>
                        </a:rPr>
                        <a:t>Complete Collaborative Interest Form </a:t>
                      </a:r>
                      <a:endParaRPr lang="en-US" sz="2200" b="0" dirty="0">
                        <a:effectLst/>
                        <a:latin typeface="+mn-lt"/>
                      </a:endParaRPr>
                    </a:p>
                  </a:txBody>
                  <a:tcPr marL="0" marR="0" marT="0" marB="0" anchor="ctr"/>
                </a:tc>
                <a:extLst>
                  <a:ext uri="{0D108BD9-81ED-4DB2-BD59-A6C34878D82A}">
                    <a16:rowId xmlns:a16="http://schemas.microsoft.com/office/drawing/2014/main" xmlns="" val="3562086655"/>
                  </a:ext>
                </a:extLst>
              </a:tr>
              <a:tr h="323850">
                <a:tc>
                  <a:txBody>
                    <a:bodyPr/>
                    <a:lstStyle/>
                    <a:p>
                      <a:pPr marL="0" lvl="0" algn="ctr">
                        <a:spcBef>
                          <a:spcPts val="0"/>
                        </a:spcBef>
                        <a:spcAft>
                          <a:spcPts val="0"/>
                        </a:spcAft>
                        <a:buNone/>
                      </a:pPr>
                      <a:r>
                        <a:rPr lang="en-US" sz="2200" kern="1200">
                          <a:effectLst/>
                          <a:latin typeface="+mn-lt"/>
                        </a:rPr>
                        <a:t>November 2020</a:t>
                      </a:r>
                    </a:p>
                  </a:txBody>
                  <a:tcPr marL="0" marR="0" marT="0" marB="0" anchor="ctr"/>
                </a:tc>
                <a:tc>
                  <a:txBody>
                    <a:bodyPr/>
                    <a:lstStyle/>
                    <a:p>
                      <a:pPr marL="347345" lvl="0" indent="-347345" algn="l">
                        <a:spcBef>
                          <a:spcPts val="0"/>
                        </a:spcBef>
                        <a:spcAft>
                          <a:spcPts val="0"/>
                        </a:spcAft>
                        <a:buFont typeface="Calibri"/>
                        <a:buChar char="•"/>
                      </a:pPr>
                      <a:r>
                        <a:rPr lang="en-US" sz="2200" u="none" kern="1200" dirty="0">
                          <a:effectLst/>
                          <a:latin typeface="+mn-lt"/>
                        </a:rPr>
                        <a:t>Proposed</a:t>
                      </a:r>
                      <a:r>
                        <a:rPr lang="en-US" sz="2200" kern="1200" dirty="0">
                          <a:effectLst/>
                          <a:latin typeface="+mn-lt"/>
                        </a:rPr>
                        <a:t> direct assessment CBE regulations second</a:t>
                      </a:r>
                      <a:r>
                        <a:rPr lang="en-US" sz="2200" kern="1200" baseline="0" dirty="0">
                          <a:effectLst/>
                          <a:latin typeface="+mn-lt"/>
                        </a:rPr>
                        <a:t> </a:t>
                      </a:r>
                      <a:r>
                        <a:rPr lang="en-US" sz="2200" kern="1200" dirty="0">
                          <a:effectLst/>
                          <a:latin typeface="+mn-lt"/>
                        </a:rPr>
                        <a:t>reading at BOG</a:t>
                      </a:r>
                    </a:p>
                    <a:p>
                      <a:pPr marL="347345" lvl="0" indent="-347345" algn="l">
                        <a:spcBef>
                          <a:spcPts val="0"/>
                        </a:spcBef>
                        <a:spcAft>
                          <a:spcPts val="0"/>
                        </a:spcAft>
                        <a:buFont typeface="Calibri"/>
                        <a:buChar char="•"/>
                      </a:pPr>
                      <a:r>
                        <a:rPr lang="en-US" sz="2200" u="none" kern="1200" dirty="0">
                          <a:effectLst/>
                          <a:latin typeface="+mn-lt"/>
                        </a:rPr>
                        <a:t>Collaborative</a:t>
                      </a:r>
                      <a:r>
                        <a:rPr lang="en-US" sz="2200" u="none" kern="1200" baseline="0" dirty="0">
                          <a:effectLst/>
                          <a:latin typeface="+mn-lt"/>
                        </a:rPr>
                        <a:t> a</a:t>
                      </a:r>
                      <a:r>
                        <a:rPr lang="en-US" sz="2200" u="none" kern="1200" dirty="0">
                          <a:effectLst/>
                          <a:latin typeface="+mn-lt"/>
                        </a:rPr>
                        <a:t>pplication made available  </a:t>
                      </a:r>
                    </a:p>
                  </a:txBody>
                  <a:tcPr marL="0" marR="0" marT="0" marB="0" anchor="ctr"/>
                </a:tc>
                <a:extLst>
                  <a:ext uri="{0D108BD9-81ED-4DB2-BD59-A6C34878D82A}">
                    <a16:rowId xmlns:a16="http://schemas.microsoft.com/office/drawing/2014/main" xmlns="" val="2506476834"/>
                  </a:ext>
                </a:extLst>
              </a:tr>
              <a:tr h="384194">
                <a:tc>
                  <a:txBody>
                    <a:bodyPr/>
                    <a:lstStyle/>
                    <a:p>
                      <a:pPr marL="0" lvl="0" algn="ctr">
                        <a:spcBef>
                          <a:spcPts val="0"/>
                        </a:spcBef>
                        <a:spcAft>
                          <a:spcPts val="0"/>
                        </a:spcAft>
                        <a:buNone/>
                      </a:pPr>
                      <a:r>
                        <a:rPr lang="en-US" sz="2200" kern="1200" dirty="0">
                          <a:effectLst/>
                          <a:latin typeface="+mn-lt"/>
                        </a:rPr>
                        <a:t>November - January</a:t>
                      </a:r>
                    </a:p>
                  </a:txBody>
                  <a:tcPr marL="0" marR="0" marT="0" marB="0" anchor="ctr"/>
                </a:tc>
                <a:tc>
                  <a:txBody>
                    <a:bodyPr/>
                    <a:lstStyle/>
                    <a:p>
                      <a:pPr marL="347345" lvl="0" indent="-347345" algn="l">
                        <a:spcBef>
                          <a:spcPts val="0"/>
                        </a:spcBef>
                        <a:spcAft>
                          <a:spcPts val="0"/>
                        </a:spcAft>
                        <a:buFont typeface="Calibri"/>
                        <a:buChar char="•"/>
                      </a:pPr>
                      <a:r>
                        <a:rPr lang="en-US" sz="2200" u="none" kern="1200" dirty="0">
                          <a:effectLst/>
                          <a:latin typeface="+mn-lt"/>
                        </a:rPr>
                        <a:t>Complete the pre-application</a:t>
                      </a:r>
                      <a:r>
                        <a:rPr lang="en-US" sz="2200" u="none" kern="1200" baseline="0" dirty="0">
                          <a:effectLst/>
                          <a:latin typeface="+mn-lt"/>
                        </a:rPr>
                        <a:t> activities of Module I</a:t>
                      </a:r>
                      <a:endParaRPr lang="en-US" sz="2200" u="none" kern="1200" dirty="0">
                        <a:effectLst/>
                        <a:latin typeface="+mn-lt"/>
                      </a:endParaRPr>
                    </a:p>
                  </a:txBody>
                  <a:tcPr marL="0" marR="0" marT="0" marB="0" anchor="ctr"/>
                </a:tc>
                <a:extLst>
                  <a:ext uri="{0D108BD9-81ED-4DB2-BD59-A6C34878D82A}">
                    <a16:rowId xmlns:a16="http://schemas.microsoft.com/office/drawing/2014/main" xmlns="" val="194210868"/>
                  </a:ext>
                </a:extLst>
              </a:tr>
              <a:tr h="384194">
                <a:tc>
                  <a:txBody>
                    <a:bodyPr/>
                    <a:lstStyle/>
                    <a:p>
                      <a:pPr marL="0" lvl="0" algn="ctr">
                        <a:spcBef>
                          <a:spcPts val="0"/>
                        </a:spcBef>
                        <a:spcAft>
                          <a:spcPts val="0"/>
                        </a:spcAft>
                        <a:buNone/>
                      </a:pPr>
                      <a:r>
                        <a:rPr lang="en-US" sz="2200" kern="1200" dirty="0">
                          <a:effectLst/>
                          <a:latin typeface="+mn-lt"/>
                        </a:rPr>
                        <a:t>February</a:t>
                      </a:r>
                      <a:r>
                        <a:rPr lang="en-US" sz="2200" kern="1200" baseline="0" dirty="0">
                          <a:effectLst/>
                          <a:latin typeface="+mn-lt"/>
                        </a:rPr>
                        <a:t> 2021</a:t>
                      </a:r>
                      <a:endParaRPr lang="en-US" sz="2200" kern="1200" dirty="0">
                        <a:effectLst/>
                        <a:latin typeface="+mn-lt"/>
                      </a:endParaRPr>
                    </a:p>
                  </a:txBody>
                  <a:tcPr marL="0" marR="0" marT="0" marB="0" anchor="ctr"/>
                </a:tc>
                <a:tc>
                  <a:txBody>
                    <a:bodyPr/>
                    <a:lstStyle/>
                    <a:p>
                      <a:pPr marL="347345" lvl="0" indent="-347345" algn="l">
                        <a:spcBef>
                          <a:spcPts val="0"/>
                        </a:spcBef>
                        <a:spcAft>
                          <a:spcPts val="0"/>
                        </a:spcAft>
                        <a:buFont typeface="Calibri"/>
                        <a:buChar char="•"/>
                      </a:pPr>
                      <a:r>
                        <a:rPr lang="en-US" sz="2200" b="0" i="0" u="none" strike="noStrike" kern="1200" noProof="0" dirty="0">
                          <a:effectLst/>
                          <a:latin typeface="+mn-lt"/>
                        </a:rPr>
                        <a:t>Collaborative application due </a:t>
                      </a:r>
                      <a:endParaRPr lang="en-US" sz="2200" u="none" kern="1200" dirty="0">
                        <a:effectLst/>
                        <a:latin typeface="+mn-lt"/>
                      </a:endParaRPr>
                    </a:p>
                  </a:txBody>
                  <a:tcPr marL="0" marR="0" marT="0" marB="0" anchor="ctr"/>
                </a:tc>
                <a:extLst>
                  <a:ext uri="{0D108BD9-81ED-4DB2-BD59-A6C34878D82A}">
                    <a16:rowId xmlns:a16="http://schemas.microsoft.com/office/drawing/2014/main" xmlns="" val="2829130310"/>
                  </a:ext>
                </a:extLst>
              </a:tr>
              <a:tr h="529682">
                <a:tc>
                  <a:txBody>
                    <a:bodyPr/>
                    <a:lstStyle/>
                    <a:p>
                      <a:pPr marL="0" marR="0" lvl="0" algn="ctr" rtl="0">
                        <a:spcBef>
                          <a:spcPts val="0"/>
                        </a:spcBef>
                        <a:spcAft>
                          <a:spcPts val="0"/>
                        </a:spcAft>
                        <a:buNone/>
                      </a:pPr>
                      <a:r>
                        <a:rPr lang="en-US" sz="2200" kern="1200" dirty="0">
                          <a:effectLst/>
                          <a:latin typeface="+mn-lt"/>
                        </a:rPr>
                        <a:t>March 2021</a:t>
                      </a:r>
                      <a:endParaRPr lang="en-US" sz="2200" dirty="0">
                        <a:effectLst/>
                        <a:latin typeface="+mn-lt"/>
                      </a:endParaRPr>
                    </a:p>
                  </a:txBody>
                  <a:tcPr marL="0" marR="0" marT="0" marB="0" anchor="ctr"/>
                </a:tc>
                <a:tc>
                  <a:txBody>
                    <a:bodyPr/>
                    <a:lstStyle/>
                    <a:p>
                      <a:pPr marL="347345" marR="0" lvl="0" indent="-347345" algn="l" rtl="0">
                        <a:spcBef>
                          <a:spcPts val="0"/>
                        </a:spcBef>
                        <a:spcAft>
                          <a:spcPts val="0"/>
                        </a:spcAft>
                        <a:buFont typeface="Calibri" panose="020F0502020204030204" pitchFamily="34" charset="0"/>
                        <a:buChar char="•"/>
                      </a:pPr>
                      <a:r>
                        <a:rPr lang="en-US" sz="2200" b="0" i="0" u="none" strike="noStrike" kern="1200" noProof="0" dirty="0">
                          <a:effectLst/>
                          <a:latin typeface="+mn-lt"/>
                        </a:rPr>
                        <a:t>Selected colleges notified</a:t>
                      </a:r>
                      <a:endParaRPr lang="en-US" sz="2200" kern="1200" dirty="0">
                        <a:effectLst/>
                        <a:latin typeface="+mn-lt"/>
                      </a:endParaRPr>
                    </a:p>
                  </a:txBody>
                  <a:tcPr marL="0" marR="0" marT="0" marB="0" anchor="ctr"/>
                </a:tc>
                <a:extLst>
                  <a:ext uri="{0D108BD9-81ED-4DB2-BD59-A6C34878D82A}">
                    <a16:rowId xmlns:a16="http://schemas.microsoft.com/office/drawing/2014/main" xmlns="" val="380197745"/>
                  </a:ext>
                </a:extLst>
              </a:tr>
              <a:tr h="399585">
                <a:tc>
                  <a:txBody>
                    <a:bodyPr/>
                    <a:lstStyle/>
                    <a:p>
                      <a:pPr marL="0" marR="0" lvl="0" algn="ctr" rtl="0">
                        <a:spcBef>
                          <a:spcPts val="0"/>
                        </a:spcBef>
                        <a:spcAft>
                          <a:spcPts val="0"/>
                        </a:spcAft>
                        <a:buNone/>
                      </a:pPr>
                      <a:r>
                        <a:rPr lang="en-US" sz="2200" kern="1200" dirty="0">
                          <a:effectLst/>
                          <a:latin typeface="+mn-lt"/>
                        </a:rPr>
                        <a:t>March 2021</a:t>
                      </a:r>
                      <a:endParaRPr lang="en-US" sz="2200" dirty="0">
                        <a:effectLst/>
                        <a:latin typeface="+mn-lt"/>
                      </a:endParaRPr>
                    </a:p>
                  </a:txBody>
                  <a:tcPr marL="0" marR="0" marT="0" marB="0" anchor="ctr"/>
                </a:tc>
                <a:tc>
                  <a:txBody>
                    <a:bodyPr/>
                    <a:lstStyle/>
                    <a:p>
                      <a:pPr marL="342900" marR="0" lvl="0" indent="-342900" algn="l">
                        <a:spcBef>
                          <a:spcPts val="0"/>
                        </a:spcBef>
                        <a:spcAft>
                          <a:spcPts val="0"/>
                        </a:spcAft>
                        <a:buFont typeface="Arial" panose="020B0604020202020204" pitchFamily="34" charset="0"/>
                        <a:buChar char="•"/>
                      </a:pPr>
                      <a:r>
                        <a:rPr lang="en-US" sz="2200" b="0" i="0" u="none" strike="noStrike" kern="1200" noProof="0" dirty="0">
                          <a:effectLst/>
                          <a:latin typeface="+mn-lt"/>
                        </a:rPr>
                        <a:t>Direct Assessment CBE Collaborative launch</a:t>
                      </a:r>
                    </a:p>
                  </a:txBody>
                  <a:tcPr marL="0" marR="0" marT="0" marB="0" anchor="ctr"/>
                </a:tc>
                <a:extLst>
                  <a:ext uri="{0D108BD9-81ED-4DB2-BD59-A6C34878D82A}">
                    <a16:rowId xmlns:a16="http://schemas.microsoft.com/office/drawing/2014/main" xmlns="" val="2833557756"/>
                  </a:ext>
                </a:extLst>
              </a:tr>
              <a:tr h="399585">
                <a:tc>
                  <a:txBody>
                    <a:bodyPr/>
                    <a:lstStyle/>
                    <a:p>
                      <a:pPr marL="0" lvl="0" algn="ctr">
                        <a:spcBef>
                          <a:spcPts val="0"/>
                        </a:spcBef>
                        <a:spcAft>
                          <a:spcPts val="0"/>
                        </a:spcAft>
                        <a:buNone/>
                      </a:pPr>
                      <a:r>
                        <a:rPr lang="en-US" sz="2200" kern="1200" dirty="0">
                          <a:effectLst/>
                          <a:latin typeface="+mn-lt"/>
                        </a:rPr>
                        <a:t>June 2021</a:t>
                      </a:r>
                      <a:endParaRPr lang="en-US" sz="2200" dirty="0">
                        <a:latin typeface="+mn-lt"/>
                      </a:endParaRPr>
                    </a:p>
                  </a:txBody>
                  <a:tcPr marL="0" marR="0" marT="0" marB="0" anchor="ctr"/>
                </a:tc>
                <a:tc>
                  <a:txBody>
                    <a:bodyPr/>
                    <a:lstStyle/>
                    <a:p>
                      <a:pPr marL="347345" lvl="0" indent="-347345" algn="l">
                        <a:spcBef>
                          <a:spcPts val="0"/>
                        </a:spcBef>
                        <a:spcAft>
                          <a:spcPts val="0"/>
                        </a:spcAft>
                        <a:buFont typeface="Calibri"/>
                        <a:buChar char="•"/>
                      </a:pPr>
                      <a:r>
                        <a:rPr lang="en-US" sz="2200" kern="1200" dirty="0">
                          <a:effectLst/>
                          <a:latin typeface="+mn-lt"/>
                        </a:rPr>
                        <a:t>Module 1 deliverables due</a:t>
                      </a:r>
                      <a:endParaRPr lang="en-US" sz="2200" dirty="0">
                        <a:latin typeface="+mn-lt"/>
                      </a:endParaRPr>
                    </a:p>
                  </a:txBody>
                  <a:tcPr marL="0" marR="0" marT="0" marB="0" anchor="ctr"/>
                </a:tc>
                <a:extLst>
                  <a:ext uri="{0D108BD9-81ED-4DB2-BD59-A6C34878D82A}">
                    <a16:rowId xmlns:a16="http://schemas.microsoft.com/office/drawing/2014/main" xmlns="" val="2708883290"/>
                  </a:ext>
                </a:extLst>
              </a:tr>
            </a:tbl>
          </a:graphicData>
        </a:graphic>
      </p:graphicFrame>
      <p:sp>
        <p:nvSpPr>
          <p:cNvPr id="4" name="Slide Number Placeholder 3"/>
          <p:cNvSpPr>
            <a:spLocks noGrp="1"/>
          </p:cNvSpPr>
          <p:nvPr>
            <p:ph type="sldNum" sz="quarter" idx="11"/>
          </p:nvPr>
        </p:nvSpPr>
        <p:spPr/>
        <p:txBody>
          <a:bodyPr/>
          <a:lstStyle/>
          <a:p>
            <a:fld id="{7934E7AA-586C-4B13-A389-1429762DA247}" type="slidenum">
              <a:rPr lang="en-US" smtClean="0"/>
              <a:pPr/>
              <a:t>17</a:t>
            </a:fld>
            <a:endParaRPr lang="en-US"/>
          </a:p>
        </p:txBody>
      </p:sp>
    </p:spTree>
    <p:extLst>
      <p:ext uri="{BB962C8B-B14F-4D97-AF65-F5344CB8AC3E}">
        <p14:creationId xmlns:p14="http://schemas.microsoft.com/office/powerpoint/2010/main" val="274068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p>
            <a:r>
              <a:rPr lang="en-US" dirty="0"/>
              <a:t>Funding CBE Collaborative Programs</a:t>
            </a:r>
          </a:p>
        </p:txBody>
      </p:sp>
      <p:sp>
        <p:nvSpPr>
          <p:cNvPr id="3" name="Content Placeholder 2"/>
          <p:cNvSpPr>
            <a:spLocks noGrp="1"/>
          </p:cNvSpPr>
          <p:nvPr>
            <p:ph sz="half" idx="1"/>
          </p:nvPr>
        </p:nvSpPr>
        <p:spPr>
          <a:xfrm>
            <a:off x="1277650" y="1798320"/>
            <a:ext cx="10058400" cy="4419600"/>
          </a:xfrm>
        </p:spPr>
        <p:txBody>
          <a:bodyPr vert="horz" lIns="91440" tIns="45720" rIns="91440" bIns="45720" rtlCol="0">
            <a:normAutofit/>
          </a:bodyPr>
          <a:lstStyle/>
          <a:p>
            <a:pPr marL="0" indent="0">
              <a:buNone/>
            </a:pPr>
            <a:r>
              <a:rPr lang="en-US" dirty="0"/>
              <a:t>Program funding to support this work:</a:t>
            </a:r>
            <a:endParaRPr lang="en-US" i="1" dirty="0"/>
          </a:p>
          <a:p>
            <a:r>
              <a:rPr lang="en-US" dirty="0"/>
              <a:t>A total of $515,000 is available to each participating college and is contingent on the college meeting key milestones during each phase of the project. </a:t>
            </a:r>
            <a:endParaRPr lang="en-US" i="1" dirty="0"/>
          </a:p>
          <a:p>
            <a:r>
              <a:rPr lang="en-US" dirty="0"/>
              <a:t>Of this amount, $100,000 will be made available as seed funding.</a:t>
            </a:r>
            <a:endParaRPr lang="en-US" i="1" dirty="0"/>
          </a:p>
        </p:txBody>
      </p:sp>
      <p:sp>
        <p:nvSpPr>
          <p:cNvPr id="4" name="Slide Number Placeholder 3"/>
          <p:cNvSpPr>
            <a:spLocks noGrp="1"/>
          </p:cNvSpPr>
          <p:nvPr>
            <p:ph type="sldNum" sz="quarter" idx="11"/>
          </p:nvPr>
        </p:nvSpPr>
        <p:spPr>
          <a:xfrm>
            <a:off x="10438228" y="6356350"/>
            <a:ext cx="915572" cy="365125"/>
          </a:xfrm>
        </p:spPr>
        <p:txBody>
          <a:bodyPr anchor="ctr">
            <a:normAutofit/>
          </a:bodyPr>
          <a:lstStyle/>
          <a:p>
            <a:pPr>
              <a:spcAft>
                <a:spcPts val="600"/>
              </a:spcAft>
            </a:pPr>
            <a:fld id="{7934E7AA-586C-4B13-A389-1429762DA247}" type="slidenum">
              <a:rPr lang="en-US" smtClean="0"/>
              <a:pPr>
                <a:spcAft>
                  <a:spcPts val="600"/>
                </a:spcAft>
              </a:pPr>
              <a:t>18</a:t>
            </a:fld>
            <a:endParaRPr lang="en-US"/>
          </a:p>
        </p:txBody>
      </p:sp>
      <p:sp>
        <p:nvSpPr>
          <p:cNvPr id="9" name="Footer Placeholder 4">
            <a:extLst>
              <a:ext uri="{FF2B5EF4-FFF2-40B4-BE49-F238E27FC236}">
                <a16:creationId xmlns:a16="http://schemas.microsoft.com/office/drawing/2014/main" xmlns="" id="{F34760CC-0FE3-4E73-8092-6DB822D56098}"/>
              </a:ext>
            </a:extLst>
          </p:cNvPr>
          <p:cNvSpPr>
            <a:spLocks noGrp="1"/>
          </p:cNvSpPr>
          <p:nvPr>
            <p:ph type="ftr" sz="quarter" idx="12"/>
          </p:nvPr>
        </p:nvSpPr>
        <p:spPr>
          <a:xfrm>
            <a:off x="1675228" y="6356350"/>
            <a:ext cx="4114800" cy="365125"/>
          </a:xfrm>
        </p:spPr>
        <p:txBody>
          <a:bodyPr/>
          <a:lstStyle/>
          <a:p>
            <a:pPr>
              <a:spcAft>
                <a:spcPts val="600"/>
              </a:spcAft>
            </a:pPr>
            <a:r>
              <a:rPr lang="en-US" dirty="0"/>
              <a:t>ASCCC </a:t>
            </a:r>
            <a:r>
              <a:rPr lang="en-US" dirty="0" smtClean="0"/>
              <a:t>Fall Plenary 2020</a:t>
            </a:r>
            <a:endParaRPr lang="en-US" dirty="0"/>
          </a:p>
        </p:txBody>
      </p:sp>
    </p:spTree>
    <p:extLst>
      <p:ext uri="{BB962C8B-B14F-4D97-AF65-F5344CB8AC3E}">
        <p14:creationId xmlns:p14="http://schemas.microsoft.com/office/powerpoint/2010/main" val="192606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Will Be Involved at Colleges ?</a:t>
            </a:r>
          </a:p>
        </p:txBody>
      </p:sp>
      <p:sp>
        <p:nvSpPr>
          <p:cNvPr id="3" name="Content Placeholder 2"/>
          <p:cNvSpPr>
            <a:spLocks noGrp="1"/>
          </p:cNvSpPr>
          <p:nvPr>
            <p:ph sz="half" idx="1"/>
          </p:nvPr>
        </p:nvSpPr>
        <p:spPr>
          <a:xfrm>
            <a:off x="1277650" y="1798320"/>
            <a:ext cx="4888688" cy="4419600"/>
          </a:xfrm>
        </p:spPr>
        <p:txBody>
          <a:bodyPr>
            <a:normAutofit/>
          </a:bodyPr>
          <a:lstStyle/>
          <a:p>
            <a:r>
              <a:rPr lang="en-US" dirty="0"/>
              <a:t>Implementation Committee should include cross department representatives, including representatives from the local academic senate, student services, institutional research, information technology services, and financial aid</a:t>
            </a:r>
          </a:p>
          <a:p>
            <a:r>
              <a:rPr lang="en-US" dirty="0"/>
              <a:t>Implementation Committee should include diverse representation of college departments and </a:t>
            </a:r>
            <a:r>
              <a:rPr lang="en-US" dirty="0" smtClean="0"/>
              <a:t>students</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507A54D3-287C-3948-AA89-E53C9D689F15}" type="slidenum">
              <a:rPr lang="en-US" smtClean="0"/>
              <a:pPr/>
              <a:t>19</a:t>
            </a:fld>
            <a:endParaRPr lang="en-US" dirty="0"/>
          </a:p>
        </p:txBody>
      </p:sp>
      <p:sp>
        <p:nvSpPr>
          <p:cNvPr id="5" name="Footer Placeholder 4"/>
          <p:cNvSpPr>
            <a:spLocks noGrp="1"/>
          </p:cNvSpPr>
          <p:nvPr>
            <p:ph type="ftr" sz="quarter" idx="12"/>
          </p:nvPr>
        </p:nvSpPr>
        <p:spPr>
          <a:xfrm>
            <a:off x="1675228" y="6356350"/>
            <a:ext cx="4114800" cy="365125"/>
          </a:xfrm>
        </p:spPr>
        <p:txBody>
          <a:bodyPr/>
          <a:lstStyle/>
          <a:p>
            <a:r>
              <a:rPr lang="en-US" dirty="0"/>
              <a:t>ASCCC Fall Plenary 2020</a:t>
            </a:r>
          </a:p>
        </p:txBody>
      </p:sp>
      <p:sp>
        <p:nvSpPr>
          <p:cNvPr id="6" name="Content Placeholder 2"/>
          <p:cNvSpPr txBox="1">
            <a:spLocks/>
          </p:cNvSpPr>
          <p:nvPr/>
        </p:nvSpPr>
        <p:spPr>
          <a:xfrm>
            <a:off x="6300671" y="1798320"/>
            <a:ext cx="5633421" cy="492315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dirty="0" smtClean="0"/>
              <a:t>The following individuals and groups will need to be actively engaged in preliminary planning, support for the effort, and participate as needed</a:t>
            </a:r>
          </a:p>
          <a:p>
            <a:pPr marL="0" indent="0">
              <a:buFont typeface="Arial" panose="020B0604020202020204" pitchFamily="34" charset="0"/>
              <a:buNone/>
            </a:pPr>
            <a:endParaRPr lang="en-US" dirty="0" smtClean="0"/>
          </a:p>
          <a:p>
            <a:r>
              <a:rPr lang="en-US" sz="3200" dirty="0" smtClean="0"/>
              <a:t>Governing Board, College President, and Lead Administrators</a:t>
            </a:r>
          </a:p>
          <a:p>
            <a:r>
              <a:rPr lang="en-US" sz="3200" dirty="0" smtClean="0"/>
              <a:t>Academic Senate</a:t>
            </a:r>
          </a:p>
          <a:p>
            <a:r>
              <a:rPr lang="en-US" sz="3200" dirty="0" smtClean="0"/>
              <a:t>Program faculty and program administrators </a:t>
            </a:r>
            <a:br>
              <a:rPr lang="en-US" sz="3200" dirty="0" smtClean="0"/>
            </a:br>
            <a:r>
              <a:rPr lang="en-US" sz="3200" dirty="0" smtClean="0"/>
              <a:t>(for selected program)</a:t>
            </a:r>
          </a:p>
          <a:p>
            <a:r>
              <a:rPr lang="en-US" sz="3200" dirty="0" smtClean="0"/>
              <a:t>Academic Services</a:t>
            </a:r>
          </a:p>
          <a:p>
            <a:r>
              <a:rPr lang="en-US" sz="3200" dirty="0" smtClean="0"/>
              <a:t>Counseling and Advising; Financial Aid</a:t>
            </a:r>
          </a:p>
          <a:p>
            <a:r>
              <a:rPr lang="en-US" sz="3200" dirty="0" smtClean="0"/>
              <a:t>Information technology</a:t>
            </a:r>
          </a:p>
          <a:p>
            <a:r>
              <a:rPr lang="en-US" sz="3200" dirty="0" smtClean="0"/>
              <a:t>Institutional Research</a:t>
            </a:r>
          </a:p>
          <a:p>
            <a:r>
              <a:rPr lang="en-US" sz="3200" dirty="0" smtClean="0"/>
              <a:t>Human Resources</a:t>
            </a:r>
          </a:p>
          <a:p>
            <a:r>
              <a:rPr lang="en-US" sz="3200" dirty="0" smtClean="0"/>
              <a:t>Student Senate</a:t>
            </a:r>
          </a:p>
        </p:txBody>
      </p:sp>
    </p:spTree>
    <p:extLst>
      <p:ext uri="{BB962C8B-B14F-4D97-AF65-F5344CB8AC3E}">
        <p14:creationId xmlns:p14="http://schemas.microsoft.com/office/powerpoint/2010/main" val="161473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 / Introductions</a:t>
            </a:r>
          </a:p>
        </p:txBody>
      </p:sp>
      <p:sp>
        <p:nvSpPr>
          <p:cNvPr id="3" name="Content Placeholder 2"/>
          <p:cNvSpPr>
            <a:spLocks noGrp="1"/>
          </p:cNvSpPr>
          <p:nvPr>
            <p:ph idx="1"/>
          </p:nvPr>
        </p:nvSpPr>
        <p:spPr>
          <a:xfrm>
            <a:off x="298938" y="2662568"/>
            <a:ext cx="11641016" cy="3569419"/>
          </a:xfrm>
        </p:spPr>
        <p:txBody>
          <a:bodyPr>
            <a:normAutofit lnSpcReduction="10000"/>
          </a:bodyPr>
          <a:lstStyle/>
          <a:p>
            <a:r>
              <a:rPr lang="en-US" b="1" dirty="0"/>
              <a:t>From the Chancellor’s Office</a:t>
            </a:r>
          </a:p>
          <a:p>
            <a:pPr marL="1028700" lvl="1" indent="-342900">
              <a:buFont typeface="Arial" charset="0"/>
              <a:buChar char="•"/>
            </a:pPr>
            <a:r>
              <a:rPr lang="en-US" dirty="0"/>
              <a:t>Aisha Lowe, Vice Chancellor for Educational Services and Support</a:t>
            </a:r>
          </a:p>
          <a:p>
            <a:pPr marL="1028700" lvl="1" indent="-342900">
              <a:buFont typeface="Arial" charset="0"/>
              <a:buChar char="•"/>
            </a:pPr>
            <a:r>
              <a:rPr lang="en-US" dirty="0" err="1"/>
              <a:t>Chantée</a:t>
            </a:r>
            <a:r>
              <a:rPr lang="en-US" dirty="0"/>
              <a:t> Guiney, Specialist, Academic Planning and Support</a:t>
            </a:r>
          </a:p>
          <a:p>
            <a:r>
              <a:rPr lang="en-US" b="1" dirty="0"/>
              <a:t>From the Student Success Center at the Foundation for </a:t>
            </a:r>
            <a:r>
              <a:rPr lang="en-US" b="1" dirty="0" smtClean="0"/>
              <a:t>CCCs </a:t>
            </a:r>
          </a:p>
          <a:p>
            <a:pPr marL="1028700" lvl="1" indent="-342900">
              <a:buFont typeface="Arial" charset="0"/>
              <a:buChar char="•"/>
            </a:pPr>
            <a:r>
              <a:rPr lang="en-US" dirty="0" smtClean="0"/>
              <a:t>Nadia </a:t>
            </a:r>
            <a:r>
              <a:rPr lang="en-US" dirty="0"/>
              <a:t>Leal-Carrillo, Director of Policy Development </a:t>
            </a:r>
          </a:p>
          <a:p>
            <a:pPr marL="1028700" lvl="1" indent="-342900">
              <a:buFont typeface="Arial" charset="0"/>
              <a:buChar char="•"/>
            </a:pPr>
            <a:r>
              <a:rPr lang="en-US" dirty="0"/>
              <a:t>Amparo Diaz, Senior Policy Specialist</a:t>
            </a:r>
          </a:p>
          <a:p>
            <a:r>
              <a:rPr lang="en-US" b="1" dirty="0"/>
              <a:t>From ASCCC</a:t>
            </a:r>
          </a:p>
          <a:p>
            <a:pPr marL="1028700" lvl="1" indent="-342900">
              <a:buFont typeface="Arial" charset="0"/>
              <a:buChar char="•"/>
            </a:pPr>
            <a:r>
              <a:rPr lang="en-US" dirty="0"/>
              <a:t>Karen Chow, ASCCC Area B Representative</a:t>
            </a:r>
          </a:p>
          <a:p>
            <a:pPr marL="1028700" lvl="1" indent="-342900">
              <a:buFont typeface="Arial" charset="0"/>
              <a:buChar char="•"/>
            </a:pPr>
            <a:r>
              <a:rPr lang="en-US" dirty="0"/>
              <a:t>Cheryl </a:t>
            </a:r>
            <a:r>
              <a:rPr lang="en-US" dirty="0" err="1"/>
              <a:t>Aschenbach</a:t>
            </a:r>
            <a:r>
              <a:rPr lang="en-US" dirty="0"/>
              <a:t>, ASCCC Secretary</a:t>
            </a:r>
          </a:p>
        </p:txBody>
      </p:sp>
      <p:sp>
        <p:nvSpPr>
          <p:cNvPr id="4" name="Slide Number Placeholder 3"/>
          <p:cNvSpPr>
            <a:spLocks noGrp="1"/>
          </p:cNvSpPr>
          <p:nvPr>
            <p:ph type="sldNum" sz="quarter" idx="14"/>
          </p:nvPr>
        </p:nvSpPr>
        <p:spPr/>
        <p:txBody>
          <a:bodyPr/>
          <a:lstStyle/>
          <a:p>
            <a:fld id="{507A54D3-287C-3948-AA89-E53C9D689F15}" type="slidenum">
              <a:rPr lang="en-US" smtClean="0"/>
              <a:pPr/>
              <a:t>2</a:t>
            </a:fld>
            <a:endParaRPr lang="en-US" dirty="0"/>
          </a:p>
        </p:txBody>
      </p:sp>
      <p:sp>
        <p:nvSpPr>
          <p:cNvPr id="5" name="Footer Placeholder 4"/>
          <p:cNvSpPr>
            <a:spLocks noGrp="1"/>
          </p:cNvSpPr>
          <p:nvPr>
            <p:ph type="ftr" sz="quarter" idx="15"/>
          </p:nvPr>
        </p:nvSpPr>
        <p:spPr/>
        <p:txBody>
          <a:bodyPr/>
          <a:lstStyle/>
          <a:p>
            <a:r>
              <a:rPr lang="en-US" dirty="0"/>
              <a:t>ASCCC Fall Plenary 2020</a:t>
            </a:r>
          </a:p>
        </p:txBody>
      </p:sp>
    </p:spTree>
    <p:extLst>
      <p:ext uri="{BB962C8B-B14F-4D97-AF65-F5344CB8AC3E}">
        <p14:creationId xmlns:p14="http://schemas.microsoft.com/office/powerpoint/2010/main" val="1097547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Anticipated Roles of </a:t>
            </a:r>
            <a:br>
              <a:rPr lang="en-US" dirty="0"/>
            </a:br>
            <a:r>
              <a:rPr lang="en-US" dirty="0"/>
              <a:t>Senate Presidents and Faculty</a:t>
            </a:r>
          </a:p>
        </p:txBody>
      </p:sp>
      <p:sp>
        <p:nvSpPr>
          <p:cNvPr id="3" name="Content Placeholder 2"/>
          <p:cNvSpPr>
            <a:spLocks noGrp="1"/>
          </p:cNvSpPr>
          <p:nvPr>
            <p:ph idx="1"/>
          </p:nvPr>
        </p:nvSpPr>
        <p:spPr/>
        <p:txBody>
          <a:bodyPr/>
          <a:lstStyle/>
          <a:p>
            <a:pPr marL="342900" indent="-342900">
              <a:buFont typeface="Arial" charset="0"/>
              <a:buChar char="•"/>
            </a:pPr>
            <a:r>
              <a:rPr lang="en-US" dirty="0"/>
              <a:t>CBE Collaborative applications require support from local academic (resolution or action) and signature of senate president</a:t>
            </a:r>
          </a:p>
          <a:p>
            <a:pPr marL="342900" indent="-342900">
              <a:buFont typeface="Arial" charset="0"/>
              <a:buChar char="•"/>
            </a:pPr>
            <a:r>
              <a:rPr lang="en-US" dirty="0"/>
              <a:t>CBE is curriculum</a:t>
            </a:r>
            <a:r>
              <a:rPr lang="mr-IN" dirty="0"/>
              <a:t>…</a:t>
            </a:r>
            <a:r>
              <a:rPr lang="en-US" dirty="0"/>
              <a:t>10+1 is applicable</a:t>
            </a:r>
          </a:p>
          <a:p>
            <a:pPr marL="1028700" lvl="1" indent="-342900">
              <a:buFont typeface="Arial" charset="0"/>
              <a:buChar char="•"/>
            </a:pPr>
            <a:r>
              <a:rPr lang="en-US" dirty="0"/>
              <a:t>Curriculum</a:t>
            </a:r>
          </a:p>
          <a:p>
            <a:pPr marL="1028700" lvl="1" indent="-342900">
              <a:buFont typeface="Arial" charset="0"/>
              <a:buChar char="•"/>
            </a:pPr>
            <a:r>
              <a:rPr lang="en-US" dirty="0"/>
              <a:t>Program development</a:t>
            </a:r>
          </a:p>
          <a:p>
            <a:pPr marL="1028700" lvl="1" indent="-342900">
              <a:buFont typeface="Arial" charset="0"/>
              <a:buChar char="•"/>
            </a:pPr>
            <a:r>
              <a:rPr lang="en-US" dirty="0"/>
              <a:t>Degree and certificate requirements</a:t>
            </a:r>
          </a:p>
          <a:p>
            <a:pPr marL="1028700" lvl="1" indent="-342900">
              <a:buFont typeface="Arial" charset="0"/>
              <a:buChar char="•"/>
            </a:pPr>
            <a:r>
              <a:rPr lang="en-US" dirty="0"/>
              <a:t>Standards or policies regarding student preparation and success</a:t>
            </a:r>
          </a:p>
          <a:p>
            <a:pPr marL="1028700" lvl="1" indent="-342900">
              <a:buFont typeface="Arial" charset="0"/>
              <a:buChar char="•"/>
            </a:pPr>
            <a:r>
              <a:rPr lang="en-US" dirty="0"/>
              <a:t>+Academic policy development within 10+1</a:t>
            </a:r>
          </a:p>
          <a:p>
            <a:pPr marL="1028700" lvl="1" indent="-342900">
              <a:buFont typeface="Arial" charset="0"/>
              <a:buChar char="•"/>
            </a:pPr>
            <a:endParaRPr lang="en-US" dirty="0"/>
          </a:p>
          <a:p>
            <a:endParaRPr lang="en-US" dirty="0"/>
          </a:p>
        </p:txBody>
      </p:sp>
      <p:sp>
        <p:nvSpPr>
          <p:cNvPr id="4" name="Slide Number Placeholder 3"/>
          <p:cNvSpPr>
            <a:spLocks noGrp="1"/>
          </p:cNvSpPr>
          <p:nvPr>
            <p:ph type="sldNum" sz="quarter" idx="14"/>
          </p:nvPr>
        </p:nvSpPr>
        <p:spPr/>
        <p:txBody>
          <a:bodyPr/>
          <a:lstStyle/>
          <a:p>
            <a:fld id="{507A54D3-287C-3948-AA89-E53C9D689F15}" type="slidenum">
              <a:rPr lang="en-US" smtClean="0"/>
              <a:pPr/>
              <a:t>20</a:t>
            </a:fld>
            <a:endParaRPr lang="en-US" dirty="0"/>
          </a:p>
        </p:txBody>
      </p:sp>
      <p:sp>
        <p:nvSpPr>
          <p:cNvPr id="5" name="Footer Placeholder 4"/>
          <p:cNvSpPr>
            <a:spLocks noGrp="1"/>
          </p:cNvSpPr>
          <p:nvPr>
            <p:ph type="ftr" sz="quarter" idx="15"/>
          </p:nvPr>
        </p:nvSpPr>
        <p:spPr/>
        <p:txBody>
          <a:bodyPr/>
          <a:lstStyle/>
          <a:p>
            <a:r>
              <a:rPr lang="en-US" dirty="0"/>
              <a:t>ASCCC Fall Plenary 2020</a:t>
            </a:r>
          </a:p>
        </p:txBody>
      </p:sp>
    </p:spTree>
    <p:extLst>
      <p:ext uri="{BB962C8B-B14F-4D97-AF65-F5344CB8AC3E}">
        <p14:creationId xmlns:p14="http://schemas.microsoft.com/office/powerpoint/2010/main" val="82149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faculty will </a:t>
            </a:r>
            <a:r>
              <a:rPr lang="en-US" dirty="0"/>
              <a:t>need to be involved?</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sz="2600" b="1" dirty="0"/>
              <a:t>Definitely:</a:t>
            </a:r>
          </a:p>
          <a:p>
            <a:r>
              <a:rPr lang="en-US" sz="2600" dirty="0"/>
              <a:t>Academic Senate presidents</a:t>
            </a:r>
          </a:p>
          <a:p>
            <a:r>
              <a:rPr lang="en-US" sz="2600" dirty="0"/>
              <a:t>Curriculum Chairs</a:t>
            </a:r>
          </a:p>
          <a:p>
            <a:r>
              <a:rPr lang="en-US" sz="2600" dirty="0"/>
              <a:t>Discipline faculty (within a designated major)</a:t>
            </a:r>
          </a:p>
          <a:p>
            <a:r>
              <a:rPr lang="en-US" sz="2600" dirty="0"/>
              <a:t>General education faculty </a:t>
            </a:r>
          </a:p>
          <a:p>
            <a:r>
              <a:rPr lang="en-US" sz="2600" dirty="0"/>
              <a:t>Articulation Officers</a:t>
            </a:r>
          </a:p>
          <a:p>
            <a:endParaRPr lang="en-US" sz="2600" dirty="0"/>
          </a:p>
          <a:p>
            <a:pPr marL="0" indent="0">
              <a:buNone/>
            </a:pPr>
            <a:r>
              <a:rPr lang="en-US" sz="2600" b="1" dirty="0"/>
              <a:t>Possibly:</a:t>
            </a:r>
          </a:p>
          <a:p>
            <a:r>
              <a:rPr lang="en-US" sz="2600" dirty="0"/>
              <a:t>Guided pathways leads</a:t>
            </a:r>
          </a:p>
          <a:p>
            <a:r>
              <a:rPr lang="en-US" sz="2600" dirty="0"/>
              <a:t>Accreditation leads</a:t>
            </a:r>
          </a:p>
          <a:p>
            <a:r>
              <a:rPr lang="en-US" sz="2600" dirty="0"/>
              <a:t>Outcomes leads/coordinators</a:t>
            </a:r>
          </a:p>
          <a:p>
            <a:r>
              <a:rPr lang="en-US" sz="2600" dirty="0"/>
              <a:t>And</a:t>
            </a:r>
            <a:r>
              <a:rPr lang="mr-IN" sz="2600" dirty="0"/>
              <a:t>…</a:t>
            </a:r>
            <a:r>
              <a:rPr lang="en-US" sz="2600" dirty="0"/>
              <a:t>?</a:t>
            </a:r>
          </a:p>
          <a:p>
            <a:endParaRPr lang="en-US" dirty="0"/>
          </a:p>
        </p:txBody>
      </p:sp>
      <p:sp>
        <p:nvSpPr>
          <p:cNvPr id="4" name="Slide Number Placeholder 3"/>
          <p:cNvSpPr>
            <a:spLocks noGrp="1"/>
          </p:cNvSpPr>
          <p:nvPr>
            <p:ph type="sldNum" sz="quarter" idx="11"/>
          </p:nvPr>
        </p:nvSpPr>
        <p:spPr/>
        <p:txBody>
          <a:bodyPr/>
          <a:lstStyle/>
          <a:p>
            <a:fld id="{507A54D3-287C-3948-AA89-E53C9D689F15}" type="slidenum">
              <a:rPr lang="en-US" smtClean="0"/>
              <a:pPr/>
              <a:t>21</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spTree>
    <p:extLst>
      <p:ext uri="{BB962C8B-B14F-4D97-AF65-F5344CB8AC3E}">
        <p14:creationId xmlns:p14="http://schemas.microsoft.com/office/powerpoint/2010/main" val="201426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                         Thank </a:t>
            </a:r>
            <a:r>
              <a:rPr lang="en-US" dirty="0"/>
              <a:t>you!</a:t>
            </a:r>
          </a:p>
        </p:txBody>
      </p:sp>
    </p:spTree>
    <p:extLst>
      <p:ext uri="{BB962C8B-B14F-4D97-AF65-F5344CB8AC3E}">
        <p14:creationId xmlns:p14="http://schemas.microsoft.com/office/powerpoint/2010/main" val="2127579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Slides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4"/>
          </p:nvPr>
        </p:nvSpPr>
        <p:spPr/>
        <p:txBody>
          <a:bodyPr/>
          <a:lstStyle/>
          <a:p>
            <a:fld id="{507A54D3-287C-3948-AA89-E53C9D689F15}" type="slidenum">
              <a:rPr lang="en-US" smtClean="0"/>
              <a:pPr/>
              <a:t>23</a:t>
            </a:fld>
            <a:endParaRPr lang="en-US" dirty="0"/>
          </a:p>
        </p:txBody>
      </p:sp>
      <p:sp>
        <p:nvSpPr>
          <p:cNvPr id="5" name="Footer Placeholder 4"/>
          <p:cNvSpPr>
            <a:spLocks noGrp="1"/>
          </p:cNvSpPr>
          <p:nvPr>
            <p:ph type="ftr" sz="quarter" idx="15"/>
          </p:nvPr>
        </p:nvSpPr>
        <p:spPr/>
        <p:txBody>
          <a:bodyPr/>
          <a:lstStyle/>
          <a:p>
            <a:r>
              <a:rPr lang="en-US"/>
              <a:t>ASCCC Academic Academy 2020</a:t>
            </a:r>
            <a:endParaRPr lang="en-US" dirty="0"/>
          </a:p>
        </p:txBody>
      </p:sp>
    </p:spTree>
    <p:extLst>
      <p:ext uri="{BB962C8B-B14F-4D97-AF65-F5344CB8AC3E}">
        <p14:creationId xmlns:p14="http://schemas.microsoft.com/office/powerpoint/2010/main" val="92011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E2D6F6-F1F0-4409-9A7E-8C993B7CA4E8}"/>
              </a:ext>
            </a:extLst>
          </p:cNvPr>
          <p:cNvSpPr>
            <a:spLocks noGrp="1"/>
          </p:cNvSpPr>
          <p:nvPr>
            <p:ph sz="half" idx="2"/>
          </p:nvPr>
        </p:nvSpPr>
        <p:spPr>
          <a:xfrm>
            <a:off x="1055077" y="365124"/>
            <a:ext cx="6945923" cy="5824538"/>
          </a:xfrm>
        </p:spPr>
        <p:txBody>
          <a:bodyPr>
            <a:normAutofit/>
          </a:bodyPr>
          <a:lstStyle/>
          <a:p>
            <a:pPr marL="0" indent="0">
              <a:buNone/>
            </a:pPr>
            <a:r>
              <a:rPr lang="en-US" sz="3200" b="1" dirty="0">
                <a:solidFill>
                  <a:schemeClr val="accent1"/>
                </a:solidFill>
                <a:latin typeface="+mn-lt"/>
                <a:cs typeface="Arial" panose="020B0604020202020204" pitchFamily="34" charset="0"/>
              </a:rPr>
              <a:t>Vision for Success</a:t>
            </a:r>
          </a:p>
          <a:p>
            <a:pPr marL="514350" indent="-514350">
              <a:buFont typeface="+mj-lt"/>
              <a:buAutoNum type="arabicPeriod"/>
            </a:pPr>
            <a:endParaRPr lang="en-US" sz="2600" dirty="0">
              <a:latin typeface="+mn-lt"/>
              <a:cs typeface="Arial" panose="020B0604020202020204" pitchFamily="34" charset="0"/>
            </a:endParaRPr>
          </a:p>
          <a:p>
            <a:pPr marL="514350" indent="-514350">
              <a:buFont typeface="+mj-lt"/>
              <a:buAutoNum type="arabicPeriod"/>
            </a:pPr>
            <a:r>
              <a:rPr lang="en-US" sz="2800" dirty="0">
                <a:latin typeface="+mn-lt"/>
                <a:cs typeface="Arial" panose="020B0604020202020204" pitchFamily="34" charset="0"/>
              </a:rPr>
              <a:t>Increase credential attainment by 20%</a:t>
            </a:r>
          </a:p>
          <a:p>
            <a:pPr marL="514350" indent="-514350">
              <a:buFont typeface="+mj-lt"/>
              <a:buAutoNum type="arabicPeriod"/>
            </a:pPr>
            <a:r>
              <a:rPr lang="en-US" sz="2800" dirty="0">
                <a:latin typeface="+mn-lt"/>
                <a:cs typeface="Arial" panose="020B0604020202020204" pitchFamily="34" charset="0"/>
              </a:rPr>
              <a:t>Increase transfer by 35% to UC &amp; CSU</a:t>
            </a:r>
          </a:p>
          <a:p>
            <a:pPr marL="514350" indent="-514350">
              <a:buFont typeface="+mj-lt"/>
              <a:buAutoNum type="arabicPeriod"/>
            </a:pPr>
            <a:r>
              <a:rPr lang="en-US" sz="2800" dirty="0">
                <a:latin typeface="+mn-lt"/>
                <a:cs typeface="Arial" panose="020B0604020202020204" pitchFamily="34" charset="0"/>
              </a:rPr>
              <a:t>Decrease unit attainment for a degree</a:t>
            </a:r>
          </a:p>
          <a:p>
            <a:pPr marL="514350" indent="-514350">
              <a:buFont typeface="+mj-lt"/>
              <a:buAutoNum type="arabicPeriod"/>
            </a:pPr>
            <a:r>
              <a:rPr lang="en-US" sz="2800" dirty="0">
                <a:latin typeface="+mn-lt"/>
                <a:cs typeface="Arial" panose="020B0604020202020204" pitchFamily="34" charset="0"/>
              </a:rPr>
              <a:t>Increase employment for CTE students</a:t>
            </a:r>
          </a:p>
          <a:p>
            <a:pPr marL="514350" indent="-514350">
              <a:buFont typeface="+mj-lt"/>
              <a:buAutoNum type="arabicPeriod"/>
            </a:pPr>
            <a:r>
              <a:rPr lang="en-US" sz="2800" dirty="0">
                <a:latin typeface="+mn-lt"/>
                <a:cs typeface="Arial" panose="020B0604020202020204" pitchFamily="34" charset="0"/>
              </a:rPr>
              <a:t>Reduce and erase equity gaps</a:t>
            </a:r>
          </a:p>
          <a:p>
            <a:pPr marL="514350" indent="-514350">
              <a:buFont typeface="+mj-lt"/>
              <a:buAutoNum type="arabicPeriod"/>
            </a:pPr>
            <a:r>
              <a:rPr lang="en-US" sz="2800" dirty="0">
                <a:latin typeface="+mn-lt"/>
                <a:cs typeface="Arial" panose="020B0604020202020204" pitchFamily="34" charset="0"/>
              </a:rPr>
              <a:t>Reduce regional gaps</a:t>
            </a:r>
          </a:p>
        </p:txBody>
      </p:sp>
      <p:sp>
        <p:nvSpPr>
          <p:cNvPr id="5" name="Content Placeholder 4"/>
          <p:cNvSpPr>
            <a:spLocks noGrp="1"/>
          </p:cNvSpPr>
          <p:nvPr>
            <p:ph sz="quarter" idx="4"/>
          </p:nvPr>
        </p:nvSpPr>
        <p:spPr>
          <a:xfrm>
            <a:off x="8361199" y="365124"/>
            <a:ext cx="3666678" cy="5824537"/>
          </a:xfrm>
        </p:spPr>
        <p:txBody>
          <a:bodyPr>
            <a:normAutofit fontScale="85000" lnSpcReduction="10000"/>
          </a:bodyPr>
          <a:lstStyle/>
          <a:p>
            <a:pPr marL="0" indent="0" defTabSz="685800">
              <a:lnSpc>
                <a:spcPct val="114000"/>
              </a:lnSpc>
              <a:spcAft>
                <a:spcPts val="900"/>
              </a:spcAft>
              <a:buNone/>
              <a:defRPr/>
            </a:pPr>
            <a:r>
              <a:rPr lang="en-US" sz="2800" dirty="0">
                <a:solidFill>
                  <a:schemeClr val="accent1"/>
                </a:solidFill>
                <a:ea typeface="Source Sans Pro" panose="020B0503030403020204" pitchFamily="34" charset="0"/>
                <a:cs typeface="Arial" panose="020B0604020202020204" pitchFamily="34" charset="0"/>
              </a:rPr>
              <a:t>Core Commitments</a:t>
            </a:r>
          </a:p>
          <a:p>
            <a:pPr marL="342900" indent="-342900" defTabSz="685800">
              <a:lnSpc>
                <a:spcPct val="114000"/>
              </a:lnSpc>
              <a:spcAft>
                <a:spcPts val="900"/>
              </a:spcAft>
              <a:buFont typeface="+mj-lt"/>
              <a:buAutoNum type="arabicPeriod"/>
              <a:defRPr/>
            </a:pPr>
            <a:r>
              <a:rPr lang="en-US" dirty="0">
                <a:solidFill>
                  <a:srgbClr val="53575A"/>
                </a:solidFill>
                <a:latin typeface="+mn-lt"/>
                <a:ea typeface="Source Sans Pro" panose="020B0503030403020204" pitchFamily="34" charset="0"/>
                <a:cs typeface="Arial" panose="020B0604020202020204" pitchFamily="34" charset="0"/>
              </a:rPr>
              <a:t>Focus on students’ goals </a:t>
            </a:r>
          </a:p>
          <a:p>
            <a:pPr marL="342900" indent="-342900" defTabSz="685800">
              <a:lnSpc>
                <a:spcPct val="114000"/>
              </a:lnSpc>
              <a:spcAft>
                <a:spcPts val="900"/>
              </a:spcAft>
              <a:buFont typeface="+mj-lt"/>
              <a:buAutoNum type="arabicPeriod"/>
              <a:defRPr/>
            </a:pPr>
            <a:r>
              <a:rPr lang="en-US" dirty="0">
                <a:solidFill>
                  <a:srgbClr val="53575A"/>
                </a:solidFill>
                <a:latin typeface="+mn-lt"/>
                <a:ea typeface="Source Sans Pro" panose="020B0503030403020204" pitchFamily="34" charset="0"/>
                <a:cs typeface="Arial" panose="020B0604020202020204" pitchFamily="34" charset="0"/>
              </a:rPr>
              <a:t>Design and decide with the student in mind</a:t>
            </a:r>
          </a:p>
          <a:p>
            <a:pPr marL="342900" indent="-342900" defTabSz="685800">
              <a:lnSpc>
                <a:spcPct val="114000"/>
              </a:lnSpc>
              <a:spcAft>
                <a:spcPts val="900"/>
              </a:spcAft>
              <a:buFont typeface="+mj-lt"/>
              <a:buAutoNum type="arabicPeriod"/>
              <a:defRPr/>
            </a:pPr>
            <a:r>
              <a:rPr lang="en-US" dirty="0">
                <a:solidFill>
                  <a:srgbClr val="53575A"/>
                </a:solidFill>
                <a:latin typeface="+mn-lt"/>
                <a:ea typeface="Source Sans Pro" panose="020B0503030403020204" pitchFamily="34" charset="0"/>
                <a:cs typeface="Arial" panose="020B0604020202020204" pitchFamily="34" charset="0"/>
              </a:rPr>
              <a:t>Pair high expectations and high support</a:t>
            </a:r>
          </a:p>
          <a:p>
            <a:pPr marL="342900" indent="-342900" defTabSz="685800">
              <a:lnSpc>
                <a:spcPct val="114000"/>
              </a:lnSpc>
              <a:spcAft>
                <a:spcPts val="900"/>
              </a:spcAft>
              <a:buFont typeface="+mj-lt"/>
              <a:buAutoNum type="arabicPeriod"/>
              <a:defRPr/>
            </a:pPr>
            <a:r>
              <a:rPr lang="en-US" dirty="0">
                <a:solidFill>
                  <a:srgbClr val="53575A"/>
                </a:solidFill>
                <a:latin typeface="+mn-lt"/>
                <a:ea typeface="Source Sans Pro" panose="020B0503030403020204" pitchFamily="34" charset="0"/>
                <a:cs typeface="Arial" panose="020B0604020202020204" pitchFamily="34" charset="0"/>
              </a:rPr>
              <a:t>Evidence-based decisions</a:t>
            </a:r>
          </a:p>
          <a:p>
            <a:pPr marL="342900" indent="-342900" defTabSz="685800">
              <a:lnSpc>
                <a:spcPct val="114000"/>
              </a:lnSpc>
              <a:spcAft>
                <a:spcPts val="900"/>
              </a:spcAft>
              <a:buFont typeface="+mj-lt"/>
              <a:buAutoNum type="arabicPeriod"/>
              <a:defRPr/>
            </a:pPr>
            <a:r>
              <a:rPr lang="en-US" dirty="0">
                <a:solidFill>
                  <a:srgbClr val="53575A"/>
                </a:solidFill>
                <a:latin typeface="+mn-lt"/>
                <a:ea typeface="Source Sans Pro" panose="020B0503030403020204" pitchFamily="34" charset="0"/>
                <a:cs typeface="Arial" panose="020B0604020202020204" pitchFamily="34" charset="0"/>
              </a:rPr>
              <a:t>Own student performance</a:t>
            </a:r>
          </a:p>
          <a:p>
            <a:pPr marL="342900" indent="-342900" defTabSz="685800">
              <a:lnSpc>
                <a:spcPct val="114000"/>
              </a:lnSpc>
              <a:spcAft>
                <a:spcPts val="900"/>
              </a:spcAft>
              <a:buFont typeface="+mj-lt"/>
              <a:buAutoNum type="arabicPeriod"/>
              <a:defRPr/>
            </a:pPr>
            <a:r>
              <a:rPr lang="en-US" dirty="0">
                <a:solidFill>
                  <a:srgbClr val="53575A"/>
                </a:solidFill>
                <a:latin typeface="+mn-lt"/>
                <a:ea typeface="Source Sans Pro" panose="020B0503030403020204" pitchFamily="34" charset="0"/>
                <a:cs typeface="Arial" panose="020B0604020202020204" pitchFamily="34" charset="0"/>
              </a:rPr>
              <a:t>Enable innovation and action </a:t>
            </a:r>
          </a:p>
          <a:p>
            <a:pPr marL="342900" indent="-342900" defTabSz="685800">
              <a:lnSpc>
                <a:spcPct val="114000"/>
              </a:lnSpc>
              <a:spcAft>
                <a:spcPts val="900"/>
              </a:spcAft>
              <a:buFont typeface="+mj-lt"/>
              <a:buAutoNum type="arabicPeriod"/>
              <a:defRPr/>
            </a:pPr>
            <a:r>
              <a:rPr lang="en-US" dirty="0">
                <a:solidFill>
                  <a:srgbClr val="53575A"/>
                </a:solidFill>
                <a:latin typeface="+mn-lt"/>
                <a:ea typeface="Source Sans Pro" panose="020B0503030403020204" pitchFamily="34" charset="0"/>
                <a:cs typeface="Arial" panose="020B0604020202020204" pitchFamily="34" charset="0"/>
              </a:rPr>
              <a:t>Cross-system partnership</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xmlns="" id="{805C11EF-5C4D-40C5-AE1B-4880838FC26C}"/>
              </a:ext>
            </a:extLst>
          </p:cNvPr>
          <p:cNvSpPr>
            <a:spLocks noGrp="1"/>
          </p:cNvSpPr>
          <p:nvPr>
            <p:ph type="sldNum" sz="quarter" idx="11"/>
          </p:nvPr>
        </p:nvSpPr>
        <p:spPr/>
        <p:txBody>
          <a:bodyPr/>
          <a:lstStyle/>
          <a:p>
            <a:fld id="{7934E7AA-586C-4B13-A389-1429762DA247}" type="slidenum">
              <a:rPr lang="en-US" smtClean="0"/>
              <a:pPr/>
              <a:t>24</a:t>
            </a:fld>
            <a:endParaRPr lang="en-US" dirty="0"/>
          </a:p>
        </p:txBody>
      </p:sp>
      <p:sp>
        <p:nvSpPr>
          <p:cNvPr id="6" name="Right Brace 5">
            <a:extLst>
              <a:ext uri="{FF2B5EF4-FFF2-40B4-BE49-F238E27FC236}">
                <a16:creationId xmlns:a16="http://schemas.microsoft.com/office/drawing/2014/main" xmlns="" id="{B9A34C9B-DC8E-4B9A-B93A-A2AF6E0A7FA3}"/>
              </a:ext>
            </a:extLst>
          </p:cNvPr>
          <p:cNvSpPr/>
          <p:nvPr/>
        </p:nvSpPr>
        <p:spPr>
          <a:xfrm>
            <a:off x="7648783" y="1576388"/>
            <a:ext cx="216176" cy="2897864"/>
          </a:xfrm>
          <a:prstGeom prst="rightBrace">
            <a:avLst>
              <a:gd name="adj1" fmla="val 0"/>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dirty="0">
              <a:solidFill>
                <a:srgbClr val="002F6D"/>
              </a:solidFill>
              <a:latin typeface="Source Sans Pro" panose="020B0503030403020204" pitchFamily="34" charset="0"/>
            </a:endParaRPr>
          </a:p>
        </p:txBody>
      </p:sp>
      <p:sp>
        <p:nvSpPr>
          <p:cNvPr id="11" name="Right Brace 10">
            <a:extLst>
              <a:ext uri="{FF2B5EF4-FFF2-40B4-BE49-F238E27FC236}">
                <a16:creationId xmlns:a16="http://schemas.microsoft.com/office/drawing/2014/main" xmlns="" id="{B9A34C9B-DC8E-4B9A-B93A-A2AF6E0A7FA3}"/>
              </a:ext>
            </a:extLst>
          </p:cNvPr>
          <p:cNvSpPr/>
          <p:nvPr/>
        </p:nvSpPr>
        <p:spPr>
          <a:xfrm>
            <a:off x="8145023" y="528147"/>
            <a:ext cx="216176" cy="5498489"/>
          </a:xfrm>
          <a:prstGeom prst="rightBrace">
            <a:avLst>
              <a:gd name="adj1" fmla="val 0"/>
              <a:gd name="adj2" fmla="val 50000"/>
            </a:avLst>
          </a:prstGeom>
          <a:solidFill>
            <a:schemeClr val="accent1"/>
          </a:solidFill>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dirty="0">
              <a:solidFill>
                <a:srgbClr val="002F6D"/>
              </a:solidFill>
              <a:latin typeface="Source Sans Pro" panose="020B0503030403020204" pitchFamily="34" charset="0"/>
            </a:endParaRPr>
          </a:p>
        </p:txBody>
      </p:sp>
    </p:spTree>
    <p:extLst>
      <p:ext uri="{BB962C8B-B14F-4D97-AF65-F5344CB8AC3E}">
        <p14:creationId xmlns:p14="http://schemas.microsoft.com/office/powerpoint/2010/main" val="558208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2503E-25BF-4EA7-A642-63A7C9B95DDE}"/>
              </a:ext>
            </a:extLst>
          </p:cNvPr>
          <p:cNvSpPr>
            <a:spLocks noGrp="1"/>
          </p:cNvSpPr>
          <p:nvPr>
            <p:ph type="title"/>
          </p:nvPr>
        </p:nvSpPr>
        <p:spPr/>
        <p:txBody>
          <a:bodyPr/>
          <a:lstStyle/>
          <a:p>
            <a:r>
              <a:rPr lang="en-US" dirty="0"/>
              <a:t>Guided Pathways Principles </a:t>
            </a:r>
          </a:p>
        </p:txBody>
      </p:sp>
      <p:sp>
        <p:nvSpPr>
          <p:cNvPr id="4" name="Slide Number Placeholder 3">
            <a:extLst>
              <a:ext uri="{FF2B5EF4-FFF2-40B4-BE49-F238E27FC236}">
                <a16:creationId xmlns:a16="http://schemas.microsoft.com/office/drawing/2014/main" xmlns="" id="{EACA9657-1E57-4B09-B560-5265A2200CE2}"/>
              </a:ext>
            </a:extLst>
          </p:cNvPr>
          <p:cNvSpPr>
            <a:spLocks noGrp="1"/>
          </p:cNvSpPr>
          <p:nvPr>
            <p:ph type="sldNum" sz="quarter" idx="11"/>
          </p:nvPr>
        </p:nvSpPr>
        <p:spPr/>
        <p:txBody>
          <a:bodyPr/>
          <a:lstStyle/>
          <a:p>
            <a:fld id="{7934E7AA-586C-4B13-A389-1429762DA247}" type="slidenum">
              <a:rPr lang="en-US" smtClean="0"/>
              <a:pPr/>
              <a:t>25</a:t>
            </a:fld>
            <a:endParaRPr lang="en-US" dirty="0"/>
          </a:p>
        </p:txBody>
      </p:sp>
      <p:pic>
        <p:nvPicPr>
          <p:cNvPr id="10" name="Picture 9" descr="Create clear curricular pathways to employment and further education, help students choose and enter a pathway, help students stay on their path, and ensure learning is happening with intentional outcomes" title="Guided Pathways Four Pillars">
            <a:extLst>
              <a:ext uri="{FF2B5EF4-FFF2-40B4-BE49-F238E27FC236}">
                <a16:creationId xmlns:a16="http://schemas.microsoft.com/office/drawing/2014/main" xmlns="" id="{7A86E62D-3F69-4402-B254-C50DA6BB4001}"/>
              </a:ext>
            </a:extLst>
          </p:cNvPr>
          <p:cNvPicPr>
            <a:picLocks noChangeAspect="1"/>
          </p:cNvPicPr>
          <p:nvPr/>
        </p:nvPicPr>
        <p:blipFill>
          <a:blip r:embed="rId3"/>
          <a:stretch>
            <a:fillRect/>
          </a:stretch>
        </p:blipFill>
        <p:spPr>
          <a:xfrm>
            <a:off x="2782974" y="2011908"/>
            <a:ext cx="6626053" cy="2834184"/>
          </a:xfrm>
          <a:prstGeom prst="rect">
            <a:avLst/>
          </a:prstGeom>
        </p:spPr>
      </p:pic>
    </p:spTree>
    <p:extLst>
      <p:ext uri="{BB962C8B-B14F-4D97-AF65-F5344CB8AC3E}">
        <p14:creationId xmlns:p14="http://schemas.microsoft.com/office/powerpoint/2010/main" val="79384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half" idx="1"/>
          </p:nvPr>
        </p:nvSpPr>
        <p:spPr/>
        <p:txBody>
          <a:bodyPr>
            <a:normAutofit lnSpcReduction="10000"/>
          </a:bodyPr>
          <a:lstStyle/>
          <a:p>
            <a:r>
              <a:rPr lang="en-US" dirty="0"/>
              <a:t>Direct Assessment Competency-Based Education (DA CBE)</a:t>
            </a:r>
          </a:p>
          <a:p>
            <a:pPr lvl="1"/>
            <a:r>
              <a:rPr lang="en-US" dirty="0"/>
              <a:t>What is it?</a:t>
            </a:r>
          </a:p>
          <a:p>
            <a:pPr lvl="1"/>
            <a:r>
              <a:rPr lang="en-US" dirty="0"/>
              <a:t>Why implement it? Why now?</a:t>
            </a:r>
          </a:p>
          <a:p>
            <a:pPr lvl="1"/>
            <a:r>
              <a:rPr lang="en-US" dirty="0"/>
              <a:t>What are the differences between CBE, CPL, and traditional instruction?</a:t>
            </a:r>
          </a:p>
          <a:p>
            <a:endParaRPr lang="en-US" dirty="0"/>
          </a:p>
          <a:p>
            <a:r>
              <a:rPr lang="en-US" dirty="0"/>
              <a:t>CBE Collaborative</a:t>
            </a:r>
          </a:p>
          <a:p>
            <a:pPr lvl="1"/>
            <a:r>
              <a:rPr lang="en-US" dirty="0"/>
              <a:t>What is it?</a:t>
            </a:r>
          </a:p>
          <a:p>
            <a:pPr lvl="1"/>
            <a:r>
              <a:rPr lang="en-US" dirty="0"/>
              <a:t>What is the timeline</a:t>
            </a:r>
          </a:p>
          <a:p>
            <a:pPr lvl="1"/>
            <a:r>
              <a:rPr lang="en-US" dirty="0"/>
              <a:t>Who at colleges will be involved?</a:t>
            </a:r>
          </a:p>
          <a:p>
            <a:endParaRPr lang="en-US" dirty="0"/>
          </a:p>
          <a:p>
            <a:r>
              <a:rPr lang="en-US" dirty="0"/>
              <a:t>Anticipated Roles of Senate Presidents and Faculty</a:t>
            </a:r>
          </a:p>
        </p:txBody>
      </p:sp>
      <p:sp>
        <p:nvSpPr>
          <p:cNvPr id="4" name="Slide Number Placeholder 3"/>
          <p:cNvSpPr>
            <a:spLocks noGrp="1"/>
          </p:cNvSpPr>
          <p:nvPr>
            <p:ph type="sldNum" sz="quarter" idx="11"/>
          </p:nvPr>
        </p:nvSpPr>
        <p:spPr/>
        <p:txBody>
          <a:bodyPr/>
          <a:lstStyle/>
          <a:p>
            <a:fld id="{507A54D3-287C-3948-AA89-E53C9D689F15}" type="slidenum">
              <a:rPr lang="en-US" smtClean="0"/>
              <a:pPr/>
              <a:t>3</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spTree>
    <p:extLst>
      <p:ext uri="{BB962C8B-B14F-4D97-AF65-F5344CB8AC3E}">
        <p14:creationId xmlns:p14="http://schemas.microsoft.com/office/powerpoint/2010/main" val="183912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Assessment</a:t>
            </a:r>
            <a:br>
              <a:rPr lang="en-US" dirty="0"/>
            </a:br>
            <a:r>
              <a:rPr lang="en-US" dirty="0"/>
              <a:t>Competency-Based Education</a:t>
            </a:r>
          </a:p>
        </p:txBody>
      </p:sp>
      <p:sp>
        <p:nvSpPr>
          <p:cNvPr id="3" name="Content Placeholder 2"/>
          <p:cNvSpPr>
            <a:spLocks noGrp="1"/>
          </p:cNvSpPr>
          <p:nvPr>
            <p:ph idx="1"/>
          </p:nvPr>
        </p:nvSpPr>
        <p:spPr/>
        <p:txBody>
          <a:bodyPr/>
          <a:lstStyle/>
          <a:p>
            <a:pPr marL="342900" indent="-342900">
              <a:buFont typeface="Arial" charset="0"/>
              <a:buChar char="•"/>
            </a:pPr>
            <a:r>
              <a:rPr lang="en-US" dirty="0"/>
              <a:t>What is it?</a:t>
            </a:r>
          </a:p>
          <a:p>
            <a:pPr marL="342900" indent="-342900">
              <a:buFont typeface="Arial" charset="0"/>
              <a:buChar char="•"/>
            </a:pPr>
            <a:endParaRPr lang="en-US" dirty="0"/>
          </a:p>
          <a:p>
            <a:pPr marL="342900" indent="-342900">
              <a:buFont typeface="Arial" charset="0"/>
              <a:buChar char="•"/>
            </a:pPr>
            <a:r>
              <a:rPr lang="en-US" dirty="0"/>
              <a:t>Why implement it? Why now?</a:t>
            </a:r>
          </a:p>
          <a:p>
            <a:pPr marL="342900" indent="-342900">
              <a:buFont typeface="Arial" charset="0"/>
              <a:buChar char="•"/>
            </a:pPr>
            <a:endParaRPr lang="en-US" dirty="0"/>
          </a:p>
          <a:p>
            <a:pPr marL="342900" indent="-342900">
              <a:buFont typeface="Arial" charset="0"/>
              <a:buChar char="•"/>
            </a:pPr>
            <a:r>
              <a:rPr lang="en-US" dirty="0"/>
              <a:t>What are the differences between CBE, Credit for Prior Learning (CPL), and traditional instruction?</a:t>
            </a:r>
          </a:p>
        </p:txBody>
      </p:sp>
      <p:sp>
        <p:nvSpPr>
          <p:cNvPr id="4" name="Slide Number Placeholder 3"/>
          <p:cNvSpPr>
            <a:spLocks noGrp="1"/>
          </p:cNvSpPr>
          <p:nvPr>
            <p:ph type="sldNum" sz="quarter" idx="14"/>
          </p:nvPr>
        </p:nvSpPr>
        <p:spPr/>
        <p:txBody>
          <a:bodyPr/>
          <a:lstStyle/>
          <a:p>
            <a:fld id="{507A54D3-287C-3948-AA89-E53C9D689F15}" type="slidenum">
              <a:rPr lang="en-US" smtClean="0"/>
              <a:pPr/>
              <a:t>4</a:t>
            </a:fld>
            <a:endParaRPr lang="en-US" dirty="0"/>
          </a:p>
        </p:txBody>
      </p:sp>
      <p:sp>
        <p:nvSpPr>
          <p:cNvPr id="5" name="Footer Placeholder 4"/>
          <p:cNvSpPr>
            <a:spLocks noGrp="1"/>
          </p:cNvSpPr>
          <p:nvPr>
            <p:ph type="ftr" sz="quarter" idx="15"/>
          </p:nvPr>
        </p:nvSpPr>
        <p:spPr/>
        <p:txBody>
          <a:bodyPr/>
          <a:lstStyle/>
          <a:p>
            <a:r>
              <a:rPr lang="en-US" dirty="0"/>
              <a:t>ASCCC Fall Plenary 2020</a:t>
            </a:r>
          </a:p>
        </p:txBody>
      </p:sp>
    </p:spTree>
    <p:extLst>
      <p:ext uri="{BB962C8B-B14F-4D97-AF65-F5344CB8AC3E}">
        <p14:creationId xmlns:p14="http://schemas.microsoft.com/office/powerpoint/2010/main" val="208516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Competency Based-Education (CBE)?</a:t>
            </a:r>
          </a:p>
        </p:txBody>
      </p:sp>
      <p:sp>
        <p:nvSpPr>
          <p:cNvPr id="3" name="Content Placeholder 2"/>
          <p:cNvSpPr>
            <a:spLocks noGrp="1"/>
          </p:cNvSpPr>
          <p:nvPr>
            <p:ph sz="half" idx="1"/>
          </p:nvPr>
        </p:nvSpPr>
        <p:spPr/>
        <p:txBody>
          <a:bodyPr>
            <a:normAutofit lnSpcReduction="10000"/>
          </a:bodyPr>
          <a:lstStyle/>
          <a:p>
            <a:r>
              <a:rPr lang="en-US" dirty="0">
                <a:latin typeface="+mn-lt"/>
              </a:rPr>
              <a:t>CBE in CCC context is Direct Assessment Competency-Based Education</a:t>
            </a:r>
          </a:p>
          <a:p>
            <a:r>
              <a:rPr lang="en-US" dirty="0">
                <a:latin typeface="+mn-lt"/>
              </a:rPr>
              <a:t>“Direct assessment competency-based education” in the California community colleges is an intentional outcomes-based and equity-minded approach to earning a college degree in which the expectations of learning are held constant, but time is variable through a flexible, self-paced, high-touch and innovative learning practice (from proposed Title 5 regulations)</a:t>
            </a:r>
          </a:p>
          <a:p>
            <a:r>
              <a:rPr lang="en-US" dirty="0"/>
              <a:t>CBE is already possible within courses and programs. This effort is to now apply it to design and delivery of entire degree programs</a:t>
            </a:r>
          </a:p>
          <a:p>
            <a:r>
              <a:rPr lang="en-US" dirty="0"/>
              <a:t>CBE is a change from courses comprising a degree to competencies and sub-competencies within learning modules comprising a degree</a:t>
            </a:r>
          </a:p>
          <a:p>
            <a:endParaRPr lang="en-US" sz="1800" dirty="0"/>
          </a:p>
          <a:p>
            <a:endParaRPr lang="en-US" sz="2300" dirty="0">
              <a:latin typeface="+mn-lt"/>
              <a:ea typeface="Source Sans Pro"/>
            </a:endParaRPr>
          </a:p>
          <a:p>
            <a:endParaRPr lang="en-US" dirty="0"/>
          </a:p>
          <a:p>
            <a:endParaRPr lang="en-US" dirty="0"/>
          </a:p>
        </p:txBody>
      </p:sp>
      <p:sp>
        <p:nvSpPr>
          <p:cNvPr id="4" name="Slide Number Placeholder 3"/>
          <p:cNvSpPr>
            <a:spLocks noGrp="1"/>
          </p:cNvSpPr>
          <p:nvPr>
            <p:ph type="sldNum" sz="quarter" idx="11"/>
          </p:nvPr>
        </p:nvSpPr>
        <p:spPr/>
        <p:txBody>
          <a:bodyPr/>
          <a:lstStyle/>
          <a:p>
            <a:fld id="{507A54D3-287C-3948-AA89-E53C9D689F15}" type="slidenum">
              <a:rPr lang="en-US" smtClean="0"/>
              <a:pPr/>
              <a:t>5</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spTree>
    <p:extLst>
      <p:ext uri="{BB962C8B-B14F-4D97-AF65-F5344CB8AC3E}">
        <p14:creationId xmlns:p14="http://schemas.microsoft.com/office/powerpoint/2010/main" val="1787088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Competency-Based Education (CBE)?</a:t>
            </a:r>
          </a:p>
        </p:txBody>
      </p:sp>
      <p:sp>
        <p:nvSpPr>
          <p:cNvPr id="3" name="Content Placeholder 2"/>
          <p:cNvSpPr>
            <a:spLocks noGrp="1"/>
          </p:cNvSpPr>
          <p:nvPr>
            <p:ph sz="half" idx="1"/>
          </p:nvPr>
        </p:nvSpPr>
        <p:spPr/>
        <p:txBody>
          <a:bodyPr>
            <a:normAutofit lnSpcReduction="10000"/>
          </a:bodyPr>
          <a:lstStyle/>
          <a:p>
            <a:r>
              <a:rPr lang="en-US" dirty="0">
                <a:latin typeface="+mn-lt"/>
                <a:ea typeface="Source Sans Pro"/>
              </a:rPr>
              <a:t>Both the evaluation of student achievement and the award of a degree or credential are based solely on the demonstration and mastery of competencies</a:t>
            </a:r>
          </a:p>
          <a:p>
            <a:pPr>
              <a:lnSpc>
                <a:spcPct val="110000"/>
              </a:lnSpc>
              <a:spcBef>
                <a:spcPts val="0"/>
              </a:spcBef>
            </a:pPr>
            <a:r>
              <a:rPr lang="en-US" dirty="0">
                <a:latin typeface="+mn-lt"/>
                <a:ea typeface="Source Sans Pro"/>
              </a:rPr>
              <a:t>Students proceed at their own pace rather than progressing through courses in a traditional academic term timeline; faculty assist and facilitate the progress of each student individually</a:t>
            </a:r>
          </a:p>
          <a:p>
            <a:pPr>
              <a:lnSpc>
                <a:spcPct val="110000"/>
              </a:lnSpc>
              <a:spcBef>
                <a:spcPts val="0"/>
              </a:spcBef>
            </a:pPr>
            <a:r>
              <a:rPr lang="en-US" dirty="0">
                <a:ea typeface="Source Sans Pro"/>
              </a:rPr>
              <a:t>Students are expected to demonstrate the competency at a high level of achievement (mastery = 80%)</a:t>
            </a:r>
            <a:endParaRPr lang="en-US" dirty="0">
              <a:latin typeface="+mn-lt"/>
              <a:ea typeface="Source Sans Pro"/>
            </a:endParaRPr>
          </a:p>
          <a:p>
            <a:pPr>
              <a:lnSpc>
                <a:spcPct val="110000"/>
              </a:lnSpc>
              <a:spcBef>
                <a:spcPts val="0"/>
              </a:spcBef>
            </a:pPr>
            <a:r>
              <a:rPr lang="en-US" dirty="0">
                <a:latin typeface="+mn-lt"/>
                <a:ea typeface="Source Sans Pro"/>
              </a:rPr>
              <a:t>Conventional grades are not necessarily assigned; mastery is recorded</a:t>
            </a:r>
          </a:p>
          <a:p>
            <a:pPr lvl="1">
              <a:lnSpc>
                <a:spcPct val="110000"/>
              </a:lnSpc>
              <a:spcBef>
                <a:spcPts val="0"/>
              </a:spcBef>
            </a:pPr>
            <a:r>
              <a:rPr lang="en-US" dirty="0">
                <a:latin typeface="+mn-lt"/>
                <a:ea typeface="Source Sans Pro"/>
              </a:rPr>
              <a:t>No punitive grades</a:t>
            </a:r>
          </a:p>
          <a:p>
            <a:pPr>
              <a:lnSpc>
                <a:spcPct val="110000"/>
              </a:lnSpc>
              <a:spcBef>
                <a:spcPts val="0"/>
              </a:spcBef>
            </a:pPr>
            <a:r>
              <a:rPr lang="en-US" dirty="0">
                <a:latin typeface="+mn-lt"/>
                <a:ea typeface="Source Sans Pro"/>
              </a:rPr>
              <a:t>Establishes “credit-hour equivalencies” between CBE competencies and traditional course student learning outcomes</a:t>
            </a:r>
            <a:endParaRPr lang="en-US" sz="1800" dirty="0"/>
          </a:p>
          <a:p>
            <a:endParaRPr lang="en-US" sz="1800" dirty="0"/>
          </a:p>
          <a:p>
            <a:endParaRPr lang="en-US" sz="2300" dirty="0">
              <a:latin typeface="+mn-lt"/>
              <a:ea typeface="Source Sans Pro"/>
            </a:endParaRPr>
          </a:p>
          <a:p>
            <a:endParaRPr lang="en-US" dirty="0"/>
          </a:p>
          <a:p>
            <a:endParaRPr lang="en-US" dirty="0"/>
          </a:p>
        </p:txBody>
      </p:sp>
      <p:sp>
        <p:nvSpPr>
          <p:cNvPr id="4" name="Slide Number Placeholder 3"/>
          <p:cNvSpPr>
            <a:spLocks noGrp="1"/>
          </p:cNvSpPr>
          <p:nvPr>
            <p:ph type="sldNum" sz="quarter" idx="11"/>
          </p:nvPr>
        </p:nvSpPr>
        <p:spPr/>
        <p:txBody>
          <a:bodyPr/>
          <a:lstStyle/>
          <a:p>
            <a:fld id="{507A54D3-287C-3948-AA89-E53C9D689F15}" type="slidenum">
              <a:rPr lang="en-US" smtClean="0"/>
              <a:pPr/>
              <a:t>6</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spTree>
    <p:extLst>
      <p:ext uri="{BB962C8B-B14F-4D97-AF65-F5344CB8AC3E}">
        <p14:creationId xmlns:p14="http://schemas.microsoft.com/office/powerpoint/2010/main" val="43191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It? Why Now?</a:t>
            </a:r>
          </a:p>
        </p:txBody>
      </p:sp>
      <p:sp>
        <p:nvSpPr>
          <p:cNvPr id="3" name="Content Placeholder 2"/>
          <p:cNvSpPr>
            <a:spLocks noGrp="1"/>
          </p:cNvSpPr>
          <p:nvPr>
            <p:ph sz="half" idx="1"/>
          </p:nvPr>
        </p:nvSpPr>
        <p:spPr/>
        <p:txBody>
          <a:bodyPr>
            <a:normAutofit/>
          </a:bodyPr>
          <a:lstStyle/>
          <a:p>
            <a:r>
              <a:rPr lang="en-US" dirty="0">
                <a:latin typeface="+mn-lt"/>
              </a:rPr>
              <a:t>Vision for Success &amp; Core Commitments</a:t>
            </a:r>
          </a:p>
          <a:p>
            <a:endParaRPr lang="en-US" dirty="0">
              <a:latin typeface="+mn-lt"/>
            </a:endParaRPr>
          </a:p>
          <a:p>
            <a:r>
              <a:rPr lang="en-US" dirty="0">
                <a:latin typeface="+mn-lt"/>
              </a:rPr>
              <a:t>Guided pathways: 4 pillars</a:t>
            </a:r>
          </a:p>
          <a:p>
            <a:endParaRPr lang="en-US" dirty="0">
              <a:latin typeface="+mn-lt"/>
            </a:endParaRPr>
          </a:p>
          <a:p>
            <a:r>
              <a:rPr lang="en-US" dirty="0">
                <a:latin typeface="+mn-lt"/>
              </a:rPr>
              <a:t>Equity Imperative</a:t>
            </a:r>
          </a:p>
          <a:p>
            <a:endParaRPr lang="en-US" dirty="0">
              <a:latin typeface="+mn-lt"/>
            </a:endParaRPr>
          </a:p>
          <a:p>
            <a:r>
              <a:rPr lang="en-US" dirty="0">
                <a:latin typeface="+mn-lt"/>
              </a:rPr>
              <a:t>Increased access and opportunity for working Californians with no college or some college but no degree</a:t>
            </a:r>
          </a:p>
          <a:p>
            <a:pPr lvl="1"/>
            <a:endParaRPr lang="en-US" dirty="0"/>
          </a:p>
          <a:p>
            <a:endParaRPr lang="en-US" dirty="0"/>
          </a:p>
        </p:txBody>
      </p:sp>
      <p:sp>
        <p:nvSpPr>
          <p:cNvPr id="4" name="Slide Number Placeholder 3"/>
          <p:cNvSpPr>
            <a:spLocks noGrp="1"/>
          </p:cNvSpPr>
          <p:nvPr>
            <p:ph type="sldNum" sz="quarter" idx="11"/>
          </p:nvPr>
        </p:nvSpPr>
        <p:spPr/>
        <p:txBody>
          <a:bodyPr/>
          <a:lstStyle/>
          <a:p>
            <a:fld id="{507A54D3-287C-3948-AA89-E53C9D689F15}" type="slidenum">
              <a:rPr lang="en-US" smtClean="0"/>
              <a:pPr/>
              <a:t>7</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sp>
        <p:nvSpPr>
          <p:cNvPr id="6" name="Rectangle 5"/>
          <p:cNvSpPr/>
          <p:nvPr/>
        </p:nvSpPr>
        <p:spPr>
          <a:xfrm>
            <a:off x="5865822" y="6217920"/>
            <a:ext cx="5196219" cy="523220"/>
          </a:xfrm>
          <a:prstGeom prst="rect">
            <a:avLst/>
          </a:prstGeom>
        </p:spPr>
        <p:txBody>
          <a:bodyPr wrap="square">
            <a:spAutoFit/>
          </a:bodyPr>
          <a:lstStyle/>
          <a:p>
            <a:r>
              <a:rPr lang="en-US" sz="1400" dirty="0"/>
              <a:t>Source: </a:t>
            </a:r>
            <a:r>
              <a:rPr lang="en-US" sz="1400" i="1" dirty="0"/>
              <a:t>Back to College: Part One: California’s Imperative to Re-Engage Adults </a:t>
            </a:r>
            <a:r>
              <a:rPr lang="en-US" sz="1400" dirty="0"/>
              <a:t>by</a:t>
            </a:r>
            <a:r>
              <a:rPr lang="en-US" sz="1400" i="1" dirty="0"/>
              <a:t> </a:t>
            </a:r>
            <a:r>
              <a:rPr lang="en-US" sz="1400" dirty="0"/>
              <a:t>California Competes (Oct 2018)</a:t>
            </a:r>
          </a:p>
        </p:txBody>
      </p:sp>
    </p:spTree>
    <p:extLst>
      <p:ext uri="{BB962C8B-B14F-4D97-AF65-F5344CB8AC3E}">
        <p14:creationId xmlns:p14="http://schemas.microsoft.com/office/powerpoint/2010/main" val="117064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It? Why Now?</a:t>
            </a:r>
          </a:p>
        </p:txBody>
      </p:sp>
      <p:sp>
        <p:nvSpPr>
          <p:cNvPr id="3" name="Content Placeholder 2"/>
          <p:cNvSpPr>
            <a:spLocks noGrp="1"/>
          </p:cNvSpPr>
          <p:nvPr>
            <p:ph sz="half" idx="1"/>
          </p:nvPr>
        </p:nvSpPr>
        <p:spPr/>
        <p:txBody>
          <a:bodyPr>
            <a:normAutofit/>
          </a:bodyPr>
          <a:lstStyle/>
          <a:p>
            <a:pPr lvl="1"/>
            <a:endParaRPr lang="en-US" dirty="0"/>
          </a:p>
          <a:p>
            <a:endParaRPr lang="en-US" dirty="0"/>
          </a:p>
        </p:txBody>
      </p:sp>
      <p:sp>
        <p:nvSpPr>
          <p:cNvPr id="4" name="Slide Number Placeholder 3"/>
          <p:cNvSpPr>
            <a:spLocks noGrp="1"/>
          </p:cNvSpPr>
          <p:nvPr>
            <p:ph type="sldNum" sz="quarter" idx="11"/>
          </p:nvPr>
        </p:nvSpPr>
        <p:spPr/>
        <p:txBody>
          <a:bodyPr/>
          <a:lstStyle/>
          <a:p>
            <a:fld id="{507A54D3-287C-3948-AA89-E53C9D689F15}" type="slidenum">
              <a:rPr lang="en-US" smtClean="0"/>
              <a:pPr/>
              <a:t>8</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sp>
        <p:nvSpPr>
          <p:cNvPr id="6" name="Rectangle 5"/>
          <p:cNvSpPr/>
          <p:nvPr/>
        </p:nvSpPr>
        <p:spPr>
          <a:xfrm>
            <a:off x="5865822" y="6217920"/>
            <a:ext cx="5196219" cy="523220"/>
          </a:xfrm>
          <a:prstGeom prst="rect">
            <a:avLst/>
          </a:prstGeom>
        </p:spPr>
        <p:txBody>
          <a:bodyPr wrap="square">
            <a:spAutoFit/>
          </a:bodyPr>
          <a:lstStyle/>
          <a:p>
            <a:r>
              <a:rPr lang="en-US" sz="1400" dirty="0"/>
              <a:t>Source: </a:t>
            </a:r>
            <a:r>
              <a:rPr lang="en-US" sz="1400" i="1" dirty="0"/>
              <a:t>Back to College: Part One: California’s Imperative to Re-Engage Adults </a:t>
            </a:r>
            <a:r>
              <a:rPr lang="en-US" sz="1400" dirty="0"/>
              <a:t>by</a:t>
            </a:r>
            <a:r>
              <a:rPr lang="en-US" sz="1400" i="1" dirty="0"/>
              <a:t> </a:t>
            </a:r>
            <a:r>
              <a:rPr lang="en-US" sz="1400" dirty="0"/>
              <a:t>California Competes (Oct 2018)</a:t>
            </a:r>
          </a:p>
        </p:txBody>
      </p:sp>
      <p:pic>
        <p:nvPicPr>
          <p:cNvPr id="7" name="Content Placeholder 11" descr="A screenshot of a cell phone&#10;&#10;Description automatically generated">
            <a:extLst>
              <a:ext uri="{FF2B5EF4-FFF2-40B4-BE49-F238E27FC236}">
                <a16:creationId xmlns:a16="http://schemas.microsoft.com/office/drawing/2014/main" xmlns="" id="{D92CDC06-38DD-4B2E-B28B-D7ED068CC920}"/>
              </a:ext>
            </a:extLst>
          </p:cNvPr>
          <p:cNvPicPr>
            <a:picLocks noChangeAspect="1"/>
          </p:cNvPicPr>
          <p:nvPr/>
        </p:nvPicPr>
        <p:blipFill>
          <a:blip r:embed="rId3"/>
          <a:stretch>
            <a:fillRect/>
          </a:stretch>
        </p:blipFill>
        <p:spPr>
          <a:xfrm>
            <a:off x="1663233" y="1597979"/>
            <a:ext cx="8329384" cy="4619941"/>
          </a:xfrm>
          <a:prstGeom prst="rect">
            <a:avLst/>
          </a:prstGeom>
        </p:spPr>
      </p:pic>
    </p:spTree>
    <p:extLst>
      <p:ext uri="{BB962C8B-B14F-4D97-AF65-F5344CB8AC3E}">
        <p14:creationId xmlns:p14="http://schemas.microsoft.com/office/powerpoint/2010/main" val="197264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It? Why Now?</a:t>
            </a:r>
          </a:p>
        </p:txBody>
      </p:sp>
      <p:sp>
        <p:nvSpPr>
          <p:cNvPr id="3" name="Content Placeholder 2"/>
          <p:cNvSpPr>
            <a:spLocks noGrp="1"/>
          </p:cNvSpPr>
          <p:nvPr>
            <p:ph sz="half" idx="1"/>
          </p:nvPr>
        </p:nvSpPr>
        <p:spPr/>
        <p:txBody>
          <a:bodyPr>
            <a:normAutofit/>
          </a:bodyPr>
          <a:lstStyle/>
          <a:p>
            <a:pPr lvl="1"/>
            <a:endParaRPr lang="en-US" dirty="0"/>
          </a:p>
          <a:p>
            <a:endParaRPr lang="en-US" dirty="0"/>
          </a:p>
        </p:txBody>
      </p:sp>
      <p:sp>
        <p:nvSpPr>
          <p:cNvPr id="4" name="Slide Number Placeholder 3"/>
          <p:cNvSpPr>
            <a:spLocks noGrp="1"/>
          </p:cNvSpPr>
          <p:nvPr>
            <p:ph type="sldNum" sz="quarter" idx="11"/>
          </p:nvPr>
        </p:nvSpPr>
        <p:spPr/>
        <p:txBody>
          <a:bodyPr/>
          <a:lstStyle/>
          <a:p>
            <a:fld id="{507A54D3-287C-3948-AA89-E53C9D689F15}" type="slidenum">
              <a:rPr lang="en-US" smtClean="0"/>
              <a:pPr/>
              <a:t>9</a:t>
            </a:fld>
            <a:endParaRPr lang="en-US" dirty="0"/>
          </a:p>
        </p:txBody>
      </p:sp>
      <p:sp>
        <p:nvSpPr>
          <p:cNvPr id="5" name="Footer Placeholder 4"/>
          <p:cNvSpPr>
            <a:spLocks noGrp="1"/>
          </p:cNvSpPr>
          <p:nvPr>
            <p:ph type="ftr" sz="quarter" idx="12"/>
          </p:nvPr>
        </p:nvSpPr>
        <p:spPr/>
        <p:txBody>
          <a:bodyPr/>
          <a:lstStyle/>
          <a:p>
            <a:r>
              <a:rPr lang="en-US" dirty="0"/>
              <a:t>ASCCC Fall Plenary 2020</a:t>
            </a:r>
          </a:p>
        </p:txBody>
      </p:sp>
      <p:sp>
        <p:nvSpPr>
          <p:cNvPr id="6" name="Rectangle 5"/>
          <p:cNvSpPr/>
          <p:nvPr/>
        </p:nvSpPr>
        <p:spPr>
          <a:xfrm>
            <a:off x="5865822" y="6217920"/>
            <a:ext cx="5196219" cy="523220"/>
          </a:xfrm>
          <a:prstGeom prst="rect">
            <a:avLst/>
          </a:prstGeom>
        </p:spPr>
        <p:txBody>
          <a:bodyPr wrap="square">
            <a:spAutoFit/>
          </a:bodyPr>
          <a:lstStyle/>
          <a:p>
            <a:r>
              <a:rPr lang="en-US" sz="1400" dirty="0"/>
              <a:t>Source: California Competes: California Postsecondary to Prosperity Dashboard</a:t>
            </a:r>
          </a:p>
        </p:txBody>
      </p:sp>
      <p:graphicFrame>
        <p:nvGraphicFramePr>
          <p:cNvPr id="8" name="Chart 7">
            <a:extLst>
              <a:ext uri="{FF2B5EF4-FFF2-40B4-BE49-F238E27FC236}">
                <a16:creationId xmlns:a16="http://schemas.microsoft.com/office/drawing/2014/main" xmlns="" id="{454C9D3A-143E-46C3-88AD-18ADFAB5DAA6}"/>
              </a:ext>
            </a:extLst>
          </p:cNvPr>
          <p:cNvGraphicFramePr>
            <a:graphicFrameLocks/>
          </p:cNvGraphicFramePr>
          <p:nvPr>
            <p:extLst>
              <p:ext uri="{D42A27DB-BD31-4B8C-83A1-F6EECF244321}">
                <p14:modId xmlns:p14="http://schemas.microsoft.com/office/powerpoint/2010/main" val="3964011392"/>
              </p:ext>
            </p:extLst>
          </p:nvPr>
        </p:nvGraphicFramePr>
        <p:xfrm>
          <a:off x="1656178" y="1659890"/>
          <a:ext cx="8214981"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3024303"/>
      </p:ext>
    </p:extLst>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1789</Words>
  <Application>Microsoft Macintosh PowerPoint</Application>
  <PresentationFormat>Widescreen</PresentationFormat>
  <Paragraphs>346</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Gill Sans</vt:lpstr>
      <vt:lpstr>Helvetica Light</vt:lpstr>
      <vt:lpstr>Palatino</vt:lpstr>
      <vt:lpstr>Source Sans Pro</vt:lpstr>
      <vt:lpstr>Arial</vt:lpstr>
      <vt:lpstr>ASCCC Curriculum Inst. 2020 Theme</vt:lpstr>
      <vt:lpstr>New Horizons: Competency Based Education  &amp; The CCC CBE Collaborative</vt:lpstr>
      <vt:lpstr>Presenters / Introductions</vt:lpstr>
      <vt:lpstr>Overview</vt:lpstr>
      <vt:lpstr>Direct Assessment Competency-Based Education</vt:lpstr>
      <vt:lpstr>What is Competency Based-Education (CBE)?</vt:lpstr>
      <vt:lpstr>What is Competency-Based Education (CBE)?</vt:lpstr>
      <vt:lpstr>Why Implement It? Why Now?</vt:lpstr>
      <vt:lpstr>Why Implement It? Why Now?</vt:lpstr>
      <vt:lpstr>Why Implement It? Why Now?</vt:lpstr>
      <vt:lpstr>Why Implement It? Why Now?</vt:lpstr>
      <vt:lpstr>How is CBE Different?</vt:lpstr>
      <vt:lpstr>CCC CBE Collaborative</vt:lpstr>
      <vt:lpstr>What is the CCC CBE Collaborative?</vt:lpstr>
      <vt:lpstr>What is the CCC CBE Collaborative?</vt:lpstr>
      <vt:lpstr>What is the CCC CBE Collaborative?</vt:lpstr>
      <vt:lpstr>Module  Example </vt:lpstr>
      <vt:lpstr> </vt:lpstr>
      <vt:lpstr>Funding CBE Collaborative Programs</vt:lpstr>
      <vt:lpstr>Who Will Be Involved at Colleges ?</vt:lpstr>
      <vt:lpstr>Anticipated Roles of  Senate Presidents and Faculty</vt:lpstr>
      <vt:lpstr>Which faculty will need to be involved?</vt:lpstr>
      <vt:lpstr>Questions?                         Thank you!</vt:lpstr>
      <vt:lpstr>Appendix Slides</vt:lpstr>
      <vt:lpstr>PowerPoint Presentation</vt:lpstr>
      <vt:lpstr>Guided Pathways Principles </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Horizons: Competency Based Education  &amp; The CCC CBE Collaborative</dc:title>
  <dc:creator>Nadia Leal-Carrillo</dc:creator>
  <cp:lastModifiedBy>Microsoft Office User</cp:lastModifiedBy>
  <cp:revision>11</cp:revision>
  <dcterms:created xsi:type="dcterms:W3CDTF">2020-10-31T15:20:46Z</dcterms:created>
  <dcterms:modified xsi:type="dcterms:W3CDTF">2020-11-02T20:12:01Z</dcterms:modified>
</cp:coreProperties>
</file>