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03B7E"/>
    <a:srgbClr val="60236D"/>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BFA2A-CDA4-4690-B3CC-38F918C6A8F1}" v="69" dt="2022-07-01T16:38:02.144"/>
    <p1510:client id="{FCC8FE8E-083A-42C2-B95D-7372FC498897}" v="4" dt="2022-07-01T18:29:24.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8"/>
    <p:restoredTop sz="95226" autoAdjust="0"/>
  </p:normalViewPr>
  <p:slideViewPr>
    <p:cSldViewPr snapToGrid="0" snapToObjects="1">
      <p:cViewPr varScale="1">
        <p:scale>
          <a:sx n="82" d="100"/>
          <a:sy n="82" d="100"/>
        </p:scale>
        <p:origin x="288" y="5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FCC8FE8E-083A-42C2-B95D-7372FC498897}"/>
    <pc:docChg chg="custSel modSld">
      <pc:chgData name="Carrie Roberson" userId="ad15ced66ed045d5" providerId="LiveId" clId="{FCC8FE8E-083A-42C2-B95D-7372FC498897}" dt="2022-07-01T18:34:10.322" v="107" actId="20577"/>
      <pc:docMkLst>
        <pc:docMk/>
      </pc:docMkLst>
      <pc:sldChg chg="delSp modSp mod modNotesTx">
        <pc:chgData name="Carrie Roberson" userId="ad15ced66ed045d5" providerId="LiveId" clId="{FCC8FE8E-083A-42C2-B95D-7372FC498897}" dt="2022-07-01T18:33:29.821" v="76" actId="20577"/>
        <pc:sldMkLst>
          <pc:docMk/>
          <pc:sldMk cId="0" sldId="257"/>
        </pc:sldMkLst>
        <pc:spChg chg="del mod">
          <ac:chgData name="Carrie Roberson" userId="ad15ced66ed045d5" providerId="LiveId" clId="{FCC8FE8E-083A-42C2-B95D-7372FC498897}" dt="2022-07-01T18:28:45.919" v="1" actId="478"/>
          <ac:spMkLst>
            <pc:docMk/>
            <pc:sldMk cId="0" sldId="257"/>
            <ac:spMk id="149" creationId="{7794E735-2ED8-CF04-0FA5-500D2E29A9E0}"/>
          </ac:spMkLst>
        </pc:spChg>
      </pc:sldChg>
      <pc:sldChg chg="modNotesTx">
        <pc:chgData name="Carrie Roberson" userId="ad15ced66ed045d5" providerId="LiveId" clId="{FCC8FE8E-083A-42C2-B95D-7372FC498897}" dt="2022-07-01T18:33:54.485" v="92" actId="20577"/>
        <pc:sldMkLst>
          <pc:docMk/>
          <pc:sldMk cId="0" sldId="258"/>
        </pc:sldMkLst>
      </pc:sldChg>
      <pc:sldChg chg="modNotesTx">
        <pc:chgData name="Carrie Roberson" userId="ad15ced66ed045d5" providerId="LiveId" clId="{FCC8FE8E-083A-42C2-B95D-7372FC498897}" dt="2022-07-01T18:34:10.322" v="107" actId="20577"/>
        <pc:sldMkLst>
          <pc:docMk/>
          <pc:sldMk cId="0" sldId="259"/>
        </pc:sldMkLst>
      </pc:sldChg>
      <pc:sldChg chg="modSp mod modNotesTx">
        <pc:chgData name="Carrie Roberson" userId="ad15ced66ed045d5" providerId="LiveId" clId="{FCC8FE8E-083A-42C2-B95D-7372FC498897}" dt="2022-07-01T18:33:50.996" v="91" actId="20577"/>
        <pc:sldMkLst>
          <pc:docMk/>
          <pc:sldMk cId="0" sldId="260"/>
        </pc:sldMkLst>
        <pc:spChg chg="mod">
          <ac:chgData name="Carrie Roberson" userId="ad15ced66ed045d5" providerId="LiveId" clId="{FCC8FE8E-083A-42C2-B95D-7372FC498897}" dt="2022-07-01T18:29:09.166" v="4" actId="14100"/>
          <ac:spMkLst>
            <pc:docMk/>
            <pc:sldMk cId="0" sldId="260"/>
            <ac:spMk id="155" creationId="{00000000-0000-0000-0000-000000000000}"/>
          </ac:spMkLst>
        </pc:spChg>
      </pc:sldChg>
      <pc:sldChg chg="modSp mod modNotes">
        <pc:chgData name="Carrie Roberson" userId="ad15ced66ed045d5" providerId="LiveId" clId="{FCC8FE8E-083A-42C2-B95D-7372FC498897}" dt="2022-07-01T18:29:30.468" v="7" actId="2711"/>
        <pc:sldMkLst>
          <pc:docMk/>
          <pc:sldMk cId="0" sldId="261"/>
        </pc:sldMkLst>
        <pc:spChg chg="mod">
          <ac:chgData name="Carrie Roberson" userId="ad15ced66ed045d5" providerId="LiveId" clId="{FCC8FE8E-083A-42C2-B95D-7372FC498897}" dt="2022-07-01T18:29:30.468" v="7" actId="2711"/>
          <ac:spMkLst>
            <pc:docMk/>
            <pc:sldMk cId="0" sldId="261"/>
            <ac:spMk id="163" creationId="{00000000-0000-0000-0000-000000000000}"/>
          </ac:spMkLst>
        </pc:spChg>
      </pc:sldChg>
      <pc:sldChg chg="delSp modSp mod">
        <pc:chgData name="Carrie Roberson" userId="ad15ced66ed045d5" providerId="LiveId" clId="{FCC8FE8E-083A-42C2-B95D-7372FC498897}" dt="2022-07-01T18:29:48.912" v="9" actId="478"/>
        <pc:sldMkLst>
          <pc:docMk/>
          <pc:sldMk cId="0" sldId="267"/>
        </pc:sldMkLst>
        <pc:spChg chg="del mod">
          <ac:chgData name="Carrie Roberson" userId="ad15ced66ed045d5" providerId="LiveId" clId="{FCC8FE8E-083A-42C2-B95D-7372FC498897}" dt="2022-07-01T18:29:48.912" v="9" actId="478"/>
          <ac:spMkLst>
            <pc:docMk/>
            <pc:sldMk cId="0" sldId="267"/>
            <ac:spMk id="204" creationId="{00000000-0000-0000-0000-000000000000}"/>
          </ac:spMkLst>
        </pc:spChg>
      </pc:sldChg>
      <pc:sldChg chg="modSp mod">
        <pc:chgData name="Carrie Roberson" userId="ad15ced66ed045d5" providerId="LiveId" clId="{FCC8FE8E-083A-42C2-B95D-7372FC498897}" dt="2022-07-01T18:30:02.065" v="10" actId="2711"/>
        <pc:sldMkLst>
          <pc:docMk/>
          <pc:sldMk cId="0" sldId="268"/>
        </pc:sldMkLst>
        <pc:spChg chg="mod">
          <ac:chgData name="Carrie Roberson" userId="ad15ced66ed045d5" providerId="LiveId" clId="{FCC8FE8E-083A-42C2-B95D-7372FC498897}" dt="2022-07-01T18:30:02.065" v="10" actId="2711"/>
          <ac:spMkLst>
            <pc:docMk/>
            <pc:sldMk cId="0" sldId="268"/>
            <ac:spMk id="210" creationId="{00000000-0000-0000-0000-000000000000}"/>
          </ac:spMkLst>
        </pc:spChg>
      </pc:sldChg>
      <pc:sldChg chg="delSp modSp mod">
        <pc:chgData name="Carrie Roberson" userId="ad15ced66ed045d5" providerId="LiveId" clId="{FCC8FE8E-083A-42C2-B95D-7372FC498897}" dt="2022-07-01T18:32:53.940" v="22" actId="478"/>
        <pc:sldMkLst>
          <pc:docMk/>
          <pc:sldMk cId="0" sldId="269"/>
        </pc:sldMkLst>
        <pc:spChg chg="mod">
          <ac:chgData name="Carrie Roberson" userId="ad15ced66ed045d5" providerId="LiveId" clId="{FCC8FE8E-083A-42C2-B95D-7372FC498897}" dt="2022-07-01T18:30:14.179" v="11" actId="2711"/>
          <ac:spMkLst>
            <pc:docMk/>
            <pc:sldMk cId="0" sldId="269"/>
            <ac:spMk id="216" creationId="{00000000-0000-0000-0000-000000000000}"/>
          </ac:spMkLst>
        </pc:spChg>
        <pc:spChg chg="del mod">
          <ac:chgData name="Carrie Roberson" userId="ad15ced66ed045d5" providerId="LiveId" clId="{FCC8FE8E-083A-42C2-B95D-7372FC498897}" dt="2022-07-01T18:32:53.940" v="22" actId="478"/>
          <ac:spMkLst>
            <pc:docMk/>
            <pc:sldMk cId="0" sldId="269"/>
            <ac:spMk id="218" creationId="{00000000-0000-0000-0000-000000000000}"/>
          </ac:spMkLst>
        </pc:spChg>
      </pc:sldChg>
      <pc:sldChg chg="modSp mod">
        <pc:chgData name="Carrie Roberson" userId="ad15ced66ed045d5" providerId="LiveId" clId="{FCC8FE8E-083A-42C2-B95D-7372FC498897}" dt="2022-07-01T18:30:24.170" v="12" actId="2711"/>
        <pc:sldMkLst>
          <pc:docMk/>
          <pc:sldMk cId="0" sldId="270"/>
        </pc:sldMkLst>
        <pc:spChg chg="mod">
          <ac:chgData name="Carrie Roberson" userId="ad15ced66ed045d5" providerId="LiveId" clId="{FCC8FE8E-083A-42C2-B95D-7372FC498897}" dt="2022-07-01T18:30:24.170" v="12" actId="2711"/>
          <ac:spMkLst>
            <pc:docMk/>
            <pc:sldMk cId="0" sldId="270"/>
            <ac:spMk id="224" creationId="{00000000-0000-0000-0000-000000000000}"/>
          </ac:spMkLst>
        </pc:spChg>
      </pc:sldChg>
      <pc:sldChg chg="delSp modSp mod">
        <pc:chgData name="Carrie Roberson" userId="ad15ced66ed045d5" providerId="LiveId" clId="{FCC8FE8E-083A-42C2-B95D-7372FC498897}" dt="2022-07-01T18:32:45.049" v="20" actId="478"/>
        <pc:sldMkLst>
          <pc:docMk/>
          <pc:sldMk cId="0" sldId="272"/>
        </pc:sldMkLst>
        <pc:spChg chg="del mod">
          <ac:chgData name="Carrie Roberson" userId="ad15ced66ed045d5" providerId="LiveId" clId="{FCC8FE8E-083A-42C2-B95D-7372FC498897}" dt="2022-07-01T18:32:45.049" v="20" actId="478"/>
          <ac:spMkLst>
            <pc:docMk/>
            <pc:sldMk cId="0" sldId="272"/>
            <ac:spMk id="268" creationId="{D1E54B57-355C-90A9-0ED8-C3E17D2845A6}"/>
          </ac:spMkLst>
        </pc:spChg>
      </pc:sldChg>
      <pc:sldChg chg="delSp modSp mod">
        <pc:chgData name="Carrie Roberson" userId="ad15ced66ed045d5" providerId="LiveId" clId="{FCC8FE8E-083A-42C2-B95D-7372FC498897}" dt="2022-07-01T18:30:53.919" v="16" actId="478"/>
        <pc:sldMkLst>
          <pc:docMk/>
          <pc:sldMk cId="0" sldId="281"/>
        </pc:sldMkLst>
        <pc:spChg chg="del mod">
          <ac:chgData name="Carrie Roberson" userId="ad15ced66ed045d5" providerId="LiveId" clId="{FCC8FE8E-083A-42C2-B95D-7372FC498897}" dt="2022-07-01T18:30:53.919" v="16" actId="478"/>
          <ac:spMkLst>
            <pc:docMk/>
            <pc:sldMk cId="0" sldId="281"/>
            <ac:spMk id="343" creationId="{ECBA9911-4A50-1AB0-88AD-EE31D0EA4FE3}"/>
          </ac:spMkLst>
        </pc:spChg>
      </pc:sldChg>
      <pc:sldChg chg="delSp modSp mod">
        <pc:chgData name="Carrie Roberson" userId="ad15ced66ed045d5" providerId="LiveId" clId="{FCC8FE8E-083A-42C2-B95D-7372FC498897}" dt="2022-07-01T18:30:48.839" v="14" actId="478"/>
        <pc:sldMkLst>
          <pc:docMk/>
          <pc:sldMk cId="0" sldId="282"/>
        </pc:sldMkLst>
        <pc:spChg chg="del mod">
          <ac:chgData name="Carrie Roberson" userId="ad15ced66ed045d5" providerId="LiveId" clId="{FCC8FE8E-083A-42C2-B95D-7372FC498897}" dt="2022-07-01T18:30:48.839" v="14" actId="478"/>
          <ac:spMkLst>
            <pc:docMk/>
            <pc:sldMk cId="0" sldId="282"/>
            <ac:spMk id="351" creationId="{5BCB888A-7120-9AE3-28BF-5BA13ED03E9D}"/>
          </ac:spMkLst>
        </pc:spChg>
      </pc:sldChg>
      <pc:sldChg chg="modSp mod">
        <pc:chgData name="Carrie Roberson" userId="ad15ced66ed045d5" providerId="LiveId" clId="{FCC8FE8E-083A-42C2-B95D-7372FC498897}" dt="2022-07-01T18:32:23.104" v="18" actId="207"/>
        <pc:sldMkLst>
          <pc:docMk/>
          <pc:sldMk cId="0" sldId="285"/>
        </pc:sldMkLst>
        <pc:spChg chg="mod">
          <ac:chgData name="Carrie Roberson" userId="ad15ced66ed045d5" providerId="LiveId" clId="{FCC8FE8E-083A-42C2-B95D-7372FC498897}" dt="2022-07-01T18:32:23.104" v="18" actId="207"/>
          <ac:spMkLst>
            <pc:docMk/>
            <pc:sldMk cId="0" sldId="285"/>
            <ac:spMk id="36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7/1/2022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7/1/2022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INTROS/ WELCOME</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a:t>
            </a:fld>
            <a:endParaRPr lang="en-US" altLang="en-US"/>
          </a:p>
        </p:txBody>
      </p:sp>
    </p:spTree>
    <p:extLst>
      <p:ext uri="{BB962C8B-B14F-4D97-AF65-F5344CB8AC3E}">
        <p14:creationId xmlns:p14="http://schemas.microsoft.com/office/powerpoint/2010/main" val="330071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d233e696f_2_99: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
        <p:nvSpPr>
          <p:cNvPr id="192" name="Google Shape;192;g12d233e696f_2_99: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d233e696f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2d233e696f_2_104:notes"/>
          <p:cNvSpPr txBox="1">
            <a:spLocks noGrp="1"/>
          </p:cNvSpPr>
          <p:nvPr>
            <p:ph type="body" idx="1"/>
          </p:nvPr>
        </p:nvSpPr>
        <p:spPr>
          <a:xfrm>
            <a:off x="685801" y="4400550"/>
            <a:ext cx="5486400" cy="360045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r>
              <a:rPr lang="en" sz="1300"/>
              <a:t>Fully online modules</a:t>
            </a:r>
            <a:endParaRPr sz="1300"/>
          </a:p>
          <a:p>
            <a:pPr marL="0" lvl="0" indent="0" algn="l" rtl="0">
              <a:spcBef>
                <a:spcPts val="0"/>
              </a:spcBef>
              <a:spcAft>
                <a:spcPts val="0"/>
              </a:spcAft>
              <a:buNone/>
            </a:pPr>
            <a:r>
              <a:rPr lang="en" sz="1300"/>
              <a:t>Different term options for the academic calendar</a:t>
            </a:r>
            <a:endParaRPr sz="1300"/>
          </a:p>
        </p:txBody>
      </p:sp>
      <p:sp>
        <p:nvSpPr>
          <p:cNvPr id="199" name="Google Shape;199;g12d233e696f_2_104:notes"/>
          <p:cNvSpPr txBox="1">
            <a:spLocks noGrp="1"/>
          </p:cNvSpPr>
          <p:nvPr>
            <p:ph type="sldNum" idx="12"/>
          </p:nvPr>
        </p:nvSpPr>
        <p:spPr>
          <a:xfrm>
            <a:off x="3884615" y="8685217"/>
            <a:ext cx="2971800" cy="458787"/>
          </a:xfrm>
          <a:prstGeom prst="rect">
            <a:avLst/>
          </a:prstGeom>
          <a:noFill/>
          <a:ln>
            <a:noFill/>
          </a:ln>
        </p:spPr>
        <p:txBody>
          <a:bodyPr spcFirstLastPara="1" wrap="square" lIns="91825" tIns="45900" rIns="91825" bIns="45900" anchor="b" anchorCtr="0">
            <a:noAutofit/>
          </a:bodyPr>
          <a:lstStyle/>
          <a:p>
            <a:pPr marL="0" lvl="0" indent="0" algn="r" rtl="0">
              <a:spcBef>
                <a:spcPts val="0"/>
              </a:spcBef>
              <a:spcAft>
                <a:spcPts val="0"/>
              </a:spcAft>
              <a:buNone/>
            </a:pPr>
            <a:fld id="{00000000-1234-1234-1234-123412341234}" type="slidenum">
              <a:rPr lang="en" sz="1300"/>
              <a:t>11</a:t>
            </a:fld>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d233e696f_2_113:notes"/>
          <p:cNvSpPr txBox="1">
            <a:spLocks noGrp="1"/>
          </p:cNvSpPr>
          <p:nvPr>
            <p:ph type="body" idx="1"/>
          </p:nvPr>
        </p:nvSpPr>
        <p:spPr>
          <a:xfrm>
            <a:off x="685801" y="4400550"/>
            <a:ext cx="5486400" cy="360045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08" name="Google Shape;208;g12d233e696f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d233e696f_2_118:notes"/>
          <p:cNvSpPr txBox="1">
            <a:spLocks noGrp="1"/>
          </p:cNvSpPr>
          <p:nvPr>
            <p:ph type="body" idx="1"/>
          </p:nvPr>
        </p:nvSpPr>
        <p:spPr>
          <a:xfrm>
            <a:off x="685801" y="4400550"/>
            <a:ext cx="5486400" cy="360045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14" name="Google Shape;214;g12d233e696f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d233e696f_2_163: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2d233e696f_2_163: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r>
              <a:rPr lang="en" sz="1300"/>
              <a:t>To highlight those high level barriers</a:t>
            </a:r>
            <a:endParaRPr sz="1300"/>
          </a:p>
          <a:p>
            <a:pPr marL="0" lvl="0" indent="0" algn="l" rtl="0">
              <a:spcBef>
                <a:spcPts val="0"/>
              </a:spcBef>
              <a:spcAft>
                <a:spcPts val="0"/>
              </a:spcAft>
              <a:buClr>
                <a:schemeClr val="dk1"/>
              </a:buClr>
              <a:buSzPts val="1100"/>
              <a:buFont typeface="Calibri"/>
              <a:buNone/>
            </a:pPr>
            <a:endParaRPr sz="1300"/>
          </a:p>
        </p:txBody>
      </p:sp>
      <p:sp>
        <p:nvSpPr>
          <p:cNvPr id="222" name="Google Shape;222;g12d233e696f_2_163:notes"/>
          <p:cNvSpPr txBox="1">
            <a:spLocks noGrp="1"/>
          </p:cNvSpPr>
          <p:nvPr>
            <p:ph type="sldNum" idx="12"/>
          </p:nvPr>
        </p:nvSpPr>
        <p:spPr>
          <a:xfrm>
            <a:off x="3641825" y="8271631"/>
            <a:ext cx="2786063" cy="436940"/>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sz="1300"/>
              <a:t>14</a:t>
            </a:fld>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d233e696f_2_195: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
        <p:nvSpPr>
          <p:cNvPr id="253" name="Google Shape;253;g12d233e696f_2_195: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d233e696f_2_200: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2d233e696f_2_200: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endParaRPr sz="1300"/>
          </a:p>
        </p:txBody>
      </p:sp>
      <p:sp>
        <p:nvSpPr>
          <p:cNvPr id="260" name="Google Shape;260;g12d233e696f_2_200:notes"/>
          <p:cNvSpPr txBox="1">
            <a:spLocks noGrp="1"/>
          </p:cNvSpPr>
          <p:nvPr>
            <p:ph type="sldNum" idx="12"/>
          </p:nvPr>
        </p:nvSpPr>
        <p:spPr>
          <a:xfrm>
            <a:off x="3641825" y="8271631"/>
            <a:ext cx="2786063" cy="436940"/>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sz="1300"/>
              <a:t>16</a:t>
            </a:fld>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2d233e696f_2_206: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2d233e696f_2_206:notes"/>
          <p:cNvSpPr txBox="1">
            <a:spLocks noGrp="1"/>
          </p:cNvSpPr>
          <p:nvPr>
            <p:ph type="body" idx="1"/>
          </p:nvPr>
        </p:nvSpPr>
        <p:spPr>
          <a:xfrm>
            <a:off x="642938" y="4191000"/>
            <a:ext cx="5143500" cy="3429143"/>
          </a:xfrm>
          <a:prstGeom prst="rect">
            <a:avLst/>
          </a:prstGeom>
          <a:noFill/>
          <a:ln>
            <a:noFill/>
          </a:ln>
        </p:spPr>
        <p:txBody>
          <a:bodyPr spcFirstLastPara="1" wrap="square" lIns="86175" tIns="43075" rIns="86175" bIns="43075" anchor="t" anchorCtr="0">
            <a:noAutofit/>
          </a:bodyPr>
          <a:lstStyle/>
          <a:p>
            <a:pPr marL="431800" lvl="0" indent="-381000" algn="l" rtl="0">
              <a:lnSpc>
                <a:spcPct val="100000"/>
              </a:lnSpc>
              <a:spcBef>
                <a:spcPts val="0"/>
              </a:spcBef>
              <a:spcAft>
                <a:spcPts val="0"/>
              </a:spcAft>
              <a:buClr>
                <a:schemeClr val="dk1"/>
              </a:buClr>
              <a:buSzPts val="2600"/>
              <a:buFont typeface="Arial"/>
              <a:buChar char="●"/>
            </a:pPr>
            <a:r>
              <a:rPr lang="en" sz="1300"/>
              <a:t>Business Administration (2)</a:t>
            </a:r>
            <a:endParaRPr sz="1300"/>
          </a:p>
          <a:p>
            <a:pPr marL="431800" lvl="0" indent="-381000" algn="l" rtl="0">
              <a:lnSpc>
                <a:spcPct val="100000"/>
              </a:lnSpc>
              <a:spcBef>
                <a:spcPts val="0"/>
              </a:spcBef>
              <a:spcAft>
                <a:spcPts val="0"/>
              </a:spcAft>
              <a:buClr>
                <a:schemeClr val="dk1"/>
              </a:buClr>
              <a:buSzPts val="2600"/>
              <a:buFont typeface="Arial"/>
              <a:buChar char="●"/>
            </a:pPr>
            <a:r>
              <a:rPr lang="en" sz="1300"/>
              <a:t>Early Childhood Education/Child Development (2)</a:t>
            </a:r>
            <a:endParaRPr sz="1300"/>
          </a:p>
          <a:p>
            <a:pPr marL="431800" lvl="0" indent="-381000" algn="l" rtl="0">
              <a:lnSpc>
                <a:spcPct val="100000"/>
              </a:lnSpc>
              <a:spcBef>
                <a:spcPts val="0"/>
              </a:spcBef>
              <a:spcAft>
                <a:spcPts val="0"/>
              </a:spcAft>
              <a:buClr>
                <a:schemeClr val="dk1"/>
              </a:buClr>
              <a:buSzPts val="2600"/>
              <a:buFont typeface="Arial"/>
              <a:buChar char="●"/>
            </a:pPr>
            <a:r>
              <a:rPr lang="en" sz="1300"/>
              <a:t>Kinesiology &amp; Wellness (1)</a:t>
            </a:r>
            <a:endParaRPr sz="1300"/>
          </a:p>
          <a:p>
            <a:pPr marL="431800" lvl="0" indent="-381000" algn="l" rtl="0">
              <a:lnSpc>
                <a:spcPct val="100000"/>
              </a:lnSpc>
              <a:spcBef>
                <a:spcPts val="0"/>
              </a:spcBef>
              <a:spcAft>
                <a:spcPts val="0"/>
              </a:spcAft>
              <a:buClr>
                <a:schemeClr val="dk1"/>
              </a:buClr>
              <a:buSzPts val="2600"/>
              <a:buFont typeface="Arial"/>
              <a:buChar char="●"/>
            </a:pPr>
            <a:r>
              <a:rPr lang="en" sz="1300"/>
              <a:t>Technology &amp; Logistics (1)</a:t>
            </a:r>
            <a:endParaRPr sz="1300"/>
          </a:p>
          <a:p>
            <a:pPr marL="431800" lvl="0" indent="-381000" algn="l" rtl="0">
              <a:lnSpc>
                <a:spcPct val="100000"/>
              </a:lnSpc>
              <a:spcBef>
                <a:spcPts val="0"/>
              </a:spcBef>
              <a:spcAft>
                <a:spcPts val="0"/>
              </a:spcAft>
              <a:buClr>
                <a:schemeClr val="dk1"/>
              </a:buClr>
              <a:buSzPts val="2600"/>
              <a:buFont typeface="Arial"/>
              <a:buChar char="●"/>
            </a:pPr>
            <a:r>
              <a:rPr lang="en" sz="1300"/>
              <a:t>Culinary</a:t>
            </a:r>
            <a:endParaRPr sz="1300"/>
          </a:p>
          <a:p>
            <a:pPr marL="431800" lvl="0" indent="-381000" algn="l" rtl="0">
              <a:lnSpc>
                <a:spcPct val="100000"/>
              </a:lnSpc>
              <a:spcBef>
                <a:spcPts val="0"/>
              </a:spcBef>
              <a:spcAft>
                <a:spcPts val="0"/>
              </a:spcAft>
              <a:buClr>
                <a:schemeClr val="dk1"/>
              </a:buClr>
              <a:buSzPts val="2600"/>
              <a:buFont typeface="Arial"/>
              <a:buChar char="●"/>
            </a:pPr>
            <a:r>
              <a:rPr lang="en" sz="1300"/>
              <a:t>Automotive tech </a:t>
            </a:r>
            <a:endParaRPr sz="1300"/>
          </a:p>
          <a:p>
            <a:pPr marL="0" lvl="0" indent="0" algn="l" rtl="0">
              <a:lnSpc>
                <a:spcPct val="100000"/>
              </a:lnSpc>
              <a:spcBef>
                <a:spcPts val="0"/>
              </a:spcBef>
              <a:spcAft>
                <a:spcPts val="0"/>
              </a:spcAft>
              <a:buClr>
                <a:schemeClr val="dk1"/>
              </a:buClr>
              <a:buSzPts val="1300"/>
              <a:buFont typeface="Calibri"/>
              <a:buNone/>
            </a:pPr>
            <a:endParaRPr sz="1300"/>
          </a:p>
        </p:txBody>
      </p:sp>
      <p:sp>
        <p:nvSpPr>
          <p:cNvPr id="267" name="Google Shape;267;g12d233e696f_2_206:notes"/>
          <p:cNvSpPr txBox="1">
            <a:spLocks noGrp="1"/>
          </p:cNvSpPr>
          <p:nvPr>
            <p:ph type="sldNum" idx="12"/>
          </p:nvPr>
        </p:nvSpPr>
        <p:spPr>
          <a:xfrm>
            <a:off x="3641825" y="8271631"/>
            <a:ext cx="2786063" cy="436857"/>
          </a:xfrm>
          <a:prstGeom prst="rect">
            <a:avLst/>
          </a:prstGeom>
          <a:noFill/>
          <a:ln>
            <a:noFill/>
          </a:ln>
        </p:spPr>
        <p:txBody>
          <a:bodyPr spcFirstLastPara="1" wrap="square" lIns="86175" tIns="43075" rIns="86175" bIns="430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300"/>
              <a:t>17</a:t>
            </a:fld>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d233e696f_2_231: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12d233e696f_2_231:notes"/>
          <p:cNvSpPr txBox="1">
            <a:spLocks noGrp="1"/>
          </p:cNvSpPr>
          <p:nvPr>
            <p:ph type="body" idx="1"/>
          </p:nvPr>
        </p:nvSpPr>
        <p:spPr>
          <a:xfrm>
            <a:off x="642938" y="4191000"/>
            <a:ext cx="5143500" cy="3429143"/>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r>
              <a:rPr lang="en" sz="1300"/>
              <a:t>Angela</a:t>
            </a:r>
            <a:endParaRPr sz="1300"/>
          </a:p>
        </p:txBody>
      </p:sp>
      <p:sp>
        <p:nvSpPr>
          <p:cNvPr id="276" name="Google Shape;276;g12d233e696f_2_231:notes"/>
          <p:cNvSpPr txBox="1">
            <a:spLocks noGrp="1"/>
          </p:cNvSpPr>
          <p:nvPr>
            <p:ph type="sldNum" idx="12"/>
          </p:nvPr>
        </p:nvSpPr>
        <p:spPr>
          <a:xfrm>
            <a:off x="3641825" y="8271631"/>
            <a:ext cx="2786063" cy="436857"/>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300"/>
              <a:t>18</a:t>
            </a:fld>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4b590d3bf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34b590d3bf_0_3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Randy </a:t>
            </a:r>
            <a:endParaRPr/>
          </a:p>
        </p:txBody>
      </p:sp>
      <p:sp>
        <p:nvSpPr>
          <p:cNvPr id="288" name="Google Shape;288;g134b590d3bf_0_31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89" name="Google Shape;289;g134b590d3bf_0_3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c61cef07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c61cef0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Carrie to CCCCO</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4b590d3bf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34b590d3bf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Randy </a:t>
            </a:r>
            <a:endParaRPr/>
          </a:p>
        </p:txBody>
      </p:sp>
      <p:sp>
        <p:nvSpPr>
          <p:cNvPr id="297" name="Google Shape;297;g134b590d3bf_0_12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98" name="Google Shape;298;g134b590d3bf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4b590d3bf_0_2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134b590d3bf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4b590d3bf_0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134b590d3bf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d7646cb4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2d7646cb4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d7646cb4e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d7646cb4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4b590d3bf_0_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134b590d3bf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4b590d3bf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134b590d3b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4b590d3bf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34b590d3b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d233e696f_2_249: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r>
              <a:rPr lang="en" sz="1300"/>
              <a:t>Additional slides as “appendix”</a:t>
            </a:r>
            <a:endParaRPr sz="1300"/>
          </a:p>
        </p:txBody>
      </p:sp>
      <p:sp>
        <p:nvSpPr>
          <p:cNvPr id="359" name="Google Shape;359;g12d233e696f_2_249: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d233e696f_2_124: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2d233e696f_2_124:notes"/>
          <p:cNvSpPr txBox="1">
            <a:spLocks noGrp="1"/>
          </p:cNvSpPr>
          <p:nvPr>
            <p:ph type="body" idx="1"/>
          </p:nvPr>
        </p:nvSpPr>
        <p:spPr>
          <a:xfrm>
            <a:off x="642938" y="4191000"/>
            <a:ext cx="5143500" cy="3429143"/>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Clr>
                <a:schemeClr val="dk1"/>
              </a:buClr>
              <a:buSzPts val="1300"/>
              <a:buFont typeface="Calibri"/>
              <a:buNone/>
            </a:pPr>
            <a:endParaRPr sz="1300"/>
          </a:p>
        </p:txBody>
      </p:sp>
      <p:sp>
        <p:nvSpPr>
          <p:cNvPr id="366" name="Google Shape;366;g12d233e696f_2_124:notes"/>
          <p:cNvSpPr txBox="1">
            <a:spLocks noGrp="1"/>
          </p:cNvSpPr>
          <p:nvPr>
            <p:ph type="sldNum" idx="12"/>
          </p:nvPr>
        </p:nvSpPr>
        <p:spPr>
          <a:xfrm>
            <a:off x="3641825" y="8271631"/>
            <a:ext cx="2786063" cy="436857"/>
          </a:xfrm>
          <a:prstGeom prst="rect">
            <a:avLst/>
          </a:prstGeom>
          <a:noFill/>
          <a:ln>
            <a:noFill/>
          </a:ln>
        </p:spPr>
        <p:txBody>
          <a:bodyPr spcFirstLastPara="1" wrap="square" lIns="86175" tIns="43075" rIns="86175" bIns="430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300"/>
              <a:t>29</a:t>
            </a:fld>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d233e696f_2_58: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dirty="0"/>
          </a:p>
        </p:txBody>
      </p:sp>
      <p:sp>
        <p:nvSpPr>
          <p:cNvPr id="145" name="Google Shape;145;g12d233e696f_2_58: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d233e696f_2_135: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r>
              <a:rPr lang="en" sz="1300"/>
              <a:t>Approach to initiatives @ CCC</a:t>
            </a:r>
            <a:endParaRPr sz="1300"/>
          </a:p>
          <a:p>
            <a:pPr marL="0" lvl="0" indent="0" algn="l" rtl="0">
              <a:spcBef>
                <a:spcPts val="0"/>
              </a:spcBef>
              <a:spcAft>
                <a:spcPts val="0"/>
              </a:spcAft>
              <a:buClr>
                <a:schemeClr val="dk1"/>
              </a:buClr>
              <a:buSzPts val="1100"/>
              <a:buFont typeface="Calibri"/>
              <a:buNone/>
            </a:pPr>
            <a:r>
              <a:rPr lang="en" sz="1300"/>
              <a:t>Approach to initiatives @ local college</a:t>
            </a:r>
            <a:endParaRPr sz="1300"/>
          </a:p>
          <a:p>
            <a:pPr marL="0" lvl="0" indent="0" algn="l" rtl="0">
              <a:spcBef>
                <a:spcPts val="0"/>
              </a:spcBef>
              <a:spcAft>
                <a:spcPts val="0"/>
              </a:spcAft>
              <a:buClr>
                <a:schemeClr val="dk1"/>
              </a:buClr>
              <a:buSzPts val="1100"/>
              <a:buFont typeface="Calibri"/>
              <a:buNone/>
            </a:pPr>
            <a:r>
              <a:rPr lang="en" sz="1300"/>
              <a:t>What does it take? Lessons learned…</a:t>
            </a:r>
            <a:endParaRPr sz="1300"/>
          </a:p>
        </p:txBody>
      </p:sp>
      <p:sp>
        <p:nvSpPr>
          <p:cNvPr id="377" name="Google Shape;377;g12d233e696f_2_135: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d233e696f_2_141: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12d233e696f_2_141: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r>
              <a:rPr lang="en" sz="1300"/>
              <a:t>To highlight those high level barriers </a:t>
            </a:r>
            <a:endParaRPr sz="1300"/>
          </a:p>
        </p:txBody>
      </p:sp>
      <p:sp>
        <p:nvSpPr>
          <p:cNvPr id="385" name="Google Shape;385;g12d233e696f_2_141:notes"/>
          <p:cNvSpPr txBox="1">
            <a:spLocks noGrp="1"/>
          </p:cNvSpPr>
          <p:nvPr>
            <p:ph type="sldNum" idx="12"/>
          </p:nvPr>
        </p:nvSpPr>
        <p:spPr>
          <a:xfrm>
            <a:off x="3641825" y="8271631"/>
            <a:ext cx="2786063" cy="436940"/>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sz="1300"/>
              <a:t>31</a:t>
            </a:fld>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d233e696f_2_151: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12d233e696f_2_151: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100"/>
              <a:buFont typeface="Calibri"/>
              <a:buNone/>
            </a:pPr>
            <a:r>
              <a:rPr lang="en" sz="1300"/>
              <a:t>This is intended to highlight the buckets of policy areas. </a:t>
            </a:r>
            <a:endParaRPr sz="1300"/>
          </a:p>
          <a:p>
            <a:pPr marL="0" lvl="0" indent="0" algn="l" rtl="0">
              <a:spcBef>
                <a:spcPts val="0"/>
              </a:spcBef>
              <a:spcAft>
                <a:spcPts val="0"/>
              </a:spcAft>
              <a:buClr>
                <a:schemeClr val="dk1"/>
              </a:buClr>
              <a:buSzPts val="1100"/>
              <a:buFont typeface="Calibri"/>
              <a:buNone/>
            </a:pPr>
            <a:r>
              <a:rPr lang="en" sz="1300"/>
              <a:t>Decisions points centered around equity :  ​</a:t>
            </a:r>
            <a:endParaRPr sz="1300"/>
          </a:p>
          <a:p>
            <a:pPr marL="0" lvl="0" indent="0" algn="l" rtl="0">
              <a:spcBef>
                <a:spcPts val="0"/>
              </a:spcBef>
              <a:spcAft>
                <a:spcPts val="0"/>
              </a:spcAft>
              <a:buClr>
                <a:schemeClr val="dk1"/>
              </a:buClr>
              <a:buSzPts val="1100"/>
              <a:buFont typeface="Calibri"/>
              <a:buNone/>
            </a:pPr>
            <a:r>
              <a:rPr lang="en" sz="1300"/>
              <a:t>Program Design </a:t>
            </a:r>
            <a:endParaRPr sz="1300"/>
          </a:p>
          <a:p>
            <a:pPr marL="165100" lvl="0" indent="-158750" algn="l" rtl="0">
              <a:spcBef>
                <a:spcPts val="0"/>
              </a:spcBef>
              <a:spcAft>
                <a:spcPts val="0"/>
              </a:spcAft>
              <a:buClr>
                <a:schemeClr val="dk1"/>
              </a:buClr>
              <a:buSzPts val="1100"/>
              <a:buFont typeface="Calibri"/>
              <a:buChar char="-"/>
            </a:pPr>
            <a:r>
              <a:rPr lang="en" sz="1300"/>
              <a:t>Highlights flexibility</a:t>
            </a:r>
            <a:endParaRPr sz="1300"/>
          </a:p>
          <a:p>
            <a:pPr marL="165100" lvl="0" indent="-158750" algn="l" rtl="0">
              <a:spcBef>
                <a:spcPts val="0"/>
              </a:spcBef>
              <a:spcAft>
                <a:spcPts val="0"/>
              </a:spcAft>
              <a:buClr>
                <a:schemeClr val="dk1"/>
              </a:buClr>
              <a:buSzPts val="1100"/>
              <a:buFont typeface="Calibri"/>
              <a:buChar char="-"/>
            </a:pPr>
            <a:r>
              <a:rPr lang="en" sz="1300"/>
              <a:t>-Online modality </a:t>
            </a:r>
            <a:endParaRPr sz="1300"/>
          </a:p>
          <a:p>
            <a:pPr marL="165100" lvl="0" indent="-158750" algn="l" rtl="0">
              <a:spcBef>
                <a:spcPts val="0"/>
              </a:spcBef>
              <a:spcAft>
                <a:spcPts val="0"/>
              </a:spcAft>
              <a:buClr>
                <a:schemeClr val="dk1"/>
              </a:buClr>
              <a:buSzPts val="1100"/>
              <a:buFont typeface="Calibri"/>
              <a:buChar char="-"/>
            </a:pPr>
            <a:r>
              <a:rPr lang="en" sz="1300"/>
              <a:t>Data informed program selection </a:t>
            </a:r>
            <a:endParaRPr sz="1300"/>
          </a:p>
          <a:p>
            <a:pPr marL="0" lvl="0" indent="0" algn="l" rtl="0">
              <a:spcBef>
                <a:spcPts val="0"/>
              </a:spcBef>
              <a:spcAft>
                <a:spcPts val="0"/>
              </a:spcAft>
              <a:buClr>
                <a:schemeClr val="dk1"/>
              </a:buClr>
              <a:buSzPts val="1100"/>
              <a:buFont typeface="Calibri"/>
              <a:buNone/>
            </a:pPr>
            <a:r>
              <a:rPr lang="en" sz="1300"/>
              <a:t>Program standards: </a:t>
            </a:r>
            <a:endParaRPr sz="1300"/>
          </a:p>
          <a:p>
            <a:pPr marL="0" lvl="0" indent="0" algn="l" rtl="0">
              <a:spcBef>
                <a:spcPts val="0"/>
              </a:spcBef>
              <a:spcAft>
                <a:spcPts val="0"/>
              </a:spcAft>
              <a:buClr>
                <a:schemeClr val="dk1"/>
              </a:buClr>
              <a:buSzPts val="1100"/>
              <a:buFont typeface="Calibri"/>
              <a:buNone/>
            </a:pPr>
            <a:r>
              <a:rPr lang="en" sz="1300"/>
              <a:t>-Eliminating opportunity gaps, starting with degree programs </a:t>
            </a:r>
            <a:endParaRPr sz="1300"/>
          </a:p>
          <a:p>
            <a:pPr marL="0" lvl="0" indent="0" algn="l" rtl="0">
              <a:spcBef>
                <a:spcPts val="0"/>
              </a:spcBef>
              <a:spcAft>
                <a:spcPts val="0"/>
              </a:spcAft>
              <a:buClr>
                <a:schemeClr val="dk1"/>
              </a:buClr>
              <a:buSzPts val="1100"/>
              <a:buFont typeface="Calibri"/>
              <a:buNone/>
            </a:pPr>
            <a:r>
              <a:rPr lang="en" sz="1300"/>
              <a:t>- Student support services </a:t>
            </a:r>
            <a:endParaRPr sz="1300"/>
          </a:p>
          <a:p>
            <a:pPr marL="0" lvl="0" indent="0" algn="l" rtl="0">
              <a:spcBef>
                <a:spcPts val="0"/>
              </a:spcBef>
              <a:spcAft>
                <a:spcPts val="0"/>
              </a:spcAft>
              <a:buClr>
                <a:schemeClr val="dk1"/>
              </a:buClr>
              <a:buSzPts val="1100"/>
              <a:buFont typeface="Calibri"/>
              <a:buNone/>
            </a:pPr>
            <a:endParaRPr sz="1300"/>
          </a:p>
          <a:p>
            <a:pPr marL="0" lvl="0" indent="0" algn="l" rtl="0">
              <a:spcBef>
                <a:spcPts val="0"/>
              </a:spcBef>
              <a:spcAft>
                <a:spcPts val="0"/>
              </a:spcAft>
              <a:buClr>
                <a:schemeClr val="dk1"/>
              </a:buClr>
              <a:buSzPts val="1100"/>
              <a:buFont typeface="Calibri"/>
              <a:buNone/>
            </a:pPr>
            <a:r>
              <a:rPr lang="en" sz="1300"/>
              <a:t>Faculty Role </a:t>
            </a:r>
            <a:endParaRPr sz="1300"/>
          </a:p>
          <a:p>
            <a:pPr marL="266700" lvl="0" indent="-260350" algn="l" rtl="0">
              <a:spcBef>
                <a:spcPts val="0"/>
              </a:spcBef>
              <a:spcAft>
                <a:spcPts val="0"/>
              </a:spcAft>
              <a:buClr>
                <a:schemeClr val="dk1"/>
              </a:buClr>
              <a:buSzPts val="1100"/>
              <a:buFont typeface="Arial"/>
              <a:buChar char="•"/>
            </a:pPr>
            <a:r>
              <a:rPr lang="en" sz="1300"/>
              <a:t>CBE faculty roles can be unbundled to meet the needs of the program </a:t>
            </a:r>
            <a:endParaRPr sz="1300"/>
          </a:p>
          <a:p>
            <a:pPr marL="266700" lvl="0" indent="-260350" algn="l" rtl="0">
              <a:spcBef>
                <a:spcPts val="0"/>
              </a:spcBef>
              <a:spcAft>
                <a:spcPts val="0"/>
              </a:spcAft>
              <a:buClr>
                <a:schemeClr val="dk1"/>
              </a:buClr>
              <a:buSzPts val="1100"/>
              <a:buFont typeface="Arial"/>
              <a:buChar char="•"/>
            </a:pPr>
            <a:r>
              <a:rPr lang="en" sz="1300"/>
              <a:t>Faculty work collaboratively to develop comprehensive CBE programs </a:t>
            </a:r>
            <a:endParaRPr sz="1300"/>
          </a:p>
          <a:p>
            <a:pPr marL="266700" lvl="0" indent="-260350" algn="l" rtl="0">
              <a:spcBef>
                <a:spcPts val="0"/>
              </a:spcBef>
              <a:spcAft>
                <a:spcPts val="0"/>
              </a:spcAft>
              <a:buClr>
                <a:schemeClr val="dk1"/>
              </a:buClr>
              <a:buSzPts val="1100"/>
              <a:buFont typeface="Arial"/>
              <a:buChar char="•"/>
            </a:pPr>
            <a:r>
              <a:rPr lang="en" sz="1300"/>
              <a:t>Faculty have a role in providing mentorship and connecting students to student support services </a:t>
            </a:r>
            <a:endParaRPr sz="1300"/>
          </a:p>
          <a:p>
            <a:pPr marL="0" lvl="0" indent="0" algn="l" rtl="0">
              <a:spcBef>
                <a:spcPts val="0"/>
              </a:spcBef>
              <a:spcAft>
                <a:spcPts val="0"/>
              </a:spcAft>
              <a:buClr>
                <a:schemeClr val="dk1"/>
              </a:buClr>
              <a:buSzPts val="1100"/>
              <a:buFont typeface="Arial"/>
              <a:buNone/>
            </a:pPr>
            <a:r>
              <a:rPr lang="en" sz="1300"/>
              <a:t>Grading</a:t>
            </a:r>
            <a:endParaRPr sz="1300"/>
          </a:p>
          <a:p>
            <a:pPr marL="266700" lvl="0" indent="-260350" algn="l" rtl="0">
              <a:spcBef>
                <a:spcPts val="0"/>
              </a:spcBef>
              <a:spcAft>
                <a:spcPts val="0"/>
              </a:spcAft>
              <a:buClr>
                <a:schemeClr val="dk1"/>
              </a:buClr>
              <a:buSzPts val="1100"/>
              <a:buFont typeface="Arial"/>
              <a:buChar char="•"/>
            </a:pPr>
            <a:r>
              <a:rPr lang="en" sz="1300"/>
              <a:t>Range of Mastery </a:t>
            </a:r>
            <a:endParaRPr sz="1300"/>
          </a:p>
          <a:p>
            <a:pPr marL="266700" lvl="0" indent="-260350" algn="l" rtl="0">
              <a:spcBef>
                <a:spcPts val="0"/>
              </a:spcBef>
              <a:spcAft>
                <a:spcPts val="0"/>
              </a:spcAft>
              <a:buClr>
                <a:schemeClr val="dk1"/>
              </a:buClr>
              <a:buSzPts val="1100"/>
              <a:buFont typeface="Arial"/>
              <a:buChar char="•"/>
            </a:pPr>
            <a:r>
              <a:rPr lang="en" sz="1300"/>
              <a:t>M + adopted to ensure students can transfer with GPAs above 3.0</a:t>
            </a:r>
            <a:endParaRPr sz="1300"/>
          </a:p>
          <a:p>
            <a:pPr marL="266700" lvl="0" indent="-260350" algn="l" rtl="0">
              <a:spcBef>
                <a:spcPts val="0"/>
              </a:spcBef>
              <a:spcAft>
                <a:spcPts val="0"/>
              </a:spcAft>
              <a:buClr>
                <a:schemeClr val="dk1"/>
              </a:buClr>
              <a:buSzPts val="1100"/>
              <a:buFont typeface="Arial"/>
              <a:buChar char="•"/>
            </a:pPr>
            <a:r>
              <a:rPr lang="en" sz="1300"/>
              <a:t>No grades that negatively impact GPA </a:t>
            </a:r>
            <a:endParaRPr sz="1300"/>
          </a:p>
          <a:p>
            <a:pPr marL="0" lvl="0" indent="0" algn="l" rtl="0">
              <a:spcBef>
                <a:spcPts val="0"/>
              </a:spcBef>
              <a:spcAft>
                <a:spcPts val="0"/>
              </a:spcAft>
              <a:buClr>
                <a:schemeClr val="dk1"/>
              </a:buClr>
              <a:buSzPts val="1100"/>
              <a:buFont typeface="Calibri"/>
              <a:buNone/>
            </a:pPr>
            <a:r>
              <a:rPr lang="en" sz="1300"/>
              <a:t>Repetition and withdrawal​</a:t>
            </a:r>
            <a:endParaRPr sz="1300"/>
          </a:p>
          <a:p>
            <a:pPr marL="266700" lvl="0" indent="-260350" algn="l" rtl="0">
              <a:spcBef>
                <a:spcPts val="0"/>
              </a:spcBef>
              <a:spcAft>
                <a:spcPts val="0"/>
              </a:spcAft>
              <a:buClr>
                <a:schemeClr val="dk1"/>
              </a:buClr>
              <a:buSzPts val="1100"/>
              <a:buFont typeface="Arial"/>
              <a:buChar char="•"/>
            </a:pPr>
            <a:r>
              <a:rPr lang="en" sz="1300"/>
              <a:t>A student cannot fail a CBE program rather they are given a PW</a:t>
            </a:r>
            <a:endParaRPr sz="1300"/>
          </a:p>
          <a:p>
            <a:pPr marL="266700" lvl="0" indent="-260350" algn="l" rtl="0">
              <a:spcBef>
                <a:spcPts val="0"/>
              </a:spcBef>
              <a:spcAft>
                <a:spcPts val="0"/>
              </a:spcAft>
              <a:buClr>
                <a:schemeClr val="dk1"/>
              </a:buClr>
              <a:buSzPts val="1100"/>
              <a:buFont typeface="Arial"/>
              <a:buChar char="•"/>
            </a:pPr>
            <a:r>
              <a:rPr lang="en" sz="1300"/>
              <a:t>Students are redirected from CBE program to credit programs</a:t>
            </a:r>
            <a:endParaRPr sz="1300"/>
          </a:p>
          <a:p>
            <a:pPr marL="0" lvl="0" indent="0" algn="l" rtl="0">
              <a:spcBef>
                <a:spcPts val="0"/>
              </a:spcBef>
              <a:spcAft>
                <a:spcPts val="0"/>
              </a:spcAft>
              <a:buClr>
                <a:schemeClr val="dk1"/>
              </a:buClr>
              <a:buSzPts val="1100"/>
              <a:buFont typeface="Arial"/>
              <a:buNone/>
            </a:pPr>
            <a:r>
              <a:rPr lang="en" sz="1300"/>
              <a:t>Credit hour equivalencies </a:t>
            </a:r>
            <a:endParaRPr sz="1300"/>
          </a:p>
          <a:p>
            <a:pPr marL="0" marR="0" lvl="0" indent="0" algn="l" rtl="0">
              <a:lnSpc>
                <a:spcPct val="107000"/>
              </a:lnSpc>
              <a:spcBef>
                <a:spcPts val="0"/>
              </a:spcBef>
              <a:spcAft>
                <a:spcPts val="0"/>
              </a:spcAft>
              <a:buClr>
                <a:schemeClr val="dk1"/>
              </a:buClr>
              <a:buSzPts val="1700"/>
              <a:buFont typeface="Calibri"/>
              <a:buNone/>
            </a:pPr>
            <a:r>
              <a:rPr lang="en" sz="1700">
                <a:latin typeface="Calibri"/>
                <a:ea typeface="Calibri"/>
                <a:cs typeface="Calibri"/>
                <a:sym typeface="Calibri"/>
              </a:rPr>
              <a:t>(1) The level of learning;  </a:t>
            </a:r>
            <a:endParaRPr sz="1300"/>
          </a:p>
          <a:p>
            <a:pPr marL="0" marR="0" lvl="0" indent="0" algn="l" rtl="0">
              <a:lnSpc>
                <a:spcPct val="107000"/>
              </a:lnSpc>
              <a:spcBef>
                <a:spcPts val="800"/>
              </a:spcBef>
              <a:spcAft>
                <a:spcPts val="0"/>
              </a:spcAft>
              <a:buClr>
                <a:schemeClr val="dk1"/>
              </a:buClr>
              <a:buSzPts val="1700"/>
              <a:buFont typeface="Calibri"/>
              <a:buNone/>
            </a:pPr>
            <a:r>
              <a:rPr lang="en" sz="1700">
                <a:latin typeface="Calibri"/>
                <a:ea typeface="Calibri"/>
                <a:cs typeface="Calibri"/>
                <a:sym typeface="Calibri"/>
              </a:rPr>
              <a:t>(2) The types of educational activities; </a:t>
            </a:r>
            <a:endParaRPr sz="1300"/>
          </a:p>
          <a:p>
            <a:pPr marL="0" marR="0" lvl="0" indent="0" algn="l" rtl="0">
              <a:lnSpc>
                <a:spcPct val="107000"/>
              </a:lnSpc>
              <a:spcBef>
                <a:spcPts val="800"/>
              </a:spcBef>
              <a:spcAft>
                <a:spcPts val="0"/>
              </a:spcAft>
              <a:buClr>
                <a:schemeClr val="dk1"/>
              </a:buClr>
              <a:buSzPts val="1700"/>
              <a:buFont typeface="Calibri"/>
              <a:buNone/>
            </a:pPr>
            <a:r>
              <a:rPr lang="en" sz="1700">
                <a:latin typeface="Calibri"/>
                <a:ea typeface="Calibri"/>
                <a:cs typeface="Calibri"/>
                <a:sym typeface="Calibri"/>
              </a:rPr>
              <a:t>(3) The formative assessments; </a:t>
            </a:r>
            <a:endParaRPr sz="1300"/>
          </a:p>
          <a:p>
            <a:pPr marL="0" marR="0" lvl="0" indent="0" algn="l" rtl="0">
              <a:lnSpc>
                <a:spcPct val="107000"/>
              </a:lnSpc>
              <a:spcBef>
                <a:spcPts val="800"/>
              </a:spcBef>
              <a:spcAft>
                <a:spcPts val="0"/>
              </a:spcAft>
              <a:buClr>
                <a:schemeClr val="dk1"/>
              </a:buClr>
              <a:buSzPts val="1700"/>
              <a:buFont typeface="Calibri"/>
              <a:buNone/>
            </a:pPr>
            <a:r>
              <a:rPr lang="en" sz="1700">
                <a:latin typeface="Calibri"/>
                <a:ea typeface="Calibri"/>
                <a:cs typeface="Calibri"/>
                <a:sym typeface="Calibri"/>
              </a:rPr>
              <a:t>(4) The complexity and rigor of the summative assessment; and</a:t>
            </a:r>
            <a:endParaRPr sz="1300"/>
          </a:p>
          <a:p>
            <a:pPr marL="0" marR="0" lvl="0" indent="0" algn="l" rtl="0">
              <a:lnSpc>
                <a:spcPct val="107000"/>
              </a:lnSpc>
              <a:spcBef>
                <a:spcPts val="800"/>
              </a:spcBef>
              <a:spcAft>
                <a:spcPts val="0"/>
              </a:spcAft>
              <a:buClr>
                <a:schemeClr val="dk1"/>
              </a:buClr>
              <a:buSzPts val="1700"/>
              <a:buFont typeface="Calibri"/>
              <a:buNone/>
            </a:pPr>
            <a:r>
              <a:rPr lang="en" sz="1700">
                <a:latin typeface="Calibri"/>
                <a:ea typeface="Calibri"/>
                <a:cs typeface="Calibri"/>
                <a:sym typeface="Calibri"/>
              </a:rPr>
              <a:t>(5) Alignment to existing credit courses.  </a:t>
            </a:r>
            <a:endParaRPr sz="1300"/>
          </a:p>
          <a:p>
            <a:pPr marL="0" lvl="0" indent="0" algn="l" rtl="0">
              <a:spcBef>
                <a:spcPts val="800"/>
              </a:spcBef>
              <a:spcAft>
                <a:spcPts val="0"/>
              </a:spcAft>
              <a:buClr>
                <a:schemeClr val="dk1"/>
              </a:buClr>
              <a:buSzPts val="1100"/>
              <a:buFont typeface="Arial"/>
              <a:buNone/>
            </a:pPr>
            <a:endParaRPr sz="1300"/>
          </a:p>
          <a:p>
            <a:pPr marL="266700" lvl="0" indent="-19050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Calibri"/>
              <a:buNone/>
            </a:pPr>
            <a:endParaRPr sz="1300"/>
          </a:p>
        </p:txBody>
      </p:sp>
      <p:sp>
        <p:nvSpPr>
          <p:cNvPr id="396" name="Google Shape;396;g12d233e696f_2_151:notes"/>
          <p:cNvSpPr txBox="1">
            <a:spLocks noGrp="1"/>
          </p:cNvSpPr>
          <p:nvPr>
            <p:ph type="sldNum" idx="12"/>
          </p:nvPr>
        </p:nvSpPr>
        <p:spPr>
          <a:xfrm>
            <a:off x="3641825" y="8271631"/>
            <a:ext cx="2786063" cy="436940"/>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sz="1300"/>
              <a:t>32</a:t>
            </a:fld>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d233e696f_2_214: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2d233e696f_2_214:notes"/>
          <p:cNvSpPr txBox="1">
            <a:spLocks noGrp="1"/>
          </p:cNvSpPr>
          <p:nvPr>
            <p:ph type="body" idx="1"/>
          </p:nvPr>
        </p:nvSpPr>
        <p:spPr>
          <a:xfrm>
            <a:off x="642938" y="4191000"/>
            <a:ext cx="5143500" cy="3429143"/>
          </a:xfrm>
          <a:prstGeom prst="rect">
            <a:avLst/>
          </a:prstGeom>
          <a:noFill/>
          <a:ln>
            <a:noFill/>
          </a:ln>
        </p:spPr>
        <p:txBody>
          <a:bodyPr spcFirstLastPara="1" wrap="square" lIns="86175" tIns="43075" rIns="86175" bIns="43075" anchor="t" anchorCtr="0">
            <a:noAutofit/>
          </a:bodyPr>
          <a:lstStyle/>
          <a:p>
            <a:pPr marL="0" lvl="0" indent="0" algn="l" rtl="0">
              <a:spcBef>
                <a:spcPts val="0"/>
              </a:spcBef>
              <a:spcAft>
                <a:spcPts val="0"/>
              </a:spcAft>
              <a:buClr>
                <a:schemeClr val="dk1"/>
              </a:buClr>
              <a:buSzPts val="1300"/>
              <a:buFont typeface="Calibri"/>
              <a:buNone/>
            </a:pPr>
            <a:r>
              <a:rPr lang="en" sz="1300"/>
              <a:t>Let’s starts with a high-level overview. Here, we’ve broken down resources and supports into four major components.</a:t>
            </a:r>
            <a:endParaRPr sz="13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300"/>
              <a:buFont typeface="Calibri"/>
              <a:buNone/>
            </a:pPr>
            <a:r>
              <a:rPr lang="en" sz="1300"/>
              <a:t>The first component is group resources and support. A common syllabus will keep us all on track, Peer Learning Sessions will give us a chance to learn together and from outside experts, and the Vision Resource Center will serve as a hub for key information.</a:t>
            </a:r>
            <a:endParaRPr sz="13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300"/>
              <a:buFont typeface="Calibri"/>
              <a:buNone/>
            </a:pPr>
            <a:r>
              <a:rPr lang="en" sz="1300"/>
              <a:t>The second component is college program development. Within the collaborative, program development will center around the creation of key artifacts. Artifacts include items such as implementation team charters, competency statements, revised policies, onboarding plans, etc.</a:t>
            </a:r>
            <a:endParaRPr sz="13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300"/>
              <a:buFont typeface="Calibri"/>
              <a:buNone/>
            </a:pPr>
            <a:r>
              <a:rPr lang="en" sz="1300"/>
              <a:t>The third component is individualized support for the college program development process. This will take the form of both coaching and written feedback around artifacts.</a:t>
            </a:r>
            <a:endParaRPr sz="13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300"/>
              <a:buFont typeface="Calibri"/>
              <a:buNone/>
            </a:pPr>
            <a:r>
              <a:rPr lang="en" sz="1300"/>
              <a:t>The final component of the collaborative is research. Developmental evaluation, conducted by RAND, will help inform the collaborative as we work and inform other colleges in the future. RAND will speak more on their plans soon.</a:t>
            </a:r>
            <a:endParaRPr sz="1300"/>
          </a:p>
          <a:p>
            <a:pPr marL="0" lvl="0" indent="0" algn="l" rtl="0">
              <a:spcBef>
                <a:spcPts val="0"/>
              </a:spcBef>
              <a:spcAft>
                <a:spcPts val="0"/>
              </a:spcAft>
              <a:buClr>
                <a:schemeClr val="dk1"/>
              </a:buClr>
              <a:buSzPts val="1300"/>
              <a:buFont typeface="Calibri"/>
              <a:buNone/>
            </a:pPr>
            <a:endParaRPr sz="1300"/>
          </a:p>
          <a:p>
            <a:pPr marL="0" lvl="0" indent="0" algn="l" rtl="0">
              <a:spcBef>
                <a:spcPts val="0"/>
              </a:spcBef>
              <a:spcAft>
                <a:spcPts val="0"/>
              </a:spcAft>
              <a:buClr>
                <a:schemeClr val="dk1"/>
              </a:buClr>
              <a:buSzPts val="1300"/>
              <a:buFont typeface="Calibri"/>
              <a:buNone/>
            </a:pPr>
            <a:r>
              <a:rPr lang="en" sz="1300"/>
              <a:t>Now that we’ve seen what the whole thing looks like, let’s take a closer look at a few components.</a:t>
            </a:r>
            <a:endParaRPr sz="1300"/>
          </a:p>
        </p:txBody>
      </p:sp>
      <p:sp>
        <p:nvSpPr>
          <p:cNvPr id="409" name="Google Shape;409;g12d233e696f_2_214:notes"/>
          <p:cNvSpPr txBox="1">
            <a:spLocks noGrp="1"/>
          </p:cNvSpPr>
          <p:nvPr>
            <p:ph type="sldNum" idx="12"/>
          </p:nvPr>
        </p:nvSpPr>
        <p:spPr>
          <a:xfrm>
            <a:off x="3641825" y="8271631"/>
            <a:ext cx="2786063" cy="436857"/>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sz="1300"/>
              <a:t>33</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2d233e696f_2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12d233e696f_2_243:notes"/>
          <p:cNvSpPr txBox="1">
            <a:spLocks noGrp="1"/>
          </p:cNvSpPr>
          <p:nvPr>
            <p:ph type="body" idx="1"/>
          </p:nvPr>
        </p:nvSpPr>
        <p:spPr>
          <a:xfrm>
            <a:off x="685801" y="4400550"/>
            <a:ext cx="5486400" cy="360045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300"/>
          </a:p>
        </p:txBody>
      </p:sp>
      <p:sp>
        <p:nvSpPr>
          <p:cNvPr id="427" name="Google Shape;427;g12d233e696f_2_243:notes"/>
          <p:cNvSpPr txBox="1">
            <a:spLocks noGrp="1"/>
          </p:cNvSpPr>
          <p:nvPr>
            <p:ph type="sldNum" idx="12"/>
          </p:nvPr>
        </p:nvSpPr>
        <p:spPr>
          <a:xfrm>
            <a:off x="3884615" y="8685217"/>
            <a:ext cx="2971800" cy="458787"/>
          </a:xfrm>
          <a:prstGeom prst="rect">
            <a:avLst/>
          </a:prstGeom>
          <a:noFill/>
          <a:ln>
            <a:noFill/>
          </a:ln>
        </p:spPr>
        <p:txBody>
          <a:bodyPr spcFirstLastPara="1" wrap="square" lIns="91825" tIns="45900" rIns="91825" bIns="45900" anchor="b" anchorCtr="0">
            <a:noAutofit/>
          </a:bodyPr>
          <a:lstStyle/>
          <a:p>
            <a:pPr marL="0" lvl="0" indent="0" algn="r" rtl="0">
              <a:spcBef>
                <a:spcPts val="0"/>
              </a:spcBef>
              <a:spcAft>
                <a:spcPts val="0"/>
              </a:spcAft>
              <a:buNone/>
            </a:pPr>
            <a:fld id="{00000000-1234-1234-1234-123412341234}" type="slidenum">
              <a:rPr lang="en" sz="1300"/>
              <a:t>34</a:t>
            </a:fld>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d233e696f_2_66: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2d233e696f_2_66: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d233e696f_2_73:notes"/>
          <p:cNvSpPr>
            <a:spLocks noGrp="1" noRot="1" noChangeAspect="1"/>
          </p:cNvSpPr>
          <p:nvPr>
            <p:ph type="sldImg" idx="2"/>
          </p:nvPr>
        </p:nvSpPr>
        <p:spPr>
          <a:xfrm>
            <a:off x="311150" y="652463"/>
            <a:ext cx="5807075"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2d233e696f_2_73: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d233e696f_2_79: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
        <p:nvSpPr>
          <p:cNvPr id="168" name="Google Shape;168;g12d233e696f_2_79:notes"/>
          <p:cNvSpPr>
            <a:spLocks noGrp="1" noRot="1" noChangeAspect="1"/>
          </p:cNvSpPr>
          <p:nvPr>
            <p:ph type="sldImg" idx="2"/>
          </p:nvPr>
        </p:nvSpPr>
        <p:spPr>
          <a:xfrm>
            <a:off x="357188" y="653143"/>
            <a:ext cx="5715000"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d233e696f_2_84:notes"/>
          <p:cNvSpPr>
            <a:spLocks noGrp="1" noRot="1" noChangeAspect="1"/>
          </p:cNvSpPr>
          <p:nvPr>
            <p:ph type="sldImg" idx="2"/>
          </p:nvPr>
        </p:nvSpPr>
        <p:spPr>
          <a:xfrm>
            <a:off x="357188" y="653143"/>
            <a:ext cx="5715000"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2d233e696f_2_84: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d233e696f_2_89:notes"/>
          <p:cNvSpPr>
            <a:spLocks noGrp="1" noRot="1" noChangeAspect="1"/>
          </p:cNvSpPr>
          <p:nvPr>
            <p:ph type="sldImg" idx="2"/>
          </p:nvPr>
        </p:nvSpPr>
        <p:spPr>
          <a:xfrm>
            <a:off x="357188" y="653143"/>
            <a:ext cx="5715000"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2d233e696f_2_89: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d233e696f_2_94:notes"/>
          <p:cNvSpPr txBox="1">
            <a:spLocks noGrp="1"/>
          </p:cNvSpPr>
          <p:nvPr>
            <p:ph type="body" idx="1"/>
          </p:nvPr>
        </p:nvSpPr>
        <p:spPr>
          <a:xfrm>
            <a:off x="642938" y="4136571"/>
            <a:ext cx="5143500" cy="3918857"/>
          </a:xfrm>
          <a:prstGeom prst="rect">
            <a:avLst/>
          </a:prstGeom>
          <a:noFill/>
          <a:ln>
            <a:noFill/>
          </a:ln>
        </p:spPr>
        <p:txBody>
          <a:bodyPr spcFirstLastPara="1" wrap="square" lIns="86175" tIns="86175" rIns="86175" bIns="86175" anchor="t" anchorCtr="0">
            <a:noAutofit/>
          </a:bodyPr>
          <a:lstStyle/>
          <a:p>
            <a:pPr marL="0" lvl="0" indent="0" algn="l" rtl="0">
              <a:spcBef>
                <a:spcPts val="0"/>
              </a:spcBef>
              <a:spcAft>
                <a:spcPts val="0"/>
              </a:spcAft>
              <a:buClr>
                <a:schemeClr val="dk1"/>
              </a:buClr>
              <a:buSzPts val="1100"/>
              <a:buFont typeface="Calibri"/>
              <a:buNone/>
            </a:pPr>
            <a:endParaRPr sz="1300"/>
          </a:p>
        </p:txBody>
      </p:sp>
      <p:sp>
        <p:nvSpPr>
          <p:cNvPr id="186" name="Google Shape;186;g12d233e696f_2_94:notes"/>
          <p:cNvSpPr>
            <a:spLocks noGrp="1" noRot="1" noChangeAspect="1"/>
          </p:cNvSpPr>
          <p:nvPr>
            <p:ph type="sldImg" idx="2"/>
          </p:nvPr>
        </p:nvSpPr>
        <p:spPr>
          <a:xfrm>
            <a:off x="357188" y="653143"/>
            <a:ext cx="5715000"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2F6D"/>
              </a:buClr>
              <a:buSzPts val="1400"/>
              <a:buFont typeface="Palatino"/>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a:spLocks noGrp="1"/>
          </p:cNvSpPr>
          <p:nvPr>
            <p:ph type="pic" idx="2"/>
          </p:nvPr>
        </p:nvSpPr>
        <p:spPr>
          <a:xfrm>
            <a:off x="5608637" y="1849437"/>
            <a:ext cx="6583363" cy="3302000"/>
          </a:xfrm>
          <a:prstGeom prst="rect">
            <a:avLst/>
          </a:prstGeom>
          <a:noFill/>
          <a:ln>
            <a:noFill/>
          </a:ln>
        </p:spPr>
      </p:sp>
      <p:sp>
        <p:nvSpPr>
          <p:cNvPr id="96" name="Google Shape;96;p21"/>
          <p:cNvSpPr txBox="1">
            <a:spLocks noGrp="1"/>
          </p:cNvSpPr>
          <p:nvPr>
            <p:ph type="body" idx="1"/>
          </p:nvPr>
        </p:nvSpPr>
        <p:spPr>
          <a:xfrm>
            <a:off x="838200" y="1849437"/>
            <a:ext cx="4578349" cy="330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53575A"/>
              </a:buClr>
              <a:buSzPts val="1400"/>
              <a:buChar char="•"/>
              <a:defRPr/>
            </a:lvl1pPr>
            <a:lvl2pPr marL="1219170" lvl="1" indent="-423323" algn="l">
              <a:lnSpc>
                <a:spcPct val="90000"/>
              </a:lnSpc>
              <a:spcBef>
                <a:spcPts val="533"/>
              </a:spcBef>
              <a:spcAft>
                <a:spcPts val="0"/>
              </a:spcAft>
              <a:buClr>
                <a:srgbClr val="53575A"/>
              </a:buClr>
              <a:buSzPts val="1400"/>
              <a:buChar char="•"/>
              <a:defRPr/>
            </a:lvl2pPr>
            <a:lvl3pPr marL="1828754" lvl="2" indent="-423323" algn="l">
              <a:lnSpc>
                <a:spcPct val="90000"/>
              </a:lnSpc>
              <a:spcBef>
                <a:spcPts val="533"/>
              </a:spcBef>
              <a:spcAft>
                <a:spcPts val="0"/>
              </a:spcAft>
              <a:buClr>
                <a:srgbClr val="53575A"/>
              </a:buClr>
              <a:buSzPts val="1400"/>
              <a:buChar char="•"/>
              <a:defRPr/>
            </a:lvl3pPr>
            <a:lvl4pPr marL="2438339" lvl="3" indent="-423323" algn="l">
              <a:lnSpc>
                <a:spcPct val="90000"/>
              </a:lnSpc>
              <a:spcBef>
                <a:spcPts val="533"/>
              </a:spcBef>
              <a:spcAft>
                <a:spcPts val="0"/>
              </a:spcAft>
              <a:buClr>
                <a:srgbClr val="53575A"/>
              </a:buClr>
              <a:buSzPts val="1400"/>
              <a:buChar char="•"/>
              <a:defRPr/>
            </a:lvl4pPr>
            <a:lvl5pPr marL="3047924" lvl="4" indent="-423323" algn="l">
              <a:lnSpc>
                <a:spcPct val="90000"/>
              </a:lnSpc>
              <a:spcBef>
                <a:spcPts val="533"/>
              </a:spcBef>
              <a:spcAft>
                <a:spcPts val="0"/>
              </a:spcAft>
              <a:buClr>
                <a:srgbClr val="53575A"/>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7" name="Google Shape;97;p21"/>
          <p:cNvSpPr txBox="1">
            <a:spLocks noGrp="1"/>
          </p:cNvSpPr>
          <p:nvPr>
            <p:ph type="sldNum" idx="12"/>
          </p:nvPr>
        </p:nvSpPr>
        <p:spPr>
          <a:xfrm>
            <a:off x="8610600" y="6117247"/>
            <a:ext cx="2743200" cy="365125"/>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1pPr>
            <a:lvl2pPr marL="0" marR="0" lvl="1"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2pPr>
            <a:lvl3pPr marL="0" marR="0" lvl="2"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3pPr>
            <a:lvl4pPr marL="0" marR="0" lvl="3"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4pPr>
            <a:lvl5pPr marL="0" marR="0" lvl="4"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5pPr>
            <a:lvl6pPr marL="0" marR="0" lvl="5"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6pPr>
            <a:lvl7pPr marL="0" marR="0" lvl="6"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7pPr>
            <a:lvl8pPr marL="0" marR="0" lvl="7"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8pPr>
            <a:lvl9pPr marL="0" marR="0" lvl="8" indent="0" algn="r">
              <a:spcBef>
                <a:spcPts val="0"/>
              </a:spcBef>
              <a:spcAft>
                <a:spcPts val="0"/>
              </a:spcAft>
              <a:buClr>
                <a:srgbClr val="532E11"/>
              </a:buClr>
              <a:buSzPts val="800"/>
              <a:buFont typeface="Arial"/>
              <a:buNone/>
              <a:defRPr sz="1067">
                <a:solidFill>
                  <a:srgbClr val="532E1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032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1277940" y="6376989"/>
            <a:ext cx="377825" cy="377825"/>
          </a:xfrm>
          <a:prstGeom prst="rect">
            <a:avLst/>
          </a:prstGeom>
          <a:noFill/>
          <a:ln>
            <a:noFill/>
          </a:ln>
        </p:spPr>
      </p:pic>
      <p:pic>
        <p:nvPicPr>
          <p:cNvPr id="65" name="Google Shape;65;p15"/>
          <p:cNvPicPr preferRelativeResize="0"/>
          <p:nvPr/>
        </p:nvPicPr>
        <p:blipFill rotWithShape="1">
          <a:blip r:embed="rId3">
            <a:alphaModFix/>
          </a:blip>
          <a:srcRect/>
          <a:stretch/>
        </p:blipFill>
        <p:spPr>
          <a:xfrm>
            <a:off x="-7111" y="0"/>
            <a:ext cx="820737" cy="6858000"/>
          </a:xfrm>
          <a:prstGeom prst="rect">
            <a:avLst/>
          </a:prstGeom>
          <a:noFill/>
          <a:ln>
            <a:noFill/>
          </a:ln>
          <a:effectLst>
            <a:outerShdw blurRad="190500" dist="50800" algn="ctr" rotWithShape="0">
              <a:srgbClr val="000000">
                <a:alpha val="40000"/>
              </a:srgbClr>
            </a:outerShdw>
          </a:effectLst>
        </p:spPr>
      </p:pic>
      <p:sp>
        <p:nvSpPr>
          <p:cNvPr id="66" name="Google Shape;66;p15"/>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2800"/>
              <a:buNone/>
              <a:defRPr sz="3600">
                <a:solidFill>
                  <a:schemeClr val="dk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67" name="Google Shape;67;p15"/>
          <p:cNvSpPr txBox="1">
            <a:spLocks noGrp="1"/>
          </p:cNvSpPr>
          <p:nvPr>
            <p:ph type="body" idx="1"/>
          </p:nvPr>
        </p:nvSpPr>
        <p:spPr>
          <a:xfrm>
            <a:off x="1277651" y="1798320"/>
            <a:ext cx="10058400" cy="4419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404040"/>
              </a:buClr>
              <a:buSzPts val="1400"/>
              <a:buChar char="●"/>
              <a:defRPr/>
            </a:lvl1pPr>
            <a:lvl2pPr marL="1219170" lvl="1" indent="-423323" algn="l" rtl="0">
              <a:lnSpc>
                <a:spcPct val="90000"/>
              </a:lnSpc>
              <a:spcBef>
                <a:spcPts val="533"/>
              </a:spcBef>
              <a:spcAft>
                <a:spcPts val="0"/>
              </a:spcAft>
              <a:buClr>
                <a:srgbClr val="404040"/>
              </a:buClr>
              <a:buSzPts val="1400"/>
              <a:buChar char="○"/>
              <a:defRPr/>
            </a:lvl2pPr>
            <a:lvl3pPr marL="1828754" lvl="2" indent="-423323" algn="l" rtl="0">
              <a:lnSpc>
                <a:spcPct val="90000"/>
              </a:lnSpc>
              <a:spcBef>
                <a:spcPts val="533"/>
              </a:spcBef>
              <a:spcAft>
                <a:spcPts val="0"/>
              </a:spcAft>
              <a:buClr>
                <a:srgbClr val="404040"/>
              </a:buClr>
              <a:buSzPts val="1400"/>
              <a:buChar char="■"/>
              <a:defRPr/>
            </a:lvl3pPr>
            <a:lvl4pPr marL="2438339" lvl="3" indent="-423323" algn="l" rtl="0">
              <a:lnSpc>
                <a:spcPct val="90000"/>
              </a:lnSpc>
              <a:spcBef>
                <a:spcPts val="533"/>
              </a:spcBef>
              <a:spcAft>
                <a:spcPts val="0"/>
              </a:spcAft>
              <a:buClr>
                <a:srgbClr val="404040"/>
              </a:buClr>
              <a:buSzPts val="1400"/>
              <a:buChar char="●"/>
              <a:defRPr/>
            </a:lvl4pPr>
            <a:lvl5pPr marL="3047924" lvl="4" indent="-423323" algn="l" rtl="0">
              <a:lnSpc>
                <a:spcPct val="90000"/>
              </a:lnSpc>
              <a:spcBef>
                <a:spcPts val="533"/>
              </a:spcBef>
              <a:spcAft>
                <a:spcPts val="0"/>
              </a:spcAft>
              <a:buClr>
                <a:srgbClr val="404040"/>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8" name="Google Shape;68;p15"/>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rm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605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7622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1 Column Slide">
  <p:cSld name="2_Content 1 Column Slide">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1277940" y="6376989"/>
            <a:ext cx="377825" cy="377825"/>
          </a:xfrm>
          <a:prstGeom prst="rect">
            <a:avLst/>
          </a:prstGeom>
          <a:noFill/>
          <a:ln>
            <a:noFill/>
          </a:ln>
        </p:spPr>
      </p:pic>
      <p:pic>
        <p:nvPicPr>
          <p:cNvPr id="59" name="Google Shape;59;p14"/>
          <p:cNvPicPr preferRelativeResize="0"/>
          <p:nvPr/>
        </p:nvPicPr>
        <p:blipFill rotWithShape="1">
          <a:blip r:embed="rId3">
            <a:alphaModFix/>
          </a:blip>
          <a:srcRect/>
          <a:stretch/>
        </p:blipFill>
        <p:spPr>
          <a:xfrm>
            <a:off x="4764" y="0"/>
            <a:ext cx="820737" cy="6858000"/>
          </a:xfrm>
          <a:prstGeom prst="rect">
            <a:avLst/>
          </a:prstGeom>
          <a:noFill/>
          <a:ln>
            <a:noFill/>
          </a:ln>
          <a:effectLst>
            <a:outerShdw blurRad="190500" dist="50800" algn="ctr" rotWithShape="0">
              <a:srgbClr val="000000">
                <a:alpha val="40000"/>
              </a:srgbClr>
            </a:outerShdw>
          </a:effectLst>
        </p:spPr>
      </p:pic>
      <p:sp>
        <p:nvSpPr>
          <p:cNvPr id="60" name="Google Shape;60;p14"/>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2800"/>
              <a:buNone/>
              <a:defRPr sz="3600">
                <a:solidFill>
                  <a:schemeClr val="dk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61" name="Google Shape;61;p14"/>
          <p:cNvSpPr txBox="1">
            <a:spLocks noGrp="1"/>
          </p:cNvSpPr>
          <p:nvPr>
            <p:ph type="body" idx="1"/>
          </p:nvPr>
        </p:nvSpPr>
        <p:spPr>
          <a:xfrm>
            <a:off x="1277651" y="1798320"/>
            <a:ext cx="10058400" cy="4419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404040"/>
              </a:buClr>
              <a:buSzPts val="1400"/>
              <a:buChar char="●"/>
              <a:defRPr/>
            </a:lvl1pPr>
            <a:lvl2pPr marL="1219170" lvl="1" indent="-423323" algn="l" rtl="0">
              <a:lnSpc>
                <a:spcPct val="90000"/>
              </a:lnSpc>
              <a:spcBef>
                <a:spcPts val="533"/>
              </a:spcBef>
              <a:spcAft>
                <a:spcPts val="0"/>
              </a:spcAft>
              <a:buClr>
                <a:srgbClr val="404040"/>
              </a:buClr>
              <a:buSzPts val="1400"/>
              <a:buChar char="○"/>
              <a:defRPr/>
            </a:lvl2pPr>
            <a:lvl3pPr marL="1828754" lvl="2" indent="-423323" algn="l" rtl="0">
              <a:lnSpc>
                <a:spcPct val="90000"/>
              </a:lnSpc>
              <a:spcBef>
                <a:spcPts val="533"/>
              </a:spcBef>
              <a:spcAft>
                <a:spcPts val="0"/>
              </a:spcAft>
              <a:buClr>
                <a:srgbClr val="404040"/>
              </a:buClr>
              <a:buSzPts val="1400"/>
              <a:buChar char="■"/>
              <a:defRPr/>
            </a:lvl3pPr>
            <a:lvl4pPr marL="2438339" lvl="3" indent="-423323" algn="l" rtl="0">
              <a:lnSpc>
                <a:spcPct val="90000"/>
              </a:lnSpc>
              <a:spcBef>
                <a:spcPts val="533"/>
              </a:spcBef>
              <a:spcAft>
                <a:spcPts val="0"/>
              </a:spcAft>
              <a:buClr>
                <a:srgbClr val="404040"/>
              </a:buClr>
              <a:buSzPts val="1400"/>
              <a:buChar char="●"/>
              <a:defRPr/>
            </a:lvl4pPr>
            <a:lvl5pPr marL="3047924" lvl="4" indent="-423323" algn="l" rtl="0">
              <a:lnSpc>
                <a:spcPct val="90000"/>
              </a:lnSpc>
              <a:spcBef>
                <a:spcPts val="533"/>
              </a:spcBef>
              <a:spcAft>
                <a:spcPts val="0"/>
              </a:spcAft>
              <a:buClr>
                <a:srgbClr val="404040"/>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2" name="Google Shape;62;p14"/>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rm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558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1277940" y="6376989"/>
            <a:ext cx="377825" cy="377825"/>
          </a:xfrm>
          <a:prstGeom prst="rect">
            <a:avLst/>
          </a:prstGeom>
          <a:noFill/>
          <a:ln>
            <a:noFill/>
          </a:ln>
        </p:spPr>
      </p:pic>
      <p:pic>
        <p:nvPicPr>
          <p:cNvPr id="52" name="Google Shape;52;p13"/>
          <p:cNvPicPr preferRelativeResize="0"/>
          <p:nvPr/>
        </p:nvPicPr>
        <p:blipFill rotWithShape="1">
          <a:blip r:embed="rId3">
            <a:alphaModFix/>
          </a:blip>
          <a:srcRect/>
          <a:stretch/>
        </p:blipFill>
        <p:spPr>
          <a:xfrm>
            <a:off x="-7111" y="0"/>
            <a:ext cx="820737" cy="6858000"/>
          </a:xfrm>
          <a:prstGeom prst="rect">
            <a:avLst/>
          </a:prstGeom>
          <a:noFill/>
          <a:ln>
            <a:noFill/>
          </a:ln>
          <a:effectLst>
            <a:outerShdw blurRad="190500" dist="50800" algn="ctr" rotWithShape="0">
              <a:srgbClr val="000000">
                <a:alpha val="40000"/>
              </a:srgbClr>
            </a:outerShdw>
          </a:effectLst>
        </p:spPr>
      </p:pic>
      <p:sp>
        <p:nvSpPr>
          <p:cNvPr id="53" name="Google Shape;53;p13"/>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2800"/>
              <a:buNone/>
              <a:defRPr sz="3600">
                <a:solidFill>
                  <a:schemeClr val="dk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54" name="Google Shape;54;p13"/>
          <p:cNvSpPr txBox="1">
            <a:spLocks noGrp="1"/>
          </p:cNvSpPr>
          <p:nvPr>
            <p:ph type="body" idx="1"/>
          </p:nvPr>
        </p:nvSpPr>
        <p:spPr>
          <a:xfrm>
            <a:off x="1277651" y="1798320"/>
            <a:ext cx="4922400" cy="4391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404040"/>
              </a:buClr>
              <a:buSzPts val="1400"/>
              <a:buChar char="●"/>
              <a:defRPr/>
            </a:lvl1pPr>
            <a:lvl2pPr marL="1219170" lvl="1" indent="-423323" algn="l" rtl="0">
              <a:lnSpc>
                <a:spcPct val="90000"/>
              </a:lnSpc>
              <a:spcBef>
                <a:spcPts val="533"/>
              </a:spcBef>
              <a:spcAft>
                <a:spcPts val="0"/>
              </a:spcAft>
              <a:buClr>
                <a:srgbClr val="404040"/>
              </a:buClr>
              <a:buSzPts val="1400"/>
              <a:buChar char="○"/>
              <a:defRPr/>
            </a:lvl2pPr>
            <a:lvl3pPr marL="1828754" lvl="2" indent="-423323" algn="l" rtl="0">
              <a:lnSpc>
                <a:spcPct val="90000"/>
              </a:lnSpc>
              <a:spcBef>
                <a:spcPts val="533"/>
              </a:spcBef>
              <a:spcAft>
                <a:spcPts val="0"/>
              </a:spcAft>
              <a:buClr>
                <a:srgbClr val="404040"/>
              </a:buClr>
              <a:buSzPts val="1400"/>
              <a:buChar char="■"/>
              <a:defRPr/>
            </a:lvl3pPr>
            <a:lvl4pPr marL="2438339" lvl="3" indent="-423323" algn="l" rtl="0">
              <a:lnSpc>
                <a:spcPct val="90000"/>
              </a:lnSpc>
              <a:spcBef>
                <a:spcPts val="533"/>
              </a:spcBef>
              <a:spcAft>
                <a:spcPts val="0"/>
              </a:spcAft>
              <a:buClr>
                <a:srgbClr val="404040"/>
              </a:buClr>
              <a:buSzPts val="1400"/>
              <a:buChar char="●"/>
              <a:defRPr/>
            </a:lvl4pPr>
            <a:lvl5pPr marL="3047924" lvl="4" indent="-423323" algn="l" rtl="0">
              <a:lnSpc>
                <a:spcPct val="90000"/>
              </a:lnSpc>
              <a:spcBef>
                <a:spcPts val="533"/>
              </a:spcBef>
              <a:spcAft>
                <a:spcPts val="0"/>
              </a:spcAft>
              <a:buClr>
                <a:srgbClr val="404040"/>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5" name="Google Shape;55;p13"/>
          <p:cNvSpPr txBox="1">
            <a:spLocks noGrp="1"/>
          </p:cNvSpPr>
          <p:nvPr>
            <p:ph type="body" idx="2"/>
          </p:nvPr>
        </p:nvSpPr>
        <p:spPr>
          <a:xfrm>
            <a:off x="6388259" y="1798320"/>
            <a:ext cx="4948800" cy="4391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404040"/>
              </a:buClr>
              <a:buSzPts val="1400"/>
              <a:buChar char="●"/>
              <a:defRPr/>
            </a:lvl1pPr>
            <a:lvl2pPr marL="1219170" lvl="1" indent="-423323" algn="l" rtl="0">
              <a:lnSpc>
                <a:spcPct val="90000"/>
              </a:lnSpc>
              <a:spcBef>
                <a:spcPts val="533"/>
              </a:spcBef>
              <a:spcAft>
                <a:spcPts val="0"/>
              </a:spcAft>
              <a:buClr>
                <a:srgbClr val="404040"/>
              </a:buClr>
              <a:buSzPts val="1400"/>
              <a:buChar char="○"/>
              <a:defRPr/>
            </a:lvl2pPr>
            <a:lvl3pPr marL="1828754" lvl="2" indent="-423323" algn="l" rtl="0">
              <a:lnSpc>
                <a:spcPct val="90000"/>
              </a:lnSpc>
              <a:spcBef>
                <a:spcPts val="533"/>
              </a:spcBef>
              <a:spcAft>
                <a:spcPts val="0"/>
              </a:spcAft>
              <a:buClr>
                <a:srgbClr val="404040"/>
              </a:buClr>
              <a:buSzPts val="1400"/>
              <a:buChar char="■"/>
              <a:defRPr/>
            </a:lvl3pPr>
            <a:lvl4pPr marL="2438339" lvl="3" indent="-423323" algn="l" rtl="0">
              <a:lnSpc>
                <a:spcPct val="90000"/>
              </a:lnSpc>
              <a:spcBef>
                <a:spcPts val="533"/>
              </a:spcBef>
              <a:spcAft>
                <a:spcPts val="0"/>
              </a:spcAft>
              <a:buClr>
                <a:srgbClr val="404040"/>
              </a:buClr>
              <a:buSzPts val="1400"/>
              <a:buChar char="●"/>
              <a:defRPr/>
            </a:lvl4pPr>
            <a:lvl5pPr marL="3047924" lvl="4" indent="-423323" algn="l" rtl="0">
              <a:lnSpc>
                <a:spcPct val="90000"/>
              </a:lnSpc>
              <a:spcBef>
                <a:spcPts val="533"/>
              </a:spcBef>
              <a:spcAft>
                <a:spcPts val="0"/>
              </a:spcAft>
              <a:buClr>
                <a:srgbClr val="404040"/>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6" name="Google Shape;56;p13"/>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rm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027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26290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1045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838200" y="1825625"/>
            <a:ext cx="10515600" cy="365451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53575A"/>
              </a:buClr>
              <a:buSzPts val="1400"/>
              <a:buChar char="•"/>
              <a:defRPr/>
            </a:lvl1pPr>
            <a:lvl2pPr marL="1219170" lvl="1" indent="-423323" algn="l">
              <a:lnSpc>
                <a:spcPct val="90000"/>
              </a:lnSpc>
              <a:spcBef>
                <a:spcPts val="533"/>
              </a:spcBef>
              <a:spcAft>
                <a:spcPts val="0"/>
              </a:spcAft>
              <a:buClr>
                <a:srgbClr val="53575A"/>
              </a:buClr>
              <a:buSzPts val="1400"/>
              <a:buChar char="•"/>
              <a:defRPr/>
            </a:lvl2pPr>
            <a:lvl3pPr marL="1828754" lvl="2" indent="-423323" algn="l">
              <a:lnSpc>
                <a:spcPct val="90000"/>
              </a:lnSpc>
              <a:spcBef>
                <a:spcPts val="533"/>
              </a:spcBef>
              <a:spcAft>
                <a:spcPts val="0"/>
              </a:spcAft>
              <a:buClr>
                <a:srgbClr val="53575A"/>
              </a:buClr>
              <a:buSzPts val="1400"/>
              <a:buChar char="•"/>
              <a:defRPr/>
            </a:lvl3pPr>
            <a:lvl4pPr marL="2438339" lvl="3" indent="-423323" algn="l">
              <a:lnSpc>
                <a:spcPct val="90000"/>
              </a:lnSpc>
              <a:spcBef>
                <a:spcPts val="533"/>
              </a:spcBef>
              <a:spcAft>
                <a:spcPts val="0"/>
              </a:spcAft>
              <a:buClr>
                <a:srgbClr val="53575A"/>
              </a:buClr>
              <a:buSzPts val="1400"/>
              <a:buChar char="•"/>
              <a:defRPr/>
            </a:lvl4pPr>
            <a:lvl5pPr marL="3047924" lvl="4" indent="-423323" algn="l">
              <a:lnSpc>
                <a:spcPct val="90000"/>
              </a:lnSpc>
              <a:spcBef>
                <a:spcPts val="533"/>
              </a:spcBef>
              <a:spcAft>
                <a:spcPts val="0"/>
              </a:spcAft>
              <a:buClr>
                <a:srgbClr val="53575A"/>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1" name="Google Shape;81;p18"/>
          <p:cNvSpPr txBox="1">
            <a:spLocks noGrp="1"/>
          </p:cNvSpPr>
          <p:nvPr>
            <p:ph type="sldNum" idx="12"/>
          </p:nvPr>
        </p:nvSpPr>
        <p:spPr>
          <a:xfrm>
            <a:off x="8610600" y="6117247"/>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261668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type="twoObj">
  <p:cSld name="1_Two Conten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1024128" y="585216"/>
            <a:ext cx="9720072" cy="149961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0"/>
          <p:cNvSpPr txBox="1">
            <a:spLocks noGrp="1"/>
          </p:cNvSpPr>
          <p:nvPr>
            <p:ph type="body" idx="1"/>
          </p:nvPr>
        </p:nvSpPr>
        <p:spPr>
          <a:xfrm>
            <a:off x="1024128" y="2286000"/>
            <a:ext cx="4754880" cy="402336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53575A"/>
              </a:buClr>
              <a:buSzPts val="1400"/>
              <a:buChar char="•"/>
              <a:defRPr/>
            </a:lvl1pPr>
            <a:lvl2pPr marL="1219170" lvl="1" indent="-423323" algn="l">
              <a:lnSpc>
                <a:spcPct val="90000"/>
              </a:lnSpc>
              <a:spcBef>
                <a:spcPts val="533"/>
              </a:spcBef>
              <a:spcAft>
                <a:spcPts val="0"/>
              </a:spcAft>
              <a:buClr>
                <a:srgbClr val="53575A"/>
              </a:buClr>
              <a:buSzPts val="1400"/>
              <a:buChar char="•"/>
              <a:defRPr/>
            </a:lvl2pPr>
            <a:lvl3pPr marL="1828754" lvl="2" indent="-423323" algn="l">
              <a:lnSpc>
                <a:spcPct val="90000"/>
              </a:lnSpc>
              <a:spcBef>
                <a:spcPts val="533"/>
              </a:spcBef>
              <a:spcAft>
                <a:spcPts val="0"/>
              </a:spcAft>
              <a:buClr>
                <a:srgbClr val="53575A"/>
              </a:buClr>
              <a:buSzPts val="1400"/>
              <a:buChar char="•"/>
              <a:defRPr/>
            </a:lvl3pPr>
            <a:lvl4pPr marL="2438339" lvl="3" indent="-423323" algn="l">
              <a:lnSpc>
                <a:spcPct val="90000"/>
              </a:lnSpc>
              <a:spcBef>
                <a:spcPts val="533"/>
              </a:spcBef>
              <a:spcAft>
                <a:spcPts val="0"/>
              </a:spcAft>
              <a:buClr>
                <a:srgbClr val="53575A"/>
              </a:buClr>
              <a:buSzPts val="1400"/>
              <a:buChar char="•"/>
              <a:defRPr/>
            </a:lvl4pPr>
            <a:lvl5pPr marL="3047924" lvl="4" indent="-423323" algn="l">
              <a:lnSpc>
                <a:spcPct val="90000"/>
              </a:lnSpc>
              <a:spcBef>
                <a:spcPts val="533"/>
              </a:spcBef>
              <a:spcAft>
                <a:spcPts val="0"/>
              </a:spcAft>
              <a:buClr>
                <a:srgbClr val="53575A"/>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20"/>
          <p:cNvSpPr txBox="1">
            <a:spLocks noGrp="1"/>
          </p:cNvSpPr>
          <p:nvPr>
            <p:ph type="body" idx="2"/>
          </p:nvPr>
        </p:nvSpPr>
        <p:spPr>
          <a:xfrm>
            <a:off x="5989320" y="2286000"/>
            <a:ext cx="4754880" cy="402336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53575A"/>
              </a:buClr>
              <a:buSzPts val="1400"/>
              <a:buChar char="•"/>
              <a:defRPr/>
            </a:lvl1pPr>
            <a:lvl2pPr marL="1219170" lvl="1" indent="-423323" algn="l">
              <a:lnSpc>
                <a:spcPct val="90000"/>
              </a:lnSpc>
              <a:spcBef>
                <a:spcPts val="533"/>
              </a:spcBef>
              <a:spcAft>
                <a:spcPts val="0"/>
              </a:spcAft>
              <a:buClr>
                <a:srgbClr val="53575A"/>
              </a:buClr>
              <a:buSzPts val="1400"/>
              <a:buChar char="•"/>
              <a:defRPr/>
            </a:lvl2pPr>
            <a:lvl3pPr marL="1828754" lvl="2" indent="-423323" algn="l">
              <a:lnSpc>
                <a:spcPct val="90000"/>
              </a:lnSpc>
              <a:spcBef>
                <a:spcPts val="533"/>
              </a:spcBef>
              <a:spcAft>
                <a:spcPts val="0"/>
              </a:spcAft>
              <a:buClr>
                <a:srgbClr val="53575A"/>
              </a:buClr>
              <a:buSzPts val="1400"/>
              <a:buChar char="•"/>
              <a:defRPr/>
            </a:lvl3pPr>
            <a:lvl4pPr marL="2438339" lvl="3" indent="-423323" algn="l">
              <a:lnSpc>
                <a:spcPct val="90000"/>
              </a:lnSpc>
              <a:spcBef>
                <a:spcPts val="533"/>
              </a:spcBef>
              <a:spcAft>
                <a:spcPts val="0"/>
              </a:spcAft>
              <a:buClr>
                <a:srgbClr val="53575A"/>
              </a:buClr>
              <a:buSzPts val="1400"/>
              <a:buChar char="•"/>
              <a:defRPr/>
            </a:lvl4pPr>
            <a:lvl5pPr marL="3047924" lvl="4" indent="-423323" algn="l">
              <a:lnSpc>
                <a:spcPct val="90000"/>
              </a:lnSpc>
              <a:spcBef>
                <a:spcPts val="533"/>
              </a:spcBef>
              <a:spcAft>
                <a:spcPts val="0"/>
              </a:spcAft>
              <a:buClr>
                <a:srgbClr val="53575A"/>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0" name="Google Shape;90;p20"/>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Source Sans Pro"/>
                <a:ea typeface="Source Sans Pro"/>
                <a:cs typeface="Source Sans Pro"/>
                <a:sym typeface="Source Sans Pro"/>
              </a:defRPr>
            </a:lvl1pPr>
            <a:lvl2pPr marR="0" lvl="1"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9pPr>
          </a:lstStyle>
          <a:p>
            <a:endParaRPr/>
          </a:p>
        </p:txBody>
      </p:sp>
      <p:sp>
        <p:nvSpPr>
          <p:cNvPr id="91" name="Google Shape;91;p20"/>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Source Sans Pro"/>
                <a:ea typeface="Source Sans Pro"/>
                <a:cs typeface="Source Sans Pro"/>
                <a:sym typeface="Source Sans Pro"/>
              </a:defRPr>
            </a:lvl1pPr>
            <a:lvl2pPr marR="0" lvl="1"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100"/>
              <a:buNone/>
              <a:defRPr sz="1867" b="0" i="0" u="none" strike="noStrike" cap="none">
                <a:solidFill>
                  <a:schemeClr val="dk1"/>
                </a:solidFill>
                <a:latin typeface="Source Sans Pro"/>
                <a:ea typeface="Source Sans Pro"/>
                <a:cs typeface="Source Sans Pro"/>
                <a:sym typeface="Source Sans Pro"/>
              </a:defRPr>
            </a:lvl9pPr>
          </a:lstStyle>
          <a:p>
            <a:endParaRPr/>
          </a:p>
        </p:txBody>
      </p:sp>
      <p:sp>
        <p:nvSpPr>
          <p:cNvPr id="92" name="Google Shape;92;p20"/>
          <p:cNvSpPr txBox="1">
            <a:spLocks noGrp="1"/>
          </p:cNvSpPr>
          <p:nvPr>
            <p:ph type="sldNum" idx="12"/>
          </p:nvPr>
        </p:nvSpPr>
        <p:spPr>
          <a:xfrm>
            <a:off x="8610600" y="6117247"/>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414732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static.newamerica.org/attachments/2334-cracking-the-credit-hour/Cracking_the_Credit_Hour_Sept5_0.ab0048b12824428cba568ca359017ba9.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accjc.org/substantive-change/"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govt.westlaw.com/calregs/Browse/Home/California/CaliforniaCodeofRegulations?guid=I9F5B51A6F67A480AAADB651F114EF627&amp;originationContext=documenttoc&amp;transitionType=Default&amp;contextData=(sc.Default" TargetMode="External"/><Relationship Id="rId4" Type="http://schemas.openxmlformats.org/officeDocument/2006/relationships/hyperlink" Target="https://www.law.cornell.edu/cfr/text/34/668.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myJ3-W94X9pMT8loaHWWoFZ5AWMAUy3AsI1blq9d3kI/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2C568F9-7E23-E44F-A1A1-18EEE88E632E}"/>
              </a:ext>
            </a:extLst>
          </p:cNvPr>
          <p:cNvSpPr>
            <a:spLocks noGrp="1" noChangeArrowheads="1"/>
          </p:cNvSpPr>
          <p:nvPr>
            <p:ph type="title"/>
          </p:nvPr>
        </p:nvSpPr>
        <p:spPr>
          <a:xfrm>
            <a:off x="6419461" y="503238"/>
            <a:ext cx="5609782" cy="5851525"/>
          </a:xfrm>
        </p:spPr>
        <p:txBody>
          <a:bodyPr>
            <a:normAutofit fontScale="90000"/>
          </a:bodyPr>
          <a:lstStyle/>
          <a:p>
            <a:pPr marL="609585" indent="-440256" algn="l">
              <a:lnSpc>
                <a:spcPct val="101391"/>
              </a:lnSpc>
              <a:buClr>
                <a:srgbClr val="201F1E"/>
              </a:buClr>
              <a:buSzPts val="1600"/>
              <a:buFont typeface="Calibri"/>
              <a:buChar char="●"/>
            </a:pPr>
            <a:br>
              <a:rPr lang="en-US" sz="3600" dirty="0">
                <a:latin typeface="+mj-lt"/>
              </a:rPr>
            </a:br>
            <a:r>
              <a:rPr lang="en-US" sz="3600" dirty="0">
                <a:latin typeface="+mj-lt"/>
              </a:rPr>
              <a:t>Competency Based Education </a:t>
            </a:r>
            <a:br>
              <a:rPr lang="en-US" sz="3600" dirty="0">
                <a:latin typeface="+mj-lt"/>
              </a:rPr>
            </a:br>
            <a:r>
              <a:rPr lang="en-US" sz="3600" dirty="0">
                <a:latin typeface="+mj-lt"/>
              </a:rPr>
              <a:t>(CBE)</a:t>
            </a:r>
            <a:br>
              <a:rPr lang="en-US" dirty="0"/>
            </a:br>
            <a:r>
              <a:rPr lang="en-US" sz="1800" dirty="0">
                <a:latin typeface="+mj-lt"/>
              </a:rPr>
              <a:t>LESSONS LEARNED FROM THE PILOT</a:t>
            </a:r>
            <a:br>
              <a:rPr lang="en-US" sz="1800" dirty="0"/>
            </a:br>
            <a:br>
              <a:rPr lang="en-US" sz="1800" dirty="0"/>
            </a:br>
            <a:br>
              <a:rPr lang="en-US" sz="1800" dirty="0"/>
            </a:br>
            <a:br>
              <a:rPr lang="en-US" sz="1800" dirty="0"/>
            </a:br>
            <a:r>
              <a:rPr lang="en-US" sz="2000" dirty="0" err="1">
                <a:latin typeface="Calibri"/>
                <a:ea typeface="Calibri"/>
                <a:cs typeface="Calibri"/>
                <a:sym typeface="Calibri"/>
              </a:rPr>
              <a:t>Antoniette</a:t>
            </a:r>
            <a:r>
              <a:rPr lang="en-US" sz="2000" dirty="0">
                <a:latin typeface="Calibri"/>
                <a:ea typeface="Calibri"/>
                <a:cs typeface="Calibri"/>
                <a:sym typeface="Calibri"/>
              </a:rPr>
              <a:t> </a:t>
            </a:r>
            <a:r>
              <a:rPr lang="en-US" sz="2000" dirty="0" err="1">
                <a:latin typeface="Calibri"/>
                <a:ea typeface="Calibri"/>
                <a:cs typeface="Calibri"/>
                <a:sym typeface="Calibri"/>
              </a:rPr>
              <a:t>Aizon</a:t>
            </a:r>
            <a:r>
              <a:rPr lang="en-US" sz="2000" dirty="0">
                <a:latin typeface="Calibri"/>
                <a:ea typeface="Calibri"/>
                <a:cs typeface="Calibri"/>
                <a:sym typeface="Calibri"/>
              </a:rPr>
              <a:t>, Madera Community College</a:t>
            </a:r>
            <a:br>
              <a:rPr lang="en-US" sz="2000" dirty="0">
                <a:solidFill>
                  <a:srgbClr val="201F1E"/>
                </a:solidFill>
                <a:latin typeface="Calibri"/>
                <a:ea typeface="Calibri"/>
                <a:cs typeface="Calibri"/>
                <a:sym typeface="Calibri"/>
              </a:rPr>
            </a:br>
            <a:r>
              <a:rPr lang="en-US" sz="2000" dirty="0">
                <a:latin typeface="Calibri"/>
                <a:ea typeface="Calibri"/>
                <a:cs typeface="Calibri"/>
                <a:sym typeface="Calibri"/>
              </a:rPr>
              <a:t>Randy Beach, Southwestern College, 5C Committee</a:t>
            </a:r>
            <a:br>
              <a:rPr lang="en-US" sz="2000" dirty="0">
                <a:latin typeface="Calibri"/>
                <a:ea typeface="Calibri"/>
                <a:cs typeface="Calibri"/>
                <a:sym typeface="Calibri"/>
              </a:rPr>
            </a:br>
            <a:r>
              <a:rPr lang="en-US" sz="2000" dirty="0">
                <a:latin typeface="Calibri"/>
                <a:ea typeface="Calibri"/>
                <a:cs typeface="Calibri"/>
                <a:sym typeface="Calibri"/>
              </a:rPr>
              <a:t>Candice Brooks, CCCCO, Dean Educational Services and Support</a:t>
            </a:r>
            <a:br>
              <a:rPr lang="en-US" sz="2000" dirty="0">
                <a:latin typeface="Calibri"/>
                <a:ea typeface="Calibri"/>
                <a:cs typeface="Calibri"/>
                <a:sym typeface="Calibri"/>
              </a:rPr>
            </a:br>
            <a:r>
              <a:rPr lang="en-US" sz="2000" dirty="0">
                <a:latin typeface="Calibri"/>
                <a:ea typeface="Calibri"/>
                <a:cs typeface="Calibri"/>
                <a:sym typeface="Calibri"/>
              </a:rPr>
              <a:t>Aisha Lowe, CCCCO, Vice Chancellor of Educational Services and Support</a:t>
            </a:r>
            <a:br>
              <a:rPr lang="en-US" sz="2000" dirty="0">
                <a:latin typeface="Calibri"/>
                <a:ea typeface="Calibri"/>
                <a:cs typeface="Calibri"/>
                <a:sym typeface="Calibri"/>
              </a:rPr>
            </a:br>
            <a:r>
              <a:rPr lang="en-US" sz="2000" dirty="0">
                <a:latin typeface="Calibri"/>
                <a:ea typeface="Calibri"/>
                <a:cs typeface="Calibri"/>
                <a:sym typeface="Calibri"/>
              </a:rPr>
              <a:t>Brian </a:t>
            </a:r>
            <a:r>
              <a:rPr lang="en-US" sz="2000" dirty="0" err="1">
                <a:latin typeface="Calibri"/>
                <a:ea typeface="Calibri"/>
                <a:cs typeface="Calibri"/>
                <a:sym typeface="Calibri"/>
              </a:rPr>
              <a:t>Palmiter</a:t>
            </a:r>
            <a:r>
              <a:rPr lang="en-US" sz="2000" dirty="0">
                <a:latin typeface="Calibri"/>
                <a:ea typeface="Calibri"/>
                <a:cs typeface="Calibri"/>
                <a:sym typeface="Calibri"/>
              </a:rPr>
              <a:t>, Southwestern College</a:t>
            </a:r>
            <a:br>
              <a:rPr lang="en-US" sz="2000" dirty="0">
                <a:latin typeface="Calibri"/>
                <a:ea typeface="Calibri"/>
                <a:cs typeface="Calibri"/>
                <a:sym typeface="Calibri"/>
              </a:rPr>
            </a:br>
            <a:r>
              <a:rPr lang="en-US" sz="2000" dirty="0">
                <a:latin typeface="Calibri"/>
                <a:ea typeface="Calibri"/>
                <a:cs typeface="Calibri"/>
                <a:sym typeface="Calibri"/>
              </a:rPr>
              <a:t>Carrie Roberson, ASCCC At-Large Representative</a:t>
            </a:r>
            <a:br>
              <a:rPr lang="en" dirty="0">
                <a:latin typeface="+mj-lt"/>
              </a:rPr>
            </a:br>
            <a:br>
              <a:rPr lang="en" dirty="0">
                <a:latin typeface="+mj-lt"/>
              </a:rPr>
            </a:br>
            <a:endParaRPr lang="en-US" alt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ctrTitle"/>
          </p:nvPr>
        </p:nvSpPr>
        <p:spPr>
          <a:xfrm>
            <a:off x="1524000" y="2764466"/>
            <a:ext cx="9144000" cy="786809"/>
          </a:xfrm>
          <a:prstGeom prst="rect">
            <a:avLst/>
          </a:prstGeom>
          <a:noFill/>
          <a:ln>
            <a:noFill/>
          </a:ln>
        </p:spPr>
        <p:txBody>
          <a:bodyPr spcFirstLastPara="1" vert="horz" wrap="square" lIns="91433" tIns="45700" rIns="91433" bIns="45700" numCol="1" anchor="b" anchorCtr="0" compatLnSpc="1">
            <a:prstTxWarp prst="textNoShape">
              <a:avLst/>
            </a:prstTxWarp>
            <a:normAutofit fontScale="90000"/>
          </a:bodyPr>
          <a:lstStyle/>
          <a:p>
            <a:pPr>
              <a:buClr>
                <a:schemeClr val="dk1"/>
              </a:buClr>
              <a:buSzPct val="138888"/>
            </a:pPr>
            <a:r>
              <a:rPr lang="en"/>
              <a:t>Direct Assessment </a:t>
            </a:r>
            <a:br>
              <a:rPr lang="en"/>
            </a:br>
            <a:r>
              <a:rPr lang="en"/>
              <a:t>Competency Based</a:t>
            </a:r>
            <a:r>
              <a:rPr lang="en">
                <a:solidFill>
                  <a:schemeClr val="dk1"/>
                </a:solidFill>
              </a:rPr>
              <a:t>-</a:t>
            </a:r>
            <a:r>
              <a:rPr lang="en"/>
              <a:t>Education </a:t>
            </a:r>
            <a:endParaRPr/>
          </a:p>
        </p:txBody>
      </p:sp>
      <p:sp>
        <p:nvSpPr>
          <p:cNvPr id="195" name="Google Shape;195;p37"/>
          <p:cNvSpPr txBox="1">
            <a:spLocks noGrp="1"/>
          </p:cNvSpPr>
          <p:nvPr>
            <p:ph type="subTitle" idx="1"/>
          </p:nvPr>
        </p:nvSpPr>
        <p:spPr>
          <a:xfrm>
            <a:off x="1524000" y="2235753"/>
            <a:ext cx="9144000" cy="480864"/>
          </a:xfrm>
          <a:prstGeom prst="rect">
            <a:avLst/>
          </a:prstGeom>
          <a:noFill/>
          <a:ln>
            <a:noFill/>
          </a:ln>
        </p:spPr>
        <p:txBody>
          <a:bodyPr spcFirstLastPara="1" vert="horz" wrap="square" lIns="91433" tIns="45700" rIns="91433" bIns="45700" numCol="1" anchor="t" anchorCtr="0" compatLnSpc="1">
            <a:prstTxWarp prst="textNoShape">
              <a:avLst/>
            </a:prstTxWarp>
            <a:normAutofit fontScale="92500" lnSpcReduction="20000"/>
          </a:bodyPr>
          <a:lstStyle/>
          <a:p>
            <a:pPr marL="0" indent="0">
              <a:lnSpc>
                <a:spcPct val="90000"/>
              </a:lnSpc>
              <a:buClr>
                <a:schemeClr val="dk1"/>
              </a:buClr>
              <a:buSzPts val="1800"/>
            </a:pPr>
            <a:endParaRPr/>
          </a:p>
          <a:p>
            <a:pPr marL="0" indent="0">
              <a:lnSpc>
                <a:spcPct val="90000"/>
              </a:lnSpc>
              <a:spcBef>
                <a:spcPts val="1067"/>
              </a:spcBef>
              <a:buClr>
                <a:schemeClr val="dk1"/>
              </a:buClr>
              <a:buSzPts val="1800"/>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1024133" y="294131"/>
            <a:ext cx="9720000" cy="1130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buSzPts val="2700"/>
            </a:pPr>
            <a:r>
              <a:rPr lang="en" sz="3600">
                <a:latin typeface="Arial"/>
                <a:ea typeface="Arial"/>
                <a:cs typeface="Arial"/>
                <a:sym typeface="Arial"/>
              </a:rPr>
              <a:t>CBE Focuses on Mastery of Competencies</a:t>
            </a:r>
            <a:endParaRPr sz="3600" i="1">
              <a:latin typeface="Arial"/>
              <a:ea typeface="Arial"/>
              <a:cs typeface="Arial"/>
              <a:sym typeface="Arial"/>
            </a:endParaRPr>
          </a:p>
        </p:txBody>
      </p:sp>
      <p:sp>
        <p:nvSpPr>
          <p:cNvPr id="202" name="Google Shape;202;p38"/>
          <p:cNvSpPr txBox="1">
            <a:spLocks noGrp="1"/>
          </p:cNvSpPr>
          <p:nvPr>
            <p:ph type="body" idx="1"/>
          </p:nvPr>
        </p:nvSpPr>
        <p:spPr>
          <a:xfrm>
            <a:off x="526333" y="1424533"/>
            <a:ext cx="5252800" cy="48848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lnSpc>
                <a:spcPct val="100000"/>
              </a:lnSpc>
              <a:spcBef>
                <a:spcPts val="0"/>
              </a:spcBef>
              <a:buSzPts val="1800"/>
              <a:buNone/>
            </a:pPr>
            <a:r>
              <a:rPr lang="en" b="1">
                <a:latin typeface="Arial"/>
                <a:ea typeface="Arial"/>
                <a:cs typeface="Arial"/>
                <a:sym typeface="Arial"/>
              </a:rPr>
              <a:t>Credit Hour Model</a:t>
            </a:r>
            <a:r>
              <a:rPr lang="en">
                <a:latin typeface="Arial"/>
                <a:ea typeface="Arial"/>
                <a:cs typeface="Arial"/>
                <a:sym typeface="Arial"/>
              </a:rPr>
              <a:t>… </a:t>
            </a:r>
            <a:endParaRPr/>
          </a:p>
          <a:p>
            <a:pPr marL="0" indent="0">
              <a:lnSpc>
                <a:spcPct val="100000"/>
              </a:lnSpc>
              <a:spcBef>
                <a:spcPts val="1867"/>
              </a:spcBef>
              <a:buSzPts val="1800"/>
              <a:buNone/>
            </a:pPr>
            <a:r>
              <a:rPr lang="en">
                <a:latin typeface="Arial"/>
                <a:ea typeface="Arial"/>
                <a:cs typeface="Arial"/>
                <a:sym typeface="Arial"/>
              </a:rPr>
              <a:t>based on </a:t>
            </a:r>
            <a:r>
              <a:rPr lang="en" b="1" i="1">
                <a:latin typeface="Arial"/>
                <a:ea typeface="Arial"/>
                <a:cs typeface="Arial"/>
                <a:sym typeface="Arial"/>
              </a:rPr>
              <a:t>seat time </a:t>
            </a:r>
            <a:r>
              <a:rPr lang="en">
                <a:latin typeface="Arial"/>
                <a:ea typeface="Arial"/>
                <a:cs typeface="Arial"/>
                <a:sym typeface="Arial"/>
              </a:rPr>
              <a:t>originally designed to determine faculty pensions and not as a measure of learning. </a:t>
            </a:r>
            <a:endParaRPr/>
          </a:p>
          <a:p>
            <a:pPr marL="0" indent="0">
              <a:lnSpc>
                <a:spcPct val="100000"/>
              </a:lnSpc>
              <a:spcBef>
                <a:spcPts val="1867"/>
              </a:spcBef>
              <a:buSzPts val="1800"/>
              <a:buNone/>
            </a:pPr>
            <a:r>
              <a:rPr lang="en" b="1" i="1">
                <a:latin typeface="Arial"/>
                <a:ea typeface="Arial"/>
                <a:cs typeface="Arial"/>
                <a:sym typeface="Arial"/>
              </a:rPr>
              <a:t>Credit Hour </a:t>
            </a:r>
            <a:r>
              <a:rPr lang="en">
                <a:latin typeface="Arial"/>
                <a:ea typeface="Arial"/>
                <a:cs typeface="Arial"/>
                <a:sym typeface="Arial"/>
              </a:rPr>
              <a:t>is current basis for awarding financial aid, faculty workload &amp; degree completion.</a:t>
            </a:r>
            <a:endParaRPr>
              <a:latin typeface="Arial"/>
              <a:ea typeface="Arial"/>
              <a:cs typeface="Arial"/>
              <a:sym typeface="Arial"/>
            </a:endParaRPr>
          </a:p>
        </p:txBody>
      </p:sp>
      <p:sp>
        <p:nvSpPr>
          <p:cNvPr id="203" name="Google Shape;203;p38"/>
          <p:cNvSpPr txBox="1">
            <a:spLocks noGrp="1"/>
          </p:cNvSpPr>
          <p:nvPr>
            <p:ph type="body" idx="2"/>
          </p:nvPr>
        </p:nvSpPr>
        <p:spPr>
          <a:xfrm>
            <a:off x="5989333" y="1424533"/>
            <a:ext cx="5698800" cy="5170400"/>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0" indent="0">
              <a:lnSpc>
                <a:spcPct val="100000"/>
              </a:lnSpc>
              <a:spcBef>
                <a:spcPts val="0"/>
              </a:spcBef>
              <a:buSzPts val="1800"/>
              <a:buNone/>
            </a:pPr>
            <a:r>
              <a:rPr lang="en" b="1">
                <a:latin typeface="Arial"/>
                <a:ea typeface="Arial"/>
                <a:cs typeface="Arial"/>
                <a:sym typeface="Arial"/>
              </a:rPr>
              <a:t>Competency Based Education</a:t>
            </a:r>
            <a:r>
              <a:rPr lang="en">
                <a:latin typeface="Arial"/>
                <a:ea typeface="Arial"/>
                <a:cs typeface="Arial"/>
                <a:sym typeface="Arial"/>
              </a:rPr>
              <a:t>… moves beyond seat-time focusing on </a:t>
            </a:r>
            <a:r>
              <a:rPr lang="en" b="1" i="1">
                <a:latin typeface="Arial"/>
                <a:ea typeface="Arial"/>
                <a:cs typeface="Arial"/>
                <a:sym typeface="Arial"/>
              </a:rPr>
              <a:t>mastery of learning exercises</a:t>
            </a:r>
            <a:r>
              <a:rPr lang="en">
                <a:latin typeface="Arial"/>
                <a:ea typeface="Arial"/>
                <a:cs typeface="Arial"/>
                <a:sym typeface="Arial"/>
              </a:rPr>
              <a:t>, through activities and experiences that align with clearly defined programmatic outcomes.</a:t>
            </a:r>
            <a:endParaRPr/>
          </a:p>
          <a:p>
            <a:pPr marL="0" indent="0">
              <a:lnSpc>
                <a:spcPct val="100000"/>
              </a:lnSpc>
              <a:spcBef>
                <a:spcPts val="1867"/>
              </a:spcBef>
              <a:buSzPts val="1800"/>
              <a:buNone/>
            </a:pPr>
            <a:r>
              <a:rPr lang="en">
                <a:latin typeface="Arial"/>
                <a:ea typeface="Arial"/>
                <a:cs typeface="Arial"/>
                <a:sym typeface="Arial"/>
              </a:rPr>
              <a:t>Hours will vary, but the </a:t>
            </a:r>
            <a:r>
              <a:rPr lang="en" b="1" i="1">
                <a:latin typeface="Arial"/>
                <a:ea typeface="Arial"/>
                <a:cs typeface="Arial"/>
                <a:sym typeface="Arial"/>
              </a:rPr>
              <a:t>learning is fixed</a:t>
            </a:r>
            <a:r>
              <a:rPr lang="en">
                <a:latin typeface="Arial"/>
                <a:ea typeface="Arial"/>
                <a:cs typeface="Arial"/>
                <a:sym typeface="Arial"/>
              </a:rPr>
              <a:t>. </a:t>
            </a:r>
            <a:endParaRPr/>
          </a:p>
          <a:p>
            <a:pPr marL="0" indent="0">
              <a:lnSpc>
                <a:spcPct val="100000"/>
              </a:lnSpc>
              <a:spcBef>
                <a:spcPts val="1867"/>
              </a:spcBef>
              <a:buSzPts val="1800"/>
              <a:buNone/>
            </a:pPr>
            <a:r>
              <a:rPr lang="en" b="1">
                <a:latin typeface="Arial"/>
                <a:ea typeface="Arial"/>
                <a:cs typeface="Arial"/>
                <a:sym typeface="Arial"/>
              </a:rPr>
              <a:t>Often fully</a:t>
            </a:r>
            <a:r>
              <a:rPr lang="en">
                <a:latin typeface="Arial"/>
                <a:ea typeface="Arial"/>
                <a:cs typeface="Arial"/>
                <a:sym typeface="Arial"/>
              </a:rPr>
              <a:t> online modules.</a:t>
            </a:r>
            <a:endParaRPr/>
          </a:p>
          <a:p>
            <a:pPr marL="0" indent="0">
              <a:lnSpc>
                <a:spcPct val="100000"/>
              </a:lnSpc>
              <a:spcBef>
                <a:spcPts val="1867"/>
              </a:spcBef>
              <a:buSzPts val="1800"/>
              <a:buNone/>
            </a:pPr>
            <a:r>
              <a:rPr lang="en" b="1">
                <a:latin typeface="Arial"/>
                <a:ea typeface="Arial"/>
                <a:cs typeface="Arial"/>
                <a:sym typeface="Arial"/>
              </a:rPr>
              <a:t>Flexible</a:t>
            </a:r>
            <a:r>
              <a:rPr lang="en">
                <a:latin typeface="Arial"/>
                <a:ea typeface="Arial"/>
                <a:cs typeface="Arial"/>
                <a:sym typeface="Arial"/>
              </a:rPr>
              <a:t> academic calendar term options. </a:t>
            </a:r>
            <a:endParaRPr/>
          </a:p>
          <a:p>
            <a:pPr marL="0" indent="0">
              <a:lnSpc>
                <a:spcPct val="100000"/>
              </a:lnSpc>
              <a:spcBef>
                <a:spcPts val="1867"/>
              </a:spcBef>
              <a:buSzPts val="1800"/>
              <a:buNone/>
            </a:pPr>
            <a:r>
              <a:rPr lang="en">
                <a:latin typeface="Arial"/>
                <a:ea typeface="Arial"/>
                <a:cs typeface="Arial"/>
                <a:sym typeface="Arial"/>
              </a:rPr>
              <a:t> </a:t>
            </a:r>
            <a:endParaRPr/>
          </a:p>
          <a:p>
            <a:pPr marL="237061" indent="-84665">
              <a:spcBef>
                <a:spcPts val="1867"/>
              </a:spcBef>
              <a:buSzPts val="1800"/>
              <a:buNone/>
            </a:pPr>
            <a:endParaRPr>
              <a:latin typeface="Arial"/>
              <a:ea typeface="Arial"/>
              <a:cs typeface="Arial"/>
              <a:sym typeface="Arial"/>
            </a:endParaRPr>
          </a:p>
        </p:txBody>
      </p:sp>
      <p:sp>
        <p:nvSpPr>
          <p:cNvPr id="205" name="Google Shape;205;p38"/>
          <p:cNvSpPr txBox="1"/>
          <p:nvPr/>
        </p:nvSpPr>
        <p:spPr>
          <a:xfrm>
            <a:off x="603767" y="5240733"/>
            <a:ext cx="4412000" cy="338514"/>
          </a:xfrm>
          <a:prstGeom prst="rect">
            <a:avLst/>
          </a:prstGeom>
          <a:noFill/>
          <a:ln>
            <a:noFill/>
          </a:ln>
        </p:spPr>
        <p:txBody>
          <a:bodyPr spcFirstLastPara="1" wrap="square" lIns="91433" tIns="45700" rIns="91433" bIns="45700" anchor="t" anchorCtr="0">
            <a:spAutoFit/>
          </a:bodyPr>
          <a:lstStyle/>
          <a:p>
            <a:pPr>
              <a:spcBef>
                <a:spcPts val="0"/>
              </a:spcBef>
              <a:spcAft>
                <a:spcPts val="0"/>
              </a:spcAft>
            </a:pPr>
            <a:r>
              <a:rPr lang="en" sz="1600" i="1">
                <a:solidFill>
                  <a:schemeClr val="dk1"/>
                </a:solidFill>
                <a:latin typeface="Source Sans Pro"/>
                <a:ea typeface="Source Sans Pro"/>
                <a:cs typeface="Source Sans Pro"/>
                <a:sym typeface="Source Sans Pro"/>
              </a:rPr>
              <a:t>“</a:t>
            </a:r>
            <a:r>
              <a:rPr lang="en" sz="1600" i="1" u="sng">
                <a:solidFill>
                  <a:schemeClr val="hlink"/>
                </a:solidFill>
                <a:latin typeface="Source Sans Pro"/>
                <a:ea typeface="Source Sans Pro"/>
                <a:cs typeface="Source Sans Pro"/>
                <a:sym typeface="Source Sans Pro"/>
                <a:hlinkClick r:id="rId3"/>
              </a:rPr>
              <a:t>Cracking the Credit Hour</a:t>
            </a:r>
            <a:r>
              <a:rPr lang="en" sz="1600" i="1">
                <a:solidFill>
                  <a:schemeClr val="dk1"/>
                </a:solidFill>
                <a:latin typeface="Source Sans Pro"/>
                <a:ea typeface="Source Sans Pro"/>
                <a:cs typeface="Source Sans Pro"/>
                <a:sym typeface="Source Sans Pro"/>
              </a:rPr>
              <a:t>” by Amy Laitinen</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2700"/>
            </a:pPr>
            <a:r>
              <a:rPr lang="en" sz="3600" dirty="0">
                <a:latin typeface="+mj-lt"/>
              </a:rPr>
              <a:t>Direct Assessment CBE</a:t>
            </a:r>
            <a:endParaRPr dirty="0">
              <a:latin typeface="+mj-lt"/>
            </a:endParaRPr>
          </a:p>
        </p:txBody>
      </p:sp>
      <p:sp>
        <p:nvSpPr>
          <p:cNvPr id="211" name="Google Shape;211;p39"/>
          <p:cNvSpPr txBox="1">
            <a:spLocks noGrp="1"/>
          </p:cNvSpPr>
          <p:nvPr>
            <p:ph type="body" idx="1"/>
          </p:nvPr>
        </p:nvSpPr>
        <p:spPr>
          <a:xfrm>
            <a:off x="838200" y="1563567"/>
            <a:ext cx="10515600" cy="39164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28594">
              <a:spcBef>
                <a:spcPts val="0"/>
              </a:spcBef>
              <a:buSzPts val="2100"/>
            </a:pPr>
            <a:r>
              <a:rPr lang="en" dirty="0"/>
              <a:t>not based on academic terms or credit hours</a:t>
            </a:r>
            <a:endParaRPr dirty="0"/>
          </a:p>
          <a:p>
            <a:pPr marL="237061" indent="-228594">
              <a:buSzPts val="2100"/>
            </a:pPr>
            <a:r>
              <a:rPr lang="en" dirty="0"/>
              <a:t>bases both the evaluation of student achievement and the award of a degree or credential solely on the mastery of competencies</a:t>
            </a:r>
            <a:endParaRPr dirty="0"/>
          </a:p>
          <a:p>
            <a:pPr marL="237061" indent="-228594">
              <a:buSzPts val="2100"/>
            </a:pPr>
            <a:r>
              <a:rPr lang="en" dirty="0"/>
              <a:t>students proceed at their own pace rather than progressing through courses offered in a traditional academic term</a:t>
            </a:r>
            <a:endParaRPr dirty="0"/>
          </a:p>
          <a:p>
            <a:pPr marL="237061" indent="-228594">
              <a:buSzPts val="2100"/>
            </a:pPr>
            <a:r>
              <a:rPr lang="en" dirty="0"/>
              <a:t>conventional grades are not necessarily assigned</a:t>
            </a:r>
            <a:endParaRPr dirty="0"/>
          </a:p>
          <a:p>
            <a:pPr marL="237061" indent="-228594">
              <a:buSzPts val="2100"/>
            </a:pPr>
            <a:r>
              <a:rPr lang="en" dirty="0"/>
              <a:t>students are expected to demonstrate the competency at a high level of achievement (80%+)</a:t>
            </a:r>
            <a:endParaRPr dirty="0"/>
          </a:p>
          <a:p>
            <a:pPr marL="237061" indent="-228594">
              <a:buSzPts val="2100"/>
            </a:pPr>
            <a:r>
              <a:rPr lang="en" dirty="0"/>
              <a:t>establishes “credit-hour equivalencies” for the student learning outcomes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300"/>
            </a:pPr>
            <a:r>
              <a:rPr lang="en" dirty="0">
                <a:latin typeface="+mj-lt"/>
              </a:rPr>
              <a:t>Legal Authority &amp; Responsibility</a:t>
            </a:r>
            <a:endParaRPr dirty="0">
              <a:latin typeface="+mj-lt"/>
            </a:endParaRPr>
          </a:p>
        </p:txBody>
      </p:sp>
      <p:sp>
        <p:nvSpPr>
          <p:cNvPr id="217" name="Google Shape;217;p40"/>
          <p:cNvSpPr txBox="1">
            <a:spLocks noGrp="1"/>
          </p:cNvSpPr>
          <p:nvPr>
            <p:ph type="body" idx="1"/>
          </p:nvPr>
        </p:nvSpPr>
        <p:spPr>
          <a:xfrm>
            <a:off x="838200" y="1825633"/>
            <a:ext cx="10515600" cy="38868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37061">
              <a:spcBef>
                <a:spcPts val="0"/>
              </a:spcBef>
              <a:buClr>
                <a:srgbClr val="545658"/>
              </a:buClr>
              <a:buSzPts val="1800"/>
            </a:pPr>
            <a:r>
              <a:rPr lang="en" b="1">
                <a:solidFill>
                  <a:srgbClr val="545658"/>
                </a:solidFill>
                <a:latin typeface="Source Sans Pro"/>
                <a:ea typeface="Source Sans Pro"/>
                <a:cs typeface="Source Sans Pro"/>
                <a:sym typeface="Source Sans Pro"/>
              </a:rPr>
              <a:t>Direct assessment competency-based education </a:t>
            </a:r>
            <a:r>
              <a:rPr lang="en">
                <a:solidFill>
                  <a:srgbClr val="545658"/>
                </a:solidFill>
                <a:latin typeface="Source Sans Pro"/>
                <a:ea typeface="Source Sans Pro"/>
                <a:cs typeface="Source Sans Pro"/>
                <a:sym typeface="Source Sans Pro"/>
              </a:rPr>
              <a:t>is an intentional outcomes-based and equity-minded approach to earning a </a:t>
            </a:r>
            <a:r>
              <a:rPr lang="en" b="1">
                <a:solidFill>
                  <a:srgbClr val="545658"/>
                </a:solidFill>
                <a:latin typeface="Source Sans Pro"/>
                <a:ea typeface="Source Sans Pro"/>
                <a:cs typeface="Source Sans Pro"/>
                <a:sym typeface="Source Sans Pro"/>
              </a:rPr>
              <a:t>college degree </a:t>
            </a:r>
            <a:r>
              <a:rPr lang="en">
                <a:solidFill>
                  <a:srgbClr val="545658"/>
                </a:solidFill>
                <a:latin typeface="Source Sans Pro"/>
                <a:ea typeface="Source Sans Pro"/>
                <a:cs typeface="Source Sans Pro"/>
                <a:sym typeface="Source Sans Pro"/>
              </a:rPr>
              <a:t>in which the expectations of learning are held constant, but time is variable through a flexible, self-paced, high-touch and innovative learning practice. </a:t>
            </a:r>
            <a:endParaRPr/>
          </a:p>
          <a:p>
            <a:pPr marL="237061" indent="-237061">
              <a:buClr>
                <a:srgbClr val="545658"/>
              </a:buClr>
              <a:buSzPts val="1800"/>
            </a:pPr>
            <a:r>
              <a:rPr lang="en">
                <a:solidFill>
                  <a:srgbClr val="545658"/>
                </a:solidFill>
              </a:rPr>
              <a:t>Under Title 5 Regulations Direct Assessment Programs are Associate Degree Programs delivered through direct assessment (as defined by Federal Regulations); Programs are fully online or hybrid </a:t>
            </a:r>
            <a:endParaRPr/>
          </a:p>
          <a:p>
            <a:pPr marL="237061" indent="-237061">
              <a:buClr>
                <a:srgbClr val="545658"/>
              </a:buClr>
              <a:buSzPts val="1800"/>
            </a:pPr>
            <a:r>
              <a:rPr lang="en">
                <a:solidFill>
                  <a:srgbClr val="545658"/>
                </a:solidFill>
                <a:latin typeface="Source Sans Pro"/>
                <a:ea typeface="Source Sans Pro"/>
                <a:cs typeface="Source Sans Pro"/>
                <a:sym typeface="Source Sans Pro"/>
              </a:rPr>
              <a:t>Direct Assessment </a:t>
            </a:r>
            <a:r>
              <a:rPr lang="en">
                <a:solidFill>
                  <a:srgbClr val="545658"/>
                </a:solidFill>
              </a:rPr>
              <a:t>differs from more generalized competency-based education which can be used for non-credit degree pathways. </a:t>
            </a:r>
            <a:endParaRPr>
              <a:solidFill>
                <a:srgbClr val="545658"/>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838200" y="232200"/>
            <a:ext cx="10515600" cy="9908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2700"/>
            </a:pPr>
            <a:r>
              <a:rPr lang="en" sz="3600" dirty="0">
                <a:latin typeface="+mj-lt"/>
              </a:rPr>
              <a:t>CBE is a tool for campus-wide transformation</a:t>
            </a:r>
            <a:endParaRPr dirty="0">
              <a:latin typeface="+mj-lt"/>
            </a:endParaRPr>
          </a:p>
        </p:txBody>
      </p:sp>
      <p:grpSp>
        <p:nvGrpSpPr>
          <p:cNvPr id="225" name="Google Shape;225;p41"/>
          <p:cNvGrpSpPr/>
          <p:nvPr/>
        </p:nvGrpSpPr>
        <p:grpSpPr>
          <a:xfrm>
            <a:off x="2098681" y="1151928"/>
            <a:ext cx="5168324" cy="5418665"/>
            <a:chOff x="1479837" y="0"/>
            <a:chExt cx="5168324" cy="5418666"/>
          </a:xfrm>
        </p:grpSpPr>
        <p:sp>
          <p:nvSpPr>
            <p:cNvPr id="226" name="Google Shape;226;p41"/>
            <p:cNvSpPr/>
            <p:nvPr/>
          </p:nvSpPr>
          <p:spPr>
            <a:xfrm>
              <a:off x="2952810" y="1748061"/>
              <a:ext cx="2221862" cy="1922001"/>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27" name="Google Shape;227;p41"/>
            <p:cNvSpPr txBox="1"/>
            <p:nvPr/>
          </p:nvSpPr>
          <p:spPr>
            <a:xfrm>
              <a:off x="3321004" y="2066564"/>
              <a:ext cx="1485474" cy="1284995"/>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DA CBE</a:t>
              </a:r>
              <a:endParaRPr sz="1867">
                <a:solidFill>
                  <a:schemeClr val="dk1"/>
                </a:solidFill>
                <a:latin typeface="Source Sans Pro"/>
                <a:ea typeface="Source Sans Pro"/>
                <a:cs typeface="Source Sans Pro"/>
                <a:sym typeface="Source Sans Pro"/>
              </a:endParaRPr>
            </a:p>
          </p:txBody>
        </p:sp>
        <p:sp>
          <p:nvSpPr>
            <p:cNvPr id="228" name="Google Shape;228;p41"/>
            <p:cNvSpPr/>
            <p:nvPr/>
          </p:nvSpPr>
          <p:spPr>
            <a:xfrm>
              <a:off x="4344123" y="828514"/>
              <a:ext cx="838302" cy="722308"/>
            </a:xfrm>
            <a:prstGeom prst="hexagon">
              <a:avLst>
                <a:gd name="adj" fmla="val 28900"/>
                <a:gd name="vf" fmla="val 115470"/>
              </a:avLst>
            </a:prstGeom>
            <a:solidFill>
              <a:srgbClr val="CACCD3"/>
            </a:solidFill>
            <a:ln>
              <a:noFill/>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29" name="Google Shape;229;p41"/>
            <p:cNvSpPr/>
            <p:nvPr/>
          </p:nvSpPr>
          <p:spPr>
            <a:xfrm>
              <a:off x="3157475" y="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0" name="Google Shape;230;p41"/>
            <p:cNvSpPr txBox="1"/>
            <p:nvPr/>
          </p:nvSpPr>
          <p:spPr>
            <a:xfrm>
              <a:off x="3459220" y="261045"/>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Faculty Role, Load and Contracts</a:t>
              </a:r>
              <a:endParaRPr sz="1867">
                <a:solidFill>
                  <a:schemeClr val="dk1"/>
                </a:solidFill>
                <a:latin typeface="Source Sans Pro"/>
                <a:ea typeface="Source Sans Pro"/>
                <a:cs typeface="Source Sans Pro"/>
                <a:sym typeface="Source Sans Pro"/>
              </a:endParaRPr>
            </a:p>
          </p:txBody>
        </p:sp>
        <p:sp>
          <p:nvSpPr>
            <p:cNvPr id="231" name="Google Shape;231;p41"/>
            <p:cNvSpPr/>
            <p:nvPr/>
          </p:nvSpPr>
          <p:spPr>
            <a:xfrm>
              <a:off x="5322487" y="2178846"/>
              <a:ext cx="838302" cy="722308"/>
            </a:xfrm>
            <a:prstGeom prst="hexagon">
              <a:avLst>
                <a:gd name="adj" fmla="val 28900"/>
                <a:gd name="vf" fmla="val 115470"/>
              </a:avLst>
            </a:prstGeom>
            <a:solidFill>
              <a:srgbClr val="CACCD3"/>
            </a:solidFill>
            <a:ln>
              <a:noFill/>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2" name="Google Shape;232;p41"/>
            <p:cNvSpPr/>
            <p:nvPr/>
          </p:nvSpPr>
          <p:spPr>
            <a:xfrm>
              <a:off x="4827361" y="968857"/>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3" name="Google Shape;233;p41"/>
            <p:cNvSpPr txBox="1"/>
            <p:nvPr/>
          </p:nvSpPr>
          <p:spPr>
            <a:xfrm>
              <a:off x="5129106" y="1229902"/>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Student Support Services</a:t>
              </a:r>
              <a:endParaRPr sz="1867">
                <a:solidFill>
                  <a:schemeClr val="dk1"/>
                </a:solidFill>
                <a:latin typeface="Source Sans Pro"/>
                <a:ea typeface="Source Sans Pro"/>
                <a:cs typeface="Source Sans Pro"/>
                <a:sym typeface="Source Sans Pro"/>
              </a:endParaRPr>
            </a:p>
          </p:txBody>
        </p:sp>
        <p:sp>
          <p:nvSpPr>
            <p:cNvPr id="234" name="Google Shape;234;p41"/>
            <p:cNvSpPr/>
            <p:nvPr/>
          </p:nvSpPr>
          <p:spPr>
            <a:xfrm>
              <a:off x="4642852" y="3703117"/>
              <a:ext cx="838302" cy="722308"/>
            </a:xfrm>
            <a:prstGeom prst="hexagon">
              <a:avLst>
                <a:gd name="adj" fmla="val 28900"/>
                <a:gd name="vf" fmla="val 115470"/>
              </a:avLst>
            </a:prstGeom>
            <a:solidFill>
              <a:srgbClr val="CACCD3"/>
            </a:solidFill>
            <a:ln>
              <a:noFill/>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5" name="Google Shape;235;p41"/>
            <p:cNvSpPr/>
            <p:nvPr/>
          </p:nvSpPr>
          <p:spPr>
            <a:xfrm>
              <a:off x="4827361" y="2873519"/>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6" name="Google Shape;236;p41"/>
            <p:cNvSpPr txBox="1"/>
            <p:nvPr/>
          </p:nvSpPr>
          <p:spPr>
            <a:xfrm>
              <a:off x="5129106" y="3134564"/>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Financial Aid</a:t>
              </a:r>
              <a:endParaRPr sz="1867">
                <a:solidFill>
                  <a:schemeClr val="dk1"/>
                </a:solidFill>
                <a:latin typeface="Source Sans Pro"/>
                <a:ea typeface="Source Sans Pro"/>
                <a:cs typeface="Source Sans Pro"/>
                <a:sym typeface="Source Sans Pro"/>
              </a:endParaRPr>
            </a:p>
          </p:txBody>
        </p:sp>
        <p:sp>
          <p:nvSpPr>
            <p:cNvPr id="237" name="Google Shape;237;p41"/>
            <p:cNvSpPr/>
            <p:nvPr/>
          </p:nvSpPr>
          <p:spPr>
            <a:xfrm>
              <a:off x="2956944" y="3861342"/>
              <a:ext cx="838302" cy="722308"/>
            </a:xfrm>
            <a:prstGeom prst="hexagon">
              <a:avLst>
                <a:gd name="adj" fmla="val 28900"/>
                <a:gd name="vf" fmla="val 115470"/>
              </a:avLst>
            </a:prstGeom>
            <a:solidFill>
              <a:srgbClr val="CACCD3"/>
            </a:solidFill>
            <a:ln>
              <a:noFill/>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8" name="Google Shape;238;p41"/>
            <p:cNvSpPr/>
            <p:nvPr/>
          </p:nvSpPr>
          <p:spPr>
            <a:xfrm>
              <a:off x="3157475" y="384346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39" name="Google Shape;239;p41"/>
            <p:cNvSpPr txBox="1"/>
            <p:nvPr/>
          </p:nvSpPr>
          <p:spPr>
            <a:xfrm>
              <a:off x="3459220" y="4104505"/>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SIS &amp; LMS</a:t>
              </a:r>
              <a:endParaRPr sz="1867">
                <a:solidFill>
                  <a:schemeClr val="dk1"/>
                </a:solidFill>
                <a:latin typeface="Source Sans Pro"/>
                <a:ea typeface="Source Sans Pro"/>
                <a:cs typeface="Source Sans Pro"/>
                <a:sym typeface="Source Sans Pro"/>
              </a:endParaRPr>
            </a:p>
          </p:txBody>
        </p:sp>
        <p:sp>
          <p:nvSpPr>
            <p:cNvPr id="240" name="Google Shape;240;p41"/>
            <p:cNvSpPr/>
            <p:nvPr/>
          </p:nvSpPr>
          <p:spPr>
            <a:xfrm>
              <a:off x="1962559" y="2511552"/>
              <a:ext cx="838302" cy="722308"/>
            </a:xfrm>
            <a:prstGeom prst="hexagon">
              <a:avLst>
                <a:gd name="adj" fmla="val 28900"/>
                <a:gd name="vf" fmla="val 115470"/>
              </a:avLst>
            </a:prstGeom>
            <a:solidFill>
              <a:srgbClr val="CACCD3"/>
            </a:solidFill>
            <a:ln>
              <a:noFill/>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41" name="Google Shape;241;p41"/>
            <p:cNvSpPr/>
            <p:nvPr/>
          </p:nvSpPr>
          <p:spPr>
            <a:xfrm>
              <a:off x="1479837" y="2874602"/>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42" name="Google Shape;242;p41"/>
            <p:cNvSpPr txBox="1"/>
            <p:nvPr/>
          </p:nvSpPr>
          <p:spPr>
            <a:xfrm>
              <a:off x="1781582" y="3135647"/>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Institutional Data &amp; Research</a:t>
              </a:r>
              <a:endParaRPr sz="1867">
                <a:solidFill>
                  <a:schemeClr val="dk1"/>
                </a:solidFill>
                <a:latin typeface="Source Sans Pro"/>
                <a:ea typeface="Source Sans Pro"/>
                <a:cs typeface="Source Sans Pro"/>
                <a:sym typeface="Source Sans Pro"/>
              </a:endParaRPr>
            </a:p>
          </p:txBody>
        </p:sp>
        <p:sp>
          <p:nvSpPr>
            <p:cNvPr id="243" name="Google Shape;243;p41"/>
            <p:cNvSpPr/>
            <p:nvPr/>
          </p:nvSpPr>
          <p:spPr>
            <a:xfrm>
              <a:off x="1479837" y="966690"/>
              <a:ext cx="1820800" cy="1575206"/>
            </a:xfrm>
            <a:prstGeom prst="hexagon">
              <a:avLst>
                <a:gd name="adj" fmla="val 28570"/>
                <a:gd name="vf" fmla="val 115470"/>
              </a:avLst>
            </a:prstGeom>
            <a:solidFill>
              <a:srgbClr val="002E6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244" name="Google Shape;244;p41"/>
            <p:cNvSpPr txBox="1"/>
            <p:nvPr/>
          </p:nvSpPr>
          <p:spPr>
            <a:xfrm>
              <a:off x="1781582" y="1227735"/>
              <a:ext cx="1217310" cy="1053116"/>
            </a:xfrm>
            <a:prstGeom prst="rect">
              <a:avLst/>
            </a:prstGeom>
            <a:noFill/>
            <a:ln>
              <a:noFill/>
            </a:ln>
          </p:spPr>
          <p:txBody>
            <a:bodyPr spcFirstLastPara="1" wrap="square" lIns="17767" tIns="17767" rIns="17767" bIns="17767" anchor="ctr" anchorCtr="0">
              <a:noAutofit/>
            </a:bodyPr>
            <a:lstStyle/>
            <a:p>
              <a:pPr algn="ctr">
                <a:lnSpc>
                  <a:spcPct val="90000"/>
                </a:lnSpc>
                <a:spcBef>
                  <a:spcPts val="0"/>
                </a:spcBef>
                <a:spcAft>
                  <a:spcPts val="0"/>
                </a:spcAft>
                <a:buClr>
                  <a:schemeClr val="lt1"/>
                </a:buClr>
                <a:buSzPts val="1100"/>
              </a:pPr>
              <a:r>
                <a:rPr lang="en" sz="1333">
                  <a:solidFill>
                    <a:schemeClr val="lt1"/>
                  </a:solidFill>
                  <a:latin typeface="Source Sans Pro"/>
                  <a:ea typeface="Source Sans Pro"/>
                  <a:cs typeface="Source Sans Pro"/>
                  <a:sym typeface="Source Sans Pro"/>
                </a:rPr>
                <a:t>District/College Policies</a:t>
              </a:r>
              <a:endParaRPr sz="1733">
                <a:solidFill>
                  <a:schemeClr val="dk1"/>
                </a:solidFill>
                <a:latin typeface="Source Sans Pro"/>
                <a:ea typeface="Source Sans Pro"/>
                <a:cs typeface="Source Sans Pro"/>
                <a:sym typeface="Source Sans Pro"/>
              </a:endParaRPr>
            </a:p>
          </p:txBody>
        </p:sp>
      </p:grpSp>
      <p:sp>
        <p:nvSpPr>
          <p:cNvPr id="245" name="Google Shape;245;p41"/>
          <p:cNvSpPr txBox="1"/>
          <p:nvPr/>
        </p:nvSpPr>
        <p:spPr>
          <a:xfrm>
            <a:off x="4246410" y="2895010"/>
            <a:ext cx="872868" cy="523180"/>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Student </a:t>
            </a:r>
            <a:endParaRPr sz="1867">
              <a:solidFill>
                <a:schemeClr val="dk1"/>
              </a:solidFill>
              <a:latin typeface="Source Sans Pro"/>
              <a:ea typeface="Source Sans Pro"/>
              <a:cs typeface="Source Sans Pro"/>
              <a:sym typeface="Source Sans Pro"/>
            </a:endParaRPr>
          </a:p>
          <a:p>
            <a:pPr algn="ctr">
              <a:spcBef>
                <a:spcPts val="0"/>
              </a:spcBef>
              <a:spcAft>
                <a:spcPts val="0"/>
              </a:spcAft>
              <a:buClr>
                <a:schemeClr val="lt1"/>
              </a:buClr>
              <a:buSzPts val="1100"/>
            </a:pPr>
            <a:r>
              <a:rPr lang="en" sz="1333">
                <a:solidFill>
                  <a:schemeClr val="lt1"/>
                </a:solidFill>
                <a:latin typeface="Source Sans Pro"/>
                <a:ea typeface="Source Sans Pro"/>
                <a:cs typeface="Source Sans Pro"/>
                <a:sym typeface="Source Sans Pro"/>
              </a:rPr>
              <a:t>Centered</a:t>
            </a:r>
            <a:endParaRPr sz="1733">
              <a:solidFill>
                <a:schemeClr val="dk1"/>
              </a:solidFill>
              <a:latin typeface="Source Sans Pro"/>
              <a:ea typeface="Source Sans Pro"/>
              <a:cs typeface="Source Sans Pro"/>
              <a:sym typeface="Source Sans Pro"/>
            </a:endParaRPr>
          </a:p>
        </p:txBody>
      </p:sp>
      <p:sp>
        <p:nvSpPr>
          <p:cNvPr id="246" name="Google Shape;246;p41"/>
          <p:cNvSpPr txBox="1"/>
          <p:nvPr/>
        </p:nvSpPr>
        <p:spPr>
          <a:xfrm rot="-5400000">
            <a:off x="3514604" y="3602234"/>
            <a:ext cx="818000" cy="502533"/>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chemeClr val="lt1"/>
              </a:buClr>
              <a:buSzPts val="1100"/>
            </a:pPr>
            <a:r>
              <a:rPr lang="en" sz="1333">
                <a:solidFill>
                  <a:schemeClr val="lt1"/>
                </a:solidFill>
                <a:latin typeface="Source Sans Pro"/>
                <a:ea typeface="Source Sans Pro"/>
                <a:cs typeface="Source Sans Pro"/>
                <a:sym typeface="Source Sans Pro"/>
              </a:rPr>
              <a:t>Self </a:t>
            </a:r>
            <a:endParaRPr sz="1733">
              <a:solidFill>
                <a:schemeClr val="dk1"/>
              </a:solidFill>
              <a:latin typeface="Source Sans Pro"/>
              <a:ea typeface="Source Sans Pro"/>
              <a:cs typeface="Source Sans Pro"/>
              <a:sym typeface="Source Sans Pro"/>
            </a:endParaRPr>
          </a:p>
          <a:p>
            <a:pPr algn="ctr">
              <a:spcBef>
                <a:spcPts val="0"/>
              </a:spcBef>
              <a:spcAft>
                <a:spcPts val="0"/>
              </a:spcAft>
              <a:buClr>
                <a:schemeClr val="lt1"/>
              </a:buClr>
              <a:buSzPts val="1100"/>
            </a:pPr>
            <a:r>
              <a:rPr lang="en" sz="1333">
                <a:solidFill>
                  <a:schemeClr val="lt1"/>
                </a:solidFill>
                <a:latin typeface="Source Sans Pro"/>
                <a:ea typeface="Source Sans Pro"/>
                <a:cs typeface="Source Sans Pro"/>
                <a:sym typeface="Source Sans Pro"/>
              </a:rPr>
              <a:t>Directed</a:t>
            </a:r>
            <a:endParaRPr sz="1733">
              <a:solidFill>
                <a:schemeClr val="dk1"/>
              </a:solidFill>
              <a:latin typeface="Source Sans Pro"/>
              <a:ea typeface="Source Sans Pro"/>
              <a:cs typeface="Source Sans Pro"/>
              <a:sym typeface="Source Sans Pro"/>
            </a:endParaRPr>
          </a:p>
        </p:txBody>
      </p:sp>
      <p:sp>
        <p:nvSpPr>
          <p:cNvPr id="247" name="Google Shape;247;p41"/>
          <p:cNvSpPr txBox="1"/>
          <p:nvPr/>
        </p:nvSpPr>
        <p:spPr>
          <a:xfrm>
            <a:off x="4190496" y="4315741"/>
            <a:ext cx="984693" cy="543826"/>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Outcomes </a:t>
            </a:r>
            <a:endParaRPr sz="1867">
              <a:solidFill>
                <a:schemeClr val="dk1"/>
              </a:solidFill>
              <a:latin typeface="Source Sans Pro"/>
              <a:ea typeface="Source Sans Pro"/>
              <a:cs typeface="Source Sans Pro"/>
              <a:sym typeface="Source Sans Pro"/>
            </a:endParaRPr>
          </a:p>
          <a:p>
            <a:pPr algn="ctr">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Focused</a:t>
            </a:r>
            <a:endParaRPr sz="1867">
              <a:solidFill>
                <a:schemeClr val="dk1"/>
              </a:solidFill>
              <a:latin typeface="Source Sans Pro"/>
              <a:ea typeface="Source Sans Pro"/>
              <a:cs typeface="Source Sans Pro"/>
              <a:sym typeface="Source Sans Pro"/>
            </a:endParaRPr>
          </a:p>
        </p:txBody>
      </p:sp>
      <p:sp>
        <p:nvSpPr>
          <p:cNvPr id="248" name="Google Shape;248;p41"/>
          <p:cNvSpPr txBox="1"/>
          <p:nvPr/>
        </p:nvSpPr>
        <p:spPr>
          <a:xfrm rot="5400000">
            <a:off x="4962847" y="3594071"/>
            <a:ext cx="825099" cy="543826"/>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Variably </a:t>
            </a:r>
            <a:endParaRPr sz="1867">
              <a:solidFill>
                <a:schemeClr val="dk1"/>
              </a:solidFill>
              <a:latin typeface="Source Sans Pro"/>
              <a:ea typeface="Source Sans Pro"/>
              <a:cs typeface="Source Sans Pro"/>
              <a:sym typeface="Source Sans Pro"/>
            </a:endParaRPr>
          </a:p>
          <a:p>
            <a:pPr algn="ctr">
              <a:spcBef>
                <a:spcPts val="0"/>
              </a:spcBef>
              <a:spcAft>
                <a:spcPts val="0"/>
              </a:spcAft>
              <a:buClr>
                <a:schemeClr val="lt1"/>
              </a:buClr>
              <a:buSzPts val="1100"/>
            </a:pPr>
            <a:r>
              <a:rPr lang="en" sz="1467">
                <a:solidFill>
                  <a:schemeClr val="lt1"/>
                </a:solidFill>
                <a:latin typeface="Source Sans Pro"/>
                <a:ea typeface="Source Sans Pro"/>
                <a:cs typeface="Source Sans Pro"/>
                <a:sym typeface="Source Sans Pro"/>
              </a:rPr>
              <a:t>Paced</a:t>
            </a:r>
            <a:endParaRPr sz="1867">
              <a:solidFill>
                <a:schemeClr val="dk1"/>
              </a:solidFill>
              <a:latin typeface="Source Sans Pro"/>
              <a:ea typeface="Source Sans Pro"/>
              <a:cs typeface="Source Sans Pro"/>
              <a:sym typeface="Source Sans Pro"/>
            </a:endParaRPr>
          </a:p>
        </p:txBody>
      </p:sp>
      <p:sp>
        <p:nvSpPr>
          <p:cNvPr id="249" name="Google Shape;249;p41"/>
          <p:cNvSpPr/>
          <p:nvPr/>
        </p:nvSpPr>
        <p:spPr>
          <a:xfrm>
            <a:off x="7987005" y="1912777"/>
            <a:ext cx="3648268" cy="3099500"/>
          </a:xfrm>
          <a:prstGeom prst="ellipse">
            <a:avLst/>
          </a:prstGeom>
          <a:solidFill>
            <a:schemeClr val="accent1"/>
          </a:solidFill>
          <a:ln w="12700" cap="flat" cmpd="sng">
            <a:solidFill>
              <a:srgbClr val="00224F"/>
            </a:solidFill>
            <a:prstDash val="solid"/>
            <a:miter lim="800000"/>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chemeClr val="dk1"/>
              </a:buClr>
              <a:buSzPts val="1400"/>
            </a:pPr>
            <a:endParaRPr sz="1867" dirty="0">
              <a:solidFill>
                <a:schemeClr val="lt1"/>
              </a:solidFill>
              <a:highlight>
                <a:srgbClr val="000080"/>
              </a:highlight>
              <a:latin typeface="Source Sans Pro"/>
              <a:ea typeface="Source Sans Pro"/>
              <a:cs typeface="Source Sans Pro"/>
              <a:sym typeface="Source Sans Pro"/>
            </a:endParaRPr>
          </a:p>
        </p:txBody>
      </p:sp>
      <p:sp>
        <p:nvSpPr>
          <p:cNvPr id="250" name="Google Shape;250;p41"/>
          <p:cNvSpPr txBox="1"/>
          <p:nvPr/>
        </p:nvSpPr>
        <p:spPr>
          <a:xfrm>
            <a:off x="7987005" y="2691353"/>
            <a:ext cx="3790127" cy="1528904"/>
          </a:xfrm>
          <a:prstGeom prst="rect">
            <a:avLst/>
          </a:prstGeom>
          <a:noFill/>
          <a:ln>
            <a:noFill/>
          </a:ln>
        </p:spPr>
        <p:txBody>
          <a:bodyPr spcFirstLastPara="1" wrap="square" lIns="91433" tIns="45700" rIns="91433" bIns="45700" anchor="t" anchorCtr="0">
            <a:spAutoFit/>
          </a:bodyPr>
          <a:lstStyle/>
          <a:p>
            <a:pPr algn="ctr">
              <a:spcBef>
                <a:spcPts val="0"/>
              </a:spcBef>
              <a:spcAft>
                <a:spcPts val="0"/>
              </a:spcAft>
              <a:buClr>
                <a:schemeClr val="lt1"/>
              </a:buClr>
              <a:buSzPts val="1400"/>
            </a:pPr>
            <a:r>
              <a:rPr lang="en" sz="1867" b="1" dirty="0">
                <a:solidFill>
                  <a:schemeClr val="lt1"/>
                </a:solidFill>
                <a:latin typeface="Source Sans Pro"/>
                <a:ea typeface="Source Sans Pro"/>
                <a:cs typeface="Source Sans Pro"/>
                <a:sym typeface="Source Sans Pro"/>
              </a:rPr>
              <a:t>Dismantling silos to provide a tailored student experience leading to clearly defined competencies students can leverage in industry.</a:t>
            </a:r>
            <a:endParaRPr sz="1867" dirty="0">
              <a:solidFill>
                <a:schemeClr val="dk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Clr>
                <a:schemeClr val="dk1"/>
              </a:buClr>
              <a:buSzPts val="3300"/>
            </a:pPr>
            <a:r>
              <a:rPr lang="en" sz="4000">
                <a:latin typeface="Source Sans Pro"/>
                <a:ea typeface="Source Sans Pro"/>
                <a:cs typeface="Source Sans Pro"/>
                <a:sym typeface="Source Sans Pro"/>
              </a:rPr>
              <a:t>CBE Implementation</a:t>
            </a:r>
            <a:endParaRPr sz="4000">
              <a:latin typeface="Source Sans Pro"/>
              <a:ea typeface="Source Sans Pro"/>
              <a:cs typeface="Source Sans Pro"/>
              <a:sym typeface="Source Sans Pro"/>
            </a:endParaRPr>
          </a:p>
        </p:txBody>
      </p:sp>
      <p:sp>
        <p:nvSpPr>
          <p:cNvPr id="256" name="Google Shape;256;p42"/>
          <p:cNvSpPr txBox="1">
            <a:spLocks noGrp="1"/>
          </p:cNvSpPr>
          <p:nvPr>
            <p:ph type="body" idx="1"/>
          </p:nvPr>
        </p:nvSpPr>
        <p:spPr>
          <a:xfrm>
            <a:off x="838200" y="1825633"/>
            <a:ext cx="10515600" cy="3809200"/>
          </a:xfrm>
          <a:prstGeom prst="rect">
            <a:avLst/>
          </a:prstGeom>
          <a:noFill/>
          <a:ln>
            <a:noFill/>
          </a:ln>
        </p:spPr>
        <p:txBody>
          <a:bodyPr spcFirstLastPara="1" vert="horz" wrap="square" lIns="91433" tIns="45700" rIns="91433" bIns="45700" numCol="1" anchor="t" anchorCtr="0" compatLnSpc="1">
            <a:prstTxWarp prst="textNoShape">
              <a:avLst/>
            </a:prstTxWarp>
            <a:normAutofit fontScale="85000" lnSpcReduction="10000"/>
          </a:bodyPr>
          <a:lstStyle/>
          <a:p>
            <a:pPr marL="457189" indent="-384588">
              <a:lnSpc>
                <a:spcPct val="100000"/>
              </a:lnSpc>
              <a:spcBef>
                <a:spcPts val="0"/>
              </a:spcBef>
              <a:buClr>
                <a:schemeClr val="dk2"/>
              </a:buClr>
              <a:buSzPct val="91304"/>
              <a:buFont typeface="Arial"/>
              <a:buChar char="●"/>
            </a:pPr>
            <a:r>
              <a:rPr lang="en" sz="3067" dirty="0">
                <a:solidFill>
                  <a:schemeClr val="tx2"/>
                </a:solidFill>
              </a:rPr>
              <a:t>January 2020 Presentation to Board of Governors</a:t>
            </a:r>
            <a:endParaRPr sz="3067" dirty="0">
              <a:solidFill>
                <a:schemeClr val="tx2"/>
              </a:solidFill>
            </a:endParaRPr>
          </a:p>
          <a:p>
            <a:pPr marL="457189" indent="-384588">
              <a:lnSpc>
                <a:spcPct val="100000"/>
              </a:lnSpc>
              <a:spcBef>
                <a:spcPts val="0"/>
              </a:spcBef>
              <a:buClr>
                <a:schemeClr val="dk2"/>
              </a:buClr>
              <a:buSzPct val="91304"/>
              <a:buFont typeface="Arial"/>
              <a:buChar char="●"/>
            </a:pPr>
            <a:r>
              <a:rPr lang="en" sz="3067" dirty="0">
                <a:solidFill>
                  <a:schemeClr val="tx2"/>
                </a:solidFill>
              </a:rPr>
              <a:t>January 2020 – June 2020 Partnered with 5C to Establish Title 5 Regulations</a:t>
            </a:r>
            <a:endParaRPr sz="3067" dirty="0">
              <a:solidFill>
                <a:schemeClr val="tx2"/>
              </a:solidFill>
            </a:endParaRPr>
          </a:p>
          <a:p>
            <a:pPr marL="457189" indent="-384588">
              <a:lnSpc>
                <a:spcPct val="100000"/>
              </a:lnSpc>
              <a:spcBef>
                <a:spcPts val="0"/>
              </a:spcBef>
              <a:buClr>
                <a:schemeClr val="dk2"/>
              </a:buClr>
              <a:buSzPct val="91304"/>
              <a:buFont typeface="Arial"/>
              <a:buChar char="●"/>
            </a:pPr>
            <a:r>
              <a:rPr lang="en" sz="3067" dirty="0">
                <a:solidFill>
                  <a:schemeClr val="tx2"/>
                </a:solidFill>
              </a:rPr>
              <a:t>September 2020 Presented Regulations at Sept BOG meeting (1st Reading)</a:t>
            </a:r>
            <a:endParaRPr sz="3067" dirty="0">
              <a:solidFill>
                <a:schemeClr val="tx2"/>
              </a:solidFill>
            </a:endParaRPr>
          </a:p>
          <a:p>
            <a:pPr marL="457189" indent="-384588">
              <a:lnSpc>
                <a:spcPct val="100000"/>
              </a:lnSpc>
              <a:spcBef>
                <a:spcPts val="0"/>
              </a:spcBef>
              <a:buSzPct val="91304"/>
              <a:buFont typeface="Arial"/>
              <a:buChar char="●"/>
            </a:pPr>
            <a:r>
              <a:rPr lang="en" sz="3067" dirty="0">
                <a:solidFill>
                  <a:schemeClr val="tx2"/>
                </a:solidFill>
              </a:rPr>
              <a:t>November 2020 Regulations approved by the BOG</a:t>
            </a:r>
            <a:endParaRPr sz="3067" dirty="0">
              <a:solidFill>
                <a:schemeClr val="tx2"/>
              </a:solidFill>
            </a:endParaRPr>
          </a:p>
          <a:p>
            <a:pPr marL="457189" indent="-384588">
              <a:lnSpc>
                <a:spcPct val="100000"/>
              </a:lnSpc>
              <a:spcBef>
                <a:spcPts val="0"/>
              </a:spcBef>
              <a:buSzPct val="91304"/>
              <a:buFont typeface="Arial"/>
              <a:buChar char="●"/>
            </a:pPr>
            <a:r>
              <a:rPr lang="en" sz="3067" dirty="0">
                <a:solidFill>
                  <a:schemeClr val="tx2"/>
                </a:solidFill>
              </a:rPr>
              <a:t>December 2020 Collaborative RFA </a:t>
            </a:r>
            <a:endParaRPr sz="3067" dirty="0">
              <a:solidFill>
                <a:schemeClr val="tx2"/>
              </a:solidFill>
            </a:endParaRPr>
          </a:p>
          <a:p>
            <a:pPr marL="457189" indent="-384588">
              <a:lnSpc>
                <a:spcPct val="100000"/>
              </a:lnSpc>
              <a:spcBef>
                <a:spcPts val="0"/>
              </a:spcBef>
              <a:buSzPct val="91304"/>
              <a:buFont typeface="Arial"/>
              <a:buChar char="●"/>
            </a:pPr>
            <a:r>
              <a:rPr lang="en" sz="3067" dirty="0">
                <a:solidFill>
                  <a:schemeClr val="tx2"/>
                </a:solidFill>
              </a:rPr>
              <a:t>June 2021 Launched the Direct Assessment CBE Collaborative </a:t>
            </a:r>
            <a:endParaRPr dirty="0">
              <a:solidFill>
                <a:schemeClr val="tx2"/>
              </a:solidFill>
            </a:endParaRPr>
          </a:p>
          <a:p>
            <a:pPr marL="457189" indent="-384588">
              <a:lnSpc>
                <a:spcPct val="100000"/>
              </a:lnSpc>
              <a:spcBef>
                <a:spcPts val="0"/>
              </a:spcBef>
              <a:buSzPct val="91304"/>
              <a:buFont typeface="Arial"/>
              <a:buChar char="●"/>
            </a:pPr>
            <a:r>
              <a:rPr lang="en" sz="3067" dirty="0"/>
              <a:t>Spring/Fall 2022 Seek ACCJC Approval </a:t>
            </a:r>
            <a:endParaRPr sz="3067" dirty="0"/>
          </a:p>
          <a:p>
            <a:pPr marL="457189" indent="-384588">
              <a:lnSpc>
                <a:spcPct val="100000"/>
              </a:lnSpc>
              <a:spcBef>
                <a:spcPts val="0"/>
              </a:spcBef>
              <a:buSzPct val="91304"/>
              <a:buFont typeface="Arial"/>
              <a:buChar char="●"/>
            </a:pPr>
            <a:r>
              <a:rPr lang="en" sz="3067" dirty="0"/>
              <a:t>Spring 2024 CBE Programs Launch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1307757" y="365125"/>
            <a:ext cx="10046043" cy="839731"/>
          </a:xfrm>
        </p:spPr>
        <p:txBody>
          <a:bodyPr spcFirstLastPara="1" vert="horz" wrap="square" lIns="91433" tIns="45700" rIns="91433" bIns="45700" numCol="1" anchor="b" anchorCtr="0" compatLnSpc="1">
            <a:prstTxWarp prst="textNoShape">
              <a:avLst/>
            </a:prstTxWarp>
            <a:normAutofit/>
          </a:bodyPr>
          <a:lstStyle/>
          <a:p>
            <a:pPr>
              <a:buClr>
                <a:schemeClr val="accent1"/>
              </a:buClr>
              <a:buSzPts val="3000"/>
            </a:pPr>
            <a:r>
              <a:rPr lang="en-US" dirty="0">
                <a:solidFill>
                  <a:schemeClr val="tx2"/>
                </a:solidFill>
                <a:latin typeface="+mj-lt"/>
              </a:rPr>
              <a:t>2021-2024 CBE Collaborative Pilot</a:t>
            </a:r>
          </a:p>
        </p:txBody>
      </p:sp>
      <p:sp>
        <p:nvSpPr>
          <p:cNvPr id="263" name="Google Shape;263;p43"/>
          <p:cNvSpPr txBox="1">
            <a:spLocks noGrp="1"/>
          </p:cNvSpPr>
          <p:nvPr>
            <p:ph sz="half" idx="1"/>
          </p:nvPr>
        </p:nvSpPr>
        <p:spPr>
          <a:xfrm>
            <a:off x="957430" y="1355464"/>
            <a:ext cx="11112649" cy="4862456"/>
          </a:xfrm>
        </p:spPr>
        <p:txBody>
          <a:bodyPr spcFirstLastPara="1" vert="horz" wrap="square" lIns="45700" tIns="45700" rIns="45700" bIns="45700" numCol="1" anchor="t" anchorCtr="0" compatLnSpc="1">
            <a:prstTxWarp prst="textNoShape">
              <a:avLst/>
            </a:prstTxWarp>
            <a:normAutofit/>
          </a:bodyPr>
          <a:lstStyle/>
          <a:p>
            <a:pPr marL="0" indent="0">
              <a:spcBef>
                <a:spcPts val="0"/>
              </a:spcBef>
              <a:buClr>
                <a:srgbClr val="3F3F3F"/>
              </a:buClr>
              <a:buSzPct val="85714"/>
              <a:buNone/>
            </a:pPr>
            <a:r>
              <a:rPr lang="en" sz="2300" b="1" dirty="0">
                <a:latin typeface="+mn-lt"/>
              </a:rPr>
              <a:t>A collaborative of campuses implementing direct assessment CBE programs</a:t>
            </a:r>
            <a:endParaRPr sz="2300" dirty="0">
              <a:latin typeface="+mn-lt"/>
            </a:endParaRPr>
          </a:p>
          <a:p>
            <a:pPr marL="0" indent="0">
              <a:buClr>
                <a:srgbClr val="3F3F3F"/>
              </a:buClr>
              <a:buSzPct val="85714"/>
              <a:buNone/>
            </a:pPr>
            <a:endParaRPr lang="en-US" b="1" dirty="0"/>
          </a:p>
          <a:p>
            <a:pPr marL="237061" indent="-225630">
              <a:buClr>
                <a:srgbClr val="3F3F3F"/>
              </a:buClr>
              <a:buSzPct val="85714"/>
            </a:pPr>
            <a:r>
              <a:rPr lang="en" dirty="0"/>
              <a:t>Close coordination with the CCCCO</a:t>
            </a:r>
            <a:endParaRPr dirty="0"/>
          </a:p>
          <a:p>
            <a:pPr marL="237061" indent="-225630">
              <a:buClr>
                <a:srgbClr val="3F3F3F"/>
              </a:buClr>
              <a:buSzPct val="85714"/>
            </a:pPr>
            <a:r>
              <a:rPr lang="en" dirty="0"/>
              <a:t>Seed money to launch programs</a:t>
            </a:r>
            <a:endParaRPr dirty="0"/>
          </a:p>
          <a:p>
            <a:pPr marL="237061" indent="-225630">
              <a:buClr>
                <a:srgbClr val="3F3F3F"/>
              </a:buClr>
              <a:buSzPct val="85714"/>
            </a:pPr>
            <a:r>
              <a:rPr lang="en" dirty="0"/>
              <a:t>Program development support</a:t>
            </a:r>
            <a:endParaRPr dirty="0"/>
          </a:p>
          <a:p>
            <a:pPr marL="237061" indent="-225630">
              <a:buClr>
                <a:srgbClr val="3F3F3F"/>
              </a:buClr>
              <a:buSzPct val="85714"/>
            </a:pPr>
            <a:r>
              <a:rPr lang="en" dirty="0"/>
              <a:t>Research implementation process and program outcomes</a:t>
            </a:r>
            <a:endParaRPr dirty="0"/>
          </a:p>
          <a:p>
            <a:pPr marL="237061" indent="-225630">
              <a:buClr>
                <a:srgbClr val="3F3F3F"/>
              </a:buClr>
              <a:buSzPct val="85714"/>
            </a:pPr>
            <a:r>
              <a:rPr lang="en" dirty="0"/>
              <a:t>Recommendations for improvement</a:t>
            </a:r>
            <a:endParaRPr dirty="0"/>
          </a:p>
          <a:p>
            <a:pPr marL="237061" indent="-225630">
              <a:buClr>
                <a:srgbClr val="3F3F3F"/>
              </a:buClr>
              <a:buSzPct val="85714"/>
            </a:pPr>
            <a:r>
              <a:rPr lang="en" dirty="0"/>
              <a:t>Inform broader system implementation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1277650" y="365125"/>
            <a:ext cx="10046043" cy="678367"/>
          </a:xfrm>
        </p:spPr>
        <p:txBody>
          <a:bodyPr spcFirstLastPara="1" vert="horz" wrap="square" lIns="91440" tIns="45720" rIns="91440" bIns="45720" numCol="1" anchor="b" anchorCtr="0" compatLnSpc="1">
            <a:prstTxWarp prst="textNoShape">
              <a:avLst/>
            </a:prstTxWarp>
            <a:normAutofit/>
          </a:bodyPr>
          <a:lstStyle/>
          <a:p>
            <a:r>
              <a:rPr lang="en-US" kern="1200" dirty="0">
                <a:solidFill>
                  <a:schemeClr val="tx2"/>
                </a:solidFill>
                <a:latin typeface="+mj-lt"/>
                <a:ea typeface="Palatino" pitchFamily="2" charset="77"/>
                <a:cs typeface="Palatino" pitchFamily="2" charset="77"/>
              </a:rPr>
              <a:t>CBE Collaborative Colleges</a:t>
            </a:r>
          </a:p>
        </p:txBody>
      </p:sp>
      <p:sp>
        <p:nvSpPr>
          <p:cNvPr id="272" name="Google Shape;272;p44"/>
          <p:cNvSpPr txBox="1"/>
          <p:nvPr/>
        </p:nvSpPr>
        <p:spPr bwMode="auto">
          <a:xfrm>
            <a:off x="1277650" y="1376980"/>
            <a:ext cx="4922537" cy="4812684"/>
          </a:xfrm>
          <a:prstGeom prst="rect">
            <a:avLst/>
          </a:prstGeom>
          <a:noFill/>
          <a:ln>
            <a:noFill/>
          </a:ln>
        </p:spPr>
        <p:txBody>
          <a:bodyPr spcFirstLastPara="1" vert="horz" wrap="square" lIns="91440" tIns="45720" rIns="91440" bIns="45720" numCol="1" anchor="t" anchorCtr="0" compatLnSpc="1">
            <a:prstTxWarp prst="textNoShape">
              <a:avLst/>
            </a:prstTxWarp>
            <a:normAutofit/>
          </a:bodyPr>
          <a:lstStyle/>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Eight colleges</a:t>
            </a:r>
          </a:p>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175 participants</a:t>
            </a:r>
          </a:p>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Monthly learning sessions</a:t>
            </a:r>
          </a:p>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Monthly leads’ meetings</a:t>
            </a:r>
          </a:p>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Integrated Canvas course</a:t>
            </a:r>
          </a:p>
          <a:p>
            <a:pPr marL="457189" indent="-228600" eaLnBrk="1" hangingPunct="1">
              <a:lnSpc>
                <a:spcPct val="90000"/>
              </a:lnSpc>
              <a:spcBef>
                <a:spcPts val="1067"/>
              </a:spcBef>
              <a:buClr>
                <a:srgbClr val="53575A"/>
              </a:buClr>
              <a:buSzPts val="2100"/>
              <a:buFont typeface="Arial" panose="020B0604020202020204" pitchFamily="34" charset="0"/>
              <a:buChar char="•"/>
            </a:pPr>
            <a:r>
              <a:rPr lang="en-US" sz="2400" dirty="0">
                <a:solidFill>
                  <a:srgbClr val="404040"/>
                </a:solidFill>
                <a:latin typeface="+mj-lt"/>
                <a:cs typeface="Gill Sans" panose="020B0502020104020203" pitchFamily="34" charset="-79"/>
              </a:rPr>
              <a:t>Key Partners: Foundation Success Center, Jobs for the Future (JFF), Competency Based Education Network (CBEN), RAND </a:t>
            </a:r>
          </a:p>
        </p:txBody>
      </p:sp>
      <p:pic>
        <p:nvPicPr>
          <p:cNvPr id="271" name="Google Shape;271;p44"/>
          <p:cNvPicPr preferRelativeResize="0"/>
          <p:nvPr/>
        </p:nvPicPr>
        <p:blipFill rotWithShape="1">
          <a:blip r:embed="rId3"/>
          <a:stretch/>
        </p:blipFill>
        <p:spPr>
          <a:xfrm>
            <a:off x="7172032" y="136526"/>
            <a:ext cx="4790472" cy="60531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838200" y="365125"/>
            <a:ext cx="10515600" cy="471975"/>
          </a:xfrm>
          <a:prstGeom prst="rect">
            <a:avLst/>
          </a:prstGeom>
          <a:noFill/>
          <a:ln>
            <a:noFill/>
          </a:ln>
        </p:spPr>
        <p:txBody>
          <a:bodyPr spcFirstLastPara="1" vert="horz" wrap="square" lIns="91433" tIns="45700" rIns="91433" bIns="45700" numCol="1" anchor="ctr" anchorCtr="0" compatLnSpc="1">
            <a:prstTxWarp prst="textNoShape">
              <a:avLst/>
            </a:prstTxWarp>
            <a:normAutofit fontScale="90000"/>
          </a:bodyPr>
          <a:lstStyle/>
          <a:p>
            <a:pPr>
              <a:buSzPts val="3300"/>
            </a:pPr>
            <a:r>
              <a:rPr lang="en" dirty="0">
                <a:solidFill>
                  <a:schemeClr val="tx2"/>
                </a:solidFill>
                <a:latin typeface="+mj-lt"/>
              </a:rPr>
              <a:t>CBE Collaborative Timeline</a:t>
            </a:r>
            <a:endParaRPr dirty="0">
              <a:solidFill>
                <a:schemeClr val="tx2"/>
              </a:solidFill>
              <a:latin typeface="+mj-lt"/>
            </a:endParaRPr>
          </a:p>
        </p:txBody>
      </p:sp>
      <p:pic>
        <p:nvPicPr>
          <p:cNvPr id="279" name="Google Shape;279;p45"/>
          <p:cNvPicPr preferRelativeResize="0"/>
          <p:nvPr/>
        </p:nvPicPr>
        <p:blipFill rotWithShape="1">
          <a:blip r:embed="rId3">
            <a:alphaModFix/>
          </a:blip>
          <a:srcRect/>
          <a:stretch/>
        </p:blipFill>
        <p:spPr>
          <a:xfrm>
            <a:off x="486776" y="2156001"/>
            <a:ext cx="11344449" cy="2181625"/>
          </a:xfrm>
          <a:prstGeom prst="rect">
            <a:avLst/>
          </a:prstGeom>
          <a:noFill/>
          <a:ln>
            <a:noFill/>
          </a:ln>
        </p:spPr>
      </p:pic>
      <p:cxnSp>
        <p:nvCxnSpPr>
          <p:cNvPr id="280" name="Google Shape;280;p45"/>
          <p:cNvCxnSpPr/>
          <p:nvPr/>
        </p:nvCxnSpPr>
        <p:spPr>
          <a:xfrm>
            <a:off x="3904951" y="1784516"/>
            <a:ext cx="0" cy="811200"/>
          </a:xfrm>
          <a:prstGeom prst="straightConnector1">
            <a:avLst/>
          </a:prstGeom>
          <a:noFill/>
          <a:ln w="38100" cap="flat" cmpd="sng">
            <a:solidFill>
              <a:srgbClr val="0B5394"/>
            </a:solidFill>
            <a:prstDash val="solid"/>
            <a:round/>
            <a:headEnd type="none" w="sm" len="sm"/>
            <a:tailEnd type="triangle" w="med" len="med"/>
          </a:ln>
        </p:spPr>
      </p:cxnSp>
      <p:sp>
        <p:nvSpPr>
          <p:cNvPr id="281" name="Google Shape;281;p45"/>
          <p:cNvSpPr txBox="1"/>
          <p:nvPr/>
        </p:nvSpPr>
        <p:spPr>
          <a:xfrm>
            <a:off x="3024751" y="1156775"/>
            <a:ext cx="17604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rgbClr val="0B5394"/>
              </a:buClr>
              <a:buSzPts val="1400"/>
            </a:pPr>
            <a:r>
              <a:rPr lang="en" sz="1867" dirty="0">
                <a:solidFill>
                  <a:srgbClr val="0B5394"/>
                </a:solidFill>
                <a:latin typeface="Source Sans Pro"/>
                <a:ea typeface="Source Sans Pro"/>
                <a:cs typeface="Source Sans Pro"/>
                <a:sym typeface="Source Sans Pro"/>
              </a:rPr>
              <a:t>2022</a:t>
            </a:r>
            <a:endParaRPr sz="1867" dirty="0">
              <a:solidFill>
                <a:srgbClr val="0B5394"/>
              </a:solidFill>
              <a:latin typeface="Source Sans Pro"/>
              <a:ea typeface="Source Sans Pro"/>
              <a:cs typeface="Source Sans Pro"/>
              <a:sym typeface="Source Sans Pro"/>
            </a:endParaRPr>
          </a:p>
        </p:txBody>
      </p:sp>
      <p:sp>
        <p:nvSpPr>
          <p:cNvPr id="282" name="Google Shape;282;p45"/>
          <p:cNvSpPr txBox="1"/>
          <p:nvPr/>
        </p:nvSpPr>
        <p:spPr>
          <a:xfrm>
            <a:off x="8225500" y="2233700"/>
            <a:ext cx="17604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rgbClr val="0B5394"/>
              </a:buClr>
              <a:buSzPts val="1400"/>
            </a:pPr>
            <a:r>
              <a:rPr lang="en" sz="1867">
                <a:solidFill>
                  <a:srgbClr val="0B5394"/>
                </a:solidFill>
                <a:latin typeface="Source Sans Pro"/>
                <a:ea typeface="Source Sans Pro"/>
                <a:cs typeface="Source Sans Pro"/>
                <a:sym typeface="Source Sans Pro"/>
              </a:rPr>
              <a:t>2024</a:t>
            </a:r>
            <a:endParaRPr sz="1867">
              <a:solidFill>
                <a:srgbClr val="0B5394"/>
              </a:solidFill>
              <a:latin typeface="Source Sans Pro"/>
              <a:ea typeface="Source Sans Pro"/>
              <a:cs typeface="Source Sans Pro"/>
              <a:sym typeface="Source Sans Pro"/>
            </a:endParaRPr>
          </a:p>
        </p:txBody>
      </p:sp>
      <p:sp>
        <p:nvSpPr>
          <p:cNvPr id="283" name="Google Shape;283;p45"/>
          <p:cNvSpPr txBox="1"/>
          <p:nvPr/>
        </p:nvSpPr>
        <p:spPr>
          <a:xfrm>
            <a:off x="5980900" y="2308400"/>
            <a:ext cx="17604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rgbClr val="0B5394"/>
              </a:buClr>
              <a:buSzPts val="1400"/>
            </a:pPr>
            <a:r>
              <a:rPr lang="en" sz="1867">
                <a:solidFill>
                  <a:srgbClr val="0B5394"/>
                </a:solidFill>
                <a:latin typeface="Source Sans Pro"/>
                <a:ea typeface="Source Sans Pro"/>
                <a:cs typeface="Source Sans Pro"/>
                <a:sym typeface="Source Sans Pro"/>
              </a:rPr>
              <a:t>2023</a:t>
            </a:r>
            <a:endParaRPr sz="1867">
              <a:solidFill>
                <a:srgbClr val="0B5394"/>
              </a:solidFill>
              <a:latin typeface="Source Sans Pro"/>
              <a:ea typeface="Source Sans Pro"/>
              <a:cs typeface="Source Sans Pro"/>
              <a:sym typeface="Source Sans Pro"/>
            </a:endParaRPr>
          </a:p>
        </p:txBody>
      </p:sp>
      <p:sp>
        <p:nvSpPr>
          <p:cNvPr id="284" name="Google Shape;284;p45"/>
          <p:cNvSpPr txBox="1"/>
          <p:nvPr/>
        </p:nvSpPr>
        <p:spPr>
          <a:xfrm>
            <a:off x="9985900" y="2233700"/>
            <a:ext cx="17604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rgbClr val="0B5394"/>
              </a:buClr>
              <a:buSzPts val="1400"/>
            </a:pPr>
            <a:r>
              <a:rPr lang="en" sz="1867">
                <a:solidFill>
                  <a:srgbClr val="0B5394"/>
                </a:solidFill>
                <a:latin typeface="Source Sans Pro"/>
                <a:ea typeface="Source Sans Pro"/>
                <a:cs typeface="Source Sans Pro"/>
                <a:sym typeface="Source Sans Pro"/>
              </a:rPr>
              <a:t>2025</a:t>
            </a:r>
            <a:endParaRPr sz="1867">
              <a:solidFill>
                <a:srgbClr val="0B5394"/>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958232" y="273833"/>
            <a:ext cx="9878400" cy="994400"/>
          </a:xfrm>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dirty="0">
                <a:solidFill>
                  <a:schemeClr val="tx2"/>
                </a:solidFill>
                <a:latin typeface="+mj-lt"/>
              </a:rPr>
              <a:t>ACCJC &amp; Department of Education &amp; CCCCO</a:t>
            </a:r>
            <a:endParaRPr dirty="0">
              <a:solidFill>
                <a:schemeClr val="tx2"/>
              </a:solidFill>
              <a:latin typeface="+mj-lt"/>
            </a:endParaRPr>
          </a:p>
        </p:txBody>
      </p:sp>
      <p:sp>
        <p:nvSpPr>
          <p:cNvPr id="292" name="Google Shape;292;p46"/>
          <p:cNvSpPr txBox="1">
            <a:spLocks noGrp="1"/>
          </p:cNvSpPr>
          <p:nvPr>
            <p:ph type="body" idx="1"/>
          </p:nvPr>
        </p:nvSpPr>
        <p:spPr>
          <a:xfrm>
            <a:off x="958233" y="1348733"/>
            <a:ext cx="10497600" cy="49828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37061">
              <a:spcBef>
                <a:spcPts val="0"/>
              </a:spcBef>
              <a:buSzPts val="1800"/>
            </a:pPr>
            <a:r>
              <a:rPr lang="en"/>
              <a:t>Required Elements</a:t>
            </a:r>
            <a:endParaRPr sz="2000"/>
          </a:p>
          <a:p>
            <a:pPr marL="694249" lvl="1" indent="-237061"/>
            <a:r>
              <a:rPr lang="en" sz="1867"/>
              <a:t>Planning process</a:t>
            </a:r>
            <a:endParaRPr/>
          </a:p>
          <a:p>
            <a:pPr marL="694249" lvl="1" indent="-237061"/>
            <a:r>
              <a:rPr lang="en" sz="1867"/>
              <a:t>Mission</a:t>
            </a:r>
            <a:endParaRPr/>
          </a:p>
          <a:p>
            <a:pPr marL="694249" lvl="1" indent="-237061"/>
            <a:r>
              <a:rPr lang="en" sz="1867"/>
              <a:t>Expected outcomes</a:t>
            </a:r>
            <a:endParaRPr/>
          </a:p>
          <a:p>
            <a:pPr marL="694249" lvl="1" indent="-237061"/>
            <a:r>
              <a:rPr lang="en" sz="1867"/>
              <a:t>Assessing and validating quality and effectiveness</a:t>
            </a:r>
            <a:endParaRPr/>
          </a:p>
          <a:p>
            <a:pPr marL="694249" lvl="1" indent="-237061"/>
            <a:r>
              <a:rPr lang="en" sz="1867"/>
              <a:t>Definition of clock hour and methods for equating clock to credit</a:t>
            </a:r>
            <a:endParaRPr/>
          </a:p>
          <a:p>
            <a:pPr marL="694249" lvl="1" indent="-237061"/>
            <a:r>
              <a:rPr lang="en" sz="1867"/>
              <a:t>Competency statements</a:t>
            </a:r>
            <a:endParaRPr/>
          </a:p>
          <a:p>
            <a:pPr marL="694249" lvl="1" indent="-237061"/>
            <a:r>
              <a:rPr lang="en" sz="1867"/>
              <a:t>Regular and Substantive Interaction </a:t>
            </a:r>
            <a:endParaRPr/>
          </a:p>
          <a:p>
            <a:pPr marL="694249" lvl="1" indent="-237061"/>
            <a:r>
              <a:rPr lang="en" sz="1867"/>
              <a:t>Resources and Governance</a:t>
            </a:r>
            <a:endParaRPr/>
          </a:p>
          <a:p>
            <a:pPr marL="237061" indent="-237061">
              <a:buSzPts val="1800"/>
            </a:pPr>
            <a:r>
              <a:rPr lang="en" u="sng">
                <a:solidFill>
                  <a:schemeClr val="hlink"/>
                </a:solidFill>
                <a:hlinkClick r:id="rId3"/>
              </a:rPr>
              <a:t>ACCJC Substantive Change</a:t>
            </a:r>
            <a:r>
              <a:rPr lang="en"/>
              <a:t> </a:t>
            </a:r>
            <a:endParaRPr/>
          </a:p>
          <a:p>
            <a:pPr marL="237061" indent="-237061">
              <a:buSzPts val="1800"/>
            </a:pPr>
            <a:r>
              <a:rPr lang="en" u="sng">
                <a:solidFill>
                  <a:schemeClr val="hlink"/>
                </a:solidFill>
                <a:hlinkClick r:id="rId4"/>
              </a:rPr>
              <a:t>Federal Regulations for Direct Assessment</a:t>
            </a:r>
            <a:r>
              <a:rPr lang="en"/>
              <a:t> </a:t>
            </a:r>
            <a:endParaRPr/>
          </a:p>
          <a:p>
            <a:pPr marL="237061" indent="-237061">
              <a:buSzPts val="1800"/>
            </a:pPr>
            <a:r>
              <a:rPr lang="en" u="sng">
                <a:solidFill>
                  <a:schemeClr val="hlink"/>
                </a:solidFill>
                <a:hlinkClick r:id="rId5"/>
              </a:rPr>
              <a:t>Title 5 Article 6 Direct Assessment Regulations</a:t>
            </a:r>
            <a:endParaRPr/>
          </a:p>
          <a:p>
            <a:pPr marL="237061" indent="-84665">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7" name="Title 1">
            <a:extLst>
              <a:ext uri="{FF2B5EF4-FFF2-40B4-BE49-F238E27FC236}">
                <a16:creationId xmlns:a16="http://schemas.microsoft.com/office/drawing/2014/main" id="{CB59B932-6A7C-BED1-FEF5-3FDF28402AB3}"/>
              </a:ext>
            </a:extLst>
          </p:cNvPr>
          <p:cNvSpPr>
            <a:spLocks noGrp="1"/>
          </p:cNvSpPr>
          <p:nvPr>
            <p:ph type="title"/>
          </p:nvPr>
        </p:nvSpPr>
        <p:spPr>
          <a:xfrm>
            <a:off x="1277650" y="365125"/>
            <a:ext cx="10046043" cy="1325563"/>
          </a:xfrm>
        </p:spPr>
        <p:txBody>
          <a:bodyPr/>
          <a:lstStyle/>
          <a:p>
            <a:endParaRPr lang="en-US"/>
          </a:p>
        </p:txBody>
      </p:sp>
      <p:sp>
        <p:nvSpPr>
          <p:cNvPr id="142" name="Google Shape;142;p29"/>
          <p:cNvSpPr txBox="1">
            <a:spLocks noGrp="1"/>
          </p:cNvSpPr>
          <p:nvPr>
            <p:ph sz="half" idx="1"/>
          </p:nvPr>
        </p:nvSpPr>
        <p:spPr>
          <a:xfrm>
            <a:off x="1277650" y="1798320"/>
            <a:ext cx="10058400" cy="4419600"/>
          </a:xfr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US">
                <a:highlight>
                  <a:srgbClr val="FFFFFF"/>
                </a:highlight>
              </a:rPr>
              <a:t>Eight colleges were selected by the California Community Colleges Chancellor's office to form a pilot to implement CBE.  Join us to learn about implementation of direct assessment competency-based education in the California community colleges and engage in dialogue about the equity intent, expected impacts, and more. Hear from members of the Chancellor's office and pilot college faculty about the work done and lessons learned from the pilot.</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1277667" y="365131"/>
            <a:ext cx="10046000" cy="935200"/>
          </a:xfrm>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dirty="0">
                <a:solidFill>
                  <a:schemeClr val="tx2"/>
                </a:solidFill>
                <a:latin typeface="Arial"/>
                <a:ea typeface="Arial"/>
                <a:cs typeface="Arial"/>
                <a:sym typeface="Arial"/>
              </a:rPr>
              <a:t>Building the Program</a:t>
            </a:r>
            <a:endParaRPr dirty="0">
              <a:solidFill>
                <a:schemeClr val="tx2"/>
              </a:solidFill>
              <a:latin typeface="Arial"/>
              <a:ea typeface="Arial"/>
              <a:cs typeface="Arial"/>
              <a:sym typeface="Arial"/>
            </a:endParaRPr>
          </a:p>
        </p:txBody>
      </p:sp>
      <p:sp>
        <p:nvSpPr>
          <p:cNvPr id="301" name="Google Shape;301;p47"/>
          <p:cNvSpPr txBox="1">
            <a:spLocks noGrp="1"/>
          </p:cNvSpPr>
          <p:nvPr>
            <p:ph type="body" idx="1"/>
          </p:nvPr>
        </p:nvSpPr>
        <p:spPr>
          <a:xfrm>
            <a:off x="1277667" y="1416017"/>
            <a:ext cx="10058400" cy="48020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37061">
              <a:spcBef>
                <a:spcPts val="0"/>
              </a:spcBef>
              <a:buSzPts val="1800"/>
              <a:buChar char="•"/>
            </a:pPr>
            <a:r>
              <a:rPr lang="en" dirty="0"/>
              <a:t>Establishing crosswalks between credit courses and competencies</a:t>
            </a:r>
            <a:endParaRPr dirty="0"/>
          </a:p>
          <a:p>
            <a:pPr marL="237061" indent="-237061">
              <a:buSzPts val="1800"/>
              <a:buChar char="•"/>
            </a:pPr>
            <a:r>
              <a:rPr lang="en" dirty="0"/>
              <a:t>Developing modules based on competencies (determining pacing)</a:t>
            </a:r>
            <a:endParaRPr dirty="0"/>
          </a:p>
          <a:p>
            <a:pPr marL="237061" indent="-237061">
              <a:buSzPts val="1800"/>
              <a:buChar char="•"/>
            </a:pPr>
            <a:r>
              <a:rPr lang="en" dirty="0"/>
              <a:t>Developing the "Faculty Model" and negotiating compensation</a:t>
            </a:r>
            <a:endParaRPr dirty="0"/>
          </a:p>
          <a:p>
            <a:pPr marL="237061" indent="-237061">
              <a:buSzPts val="1800"/>
              <a:buChar char="•"/>
            </a:pPr>
            <a:r>
              <a:rPr lang="en" dirty="0"/>
              <a:t>Coordinating assessments and assignment support (AT Lab)</a:t>
            </a:r>
            <a:endParaRPr dirty="0"/>
          </a:p>
          <a:p>
            <a:pPr marL="237061" indent="-237061">
              <a:buSzPts val="1800"/>
              <a:buChar char="•"/>
            </a:pPr>
            <a:r>
              <a:rPr lang="en" dirty="0"/>
              <a:t>Technology considerations. Can we use Canvas? What about SIS?</a:t>
            </a:r>
            <a:endParaRPr dirty="0"/>
          </a:p>
          <a:p>
            <a:pPr marL="237061" indent="-237061">
              <a:buSzPts val="1800"/>
              <a:buChar char="•"/>
            </a:pPr>
            <a:r>
              <a:rPr lang="en" dirty="0"/>
              <a:t>Dual Transcripts for transfer (hint: start talking about this ASAP!)</a:t>
            </a:r>
            <a:endParaRPr dirty="0"/>
          </a:p>
          <a:p>
            <a:pPr marL="237061" indent="-237061">
              <a:buSzPts val="1800"/>
              <a:buChar char="•"/>
            </a:pPr>
            <a:r>
              <a:rPr lang="en" dirty="0"/>
              <a:t>Engagement with stakeholders (advisory committees, transfer institutions, local industry)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dirty="0">
                <a:solidFill>
                  <a:schemeClr val="tx2"/>
                </a:solidFill>
                <a:latin typeface="Arial"/>
                <a:ea typeface="Arial"/>
                <a:cs typeface="Arial"/>
                <a:sym typeface="Arial"/>
              </a:rPr>
              <a:t>Collaborative Activities and Milestones</a:t>
            </a:r>
            <a:endParaRPr dirty="0">
              <a:solidFill>
                <a:schemeClr val="tx2"/>
              </a:solidFill>
              <a:latin typeface="Arial"/>
              <a:ea typeface="Arial"/>
              <a:cs typeface="Arial"/>
              <a:sym typeface="Arial"/>
            </a:endParaRPr>
          </a:p>
        </p:txBody>
      </p:sp>
      <p:sp>
        <p:nvSpPr>
          <p:cNvPr id="308" name="Google Shape;308;p48"/>
          <p:cNvSpPr txBox="1">
            <a:spLocks noGrp="1"/>
          </p:cNvSpPr>
          <p:nvPr>
            <p:ph sz="half" idx="2"/>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37061">
              <a:spcBef>
                <a:spcPts val="0"/>
              </a:spcBef>
              <a:buSzPts val="1800"/>
              <a:buChar char="•"/>
            </a:pPr>
            <a:r>
              <a:rPr lang="en"/>
              <a:t>Institutional Buy-In</a:t>
            </a:r>
            <a:endParaRPr/>
          </a:p>
          <a:p>
            <a:pPr marL="694249" lvl="1" indent="-245527">
              <a:buSzPts val="1700"/>
              <a:buChar char="•"/>
            </a:pPr>
            <a:r>
              <a:rPr lang="en"/>
              <a:t>Governance and Support</a:t>
            </a:r>
            <a:endParaRPr/>
          </a:p>
          <a:p>
            <a:pPr marL="694249" lvl="1" indent="-245527">
              <a:buSzPts val="1700"/>
              <a:buChar char="•"/>
            </a:pPr>
            <a:r>
              <a:rPr lang="en"/>
              <a:t>Implementation Team</a:t>
            </a:r>
            <a:endParaRPr/>
          </a:p>
          <a:p>
            <a:pPr marL="237061" indent="-237061">
              <a:buSzPts val="1800"/>
              <a:buChar char="•"/>
            </a:pPr>
            <a:r>
              <a:rPr lang="en"/>
              <a:t>Program Selection</a:t>
            </a:r>
            <a:endParaRPr/>
          </a:p>
          <a:p>
            <a:pPr marL="694249" lvl="1" indent="-245527">
              <a:buSzPts val="1700"/>
              <a:buChar char="•"/>
            </a:pPr>
            <a:r>
              <a:rPr lang="en"/>
              <a:t>What do we want to accomplish?</a:t>
            </a:r>
            <a:endParaRPr/>
          </a:p>
          <a:p>
            <a:pPr marL="694249" lvl="1" indent="-245527">
              <a:buSzPts val="1700"/>
              <a:buChar char="•"/>
            </a:pPr>
            <a:r>
              <a:rPr lang="en"/>
              <a:t>LMI Data</a:t>
            </a:r>
            <a:endParaRPr/>
          </a:p>
          <a:p>
            <a:pPr marL="237061" indent="-237061">
              <a:buSzPts val="1800"/>
              <a:buChar char="•"/>
            </a:pPr>
            <a:r>
              <a:rPr lang="en"/>
              <a:t>Competency Statements and Methodology</a:t>
            </a:r>
            <a:endParaRPr/>
          </a:p>
          <a:p>
            <a:pPr marL="694249" lvl="1" indent="-245527">
              <a:buSzPts val="1700"/>
              <a:buChar char="•"/>
            </a:pPr>
            <a:r>
              <a:rPr lang="en"/>
              <a:t>Automotive Tech</a:t>
            </a:r>
            <a:endParaRPr/>
          </a:p>
          <a:p>
            <a:pPr marL="694249" lvl="1" indent="-245527">
              <a:buSzPts val="1700"/>
              <a:buChar char="•"/>
            </a:pPr>
            <a:r>
              <a:rPr lang="en"/>
              <a:t>General Ed</a:t>
            </a:r>
            <a:endParaRPr/>
          </a:p>
        </p:txBody>
      </p:sp>
      <p:sp>
        <p:nvSpPr>
          <p:cNvPr id="2" name="Content Placeholder 1">
            <a:extLst>
              <a:ext uri="{FF2B5EF4-FFF2-40B4-BE49-F238E27FC236}">
                <a16:creationId xmlns:a16="http://schemas.microsoft.com/office/drawing/2014/main" id="{7C958DB0-C5D6-D59C-4444-A2E96AC2DC27}"/>
              </a:ext>
            </a:extLst>
          </p:cNvPr>
          <p:cNvSpPr>
            <a:spLocks noGrp="1"/>
          </p:cNvSpPr>
          <p:nvPr>
            <p:ph sz="quarter" idx="4"/>
          </p:nvPr>
        </p:nvSpPr>
        <p:spPr/>
        <p:txBody>
          <a:bodyPr/>
          <a:lstStyle/>
          <a:p>
            <a:pPr marL="237061" indent="-237061">
              <a:spcBef>
                <a:spcPts val="0"/>
              </a:spcBef>
              <a:buSzPts val="1800"/>
              <a:buChar char="•"/>
            </a:pPr>
            <a:r>
              <a:rPr lang="en-US" dirty="0"/>
              <a:t>Assessment Methods and Strategies </a:t>
            </a:r>
          </a:p>
          <a:p>
            <a:pPr marL="237061" indent="-237061">
              <a:buSzPts val="1800"/>
              <a:buChar char="•"/>
            </a:pPr>
            <a:r>
              <a:rPr lang="en-US" dirty="0"/>
              <a:t>Learner Profile and Journey</a:t>
            </a:r>
          </a:p>
          <a:p>
            <a:pPr marL="237061" indent="-237061">
              <a:buSzPts val="1800"/>
              <a:buChar char="•"/>
            </a:pPr>
            <a:r>
              <a:rPr lang="en-US" dirty="0"/>
              <a:t>Faculty Model</a:t>
            </a:r>
          </a:p>
          <a:p>
            <a:pPr marL="694249" lvl="1" indent="-245527">
              <a:buSzPts val="1700"/>
              <a:buChar char="•"/>
            </a:pPr>
            <a:r>
              <a:rPr lang="en-US" dirty="0"/>
              <a:t>The "Unbundled Faculty" Model</a:t>
            </a:r>
          </a:p>
          <a:p>
            <a:pPr marL="694249" lvl="1" indent="-245527">
              <a:buSzPts val="1700"/>
              <a:buChar char="•"/>
            </a:pPr>
            <a:r>
              <a:rPr lang="en-US" dirty="0"/>
              <a:t>Regular and Substantive Interaction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1277667" y="365131"/>
            <a:ext cx="10046000" cy="997200"/>
          </a:xfrm>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dirty="0">
                <a:solidFill>
                  <a:schemeClr val="tx2"/>
                </a:solidFill>
              </a:rPr>
              <a:t>Institutional Redesign</a:t>
            </a:r>
            <a:endParaRPr dirty="0">
              <a:solidFill>
                <a:schemeClr val="tx2"/>
              </a:solidFill>
            </a:endParaRPr>
          </a:p>
        </p:txBody>
      </p:sp>
      <p:sp>
        <p:nvSpPr>
          <p:cNvPr id="322" name="Google Shape;322;p50"/>
          <p:cNvSpPr txBox="1">
            <a:spLocks noGrp="1"/>
          </p:cNvSpPr>
          <p:nvPr>
            <p:ph type="body" idx="1"/>
          </p:nvPr>
        </p:nvSpPr>
        <p:spPr>
          <a:xfrm>
            <a:off x="1277651" y="1798320"/>
            <a:ext cx="10058400" cy="4419600"/>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37061">
              <a:spcBef>
                <a:spcPts val="0"/>
              </a:spcBef>
              <a:buSzPts val="1800"/>
            </a:pPr>
            <a:r>
              <a:rPr lang="en" dirty="0"/>
              <a:t>Student Services for CBE Students</a:t>
            </a:r>
            <a:endParaRPr dirty="0"/>
          </a:p>
          <a:p>
            <a:pPr marL="237061" indent="-237061">
              <a:buSzPts val="1800"/>
            </a:pPr>
            <a:r>
              <a:rPr lang="en" dirty="0"/>
              <a:t>Financial Aid Decisions</a:t>
            </a:r>
            <a:endParaRPr dirty="0"/>
          </a:p>
          <a:p>
            <a:pPr marL="694249" lvl="1" indent="-245527">
              <a:buSzPts val="1700"/>
            </a:pPr>
            <a:r>
              <a:rPr lang="en" dirty="0"/>
              <a:t>Terms (standard vs. non-standard)</a:t>
            </a:r>
            <a:endParaRPr dirty="0"/>
          </a:p>
          <a:p>
            <a:pPr marL="694249" lvl="1" indent="-245527">
              <a:buSzPts val="1700"/>
            </a:pPr>
            <a:r>
              <a:rPr lang="en" dirty="0"/>
              <a:t>Start dates</a:t>
            </a:r>
            <a:endParaRPr dirty="0"/>
          </a:p>
          <a:p>
            <a:pPr marL="694249" lvl="1" indent="-245527">
              <a:buSzPts val="1700"/>
            </a:pPr>
            <a:r>
              <a:rPr lang="en" dirty="0"/>
              <a:t>Pacing and Satisfactory Academic Progress</a:t>
            </a:r>
            <a:endParaRPr dirty="0"/>
          </a:p>
          <a:p>
            <a:pPr marL="237061" indent="-237061">
              <a:buSzPts val="1800"/>
            </a:pPr>
            <a:r>
              <a:rPr lang="en" dirty="0"/>
              <a:t>Student Payment Model</a:t>
            </a:r>
            <a:endParaRPr dirty="0"/>
          </a:p>
          <a:p>
            <a:pPr marL="694249" lvl="1" indent="-245527">
              <a:buSzPts val="1700"/>
            </a:pPr>
            <a:r>
              <a:rPr lang="en" dirty="0"/>
              <a:t>Subscription model</a:t>
            </a:r>
            <a:endParaRPr dirty="0"/>
          </a:p>
          <a:p>
            <a:pPr marL="694249" lvl="1" indent="-245527">
              <a:buSzPts val="1700"/>
            </a:pPr>
            <a:r>
              <a:rPr lang="en" dirty="0"/>
              <a:t>Something else?</a:t>
            </a:r>
            <a:endParaRPr dirty="0"/>
          </a:p>
          <a:p>
            <a:pPr marL="237061" indent="-237061">
              <a:buSzPts val="1800"/>
            </a:pPr>
            <a:r>
              <a:rPr lang="en" dirty="0"/>
              <a:t>Academic Calendar</a:t>
            </a:r>
            <a:endParaRPr dirty="0"/>
          </a:p>
          <a:p>
            <a:pPr marL="694249" lvl="1" indent="-245527">
              <a:buSzPts val="1700"/>
            </a:pPr>
            <a:r>
              <a:rPr lang="en" dirty="0"/>
              <a:t>How will CBE be integrated into your academic calendar?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415600" y="321000"/>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buSzPts val="990"/>
            </a:pPr>
            <a:r>
              <a:rPr lang="en" sz="3093" dirty="0">
                <a:solidFill>
                  <a:schemeClr val="tx2"/>
                </a:solidFill>
                <a:latin typeface="+mj-lt"/>
              </a:rPr>
              <a:t>Competency Based Education at Madera Community College</a:t>
            </a:r>
            <a:endParaRPr sz="3093" dirty="0">
              <a:solidFill>
                <a:schemeClr val="tx2"/>
              </a:solidFill>
              <a:latin typeface="+mj-lt"/>
            </a:endParaRPr>
          </a:p>
        </p:txBody>
      </p:sp>
      <p:sp>
        <p:nvSpPr>
          <p:cNvPr id="329" name="Google Shape;329;p51"/>
          <p:cNvSpPr txBox="1">
            <a:spLocks noGrp="1"/>
          </p:cNvSpPr>
          <p:nvPr>
            <p:ph type="body" idx="1"/>
          </p:nvPr>
        </p:nvSpPr>
        <p:spPr>
          <a:xfrm>
            <a:off x="247700" y="1192033"/>
            <a:ext cx="6097600" cy="48996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a:t>Business Administration</a:t>
            </a:r>
            <a:endParaRPr/>
          </a:p>
          <a:p>
            <a:pPr lvl="1">
              <a:spcBef>
                <a:spcPts val="1600"/>
              </a:spcBef>
            </a:pPr>
            <a:r>
              <a:rPr lang="en"/>
              <a:t>Business Administration, AS-T prepares students for career opportunities and advancements in a dynamic business environment.</a:t>
            </a:r>
            <a:endParaRPr/>
          </a:p>
          <a:p>
            <a:pPr lvl="1"/>
            <a:r>
              <a:rPr lang="en"/>
              <a:t>​The quality focus of this degree program will require students to demonstrate mastery of all competencies required for the CBE Associate degree such as communication and presentation skills, marketing, etc. ​</a:t>
            </a:r>
            <a:endParaRPr/>
          </a:p>
          <a:p>
            <a:pPr lvl="1"/>
            <a:r>
              <a:rPr lang="en"/>
              <a:t>Students with leadership and management experience who are self-motivated, goal oriented, and excel at working independently are ideal candidates for the CBE program.</a:t>
            </a:r>
            <a:endParaRPr/>
          </a:p>
        </p:txBody>
      </p:sp>
      <p:sp>
        <p:nvSpPr>
          <p:cNvPr id="330" name="Google Shape;330;p51"/>
          <p:cNvSpPr txBox="1">
            <a:spLocks noGrp="1"/>
          </p:cNvSpPr>
          <p:nvPr>
            <p:ph type="body" idx="2"/>
          </p:nvPr>
        </p:nvSpPr>
        <p:spPr>
          <a:xfrm>
            <a:off x="6096000" y="1192233"/>
            <a:ext cx="5870800" cy="48996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buNone/>
            </a:pPr>
            <a:r>
              <a:rPr lang="en"/>
              <a:t>Social Work and Human Services</a:t>
            </a:r>
            <a:endParaRPr/>
          </a:p>
          <a:p>
            <a:pPr lvl="1" indent="-398770">
              <a:spcBef>
                <a:spcPts val="1600"/>
              </a:spcBef>
              <a:buSzPct val="100000"/>
            </a:pPr>
            <a:r>
              <a:rPr lang="en"/>
              <a:t>Social Work and Human Services, AA-T prepares students for a career opportunities and advancements in the field of Social Work and Human Services.​</a:t>
            </a:r>
            <a:endParaRPr/>
          </a:p>
          <a:p>
            <a:pPr lvl="1" indent="-398770">
              <a:buSzPct val="100000"/>
            </a:pPr>
            <a:r>
              <a:rPr lang="en"/>
              <a:t>This competency-based program is designed to provide students with applicable critical thinking skills, case planning, crisis intervention, theory-based assessment, working knowledge of community resources, and experience in a human service agency. Students will be able to become employed in entry-level social work occupations, which offers an occupational career ladder in the field as well as a potential transfer degree to the CSU System.​</a:t>
            </a:r>
            <a:endParaRPr/>
          </a:p>
          <a:p>
            <a:pPr lvl="1" indent="-398770">
              <a:buSzPct val="100000"/>
            </a:pPr>
            <a:r>
              <a:rPr lang="en"/>
              <a:t>Students will be able to demonstrate knowledge and skills in working within the social work and social welfare agencies, be able to address social issues, such as poverty, mental illness, crime, violence, divorce, and drug abuse within the society.​</a:t>
            </a:r>
            <a:endParaRPr/>
          </a:p>
        </p:txBody>
      </p:sp>
      <p:pic>
        <p:nvPicPr>
          <p:cNvPr id="331" name="Google Shape;331;p51"/>
          <p:cNvPicPr preferRelativeResize="0"/>
          <p:nvPr/>
        </p:nvPicPr>
        <p:blipFill>
          <a:blip r:embed="rId3">
            <a:alphaModFix/>
          </a:blip>
          <a:stretch>
            <a:fillRect/>
          </a:stretch>
        </p:blipFill>
        <p:spPr>
          <a:xfrm>
            <a:off x="4814596" y="4562669"/>
            <a:ext cx="1868471" cy="1763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US" dirty="0">
                <a:solidFill>
                  <a:schemeClr val="tx2"/>
                </a:solidFill>
                <a:latin typeface="+mj-lt"/>
              </a:rPr>
              <a:t>Lessons Learned at Madera</a:t>
            </a:r>
          </a:p>
        </p:txBody>
      </p:sp>
      <p:sp>
        <p:nvSpPr>
          <p:cNvPr id="337" name="Google Shape;337;p52"/>
          <p:cNvSpPr txBox="1">
            <a:spLocks noGrp="1"/>
          </p:cNvSpPr>
          <p:nvPr>
            <p:ph sz="half" idx="2"/>
          </p:nvPr>
        </p:nvSpPr>
        <p:spPr>
          <a:xfrm>
            <a:off x="1277650" y="1798320"/>
            <a:ext cx="5402849" cy="4391343"/>
          </a:xfrm>
        </p:spPr>
        <p:txBody>
          <a:bodyPr spcFirstLastPara="1" vert="horz" wrap="square" lIns="121900" tIns="121900" rIns="121900" bIns="121900" numCol="1" anchor="t" anchorCtr="0" compatLnSpc="1">
            <a:prstTxWarp prst="textNoShape">
              <a:avLst/>
            </a:prstTxWarp>
            <a:normAutofit/>
          </a:bodyPr>
          <a:lstStyle/>
          <a:p>
            <a:r>
              <a:rPr lang="en-US" sz="2200" dirty="0"/>
              <a:t>Time and Resources - leveraging what you have.</a:t>
            </a:r>
          </a:p>
          <a:p>
            <a:r>
              <a:rPr lang="en-US" sz="2200" dirty="0"/>
              <a:t>Creating the competency sets - working from multiple perspectives.</a:t>
            </a:r>
          </a:p>
          <a:p>
            <a:r>
              <a:rPr lang="en-US" sz="2200" dirty="0"/>
              <a:t>Title 5 and what this means for local curriculum process.</a:t>
            </a:r>
          </a:p>
          <a:p>
            <a:r>
              <a:rPr lang="en-US" sz="2200" dirty="0"/>
              <a:t>Current system limitations.</a:t>
            </a:r>
          </a:p>
          <a:p>
            <a:r>
              <a:rPr lang="en-US" sz="2200" dirty="0"/>
              <a:t>Intentionality with bringing in various constituency groups when needed.</a:t>
            </a:r>
          </a:p>
        </p:txBody>
      </p:sp>
      <p:pic>
        <p:nvPicPr>
          <p:cNvPr id="338" name="Google Shape;338;p52"/>
          <p:cNvPicPr preferRelativeResize="0"/>
          <p:nvPr/>
        </p:nvPicPr>
        <p:blipFill>
          <a:blip r:embed="rId3"/>
          <a:stretch>
            <a:fillRect/>
          </a:stretch>
        </p:blipFill>
        <p:spPr>
          <a:xfrm>
            <a:off x="6532388" y="1798320"/>
            <a:ext cx="4660622" cy="439134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227885" y="1335091"/>
            <a:ext cx="3583461" cy="1890709"/>
          </a:xfrm>
        </p:spPr>
        <p:txBody>
          <a:bodyPr spcFirstLastPara="1" vert="horz" wrap="square" lIns="91433" tIns="45700" rIns="91433" bIns="45700" numCol="1" anchor="b" anchorCtr="0" compatLnSpc="1">
            <a:prstTxWarp prst="textNoShape">
              <a:avLst/>
            </a:prstTxWarp>
            <a:normAutofit/>
          </a:bodyPr>
          <a:lstStyle/>
          <a:p>
            <a:r>
              <a:rPr lang="en-US" sz="3100" dirty="0">
                <a:latin typeface="+mj-lt"/>
              </a:rPr>
              <a:t>Key Recommendations to Get Started</a:t>
            </a:r>
          </a:p>
        </p:txBody>
      </p:sp>
      <p:sp>
        <p:nvSpPr>
          <p:cNvPr id="344" name="Google Shape;344;p53"/>
          <p:cNvSpPr txBox="1">
            <a:spLocks noGrp="1"/>
          </p:cNvSpPr>
          <p:nvPr>
            <p:ph idx="1"/>
          </p:nvPr>
        </p:nvSpPr>
        <p:spPr>
          <a:xfrm>
            <a:off x="4141694" y="1193842"/>
            <a:ext cx="7218381" cy="5091744"/>
          </a:xfrm>
        </p:spPr>
        <p:txBody>
          <a:bodyPr spcFirstLastPara="1" vert="horz" wrap="square" lIns="91433" tIns="45700" rIns="91433" bIns="45700" numCol="1" anchor="t" anchorCtr="0" compatLnSpc="1">
            <a:prstTxWarp prst="textNoShape">
              <a:avLst/>
            </a:prstTxWarp>
            <a:normAutofit/>
          </a:bodyPr>
          <a:lstStyle/>
          <a:p>
            <a:pPr marL="342900" indent="-342900">
              <a:spcBef>
                <a:spcPts val="0"/>
              </a:spcBef>
              <a:buSzPts val="1800"/>
              <a:buFont typeface="Wingdings" panose="05000000000000000000" pitchFamily="2" charset="2"/>
              <a:buChar char="ü"/>
            </a:pPr>
            <a:r>
              <a:rPr lang="en" dirty="0"/>
              <a:t>Asses your own institutional commitment (your WHY?) and capacity for CBE</a:t>
            </a:r>
            <a:endParaRPr dirty="0"/>
          </a:p>
          <a:p>
            <a:pPr marL="342900" indent="-342900">
              <a:buSzPts val="1800"/>
              <a:buFont typeface="Wingdings" panose="05000000000000000000" pitchFamily="2" charset="2"/>
              <a:buChar char="ü"/>
            </a:pPr>
            <a:r>
              <a:rPr lang="en" dirty="0"/>
              <a:t>Learn about CBE...I mean REALLY learn about it</a:t>
            </a:r>
            <a:endParaRPr dirty="0"/>
          </a:p>
          <a:p>
            <a:pPr marL="342900" indent="-342900">
              <a:buSzPts val="1800"/>
              <a:buFont typeface="Wingdings" panose="05000000000000000000" pitchFamily="2" charset="2"/>
              <a:buChar char="ü"/>
            </a:pPr>
            <a:r>
              <a:rPr lang="en" dirty="0"/>
              <a:t>Create the message, and communicate it often</a:t>
            </a:r>
            <a:endParaRPr dirty="0"/>
          </a:p>
          <a:p>
            <a:pPr marL="342900" indent="-342900">
              <a:buSzPts val="1800"/>
              <a:buFont typeface="Wingdings" panose="05000000000000000000" pitchFamily="2" charset="2"/>
              <a:buChar char="ü"/>
            </a:pPr>
            <a:r>
              <a:rPr lang="en" dirty="0"/>
              <a:t>Identify internal and external stakeholders and champions early</a:t>
            </a:r>
            <a:endParaRPr dirty="0"/>
          </a:p>
          <a:p>
            <a:pPr marL="342900" indent="-342900">
              <a:buSzPts val="1800"/>
              <a:buFont typeface="Wingdings" panose="05000000000000000000" pitchFamily="2" charset="2"/>
              <a:buChar char="ü"/>
            </a:pPr>
            <a:r>
              <a:rPr lang="en" dirty="0"/>
              <a:t>Create a work plan and timeline</a:t>
            </a:r>
            <a:endParaRPr dirty="0"/>
          </a:p>
          <a:p>
            <a:pPr marL="342900" indent="-342900">
              <a:buSzPts val="1800"/>
              <a:buFont typeface="Wingdings" panose="05000000000000000000" pitchFamily="2" charset="2"/>
              <a:buChar char="ü"/>
            </a:pPr>
            <a:r>
              <a:rPr lang="en" dirty="0"/>
              <a:t>Don't underestimate the heaviness of "the lift"</a:t>
            </a:r>
            <a:endParaRPr dirty="0"/>
          </a:p>
          <a:p>
            <a:pPr marL="342900" indent="-342900">
              <a:buSzPts val="1800"/>
              <a:buFont typeface="Wingdings" panose="05000000000000000000" pitchFamily="2" charset="2"/>
              <a:buChar char="ü"/>
            </a:pPr>
            <a:r>
              <a:rPr lang="en" dirty="0"/>
              <a:t>Get your funding in order</a:t>
            </a:r>
            <a:endParaRPr dirty="0"/>
          </a:p>
        </p:txBody>
      </p:sp>
      <p:sp>
        <p:nvSpPr>
          <p:cNvPr id="349" name="Text Placeholder 3">
            <a:extLst>
              <a:ext uri="{FF2B5EF4-FFF2-40B4-BE49-F238E27FC236}">
                <a16:creationId xmlns:a16="http://schemas.microsoft.com/office/drawing/2014/main" id="{929C51EE-3ECA-F3A6-65EC-5606F0549C94}"/>
              </a:ext>
            </a:extLst>
          </p:cNvPr>
          <p:cNvSpPr>
            <a:spLocks noGrp="1"/>
          </p:cNvSpPr>
          <p:nvPr>
            <p:ph type="body" sz="half" idx="2"/>
          </p:nvPr>
        </p:nvSpPr>
        <p:spPr>
          <a:xfrm>
            <a:off x="227885" y="3225800"/>
            <a:ext cx="3583461" cy="2297110"/>
          </a:xfrm>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4"/>
          <p:cNvPicPr preferRelativeResize="0">
            <a:picLocks noGrp="1"/>
          </p:cNvPicPr>
          <p:nvPr>
            <p:ph type="body" idx="1"/>
          </p:nvPr>
        </p:nvPicPr>
        <p:blipFill rotWithShape="1">
          <a:blip r:embed="rId3">
            <a:alphaModFix/>
          </a:blip>
          <a:srcRect t="2028" b="5754"/>
          <a:stretch/>
        </p:blipFill>
        <p:spPr>
          <a:xfrm>
            <a:off x="20" y="11"/>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1277667" y="365132"/>
            <a:ext cx="10046000" cy="1043600"/>
          </a:xfrm>
          <a:prstGeom prst="rect">
            <a:avLst/>
          </a:prstGeom>
        </p:spPr>
        <p:txBody>
          <a:bodyPr spcFirstLastPara="1" vert="horz" wrap="square" lIns="91433" tIns="45700" rIns="91433" bIns="45700" numCol="1" anchor="b" anchorCtr="0" compatLnSpc="1">
            <a:prstTxWarp prst="textNoShape">
              <a:avLst/>
            </a:prstTxWarp>
            <a:normAutofit/>
          </a:bodyPr>
          <a:lstStyle/>
          <a:p>
            <a:r>
              <a:rPr lang="en" sz="4400" dirty="0">
                <a:solidFill>
                  <a:schemeClr val="tx2"/>
                </a:solidFill>
                <a:latin typeface="+mj-lt"/>
              </a:rPr>
              <a:t>What next?</a:t>
            </a:r>
            <a:endParaRPr sz="4400" dirty="0">
              <a:solidFill>
                <a:schemeClr val="tx2"/>
              </a:solidFill>
              <a:latin typeface="+mj-lt"/>
            </a:endParaRPr>
          </a:p>
        </p:txBody>
      </p:sp>
      <p:sp>
        <p:nvSpPr>
          <p:cNvPr id="355" name="Google Shape;355;p55"/>
          <p:cNvSpPr txBox="1">
            <a:spLocks noGrp="1"/>
          </p:cNvSpPr>
          <p:nvPr>
            <p:ph type="body" idx="1"/>
          </p:nvPr>
        </p:nvSpPr>
        <p:spPr>
          <a:xfrm>
            <a:off x="1037201" y="1798333"/>
            <a:ext cx="5162800" cy="4391600"/>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r>
              <a:rPr lang="en" dirty="0"/>
              <a:t>What can the </a:t>
            </a:r>
            <a:r>
              <a:rPr lang="en"/>
              <a:t>ASCCC and </a:t>
            </a:r>
            <a:r>
              <a:rPr lang="en" dirty="0"/>
              <a:t>CCCCO do to support CBE at the local </a:t>
            </a:r>
            <a:r>
              <a:rPr lang="en"/>
              <a:t>college/ district</a:t>
            </a:r>
            <a:r>
              <a:rPr lang="en" dirty="0"/>
              <a:t>?</a:t>
            </a:r>
            <a:endParaRPr dirty="0"/>
          </a:p>
          <a:p>
            <a:pPr marL="0" indent="0">
              <a:buNone/>
            </a:pPr>
            <a:endParaRPr dirty="0"/>
          </a:p>
          <a:p>
            <a:pPr marL="0" indent="0" algn="ctr">
              <a:buNone/>
            </a:pPr>
            <a:r>
              <a:rPr lang="en" dirty="0"/>
              <a:t>Help Us, Help You</a:t>
            </a:r>
            <a:endParaRPr dirty="0"/>
          </a:p>
          <a:p>
            <a:pPr marL="0" indent="0" algn="ctr">
              <a:buNone/>
            </a:pPr>
            <a:r>
              <a:rPr lang="en" u="sng" dirty="0">
                <a:solidFill>
                  <a:schemeClr val="hlink"/>
                </a:solidFill>
                <a:hlinkClick r:id="rId3"/>
              </a:rPr>
              <a:t>ACTIVITY</a:t>
            </a:r>
            <a:endParaRPr dirty="0"/>
          </a:p>
          <a:p>
            <a:pPr marL="0" indent="0">
              <a:buNone/>
            </a:pPr>
            <a:endParaRPr dirty="0"/>
          </a:p>
          <a:p>
            <a:pPr marL="0" indent="0">
              <a:buNone/>
            </a:pPr>
            <a:endParaRPr dirty="0"/>
          </a:p>
          <a:p>
            <a:pPr marL="0" indent="0">
              <a:buNone/>
            </a:pPr>
            <a:endParaRPr dirty="0"/>
          </a:p>
        </p:txBody>
      </p:sp>
      <p:pic>
        <p:nvPicPr>
          <p:cNvPr id="356" name="Google Shape;356;p55"/>
          <p:cNvPicPr preferRelativeResize="0"/>
          <p:nvPr/>
        </p:nvPicPr>
        <p:blipFill>
          <a:blip r:embed="rId4">
            <a:alphaModFix/>
          </a:blip>
          <a:stretch>
            <a:fillRect/>
          </a:stretch>
        </p:blipFill>
        <p:spPr>
          <a:xfrm rot="684387">
            <a:off x="5817050" y="2603334"/>
            <a:ext cx="5905500" cy="356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ctrTitle"/>
          </p:nvPr>
        </p:nvSpPr>
        <p:spPr>
          <a:xfrm>
            <a:off x="1524000" y="2764466"/>
            <a:ext cx="9144000" cy="786809"/>
          </a:xfrm>
          <a:prstGeom prst="rect">
            <a:avLst/>
          </a:prstGeom>
          <a:noFill/>
          <a:ln>
            <a:noFill/>
          </a:ln>
        </p:spPr>
        <p:txBody>
          <a:bodyPr spcFirstLastPara="1" vert="horz" wrap="square" lIns="91433" tIns="45700" rIns="91433" bIns="45700" numCol="1" anchor="b" anchorCtr="0" compatLnSpc="1">
            <a:prstTxWarp prst="textNoShape">
              <a:avLst/>
            </a:prstTxWarp>
            <a:normAutofit fontScale="90000"/>
          </a:bodyPr>
          <a:lstStyle/>
          <a:p>
            <a:pPr algn="l">
              <a:buClr>
                <a:srgbClr val="002F6D"/>
              </a:buClr>
              <a:buSzPts val="3600"/>
            </a:pPr>
            <a:r>
              <a:rPr lang="en" dirty="0">
                <a:solidFill>
                  <a:schemeClr val="tx2"/>
                </a:solidFill>
                <a:latin typeface="+mj-lt"/>
              </a:rPr>
              <a:t>Questions?</a:t>
            </a:r>
            <a:endParaRPr dirty="0">
              <a:solidFill>
                <a:schemeClr val="tx2"/>
              </a:solidFill>
              <a:latin typeface="+mj-lt"/>
            </a:endParaRPr>
          </a:p>
        </p:txBody>
      </p:sp>
      <p:sp>
        <p:nvSpPr>
          <p:cNvPr id="362" name="Google Shape;362;p56"/>
          <p:cNvSpPr txBox="1">
            <a:spLocks noGrp="1"/>
          </p:cNvSpPr>
          <p:nvPr>
            <p:ph type="subTitle" idx="1"/>
          </p:nvPr>
        </p:nvSpPr>
        <p:spPr>
          <a:xfrm>
            <a:off x="1524000" y="3725189"/>
            <a:ext cx="9144000" cy="480864"/>
          </a:xfrm>
          <a:prstGeom prst="rect">
            <a:avLst/>
          </a:prstGeom>
          <a:noFill/>
          <a:ln>
            <a:noFill/>
          </a:ln>
        </p:spPr>
        <p:txBody>
          <a:bodyPr spcFirstLastPara="1" vert="horz" wrap="square" lIns="91433" tIns="45700" rIns="91433" bIns="45700" numCol="1" anchor="t" anchorCtr="0" compatLnSpc="1">
            <a:prstTxWarp prst="textNoShape">
              <a:avLst/>
            </a:prstTxWarp>
            <a:normAutofit fontScale="92500" lnSpcReduction="20000"/>
          </a:bodyPr>
          <a:lstStyle/>
          <a:p>
            <a:pPr marL="0" indent="0" algn="l">
              <a:lnSpc>
                <a:spcPct val="90000"/>
              </a:lnSpc>
              <a:buClr>
                <a:srgbClr val="53575A"/>
              </a:buClr>
              <a:buSzPts val="1800"/>
            </a:pPr>
            <a:r>
              <a:rPr lang="en"/>
              <a:t>Thank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7"/>
          <p:cNvSpPr txBox="1">
            <a:spLocks noGrp="1"/>
          </p:cNvSpPr>
          <p:nvPr>
            <p:ph type="title"/>
          </p:nvPr>
        </p:nvSpPr>
        <p:spPr>
          <a:xfrm>
            <a:off x="838200" y="365126"/>
            <a:ext cx="10515600" cy="13257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r>
              <a:rPr lang="en"/>
              <a:t>Why is CBE in Community Colleges Different?</a:t>
            </a:r>
            <a:endParaRPr/>
          </a:p>
        </p:txBody>
      </p:sp>
      <p:pic>
        <p:nvPicPr>
          <p:cNvPr id="369" name="Google Shape;369;p57" descr="A picture containing text, sky, outdoor, sign&#10;&#10;Description automatically generated"/>
          <p:cNvPicPr preferRelativeResize="0"/>
          <p:nvPr/>
        </p:nvPicPr>
        <p:blipFill rotWithShape="1">
          <a:blip r:embed="rId3">
            <a:alphaModFix/>
          </a:blip>
          <a:srcRect/>
          <a:stretch/>
        </p:blipFill>
        <p:spPr>
          <a:xfrm>
            <a:off x="6228825" y="1108746"/>
            <a:ext cx="5963175" cy="4446295"/>
          </a:xfrm>
          <a:prstGeom prst="rect">
            <a:avLst/>
          </a:prstGeom>
          <a:noFill/>
          <a:ln>
            <a:noFill/>
          </a:ln>
        </p:spPr>
      </p:pic>
      <p:sp>
        <p:nvSpPr>
          <p:cNvPr id="370" name="Google Shape;370;p57"/>
          <p:cNvSpPr txBox="1"/>
          <p:nvPr/>
        </p:nvSpPr>
        <p:spPr>
          <a:xfrm>
            <a:off x="548015" y="1777946"/>
            <a:ext cx="3573048" cy="830956"/>
          </a:xfrm>
          <a:prstGeom prst="rect">
            <a:avLst/>
          </a:prstGeom>
          <a:gradFill>
            <a:gsLst>
              <a:gs pos="0">
                <a:srgbClr val="EAF2FF"/>
              </a:gs>
              <a:gs pos="74000">
                <a:srgbClr val="4A97FF"/>
              </a:gs>
              <a:gs pos="83000">
                <a:srgbClr val="4A97FF"/>
              </a:gs>
              <a:gs pos="100000">
                <a:srgbClr val="85BAFF"/>
              </a:gs>
            </a:gsLst>
            <a:lin ang="5400000" scaled="0"/>
          </a:gradFill>
          <a:ln>
            <a:noFill/>
          </a:ln>
        </p:spPr>
        <p:txBody>
          <a:bodyPr spcFirstLastPara="1" wrap="square" lIns="91433" tIns="45700" rIns="91433" bIns="45700" anchor="t" anchorCtr="0">
            <a:spAutoFit/>
          </a:bodyPr>
          <a:lstStyle/>
          <a:p>
            <a:pPr marL="118530">
              <a:spcBef>
                <a:spcPts val="0"/>
              </a:spcBef>
              <a:spcAft>
                <a:spcPts val="0"/>
              </a:spcAft>
              <a:buClr>
                <a:srgbClr val="000000"/>
              </a:buClr>
              <a:buSzPts val="1800"/>
            </a:pPr>
            <a:r>
              <a:rPr lang="en" sz="2400">
                <a:solidFill>
                  <a:srgbClr val="000000"/>
                </a:solidFill>
                <a:latin typeface="Arial"/>
                <a:ea typeface="Arial"/>
                <a:cs typeface="Arial"/>
                <a:sym typeface="Arial"/>
              </a:rPr>
              <a:t>Honor the Past While Moving to the Future</a:t>
            </a:r>
            <a:endParaRPr sz="1867">
              <a:solidFill>
                <a:schemeClr val="dk1"/>
              </a:solidFill>
              <a:latin typeface="Source Sans Pro"/>
              <a:ea typeface="Source Sans Pro"/>
              <a:cs typeface="Source Sans Pro"/>
              <a:sym typeface="Source Sans Pro"/>
            </a:endParaRPr>
          </a:p>
        </p:txBody>
      </p:sp>
      <p:sp>
        <p:nvSpPr>
          <p:cNvPr id="371" name="Google Shape;371;p57"/>
          <p:cNvSpPr txBox="1"/>
          <p:nvPr/>
        </p:nvSpPr>
        <p:spPr>
          <a:xfrm>
            <a:off x="1335067" y="2763182"/>
            <a:ext cx="3573048" cy="830956"/>
          </a:xfrm>
          <a:prstGeom prst="rect">
            <a:avLst/>
          </a:prstGeom>
          <a:gradFill>
            <a:gsLst>
              <a:gs pos="0">
                <a:srgbClr val="EAF2FF"/>
              </a:gs>
              <a:gs pos="74000">
                <a:srgbClr val="4A97FF"/>
              </a:gs>
              <a:gs pos="83000">
                <a:srgbClr val="4A97FF"/>
              </a:gs>
              <a:gs pos="100000">
                <a:srgbClr val="85BAFF"/>
              </a:gs>
            </a:gsLst>
            <a:lin ang="5400000" scaled="0"/>
          </a:gradFill>
          <a:ln>
            <a:noFill/>
          </a:ln>
        </p:spPr>
        <p:txBody>
          <a:bodyPr spcFirstLastPara="1" wrap="square" lIns="91433" tIns="45700" rIns="91433" bIns="45700" anchor="t" anchorCtr="0">
            <a:spAutoFit/>
          </a:bodyPr>
          <a:lstStyle/>
          <a:p>
            <a:pPr marL="118530">
              <a:spcBef>
                <a:spcPts val="0"/>
              </a:spcBef>
              <a:spcAft>
                <a:spcPts val="0"/>
              </a:spcAft>
              <a:buClr>
                <a:srgbClr val="000000"/>
              </a:buClr>
              <a:buSzPts val="1800"/>
            </a:pPr>
            <a:r>
              <a:rPr lang="en" sz="2400">
                <a:solidFill>
                  <a:srgbClr val="000000"/>
                </a:solidFill>
                <a:latin typeface="Arial"/>
                <a:ea typeface="Arial"/>
                <a:cs typeface="Arial"/>
                <a:sym typeface="Arial"/>
              </a:rPr>
              <a:t>CBE Touches Everything</a:t>
            </a:r>
            <a:endParaRPr sz="1867">
              <a:solidFill>
                <a:schemeClr val="dk1"/>
              </a:solidFill>
              <a:latin typeface="Source Sans Pro"/>
              <a:ea typeface="Source Sans Pro"/>
              <a:cs typeface="Source Sans Pro"/>
              <a:sym typeface="Source Sans Pro"/>
            </a:endParaRPr>
          </a:p>
        </p:txBody>
      </p:sp>
      <p:sp>
        <p:nvSpPr>
          <p:cNvPr id="372" name="Google Shape;372;p57"/>
          <p:cNvSpPr txBox="1"/>
          <p:nvPr/>
        </p:nvSpPr>
        <p:spPr>
          <a:xfrm>
            <a:off x="2078407" y="3743179"/>
            <a:ext cx="3461357" cy="830956"/>
          </a:xfrm>
          <a:prstGeom prst="rect">
            <a:avLst/>
          </a:prstGeom>
          <a:gradFill>
            <a:gsLst>
              <a:gs pos="0">
                <a:srgbClr val="EAF2FF"/>
              </a:gs>
              <a:gs pos="74000">
                <a:srgbClr val="4A97FF"/>
              </a:gs>
              <a:gs pos="83000">
                <a:srgbClr val="4A97FF"/>
              </a:gs>
              <a:gs pos="100000">
                <a:srgbClr val="85BAFF"/>
              </a:gs>
            </a:gsLst>
            <a:lin ang="5400000" scaled="0"/>
          </a:gradFill>
          <a:ln>
            <a:noFill/>
          </a:ln>
        </p:spPr>
        <p:txBody>
          <a:bodyPr spcFirstLastPara="1" wrap="square" lIns="91433" tIns="45700" rIns="91433" bIns="45700" anchor="t" anchorCtr="0">
            <a:spAutoFit/>
          </a:bodyPr>
          <a:lstStyle/>
          <a:p>
            <a:pPr marL="118530" algn="ctr">
              <a:spcBef>
                <a:spcPts val="0"/>
              </a:spcBef>
              <a:spcAft>
                <a:spcPts val="0"/>
              </a:spcAft>
              <a:buClr>
                <a:srgbClr val="000000"/>
              </a:buClr>
              <a:buSzPts val="1800"/>
            </a:pPr>
            <a:r>
              <a:rPr lang="en" sz="2400">
                <a:solidFill>
                  <a:srgbClr val="000000"/>
                </a:solidFill>
                <a:latin typeface="Arial"/>
                <a:ea typeface="Arial"/>
                <a:cs typeface="Arial"/>
                <a:sym typeface="Arial"/>
              </a:rPr>
              <a:t>Scale &amp; Complexity of Change</a:t>
            </a:r>
            <a:endParaRPr sz="1867">
              <a:solidFill>
                <a:schemeClr val="dk1"/>
              </a:solidFill>
              <a:latin typeface="Source Sans Pro"/>
              <a:ea typeface="Source Sans Pro"/>
              <a:cs typeface="Source Sans Pro"/>
              <a:sym typeface="Source Sans Pro"/>
            </a:endParaRPr>
          </a:p>
        </p:txBody>
      </p:sp>
      <p:sp>
        <p:nvSpPr>
          <p:cNvPr id="373" name="Google Shape;373;p57"/>
          <p:cNvSpPr txBox="1"/>
          <p:nvPr/>
        </p:nvSpPr>
        <p:spPr>
          <a:xfrm>
            <a:off x="3082448" y="4724044"/>
            <a:ext cx="3013553" cy="830956"/>
          </a:xfrm>
          <a:prstGeom prst="rect">
            <a:avLst/>
          </a:prstGeom>
          <a:gradFill>
            <a:gsLst>
              <a:gs pos="0">
                <a:srgbClr val="EAF2FF"/>
              </a:gs>
              <a:gs pos="74000">
                <a:srgbClr val="4A97FF"/>
              </a:gs>
              <a:gs pos="83000">
                <a:srgbClr val="4A97FF"/>
              </a:gs>
              <a:gs pos="100000">
                <a:srgbClr val="85BAFF"/>
              </a:gs>
            </a:gsLst>
            <a:lin ang="5400000" scaled="0"/>
          </a:gradFill>
          <a:ln>
            <a:noFill/>
          </a:ln>
        </p:spPr>
        <p:txBody>
          <a:bodyPr spcFirstLastPara="1" wrap="square" lIns="91433" tIns="45700" rIns="91433" bIns="45700" anchor="t" anchorCtr="0">
            <a:spAutoFit/>
          </a:bodyPr>
          <a:lstStyle/>
          <a:p>
            <a:pPr marL="118530" algn="ctr">
              <a:spcBef>
                <a:spcPts val="0"/>
              </a:spcBef>
              <a:spcAft>
                <a:spcPts val="0"/>
              </a:spcAft>
              <a:buClr>
                <a:srgbClr val="000000"/>
              </a:buClr>
              <a:buSzPts val="1800"/>
            </a:pPr>
            <a:r>
              <a:rPr lang="en" sz="2400">
                <a:solidFill>
                  <a:srgbClr val="000000"/>
                </a:solidFill>
                <a:latin typeface="Arial"/>
                <a:ea typeface="Arial"/>
                <a:cs typeface="Arial"/>
                <a:sym typeface="Arial"/>
              </a:rPr>
              <a:t>Mindset Shifts Required</a:t>
            </a:r>
            <a:endParaRPr sz="1867">
              <a:solidFill>
                <a:schemeClr val="dk1"/>
              </a:solidFill>
              <a:latin typeface="Source Sans Pro"/>
              <a:ea typeface="Source Sans Pro"/>
              <a:cs typeface="Source Sans Pro"/>
              <a:sym typeface="Source Sans Pro"/>
            </a:endParaRPr>
          </a:p>
        </p:txBody>
      </p:sp>
      <p:sp>
        <p:nvSpPr>
          <p:cNvPr id="374" name="Google Shape;374;p57"/>
          <p:cNvSpPr txBox="1">
            <a:spLocks noGrp="1"/>
          </p:cNvSpPr>
          <p:nvPr>
            <p:ph type="body" idx="1"/>
          </p:nvPr>
        </p:nvSpPr>
        <p:spPr>
          <a:xfrm>
            <a:off x="838200" y="1825625"/>
            <a:ext cx="10515600" cy="3654400"/>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Clr>
                <a:schemeClr val="dk1"/>
              </a:buClr>
              <a:buSzPts val="3300"/>
            </a:pPr>
            <a:r>
              <a:rPr lang="en" sz="4000">
                <a:latin typeface="Source Sans Pro"/>
                <a:ea typeface="Source Sans Pro"/>
                <a:cs typeface="Source Sans Pro"/>
                <a:sym typeface="Source Sans Pro"/>
              </a:rPr>
              <a:t>The Innovation Imperative </a:t>
            </a:r>
            <a:endParaRPr sz="4000">
              <a:latin typeface="Source Sans Pro"/>
              <a:ea typeface="Source Sans Pro"/>
              <a:cs typeface="Source Sans Pro"/>
              <a:sym typeface="Source Sans Pro"/>
            </a:endParaRPr>
          </a:p>
        </p:txBody>
      </p:sp>
      <p:sp>
        <p:nvSpPr>
          <p:cNvPr id="148" name="Google Shape;148;p30"/>
          <p:cNvSpPr txBox="1">
            <a:spLocks noGrp="1"/>
          </p:cNvSpPr>
          <p:nvPr>
            <p:ph type="body" idx="1"/>
          </p:nvPr>
        </p:nvSpPr>
        <p:spPr>
          <a:xfrm>
            <a:off x="505609" y="1825633"/>
            <a:ext cx="7621791" cy="3654400"/>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0" indent="0" algn="ctr">
              <a:spcBef>
                <a:spcPts val="667"/>
              </a:spcBef>
              <a:spcAft>
                <a:spcPts val="667"/>
              </a:spcAft>
              <a:buClr>
                <a:schemeClr val="dk1"/>
              </a:buClr>
              <a:buSzPts val="2100"/>
              <a:buNone/>
            </a:pPr>
            <a:r>
              <a:rPr lang="en" sz="3200" dirty="0"/>
              <a:t>Teaching and learning must innovate to keep pace with advances in technology, shifting economic paradigms, modern employer demands, students’ evolving needs (psychological, tactical &amp; relational), and an expanding global society.</a:t>
            </a:r>
            <a:endParaRPr sz="3200" dirty="0"/>
          </a:p>
        </p:txBody>
      </p:sp>
      <p:pic>
        <p:nvPicPr>
          <p:cNvPr id="149" name="Google Shape;149;p30"/>
          <p:cNvPicPr preferRelativeResize="0"/>
          <p:nvPr/>
        </p:nvPicPr>
        <p:blipFill rotWithShape="1">
          <a:blip r:embed="rId3">
            <a:alphaModFix/>
          </a:blip>
          <a:srcRect/>
          <a:stretch/>
        </p:blipFill>
        <p:spPr>
          <a:xfrm>
            <a:off x="8787385" y="3134499"/>
            <a:ext cx="3098863" cy="2062152"/>
          </a:xfrm>
          <a:prstGeom prst="rect">
            <a:avLst/>
          </a:prstGeom>
          <a:noFill/>
          <a:ln>
            <a:noFill/>
          </a:ln>
        </p:spPr>
      </p:pic>
      <p:sp>
        <p:nvSpPr>
          <p:cNvPr id="150" name="Google Shape;150;p30"/>
          <p:cNvSpPr txBox="1"/>
          <p:nvPr/>
        </p:nvSpPr>
        <p:spPr>
          <a:xfrm>
            <a:off x="8945121" y="2350009"/>
            <a:ext cx="2941200" cy="461624"/>
          </a:xfrm>
          <a:prstGeom prst="rect">
            <a:avLst/>
          </a:prstGeom>
          <a:noFill/>
          <a:ln>
            <a:noFill/>
          </a:ln>
        </p:spPr>
        <p:txBody>
          <a:bodyPr spcFirstLastPara="1" wrap="square" lIns="91433" tIns="45700" rIns="91433" bIns="45700" anchor="t" anchorCtr="0">
            <a:spAutoFit/>
          </a:bodyPr>
          <a:lstStyle/>
          <a:p>
            <a:pPr>
              <a:spcBef>
                <a:spcPts val="0"/>
              </a:spcBef>
              <a:spcAft>
                <a:spcPts val="0"/>
              </a:spcAft>
            </a:pPr>
            <a:r>
              <a:rPr lang="en" sz="2400" b="1">
                <a:solidFill>
                  <a:schemeClr val="dk1"/>
                </a:solidFill>
                <a:latin typeface="Source Sans Pro"/>
                <a:ea typeface="Source Sans Pro"/>
                <a:cs typeface="Source Sans Pro"/>
                <a:sym typeface="Source Sans Pro"/>
              </a:rPr>
              <a:t>What’s Blockbuster?</a:t>
            </a:r>
            <a:endParaRPr sz="1467"/>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4000"/>
              <a:t>Not just another program</a:t>
            </a:r>
            <a:endParaRPr/>
          </a:p>
        </p:txBody>
      </p:sp>
      <p:sp>
        <p:nvSpPr>
          <p:cNvPr id="380" name="Google Shape;380;p58"/>
          <p:cNvSpPr txBox="1">
            <a:spLocks noGrp="1"/>
          </p:cNvSpPr>
          <p:nvPr>
            <p:ph type="body" idx="1"/>
          </p:nvPr>
        </p:nvSpPr>
        <p:spPr>
          <a:xfrm>
            <a:off x="838200" y="1825625"/>
            <a:ext cx="10515600" cy="3654512"/>
          </a:xfrm>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0" indent="0" algn="ctr">
              <a:spcBef>
                <a:spcPts val="0"/>
              </a:spcBef>
              <a:buSzPts val="2700"/>
              <a:buNone/>
            </a:pPr>
            <a:r>
              <a:rPr lang="en" sz="3600" b="1"/>
              <a:t>Direct assessment competency-based education is not another program. It is an innovation of teaching and learning leading to campus-wide transformation. </a:t>
            </a:r>
            <a:endParaRPr/>
          </a:p>
        </p:txBody>
      </p:sp>
      <p:sp>
        <p:nvSpPr>
          <p:cNvPr id="381" name="Google Shape;381;p58"/>
          <p:cNvSpPr txBox="1">
            <a:spLocks noGrp="1"/>
          </p:cNvSpPr>
          <p:nvPr>
            <p:ph type="sldNum" idx="4294967295"/>
          </p:nvPr>
        </p:nvSpPr>
        <p:spPr>
          <a:xfrm>
            <a:off x="8610600" y="6117247"/>
            <a:ext cx="2743200" cy="365125"/>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spcBef>
                <a:spcPts val="0"/>
              </a:spcBef>
              <a:spcAft>
                <a:spcPts val="0"/>
              </a:spcAft>
              <a:buClr>
                <a:srgbClr val="53575A"/>
              </a:buClr>
              <a:buSzPts val="900"/>
            </a:pPr>
            <a:fld id="{00000000-1234-1234-1234-123412341234}" type="slidenum">
              <a:rPr lang="en"/>
              <a:pPr>
                <a:spcBef>
                  <a:spcPts val="0"/>
                </a:spcBef>
                <a:spcAft>
                  <a:spcPts val="0"/>
                </a:spcAft>
                <a:buClr>
                  <a:srgbClr val="53575A"/>
                </a:buClr>
                <a:buSzPts val="900"/>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9"/>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2700"/>
            </a:pPr>
            <a:r>
              <a:rPr lang="en" sz="3600"/>
              <a:t>CBE requires we dismantle the status quo</a:t>
            </a:r>
            <a:endParaRPr/>
          </a:p>
        </p:txBody>
      </p:sp>
      <p:sp>
        <p:nvSpPr>
          <p:cNvPr id="388" name="Google Shape;388;p59"/>
          <p:cNvSpPr/>
          <p:nvPr/>
        </p:nvSpPr>
        <p:spPr>
          <a:xfrm>
            <a:off x="1310075" y="1621747"/>
            <a:ext cx="2846069" cy="1807255"/>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Reliance on time: </a:t>
            </a:r>
            <a:r>
              <a:rPr lang="en" sz="1867">
                <a:solidFill>
                  <a:schemeClr val="dk1"/>
                </a:solidFill>
                <a:latin typeface="Source Sans Pro"/>
                <a:ea typeface="Source Sans Pro"/>
                <a:cs typeface="Source Sans Pro"/>
                <a:sym typeface="Source Sans Pro"/>
              </a:rPr>
              <a:t>seat time and out-of-the-classroom time</a:t>
            </a:r>
            <a:endParaRPr sz="1867" i="1">
              <a:solidFill>
                <a:schemeClr val="accent1"/>
              </a:solidFill>
              <a:highlight>
                <a:srgbClr val="FFFF00"/>
              </a:highlight>
              <a:latin typeface="Source Sans Pro"/>
              <a:ea typeface="Source Sans Pro"/>
              <a:cs typeface="Source Sans Pro"/>
              <a:sym typeface="Source Sans Pro"/>
            </a:endParaRPr>
          </a:p>
        </p:txBody>
      </p:sp>
      <p:sp>
        <p:nvSpPr>
          <p:cNvPr id="389" name="Google Shape;389;p59"/>
          <p:cNvSpPr/>
          <p:nvPr/>
        </p:nvSpPr>
        <p:spPr>
          <a:xfrm>
            <a:off x="4380635" y="3600143"/>
            <a:ext cx="2846069" cy="1807253"/>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Traditional grading: </a:t>
            </a:r>
            <a:r>
              <a:rPr lang="en" sz="1867">
                <a:solidFill>
                  <a:schemeClr val="dk1"/>
                </a:solidFill>
                <a:latin typeface="Source Sans Pro"/>
                <a:ea typeface="Source Sans Pro"/>
                <a:cs typeface="Source Sans Pro"/>
                <a:sym typeface="Source Sans Pro"/>
              </a:rPr>
              <a:t>Focused on passing and grades, not mastery </a:t>
            </a:r>
            <a:endParaRPr sz="1867">
              <a:solidFill>
                <a:schemeClr val="dk1"/>
              </a:solidFill>
              <a:latin typeface="Source Sans Pro"/>
              <a:ea typeface="Source Sans Pro"/>
              <a:cs typeface="Source Sans Pro"/>
              <a:sym typeface="Source Sans Pro"/>
            </a:endParaRPr>
          </a:p>
        </p:txBody>
      </p:sp>
      <p:sp>
        <p:nvSpPr>
          <p:cNvPr id="390" name="Google Shape;390;p59"/>
          <p:cNvSpPr/>
          <p:nvPr/>
        </p:nvSpPr>
        <p:spPr>
          <a:xfrm>
            <a:off x="4380635" y="1621747"/>
            <a:ext cx="2846069" cy="1807255"/>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endParaRPr sz="1867">
              <a:solidFill>
                <a:srgbClr val="FFFFFF"/>
              </a:solidFill>
              <a:latin typeface="Source Sans Pro"/>
              <a:ea typeface="Source Sans Pro"/>
              <a:cs typeface="Source Sans Pro"/>
              <a:sym typeface="Source Sans Pro"/>
            </a:endParaRPr>
          </a:p>
          <a:p>
            <a:pPr>
              <a:spcBef>
                <a:spcPts val="667"/>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Reliance on traditional academic calendar:</a:t>
            </a:r>
            <a:r>
              <a:rPr lang="en" sz="1867">
                <a:solidFill>
                  <a:schemeClr val="dk1"/>
                </a:solidFill>
                <a:latin typeface="Source Sans Pro"/>
                <a:ea typeface="Source Sans Pro"/>
                <a:cs typeface="Source Sans Pro"/>
                <a:sym typeface="Source Sans Pro"/>
              </a:rPr>
              <a:t> Semesters, Quarters, and Intersession  </a:t>
            </a:r>
            <a:endParaRPr sz="1867">
              <a:solidFill>
                <a:schemeClr val="dk1"/>
              </a:solidFill>
              <a:latin typeface="Source Sans Pro"/>
              <a:ea typeface="Source Sans Pro"/>
              <a:cs typeface="Source Sans Pro"/>
              <a:sym typeface="Source Sans Pro"/>
            </a:endParaRPr>
          </a:p>
          <a:p>
            <a:pPr>
              <a:spcBef>
                <a:spcPts val="0"/>
              </a:spcBef>
              <a:spcAft>
                <a:spcPts val="0"/>
              </a:spcAft>
              <a:buClr>
                <a:schemeClr val="dk1"/>
              </a:buClr>
              <a:buSzPts val="1400"/>
            </a:pPr>
            <a:endParaRPr sz="1867">
              <a:solidFill>
                <a:srgbClr val="000000"/>
              </a:solidFill>
              <a:latin typeface="Source Sans Pro"/>
              <a:ea typeface="Source Sans Pro"/>
              <a:cs typeface="Source Sans Pro"/>
              <a:sym typeface="Source Sans Pro"/>
            </a:endParaRPr>
          </a:p>
        </p:txBody>
      </p:sp>
      <p:sp>
        <p:nvSpPr>
          <p:cNvPr id="391" name="Google Shape;391;p59"/>
          <p:cNvSpPr/>
          <p:nvPr/>
        </p:nvSpPr>
        <p:spPr>
          <a:xfrm>
            <a:off x="1310075" y="3614584"/>
            <a:ext cx="2846069" cy="1807253"/>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Limited access to student support services</a:t>
            </a:r>
            <a:r>
              <a:rPr lang="en" sz="1867">
                <a:solidFill>
                  <a:schemeClr val="dk1"/>
                </a:solidFill>
                <a:latin typeface="Source Sans Pro"/>
                <a:ea typeface="Source Sans Pro"/>
                <a:cs typeface="Source Sans Pro"/>
                <a:sym typeface="Source Sans Pro"/>
              </a:rPr>
              <a:t>: Mon – Fri, 9 – 5, primarily in-person (pre-COVID) </a:t>
            </a:r>
            <a:endParaRPr sz="1867">
              <a:solidFill>
                <a:schemeClr val="dk1"/>
              </a:solidFill>
              <a:latin typeface="Source Sans Pro"/>
              <a:ea typeface="Source Sans Pro"/>
              <a:cs typeface="Source Sans Pro"/>
              <a:sym typeface="Source Sans Pro"/>
            </a:endParaRPr>
          </a:p>
        </p:txBody>
      </p:sp>
      <p:sp>
        <p:nvSpPr>
          <p:cNvPr id="392" name="Google Shape;392;p59"/>
          <p:cNvSpPr txBox="1">
            <a:spLocks noGrp="1"/>
          </p:cNvSpPr>
          <p:nvPr>
            <p:ph type="body" idx="1"/>
          </p:nvPr>
        </p:nvSpPr>
        <p:spPr>
          <a:xfrm>
            <a:off x="838200" y="1825625"/>
            <a:ext cx="10515600" cy="3654400"/>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p:nvPr/>
        </p:nvSpPr>
        <p:spPr>
          <a:xfrm>
            <a:off x="569006" y="1600769"/>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a:solidFill>
                  <a:schemeClr val="dk1"/>
                </a:solidFill>
                <a:latin typeface="Source Sans Pro"/>
                <a:ea typeface="Source Sans Pro"/>
                <a:cs typeface="Source Sans Pro"/>
                <a:sym typeface="Source Sans Pro"/>
              </a:rPr>
              <a:t>Program Design: </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Modality </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Program Selection</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Flexibility </a:t>
            </a:r>
            <a:endParaRPr sz="1867">
              <a:solidFill>
                <a:schemeClr val="dk1"/>
              </a:solidFill>
              <a:latin typeface="Source Sans Pro"/>
              <a:ea typeface="Source Sans Pro"/>
              <a:cs typeface="Source Sans Pro"/>
              <a:sym typeface="Source Sans Pro"/>
            </a:endParaRPr>
          </a:p>
          <a:p>
            <a:pPr marL="287859" indent="-169329">
              <a:spcBef>
                <a:spcPts val="0"/>
              </a:spcBef>
              <a:spcAft>
                <a:spcPts val="0"/>
              </a:spcAft>
              <a:buClr>
                <a:schemeClr val="dk1"/>
              </a:buClr>
              <a:buSzPts val="1400"/>
            </a:pPr>
            <a:endParaRPr sz="1867">
              <a:solidFill>
                <a:schemeClr val="dk1"/>
              </a:solidFill>
              <a:latin typeface="Source Sans Pro"/>
              <a:ea typeface="Source Sans Pro"/>
              <a:cs typeface="Source Sans Pro"/>
              <a:sym typeface="Source Sans Pro"/>
            </a:endParaRPr>
          </a:p>
        </p:txBody>
      </p:sp>
      <p:sp>
        <p:nvSpPr>
          <p:cNvPr id="399" name="Google Shape;399;p60"/>
          <p:cNvSpPr/>
          <p:nvPr/>
        </p:nvSpPr>
        <p:spPr>
          <a:xfrm>
            <a:off x="3329263" y="359360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a:solidFill>
                  <a:schemeClr val="dk1"/>
                </a:solidFill>
                <a:latin typeface="Source Sans Pro"/>
                <a:ea typeface="Source Sans Pro"/>
                <a:cs typeface="Source Sans Pro"/>
                <a:sym typeface="Source Sans Pro"/>
              </a:rPr>
              <a:t>Repetition and Withdrawal: </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No failing grades</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Redirect to credit programs </a:t>
            </a:r>
            <a:endParaRPr sz="1867">
              <a:solidFill>
                <a:schemeClr val="dk1"/>
              </a:solidFill>
              <a:latin typeface="Source Sans Pro"/>
              <a:ea typeface="Source Sans Pro"/>
              <a:cs typeface="Source Sans Pro"/>
              <a:sym typeface="Source Sans Pro"/>
            </a:endParaRPr>
          </a:p>
        </p:txBody>
      </p:sp>
      <p:sp>
        <p:nvSpPr>
          <p:cNvPr id="400" name="Google Shape;400;p60"/>
          <p:cNvSpPr/>
          <p:nvPr/>
        </p:nvSpPr>
        <p:spPr>
          <a:xfrm>
            <a:off x="3329263" y="1617361"/>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endParaRPr sz="1867">
              <a:solidFill>
                <a:srgbClr val="FFFFFF"/>
              </a:solidFill>
              <a:latin typeface="Source Sans Pro"/>
              <a:ea typeface="Source Sans Pro"/>
              <a:cs typeface="Source Sans Pro"/>
              <a:sym typeface="Source Sans Pro"/>
            </a:endParaRPr>
          </a:p>
          <a:p>
            <a:pPr>
              <a:spcBef>
                <a:spcPts val="667"/>
              </a:spcBef>
              <a:spcAft>
                <a:spcPts val="0"/>
              </a:spcAft>
              <a:buClr>
                <a:schemeClr val="dk1"/>
              </a:buClr>
              <a:buSzPts val="1400"/>
            </a:pPr>
            <a:r>
              <a:rPr lang="en" sz="1867">
                <a:solidFill>
                  <a:schemeClr val="dk1"/>
                </a:solidFill>
                <a:latin typeface="Source Sans Pro"/>
                <a:ea typeface="Source Sans Pro"/>
                <a:cs typeface="Source Sans Pro"/>
                <a:sym typeface="Source Sans Pro"/>
              </a:rPr>
              <a:t>Program Standards:</a:t>
            </a:r>
            <a:endParaRPr sz="1867">
              <a:solidFill>
                <a:schemeClr val="dk1"/>
              </a:solidFill>
              <a:latin typeface="Source Sans Pro"/>
              <a:ea typeface="Source Sans Pro"/>
              <a:cs typeface="Source Sans Pro"/>
              <a:sym typeface="Source Sans Pro"/>
            </a:endParaRPr>
          </a:p>
          <a:p>
            <a:pPr marL="287859" indent="-287859">
              <a:spcBef>
                <a:spcPts val="667"/>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Focus on eliminating opportunity gaps </a:t>
            </a:r>
            <a:endParaRPr sz="1867">
              <a:solidFill>
                <a:schemeClr val="dk1"/>
              </a:solidFill>
              <a:latin typeface="Source Sans Pro"/>
              <a:ea typeface="Source Sans Pro"/>
              <a:cs typeface="Source Sans Pro"/>
              <a:sym typeface="Source Sans Pro"/>
            </a:endParaRPr>
          </a:p>
          <a:p>
            <a:pPr marL="287859" indent="-287859">
              <a:spcBef>
                <a:spcPts val="667"/>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Student support services  </a:t>
            </a:r>
            <a:endParaRPr sz="1867">
              <a:solidFill>
                <a:schemeClr val="dk1"/>
              </a:solidFill>
              <a:latin typeface="Source Sans Pro"/>
              <a:ea typeface="Source Sans Pro"/>
              <a:cs typeface="Source Sans Pro"/>
              <a:sym typeface="Source Sans Pro"/>
            </a:endParaRPr>
          </a:p>
          <a:p>
            <a:pPr>
              <a:spcBef>
                <a:spcPts val="0"/>
              </a:spcBef>
              <a:spcAft>
                <a:spcPts val="0"/>
              </a:spcAft>
              <a:buClr>
                <a:schemeClr val="dk1"/>
              </a:buClr>
              <a:buSzPts val="1400"/>
            </a:pPr>
            <a:endParaRPr sz="1867">
              <a:solidFill>
                <a:srgbClr val="000000"/>
              </a:solidFill>
              <a:latin typeface="Source Sans Pro"/>
              <a:ea typeface="Source Sans Pro"/>
              <a:cs typeface="Source Sans Pro"/>
              <a:sym typeface="Source Sans Pro"/>
            </a:endParaRPr>
          </a:p>
        </p:txBody>
      </p:sp>
      <p:sp>
        <p:nvSpPr>
          <p:cNvPr id="401" name="Google Shape;401;p60"/>
          <p:cNvSpPr/>
          <p:nvPr/>
        </p:nvSpPr>
        <p:spPr>
          <a:xfrm>
            <a:off x="569006" y="359360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r>
              <a:rPr lang="en" sz="1867">
                <a:solidFill>
                  <a:schemeClr val="dk1"/>
                </a:solidFill>
                <a:latin typeface="Source Sans Pro"/>
                <a:ea typeface="Source Sans Pro"/>
                <a:cs typeface="Source Sans Pro"/>
                <a:sym typeface="Source Sans Pro"/>
              </a:rPr>
              <a:t>Academic Grading:</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Focus on mastery </a:t>
            </a:r>
            <a:endParaRPr sz="1867">
              <a:solidFill>
                <a:schemeClr val="dk1"/>
              </a:solidFill>
              <a:latin typeface="Source Sans Pro"/>
              <a:ea typeface="Source Sans Pro"/>
              <a:cs typeface="Source Sans Pro"/>
              <a:sym typeface="Source Sans Pro"/>
            </a:endParaRPr>
          </a:p>
          <a:p>
            <a:pPr marL="287859" indent="-287859">
              <a:spcBef>
                <a:spcPts val="0"/>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Non-punitive </a:t>
            </a:r>
            <a:endParaRPr sz="1867">
              <a:solidFill>
                <a:schemeClr val="dk1"/>
              </a:solidFill>
              <a:latin typeface="Source Sans Pro"/>
              <a:ea typeface="Source Sans Pro"/>
              <a:cs typeface="Source Sans Pro"/>
              <a:sym typeface="Source Sans Pro"/>
            </a:endParaRPr>
          </a:p>
        </p:txBody>
      </p:sp>
      <p:sp>
        <p:nvSpPr>
          <p:cNvPr id="402" name="Google Shape;402;p60"/>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4000"/>
              <a:t>CBE requires we innovate teaching and learning</a:t>
            </a:r>
            <a:endParaRPr/>
          </a:p>
        </p:txBody>
      </p:sp>
      <p:sp>
        <p:nvSpPr>
          <p:cNvPr id="403" name="Google Shape;403;p60"/>
          <p:cNvSpPr/>
          <p:nvPr/>
        </p:nvSpPr>
        <p:spPr>
          <a:xfrm>
            <a:off x="6089519" y="3593607"/>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lnSpc>
                <a:spcPct val="110000"/>
              </a:lnSpc>
              <a:spcBef>
                <a:spcPts val="0"/>
              </a:spcBef>
              <a:spcAft>
                <a:spcPts val="0"/>
              </a:spcAft>
              <a:buClr>
                <a:schemeClr val="dk1"/>
              </a:buClr>
              <a:buSzPts val="1200"/>
            </a:pPr>
            <a:r>
              <a:rPr lang="en" sz="1600">
                <a:solidFill>
                  <a:schemeClr val="dk1"/>
                </a:solidFill>
                <a:latin typeface="Source Sans Pro"/>
                <a:ea typeface="Source Sans Pro"/>
                <a:cs typeface="Source Sans Pro"/>
                <a:sym typeface="Source Sans Pro"/>
              </a:rPr>
              <a:t>Credit Hour Equivalency:</a:t>
            </a:r>
            <a:endParaRPr sz="1867">
              <a:solidFill>
                <a:schemeClr val="dk1"/>
              </a:solidFill>
              <a:latin typeface="Source Sans Pro"/>
              <a:ea typeface="Source Sans Pro"/>
              <a:cs typeface="Source Sans Pro"/>
              <a:sym typeface="Source Sans Pro"/>
            </a:endParaRPr>
          </a:p>
          <a:p>
            <a:pPr marL="287859" indent="-287859">
              <a:lnSpc>
                <a:spcPct val="110000"/>
              </a:lnSpc>
              <a:spcBef>
                <a:spcPts val="0"/>
              </a:spcBef>
              <a:spcAft>
                <a:spcPts val="0"/>
              </a:spcAft>
              <a:buClr>
                <a:schemeClr val="dk1"/>
              </a:buClr>
              <a:buSzPts val="1200"/>
              <a:buFont typeface="Arial"/>
              <a:buChar char="•"/>
            </a:pPr>
            <a:r>
              <a:rPr lang="en" sz="1600">
                <a:solidFill>
                  <a:schemeClr val="dk1"/>
                </a:solidFill>
                <a:latin typeface="Source Sans Pro"/>
                <a:ea typeface="Source Sans Pro"/>
                <a:cs typeface="Source Sans Pro"/>
                <a:sym typeface="Source Sans Pro"/>
              </a:rPr>
              <a:t>Level of learning  </a:t>
            </a:r>
            <a:endParaRPr sz="1867">
              <a:solidFill>
                <a:schemeClr val="dk1"/>
              </a:solidFill>
              <a:latin typeface="Source Sans Pro"/>
              <a:ea typeface="Source Sans Pro"/>
              <a:cs typeface="Source Sans Pro"/>
              <a:sym typeface="Source Sans Pro"/>
            </a:endParaRPr>
          </a:p>
          <a:p>
            <a:pPr marL="287859" indent="-287859">
              <a:lnSpc>
                <a:spcPct val="110000"/>
              </a:lnSpc>
              <a:spcBef>
                <a:spcPts val="0"/>
              </a:spcBef>
              <a:spcAft>
                <a:spcPts val="0"/>
              </a:spcAft>
              <a:buClr>
                <a:schemeClr val="dk1"/>
              </a:buClr>
              <a:buSzPts val="1200"/>
              <a:buFont typeface="Arial"/>
              <a:buChar char="•"/>
            </a:pPr>
            <a:r>
              <a:rPr lang="en" sz="1600">
                <a:solidFill>
                  <a:schemeClr val="dk1"/>
                </a:solidFill>
                <a:latin typeface="Source Sans Pro"/>
                <a:ea typeface="Source Sans Pro"/>
                <a:cs typeface="Source Sans Pro"/>
                <a:sym typeface="Source Sans Pro"/>
              </a:rPr>
              <a:t>Educational activities</a:t>
            </a:r>
            <a:endParaRPr sz="1867">
              <a:solidFill>
                <a:schemeClr val="dk1"/>
              </a:solidFill>
              <a:latin typeface="Source Sans Pro"/>
              <a:ea typeface="Source Sans Pro"/>
              <a:cs typeface="Source Sans Pro"/>
              <a:sym typeface="Source Sans Pro"/>
            </a:endParaRPr>
          </a:p>
          <a:p>
            <a:pPr marL="287859" indent="-287859">
              <a:lnSpc>
                <a:spcPct val="110000"/>
              </a:lnSpc>
              <a:spcBef>
                <a:spcPts val="0"/>
              </a:spcBef>
              <a:spcAft>
                <a:spcPts val="0"/>
              </a:spcAft>
              <a:buClr>
                <a:schemeClr val="dk1"/>
              </a:buClr>
              <a:buSzPts val="1200"/>
              <a:buFont typeface="Arial"/>
              <a:buChar char="•"/>
            </a:pPr>
            <a:r>
              <a:rPr lang="en" sz="1600">
                <a:solidFill>
                  <a:schemeClr val="dk1"/>
                </a:solidFill>
                <a:latin typeface="Source Sans Pro"/>
                <a:ea typeface="Source Sans Pro"/>
                <a:cs typeface="Source Sans Pro"/>
                <a:sym typeface="Source Sans Pro"/>
              </a:rPr>
              <a:t>Assessments</a:t>
            </a:r>
            <a:endParaRPr sz="1867">
              <a:solidFill>
                <a:schemeClr val="dk1"/>
              </a:solidFill>
              <a:latin typeface="Source Sans Pro"/>
              <a:ea typeface="Source Sans Pro"/>
              <a:cs typeface="Source Sans Pro"/>
              <a:sym typeface="Source Sans Pro"/>
            </a:endParaRPr>
          </a:p>
          <a:p>
            <a:pPr marL="287859" indent="-287859">
              <a:lnSpc>
                <a:spcPct val="110000"/>
              </a:lnSpc>
              <a:spcBef>
                <a:spcPts val="0"/>
              </a:spcBef>
              <a:spcAft>
                <a:spcPts val="0"/>
              </a:spcAft>
              <a:buClr>
                <a:schemeClr val="dk1"/>
              </a:buClr>
              <a:buSzPts val="1200"/>
              <a:buFont typeface="Arial"/>
              <a:buChar char="•"/>
            </a:pPr>
            <a:r>
              <a:rPr lang="en" sz="1600">
                <a:solidFill>
                  <a:schemeClr val="dk1"/>
                </a:solidFill>
                <a:latin typeface="Source Sans Pro"/>
                <a:ea typeface="Source Sans Pro"/>
                <a:cs typeface="Source Sans Pro"/>
                <a:sym typeface="Source Sans Pro"/>
              </a:rPr>
              <a:t>Alignment to existing credit courses</a:t>
            </a:r>
            <a:r>
              <a:rPr lang="en" sz="1200">
                <a:solidFill>
                  <a:schemeClr val="dk1"/>
                </a:solidFill>
                <a:latin typeface="Source Sans Pro"/>
                <a:ea typeface="Source Sans Pro"/>
                <a:cs typeface="Source Sans Pro"/>
                <a:sym typeface="Source Sans Pro"/>
              </a:rPr>
              <a:t> </a:t>
            </a:r>
            <a:endParaRPr sz="1867">
              <a:solidFill>
                <a:schemeClr val="dk1"/>
              </a:solidFill>
              <a:latin typeface="Source Sans Pro"/>
              <a:ea typeface="Source Sans Pro"/>
              <a:cs typeface="Source Sans Pro"/>
              <a:sym typeface="Source Sans Pro"/>
            </a:endParaRPr>
          </a:p>
        </p:txBody>
      </p:sp>
      <p:sp>
        <p:nvSpPr>
          <p:cNvPr id="404" name="Google Shape;404;p60"/>
          <p:cNvSpPr/>
          <p:nvPr/>
        </p:nvSpPr>
        <p:spPr>
          <a:xfrm>
            <a:off x="6089519" y="1617361"/>
            <a:ext cx="2418431" cy="1911232"/>
          </a:xfrm>
          <a:prstGeom prst="roundRect">
            <a:avLst>
              <a:gd name="adj" fmla="val 1000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33" tIns="45700" rIns="91433" bIns="45700" anchor="ctr" anchorCtr="0">
            <a:noAutofit/>
          </a:bodyPr>
          <a:lstStyle/>
          <a:p>
            <a:pPr>
              <a:spcBef>
                <a:spcPts val="0"/>
              </a:spcBef>
              <a:spcAft>
                <a:spcPts val="0"/>
              </a:spcAft>
              <a:buClr>
                <a:schemeClr val="dk1"/>
              </a:buClr>
              <a:buSzPts val="1400"/>
            </a:pPr>
            <a:endParaRPr sz="1867">
              <a:solidFill>
                <a:srgbClr val="FFFFFF"/>
              </a:solidFill>
              <a:latin typeface="Source Sans Pro"/>
              <a:ea typeface="Source Sans Pro"/>
              <a:cs typeface="Source Sans Pro"/>
              <a:sym typeface="Source Sans Pro"/>
            </a:endParaRPr>
          </a:p>
          <a:p>
            <a:pPr>
              <a:spcBef>
                <a:spcPts val="667"/>
              </a:spcBef>
              <a:spcAft>
                <a:spcPts val="0"/>
              </a:spcAft>
              <a:buClr>
                <a:schemeClr val="dk1"/>
              </a:buClr>
              <a:buSzPts val="1400"/>
            </a:pPr>
            <a:r>
              <a:rPr lang="en" sz="1867">
                <a:solidFill>
                  <a:schemeClr val="dk1"/>
                </a:solidFill>
                <a:latin typeface="Source Sans Pro"/>
                <a:ea typeface="Source Sans Pro"/>
                <a:cs typeface="Source Sans Pro"/>
                <a:sym typeface="Source Sans Pro"/>
              </a:rPr>
              <a:t>Faculty Roles:</a:t>
            </a:r>
            <a:endParaRPr sz="1867">
              <a:solidFill>
                <a:schemeClr val="dk1"/>
              </a:solidFill>
              <a:latin typeface="Source Sans Pro"/>
              <a:ea typeface="Source Sans Pro"/>
              <a:cs typeface="Source Sans Pro"/>
              <a:sym typeface="Source Sans Pro"/>
            </a:endParaRPr>
          </a:p>
          <a:p>
            <a:pPr marL="287859" indent="-287859">
              <a:spcBef>
                <a:spcPts val="667"/>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Program design</a:t>
            </a:r>
            <a:endParaRPr sz="1867">
              <a:solidFill>
                <a:schemeClr val="dk1"/>
              </a:solidFill>
              <a:latin typeface="Source Sans Pro"/>
              <a:ea typeface="Source Sans Pro"/>
              <a:cs typeface="Source Sans Pro"/>
              <a:sym typeface="Source Sans Pro"/>
            </a:endParaRPr>
          </a:p>
          <a:p>
            <a:pPr marL="287859" indent="-287859">
              <a:spcBef>
                <a:spcPts val="667"/>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Unbundled roles</a:t>
            </a:r>
            <a:endParaRPr sz="1867">
              <a:solidFill>
                <a:schemeClr val="dk1"/>
              </a:solidFill>
              <a:latin typeface="Source Sans Pro"/>
              <a:ea typeface="Source Sans Pro"/>
              <a:cs typeface="Source Sans Pro"/>
              <a:sym typeface="Source Sans Pro"/>
            </a:endParaRPr>
          </a:p>
          <a:p>
            <a:pPr marL="287859" indent="-287859">
              <a:spcBef>
                <a:spcPts val="667"/>
              </a:spcBef>
              <a:spcAft>
                <a:spcPts val="0"/>
              </a:spcAft>
              <a:buClr>
                <a:schemeClr val="dk1"/>
              </a:buClr>
              <a:buSzPts val="1400"/>
              <a:buFont typeface="Arial"/>
              <a:buChar char="•"/>
            </a:pPr>
            <a:r>
              <a:rPr lang="en" sz="1867">
                <a:solidFill>
                  <a:schemeClr val="dk1"/>
                </a:solidFill>
                <a:latin typeface="Source Sans Pro"/>
                <a:ea typeface="Source Sans Pro"/>
                <a:cs typeface="Source Sans Pro"/>
                <a:sym typeface="Source Sans Pro"/>
              </a:rPr>
              <a:t>Teaching and mentorship </a:t>
            </a:r>
            <a:endParaRPr sz="1867">
              <a:solidFill>
                <a:schemeClr val="dk1"/>
              </a:solidFill>
              <a:latin typeface="Source Sans Pro"/>
              <a:ea typeface="Source Sans Pro"/>
              <a:cs typeface="Source Sans Pro"/>
              <a:sym typeface="Source Sans Pro"/>
            </a:endParaRPr>
          </a:p>
          <a:p>
            <a:pPr>
              <a:spcBef>
                <a:spcPts val="0"/>
              </a:spcBef>
              <a:spcAft>
                <a:spcPts val="0"/>
              </a:spcAft>
              <a:buClr>
                <a:schemeClr val="dk1"/>
              </a:buClr>
              <a:buSzPts val="1400"/>
            </a:pPr>
            <a:endParaRPr sz="1867">
              <a:solidFill>
                <a:srgbClr val="000000"/>
              </a:solidFill>
              <a:latin typeface="Source Sans Pro"/>
              <a:ea typeface="Source Sans Pro"/>
              <a:cs typeface="Source Sans Pro"/>
              <a:sym typeface="Source Sans Pro"/>
            </a:endParaRPr>
          </a:p>
        </p:txBody>
      </p:sp>
      <p:sp>
        <p:nvSpPr>
          <p:cNvPr id="405" name="Google Shape;405;p60"/>
          <p:cNvSpPr txBox="1">
            <a:spLocks noGrp="1"/>
          </p:cNvSpPr>
          <p:nvPr>
            <p:ph type="body" idx="1"/>
          </p:nvPr>
        </p:nvSpPr>
        <p:spPr>
          <a:xfrm>
            <a:off x="838200" y="1825625"/>
            <a:ext cx="10515600" cy="3654400"/>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1"/>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300"/>
            </a:pPr>
            <a:r>
              <a:rPr lang="en"/>
              <a:t>Overview of Resources &amp; Supports</a:t>
            </a:r>
            <a:endParaRPr/>
          </a:p>
        </p:txBody>
      </p:sp>
      <p:grpSp>
        <p:nvGrpSpPr>
          <p:cNvPr id="412" name="Google Shape;412;p61"/>
          <p:cNvGrpSpPr/>
          <p:nvPr/>
        </p:nvGrpSpPr>
        <p:grpSpPr>
          <a:xfrm>
            <a:off x="902176" y="3097651"/>
            <a:ext cx="3574649" cy="2256344"/>
            <a:chOff x="4447198" y="2268874"/>
            <a:chExt cx="2440200" cy="1692300"/>
          </a:xfrm>
        </p:grpSpPr>
        <p:sp>
          <p:nvSpPr>
            <p:cNvPr id="413" name="Google Shape;413;p61"/>
            <p:cNvSpPr/>
            <p:nvPr/>
          </p:nvSpPr>
          <p:spPr>
            <a:xfrm>
              <a:off x="4447198" y="2268874"/>
              <a:ext cx="2440200" cy="16923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a:spcBef>
                  <a:spcPts val="0"/>
                </a:spcBef>
                <a:spcAft>
                  <a:spcPts val="0"/>
                </a:spcAft>
                <a:buClr>
                  <a:schemeClr val="dk1"/>
                </a:buClr>
                <a:buSzPts val="1400"/>
              </a:pPr>
              <a:endParaRPr sz="1867">
                <a:solidFill>
                  <a:schemeClr val="accent2"/>
                </a:solidFill>
                <a:latin typeface="Source Sans Pro"/>
                <a:ea typeface="Source Sans Pro"/>
                <a:cs typeface="Source Sans Pro"/>
                <a:sym typeface="Source Sans Pro"/>
              </a:endParaRPr>
            </a:p>
          </p:txBody>
        </p:sp>
        <p:sp>
          <p:nvSpPr>
            <p:cNvPr id="414" name="Google Shape;414;p61"/>
            <p:cNvSpPr txBox="1"/>
            <p:nvPr/>
          </p:nvSpPr>
          <p:spPr>
            <a:xfrm>
              <a:off x="4541197" y="2604845"/>
              <a:ext cx="2279400" cy="1062900"/>
            </a:xfrm>
            <a:prstGeom prst="rect">
              <a:avLst/>
            </a:prstGeom>
            <a:noFill/>
            <a:ln>
              <a:noFill/>
            </a:ln>
          </p:spPr>
          <p:txBody>
            <a:bodyPr spcFirstLastPara="1" wrap="square" lIns="121900" tIns="121900" rIns="121900" bIns="121900" anchor="ctr" anchorCtr="0">
              <a:noAutofit/>
            </a:bodyPr>
            <a:lstStyle/>
            <a:p>
              <a:pPr algn="ctr">
                <a:spcBef>
                  <a:spcPts val="0"/>
                </a:spcBef>
                <a:spcAft>
                  <a:spcPts val="0"/>
                </a:spcAft>
                <a:buClr>
                  <a:schemeClr val="accent2"/>
                </a:buClr>
                <a:buSzPts val="1400"/>
              </a:pPr>
              <a:r>
                <a:rPr lang="en" sz="1867">
                  <a:solidFill>
                    <a:schemeClr val="accent2"/>
                  </a:solidFill>
                  <a:latin typeface="Roboto"/>
                  <a:ea typeface="Roboto"/>
                  <a:cs typeface="Roboto"/>
                  <a:sym typeface="Roboto"/>
                </a:rPr>
                <a:t>Collaborative Syllabus</a:t>
              </a:r>
              <a:endParaRPr sz="1867">
                <a:solidFill>
                  <a:schemeClr val="accent2"/>
                </a:solidFill>
                <a:latin typeface="Roboto"/>
                <a:ea typeface="Roboto"/>
                <a:cs typeface="Roboto"/>
                <a:sym typeface="Roboto"/>
              </a:endParaRPr>
            </a:p>
            <a:p>
              <a:pPr algn="ctr">
                <a:spcBef>
                  <a:spcPts val="0"/>
                </a:spcBef>
                <a:spcAft>
                  <a:spcPts val="0"/>
                </a:spcAft>
                <a:buClr>
                  <a:schemeClr val="dk1"/>
                </a:buClr>
                <a:buSzPts val="1400"/>
              </a:pPr>
              <a:endParaRPr sz="1867">
                <a:solidFill>
                  <a:schemeClr val="accent2"/>
                </a:solidFill>
                <a:latin typeface="Roboto"/>
                <a:ea typeface="Roboto"/>
                <a:cs typeface="Roboto"/>
                <a:sym typeface="Roboto"/>
              </a:endParaRPr>
            </a:p>
            <a:p>
              <a:pPr algn="ctr">
                <a:spcBef>
                  <a:spcPts val="0"/>
                </a:spcBef>
                <a:spcAft>
                  <a:spcPts val="0"/>
                </a:spcAft>
                <a:buClr>
                  <a:schemeClr val="accent2"/>
                </a:buClr>
                <a:buSzPts val="1400"/>
              </a:pPr>
              <a:r>
                <a:rPr lang="en" sz="1867">
                  <a:solidFill>
                    <a:schemeClr val="accent2"/>
                  </a:solidFill>
                  <a:latin typeface="Roboto"/>
                  <a:ea typeface="Roboto"/>
                  <a:cs typeface="Roboto"/>
                  <a:sym typeface="Roboto"/>
                </a:rPr>
                <a:t>Peer Learning Sessions</a:t>
              </a:r>
              <a:endParaRPr sz="1867">
                <a:solidFill>
                  <a:schemeClr val="accent2"/>
                </a:solidFill>
                <a:latin typeface="Roboto"/>
                <a:ea typeface="Roboto"/>
                <a:cs typeface="Roboto"/>
                <a:sym typeface="Roboto"/>
              </a:endParaRPr>
            </a:p>
            <a:p>
              <a:pPr algn="ctr">
                <a:spcBef>
                  <a:spcPts val="0"/>
                </a:spcBef>
                <a:spcAft>
                  <a:spcPts val="0"/>
                </a:spcAft>
                <a:buClr>
                  <a:schemeClr val="dk1"/>
                </a:buClr>
                <a:buSzPts val="1400"/>
              </a:pPr>
              <a:endParaRPr sz="1867">
                <a:solidFill>
                  <a:schemeClr val="accent2"/>
                </a:solidFill>
                <a:latin typeface="Roboto"/>
                <a:ea typeface="Roboto"/>
                <a:cs typeface="Roboto"/>
                <a:sym typeface="Roboto"/>
              </a:endParaRPr>
            </a:p>
            <a:p>
              <a:pPr algn="ctr">
                <a:spcBef>
                  <a:spcPts val="0"/>
                </a:spcBef>
                <a:spcAft>
                  <a:spcPts val="0"/>
                </a:spcAft>
                <a:buClr>
                  <a:schemeClr val="accent2"/>
                </a:buClr>
                <a:buSzPts val="1400"/>
              </a:pPr>
              <a:r>
                <a:rPr lang="en" sz="1867">
                  <a:solidFill>
                    <a:schemeClr val="accent2"/>
                  </a:solidFill>
                  <a:latin typeface="Roboto"/>
                  <a:ea typeface="Roboto"/>
                  <a:cs typeface="Roboto"/>
                  <a:sym typeface="Roboto"/>
                </a:rPr>
                <a:t>Vision Resource Center</a:t>
              </a:r>
              <a:endParaRPr sz="1867">
                <a:solidFill>
                  <a:schemeClr val="accent2"/>
                </a:solidFill>
                <a:latin typeface="Roboto"/>
                <a:ea typeface="Roboto"/>
                <a:cs typeface="Roboto"/>
                <a:sym typeface="Roboto"/>
              </a:endParaRPr>
            </a:p>
            <a:p>
              <a:pPr algn="ctr">
                <a:spcBef>
                  <a:spcPts val="0"/>
                </a:spcBef>
                <a:spcAft>
                  <a:spcPts val="0"/>
                </a:spcAft>
                <a:buClr>
                  <a:schemeClr val="dk1"/>
                </a:buClr>
                <a:buSzPts val="1200"/>
              </a:pPr>
              <a:endParaRPr sz="1600">
                <a:solidFill>
                  <a:schemeClr val="accent2"/>
                </a:solidFill>
                <a:latin typeface="Roboto"/>
                <a:ea typeface="Roboto"/>
                <a:cs typeface="Roboto"/>
                <a:sym typeface="Roboto"/>
              </a:endParaRPr>
            </a:p>
          </p:txBody>
        </p:sp>
      </p:grpSp>
      <p:sp>
        <p:nvSpPr>
          <p:cNvPr id="415" name="Google Shape;415;p61"/>
          <p:cNvSpPr/>
          <p:nvPr/>
        </p:nvSpPr>
        <p:spPr>
          <a:xfrm>
            <a:off x="4845013" y="4594851"/>
            <a:ext cx="2616000" cy="21738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a:spcBef>
                <a:spcPts val="0"/>
              </a:spcBef>
              <a:spcAft>
                <a:spcPts val="0"/>
              </a:spcAft>
              <a:buClr>
                <a:schemeClr val="dk1"/>
              </a:buClr>
              <a:buSzPts val="1400"/>
            </a:pPr>
            <a:endParaRPr sz="1867">
              <a:solidFill>
                <a:schemeClr val="accent2"/>
              </a:solidFill>
              <a:latin typeface="Source Sans Pro"/>
              <a:ea typeface="Source Sans Pro"/>
              <a:cs typeface="Source Sans Pro"/>
              <a:sym typeface="Source Sans Pro"/>
            </a:endParaRPr>
          </a:p>
        </p:txBody>
      </p:sp>
      <p:sp>
        <p:nvSpPr>
          <p:cNvPr id="416" name="Google Shape;416;p61"/>
          <p:cNvSpPr/>
          <p:nvPr/>
        </p:nvSpPr>
        <p:spPr>
          <a:xfrm>
            <a:off x="5296642" y="2112633"/>
            <a:ext cx="1598700" cy="1598700"/>
          </a:xfrm>
          <a:prstGeom prst="ellipse">
            <a:avLst/>
          </a:prstGeom>
          <a:solidFill>
            <a:schemeClr val="accent1"/>
          </a:solidFill>
          <a:ln>
            <a:noFill/>
          </a:ln>
        </p:spPr>
        <p:txBody>
          <a:bodyPr spcFirstLastPara="1" wrap="square" lIns="121900" tIns="121900" rIns="121900" bIns="121900" anchor="ctr" anchorCtr="0">
            <a:noAutofit/>
          </a:bodyPr>
          <a:lstStyle/>
          <a:p>
            <a:pPr algn="ctr">
              <a:spcBef>
                <a:spcPts val="0"/>
              </a:spcBef>
              <a:spcAft>
                <a:spcPts val="0"/>
              </a:spcAft>
              <a:buClr>
                <a:schemeClr val="accent2"/>
              </a:buClr>
              <a:buSzPts val="1400"/>
            </a:pPr>
            <a:r>
              <a:rPr lang="en" sz="1867">
                <a:solidFill>
                  <a:schemeClr val="accent2"/>
                </a:solidFill>
                <a:latin typeface="Source Sans Pro"/>
                <a:ea typeface="Source Sans Pro"/>
                <a:cs typeface="Source Sans Pro"/>
                <a:sym typeface="Source Sans Pro"/>
              </a:rPr>
              <a:t>Artifacts</a:t>
            </a:r>
            <a:endParaRPr sz="1867">
              <a:solidFill>
                <a:schemeClr val="accent2"/>
              </a:solidFill>
              <a:latin typeface="Source Sans Pro"/>
              <a:ea typeface="Source Sans Pro"/>
              <a:cs typeface="Source Sans Pro"/>
              <a:sym typeface="Source Sans Pro"/>
            </a:endParaRPr>
          </a:p>
        </p:txBody>
      </p:sp>
      <p:sp>
        <p:nvSpPr>
          <p:cNvPr id="417" name="Google Shape;417;p61"/>
          <p:cNvSpPr txBox="1"/>
          <p:nvPr/>
        </p:nvSpPr>
        <p:spPr>
          <a:xfrm>
            <a:off x="5021863" y="5051901"/>
            <a:ext cx="2262300" cy="1259700"/>
          </a:xfrm>
          <a:prstGeom prst="rect">
            <a:avLst/>
          </a:prstGeom>
          <a:noFill/>
          <a:ln>
            <a:noFill/>
          </a:ln>
        </p:spPr>
        <p:txBody>
          <a:bodyPr spcFirstLastPara="1" wrap="square" lIns="121900" tIns="121900" rIns="121900" bIns="121900" anchor="ctr" anchorCtr="0">
            <a:noAutofit/>
          </a:bodyPr>
          <a:lstStyle/>
          <a:p>
            <a:pPr algn="ctr">
              <a:spcBef>
                <a:spcPts val="0"/>
              </a:spcBef>
              <a:spcAft>
                <a:spcPts val="0"/>
              </a:spcAft>
              <a:buClr>
                <a:schemeClr val="accent2"/>
              </a:buClr>
              <a:buSzPts val="1400"/>
            </a:pPr>
            <a:r>
              <a:rPr lang="en" sz="1867">
                <a:solidFill>
                  <a:schemeClr val="accent2"/>
                </a:solidFill>
                <a:latin typeface="Roboto"/>
                <a:ea typeface="Roboto"/>
                <a:cs typeface="Roboto"/>
                <a:sym typeface="Roboto"/>
              </a:rPr>
              <a:t>Coaching</a:t>
            </a:r>
            <a:endParaRPr sz="1867">
              <a:solidFill>
                <a:schemeClr val="accent2"/>
              </a:solidFill>
              <a:latin typeface="Roboto"/>
              <a:ea typeface="Roboto"/>
              <a:cs typeface="Roboto"/>
              <a:sym typeface="Roboto"/>
            </a:endParaRPr>
          </a:p>
          <a:p>
            <a:pPr algn="ctr">
              <a:spcBef>
                <a:spcPts val="0"/>
              </a:spcBef>
              <a:spcAft>
                <a:spcPts val="0"/>
              </a:spcAft>
              <a:buClr>
                <a:schemeClr val="dk1"/>
              </a:buClr>
              <a:buSzPts val="1400"/>
            </a:pPr>
            <a:endParaRPr sz="1867">
              <a:solidFill>
                <a:schemeClr val="accent2"/>
              </a:solidFill>
              <a:latin typeface="Roboto"/>
              <a:ea typeface="Roboto"/>
              <a:cs typeface="Roboto"/>
              <a:sym typeface="Roboto"/>
            </a:endParaRPr>
          </a:p>
          <a:p>
            <a:pPr algn="ctr">
              <a:spcBef>
                <a:spcPts val="0"/>
              </a:spcBef>
              <a:spcAft>
                <a:spcPts val="0"/>
              </a:spcAft>
              <a:buClr>
                <a:schemeClr val="accent2"/>
              </a:buClr>
              <a:buSzPts val="1400"/>
            </a:pPr>
            <a:r>
              <a:rPr lang="en" sz="1867">
                <a:solidFill>
                  <a:schemeClr val="accent2"/>
                </a:solidFill>
                <a:latin typeface="Roboto"/>
                <a:ea typeface="Roboto"/>
                <a:cs typeface="Roboto"/>
                <a:sym typeface="Roboto"/>
              </a:rPr>
              <a:t>Ongoing Feedback</a:t>
            </a:r>
            <a:endParaRPr sz="1867">
              <a:solidFill>
                <a:schemeClr val="accent2"/>
              </a:solidFill>
              <a:latin typeface="Roboto"/>
              <a:ea typeface="Roboto"/>
              <a:cs typeface="Roboto"/>
              <a:sym typeface="Roboto"/>
            </a:endParaRPr>
          </a:p>
        </p:txBody>
      </p:sp>
      <p:sp>
        <p:nvSpPr>
          <p:cNvPr id="418" name="Google Shape;418;p61"/>
          <p:cNvSpPr/>
          <p:nvPr/>
        </p:nvSpPr>
        <p:spPr>
          <a:xfrm>
            <a:off x="7715175" y="3184875"/>
            <a:ext cx="3574500" cy="22563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algn="ctr">
              <a:spcBef>
                <a:spcPts val="0"/>
              </a:spcBef>
              <a:spcAft>
                <a:spcPts val="0"/>
              </a:spcAft>
              <a:buClr>
                <a:schemeClr val="accent2"/>
              </a:buClr>
              <a:buSzPts val="1400"/>
            </a:pPr>
            <a:r>
              <a:rPr lang="en" sz="1867">
                <a:solidFill>
                  <a:schemeClr val="accent2"/>
                </a:solidFill>
                <a:latin typeface="Source Sans Pro"/>
                <a:ea typeface="Source Sans Pro"/>
                <a:cs typeface="Source Sans Pro"/>
                <a:sym typeface="Source Sans Pro"/>
              </a:rPr>
              <a:t>Developmental Evaluation</a:t>
            </a:r>
            <a:endParaRPr sz="1867">
              <a:solidFill>
                <a:schemeClr val="accent2"/>
              </a:solidFill>
              <a:latin typeface="Source Sans Pro"/>
              <a:ea typeface="Source Sans Pro"/>
              <a:cs typeface="Source Sans Pro"/>
              <a:sym typeface="Source Sans Pro"/>
            </a:endParaRPr>
          </a:p>
        </p:txBody>
      </p:sp>
      <p:sp>
        <p:nvSpPr>
          <p:cNvPr id="419" name="Google Shape;419;p61"/>
          <p:cNvSpPr txBox="1"/>
          <p:nvPr/>
        </p:nvSpPr>
        <p:spPr>
          <a:xfrm>
            <a:off x="1108375" y="2621251"/>
            <a:ext cx="32712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Group Resources &amp; Support</a:t>
            </a:r>
            <a:endParaRPr sz="1867" b="1">
              <a:solidFill>
                <a:schemeClr val="dk1"/>
              </a:solidFill>
              <a:latin typeface="Source Sans Pro"/>
              <a:ea typeface="Source Sans Pro"/>
              <a:cs typeface="Source Sans Pro"/>
              <a:sym typeface="Source Sans Pro"/>
            </a:endParaRPr>
          </a:p>
        </p:txBody>
      </p:sp>
      <p:sp>
        <p:nvSpPr>
          <p:cNvPr id="420" name="Google Shape;420;p61"/>
          <p:cNvSpPr txBox="1"/>
          <p:nvPr/>
        </p:nvSpPr>
        <p:spPr>
          <a:xfrm>
            <a:off x="4517425" y="4133151"/>
            <a:ext cx="3271200" cy="471975"/>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Individualized Support</a:t>
            </a:r>
            <a:endParaRPr sz="1867" b="1">
              <a:solidFill>
                <a:schemeClr val="dk1"/>
              </a:solidFill>
              <a:latin typeface="Source Sans Pro"/>
              <a:ea typeface="Source Sans Pro"/>
              <a:cs typeface="Source Sans Pro"/>
              <a:sym typeface="Source Sans Pro"/>
            </a:endParaRPr>
          </a:p>
        </p:txBody>
      </p:sp>
      <p:sp>
        <p:nvSpPr>
          <p:cNvPr id="421" name="Google Shape;421;p61"/>
          <p:cNvSpPr txBox="1"/>
          <p:nvPr/>
        </p:nvSpPr>
        <p:spPr>
          <a:xfrm>
            <a:off x="7829175" y="2723175"/>
            <a:ext cx="3382500" cy="759296"/>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Research to Inform the Process</a:t>
            </a:r>
            <a:endParaRPr sz="1867" b="1">
              <a:solidFill>
                <a:schemeClr val="dk1"/>
              </a:solidFill>
              <a:latin typeface="Source Sans Pro"/>
              <a:ea typeface="Source Sans Pro"/>
              <a:cs typeface="Source Sans Pro"/>
              <a:sym typeface="Source Sans Pro"/>
            </a:endParaRPr>
          </a:p>
        </p:txBody>
      </p:sp>
      <p:sp>
        <p:nvSpPr>
          <p:cNvPr id="422" name="Google Shape;422;p61"/>
          <p:cNvSpPr txBox="1"/>
          <p:nvPr/>
        </p:nvSpPr>
        <p:spPr>
          <a:xfrm>
            <a:off x="4557975" y="1614626"/>
            <a:ext cx="3271200" cy="759296"/>
          </a:xfrm>
          <a:prstGeom prst="rect">
            <a:avLst/>
          </a:prstGeom>
          <a:noFill/>
          <a:ln>
            <a:noFill/>
          </a:ln>
        </p:spPr>
        <p:txBody>
          <a:bodyPr spcFirstLastPara="1" wrap="square" lIns="91433" tIns="91433" rIns="91433" bIns="91433" anchor="t" anchorCtr="0">
            <a:spAutoFit/>
          </a:bodyPr>
          <a:lstStyle/>
          <a:p>
            <a:pPr algn="ctr">
              <a:spcBef>
                <a:spcPts val="0"/>
              </a:spcBef>
              <a:spcAft>
                <a:spcPts val="0"/>
              </a:spcAft>
              <a:buClr>
                <a:schemeClr val="dk1"/>
              </a:buClr>
              <a:buSzPts val="1400"/>
            </a:pPr>
            <a:r>
              <a:rPr lang="en" sz="1867" b="1">
                <a:solidFill>
                  <a:schemeClr val="dk1"/>
                </a:solidFill>
                <a:latin typeface="Source Sans Pro"/>
                <a:ea typeface="Source Sans Pro"/>
                <a:cs typeface="Source Sans Pro"/>
                <a:sym typeface="Source Sans Pro"/>
              </a:rPr>
              <a:t>College Program Development</a:t>
            </a:r>
            <a:endParaRPr sz="1867" b="1">
              <a:solidFill>
                <a:schemeClr val="dk1"/>
              </a:solidFill>
              <a:latin typeface="Source Sans Pro"/>
              <a:ea typeface="Source Sans Pro"/>
              <a:cs typeface="Source Sans Pro"/>
              <a:sym typeface="Source Sans Pro"/>
            </a:endParaRPr>
          </a:p>
        </p:txBody>
      </p:sp>
      <p:sp>
        <p:nvSpPr>
          <p:cNvPr id="423" name="Google Shape;423;p61"/>
          <p:cNvSpPr txBox="1">
            <a:spLocks noGrp="1"/>
          </p:cNvSpPr>
          <p:nvPr>
            <p:ph type="body" idx="1"/>
          </p:nvPr>
        </p:nvSpPr>
        <p:spPr>
          <a:xfrm>
            <a:off x="838200" y="1825625"/>
            <a:ext cx="10515600" cy="3654400"/>
          </a:xfrm>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buSzPts val="2700"/>
            </a:pPr>
            <a:r>
              <a:rPr lang="en" sz="3600"/>
              <a:t>Policy Topics</a:t>
            </a:r>
            <a:endParaRPr sz="2800">
              <a:latin typeface="Arial"/>
              <a:ea typeface="Arial"/>
              <a:cs typeface="Arial"/>
              <a:sym typeface="Arial"/>
            </a:endParaRPr>
          </a:p>
        </p:txBody>
      </p:sp>
      <p:sp>
        <p:nvSpPr>
          <p:cNvPr id="430" name="Google Shape;430;p62"/>
          <p:cNvSpPr txBox="1">
            <a:spLocks noGrp="1"/>
          </p:cNvSpPr>
          <p:nvPr>
            <p:ph type="body" idx="1"/>
          </p:nvPr>
        </p:nvSpPr>
        <p:spPr>
          <a:xfrm>
            <a:off x="838200" y="1825625"/>
            <a:ext cx="10515600" cy="3654400"/>
          </a:xfrm>
          <a:prstGeom prst="rect">
            <a:avLst/>
          </a:prstGeom>
          <a:noFill/>
          <a:ln>
            <a:noFill/>
          </a:ln>
        </p:spPr>
        <p:txBody>
          <a:bodyPr spcFirstLastPara="1" vert="horz" wrap="square" lIns="91433" tIns="45700" rIns="91433" bIns="45700" numCol="1" anchor="t" anchorCtr="0" compatLnSpc="1">
            <a:prstTxWarp prst="textNoShape">
              <a:avLst/>
            </a:prstTxWarp>
            <a:normAutofit fontScale="85000" lnSpcReduction="10000"/>
          </a:bodyPr>
          <a:lstStyle/>
          <a:p>
            <a:pPr marL="0" indent="0">
              <a:spcBef>
                <a:spcPts val="0"/>
              </a:spcBef>
              <a:buSzPct val="100000"/>
              <a:buNone/>
            </a:pPr>
            <a:r>
              <a:rPr lang="en"/>
              <a:t>Policy areas that need to be created, revised or modified to create direct assessment CBE programs for the CCCs:</a:t>
            </a:r>
            <a:endParaRPr/>
          </a:p>
          <a:p>
            <a:pPr marL="237061" indent="-222456">
              <a:spcBef>
                <a:spcPts val="1600"/>
              </a:spcBef>
              <a:buSzPct val="100000"/>
            </a:pPr>
            <a:r>
              <a:rPr lang="en"/>
              <a:t>Establish direct assessment program quality standards and approval process </a:t>
            </a:r>
            <a:endParaRPr/>
          </a:p>
          <a:p>
            <a:pPr marL="237061" indent="-222456">
              <a:spcBef>
                <a:spcPts val="1600"/>
              </a:spcBef>
              <a:buSzPct val="100000"/>
            </a:pPr>
            <a:r>
              <a:rPr lang="en"/>
              <a:t>Establish direct assessment academic standards and course approval process </a:t>
            </a:r>
            <a:endParaRPr/>
          </a:p>
          <a:p>
            <a:pPr marL="237061" indent="-222456">
              <a:spcBef>
                <a:spcPts val="1600"/>
              </a:spcBef>
              <a:buSzPct val="100000"/>
            </a:pPr>
            <a:r>
              <a:rPr lang="en"/>
              <a:t>Define direct assessment academic terms and calendars </a:t>
            </a:r>
            <a:endParaRPr/>
          </a:p>
          <a:p>
            <a:pPr marL="237061" indent="-222456">
              <a:spcBef>
                <a:spcPts val="1600"/>
              </a:spcBef>
              <a:buSzPct val="100000"/>
            </a:pPr>
            <a:r>
              <a:rPr lang="en"/>
              <a:t>Determine credit-hour equivalencies and methodology for a direct assessment program </a:t>
            </a:r>
            <a:endParaRPr/>
          </a:p>
          <a:p>
            <a:pPr marL="237061" indent="-222456">
              <a:spcBef>
                <a:spcPts val="1600"/>
              </a:spcBef>
              <a:buSzPct val="100000"/>
            </a:pPr>
            <a:r>
              <a:rPr lang="en"/>
              <a:t>Establish a competency-based grading system for direct assessment programs </a:t>
            </a:r>
            <a:endParaRPr/>
          </a:p>
          <a:p>
            <a:pPr marL="237061" indent="-222456">
              <a:spcBef>
                <a:spcPts val="1600"/>
              </a:spcBef>
              <a:buSzPct val="100000"/>
            </a:pPr>
            <a:r>
              <a:rPr lang="en"/>
              <a:t>Align direct assessment CBE course criteria with Associate Degree course standards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415600" y="521799"/>
            <a:ext cx="11360800" cy="1773531"/>
          </a:xfrm>
          <a:prstGeom prst="rect">
            <a:avLst/>
          </a:prstGeom>
          <a:noFill/>
          <a:ln>
            <a:noFill/>
          </a:ln>
        </p:spPr>
        <p:txBody>
          <a:bodyPr spcFirstLastPara="1" vert="horz" wrap="square" lIns="121900" tIns="121900" rIns="121900" bIns="121900" numCol="1" anchor="t" anchorCtr="0" compatLnSpc="1">
            <a:prstTxWarp prst="textNoShape">
              <a:avLst/>
            </a:prstTxWarp>
            <a:normAutofit fontScale="90000"/>
          </a:bodyPr>
          <a:lstStyle/>
          <a:p>
            <a:pPr>
              <a:buClr>
                <a:srgbClr val="002F6D"/>
              </a:buClr>
              <a:buSzPct val="109090"/>
            </a:pPr>
            <a:r>
              <a:rPr lang="en" dirty="0">
                <a:latin typeface="+mj-lt"/>
              </a:rPr>
              <a:t>Older adults may become larger share of CCC population as numbers of high school graduates decline</a:t>
            </a:r>
            <a:endParaRPr dirty="0">
              <a:latin typeface="+mj-lt"/>
            </a:endParaRPr>
          </a:p>
        </p:txBody>
      </p:sp>
      <p:pic>
        <p:nvPicPr>
          <p:cNvPr id="156" name="Google Shape;156;p31"/>
          <p:cNvPicPr preferRelativeResize="0"/>
          <p:nvPr/>
        </p:nvPicPr>
        <p:blipFill rotWithShape="1">
          <a:blip r:embed="rId3">
            <a:alphaModFix/>
          </a:blip>
          <a:srcRect/>
          <a:stretch/>
        </p:blipFill>
        <p:spPr>
          <a:xfrm>
            <a:off x="5318567" y="2042367"/>
            <a:ext cx="6691100" cy="4020200"/>
          </a:xfrm>
          <a:prstGeom prst="rect">
            <a:avLst/>
          </a:prstGeom>
          <a:noFill/>
          <a:ln>
            <a:noFill/>
          </a:ln>
        </p:spPr>
      </p:pic>
      <p:sp>
        <p:nvSpPr>
          <p:cNvPr id="157" name="Google Shape;157;p31"/>
          <p:cNvSpPr txBox="1"/>
          <p:nvPr/>
        </p:nvSpPr>
        <p:spPr>
          <a:xfrm>
            <a:off x="619833" y="2627583"/>
            <a:ext cx="4496800" cy="2215566"/>
          </a:xfrm>
          <a:prstGeom prst="rect">
            <a:avLst/>
          </a:prstGeom>
          <a:solidFill>
            <a:srgbClr val="0068AC"/>
          </a:solidFill>
          <a:ln>
            <a:noFill/>
          </a:ln>
        </p:spPr>
        <p:txBody>
          <a:bodyPr spcFirstLastPara="1" wrap="square" lIns="121900" tIns="121900" rIns="121900" bIns="121900" anchor="t" anchorCtr="0">
            <a:spAutoFit/>
          </a:bodyPr>
          <a:lstStyle/>
          <a:p>
            <a:pPr>
              <a:spcBef>
                <a:spcPts val="0"/>
              </a:spcBef>
              <a:spcAft>
                <a:spcPts val="0"/>
              </a:spcAft>
            </a:pPr>
            <a:r>
              <a:rPr lang="en" sz="2133">
                <a:solidFill>
                  <a:schemeClr val="lt1"/>
                </a:solidFill>
                <a:latin typeface="Source Sans Pro"/>
                <a:ea typeface="Source Sans Pro"/>
                <a:cs typeface="Source Sans Pro"/>
                <a:sym typeface="Source Sans Pro"/>
              </a:rPr>
              <a:t>Currently, 4 in 10 students at California Community Colleges are age 25+. For enrollment purposes, colleges may need to focus more on this population as the number of high school graduates declines. </a:t>
            </a:r>
            <a:endParaRPr sz="2133">
              <a:solidFill>
                <a:schemeClr val="lt1"/>
              </a:solidFill>
              <a:latin typeface="Source Sans Pro"/>
              <a:ea typeface="Source Sans Pro"/>
              <a:cs typeface="Source Sans Pro"/>
              <a:sym typeface="Source Sans Pro"/>
            </a:endParaRPr>
          </a:p>
        </p:txBody>
      </p:sp>
      <p:sp>
        <p:nvSpPr>
          <p:cNvPr id="158" name="Google Shape;158;p31"/>
          <p:cNvSpPr txBox="1"/>
          <p:nvPr/>
        </p:nvSpPr>
        <p:spPr>
          <a:xfrm>
            <a:off x="5693956" y="6065297"/>
            <a:ext cx="6965600" cy="41039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067">
                <a:solidFill>
                  <a:schemeClr val="dk1"/>
                </a:solidFill>
                <a:latin typeface="Source Sans Pro"/>
                <a:ea typeface="Source Sans Pro"/>
                <a:cs typeface="Source Sans Pro"/>
                <a:sym typeface="Source Sans Pro"/>
              </a:rPr>
              <a:t>Source: https://www.dof.ca.gov/forecasting/demographics/projections/Public_K-12_Graded_Enrollment/</a:t>
            </a:r>
            <a:endParaRPr sz="1067">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167951" y="521800"/>
            <a:ext cx="11915192" cy="834800"/>
          </a:xfrm>
          <a:prstGeom prst="rect">
            <a:avLst/>
          </a:prstGeom>
          <a:noFill/>
          <a:ln>
            <a:noFill/>
          </a:ln>
        </p:spPr>
        <p:txBody>
          <a:bodyPr spcFirstLastPara="1" vert="horz" wrap="square" lIns="121900" tIns="121900" rIns="121900" bIns="121900" numCol="1" anchor="t" anchorCtr="0" compatLnSpc="1">
            <a:prstTxWarp prst="textNoShape">
              <a:avLst/>
            </a:prstTxWarp>
            <a:normAutofit fontScale="90000"/>
          </a:bodyPr>
          <a:lstStyle/>
          <a:p>
            <a:pPr>
              <a:buClr>
                <a:srgbClr val="002F6D"/>
              </a:buClr>
              <a:buSzPct val="109090"/>
            </a:pPr>
            <a:r>
              <a:rPr lang="en" dirty="0">
                <a:latin typeface="+mj-lt"/>
              </a:rPr>
              <a:t>CCCs must focus on older adult learner attainment</a:t>
            </a:r>
            <a:endParaRPr dirty="0">
              <a:latin typeface="+mj-lt"/>
            </a:endParaRPr>
          </a:p>
        </p:txBody>
      </p:sp>
      <p:sp>
        <p:nvSpPr>
          <p:cNvPr id="164" name="Google Shape;164;p32"/>
          <p:cNvSpPr txBox="1">
            <a:spLocks noGrp="1"/>
          </p:cNvSpPr>
          <p:nvPr>
            <p:ph type="body" idx="1"/>
          </p:nvPr>
        </p:nvSpPr>
        <p:spPr>
          <a:xfrm>
            <a:off x="415600" y="1536633"/>
            <a:ext cx="11360800" cy="4555200"/>
          </a:xfrm>
          <a:prstGeom prst="rect">
            <a:avLst/>
          </a:prstGeom>
          <a:solidFill>
            <a:srgbClr val="E69138"/>
          </a:solidFill>
          <a:ln>
            <a:noFill/>
          </a:ln>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Clr>
                <a:schemeClr val="lt1"/>
              </a:buClr>
              <a:buNone/>
            </a:pPr>
            <a:r>
              <a:rPr lang="en">
                <a:solidFill>
                  <a:schemeClr val="lt1"/>
                </a:solidFill>
              </a:rPr>
              <a:t>6.8 million Californians ages 25-54 have a high school diploma but not a postsecondary degree. More than half of them are people of color.</a:t>
            </a:r>
            <a:endParaRPr>
              <a:solidFill>
                <a:schemeClr val="lt1"/>
              </a:solidFill>
            </a:endParaRPr>
          </a:p>
        </p:txBody>
      </p:sp>
      <p:pic>
        <p:nvPicPr>
          <p:cNvPr id="165" name="Google Shape;165;p32"/>
          <p:cNvPicPr preferRelativeResize="0"/>
          <p:nvPr/>
        </p:nvPicPr>
        <p:blipFill rotWithShape="1">
          <a:blip r:embed="rId3">
            <a:alphaModFix/>
          </a:blip>
          <a:srcRect/>
          <a:stretch/>
        </p:blipFill>
        <p:spPr>
          <a:xfrm>
            <a:off x="3432117" y="1560167"/>
            <a:ext cx="8556683" cy="455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Clr>
                <a:schemeClr val="dk1"/>
              </a:buClr>
              <a:buSzPts val="3300"/>
            </a:pPr>
            <a:r>
              <a:rPr lang="en" sz="4000">
                <a:latin typeface="Source Sans Pro"/>
                <a:ea typeface="Source Sans Pro"/>
                <a:cs typeface="Source Sans Pro"/>
                <a:sym typeface="Source Sans Pro"/>
              </a:rPr>
              <a:t>Online Education Trends</a:t>
            </a:r>
            <a:endParaRPr sz="4000">
              <a:latin typeface="Source Sans Pro"/>
              <a:ea typeface="Source Sans Pro"/>
              <a:cs typeface="Source Sans Pro"/>
              <a:sym typeface="Source Sans Pro"/>
            </a:endParaRPr>
          </a:p>
        </p:txBody>
      </p:sp>
      <p:pic>
        <p:nvPicPr>
          <p:cNvPr id="171" name="Google Shape;171;p33"/>
          <p:cNvPicPr preferRelativeResize="0"/>
          <p:nvPr/>
        </p:nvPicPr>
        <p:blipFill rotWithShape="1">
          <a:blip r:embed="rId3">
            <a:alphaModFix/>
          </a:blip>
          <a:srcRect/>
          <a:stretch/>
        </p:blipFill>
        <p:spPr>
          <a:xfrm>
            <a:off x="557784" y="1544384"/>
            <a:ext cx="11384280" cy="37317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SzPts val="3000"/>
            </a:pPr>
            <a:r>
              <a:rPr lang="en" sz="4000"/>
              <a:t>CCC Online Education Trends</a:t>
            </a:r>
            <a:endParaRPr sz="4000">
              <a:latin typeface="Source Sans Pro"/>
              <a:ea typeface="Source Sans Pro"/>
              <a:cs typeface="Source Sans Pro"/>
              <a:sym typeface="Source Sans Pro"/>
            </a:endParaRPr>
          </a:p>
        </p:txBody>
      </p:sp>
      <p:pic>
        <p:nvPicPr>
          <p:cNvPr id="177" name="Google Shape;177;p34"/>
          <p:cNvPicPr preferRelativeResize="0"/>
          <p:nvPr/>
        </p:nvPicPr>
        <p:blipFill rotWithShape="1">
          <a:blip r:embed="rId3">
            <a:alphaModFix/>
          </a:blip>
          <a:srcRect/>
          <a:stretch/>
        </p:blipFill>
        <p:spPr>
          <a:xfrm>
            <a:off x="829559" y="1219168"/>
            <a:ext cx="10699423" cy="44216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415601" y="521801"/>
            <a:ext cx="11360700" cy="834900"/>
          </a:xfrm>
          <a:prstGeom prst="rect">
            <a:avLst/>
          </a:prstGeom>
          <a:noFill/>
          <a:ln>
            <a:noFill/>
          </a:ln>
        </p:spPr>
        <p:txBody>
          <a:bodyPr spcFirstLastPara="1" vert="horz" wrap="square" lIns="121900" tIns="121900" rIns="121900" bIns="121900" numCol="1" anchor="t" anchorCtr="0" compatLnSpc="1">
            <a:prstTxWarp prst="textNoShape">
              <a:avLst/>
            </a:prstTxWarp>
            <a:normAutofit fontScale="90000"/>
          </a:bodyPr>
          <a:lstStyle/>
          <a:p>
            <a:pPr>
              <a:buClr>
                <a:srgbClr val="002F6D"/>
              </a:buClr>
              <a:buSzPct val="109090"/>
            </a:pPr>
            <a:r>
              <a:rPr lang="en"/>
              <a:t>Innovation is an equity imperative</a:t>
            </a:r>
            <a:endParaRPr/>
          </a:p>
        </p:txBody>
      </p:sp>
      <p:sp>
        <p:nvSpPr>
          <p:cNvPr id="183" name="Google Shape;183;p35"/>
          <p:cNvSpPr txBox="1">
            <a:spLocks noGrp="1"/>
          </p:cNvSpPr>
          <p:nvPr>
            <p:ph type="body" idx="1"/>
          </p:nvPr>
        </p:nvSpPr>
        <p:spPr>
          <a:xfrm>
            <a:off x="415601" y="1536633"/>
            <a:ext cx="11360700" cy="4555200"/>
          </a:xfrm>
          <a:prstGeom prst="rect">
            <a:avLst/>
          </a:prstGeom>
          <a:noFill/>
          <a:ln>
            <a:noFill/>
          </a:ln>
        </p:spPr>
        <p:txBody>
          <a:bodyPr spcFirstLastPara="1" vert="horz" wrap="square" lIns="121900" tIns="121900" rIns="121900" bIns="121900" numCol="1" anchor="t" anchorCtr="0" compatLnSpc="1">
            <a:prstTxWarp prst="textNoShape">
              <a:avLst/>
            </a:prstTxWarp>
            <a:normAutofit/>
          </a:bodyPr>
          <a:lstStyle/>
          <a:p>
            <a:pPr marL="457189" indent="-372524">
              <a:buClr>
                <a:srgbClr val="53575A"/>
              </a:buClr>
            </a:pPr>
            <a:r>
              <a:rPr lang="en"/>
              <a:t>Without high-quality CBE (&amp; CPL) options students are more likely to enroll in for-profit institutions. </a:t>
            </a:r>
            <a:endParaRPr/>
          </a:p>
          <a:p>
            <a:pPr marL="914377" lvl="1" indent="-338658">
              <a:buClr>
                <a:srgbClr val="53575A"/>
              </a:buClr>
            </a:pPr>
            <a:r>
              <a:rPr lang="en"/>
              <a:t>Black Californians are overrepresented in for-profit colleges. </a:t>
            </a:r>
            <a:endParaRPr/>
          </a:p>
          <a:p>
            <a:pPr marL="457189" indent="-372524">
              <a:buClr>
                <a:srgbClr val="53575A"/>
              </a:buClr>
            </a:pPr>
            <a:r>
              <a:rPr lang="en"/>
              <a:t>A large proportion of Latinx Californians between the age 25 - 64 have no post-secondary education experience. </a:t>
            </a:r>
            <a:endParaRPr/>
          </a:p>
          <a:p>
            <a:pPr marL="457189" indent="-372524">
              <a:buClr>
                <a:srgbClr val="53575A"/>
              </a:buClr>
            </a:pPr>
            <a:r>
              <a:rPr lang="en"/>
              <a:t>We must recognize the impact of long-standing systemic inequalities and design for those who were disenfranchised as a result of these inequities. </a:t>
            </a:r>
            <a:endParaRPr/>
          </a:p>
          <a:p>
            <a:pPr marL="457189" indent="-372524">
              <a:buClr>
                <a:srgbClr val="53575A"/>
              </a:buClr>
            </a:pPr>
            <a:r>
              <a:rPr lang="en"/>
              <a:t>We must center learning around the student and empower them to take ownership of their educational experience.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buClr>
                <a:schemeClr val="dk1"/>
              </a:buClr>
              <a:buSzPts val="3300"/>
            </a:pPr>
            <a:r>
              <a:rPr lang="en" sz="4000">
                <a:latin typeface="Source Sans Pro"/>
                <a:ea typeface="Source Sans Pro"/>
                <a:cs typeface="Source Sans Pro"/>
                <a:sym typeface="Source Sans Pro"/>
              </a:rPr>
              <a:t>Innovation is a sustainability imperative </a:t>
            </a:r>
            <a:endParaRPr sz="4000">
              <a:latin typeface="Source Sans Pro"/>
              <a:ea typeface="Source Sans Pro"/>
              <a:cs typeface="Source Sans Pro"/>
              <a:sym typeface="Source Sans Pro"/>
            </a:endParaRPr>
          </a:p>
        </p:txBody>
      </p:sp>
      <p:sp>
        <p:nvSpPr>
          <p:cNvPr id="189" name="Google Shape;189;p36"/>
          <p:cNvSpPr txBox="1">
            <a:spLocks noGrp="1"/>
          </p:cNvSpPr>
          <p:nvPr>
            <p:ph type="body" idx="1"/>
          </p:nvPr>
        </p:nvSpPr>
        <p:spPr>
          <a:xfrm>
            <a:off x="838200" y="1455200"/>
            <a:ext cx="10515600" cy="4226400"/>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237061" indent="-228594">
              <a:spcBef>
                <a:spcPts val="667"/>
              </a:spcBef>
              <a:buClr>
                <a:schemeClr val="dk1"/>
              </a:buClr>
              <a:buSzPts val="2100"/>
            </a:pPr>
            <a:r>
              <a:rPr lang="en"/>
              <a:t>Without high-quality, affordable, self-paced options millions of Californians, particularly those from historically excluded populations, will remain behind in educational attainment. </a:t>
            </a:r>
            <a:endParaRPr/>
          </a:p>
          <a:p>
            <a:pPr marL="237061" indent="-228594">
              <a:spcBef>
                <a:spcPts val="1200"/>
              </a:spcBef>
              <a:buClr>
                <a:schemeClr val="dk1"/>
              </a:buClr>
              <a:buSzPts val="2100"/>
            </a:pPr>
            <a:r>
              <a:rPr lang="en"/>
              <a:t>Our institutions must evolve and innovate to meet the needs of students. Our current system is a mismatch for many working adults who need greater flexibility. </a:t>
            </a:r>
            <a:endParaRPr/>
          </a:p>
          <a:p>
            <a:pPr marL="237061" indent="-228594">
              <a:spcBef>
                <a:spcPts val="1200"/>
              </a:spcBef>
              <a:buSzPts val="2100"/>
            </a:pPr>
            <a:r>
              <a:rPr lang="en"/>
              <a:t>We need to lead with an assets-based mindset that recognizes students’ lived experiences, strengths, and capabilities. </a:t>
            </a:r>
            <a:endParaRPr/>
          </a:p>
          <a:p>
            <a:pPr marL="237061" indent="-228594">
              <a:spcBef>
                <a:spcPts val="1200"/>
              </a:spcBef>
              <a:spcAft>
                <a:spcPts val="667"/>
              </a:spcAft>
              <a:buSzPts val="2100"/>
            </a:pPr>
            <a:r>
              <a:rPr lang="en"/>
              <a:t>Evolution is necessary in order to fulfill the mission of the California Community Colleges and to meet the goals of the Vision for Success. </a:t>
            </a:r>
            <a:endParaRPr/>
          </a:p>
        </p:txBody>
      </p:sp>
    </p:spTree>
  </p:cSld>
  <p:clrMapOvr>
    <a:masterClrMapping/>
  </p:clrMapOvr>
</p:sld>
</file>

<file path=ppt/theme/theme1.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2 (1)</Template>
  <TotalTime>150</TotalTime>
  <Words>2372</Words>
  <Application>Microsoft Office PowerPoint</Application>
  <PresentationFormat>Widescreen</PresentationFormat>
  <Paragraphs>306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Palatino</vt:lpstr>
      <vt:lpstr>Roboto</vt:lpstr>
      <vt:lpstr>Source Sans Pro</vt:lpstr>
      <vt:lpstr>Wingdings</vt:lpstr>
      <vt:lpstr>ASCCC Curriculum Inst. 2020 Theme</vt:lpstr>
      <vt:lpstr> Competency Based Education  (CBE) LESSONS LEARNED FROM THE PILOT    Antoniette Aizon, Madera Community College Randy Beach, Southwestern College, 5C Committee Candice Brooks, CCCCO, Dean Educational Services and Support Aisha Lowe, CCCCO, Vice Chancellor of Educational Services and Support Brian Palmiter, Southwestern College Carrie Roberson, ASCCC At-Large Representative  </vt:lpstr>
      <vt:lpstr>PowerPoint Presentation</vt:lpstr>
      <vt:lpstr>The Innovation Imperative </vt:lpstr>
      <vt:lpstr>Older adults may become larger share of CCC population as numbers of high school graduates decline</vt:lpstr>
      <vt:lpstr>CCCs must focus on older adult learner attainment</vt:lpstr>
      <vt:lpstr>Online Education Trends</vt:lpstr>
      <vt:lpstr>CCC Online Education Trends</vt:lpstr>
      <vt:lpstr>Innovation is an equity imperative</vt:lpstr>
      <vt:lpstr>Innovation is a sustainability imperative </vt:lpstr>
      <vt:lpstr>Direct Assessment  Competency Based-Education </vt:lpstr>
      <vt:lpstr>CBE Focuses on Mastery of Competencies</vt:lpstr>
      <vt:lpstr>Direct Assessment CBE</vt:lpstr>
      <vt:lpstr>Legal Authority &amp; Responsibility</vt:lpstr>
      <vt:lpstr>CBE is a tool for campus-wide transformation</vt:lpstr>
      <vt:lpstr>CBE Implementation</vt:lpstr>
      <vt:lpstr>2021-2024 CBE Collaborative Pilot</vt:lpstr>
      <vt:lpstr>CBE Collaborative Colleges</vt:lpstr>
      <vt:lpstr>CBE Collaborative Timeline</vt:lpstr>
      <vt:lpstr>ACCJC &amp; Department of Education &amp; CCCCO</vt:lpstr>
      <vt:lpstr>Building the Program</vt:lpstr>
      <vt:lpstr>Collaborative Activities and Milestones</vt:lpstr>
      <vt:lpstr>Institutional Redesign</vt:lpstr>
      <vt:lpstr>Competency Based Education at Madera Community College</vt:lpstr>
      <vt:lpstr>Lessons Learned at Madera</vt:lpstr>
      <vt:lpstr>Key Recommendations to Get Started</vt:lpstr>
      <vt:lpstr>PowerPoint Presentation</vt:lpstr>
      <vt:lpstr>What next?</vt:lpstr>
      <vt:lpstr>Questions?</vt:lpstr>
      <vt:lpstr>Why is CBE in Community Colleges Different?</vt:lpstr>
      <vt:lpstr>Not just another program</vt:lpstr>
      <vt:lpstr>CBE requires we dismantle the status quo</vt:lpstr>
      <vt:lpstr>CBE requires we innovate teaching and learning</vt:lpstr>
      <vt:lpstr>Overview of Resources &amp; Supports</vt:lpstr>
      <vt:lpstr>Policy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Roberson</dc:creator>
  <cp:lastModifiedBy>Carrie Roberson</cp:lastModifiedBy>
  <cp:revision>2</cp:revision>
  <cp:lastPrinted>2020-11-24T19:39:26Z</cp:lastPrinted>
  <dcterms:created xsi:type="dcterms:W3CDTF">2022-07-01T14:16:32Z</dcterms:created>
  <dcterms:modified xsi:type="dcterms:W3CDTF">2022-07-01T18:34:18Z</dcterms:modified>
</cp:coreProperties>
</file>