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60" r:id="rId5"/>
    <p:sldId id="267" r:id="rId6"/>
    <p:sldId id="305" r:id="rId7"/>
    <p:sldId id="261" r:id="rId8"/>
    <p:sldId id="279" r:id="rId9"/>
    <p:sldId id="266" r:id="rId10"/>
    <p:sldId id="274" r:id="rId11"/>
    <p:sldId id="302" r:id="rId12"/>
    <p:sldId id="306" r:id="rId13"/>
    <p:sldId id="311" r:id="rId14"/>
    <p:sldId id="291" r:id="rId15"/>
    <p:sldId id="282" r:id="rId16"/>
    <p:sldId id="294" r:id="rId17"/>
    <p:sldId id="275" r:id="rId18"/>
    <p:sldId id="310" r:id="rId19"/>
    <p:sldId id="312" r:id="rId20"/>
    <p:sldId id="287" r:id="rId21"/>
    <p:sldId id="296" r:id="rId22"/>
    <p:sldId id="292" r:id="rId23"/>
    <p:sldId id="301" r:id="rId24"/>
    <p:sldId id="290" r:id="rId25"/>
    <p:sldId id="313" r:id="rId26"/>
    <p:sldId id="283" r:id="rId27"/>
    <p:sldId id="285" r:id="rId28"/>
    <p:sldId id="286" r:id="rId29"/>
    <p:sldId id="314" r:id="rId30"/>
    <p:sldId id="298" r:id="rId31"/>
    <p:sldId id="299" r:id="rId32"/>
    <p:sldId id="303" r:id="rId33"/>
    <p:sldId id="315" r:id="rId34"/>
    <p:sldId id="270" r:id="rId35"/>
    <p:sldId id="269" r:id="rId36"/>
    <p:sldId id="273" r:id="rId37"/>
    <p:sldId id="278" r:id="rId38"/>
    <p:sldId id="272" r:id="rId39"/>
    <p:sldId id="277" r:id="rId40"/>
    <p:sldId id="304" r:id="rId41"/>
    <p:sldId id="316" r:id="rId42"/>
  </p:sldIdLst>
  <p:sldSz cx="12192000" cy="6858000"/>
  <p:notesSz cx="6858000" cy="2257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5]" lastIdx="1" clrIdx="6"/>
  <p:cmAuthor id="1" name="Amparo Diaz" initials="AD" lastIdx="8" clrIdx="0"/>
  <p:cmAuthor id="2" name="Nadia Leal-Carrillo" initials="NL" lastIdx="22" clrIdx="1"/>
  <p:cmAuthor id="3" name="Microsoft Office User" initials="Office" lastIdx="1" clrIdx="2"/>
  <p:cmAuthor id="4" name="Microsoft Office User" initials="Office [2]" lastIdx="1" clrIdx="3"/>
  <p:cmAuthor id="5" name="Microsoft Office User" initials="Office [3]" lastIdx="1" clrIdx="4"/>
  <p:cmAuthor id="6" name="Microsoft Office User" initials="Office [4]"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A831C"/>
    <a:srgbClr val="3EBFD6"/>
    <a:srgbClr val="E16C1C"/>
    <a:srgbClr val="674831"/>
    <a:srgbClr val="04A07D"/>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0"/>
    <p:restoredTop sz="70603" autoAdjust="0"/>
  </p:normalViewPr>
  <p:slideViewPr>
    <p:cSldViewPr snapToGrid="0">
      <p:cViewPr varScale="1">
        <p:scale>
          <a:sx n="63" d="100"/>
          <a:sy n="63" d="100"/>
        </p:scale>
        <p:origin x="78" y="3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64D92-1E0F-47A4-8F16-F4202D65181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BE248B9-14C8-4013-84D1-6F279ADE2A00}">
      <dgm:prSet phldrT="[Text]" phldr="0"/>
      <dgm:spPr/>
      <dgm:t>
        <a:bodyPr/>
        <a:lstStyle/>
        <a:p>
          <a:pPr rtl="0"/>
          <a:r>
            <a:rPr lang="en-US">
              <a:latin typeface="Arial" panose="020B0604020202020204"/>
            </a:rPr>
            <a:t>US</a:t>
          </a:r>
          <a:r>
            <a:rPr lang="en-US" b="0" i="0" u="none" strike="noStrike" cap="none" baseline="0" noProof="0">
              <a:solidFill>
                <a:srgbClr val="010000"/>
              </a:solidFill>
              <a:latin typeface="Arial"/>
              <a:cs typeface="Arial"/>
            </a:rPr>
            <a:t> </a:t>
          </a:r>
          <a:r>
            <a:rPr lang="en-US" b="0" i="0" u="none" strike="noStrike" cap="none" baseline="0" noProof="0">
              <a:latin typeface="Arial"/>
              <a:cs typeface="Arial"/>
            </a:rPr>
            <a:t>DEPT</a:t>
          </a:r>
          <a:r>
            <a:rPr lang="en-US">
              <a:latin typeface="Arial" panose="020B0604020202020204"/>
            </a:rPr>
            <a:t> </a:t>
          </a:r>
          <a:r>
            <a:rPr lang="en-US" b="0" i="0" u="none" strike="noStrike" cap="none" baseline="0" noProof="0">
              <a:latin typeface="Arial"/>
              <a:cs typeface="Arial"/>
            </a:rPr>
            <a:t>of</a:t>
          </a:r>
          <a:r>
            <a:rPr lang="en-US">
              <a:latin typeface="Arial" panose="020B0604020202020204"/>
            </a:rPr>
            <a:t> ED </a:t>
          </a:r>
          <a:endParaRPr lang="en-US"/>
        </a:p>
      </dgm:t>
    </dgm:pt>
    <dgm:pt modelId="{FD3A3A91-7E0E-410A-94D3-46114593152E}" type="parTrans" cxnId="{25D7B17D-B2D5-44FD-B0EA-80A338B70B45}">
      <dgm:prSet/>
      <dgm:spPr/>
      <dgm:t>
        <a:bodyPr/>
        <a:lstStyle/>
        <a:p>
          <a:endParaRPr lang="en-US"/>
        </a:p>
      </dgm:t>
    </dgm:pt>
    <dgm:pt modelId="{1DDF2E6D-485D-40F2-9ED7-E0292D6B117D}" type="sibTrans" cxnId="{25D7B17D-B2D5-44FD-B0EA-80A338B70B45}">
      <dgm:prSet/>
      <dgm:spPr/>
      <dgm:t>
        <a:bodyPr/>
        <a:lstStyle/>
        <a:p>
          <a:endParaRPr lang="en-US"/>
        </a:p>
      </dgm:t>
    </dgm:pt>
    <dgm:pt modelId="{AAA46C6C-B400-4657-AA94-993370DF0C3A}">
      <dgm:prSet phldrT="[Text]" phldr="0"/>
      <dgm:spPr/>
      <dgm:t>
        <a:bodyPr/>
        <a:lstStyle/>
        <a:p>
          <a:r>
            <a:rPr lang="en-US">
              <a:latin typeface="Arial" panose="020B0604020202020204"/>
            </a:rPr>
            <a:t>Program</a:t>
          </a:r>
          <a:r>
            <a:rPr lang="en-US"/>
            <a:t> is structured</a:t>
          </a:r>
        </a:p>
      </dgm:t>
    </dgm:pt>
    <dgm:pt modelId="{6B0F9C78-1CE8-4AA8-8503-4FD9D13E8B30}" type="parTrans" cxnId="{5CC18D7C-F40D-41BA-9824-1FBE79F001B2}">
      <dgm:prSet/>
      <dgm:spPr/>
      <dgm:t>
        <a:bodyPr/>
        <a:lstStyle/>
        <a:p>
          <a:endParaRPr lang="en-US"/>
        </a:p>
      </dgm:t>
    </dgm:pt>
    <dgm:pt modelId="{44C341D9-ABC2-4B95-848A-A8A02771A3F7}" type="sibTrans" cxnId="{5CC18D7C-F40D-41BA-9824-1FBE79F001B2}">
      <dgm:prSet/>
      <dgm:spPr/>
      <dgm:t>
        <a:bodyPr/>
        <a:lstStyle/>
        <a:p>
          <a:endParaRPr lang="en-US"/>
        </a:p>
      </dgm:t>
    </dgm:pt>
    <dgm:pt modelId="{52DCAF60-1BF4-42FE-BBC0-3348900CCF00}">
      <dgm:prSet phldrT="[Text]" phldr="0"/>
      <dgm:spPr/>
      <dgm:t>
        <a:bodyPr/>
        <a:lstStyle/>
        <a:p>
          <a:r>
            <a:rPr lang="en-US">
              <a:latin typeface="Arial" panose="020B0604020202020204"/>
            </a:rPr>
            <a:t>Student support </a:t>
          </a:r>
          <a:endParaRPr lang="en-US"/>
        </a:p>
      </dgm:t>
    </dgm:pt>
    <dgm:pt modelId="{6B782718-B7AD-4223-9057-06FF1A956010}" type="parTrans" cxnId="{EB637F11-66AF-4AE8-98A6-E8010BF14147}">
      <dgm:prSet/>
      <dgm:spPr/>
      <dgm:t>
        <a:bodyPr/>
        <a:lstStyle/>
        <a:p>
          <a:endParaRPr lang="en-US"/>
        </a:p>
      </dgm:t>
    </dgm:pt>
    <dgm:pt modelId="{E48D481C-2421-40AE-98B0-CED229C7CE8F}" type="sibTrans" cxnId="{EB637F11-66AF-4AE8-98A6-E8010BF14147}">
      <dgm:prSet/>
      <dgm:spPr/>
      <dgm:t>
        <a:bodyPr/>
        <a:lstStyle/>
        <a:p>
          <a:endParaRPr lang="en-US"/>
        </a:p>
      </dgm:t>
    </dgm:pt>
    <dgm:pt modelId="{20318F96-06C7-4770-8B57-5290EC1E8B1B}">
      <dgm:prSet phldrT="[Text]" phldr="0"/>
      <dgm:spPr/>
      <dgm:t>
        <a:bodyPr/>
        <a:lstStyle/>
        <a:p>
          <a:pPr rtl="0"/>
          <a:r>
            <a:rPr lang="en-US">
              <a:latin typeface="Arial" panose="020B0604020202020204"/>
            </a:rPr>
            <a:t>Credit hour equivalencies and methodology</a:t>
          </a:r>
          <a:endParaRPr lang="en-US"/>
        </a:p>
      </dgm:t>
    </dgm:pt>
    <dgm:pt modelId="{364F9115-754A-4638-A8F7-963B149E157E}" type="parTrans" cxnId="{4291E895-1EA6-4B3A-9CBE-5D822466330D}">
      <dgm:prSet/>
      <dgm:spPr/>
      <dgm:t>
        <a:bodyPr/>
        <a:lstStyle/>
        <a:p>
          <a:endParaRPr lang="en-US"/>
        </a:p>
      </dgm:t>
    </dgm:pt>
    <dgm:pt modelId="{4FBE002B-AB82-4153-9BF4-6C618D9A9430}" type="sibTrans" cxnId="{4291E895-1EA6-4B3A-9CBE-5D822466330D}">
      <dgm:prSet/>
      <dgm:spPr/>
      <dgm:t>
        <a:bodyPr/>
        <a:lstStyle/>
        <a:p>
          <a:endParaRPr lang="en-US"/>
        </a:p>
      </dgm:t>
    </dgm:pt>
    <dgm:pt modelId="{655432EB-A32B-4269-B741-D2C9B38FB1FF}">
      <dgm:prSet phldrT="[Text]" phldr="0"/>
      <dgm:spPr/>
      <dgm:t>
        <a:bodyPr/>
        <a:lstStyle/>
        <a:p>
          <a:pPr rtl="0"/>
          <a:r>
            <a:rPr lang="en-US">
              <a:latin typeface="Arial" panose="020B0604020202020204"/>
            </a:rPr>
            <a:t>CCCCO </a:t>
          </a:r>
          <a:endParaRPr lang="en-US"/>
        </a:p>
      </dgm:t>
    </dgm:pt>
    <dgm:pt modelId="{9D15D412-A8B7-44D4-BE07-C8EC80A38D7A}" type="parTrans" cxnId="{F9A84397-7E76-4D92-B3EF-1ED6CDE57E86}">
      <dgm:prSet/>
      <dgm:spPr/>
      <dgm:t>
        <a:bodyPr/>
        <a:lstStyle/>
        <a:p>
          <a:endParaRPr lang="en-US"/>
        </a:p>
      </dgm:t>
    </dgm:pt>
    <dgm:pt modelId="{DDDFF94C-C789-43D8-85AB-D3903537F50F}" type="sibTrans" cxnId="{F9A84397-7E76-4D92-B3EF-1ED6CDE57E86}">
      <dgm:prSet/>
      <dgm:spPr/>
      <dgm:t>
        <a:bodyPr/>
        <a:lstStyle/>
        <a:p>
          <a:endParaRPr lang="en-US"/>
        </a:p>
      </dgm:t>
    </dgm:pt>
    <dgm:pt modelId="{1D37A2CB-1E2B-4DF8-9482-1A3B39361358}">
      <dgm:prSet phldrT="[Text]" phldr="0"/>
      <dgm:spPr/>
      <dgm:t>
        <a:bodyPr/>
        <a:lstStyle/>
        <a:p>
          <a:pPr rtl="0"/>
          <a:r>
            <a:rPr lang="en-US">
              <a:latin typeface="Arial" panose="020B0604020202020204"/>
            </a:rPr>
            <a:t> Catalog description </a:t>
          </a:r>
        </a:p>
      </dgm:t>
    </dgm:pt>
    <dgm:pt modelId="{37EEA5D2-E256-4FD1-890D-48DA3A171B25}" type="parTrans" cxnId="{1396A177-8E97-443C-BDC3-86B137EBDDF1}">
      <dgm:prSet/>
      <dgm:spPr/>
      <dgm:t>
        <a:bodyPr/>
        <a:lstStyle/>
        <a:p>
          <a:endParaRPr lang="en-US"/>
        </a:p>
      </dgm:t>
    </dgm:pt>
    <dgm:pt modelId="{160FE60D-25E8-43B4-848C-F48D11E53828}" type="sibTrans" cxnId="{1396A177-8E97-443C-BDC3-86B137EBDDF1}">
      <dgm:prSet/>
      <dgm:spPr/>
      <dgm:t>
        <a:bodyPr/>
        <a:lstStyle/>
        <a:p>
          <a:endParaRPr lang="en-US"/>
        </a:p>
      </dgm:t>
    </dgm:pt>
    <dgm:pt modelId="{EC710D83-BBBB-4A4A-9001-A37614E755F7}">
      <dgm:prSet phldr="0"/>
      <dgm:spPr/>
      <dgm:t>
        <a:bodyPr/>
        <a:lstStyle/>
        <a:p>
          <a:pPr rtl="0"/>
          <a:r>
            <a:rPr lang="en-US">
              <a:latin typeface="Arial" panose="020B0604020202020204"/>
            </a:rPr>
            <a:t>Equity strategies </a:t>
          </a:r>
        </a:p>
      </dgm:t>
    </dgm:pt>
    <dgm:pt modelId="{549B638E-E397-4C78-BCAF-A60522114223}" type="parTrans" cxnId="{8FD447A5-F202-4D4B-8FAE-6D718D9C2793}">
      <dgm:prSet/>
      <dgm:spPr/>
    </dgm:pt>
    <dgm:pt modelId="{5CF1137C-E5CF-4A42-817A-BC55F9548071}" type="sibTrans" cxnId="{8FD447A5-F202-4D4B-8FAE-6D718D9C2793}">
      <dgm:prSet/>
      <dgm:spPr/>
    </dgm:pt>
    <dgm:pt modelId="{4F9DC9CC-4F4C-40B2-A9E9-86F0C0C5A892}">
      <dgm:prSet phldr="0"/>
      <dgm:spPr/>
      <dgm:t>
        <a:bodyPr/>
        <a:lstStyle/>
        <a:p>
          <a:pPr rtl="0"/>
          <a:r>
            <a:rPr lang="en-US">
              <a:latin typeface="Arial" panose="020B0604020202020204"/>
            </a:rPr>
            <a:t>Professional development </a:t>
          </a:r>
        </a:p>
      </dgm:t>
    </dgm:pt>
    <dgm:pt modelId="{151DDA35-EA35-4FB5-B57C-AF0D1C5A79DE}" type="parTrans" cxnId="{0A3628D8-581F-44BF-AC22-9BA231388A0B}">
      <dgm:prSet/>
      <dgm:spPr/>
    </dgm:pt>
    <dgm:pt modelId="{149233E7-242B-4EB9-987C-1835402E40F5}" type="sibTrans" cxnId="{0A3628D8-581F-44BF-AC22-9BA231388A0B}">
      <dgm:prSet/>
      <dgm:spPr/>
    </dgm:pt>
    <dgm:pt modelId="{7845F23F-D023-4804-BF20-92DD9ABDD02F}">
      <dgm:prSet phldr="0"/>
      <dgm:spPr/>
      <dgm:t>
        <a:bodyPr/>
        <a:lstStyle/>
        <a:p>
          <a:pPr rtl="0"/>
          <a:r>
            <a:rPr lang="en-US">
              <a:latin typeface="Arial" panose="020B0604020202020204"/>
            </a:rPr>
            <a:t>Process for assessing learning </a:t>
          </a:r>
        </a:p>
      </dgm:t>
    </dgm:pt>
    <dgm:pt modelId="{3D6A888A-248B-47E5-91D3-91E078C62C5E}" type="parTrans" cxnId="{70DE8F93-A6BF-4452-BBBC-0C3BB432793B}">
      <dgm:prSet/>
      <dgm:spPr/>
    </dgm:pt>
    <dgm:pt modelId="{3AD69A1F-125F-4295-B992-EA710E18DBB7}" type="sibTrans" cxnId="{70DE8F93-A6BF-4452-BBBC-0C3BB432793B}">
      <dgm:prSet/>
      <dgm:spPr/>
    </dgm:pt>
    <dgm:pt modelId="{0BBE7FEB-A8F1-4BCE-91C2-5C18CF593C37}">
      <dgm:prSet phldr="0"/>
      <dgm:spPr/>
      <dgm:t>
        <a:bodyPr/>
        <a:lstStyle/>
        <a:p>
          <a:pPr rtl="0"/>
          <a:r>
            <a:rPr lang="en-US">
              <a:latin typeface="Arial" panose="020B0604020202020204"/>
            </a:rPr>
            <a:t>Module elements </a:t>
          </a:r>
        </a:p>
      </dgm:t>
    </dgm:pt>
    <dgm:pt modelId="{0049092E-9C57-4BEF-A8FB-DCEFF32B80A2}" type="parTrans" cxnId="{20786020-D5B2-4322-9992-604E52808A9F}">
      <dgm:prSet/>
      <dgm:spPr/>
    </dgm:pt>
    <dgm:pt modelId="{C0A85DE2-32BF-46AA-BA4C-228EE0678CAE}" type="sibTrans" cxnId="{20786020-D5B2-4322-9992-604E52808A9F}">
      <dgm:prSet/>
      <dgm:spPr/>
    </dgm:pt>
    <dgm:pt modelId="{6D15811C-149F-4FE2-A431-9C85A1E856FE}">
      <dgm:prSet phldr="0"/>
      <dgm:spPr/>
      <dgm:t>
        <a:bodyPr/>
        <a:lstStyle/>
        <a:p>
          <a:pPr rtl="0"/>
          <a:r>
            <a:rPr lang="en-US">
              <a:latin typeface="Arial" panose="020B0604020202020204"/>
            </a:rPr>
            <a:t>Module elements </a:t>
          </a:r>
          <a:endParaRPr lang="en-US"/>
        </a:p>
      </dgm:t>
    </dgm:pt>
    <dgm:pt modelId="{8F05B5DB-0162-4FB1-8D59-4796B148B920}" type="parTrans" cxnId="{960DB410-550C-4A86-A037-5230505B710A}">
      <dgm:prSet/>
      <dgm:spPr/>
    </dgm:pt>
    <dgm:pt modelId="{EB2947C1-A567-43BA-92E3-39F00D37D829}" type="sibTrans" cxnId="{960DB410-550C-4A86-A037-5230505B710A}">
      <dgm:prSet/>
      <dgm:spPr/>
    </dgm:pt>
    <dgm:pt modelId="{D8F59EAE-3847-4587-92BF-2A9B2B961A52}">
      <dgm:prSet phldr="0"/>
      <dgm:spPr/>
      <dgm:t>
        <a:bodyPr/>
        <a:lstStyle/>
        <a:p>
          <a:pPr rtl="0"/>
          <a:r>
            <a:rPr lang="en-US">
              <a:latin typeface="Arial" panose="020B0604020202020204"/>
            </a:rPr>
            <a:t>Competency statements</a:t>
          </a:r>
        </a:p>
      </dgm:t>
    </dgm:pt>
    <dgm:pt modelId="{16EC46EA-FBAC-4D66-B28F-041E35D9332A}" type="parTrans" cxnId="{93626901-61BD-41CE-909D-3F2AB76DDC0D}">
      <dgm:prSet/>
      <dgm:spPr/>
    </dgm:pt>
    <dgm:pt modelId="{EEF93664-C508-40EE-BC0F-1109AA378650}" type="sibTrans" cxnId="{93626901-61BD-41CE-909D-3F2AB76DDC0D}">
      <dgm:prSet/>
      <dgm:spPr/>
    </dgm:pt>
    <dgm:pt modelId="{A3C369C1-57E0-4536-A6DE-1B3414669A3D}">
      <dgm:prSet phldr="0"/>
      <dgm:spPr/>
      <dgm:t>
        <a:bodyPr/>
        <a:lstStyle/>
        <a:p>
          <a:pPr rtl="0"/>
          <a:r>
            <a:rPr lang="en-US">
              <a:latin typeface="Arial" panose="020B0604020202020204"/>
            </a:rPr>
            <a:t>Method for substantive interation </a:t>
          </a:r>
        </a:p>
      </dgm:t>
    </dgm:pt>
    <dgm:pt modelId="{CB362325-D9E9-4AC3-8DA1-32F3A4DA2CE2}" type="parTrans" cxnId="{4A9DB633-562F-4181-9CAA-A58D9E1E385B}">
      <dgm:prSet/>
      <dgm:spPr/>
    </dgm:pt>
    <dgm:pt modelId="{BC8EE627-FAEB-447A-8A59-39272D5C6344}" type="sibTrans" cxnId="{4A9DB633-562F-4181-9CAA-A58D9E1E385B}">
      <dgm:prSet/>
      <dgm:spPr/>
    </dgm:pt>
    <dgm:pt modelId="{61D1950B-82CF-4645-A4E3-5586E938C0A4}">
      <dgm:prSet phldr="0"/>
      <dgm:spPr/>
      <dgm:t>
        <a:bodyPr/>
        <a:lstStyle/>
        <a:p>
          <a:r>
            <a:rPr lang="en-US">
              <a:latin typeface="Arial" panose="020B0604020202020204"/>
            </a:rPr>
            <a:t>Evaluations </a:t>
          </a:r>
          <a:endParaRPr lang="en-US"/>
        </a:p>
      </dgm:t>
    </dgm:pt>
    <dgm:pt modelId="{F75153A8-F00C-4939-B4FB-503446AAB076}" type="parTrans" cxnId="{69518932-4127-40B6-9CC6-92003C927CD0}">
      <dgm:prSet/>
      <dgm:spPr/>
    </dgm:pt>
    <dgm:pt modelId="{F87CDC22-CECD-4783-9184-1678B175BFD6}" type="sibTrans" cxnId="{69518932-4127-40B6-9CC6-92003C927CD0}">
      <dgm:prSet/>
      <dgm:spPr/>
    </dgm:pt>
    <dgm:pt modelId="{414CE0DD-CAF8-4927-A4C4-E88461A675B9}">
      <dgm:prSet phldr="0"/>
      <dgm:spPr/>
      <dgm:t>
        <a:bodyPr/>
        <a:lstStyle/>
        <a:p>
          <a:pPr rtl="0"/>
          <a:r>
            <a:rPr lang="en-US">
              <a:latin typeface="Arial" panose="020B0604020202020204"/>
            </a:rPr>
            <a:t>Outreach strategies </a:t>
          </a:r>
          <a:endParaRPr lang="en-US"/>
        </a:p>
      </dgm:t>
    </dgm:pt>
    <dgm:pt modelId="{BF66C1EF-6E96-4B9E-B6F4-409C2F8A8BC8}" type="parTrans" cxnId="{CB802761-B166-4AE7-B948-EF87F00B5B4C}">
      <dgm:prSet/>
      <dgm:spPr/>
    </dgm:pt>
    <dgm:pt modelId="{3AB712AA-7C3E-4016-BC3F-4A2D46C66868}" type="sibTrans" cxnId="{CB802761-B166-4AE7-B948-EF87F00B5B4C}">
      <dgm:prSet/>
      <dgm:spPr/>
    </dgm:pt>
    <dgm:pt modelId="{FFB94F34-1BE8-4A43-AA6E-91B49D168CF3}">
      <dgm:prSet phldr="0"/>
      <dgm:spPr/>
      <dgm:t>
        <a:bodyPr/>
        <a:lstStyle/>
        <a:p>
          <a:pPr rtl="0"/>
          <a:r>
            <a:rPr lang="en-US">
              <a:latin typeface="Arial" panose="020B0604020202020204"/>
            </a:rPr>
            <a:t>Learning activities </a:t>
          </a:r>
          <a:endParaRPr lang="en-US"/>
        </a:p>
      </dgm:t>
    </dgm:pt>
    <dgm:pt modelId="{300ED576-F94D-4996-8FF9-FC9F7DD53F55}" type="parTrans" cxnId="{0447CCEE-5A34-4068-BDE7-9E313219030E}">
      <dgm:prSet/>
      <dgm:spPr/>
    </dgm:pt>
    <dgm:pt modelId="{67513261-0835-45C5-B509-6E65992629A4}" type="sibTrans" cxnId="{0447CCEE-5A34-4068-BDE7-9E313219030E}">
      <dgm:prSet/>
      <dgm:spPr/>
    </dgm:pt>
    <dgm:pt modelId="{EC7E87BF-F1BE-4624-B35F-950C6DBAAA93}">
      <dgm:prSet phldr="0"/>
      <dgm:spPr/>
      <dgm:t>
        <a:bodyPr/>
        <a:lstStyle/>
        <a:p>
          <a:pPr rtl="0"/>
          <a:r>
            <a:rPr lang="en-US">
              <a:latin typeface="Arial" panose="020B0604020202020204"/>
            </a:rPr>
            <a:t>Summative assessment rubric </a:t>
          </a:r>
        </a:p>
      </dgm:t>
    </dgm:pt>
    <dgm:pt modelId="{7CD104B7-1F33-4BDB-9A19-8B569CA453DB}" type="parTrans" cxnId="{E295564E-2B6A-4BC0-960E-4ECA094843A6}">
      <dgm:prSet/>
      <dgm:spPr/>
    </dgm:pt>
    <dgm:pt modelId="{10372958-C663-49D3-9F17-2D6EAE7BBF49}" type="sibTrans" cxnId="{E295564E-2B6A-4BC0-960E-4ECA094843A6}">
      <dgm:prSet/>
      <dgm:spPr/>
    </dgm:pt>
    <dgm:pt modelId="{14970EDD-FB67-4991-B630-9BA2D7F47750}">
      <dgm:prSet phldr="0"/>
      <dgm:spPr/>
      <dgm:t>
        <a:bodyPr/>
        <a:lstStyle/>
        <a:p>
          <a:pPr rtl="0"/>
          <a:r>
            <a:rPr lang="en-US">
              <a:latin typeface="Arial" panose="020B0604020202020204"/>
            </a:rPr>
            <a:t>List of modules within program </a:t>
          </a:r>
        </a:p>
      </dgm:t>
    </dgm:pt>
    <dgm:pt modelId="{020E5D47-A77D-4A76-B71A-E8B8655418D9}" type="parTrans" cxnId="{00895A09-0144-48BE-A5AC-9A1572705CCE}">
      <dgm:prSet/>
      <dgm:spPr/>
    </dgm:pt>
    <dgm:pt modelId="{7E80DA07-B60A-4FFF-A5F0-6FE1897CE94F}" type="sibTrans" cxnId="{00895A09-0144-48BE-A5AC-9A1572705CCE}">
      <dgm:prSet/>
      <dgm:spPr/>
    </dgm:pt>
    <dgm:pt modelId="{EE2D87E3-B231-4483-A06D-E20F7665A83D}">
      <dgm:prSet phldr="0"/>
      <dgm:spPr/>
      <dgm:t>
        <a:bodyPr/>
        <a:lstStyle/>
        <a:p>
          <a:pPr rtl="0"/>
          <a:r>
            <a:rPr lang="en-US">
              <a:latin typeface="Arial" panose="020B0604020202020204"/>
            </a:rPr>
            <a:t>Faculty and staff roles </a:t>
          </a:r>
        </a:p>
      </dgm:t>
    </dgm:pt>
    <dgm:pt modelId="{1D063EA6-98B4-4F30-94AC-321B7E3D51E0}" type="parTrans" cxnId="{CD8C3D9F-060A-4BCA-BB90-3324798A4E89}">
      <dgm:prSet/>
      <dgm:spPr/>
    </dgm:pt>
    <dgm:pt modelId="{04BED385-32B9-407A-96D6-0459404EC432}" type="sibTrans" cxnId="{CD8C3D9F-060A-4BCA-BB90-3324798A4E89}">
      <dgm:prSet/>
      <dgm:spPr/>
    </dgm:pt>
    <dgm:pt modelId="{6D2930A6-C0E8-4DB5-8F46-2AF2684CDBF5}">
      <dgm:prSet phldr="0"/>
      <dgm:spPr/>
      <dgm:t>
        <a:bodyPr/>
        <a:lstStyle/>
        <a:p>
          <a:pPr rtl="0"/>
          <a:r>
            <a:rPr lang="en-US">
              <a:latin typeface="Arial" panose="020B0604020202020204"/>
            </a:rPr>
            <a:t>Student support</a:t>
          </a:r>
        </a:p>
      </dgm:t>
    </dgm:pt>
    <dgm:pt modelId="{0610462E-D438-45E9-A1F2-2B178F56C324}" type="parTrans" cxnId="{790D4604-808C-45EE-8CDD-A8F90166AB8B}">
      <dgm:prSet/>
      <dgm:spPr/>
    </dgm:pt>
    <dgm:pt modelId="{5E1187F4-0A95-4903-A8D9-D31491B019E8}" type="sibTrans" cxnId="{790D4604-808C-45EE-8CDD-A8F90166AB8B}">
      <dgm:prSet/>
      <dgm:spPr/>
    </dgm:pt>
    <dgm:pt modelId="{224A7757-AD16-4529-9EDA-4DA1B4609A9A}">
      <dgm:prSet phldr="0"/>
      <dgm:spPr/>
      <dgm:t>
        <a:bodyPr/>
        <a:lstStyle/>
        <a:p>
          <a:pPr rtl="0"/>
          <a:r>
            <a:rPr lang="en-US">
              <a:latin typeface="Arial" panose="020B0604020202020204"/>
            </a:rPr>
            <a:t>Substintive faculty interation </a:t>
          </a:r>
        </a:p>
      </dgm:t>
    </dgm:pt>
    <dgm:pt modelId="{2AB4F2D5-9A3C-4C81-AC69-426C78E474C5}" type="parTrans" cxnId="{DCCF0B81-FC71-4390-878E-61BA31A9BCA2}">
      <dgm:prSet/>
      <dgm:spPr/>
    </dgm:pt>
    <dgm:pt modelId="{771C20A6-EE13-4DAE-BE70-08E744257A7A}" type="sibTrans" cxnId="{DCCF0B81-FC71-4390-878E-61BA31A9BCA2}">
      <dgm:prSet/>
      <dgm:spPr/>
    </dgm:pt>
    <dgm:pt modelId="{7B7DE245-1ED9-4FEC-9EBE-5F2DBB7A4AD6}">
      <dgm:prSet phldr="0"/>
      <dgm:spPr/>
      <dgm:t>
        <a:bodyPr/>
        <a:lstStyle/>
        <a:p>
          <a:endParaRPr lang="en-US">
            <a:latin typeface="Arial" panose="020B0604020202020204"/>
          </a:endParaRPr>
        </a:p>
      </dgm:t>
    </dgm:pt>
    <dgm:pt modelId="{0EFA2E99-5CA7-463C-ACDD-A1EF1E447A2F}" type="parTrans" cxnId="{99FF7164-19A4-4EF4-B2AE-7CA4A69DD425}">
      <dgm:prSet/>
      <dgm:spPr/>
    </dgm:pt>
    <dgm:pt modelId="{8C851A6E-8FE9-4848-8CCA-03DBA813381D}" type="sibTrans" cxnId="{99FF7164-19A4-4EF4-B2AE-7CA4A69DD425}">
      <dgm:prSet/>
      <dgm:spPr/>
    </dgm:pt>
    <dgm:pt modelId="{1D3AECD0-8EAC-42DE-A6A0-70697FE9C7BE}">
      <dgm:prSet phldr="0"/>
      <dgm:spPr/>
      <dgm:t>
        <a:bodyPr/>
        <a:lstStyle/>
        <a:p>
          <a:endParaRPr lang="en-US">
            <a:latin typeface="Arial" panose="020B0604020202020204"/>
          </a:endParaRPr>
        </a:p>
      </dgm:t>
    </dgm:pt>
    <dgm:pt modelId="{86278D73-1764-4918-A070-368D12B17FA0}" type="parTrans" cxnId="{5F7909FF-486F-40A4-992A-C1BBFFEBC879}">
      <dgm:prSet/>
      <dgm:spPr/>
    </dgm:pt>
    <dgm:pt modelId="{A7F8C2D8-655F-434E-AC27-272466303DAD}" type="sibTrans" cxnId="{5F7909FF-486F-40A4-992A-C1BBFFEBC879}">
      <dgm:prSet/>
      <dgm:spPr/>
    </dgm:pt>
    <dgm:pt modelId="{91735F86-BDA7-4443-A2ED-D6B5936848D3}">
      <dgm:prSet phldr="0"/>
      <dgm:spPr/>
      <dgm:t>
        <a:bodyPr/>
        <a:lstStyle/>
        <a:p>
          <a:endParaRPr lang="en-US">
            <a:latin typeface="Arial" panose="020B0604020202020204"/>
          </a:endParaRPr>
        </a:p>
      </dgm:t>
    </dgm:pt>
    <dgm:pt modelId="{B2B957B6-2585-4CC7-A491-5C926CE90BA6}" type="parTrans" cxnId="{9B58AC30-F6DF-4362-BE61-95D46E1620CB}">
      <dgm:prSet/>
      <dgm:spPr/>
    </dgm:pt>
    <dgm:pt modelId="{58B05999-149D-4F3D-BE07-0D37E186E0C6}" type="sibTrans" cxnId="{9B58AC30-F6DF-4362-BE61-95D46E1620CB}">
      <dgm:prSet/>
      <dgm:spPr/>
    </dgm:pt>
    <dgm:pt modelId="{C6319AFA-8585-4A20-95E9-365F58356454}">
      <dgm:prSet phldr="0"/>
      <dgm:spPr/>
      <dgm:t>
        <a:bodyPr/>
        <a:lstStyle/>
        <a:p>
          <a:endParaRPr lang="en-US">
            <a:latin typeface="Arial" panose="020B0604020202020204"/>
          </a:endParaRPr>
        </a:p>
      </dgm:t>
    </dgm:pt>
    <dgm:pt modelId="{21B0D4F5-846C-4B3F-8EB1-9F2FF6873CE8}" type="parTrans" cxnId="{E95D5655-E7B6-4191-AE31-4C3F9EFAEA07}">
      <dgm:prSet/>
      <dgm:spPr/>
    </dgm:pt>
    <dgm:pt modelId="{1FCED834-E751-4E18-8FFC-BC6D11B4EDB7}" type="sibTrans" cxnId="{E95D5655-E7B6-4191-AE31-4C3F9EFAEA07}">
      <dgm:prSet/>
      <dgm:spPr/>
    </dgm:pt>
    <dgm:pt modelId="{FB3CEAA6-0F04-40D8-B8E4-DA75FD6D9F19}">
      <dgm:prSet phldr="0"/>
      <dgm:spPr/>
      <dgm:t>
        <a:bodyPr/>
        <a:lstStyle/>
        <a:p>
          <a:pPr rtl="0"/>
          <a:endParaRPr lang="en-US">
            <a:latin typeface="Arial" panose="020B0604020202020204"/>
          </a:endParaRPr>
        </a:p>
      </dgm:t>
    </dgm:pt>
    <dgm:pt modelId="{D5193698-6181-45E9-9729-B4D268586B93}" type="parTrans" cxnId="{7892793D-CFA3-4B3F-BE04-8B4283DDE30C}">
      <dgm:prSet/>
      <dgm:spPr/>
    </dgm:pt>
    <dgm:pt modelId="{1CD70971-DB96-48AF-B293-1E90E49B0E48}" type="sibTrans" cxnId="{7892793D-CFA3-4B3F-BE04-8B4283DDE30C}">
      <dgm:prSet/>
      <dgm:spPr/>
    </dgm:pt>
    <dgm:pt modelId="{E9C233FF-E78B-4B4B-B3FD-EF7755F0B2F9}">
      <dgm:prSet phldr="0"/>
      <dgm:spPr/>
      <dgm:t>
        <a:bodyPr/>
        <a:lstStyle/>
        <a:p>
          <a:pPr rtl="0"/>
          <a:endParaRPr lang="en-US">
            <a:latin typeface="Arial" panose="020B0604020202020204"/>
          </a:endParaRPr>
        </a:p>
      </dgm:t>
    </dgm:pt>
    <dgm:pt modelId="{2DA42712-5A24-4F3F-B2BB-E6826EE38A0C}" type="parTrans" cxnId="{A9173D07-5D89-4C16-AC4F-FA3399CF05E4}">
      <dgm:prSet/>
      <dgm:spPr/>
    </dgm:pt>
    <dgm:pt modelId="{11B68A42-8DDA-4851-B94B-C3032070B459}" type="sibTrans" cxnId="{A9173D07-5D89-4C16-AC4F-FA3399CF05E4}">
      <dgm:prSet/>
      <dgm:spPr/>
    </dgm:pt>
    <dgm:pt modelId="{8FF43911-EF50-4A51-A925-D45FA64D81E5}">
      <dgm:prSet phldr="0"/>
      <dgm:spPr/>
      <dgm:t>
        <a:bodyPr/>
        <a:lstStyle/>
        <a:p>
          <a:pPr rtl="0"/>
          <a:endParaRPr lang="en-US">
            <a:latin typeface="Arial" panose="020B0604020202020204"/>
          </a:endParaRPr>
        </a:p>
      </dgm:t>
    </dgm:pt>
    <dgm:pt modelId="{509AA2AE-71C9-4B34-87A3-E8893959D21C}" type="parTrans" cxnId="{10F1A128-68A6-4D57-8456-C6634A3D4A06}">
      <dgm:prSet/>
      <dgm:spPr/>
    </dgm:pt>
    <dgm:pt modelId="{9BDB5410-CC84-498B-AEFD-55ACC567D4CE}" type="sibTrans" cxnId="{10F1A128-68A6-4D57-8456-C6634A3D4A06}">
      <dgm:prSet/>
      <dgm:spPr/>
    </dgm:pt>
    <dgm:pt modelId="{123206BC-E777-44C2-BB0E-753EB1B8F401}" type="pres">
      <dgm:prSet presAssocID="{D0264D92-1E0F-47A4-8F16-F4202D65181B}" presName="Name0" presStyleCnt="0">
        <dgm:presLayoutVars>
          <dgm:dir/>
          <dgm:animLvl val="lvl"/>
          <dgm:resizeHandles val="exact"/>
        </dgm:presLayoutVars>
      </dgm:prSet>
      <dgm:spPr/>
    </dgm:pt>
    <dgm:pt modelId="{ED04B6F5-0B10-496E-B5EA-DB36364DA476}" type="pres">
      <dgm:prSet presAssocID="{D0264D92-1E0F-47A4-8F16-F4202D65181B}" presName="tSp" presStyleCnt="0"/>
      <dgm:spPr/>
    </dgm:pt>
    <dgm:pt modelId="{9BD27D91-36BE-4272-9507-4FA5C9F300DE}" type="pres">
      <dgm:prSet presAssocID="{D0264D92-1E0F-47A4-8F16-F4202D65181B}" presName="bSp" presStyleCnt="0"/>
      <dgm:spPr/>
    </dgm:pt>
    <dgm:pt modelId="{CCBB5528-2B1D-47C8-8C38-8D6F4A29090C}" type="pres">
      <dgm:prSet presAssocID="{D0264D92-1E0F-47A4-8F16-F4202D65181B}" presName="process" presStyleCnt="0"/>
      <dgm:spPr/>
    </dgm:pt>
    <dgm:pt modelId="{0D74EA14-E2A1-44A8-A945-C5A04F02BDEA}" type="pres">
      <dgm:prSet presAssocID="{0BE248B9-14C8-4013-84D1-6F279ADE2A00}" presName="composite1" presStyleCnt="0"/>
      <dgm:spPr/>
    </dgm:pt>
    <dgm:pt modelId="{5FC5FD14-0E1B-47DD-8E18-0C4C36330266}" type="pres">
      <dgm:prSet presAssocID="{0BE248B9-14C8-4013-84D1-6F279ADE2A00}" presName="dummyNode1" presStyleLbl="node1" presStyleIdx="0" presStyleCnt="3"/>
      <dgm:spPr/>
    </dgm:pt>
    <dgm:pt modelId="{B48BC141-38B9-4296-BC7F-435716416B3C}" type="pres">
      <dgm:prSet presAssocID="{0BE248B9-14C8-4013-84D1-6F279ADE2A00}" presName="childNode1" presStyleLbl="bgAcc1" presStyleIdx="0" presStyleCnt="3">
        <dgm:presLayoutVars>
          <dgm:bulletEnabled val="1"/>
        </dgm:presLayoutVars>
      </dgm:prSet>
      <dgm:spPr/>
    </dgm:pt>
    <dgm:pt modelId="{B7DF6452-26D1-4942-90A0-4C0DC7405782}" type="pres">
      <dgm:prSet presAssocID="{0BE248B9-14C8-4013-84D1-6F279ADE2A00}" presName="childNode1tx" presStyleLbl="bgAcc1" presStyleIdx="0" presStyleCnt="3">
        <dgm:presLayoutVars>
          <dgm:bulletEnabled val="1"/>
        </dgm:presLayoutVars>
      </dgm:prSet>
      <dgm:spPr/>
    </dgm:pt>
    <dgm:pt modelId="{AA175690-9D65-4D52-94C0-0FAB1C0221AD}" type="pres">
      <dgm:prSet presAssocID="{0BE248B9-14C8-4013-84D1-6F279ADE2A00}" presName="parentNode1" presStyleLbl="node1" presStyleIdx="0" presStyleCnt="3">
        <dgm:presLayoutVars>
          <dgm:chMax val="1"/>
          <dgm:bulletEnabled val="1"/>
        </dgm:presLayoutVars>
      </dgm:prSet>
      <dgm:spPr/>
    </dgm:pt>
    <dgm:pt modelId="{92734317-83F7-4EE3-851E-6B5158D4E941}" type="pres">
      <dgm:prSet presAssocID="{0BE248B9-14C8-4013-84D1-6F279ADE2A00}" presName="connSite1" presStyleCnt="0"/>
      <dgm:spPr/>
    </dgm:pt>
    <dgm:pt modelId="{83D88BCA-82CA-4A8C-B4AD-90B475310D4B}" type="pres">
      <dgm:prSet presAssocID="{1DDF2E6D-485D-40F2-9ED7-E0292D6B117D}" presName="Name9" presStyleLbl="sibTrans2D1" presStyleIdx="0" presStyleCnt="2"/>
      <dgm:spPr/>
    </dgm:pt>
    <dgm:pt modelId="{179BB0C7-0056-49BC-B0FD-14B2AB28099C}" type="pres">
      <dgm:prSet presAssocID="{655432EB-A32B-4269-B741-D2C9B38FB1FF}" presName="composite2" presStyleCnt="0"/>
      <dgm:spPr/>
    </dgm:pt>
    <dgm:pt modelId="{9B03C247-6986-4B22-BB5B-4915FF8C3EBE}" type="pres">
      <dgm:prSet presAssocID="{655432EB-A32B-4269-B741-D2C9B38FB1FF}" presName="dummyNode2" presStyleLbl="node1" presStyleIdx="0" presStyleCnt="3"/>
      <dgm:spPr/>
    </dgm:pt>
    <dgm:pt modelId="{CE98AD8F-C084-4F70-B4C9-A66099123CA2}" type="pres">
      <dgm:prSet presAssocID="{655432EB-A32B-4269-B741-D2C9B38FB1FF}" presName="childNode2" presStyleLbl="bgAcc1" presStyleIdx="1" presStyleCnt="3">
        <dgm:presLayoutVars>
          <dgm:bulletEnabled val="1"/>
        </dgm:presLayoutVars>
      </dgm:prSet>
      <dgm:spPr/>
    </dgm:pt>
    <dgm:pt modelId="{89D8632C-7777-471C-92A0-89F64E3AEBB3}" type="pres">
      <dgm:prSet presAssocID="{655432EB-A32B-4269-B741-D2C9B38FB1FF}" presName="childNode2tx" presStyleLbl="bgAcc1" presStyleIdx="1" presStyleCnt="3">
        <dgm:presLayoutVars>
          <dgm:bulletEnabled val="1"/>
        </dgm:presLayoutVars>
      </dgm:prSet>
      <dgm:spPr/>
    </dgm:pt>
    <dgm:pt modelId="{4D29E035-5D6D-43FE-894E-C67605E2C661}" type="pres">
      <dgm:prSet presAssocID="{655432EB-A32B-4269-B741-D2C9B38FB1FF}" presName="parentNode2" presStyleLbl="node1" presStyleIdx="1" presStyleCnt="3">
        <dgm:presLayoutVars>
          <dgm:chMax val="0"/>
          <dgm:bulletEnabled val="1"/>
        </dgm:presLayoutVars>
      </dgm:prSet>
      <dgm:spPr/>
    </dgm:pt>
    <dgm:pt modelId="{1F104FCF-1DDE-4461-B3D8-A5FA7DFCB23C}" type="pres">
      <dgm:prSet presAssocID="{655432EB-A32B-4269-B741-D2C9B38FB1FF}" presName="connSite2" presStyleCnt="0"/>
      <dgm:spPr/>
    </dgm:pt>
    <dgm:pt modelId="{BFDB0311-5C2D-419C-A114-D75FBFBADB5C}" type="pres">
      <dgm:prSet presAssocID="{DDDFF94C-C789-43D8-85AB-D3903537F50F}" presName="Name18" presStyleLbl="sibTrans2D1" presStyleIdx="1" presStyleCnt="2"/>
      <dgm:spPr/>
    </dgm:pt>
    <dgm:pt modelId="{F1588E81-FE17-4D1C-AE8D-77743F26FCFE}" type="pres">
      <dgm:prSet presAssocID="{0BBE7FEB-A8F1-4BCE-91C2-5C18CF593C37}" presName="composite1" presStyleCnt="0"/>
      <dgm:spPr/>
    </dgm:pt>
    <dgm:pt modelId="{805BF998-28D1-417E-9B1B-A3C0E1AC7CFA}" type="pres">
      <dgm:prSet presAssocID="{0BBE7FEB-A8F1-4BCE-91C2-5C18CF593C37}" presName="dummyNode1" presStyleLbl="node1" presStyleIdx="1" presStyleCnt="3"/>
      <dgm:spPr/>
    </dgm:pt>
    <dgm:pt modelId="{4090C98D-7473-4CF8-B1C4-4CBFAAF68032}" type="pres">
      <dgm:prSet presAssocID="{0BBE7FEB-A8F1-4BCE-91C2-5C18CF593C37}" presName="childNode1" presStyleLbl="bgAcc1" presStyleIdx="2" presStyleCnt="3">
        <dgm:presLayoutVars>
          <dgm:bulletEnabled val="1"/>
        </dgm:presLayoutVars>
      </dgm:prSet>
      <dgm:spPr/>
    </dgm:pt>
    <dgm:pt modelId="{A421F59B-0B71-4B40-B206-507FCD532554}" type="pres">
      <dgm:prSet presAssocID="{0BBE7FEB-A8F1-4BCE-91C2-5C18CF593C37}" presName="childNode1tx" presStyleLbl="bgAcc1" presStyleIdx="2" presStyleCnt="3">
        <dgm:presLayoutVars>
          <dgm:bulletEnabled val="1"/>
        </dgm:presLayoutVars>
      </dgm:prSet>
      <dgm:spPr/>
    </dgm:pt>
    <dgm:pt modelId="{4193A84B-0C54-4C8E-9C2A-5D9F65A9559B}" type="pres">
      <dgm:prSet presAssocID="{0BBE7FEB-A8F1-4BCE-91C2-5C18CF593C37}" presName="parentNode1" presStyleLbl="node1" presStyleIdx="2" presStyleCnt="3">
        <dgm:presLayoutVars>
          <dgm:chMax val="1"/>
          <dgm:bulletEnabled val="1"/>
        </dgm:presLayoutVars>
      </dgm:prSet>
      <dgm:spPr/>
    </dgm:pt>
    <dgm:pt modelId="{E2BCAA07-B93D-48A3-8546-3636F400F82D}" type="pres">
      <dgm:prSet presAssocID="{0BBE7FEB-A8F1-4BCE-91C2-5C18CF593C37}" presName="connSite1" presStyleCnt="0"/>
      <dgm:spPr/>
    </dgm:pt>
  </dgm:ptLst>
  <dgm:cxnLst>
    <dgm:cxn modelId="{1E661700-375A-4C04-A1D2-FAEFFCBB76FC}" type="presOf" srcId="{6D2930A6-C0E8-4DB5-8F46-2AF2684CDBF5}" destId="{CE98AD8F-C084-4F70-B4C9-A66099123CA2}" srcOrd="0" destOrd="5" presId="urn:microsoft.com/office/officeart/2005/8/layout/hProcess4"/>
    <dgm:cxn modelId="{93626901-61BD-41CE-909D-3F2AB76DDC0D}" srcId="{0BBE7FEB-A8F1-4BCE-91C2-5C18CF593C37}" destId="{D8F59EAE-3847-4587-92BF-2A9B2B961A52}" srcOrd="4" destOrd="0" parTransId="{16EC46EA-FBAC-4D66-B28F-041E35D9332A}" sibTransId="{EEF93664-C508-40EE-BC0F-1109AA378650}"/>
    <dgm:cxn modelId="{A684CE01-A276-4937-B692-CD6ECC3FE492}" type="presOf" srcId="{EC710D83-BBBB-4A4A-9001-A37614E755F7}" destId="{CE98AD8F-C084-4F70-B4C9-A66099123CA2}" srcOrd="0" destOrd="4" presId="urn:microsoft.com/office/officeart/2005/8/layout/hProcess4"/>
    <dgm:cxn modelId="{790D4604-808C-45EE-8CDD-A8F90166AB8B}" srcId="{EC710D83-BBBB-4A4A-9001-A37614E755F7}" destId="{6D2930A6-C0E8-4DB5-8F46-2AF2684CDBF5}" srcOrd="0" destOrd="0" parTransId="{0610462E-D438-45E9-A1F2-2B178F56C324}" sibTransId="{5E1187F4-0A95-4903-A8D9-D31491B019E8}"/>
    <dgm:cxn modelId="{A9173D07-5D89-4C16-AC4F-FA3399CF05E4}" srcId="{0BE248B9-14C8-4013-84D1-6F279ADE2A00}" destId="{E9C233FF-E78B-4B4B-B3FD-EF7755F0B2F9}" srcOrd="1" destOrd="0" parTransId="{2DA42712-5A24-4F3F-B2BB-E6826EE38A0C}" sibTransId="{11B68A42-8DDA-4851-B94B-C3032070B459}"/>
    <dgm:cxn modelId="{00895A09-0144-48BE-A5AC-9A1572705CCE}" srcId="{655432EB-A32B-4269-B741-D2C9B38FB1FF}" destId="{14970EDD-FB67-4991-B630-9BA2D7F47750}" srcOrd="1" destOrd="0" parTransId="{020E5D47-A77D-4A76-B71A-E8B8655418D9}" sibTransId="{7E80DA07-B60A-4FFF-A5F0-6FE1897CE94F}"/>
    <dgm:cxn modelId="{960DB410-550C-4A86-A037-5230505B710A}" srcId="{14970EDD-FB67-4991-B630-9BA2D7F47750}" destId="{6D15811C-149F-4FE2-A431-9C85A1E856FE}" srcOrd="0" destOrd="0" parTransId="{8F05B5DB-0162-4FB1-8D59-4796B148B920}" sibTransId="{EB2947C1-A567-43BA-92E3-39F00D37D829}"/>
    <dgm:cxn modelId="{94C25111-8073-4F1C-86E8-E1B1D2CE63CE}" type="presOf" srcId="{414CE0DD-CAF8-4927-A4C4-E88461A675B9}" destId="{89D8632C-7777-471C-92A0-89F64E3AEBB3}" srcOrd="1" destOrd="8" presId="urn:microsoft.com/office/officeart/2005/8/layout/hProcess4"/>
    <dgm:cxn modelId="{EB637F11-66AF-4AE8-98A6-E8010BF14147}" srcId="{0BE248B9-14C8-4013-84D1-6F279ADE2A00}" destId="{52DCAF60-1BF4-42FE-BBC0-3348900CCF00}" srcOrd="5" destOrd="0" parTransId="{6B782718-B7AD-4223-9057-06FF1A956010}" sibTransId="{E48D481C-2421-40AE-98B0-CED229C7CE8F}"/>
    <dgm:cxn modelId="{3259B218-5DF9-42A8-BB7B-9929F7A7F099}" type="presOf" srcId="{AAA46C6C-B400-4657-AA94-993370DF0C3A}" destId="{B48BC141-38B9-4296-BC7F-435716416B3C}" srcOrd="0" destOrd="3" presId="urn:microsoft.com/office/officeart/2005/8/layout/hProcess4"/>
    <dgm:cxn modelId="{9B883F1F-0D0C-4091-80FE-2C181FBF90E9}" type="presOf" srcId="{20318F96-06C7-4770-8B57-5290EC1E8B1B}" destId="{B7DF6452-26D1-4942-90A0-4C0DC7405782}" srcOrd="1" destOrd="6" presId="urn:microsoft.com/office/officeart/2005/8/layout/hProcess4"/>
    <dgm:cxn modelId="{20786020-D5B2-4322-9992-604E52808A9F}" srcId="{D0264D92-1E0F-47A4-8F16-F4202D65181B}" destId="{0BBE7FEB-A8F1-4BCE-91C2-5C18CF593C37}" srcOrd="2" destOrd="0" parTransId="{0049092E-9C57-4BEF-A8FB-DCEFF32B80A2}" sibTransId="{C0A85DE2-32BF-46AA-BA4C-228EE0678CAE}"/>
    <dgm:cxn modelId="{C0AE2C22-380E-4889-8C65-D4F7008107A0}" type="presOf" srcId="{A3C369C1-57E0-4536-A6DE-1B3414669A3D}" destId="{4090C98D-7473-4CF8-B1C4-4CBFAAF68032}" srcOrd="0" destOrd="6" presId="urn:microsoft.com/office/officeart/2005/8/layout/hProcess4"/>
    <dgm:cxn modelId="{5EA54D23-FEF2-4BD2-96BE-91FAB4A61522}" type="presOf" srcId="{AAA46C6C-B400-4657-AA94-993370DF0C3A}" destId="{B7DF6452-26D1-4942-90A0-4C0DC7405782}" srcOrd="1" destOrd="3" presId="urn:microsoft.com/office/officeart/2005/8/layout/hProcess4"/>
    <dgm:cxn modelId="{E6992425-7208-4FD4-A3C4-733A6851064C}" type="presOf" srcId="{14970EDD-FB67-4991-B630-9BA2D7F47750}" destId="{CE98AD8F-C084-4F70-B4C9-A66099123CA2}" srcOrd="0" destOrd="1" presId="urn:microsoft.com/office/officeart/2005/8/layout/hProcess4"/>
    <dgm:cxn modelId="{9F71C725-9DD9-40FF-AC69-995B6EBC696A}" type="presOf" srcId="{7B7DE245-1ED9-4FEC-9EBE-5F2DBB7A4AD6}" destId="{4090C98D-7473-4CF8-B1C4-4CBFAAF68032}" srcOrd="0" destOrd="0" presId="urn:microsoft.com/office/officeart/2005/8/layout/hProcess4"/>
    <dgm:cxn modelId="{F63C7027-1CEF-497B-8F68-21524C6EE6A8}" type="presOf" srcId="{E9C233FF-E78B-4B4B-B3FD-EF7755F0B2F9}" destId="{B7DF6452-26D1-4942-90A0-4C0DC7405782}" srcOrd="1" destOrd="1" presId="urn:microsoft.com/office/officeart/2005/8/layout/hProcess4"/>
    <dgm:cxn modelId="{10F1A128-68A6-4D57-8456-C6634A3D4A06}" srcId="{0BE248B9-14C8-4013-84D1-6F279ADE2A00}" destId="{8FF43911-EF50-4A51-A925-D45FA64D81E5}" srcOrd="2" destOrd="0" parTransId="{509AA2AE-71C9-4B34-87A3-E8893959D21C}" sibTransId="{9BDB5410-CC84-498B-AEFD-55ACC567D4CE}"/>
    <dgm:cxn modelId="{5B916E2D-09FD-489E-9ECE-81420CAB2307}" type="presOf" srcId="{DDDFF94C-C789-43D8-85AB-D3903537F50F}" destId="{BFDB0311-5C2D-419C-A114-D75FBFBADB5C}" srcOrd="0" destOrd="0" presId="urn:microsoft.com/office/officeart/2005/8/layout/hProcess4"/>
    <dgm:cxn modelId="{9B58AC30-F6DF-4362-BE61-95D46E1620CB}" srcId="{0BBE7FEB-A8F1-4BCE-91C2-5C18CF593C37}" destId="{91735F86-BDA7-4443-A2ED-D6B5936848D3}" srcOrd="2" destOrd="0" parTransId="{B2B957B6-2585-4CC7-A491-5C926CE90BA6}" sibTransId="{58B05999-149D-4F3D-BE07-0D37E186E0C6}"/>
    <dgm:cxn modelId="{69518932-4127-40B6-9CC6-92003C927CD0}" srcId="{EC710D83-BBBB-4A4A-9001-A37614E755F7}" destId="{61D1950B-82CF-4645-A4E3-5586E938C0A4}" srcOrd="1" destOrd="0" parTransId="{F75153A8-F00C-4939-B4FB-503446AAB076}" sibTransId="{F87CDC22-CECD-4783-9184-1678B175BFD6}"/>
    <dgm:cxn modelId="{4A9DB633-562F-4181-9CAA-A58D9E1E385B}" srcId="{0BBE7FEB-A8F1-4BCE-91C2-5C18CF593C37}" destId="{A3C369C1-57E0-4536-A6DE-1B3414669A3D}" srcOrd="6" destOrd="0" parTransId="{CB362325-D9E9-4AC3-8DA1-32F3A4DA2CE2}" sibTransId="{BC8EE627-FAEB-447A-8A59-39272D5C6344}"/>
    <dgm:cxn modelId="{36204B38-3A17-4AC0-9DF8-718AFD19E677}" type="presOf" srcId="{6D15811C-149F-4FE2-A431-9C85A1E856FE}" destId="{89D8632C-7777-471C-92A0-89F64E3AEBB3}" srcOrd="1" destOrd="2" presId="urn:microsoft.com/office/officeart/2005/8/layout/hProcess4"/>
    <dgm:cxn modelId="{6B5E2639-6E9F-4671-8C03-9B70BCC32715}" type="presOf" srcId="{61D1950B-82CF-4645-A4E3-5586E938C0A4}" destId="{CE98AD8F-C084-4F70-B4C9-A66099123CA2}" srcOrd="0" destOrd="6" presId="urn:microsoft.com/office/officeart/2005/8/layout/hProcess4"/>
    <dgm:cxn modelId="{7892793D-CFA3-4B3F-BE04-8B4283DDE30C}" srcId="{0BE248B9-14C8-4013-84D1-6F279ADE2A00}" destId="{FB3CEAA6-0F04-40D8-B8E4-DA75FD6D9F19}" srcOrd="0" destOrd="0" parTransId="{D5193698-6181-45E9-9729-B4D268586B93}" sibTransId="{1CD70971-DB96-48AF-B293-1E90E49B0E48}"/>
    <dgm:cxn modelId="{CB802761-B166-4AE7-B948-EF87F00B5B4C}" srcId="{EC710D83-BBBB-4A4A-9001-A37614E755F7}" destId="{414CE0DD-CAF8-4927-A4C4-E88461A675B9}" srcOrd="3" destOrd="0" parTransId="{BF66C1EF-6E96-4B9E-B6F4-409C2F8A8BC8}" sibTransId="{3AB712AA-7C3E-4016-BC3F-4A2D46C66868}"/>
    <dgm:cxn modelId="{8A654041-BC2E-4417-9AA8-082D00A36999}" type="presOf" srcId="{E9C233FF-E78B-4B4B-B3FD-EF7755F0B2F9}" destId="{B48BC141-38B9-4296-BC7F-435716416B3C}" srcOrd="0" destOrd="1" presId="urn:microsoft.com/office/officeart/2005/8/layout/hProcess4"/>
    <dgm:cxn modelId="{33103A42-57F9-47EE-B017-E1F88174C888}" type="presOf" srcId="{6D2930A6-C0E8-4DB5-8F46-2AF2684CDBF5}" destId="{89D8632C-7777-471C-92A0-89F64E3AEBB3}" srcOrd="1" destOrd="5" presId="urn:microsoft.com/office/officeart/2005/8/layout/hProcess4"/>
    <dgm:cxn modelId="{18E2F543-B811-4BA2-B0BA-46A35B528F60}" type="presOf" srcId="{4F9DC9CC-4F4C-40B2-A9E9-86F0C0C5A892}" destId="{89D8632C-7777-471C-92A0-89F64E3AEBB3}" srcOrd="1" destOrd="7" presId="urn:microsoft.com/office/officeart/2005/8/layout/hProcess4"/>
    <dgm:cxn modelId="{99FF7164-19A4-4EF4-B2AE-7CA4A69DD425}" srcId="{0BBE7FEB-A8F1-4BCE-91C2-5C18CF593C37}" destId="{7B7DE245-1ED9-4FEC-9EBE-5F2DBB7A4AD6}" srcOrd="0" destOrd="0" parTransId="{0EFA2E99-5CA7-463C-ACDD-A1EF1E447A2F}" sibTransId="{8C851A6E-8FE9-4848-8CCA-03DBA813381D}"/>
    <dgm:cxn modelId="{04D78846-C1EE-4930-ACE3-8AC635B24E05}" type="presOf" srcId="{52DCAF60-1BF4-42FE-BBC0-3348900CCF00}" destId="{B48BC141-38B9-4296-BC7F-435716416B3C}" srcOrd="0" destOrd="5" presId="urn:microsoft.com/office/officeart/2005/8/layout/hProcess4"/>
    <dgm:cxn modelId="{0D88FB67-9DE7-4219-BC81-5B892A3583D8}" type="presOf" srcId="{8FF43911-EF50-4A51-A925-D45FA64D81E5}" destId="{B48BC141-38B9-4296-BC7F-435716416B3C}" srcOrd="0" destOrd="2" presId="urn:microsoft.com/office/officeart/2005/8/layout/hProcess4"/>
    <dgm:cxn modelId="{286F7169-00B3-4590-899A-A2FB9BC1BC42}" type="presOf" srcId="{91735F86-BDA7-4443-A2ED-D6B5936848D3}" destId="{4090C98D-7473-4CF8-B1C4-4CBFAAF68032}" srcOrd="0" destOrd="2" presId="urn:microsoft.com/office/officeart/2005/8/layout/hProcess4"/>
    <dgm:cxn modelId="{049C604B-7B08-4C99-BD8F-B231B076B38E}" type="presOf" srcId="{7845F23F-D023-4804-BF20-92DD9ABDD02F}" destId="{B48BC141-38B9-4296-BC7F-435716416B3C}" srcOrd="0" destOrd="4" presId="urn:microsoft.com/office/officeart/2005/8/layout/hProcess4"/>
    <dgm:cxn modelId="{E295564E-2B6A-4BC0-960E-4ECA094843A6}" srcId="{0BBE7FEB-A8F1-4BCE-91C2-5C18CF593C37}" destId="{EC7E87BF-F1BE-4624-B35F-950C6DBAAA93}" srcOrd="7" destOrd="0" parTransId="{7CD104B7-1F33-4BDB-9A19-8B569CA453DB}" sibTransId="{10372958-C663-49D3-9F17-2D6EAE7BBF49}"/>
    <dgm:cxn modelId="{073FF64F-D02D-43CD-9A86-371A367EC658}" type="presOf" srcId="{1D3AECD0-8EAC-42DE-A6A0-70697FE9C7BE}" destId="{A421F59B-0B71-4B40-B206-507FCD532554}" srcOrd="1" destOrd="1" presId="urn:microsoft.com/office/officeart/2005/8/layout/hProcess4"/>
    <dgm:cxn modelId="{B4383C51-FD1D-482C-8DF7-626DCEA78177}" type="presOf" srcId="{FB3CEAA6-0F04-40D8-B8E4-DA75FD6D9F19}" destId="{B7DF6452-26D1-4942-90A0-4C0DC7405782}" srcOrd="1" destOrd="0" presId="urn:microsoft.com/office/officeart/2005/8/layout/hProcess4"/>
    <dgm:cxn modelId="{D62B7771-7E58-4A40-B498-32C6921BC041}" type="presOf" srcId="{7B7DE245-1ED9-4FEC-9EBE-5F2DBB7A4AD6}" destId="{A421F59B-0B71-4B40-B206-507FCD532554}" srcOrd="1" destOrd="0" presId="urn:microsoft.com/office/officeart/2005/8/layout/hProcess4"/>
    <dgm:cxn modelId="{E95D5655-E7B6-4191-AE31-4C3F9EFAEA07}" srcId="{0BBE7FEB-A8F1-4BCE-91C2-5C18CF593C37}" destId="{C6319AFA-8585-4A20-95E9-365F58356454}" srcOrd="3" destOrd="0" parTransId="{21B0D4F5-846C-4B3F-8EB1-9F2FF6873CE8}" sibTransId="{1FCED834-E751-4E18-8FFC-BC6D11B4EDB7}"/>
    <dgm:cxn modelId="{2EDDF355-92BC-4B5C-BAD9-2C12B7D89794}" type="presOf" srcId="{EC7E87BF-F1BE-4624-B35F-950C6DBAAA93}" destId="{A421F59B-0B71-4B40-B206-507FCD532554}" srcOrd="1" destOrd="7" presId="urn:microsoft.com/office/officeart/2005/8/layout/hProcess4"/>
    <dgm:cxn modelId="{1396A177-8E97-443C-BDC3-86B137EBDDF1}" srcId="{655432EB-A32B-4269-B741-D2C9B38FB1FF}" destId="{1D37A2CB-1E2B-4DF8-9482-1A3B39361358}" srcOrd="0" destOrd="0" parTransId="{37EEA5D2-E256-4FD1-890D-48DA3A171B25}" sibTransId="{160FE60D-25E8-43B4-848C-F48D11E53828}"/>
    <dgm:cxn modelId="{DA459C5A-838E-4682-8780-D321CCF6C154}" type="presOf" srcId="{A3C369C1-57E0-4536-A6DE-1B3414669A3D}" destId="{A421F59B-0B71-4B40-B206-507FCD532554}" srcOrd="1" destOrd="6" presId="urn:microsoft.com/office/officeart/2005/8/layout/hProcess4"/>
    <dgm:cxn modelId="{4D40BC7A-933A-45FC-8A2A-8C398FB11DE7}" type="presOf" srcId="{1D37A2CB-1E2B-4DF8-9482-1A3B39361358}" destId="{CE98AD8F-C084-4F70-B4C9-A66099123CA2}" srcOrd="0" destOrd="0" presId="urn:microsoft.com/office/officeart/2005/8/layout/hProcess4"/>
    <dgm:cxn modelId="{F1A5917B-3265-4896-A4B2-3D5D8E36C50D}" type="presOf" srcId="{C6319AFA-8585-4A20-95E9-365F58356454}" destId="{A421F59B-0B71-4B40-B206-507FCD532554}" srcOrd="1" destOrd="3" presId="urn:microsoft.com/office/officeart/2005/8/layout/hProcess4"/>
    <dgm:cxn modelId="{5CC18D7C-F40D-41BA-9824-1FBE79F001B2}" srcId="{0BE248B9-14C8-4013-84D1-6F279ADE2A00}" destId="{AAA46C6C-B400-4657-AA94-993370DF0C3A}" srcOrd="3" destOrd="0" parTransId="{6B0F9C78-1CE8-4AA8-8503-4FD9D13E8B30}" sibTransId="{44C341D9-ABC2-4B95-848A-A8A02771A3F7}"/>
    <dgm:cxn modelId="{25D7B17D-B2D5-44FD-B0EA-80A338B70B45}" srcId="{D0264D92-1E0F-47A4-8F16-F4202D65181B}" destId="{0BE248B9-14C8-4013-84D1-6F279ADE2A00}" srcOrd="0" destOrd="0" parTransId="{FD3A3A91-7E0E-410A-94D3-46114593152E}" sibTransId="{1DDF2E6D-485D-40F2-9ED7-E0292D6B117D}"/>
    <dgm:cxn modelId="{DCCF0B81-FC71-4390-878E-61BA31A9BCA2}" srcId="{0BE248B9-14C8-4013-84D1-6F279ADE2A00}" destId="{224A7757-AD16-4529-9EDA-4DA1B4609A9A}" srcOrd="7" destOrd="0" parTransId="{2AB4F2D5-9A3C-4C81-AC69-426C78E474C5}" sibTransId="{771C20A6-EE13-4DAE-BE70-08E744257A7A}"/>
    <dgm:cxn modelId="{446A2383-65A7-4AD5-98A7-42F81D136383}" type="presOf" srcId="{224A7757-AD16-4529-9EDA-4DA1B4609A9A}" destId="{B48BC141-38B9-4296-BC7F-435716416B3C}" srcOrd="0" destOrd="7" presId="urn:microsoft.com/office/officeart/2005/8/layout/hProcess4"/>
    <dgm:cxn modelId="{E900028A-1A3B-4C44-A152-70D6697853B9}" type="presOf" srcId="{1DDF2E6D-485D-40F2-9ED7-E0292D6B117D}" destId="{83D88BCA-82CA-4A8C-B4AD-90B475310D4B}" srcOrd="0" destOrd="0" presId="urn:microsoft.com/office/officeart/2005/8/layout/hProcess4"/>
    <dgm:cxn modelId="{6A19128B-7ABF-47A3-83FE-F90BF92D4C3D}" type="presOf" srcId="{EE2D87E3-B231-4483-A06D-E20F7665A83D}" destId="{CE98AD8F-C084-4F70-B4C9-A66099123CA2}" srcOrd="0" destOrd="3" presId="urn:microsoft.com/office/officeart/2005/8/layout/hProcess4"/>
    <dgm:cxn modelId="{A29AB48F-544D-4D23-94F7-017A46E823D3}" type="presOf" srcId="{52DCAF60-1BF4-42FE-BBC0-3348900CCF00}" destId="{B7DF6452-26D1-4942-90A0-4C0DC7405782}" srcOrd="1" destOrd="5" presId="urn:microsoft.com/office/officeart/2005/8/layout/hProcess4"/>
    <dgm:cxn modelId="{70DE8F93-A6BF-4452-BBBC-0C3BB432793B}" srcId="{0BE248B9-14C8-4013-84D1-6F279ADE2A00}" destId="{7845F23F-D023-4804-BF20-92DD9ABDD02F}" srcOrd="4" destOrd="0" parTransId="{3D6A888A-248B-47E5-91D3-91E078C62C5E}" sibTransId="{3AD69A1F-125F-4295-B992-EA710E18DBB7}"/>
    <dgm:cxn modelId="{2EA81494-D619-435E-96B1-48D4C0F8D8C5}" type="presOf" srcId="{1D3AECD0-8EAC-42DE-A6A0-70697FE9C7BE}" destId="{4090C98D-7473-4CF8-B1C4-4CBFAAF68032}" srcOrd="0" destOrd="1" presId="urn:microsoft.com/office/officeart/2005/8/layout/hProcess4"/>
    <dgm:cxn modelId="{0D10CE95-B8A5-4BEA-A614-BCD663042BED}" type="presOf" srcId="{D8F59EAE-3847-4587-92BF-2A9B2B961A52}" destId="{4090C98D-7473-4CF8-B1C4-4CBFAAF68032}" srcOrd="0" destOrd="4" presId="urn:microsoft.com/office/officeart/2005/8/layout/hProcess4"/>
    <dgm:cxn modelId="{4291E895-1EA6-4B3A-9CBE-5D822466330D}" srcId="{0BE248B9-14C8-4013-84D1-6F279ADE2A00}" destId="{20318F96-06C7-4770-8B57-5290EC1E8B1B}" srcOrd="6" destOrd="0" parTransId="{364F9115-754A-4638-A8F7-963B149E157E}" sibTransId="{4FBE002B-AB82-4153-9BF4-6C618D9A9430}"/>
    <dgm:cxn modelId="{77288D96-2882-496E-9E75-00A439790A89}" type="presOf" srcId="{FFB94F34-1BE8-4A43-AA6E-91B49D168CF3}" destId="{4090C98D-7473-4CF8-B1C4-4CBFAAF68032}" srcOrd="0" destOrd="5" presId="urn:microsoft.com/office/officeart/2005/8/layout/hProcess4"/>
    <dgm:cxn modelId="{F9A84397-7E76-4D92-B3EF-1ED6CDE57E86}" srcId="{D0264D92-1E0F-47A4-8F16-F4202D65181B}" destId="{655432EB-A32B-4269-B741-D2C9B38FB1FF}" srcOrd="1" destOrd="0" parTransId="{9D15D412-A8B7-44D4-BE07-C8EC80A38D7A}" sibTransId="{DDDFF94C-C789-43D8-85AB-D3903537F50F}"/>
    <dgm:cxn modelId="{ACC01599-09A5-455F-8EF6-89B0D1371374}" type="presOf" srcId="{224A7757-AD16-4529-9EDA-4DA1B4609A9A}" destId="{B7DF6452-26D1-4942-90A0-4C0DC7405782}" srcOrd="1" destOrd="7" presId="urn:microsoft.com/office/officeart/2005/8/layout/hProcess4"/>
    <dgm:cxn modelId="{CD8C3D9F-060A-4BCA-BB90-3324798A4E89}" srcId="{655432EB-A32B-4269-B741-D2C9B38FB1FF}" destId="{EE2D87E3-B231-4483-A06D-E20F7665A83D}" srcOrd="2" destOrd="0" parTransId="{1D063EA6-98B4-4F30-94AC-321B7E3D51E0}" sibTransId="{04BED385-32B9-407A-96D6-0459404EC432}"/>
    <dgm:cxn modelId="{65910BA1-F63A-450A-A5F5-95B6F3219C34}" type="presOf" srcId="{655432EB-A32B-4269-B741-D2C9B38FB1FF}" destId="{4D29E035-5D6D-43FE-894E-C67605E2C661}" srcOrd="0" destOrd="0" presId="urn:microsoft.com/office/officeart/2005/8/layout/hProcess4"/>
    <dgm:cxn modelId="{8FD447A5-F202-4D4B-8FAE-6D718D9C2793}" srcId="{655432EB-A32B-4269-B741-D2C9B38FB1FF}" destId="{EC710D83-BBBB-4A4A-9001-A37614E755F7}" srcOrd="3" destOrd="0" parTransId="{549B638E-E397-4C78-BCAF-A60522114223}" sibTransId="{5CF1137C-E5CF-4A42-817A-BC55F9548071}"/>
    <dgm:cxn modelId="{F0F023A7-7FA5-48C3-9BFB-BD09C49B5591}" type="presOf" srcId="{D8F59EAE-3847-4587-92BF-2A9B2B961A52}" destId="{A421F59B-0B71-4B40-B206-507FCD532554}" srcOrd="1" destOrd="4" presId="urn:microsoft.com/office/officeart/2005/8/layout/hProcess4"/>
    <dgm:cxn modelId="{7E345AA9-F348-4E68-A4F6-AF6DBC433D84}" type="presOf" srcId="{20318F96-06C7-4770-8B57-5290EC1E8B1B}" destId="{B48BC141-38B9-4296-BC7F-435716416B3C}" srcOrd="0" destOrd="6" presId="urn:microsoft.com/office/officeart/2005/8/layout/hProcess4"/>
    <dgm:cxn modelId="{218146AB-4785-46D3-917D-55DBC4B35B33}" type="presOf" srcId="{0BE248B9-14C8-4013-84D1-6F279ADE2A00}" destId="{AA175690-9D65-4D52-94C0-0FAB1C0221AD}" srcOrd="0" destOrd="0" presId="urn:microsoft.com/office/officeart/2005/8/layout/hProcess4"/>
    <dgm:cxn modelId="{9FECD0AE-05C6-4BA3-B708-D5FBE2359051}" type="presOf" srcId="{7845F23F-D023-4804-BF20-92DD9ABDD02F}" destId="{B7DF6452-26D1-4942-90A0-4C0DC7405782}" srcOrd="1" destOrd="4" presId="urn:microsoft.com/office/officeart/2005/8/layout/hProcess4"/>
    <dgm:cxn modelId="{7C2ADFB1-451C-4648-B622-AEB38B85D4AC}" type="presOf" srcId="{C6319AFA-8585-4A20-95E9-365F58356454}" destId="{4090C98D-7473-4CF8-B1C4-4CBFAAF68032}" srcOrd="0" destOrd="3" presId="urn:microsoft.com/office/officeart/2005/8/layout/hProcess4"/>
    <dgm:cxn modelId="{89400CB2-D463-459B-A864-E2785DAABB2A}" type="presOf" srcId="{8FF43911-EF50-4A51-A925-D45FA64D81E5}" destId="{B7DF6452-26D1-4942-90A0-4C0DC7405782}" srcOrd="1" destOrd="2" presId="urn:microsoft.com/office/officeart/2005/8/layout/hProcess4"/>
    <dgm:cxn modelId="{732CACBA-824C-4083-9AA4-BA6E093AAA6E}" type="presOf" srcId="{D0264D92-1E0F-47A4-8F16-F4202D65181B}" destId="{123206BC-E777-44C2-BB0E-753EB1B8F401}" srcOrd="0" destOrd="0" presId="urn:microsoft.com/office/officeart/2005/8/layout/hProcess4"/>
    <dgm:cxn modelId="{AF40B6BA-0047-49E6-9708-BA5887D31CBC}" type="presOf" srcId="{EC7E87BF-F1BE-4624-B35F-950C6DBAAA93}" destId="{4090C98D-7473-4CF8-B1C4-4CBFAAF68032}" srcOrd="0" destOrd="7" presId="urn:microsoft.com/office/officeart/2005/8/layout/hProcess4"/>
    <dgm:cxn modelId="{9A1205BB-0C4F-40A6-9F72-27F66B4B2E63}" type="presOf" srcId="{1D37A2CB-1E2B-4DF8-9482-1A3B39361358}" destId="{89D8632C-7777-471C-92A0-89F64E3AEBB3}" srcOrd="1" destOrd="0" presId="urn:microsoft.com/office/officeart/2005/8/layout/hProcess4"/>
    <dgm:cxn modelId="{43D551C7-72D9-4841-9533-54B7C20B4F32}" type="presOf" srcId="{91735F86-BDA7-4443-A2ED-D6B5936848D3}" destId="{A421F59B-0B71-4B40-B206-507FCD532554}" srcOrd="1" destOrd="2" presId="urn:microsoft.com/office/officeart/2005/8/layout/hProcess4"/>
    <dgm:cxn modelId="{A91D47CF-22F8-4E0A-8020-2D5B5A828C42}" type="presOf" srcId="{14970EDD-FB67-4991-B630-9BA2D7F47750}" destId="{89D8632C-7777-471C-92A0-89F64E3AEBB3}" srcOrd="1" destOrd="1" presId="urn:microsoft.com/office/officeart/2005/8/layout/hProcess4"/>
    <dgm:cxn modelId="{947C7BD3-FB0C-4FA7-8238-EB3687A02925}" type="presOf" srcId="{61D1950B-82CF-4645-A4E3-5586E938C0A4}" destId="{89D8632C-7777-471C-92A0-89F64E3AEBB3}" srcOrd="1" destOrd="6" presId="urn:microsoft.com/office/officeart/2005/8/layout/hProcess4"/>
    <dgm:cxn modelId="{0A3628D8-581F-44BF-AC22-9BA231388A0B}" srcId="{EC710D83-BBBB-4A4A-9001-A37614E755F7}" destId="{4F9DC9CC-4F4C-40B2-A9E9-86F0C0C5A892}" srcOrd="2" destOrd="0" parTransId="{151DDA35-EA35-4FB5-B57C-AF0D1C5A79DE}" sibTransId="{149233E7-242B-4EB9-987C-1835402E40F5}"/>
    <dgm:cxn modelId="{CB9F2EE4-50DA-44AC-A705-D28E4FAD2BD5}" type="presOf" srcId="{EC710D83-BBBB-4A4A-9001-A37614E755F7}" destId="{89D8632C-7777-471C-92A0-89F64E3AEBB3}" srcOrd="1" destOrd="4" presId="urn:microsoft.com/office/officeart/2005/8/layout/hProcess4"/>
    <dgm:cxn modelId="{AE8C3FE6-805F-48CD-AB25-1F69A6E34B42}" type="presOf" srcId="{EE2D87E3-B231-4483-A06D-E20F7665A83D}" destId="{89D8632C-7777-471C-92A0-89F64E3AEBB3}" srcOrd="1" destOrd="3" presId="urn:microsoft.com/office/officeart/2005/8/layout/hProcess4"/>
    <dgm:cxn modelId="{B686A9EA-29A6-4CC4-B184-0B582B550CBC}" type="presOf" srcId="{FB3CEAA6-0F04-40D8-B8E4-DA75FD6D9F19}" destId="{B48BC141-38B9-4296-BC7F-435716416B3C}" srcOrd="0" destOrd="0" presId="urn:microsoft.com/office/officeart/2005/8/layout/hProcess4"/>
    <dgm:cxn modelId="{2860FEEB-7311-456D-B238-4EC2760EBBC6}" type="presOf" srcId="{4F9DC9CC-4F4C-40B2-A9E9-86F0C0C5A892}" destId="{CE98AD8F-C084-4F70-B4C9-A66099123CA2}" srcOrd="0" destOrd="7" presId="urn:microsoft.com/office/officeart/2005/8/layout/hProcess4"/>
    <dgm:cxn modelId="{0447CCEE-5A34-4068-BDE7-9E313219030E}" srcId="{0BBE7FEB-A8F1-4BCE-91C2-5C18CF593C37}" destId="{FFB94F34-1BE8-4A43-AA6E-91B49D168CF3}" srcOrd="5" destOrd="0" parTransId="{300ED576-F94D-4996-8FF9-FC9F7DD53F55}" sibTransId="{67513261-0835-45C5-B509-6E65992629A4}"/>
    <dgm:cxn modelId="{FA19FEF0-48E1-488E-81AC-B7F8BC3791AE}" type="presOf" srcId="{414CE0DD-CAF8-4927-A4C4-E88461A675B9}" destId="{CE98AD8F-C084-4F70-B4C9-A66099123CA2}" srcOrd="0" destOrd="8" presId="urn:microsoft.com/office/officeart/2005/8/layout/hProcess4"/>
    <dgm:cxn modelId="{155A1CF9-2262-4CB3-BBEC-3A1691E8DAA6}" type="presOf" srcId="{0BBE7FEB-A8F1-4BCE-91C2-5C18CF593C37}" destId="{4193A84B-0C54-4C8E-9C2A-5D9F65A9559B}" srcOrd="0" destOrd="0" presId="urn:microsoft.com/office/officeart/2005/8/layout/hProcess4"/>
    <dgm:cxn modelId="{B34D18FA-65E3-4CCC-9CBA-B39141376633}" type="presOf" srcId="{FFB94F34-1BE8-4A43-AA6E-91B49D168CF3}" destId="{A421F59B-0B71-4B40-B206-507FCD532554}" srcOrd="1" destOrd="5" presId="urn:microsoft.com/office/officeart/2005/8/layout/hProcess4"/>
    <dgm:cxn modelId="{DB376FFE-343C-44EB-AC9E-619A11DFCDF4}" type="presOf" srcId="{6D15811C-149F-4FE2-A431-9C85A1E856FE}" destId="{CE98AD8F-C084-4F70-B4C9-A66099123CA2}" srcOrd="0" destOrd="2" presId="urn:microsoft.com/office/officeart/2005/8/layout/hProcess4"/>
    <dgm:cxn modelId="{5F7909FF-486F-40A4-992A-C1BBFFEBC879}" srcId="{0BBE7FEB-A8F1-4BCE-91C2-5C18CF593C37}" destId="{1D3AECD0-8EAC-42DE-A6A0-70697FE9C7BE}" srcOrd="1" destOrd="0" parTransId="{86278D73-1764-4918-A070-368D12B17FA0}" sibTransId="{A7F8C2D8-655F-434E-AC27-272466303DAD}"/>
    <dgm:cxn modelId="{15AC0DE2-3475-4141-8B4E-FC249FFA8A66}" type="presParOf" srcId="{123206BC-E777-44C2-BB0E-753EB1B8F401}" destId="{ED04B6F5-0B10-496E-B5EA-DB36364DA476}" srcOrd="0" destOrd="0" presId="urn:microsoft.com/office/officeart/2005/8/layout/hProcess4"/>
    <dgm:cxn modelId="{276CE957-7968-47F0-BFDD-30155281019B}" type="presParOf" srcId="{123206BC-E777-44C2-BB0E-753EB1B8F401}" destId="{9BD27D91-36BE-4272-9507-4FA5C9F300DE}" srcOrd="1" destOrd="0" presId="urn:microsoft.com/office/officeart/2005/8/layout/hProcess4"/>
    <dgm:cxn modelId="{42819854-9D39-4C12-92B2-E0F6A6955798}" type="presParOf" srcId="{123206BC-E777-44C2-BB0E-753EB1B8F401}" destId="{CCBB5528-2B1D-47C8-8C38-8D6F4A29090C}" srcOrd="2" destOrd="0" presId="urn:microsoft.com/office/officeart/2005/8/layout/hProcess4"/>
    <dgm:cxn modelId="{7DFECCED-0BD7-4523-A60F-C31CAF2B4613}" type="presParOf" srcId="{CCBB5528-2B1D-47C8-8C38-8D6F4A29090C}" destId="{0D74EA14-E2A1-44A8-A945-C5A04F02BDEA}" srcOrd="0" destOrd="0" presId="urn:microsoft.com/office/officeart/2005/8/layout/hProcess4"/>
    <dgm:cxn modelId="{D98C89DD-CB59-4D3B-AF8C-9993F6FF9C19}" type="presParOf" srcId="{0D74EA14-E2A1-44A8-A945-C5A04F02BDEA}" destId="{5FC5FD14-0E1B-47DD-8E18-0C4C36330266}" srcOrd="0" destOrd="0" presId="urn:microsoft.com/office/officeart/2005/8/layout/hProcess4"/>
    <dgm:cxn modelId="{E43D6BAE-F18C-4E13-A764-723E275EA9C1}" type="presParOf" srcId="{0D74EA14-E2A1-44A8-A945-C5A04F02BDEA}" destId="{B48BC141-38B9-4296-BC7F-435716416B3C}" srcOrd="1" destOrd="0" presId="urn:microsoft.com/office/officeart/2005/8/layout/hProcess4"/>
    <dgm:cxn modelId="{014E7D49-C9D7-4157-A8D3-EAA8A6084F55}" type="presParOf" srcId="{0D74EA14-E2A1-44A8-A945-C5A04F02BDEA}" destId="{B7DF6452-26D1-4942-90A0-4C0DC7405782}" srcOrd="2" destOrd="0" presId="urn:microsoft.com/office/officeart/2005/8/layout/hProcess4"/>
    <dgm:cxn modelId="{903ED866-949B-4DC3-8673-107A037ECE2B}" type="presParOf" srcId="{0D74EA14-E2A1-44A8-A945-C5A04F02BDEA}" destId="{AA175690-9D65-4D52-94C0-0FAB1C0221AD}" srcOrd="3" destOrd="0" presId="urn:microsoft.com/office/officeart/2005/8/layout/hProcess4"/>
    <dgm:cxn modelId="{9AFC11EE-D0BC-4C07-9B17-FB6F07C191C7}" type="presParOf" srcId="{0D74EA14-E2A1-44A8-A945-C5A04F02BDEA}" destId="{92734317-83F7-4EE3-851E-6B5158D4E941}" srcOrd="4" destOrd="0" presId="urn:microsoft.com/office/officeart/2005/8/layout/hProcess4"/>
    <dgm:cxn modelId="{10654A8E-BF62-4BDE-8509-839CC64757AF}" type="presParOf" srcId="{CCBB5528-2B1D-47C8-8C38-8D6F4A29090C}" destId="{83D88BCA-82CA-4A8C-B4AD-90B475310D4B}" srcOrd="1" destOrd="0" presId="urn:microsoft.com/office/officeart/2005/8/layout/hProcess4"/>
    <dgm:cxn modelId="{98746CA7-5321-4582-B3F0-49348F078CC7}" type="presParOf" srcId="{CCBB5528-2B1D-47C8-8C38-8D6F4A29090C}" destId="{179BB0C7-0056-49BC-B0FD-14B2AB28099C}" srcOrd="2" destOrd="0" presId="urn:microsoft.com/office/officeart/2005/8/layout/hProcess4"/>
    <dgm:cxn modelId="{69999CCA-2419-4AB6-852D-85D9F09E18D9}" type="presParOf" srcId="{179BB0C7-0056-49BC-B0FD-14B2AB28099C}" destId="{9B03C247-6986-4B22-BB5B-4915FF8C3EBE}" srcOrd="0" destOrd="0" presId="urn:microsoft.com/office/officeart/2005/8/layout/hProcess4"/>
    <dgm:cxn modelId="{1371C7DC-5EBC-4368-A531-56540B0254B9}" type="presParOf" srcId="{179BB0C7-0056-49BC-B0FD-14B2AB28099C}" destId="{CE98AD8F-C084-4F70-B4C9-A66099123CA2}" srcOrd="1" destOrd="0" presId="urn:microsoft.com/office/officeart/2005/8/layout/hProcess4"/>
    <dgm:cxn modelId="{19C8C36F-436E-4B8C-A066-D8B8A58537BD}" type="presParOf" srcId="{179BB0C7-0056-49BC-B0FD-14B2AB28099C}" destId="{89D8632C-7777-471C-92A0-89F64E3AEBB3}" srcOrd="2" destOrd="0" presId="urn:microsoft.com/office/officeart/2005/8/layout/hProcess4"/>
    <dgm:cxn modelId="{BF5C11B1-16E4-49A2-B7C4-6802F665769F}" type="presParOf" srcId="{179BB0C7-0056-49BC-B0FD-14B2AB28099C}" destId="{4D29E035-5D6D-43FE-894E-C67605E2C661}" srcOrd="3" destOrd="0" presId="urn:microsoft.com/office/officeart/2005/8/layout/hProcess4"/>
    <dgm:cxn modelId="{3FECA3E3-F116-45F0-B193-A422E639EA3D}" type="presParOf" srcId="{179BB0C7-0056-49BC-B0FD-14B2AB28099C}" destId="{1F104FCF-1DDE-4461-B3D8-A5FA7DFCB23C}" srcOrd="4" destOrd="0" presId="urn:microsoft.com/office/officeart/2005/8/layout/hProcess4"/>
    <dgm:cxn modelId="{2919AEE5-7CD7-4686-A68D-25E404A5370D}" type="presParOf" srcId="{CCBB5528-2B1D-47C8-8C38-8D6F4A29090C}" destId="{BFDB0311-5C2D-419C-A114-D75FBFBADB5C}" srcOrd="3" destOrd="0" presId="urn:microsoft.com/office/officeart/2005/8/layout/hProcess4"/>
    <dgm:cxn modelId="{1FF820B3-A4B1-4608-B7BF-DE815ABE9E67}" type="presParOf" srcId="{CCBB5528-2B1D-47C8-8C38-8D6F4A29090C}" destId="{F1588E81-FE17-4D1C-AE8D-77743F26FCFE}" srcOrd="4" destOrd="0" presId="urn:microsoft.com/office/officeart/2005/8/layout/hProcess4"/>
    <dgm:cxn modelId="{35928D9A-1A65-4A31-8FFF-29933241B48C}" type="presParOf" srcId="{F1588E81-FE17-4D1C-AE8D-77743F26FCFE}" destId="{805BF998-28D1-417E-9B1B-A3C0E1AC7CFA}" srcOrd="0" destOrd="0" presId="urn:microsoft.com/office/officeart/2005/8/layout/hProcess4"/>
    <dgm:cxn modelId="{94ED3F28-6FEE-40D2-89E7-02C1C7E8ECA2}" type="presParOf" srcId="{F1588E81-FE17-4D1C-AE8D-77743F26FCFE}" destId="{4090C98D-7473-4CF8-B1C4-4CBFAAF68032}" srcOrd="1" destOrd="0" presId="urn:microsoft.com/office/officeart/2005/8/layout/hProcess4"/>
    <dgm:cxn modelId="{85D547FB-34FB-4DA7-89BA-1368EBF89148}" type="presParOf" srcId="{F1588E81-FE17-4D1C-AE8D-77743F26FCFE}" destId="{A421F59B-0B71-4B40-B206-507FCD532554}" srcOrd="2" destOrd="0" presId="urn:microsoft.com/office/officeart/2005/8/layout/hProcess4"/>
    <dgm:cxn modelId="{C26DC256-FA4E-40BB-9105-857CE012B5AB}" type="presParOf" srcId="{F1588E81-FE17-4D1C-AE8D-77743F26FCFE}" destId="{4193A84B-0C54-4C8E-9C2A-5D9F65A9559B}" srcOrd="3" destOrd="0" presId="urn:microsoft.com/office/officeart/2005/8/layout/hProcess4"/>
    <dgm:cxn modelId="{AD890814-DE24-4B52-9B2B-DF7E98D761FC}" type="presParOf" srcId="{F1588E81-FE17-4D1C-AE8D-77743F26FCFE}" destId="{E2BCAA07-B93D-48A3-8546-3636F400F82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BC141-38B9-4296-BC7F-435716416B3C}">
      <dsp:nvSpPr>
        <dsp:cNvPr id="0" name=""/>
        <dsp:cNvSpPr/>
      </dsp:nvSpPr>
      <dsp:spPr>
        <a:xfrm>
          <a:off x="2314" y="1516751"/>
          <a:ext cx="2776660" cy="229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panose="020B0604020202020204"/>
          </a:endParaRPr>
        </a:p>
        <a:p>
          <a:pPr marL="114300" lvl="1" indent="-114300" algn="l" defTabSz="533400" rtl="0">
            <a:lnSpc>
              <a:spcPct val="90000"/>
            </a:lnSpc>
            <a:spcBef>
              <a:spcPct val="0"/>
            </a:spcBef>
            <a:spcAft>
              <a:spcPct val="15000"/>
            </a:spcAft>
            <a:buChar char="•"/>
          </a:pPr>
          <a:endParaRPr lang="en-US" sz="1200" kern="1200">
            <a:latin typeface="Arial" panose="020B0604020202020204"/>
          </a:endParaRPr>
        </a:p>
        <a:p>
          <a:pPr marL="114300" lvl="1" indent="-114300" algn="l" defTabSz="533400" rtl="0">
            <a:lnSpc>
              <a:spcPct val="90000"/>
            </a:lnSpc>
            <a:spcBef>
              <a:spcPct val="0"/>
            </a:spcBef>
            <a:spcAft>
              <a:spcPct val="15000"/>
            </a:spcAft>
            <a:buChar char="•"/>
          </a:pPr>
          <a:endParaRPr lang="en-US" sz="1200" kern="1200">
            <a:latin typeface="Arial" panose="020B0604020202020204"/>
          </a:endParaRPr>
        </a:p>
        <a:p>
          <a:pPr marL="114300" lvl="1" indent="-114300" algn="l" defTabSz="533400">
            <a:lnSpc>
              <a:spcPct val="90000"/>
            </a:lnSpc>
            <a:spcBef>
              <a:spcPct val="0"/>
            </a:spcBef>
            <a:spcAft>
              <a:spcPct val="15000"/>
            </a:spcAft>
            <a:buChar char="•"/>
          </a:pPr>
          <a:r>
            <a:rPr lang="en-US" sz="1200" kern="1200">
              <a:latin typeface="Arial" panose="020B0604020202020204"/>
            </a:rPr>
            <a:t>Program</a:t>
          </a:r>
          <a:r>
            <a:rPr lang="en-US" sz="1200" kern="1200"/>
            <a:t> is structured</a:t>
          </a:r>
        </a:p>
        <a:p>
          <a:pPr marL="114300" lvl="1" indent="-114300" algn="l" defTabSz="533400" rtl="0">
            <a:lnSpc>
              <a:spcPct val="90000"/>
            </a:lnSpc>
            <a:spcBef>
              <a:spcPct val="0"/>
            </a:spcBef>
            <a:spcAft>
              <a:spcPct val="15000"/>
            </a:spcAft>
            <a:buChar char="•"/>
          </a:pPr>
          <a:r>
            <a:rPr lang="en-US" sz="1200" kern="1200">
              <a:latin typeface="Arial" panose="020B0604020202020204"/>
            </a:rPr>
            <a:t>Process for assessing learning </a:t>
          </a:r>
        </a:p>
        <a:p>
          <a:pPr marL="114300" lvl="1" indent="-114300" algn="l" defTabSz="533400">
            <a:lnSpc>
              <a:spcPct val="90000"/>
            </a:lnSpc>
            <a:spcBef>
              <a:spcPct val="0"/>
            </a:spcBef>
            <a:spcAft>
              <a:spcPct val="15000"/>
            </a:spcAft>
            <a:buChar char="•"/>
          </a:pPr>
          <a:r>
            <a:rPr lang="en-US" sz="1200" kern="1200">
              <a:latin typeface="Arial" panose="020B0604020202020204"/>
            </a:rPr>
            <a:t>Student support </a:t>
          </a:r>
          <a:endParaRPr lang="en-US" sz="1200" kern="1200"/>
        </a:p>
        <a:p>
          <a:pPr marL="114300" lvl="1" indent="-114300" algn="l" defTabSz="533400" rtl="0">
            <a:lnSpc>
              <a:spcPct val="90000"/>
            </a:lnSpc>
            <a:spcBef>
              <a:spcPct val="0"/>
            </a:spcBef>
            <a:spcAft>
              <a:spcPct val="15000"/>
            </a:spcAft>
            <a:buChar char="•"/>
          </a:pPr>
          <a:r>
            <a:rPr lang="en-US" sz="1200" kern="1200">
              <a:latin typeface="Arial" panose="020B0604020202020204"/>
            </a:rPr>
            <a:t>Credit hour equivalencies and methodology</a:t>
          </a:r>
          <a:endParaRPr lang="en-US" sz="1200" kern="1200"/>
        </a:p>
        <a:p>
          <a:pPr marL="114300" lvl="1" indent="-114300" algn="l" defTabSz="533400" rtl="0">
            <a:lnSpc>
              <a:spcPct val="90000"/>
            </a:lnSpc>
            <a:spcBef>
              <a:spcPct val="0"/>
            </a:spcBef>
            <a:spcAft>
              <a:spcPct val="15000"/>
            </a:spcAft>
            <a:buChar char="•"/>
          </a:pPr>
          <a:r>
            <a:rPr lang="en-US" sz="1200" kern="1200">
              <a:latin typeface="Arial" panose="020B0604020202020204"/>
            </a:rPr>
            <a:t>Substintive faculty interation </a:t>
          </a:r>
        </a:p>
      </dsp:txBody>
      <dsp:txXfrm>
        <a:off x="55017" y="1569454"/>
        <a:ext cx="2671254" cy="1694009"/>
      </dsp:txXfrm>
    </dsp:sp>
    <dsp:sp modelId="{83D88BCA-82CA-4A8C-B4AD-90B475310D4B}">
      <dsp:nvSpPr>
        <dsp:cNvPr id="0" name=""/>
        <dsp:cNvSpPr/>
      </dsp:nvSpPr>
      <dsp:spPr>
        <a:xfrm>
          <a:off x="1567065" y="2077784"/>
          <a:ext cx="3039115" cy="3039115"/>
        </a:xfrm>
        <a:prstGeom prst="leftCircularArrow">
          <a:avLst>
            <a:gd name="adj1" fmla="val 3079"/>
            <a:gd name="adj2" fmla="val 378255"/>
            <a:gd name="adj3" fmla="val 2153765"/>
            <a:gd name="adj4" fmla="val 9024489"/>
            <a:gd name="adj5" fmla="val 35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75690-9D65-4D52-94C0-0FAB1C0221AD}">
      <dsp:nvSpPr>
        <dsp:cNvPr id="0" name=""/>
        <dsp:cNvSpPr/>
      </dsp:nvSpPr>
      <dsp:spPr>
        <a:xfrm>
          <a:off x="619350" y="3316166"/>
          <a:ext cx="2468143" cy="981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rial" panose="020B0604020202020204"/>
            </a:rPr>
            <a:t>US</a:t>
          </a:r>
          <a:r>
            <a:rPr lang="en-US" sz="3200" b="0" i="0" u="none" strike="noStrike" kern="1200" cap="none" baseline="0" noProof="0">
              <a:solidFill>
                <a:srgbClr val="010000"/>
              </a:solidFill>
              <a:latin typeface="Arial"/>
              <a:cs typeface="Arial"/>
            </a:rPr>
            <a:t> </a:t>
          </a:r>
          <a:r>
            <a:rPr lang="en-US" sz="3200" b="0" i="0" u="none" strike="noStrike" kern="1200" cap="none" baseline="0" noProof="0">
              <a:latin typeface="Arial"/>
              <a:cs typeface="Arial"/>
            </a:rPr>
            <a:t>DEPT</a:t>
          </a:r>
          <a:r>
            <a:rPr lang="en-US" sz="3200" kern="1200">
              <a:latin typeface="Arial" panose="020B0604020202020204"/>
            </a:rPr>
            <a:t> </a:t>
          </a:r>
          <a:r>
            <a:rPr lang="en-US" sz="3200" b="0" i="0" u="none" strike="noStrike" kern="1200" cap="none" baseline="0" noProof="0">
              <a:latin typeface="Arial"/>
              <a:cs typeface="Arial"/>
            </a:rPr>
            <a:t>of</a:t>
          </a:r>
          <a:r>
            <a:rPr lang="en-US" sz="3200" kern="1200">
              <a:latin typeface="Arial" panose="020B0604020202020204"/>
            </a:rPr>
            <a:t> ED </a:t>
          </a:r>
          <a:endParaRPr lang="en-US" sz="3200" kern="1200"/>
        </a:p>
      </dsp:txBody>
      <dsp:txXfrm>
        <a:off x="648097" y="3344913"/>
        <a:ext cx="2410649" cy="924005"/>
      </dsp:txXfrm>
    </dsp:sp>
    <dsp:sp modelId="{CE98AD8F-C084-4F70-B4C9-A66099123CA2}">
      <dsp:nvSpPr>
        <dsp:cNvPr id="0" name=""/>
        <dsp:cNvSpPr/>
      </dsp:nvSpPr>
      <dsp:spPr>
        <a:xfrm>
          <a:off x="3533104" y="1516751"/>
          <a:ext cx="2776660" cy="229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r>
            <a:rPr lang="en-US" sz="1200" kern="1200">
              <a:latin typeface="Arial" panose="020B0604020202020204"/>
            </a:rPr>
            <a:t> Catalog description </a:t>
          </a:r>
        </a:p>
        <a:p>
          <a:pPr marL="114300" lvl="1" indent="-114300" algn="l" defTabSz="533400" rtl="0">
            <a:lnSpc>
              <a:spcPct val="90000"/>
            </a:lnSpc>
            <a:spcBef>
              <a:spcPct val="0"/>
            </a:spcBef>
            <a:spcAft>
              <a:spcPct val="15000"/>
            </a:spcAft>
            <a:buChar char="•"/>
          </a:pPr>
          <a:r>
            <a:rPr lang="en-US" sz="1200" kern="1200">
              <a:latin typeface="Arial" panose="020B0604020202020204"/>
            </a:rPr>
            <a:t>List of modules within program </a:t>
          </a:r>
        </a:p>
        <a:p>
          <a:pPr marL="228600" lvl="2" indent="-114300" algn="l" defTabSz="533400" rtl="0">
            <a:lnSpc>
              <a:spcPct val="90000"/>
            </a:lnSpc>
            <a:spcBef>
              <a:spcPct val="0"/>
            </a:spcBef>
            <a:spcAft>
              <a:spcPct val="15000"/>
            </a:spcAft>
            <a:buChar char="•"/>
          </a:pPr>
          <a:r>
            <a:rPr lang="en-US" sz="1200" kern="1200">
              <a:latin typeface="Arial" panose="020B0604020202020204"/>
            </a:rPr>
            <a:t>Module elements </a:t>
          </a:r>
          <a:endParaRPr lang="en-US" sz="1200" kern="1200"/>
        </a:p>
        <a:p>
          <a:pPr marL="114300" lvl="1" indent="-114300" algn="l" defTabSz="533400" rtl="0">
            <a:lnSpc>
              <a:spcPct val="90000"/>
            </a:lnSpc>
            <a:spcBef>
              <a:spcPct val="0"/>
            </a:spcBef>
            <a:spcAft>
              <a:spcPct val="15000"/>
            </a:spcAft>
            <a:buChar char="•"/>
          </a:pPr>
          <a:r>
            <a:rPr lang="en-US" sz="1200" kern="1200">
              <a:latin typeface="Arial" panose="020B0604020202020204"/>
            </a:rPr>
            <a:t>Faculty and staff roles </a:t>
          </a:r>
        </a:p>
        <a:p>
          <a:pPr marL="114300" lvl="1" indent="-114300" algn="l" defTabSz="533400" rtl="0">
            <a:lnSpc>
              <a:spcPct val="90000"/>
            </a:lnSpc>
            <a:spcBef>
              <a:spcPct val="0"/>
            </a:spcBef>
            <a:spcAft>
              <a:spcPct val="15000"/>
            </a:spcAft>
            <a:buChar char="•"/>
          </a:pPr>
          <a:r>
            <a:rPr lang="en-US" sz="1200" kern="1200">
              <a:latin typeface="Arial" panose="020B0604020202020204"/>
            </a:rPr>
            <a:t>Equity strategies </a:t>
          </a:r>
        </a:p>
        <a:p>
          <a:pPr marL="228600" lvl="2" indent="-114300" algn="l" defTabSz="533400" rtl="0">
            <a:lnSpc>
              <a:spcPct val="90000"/>
            </a:lnSpc>
            <a:spcBef>
              <a:spcPct val="0"/>
            </a:spcBef>
            <a:spcAft>
              <a:spcPct val="15000"/>
            </a:spcAft>
            <a:buChar char="•"/>
          </a:pPr>
          <a:r>
            <a:rPr lang="en-US" sz="1200" kern="1200">
              <a:latin typeface="Arial" panose="020B0604020202020204"/>
            </a:rPr>
            <a:t>Student support</a:t>
          </a:r>
        </a:p>
        <a:p>
          <a:pPr marL="228600" lvl="2" indent="-114300" algn="l" defTabSz="533400">
            <a:lnSpc>
              <a:spcPct val="90000"/>
            </a:lnSpc>
            <a:spcBef>
              <a:spcPct val="0"/>
            </a:spcBef>
            <a:spcAft>
              <a:spcPct val="15000"/>
            </a:spcAft>
            <a:buChar char="•"/>
          </a:pPr>
          <a:r>
            <a:rPr lang="en-US" sz="1200" kern="1200">
              <a:latin typeface="Arial" panose="020B0604020202020204"/>
            </a:rPr>
            <a:t>Evaluations </a:t>
          </a:r>
          <a:endParaRPr lang="en-US" sz="1200" kern="1200"/>
        </a:p>
        <a:p>
          <a:pPr marL="228600" lvl="2" indent="-114300" algn="l" defTabSz="533400" rtl="0">
            <a:lnSpc>
              <a:spcPct val="90000"/>
            </a:lnSpc>
            <a:spcBef>
              <a:spcPct val="0"/>
            </a:spcBef>
            <a:spcAft>
              <a:spcPct val="15000"/>
            </a:spcAft>
            <a:buChar char="•"/>
          </a:pPr>
          <a:r>
            <a:rPr lang="en-US" sz="1200" kern="1200">
              <a:latin typeface="Arial" panose="020B0604020202020204"/>
            </a:rPr>
            <a:t>Professional development </a:t>
          </a:r>
        </a:p>
        <a:p>
          <a:pPr marL="228600" lvl="2" indent="-114300" algn="l" defTabSz="533400" rtl="0">
            <a:lnSpc>
              <a:spcPct val="90000"/>
            </a:lnSpc>
            <a:spcBef>
              <a:spcPct val="0"/>
            </a:spcBef>
            <a:spcAft>
              <a:spcPct val="15000"/>
            </a:spcAft>
            <a:buChar char="•"/>
          </a:pPr>
          <a:r>
            <a:rPr lang="en-US" sz="1200" kern="1200">
              <a:latin typeface="Arial" panose="020B0604020202020204"/>
            </a:rPr>
            <a:t>Outreach strategies </a:t>
          </a:r>
          <a:endParaRPr lang="en-US" sz="1200" kern="1200"/>
        </a:p>
      </dsp:txBody>
      <dsp:txXfrm>
        <a:off x="3585807" y="2060203"/>
        <a:ext cx="2671254" cy="1694009"/>
      </dsp:txXfrm>
    </dsp:sp>
    <dsp:sp modelId="{BFDB0311-5C2D-419C-A114-D75FBFBADB5C}">
      <dsp:nvSpPr>
        <dsp:cNvPr id="0" name=""/>
        <dsp:cNvSpPr/>
      </dsp:nvSpPr>
      <dsp:spPr>
        <a:xfrm>
          <a:off x="5074716" y="116972"/>
          <a:ext cx="3393910" cy="3393910"/>
        </a:xfrm>
        <a:prstGeom prst="circularArrow">
          <a:avLst>
            <a:gd name="adj1" fmla="val 2757"/>
            <a:gd name="adj2" fmla="val 336164"/>
            <a:gd name="adj3" fmla="val 19488325"/>
            <a:gd name="adj4" fmla="val 12575511"/>
            <a:gd name="adj5" fmla="val 32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9E035-5D6D-43FE-894E-C67605E2C661}">
      <dsp:nvSpPr>
        <dsp:cNvPr id="0" name=""/>
        <dsp:cNvSpPr/>
      </dsp:nvSpPr>
      <dsp:spPr>
        <a:xfrm>
          <a:off x="4150139" y="1026001"/>
          <a:ext cx="2468143" cy="981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rial" panose="020B0604020202020204"/>
            </a:rPr>
            <a:t>CCCCO </a:t>
          </a:r>
          <a:endParaRPr lang="en-US" sz="3200" kern="1200"/>
        </a:p>
      </dsp:txBody>
      <dsp:txXfrm>
        <a:off x="4178886" y="1054748"/>
        <a:ext cx="2410649" cy="924005"/>
      </dsp:txXfrm>
    </dsp:sp>
    <dsp:sp modelId="{4090C98D-7473-4CF8-B1C4-4CBFAAF68032}">
      <dsp:nvSpPr>
        <dsp:cNvPr id="0" name=""/>
        <dsp:cNvSpPr/>
      </dsp:nvSpPr>
      <dsp:spPr>
        <a:xfrm>
          <a:off x="7063893" y="1516751"/>
          <a:ext cx="2776660" cy="2290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n-US" sz="1200" kern="1200">
            <a:latin typeface="Arial" panose="020B0604020202020204"/>
          </a:endParaRPr>
        </a:p>
        <a:p>
          <a:pPr marL="114300" lvl="1" indent="-114300" algn="l" defTabSz="533400">
            <a:lnSpc>
              <a:spcPct val="90000"/>
            </a:lnSpc>
            <a:spcBef>
              <a:spcPct val="0"/>
            </a:spcBef>
            <a:spcAft>
              <a:spcPct val="15000"/>
            </a:spcAft>
            <a:buChar char="•"/>
          </a:pPr>
          <a:endParaRPr lang="en-US" sz="1200" kern="1200">
            <a:latin typeface="Arial" panose="020B0604020202020204"/>
          </a:endParaRPr>
        </a:p>
        <a:p>
          <a:pPr marL="114300" lvl="1" indent="-114300" algn="l" defTabSz="533400">
            <a:lnSpc>
              <a:spcPct val="90000"/>
            </a:lnSpc>
            <a:spcBef>
              <a:spcPct val="0"/>
            </a:spcBef>
            <a:spcAft>
              <a:spcPct val="15000"/>
            </a:spcAft>
            <a:buChar char="•"/>
          </a:pPr>
          <a:endParaRPr lang="en-US" sz="1200" kern="1200">
            <a:latin typeface="Arial" panose="020B0604020202020204"/>
          </a:endParaRPr>
        </a:p>
        <a:p>
          <a:pPr marL="114300" lvl="1" indent="-114300" algn="l" defTabSz="533400">
            <a:lnSpc>
              <a:spcPct val="90000"/>
            </a:lnSpc>
            <a:spcBef>
              <a:spcPct val="0"/>
            </a:spcBef>
            <a:spcAft>
              <a:spcPct val="15000"/>
            </a:spcAft>
            <a:buChar char="•"/>
          </a:pPr>
          <a:endParaRPr lang="en-US" sz="1200" kern="1200">
            <a:latin typeface="Arial" panose="020B0604020202020204"/>
          </a:endParaRPr>
        </a:p>
        <a:p>
          <a:pPr marL="114300" lvl="1" indent="-114300" algn="l" defTabSz="533400" rtl="0">
            <a:lnSpc>
              <a:spcPct val="90000"/>
            </a:lnSpc>
            <a:spcBef>
              <a:spcPct val="0"/>
            </a:spcBef>
            <a:spcAft>
              <a:spcPct val="15000"/>
            </a:spcAft>
            <a:buChar char="•"/>
          </a:pPr>
          <a:r>
            <a:rPr lang="en-US" sz="1200" kern="1200">
              <a:latin typeface="Arial" panose="020B0604020202020204"/>
            </a:rPr>
            <a:t>Competency statements</a:t>
          </a:r>
        </a:p>
        <a:p>
          <a:pPr marL="114300" lvl="1" indent="-114300" algn="l" defTabSz="533400" rtl="0">
            <a:lnSpc>
              <a:spcPct val="90000"/>
            </a:lnSpc>
            <a:spcBef>
              <a:spcPct val="0"/>
            </a:spcBef>
            <a:spcAft>
              <a:spcPct val="15000"/>
            </a:spcAft>
            <a:buChar char="•"/>
          </a:pPr>
          <a:r>
            <a:rPr lang="en-US" sz="1200" kern="1200">
              <a:latin typeface="Arial" panose="020B0604020202020204"/>
            </a:rPr>
            <a:t>Learning activities </a:t>
          </a:r>
          <a:endParaRPr lang="en-US" sz="1200" kern="1200"/>
        </a:p>
        <a:p>
          <a:pPr marL="114300" lvl="1" indent="-114300" algn="l" defTabSz="533400" rtl="0">
            <a:lnSpc>
              <a:spcPct val="90000"/>
            </a:lnSpc>
            <a:spcBef>
              <a:spcPct val="0"/>
            </a:spcBef>
            <a:spcAft>
              <a:spcPct val="15000"/>
            </a:spcAft>
            <a:buChar char="•"/>
          </a:pPr>
          <a:r>
            <a:rPr lang="en-US" sz="1200" kern="1200">
              <a:latin typeface="Arial" panose="020B0604020202020204"/>
            </a:rPr>
            <a:t>Method for substantive interation </a:t>
          </a:r>
        </a:p>
        <a:p>
          <a:pPr marL="114300" lvl="1" indent="-114300" algn="l" defTabSz="533400" rtl="0">
            <a:lnSpc>
              <a:spcPct val="90000"/>
            </a:lnSpc>
            <a:spcBef>
              <a:spcPct val="0"/>
            </a:spcBef>
            <a:spcAft>
              <a:spcPct val="15000"/>
            </a:spcAft>
            <a:buChar char="•"/>
          </a:pPr>
          <a:r>
            <a:rPr lang="en-US" sz="1200" kern="1200">
              <a:latin typeface="Arial" panose="020B0604020202020204"/>
            </a:rPr>
            <a:t>Summative assessment rubric </a:t>
          </a:r>
        </a:p>
      </dsp:txBody>
      <dsp:txXfrm>
        <a:off x="7116596" y="1569454"/>
        <a:ext cx="2671254" cy="1694009"/>
      </dsp:txXfrm>
    </dsp:sp>
    <dsp:sp modelId="{4193A84B-0C54-4C8E-9C2A-5D9F65A9559B}">
      <dsp:nvSpPr>
        <dsp:cNvPr id="0" name=""/>
        <dsp:cNvSpPr/>
      </dsp:nvSpPr>
      <dsp:spPr>
        <a:xfrm>
          <a:off x="7680928" y="3316166"/>
          <a:ext cx="2468143" cy="981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Arial" panose="020B0604020202020204"/>
            </a:rPr>
            <a:t>Module elements </a:t>
          </a:r>
        </a:p>
      </dsp:txBody>
      <dsp:txXfrm>
        <a:off x="7709675" y="3344913"/>
        <a:ext cx="2410649" cy="9240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Maintain equity as a central goal and driver for change </a:t>
            </a:r>
          </a:p>
          <a:p>
            <a:pPr marL="171450" indent="-171450">
              <a:buFont typeface="Arial"/>
              <a:buChar char="•"/>
            </a:pPr>
            <a:r>
              <a:rPr lang="en-US"/>
              <a:t>Support college access, persistence, and completion</a:t>
            </a:r>
            <a:endParaRPr lang="en-US">
              <a:cs typeface="Calibri"/>
            </a:endParaRPr>
          </a:p>
          <a:p>
            <a:pPr marL="171450" indent="-171450">
              <a:buFont typeface="Arial"/>
              <a:buChar char="•"/>
            </a:pPr>
            <a:r>
              <a:rPr lang="en-US"/>
              <a:t>Student outcomes designed to prepare students for college, career, and lifelong learning</a:t>
            </a:r>
            <a:endParaRPr lang="en-US">
              <a:cs typeface="Calibri"/>
            </a:endParaRPr>
          </a:p>
          <a:p>
            <a:pPr marL="171450" indent="-171450">
              <a:buFont typeface="Arial"/>
              <a:buChar char="•"/>
            </a:pPr>
            <a:r>
              <a:rPr lang="en-US"/>
              <a:t>Intentional, transparent, and meaningful competencies to facilitate student completion</a:t>
            </a:r>
            <a:endParaRPr lang="en-US">
              <a:cs typeface="Calibri"/>
            </a:endParaRPr>
          </a:p>
          <a:p>
            <a:pPr marL="171450" indent="-171450">
              <a:buFont typeface="Arial"/>
              <a:buChar char="•"/>
            </a:pPr>
            <a:r>
              <a:rPr lang="en-US"/>
              <a:t>Design with the student in mind – anytime, anywhere learning</a:t>
            </a:r>
            <a:endParaRPr lang="en-US">
              <a:cs typeface="Calibri"/>
            </a:endParaRPr>
          </a:p>
          <a:p>
            <a:pPr marL="171450" indent="-171450">
              <a:buFont typeface="Arial"/>
              <a:buChar char="•"/>
            </a:pPr>
            <a:r>
              <a:rPr lang="en-US"/>
              <a:t>Provide students with timely and accessible support </a:t>
            </a:r>
            <a:endParaRPr lang="en-US">
              <a:cs typeface="Calibri"/>
            </a:endParaRPr>
          </a:p>
          <a:p>
            <a:pPr marL="171450" indent="-171450">
              <a:buFont typeface="Arial"/>
              <a:buChar char="•"/>
            </a:pPr>
            <a:r>
              <a:rPr lang="en-US"/>
              <a:t>Teaching and learning at the core – empower students to be active learners and faculty to engage in continual and collaborative inquiry processes that build their professional knowledge and skills.</a:t>
            </a:r>
            <a:endParaRPr lang="en-US">
              <a:cs typeface="Calibri"/>
            </a:endParaRPr>
          </a:p>
          <a:p>
            <a:pPr marL="171450" indent="-171450">
              <a:buFont typeface="Arial"/>
              <a:buChar char="•"/>
            </a:pPr>
            <a:r>
              <a:rPr lang="en-US"/>
              <a:t>Cultural validation (culturally responsive pedagogy) in program design that is reflective and meets the academic priorities, needs, and experiences of students.</a:t>
            </a:r>
            <a:endParaRPr lang="en-US">
              <a:cs typeface="Calibri"/>
            </a:endParaRPr>
          </a:p>
          <a:p>
            <a:pPr marL="171450" indent="-171450">
              <a:buFont typeface="Arial"/>
              <a:buChar char="•"/>
            </a:pPr>
            <a:r>
              <a:rPr lang="en-US"/>
              <a:t>Serve populations being left behind with an emphasis on historically underserved students, unemployed adults, and adults with some college but no credential</a:t>
            </a:r>
            <a:endParaRPr lang="en-US">
              <a:cs typeface="Calibri"/>
            </a:endParaRPr>
          </a:p>
          <a:p>
            <a:pPr marL="171450" indent="-171450">
              <a:buFont typeface="Arial"/>
              <a:buChar char="•"/>
            </a:pPr>
            <a:r>
              <a:rPr lang="en-US"/>
              <a:t>Equity-minded data collection and evaluation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274773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Regulations </a:t>
            </a:r>
            <a:r>
              <a:rPr lang="en-US" i="1"/>
              <a:t>only</a:t>
            </a:r>
            <a:r>
              <a:rPr lang="en-US"/>
              <a:t> address direct assessment competency-based education in the community college context. </a:t>
            </a:r>
          </a:p>
          <a:p>
            <a:pPr marL="285750" indent="-285750">
              <a:buFont typeface="Arial"/>
              <a:buChar char="•"/>
            </a:pPr>
            <a:r>
              <a:rPr lang="en-US"/>
              <a:t>Program and module quality standards are integrated and should align with those of degree programs and degree-applicable credit courses. </a:t>
            </a:r>
            <a:endParaRPr lang="en-US">
              <a:cs typeface="Calibri"/>
            </a:endParaRPr>
          </a:p>
          <a:p>
            <a:pPr marL="285750" indent="-285750">
              <a:buFont typeface="Arial"/>
              <a:buChar char="•"/>
            </a:pPr>
            <a:r>
              <a:rPr lang="en-US"/>
              <a:t>The intention is to start with degree programs and overtime phase in other programs (i.e. certificates).</a:t>
            </a:r>
            <a:endParaRPr lang="en-US">
              <a:cs typeface="Calibri"/>
            </a:endParaRPr>
          </a:p>
          <a:p>
            <a:pPr marL="285750" indent="-285750">
              <a:buFont typeface="Arial"/>
              <a:buChar char="•"/>
            </a:pPr>
            <a:r>
              <a:rPr lang="en-US"/>
              <a:t>The current streamlined program approval process is not applicable to CBE programs. As such, Chancellor’s Office approval will be required before a college can offer a CBE program for apportionment purposes.</a:t>
            </a:r>
            <a:endParaRPr lang="en-US">
              <a:cs typeface="Calibri"/>
            </a:endParaRPr>
          </a:p>
          <a:p>
            <a:pPr marL="285750" indent="-285750">
              <a:buFont typeface="Arial"/>
              <a:buChar char="•"/>
            </a:pPr>
            <a:r>
              <a:rPr lang="en-US"/>
              <a:t>CBE programs will have a separate program approval process. Modules will be approved as a part of a program and will not have a separate approval process.</a:t>
            </a:r>
            <a:endParaRPr lang="en-US">
              <a:cs typeface="Calibri"/>
            </a:endParaRPr>
          </a:p>
          <a:p>
            <a:pPr marL="285750" indent="-285750">
              <a:buFont typeface="Arial"/>
              <a:buChar char="•"/>
            </a:pPr>
            <a:r>
              <a:rPr lang="en-US"/>
              <a:t>In providing students with the flexibility to learn at their own pace, grading and transcripts systems will align with a national model to measure and denote mastery and GPA. Transfer credit or credit for prior learning is not permitted in direct assessment programs. </a:t>
            </a:r>
            <a:endParaRPr lang="en-US">
              <a:cs typeface="Calibri"/>
            </a:endParaRPr>
          </a:p>
          <a:p>
            <a:pPr marL="285750" indent="-285750">
              <a:buFont typeface="Arial"/>
              <a:buChar char="•"/>
            </a:pPr>
            <a:r>
              <a:rPr lang="en-US"/>
              <a:t>The implementation of a CBE program will include related professional development. </a:t>
            </a:r>
            <a:endParaRPr lang="en-US">
              <a:cs typeface="Calibri"/>
            </a:endParaRPr>
          </a:p>
          <a:p>
            <a:pPr marL="285750" indent="-285750">
              <a:buFont typeface="Arial"/>
              <a:buChar char="•"/>
            </a:pPr>
            <a:r>
              <a:rPr lang="en-US"/>
              <a:t>The student learning journey, with emphasis on equity, is the focus of the design and elements of the program.</a:t>
            </a:r>
            <a:endParaRPr lang="en-US">
              <a:cs typeface="Calibri"/>
            </a:endParaRPr>
          </a:p>
          <a:p>
            <a:pPr marL="285750" indent="-285750">
              <a:buFont typeface="Arial"/>
              <a:buChar char="•"/>
            </a:pPr>
            <a:r>
              <a:rPr lang="en-US"/>
              <a:t>The regulations will reside under the Alternative Instructional Methodologies in Subchapter 3 of Title 5 Division 6 Chapter 6. </a:t>
            </a:r>
            <a:endParaRPr lang="en-US">
              <a:cs typeface="Calibri"/>
            </a:endParaRPr>
          </a:p>
          <a:p>
            <a:pPr marL="285750" indent="-285750">
              <a:buFont typeface="Arial"/>
              <a:buChar char="•"/>
            </a:pPr>
            <a:r>
              <a:rPr lang="en-US"/>
              <a:t>Regulations are needed to enable colleges to maximize state and federal funding support for CBE programs. </a:t>
            </a:r>
            <a:endParaRPr lang="en-US">
              <a:cs typeface="Calibri"/>
            </a:endParaRPr>
          </a:p>
          <a:p>
            <a:pPr marL="285750" indent="-285750">
              <a:buFont typeface="Arial"/>
              <a:buChar char="•"/>
            </a:pPr>
            <a:r>
              <a:rPr lang="en-US"/>
              <a:t>Regulations will allow for greater flexibility; not be overly prescriptive; and will clearly differentiate between direct assessment CBE and other programs. </a:t>
            </a:r>
            <a:endParaRPr lang="en-US">
              <a:cs typeface="Calibri"/>
            </a:endParaRPr>
          </a:p>
          <a:p>
            <a:pPr marL="285750" indent="-285750">
              <a:buFont typeface="Arial"/>
              <a:buChar char="•"/>
            </a:pPr>
            <a:r>
              <a:rPr lang="en-US"/>
              <a:t>Colleges may not need to go through the CO approval process to implement a direct assessment CBE program and receive Title IV funding.  However, to be eligible for state funds colleges will need to adhere to this process.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18457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a:t>Reviewed in Session 1. The Proposed New Regulations for Direct Assessment CBE Consists of:</a:t>
            </a:r>
            <a:endParaRPr lang="en-US"/>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207875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summary of the elements. </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156665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Master text styles (Remember to add alt text to all imported graphics and images.)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Master text styles (Remember to add alt text to all imported graphics and images.)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 Remember to ad alt text to all imported graphics and images.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cue.usc.edu/files/2017/02/CUE-Protocol-Workbook-Final_Web.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lstStyle/>
          <a:p>
            <a:r>
              <a:rPr lang="en-US" i="1">
                <a:latin typeface="Palatino"/>
              </a:rPr>
              <a:t>Competency Based Education: Follow-up and Facilitated Dialogue</a:t>
            </a:r>
            <a:endParaRPr lang="en-US">
              <a:latin typeface="Palatino"/>
            </a:endParaRP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A5C-6C2B-461B-B112-EB1195D0C9D2}"/>
              </a:ext>
            </a:extLst>
          </p:cNvPr>
          <p:cNvSpPr>
            <a:spLocks noGrp="1"/>
          </p:cNvSpPr>
          <p:nvPr>
            <p:ph type="title"/>
          </p:nvPr>
        </p:nvSpPr>
        <p:spPr>
          <a:xfrm>
            <a:off x="1066801" y="2857309"/>
            <a:ext cx="10058400" cy="1685768"/>
          </a:xfrm>
        </p:spPr>
        <p:txBody>
          <a:bodyPr/>
          <a:lstStyle/>
          <a:p>
            <a:r>
              <a:rPr lang="en-US" b="1">
                <a:solidFill>
                  <a:schemeClr val="tx1"/>
                </a:solidFill>
                <a:latin typeface="Palatino"/>
              </a:rPr>
              <a:t>Program Approval </a:t>
            </a:r>
            <a:br>
              <a:rPr lang="en-US" b="1">
                <a:latin typeface="Palatino"/>
              </a:rPr>
            </a:br>
            <a:r>
              <a:rPr lang="en-US" b="1">
                <a:solidFill>
                  <a:schemeClr val="tx1"/>
                </a:solidFill>
                <a:latin typeface="Palatino"/>
              </a:rPr>
              <a:t>&amp; </a:t>
            </a:r>
            <a:br>
              <a:rPr lang="en-US" b="1">
                <a:latin typeface="Palatino"/>
              </a:rPr>
            </a:br>
            <a:r>
              <a:rPr lang="en-US" b="1">
                <a:solidFill>
                  <a:schemeClr val="tx1"/>
                </a:solidFill>
                <a:latin typeface="Palatino"/>
              </a:rPr>
              <a:t>Standards</a:t>
            </a:r>
            <a:endParaRPr lang="en-US" b="1">
              <a:solidFill>
                <a:schemeClr val="tx1"/>
              </a:solidFill>
            </a:endParaRPr>
          </a:p>
        </p:txBody>
      </p:sp>
    </p:spTree>
    <p:extLst>
      <p:ext uri="{BB962C8B-B14F-4D97-AF65-F5344CB8AC3E}">
        <p14:creationId xmlns:p14="http://schemas.microsoft.com/office/powerpoint/2010/main" val="31688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489A-7CB8-458C-8D56-6EB43B17A700}"/>
              </a:ext>
            </a:extLst>
          </p:cNvPr>
          <p:cNvSpPr>
            <a:spLocks noGrp="1"/>
          </p:cNvSpPr>
          <p:nvPr>
            <p:ph type="title"/>
          </p:nvPr>
        </p:nvSpPr>
        <p:spPr/>
        <p:txBody>
          <a:bodyPr/>
          <a:lstStyle/>
          <a:p>
            <a:r>
              <a:rPr lang="en-US" dirty="0"/>
              <a:t>Program Design </a:t>
            </a:r>
          </a:p>
        </p:txBody>
      </p:sp>
      <p:sp>
        <p:nvSpPr>
          <p:cNvPr id="3" name="Content Placeholder 2">
            <a:extLst>
              <a:ext uri="{FF2B5EF4-FFF2-40B4-BE49-F238E27FC236}">
                <a16:creationId xmlns:a16="http://schemas.microsoft.com/office/drawing/2014/main" id="{66F8BC3C-FD79-4F16-95B0-B3C48A875795}"/>
              </a:ext>
            </a:extLst>
          </p:cNvPr>
          <p:cNvSpPr>
            <a:spLocks noGrp="1"/>
          </p:cNvSpPr>
          <p:nvPr>
            <p:ph sz="half" idx="2"/>
          </p:nvPr>
        </p:nvSpPr>
        <p:spPr/>
        <p:txBody>
          <a:bodyPr vert="horz" lIns="91440" tIns="45720" rIns="91440" bIns="45720" rtlCol="0" anchor="t">
            <a:normAutofit/>
          </a:bodyPr>
          <a:lstStyle/>
          <a:p>
            <a:pPr marL="0" indent="0">
              <a:buNone/>
            </a:pPr>
            <a:r>
              <a:rPr lang="en-US" sz="2600" b="1" dirty="0">
                <a:ea typeface="+mj-lt"/>
                <a:cs typeface="+mj-lt"/>
              </a:rPr>
              <a:t>Delivery Model</a:t>
            </a:r>
            <a:endParaRPr lang="en-US" sz="2600" b="1" dirty="0"/>
          </a:p>
          <a:p>
            <a:pPr lvl="1"/>
            <a:r>
              <a:rPr lang="en-US" sz="2400" dirty="0">
                <a:ea typeface="+mj-lt"/>
                <a:cs typeface="+mj-lt"/>
              </a:rPr>
              <a:t>­Fully Online</a:t>
            </a:r>
            <a:endParaRPr lang="en-US" sz="2400" strike="sngStrike" dirty="0">
              <a:solidFill>
                <a:srgbClr val="FF0000"/>
              </a:solidFill>
            </a:endParaRPr>
          </a:p>
          <a:p>
            <a:pPr lvl="1"/>
            <a:r>
              <a:rPr lang="en-US" sz="2400" dirty="0">
                <a:ea typeface="+mj-lt"/>
                <a:cs typeface="+mj-lt"/>
              </a:rPr>
              <a:t>­Blended/Hybrid</a:t>
            </a:r>
            <a:endParaRPr lang="en-US" sz="2400" dirty="0"/>
          </a:p>
          <a:p>
            <a:pPr marL="0" indent="0">
              <a:buNone/>
            </a:pPr>
            <a:r>
              <a:rPr lang="en-US" sz="2600" b="1" dirty="0">
                <a:ea typeface="+mj-lt"/>
                <a:cs typeface="+mj-lt"/>
              </a:rPr>
              <a:t>Considerations</a:t>
            </a:r>
            <a:endParaRPr lang="en-US" sz="2600" b="1" dirty="0"/>
          </a:p>
          <a:p>
            <a:pPr lvl="1"/>
            <a:r>
              <a:rPr lang="en-US" sz="2400" dirty="0">
                <a:ea typeface="+mj-lt"/>
                <a:cs typeface="+mj-lt"/>
              </a:rPr>
              <a:t>­Range of </a:t>
            </a:r>
            <a:r>
              <a:rPr lang="en-US" sz="2400" i="1" dirty="0">
                <a:ea typeface="+mj-lt"/>
                <a:cs typeface="+mj-lt"/>
              </a:rPr>
              <a:t>Learner Experience </a:t>
            </a:r>
            <a:r>
              <a:rPr lang="en-US" sz="2400" dirty="0">
                <a:ea typeface="+mj-lt"/>
                <a:cs typeface="+mj-lt"/>
              </a:rPr>
              <a:t>from fully online to fully on-ground</a:t>
            </a:r>
            <a:endParaRPr lang="en-US" sz="2400" dirty="0"/>
          </a:p>
          <a:p>
            <a:pPr lvl="1"/>
            <a:r>
              <a:rPr lang="en-US" sz="2400" dirty="0">
                <a:ea typeface="+mj-lt"/>
                <a:cs typeface="+mj-lt"/>
              </a:rPr>
              <a:t>­Range of flexible time from high to low (self-paced to schedule with true start and stop)</a:t>
            </a:r>
            <a:endParaRPr lang="en-US" sz="2400" dirty="0"/>
          </a:p>
          <a:p>
            <a:endParaRPr lang="en-US" dirty="0"/>
          </a:p>
        </p:txBody>
      </p:sp>
      <p:sp>
        <p:nvSpPr>
          <p:cNvPr id="4" name="Content Placeholder 3">
            <a:extLst>
              <a:ext uri="{FF2B5EF4-FFF2-40B4-BE49-F238E27FC236}">
                <a16:creationId xmlns:a16="http://schemas.microsoft.com/office/drawing/2014/main" id="{2971EFA8-EC1C-4877-9815-2B268F6E586D}"/>
              </a:ext>
            </a:extLst>
          </p:cNvPr>
          <p:cNvSpPr>
            <a:spLocks noGrp="1"/>
          </p:cNvSpPr>
          <p:nvPr>
            <p:ph sz="quarter" idx="4"/>
          </p:nvPr>
        </p:nvSpPr>
        <p:spPr/>
        <p:txBody>
          <a:bodyPr vert="horz" lIns="91440" tIns="45720" rIns="91440" bIns="45720" rtlCol="0" anchor="t">
            <a:normAutofit/>
          </a:bodyPr>
          <a:lstStyle/>
          <a:p>
            <a:pPr marL="0" indent="0">
              <a:buNone/>
            </a:pPr>
            <a:r>
              <a:rPr lang="en-US" sz="2600" b="1" dirty="0">
                <a:solidFill>
                  <a:schemeClr val="tx2"/>
                </a:solidFill>
                <a:ea typeface="+mj-lt"/>
                <a:cs typeface="+mj-lt"/>
              </a:rPr>
              <a:t>Program Selection</a:t>
            </a:r>
            <a:endParaRPr lang="en-US" sz="2600" b="1" dirty="0">
              <a:solidFill>
                <a:schemeClr val="tx2"/>
              </a:solidFill>
            </a:endParaRPr>
          </a:p>
          <a:p>
            <a:pPr lvl="1"/>
            <a:r>
              <a:rPr lang="en-US" sz="2400" dirty="0">
                <a:solidFill>
                  <a:schemeClr val="tx2"/>
                </a:solidFill>
                <a:ea typeface="+mj-lt"/>
                <a:cs typeface="+mj-lt"/>
              </a:rPr>
              <a:t>Use data to identify and select a direct assessment CBE program of study </a:t>
            </a:r>
            <a:endParaRPr lang="en-US" sz="2400" dirty="0">
              <a:solidFill>
                <a:schemeClr val="tx2"/>
              </a:solidFill>
              <a:cs typeface="Arial"/>
            </a:endParaRPr>
          </a:p>
          <a:p>
            <a:pPr lvl="1"/>
            <a:r>
              <a:rPr lang="en-US" sz="2400" dirty="0">
                <a:solidFill>
                  <a:schemeClr val="tx2"/>
                </a:solidFill>
                <a:ea typeface="+mj-lt"/>
                <a:cs typeface="+mj-lt"/>
              </a:rPr>
              <a:t>­Alignment with the institutions’ mission, vision, and strategic plan</a:t>
            </a:r>
            <a:endParaRPr lang="en-US" sz="2400" dirty="0">
              <a:solidFill>
                <a:schemeClr val="tx2"/>
              </a:solidFill>
            </a:endParaRPr>
          </a:p>
          <a:p>
            <a:pPr lvl="1"/>
            <a:r>
              <a:rPr lang="en-US" sz="2400" dirty="0">
                <a:solidFill>
                  <a:schemeClr val="tx2"/>
                </a:solidFill>
                <a:ea typeface="+mj-lt"/>
                <a:cs typeface="+mj-lt"/>
              </a:rPr>
              <a:t>Meaningful outcomes to students </a:t>
            </a:r>
            <a:endParaRPr lang="en-US" sz="2400" dirty="0">
              <a:solidFill>
                <a:schemeClr val="tx2"/>
              </a:solidFill>
              <a:cs typeface="Arial"/>
            </a:endParaRPr>
          </a:p>
          <a:p>
            <a:endParaRPr lang="en-US" dirty="0"/>
          </a:p>
        </p:txBody>
      </p:sp>
    </p:spTree>
    <p:extLst>
      <p:ext uri="{BB962C8B-B14F-4D97-AF65-F5344CB8AC3E}">
        <p14:creationId xmlns:p14="http://schemas.microsoft.com/office/powerpoint/2010/main" val="104181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8018-ED1F-45B1-8AA8-46B1976AEC34}"/>
              </a:ext>
            </a:extLst>
          </p:cNvPr>
          <p:cNvSpPr>
            <a:spLocks noGrp="1"/>
          </p:cNvSpPr>
          <p:nvPr>
            <p:ph type="title"/>
          </p:nvPr>
        </p:nvSpPr>
        <p:spPr/>
        <p:txBody>
          <a:bodyPr/>
          <a:lstStyle/>
          <a:p>
            <a:r>
              <a:rPr lang="en-US" dirty="0"/>
              <a:t>Program Standards </a:t>
            </a:r>
          </a:p>
        </p:txBody>
      </p:sp>
      <p:sp>
        <p:nvSpPr>
          <p:cNvPr id="3" name="Content Placeholder 2">
            <a:extLst>
              <a:ext uri="{FF2B5EF4-FFF2-40B4-BE49-F238E27FC236}">
                <a16:creationId xmlns:a16="http://schemas.microsoft.com/office/drawing/2014/main" id="{D634A888-D557-497A-BF3E-A285CCB2DE18}"/>
              </a:ext>
            </a:extLst>
          </p:cNvPr>
          <p:cNvSpPr>
            <a:spLocks noGrp="1"/>
          </p:cNvSpPr>
          <p:nvPr>
            <p:ph sz="half" idx="1"/>
          </p:nvPr>
        </p:nvSpPr>
        <p:spPr/>
        <p:txBody>
          <a:bodyPr vert="horz" lIns="91440" tIns="45720" rIns="91440" bIns="45720" rtlCol="0" anchor="t">
            <a:normAutofit/>
          </a:bodyPr>
          <a:lstStyle/>
          <a:p>
            <a:pPr marL="0" indent="0">
              <a:buNone/>
            </a:pPr>
            <a:r>
              <a:rPr lang="en-US" sz="2600" dirty="0">
                <a:solidFill>
                  <a:schemeClr val="tx2"/>
                </a:solidFill>
                <a:ea typeface="+mj-lt"/>
                <a:cs typeface="+mj-lt"/>
              </a:rPr>
              <a:t>Based on the guiding principles developed by the 5C, the following was considered and included in regulatory language: </a:t>
            </a:r>
            <a:endParaRPr lang="en-US" sz="2600" dirty="0">
              <a:solidFill>
                <a:schemeClr val="tx2"/>
              </a:solidFill>
            </a:endParaRPr>
          </a:p>
          <a:p>
            <a:r>
              <a:rPr lang="en-US" sz="2600" dirty="0">
                <a:solidFill>
                  <a:schemeClr val="tx2"/>
                </a:solidFill>
                <a:ea typeface="+mj-lt"/>
                <a:cs typeface="+mj-lt"/>
              </a:rPr>
              <a:t>An evaluation plan that focuses on closing historical equity gaps </a:t>
            </a:r>
            <a:endParaRPr lang="en-US" sz="2600" dirty="0">
              <a:solidFill>
                <a:schemeClr val="tx2"/>
              </a:solidFill>
            </a:endParaRPr>
          </a:p>
          <a:p>
            <a:r>
              <a:rPr lang="en-US" sz="2600" dirty="0">
                <a:solidFill>
                  <a:schemeClr val="tx2"/>
                </a:solidFill>
                <a:ea typeface="+mj-lt"/>
                <a:cs typeface="+mj-lt"/>
              </a:rPr>
              <a:t>An explanation of student success support services that will be made available to students </a:t>
            </a:r>
            <a:endParaRPr lang="en-US" sz="2600" dirty="0">
              <a:solidFill>
                <a:schemeClr val="tx2"/>
              </a:solidFill>
            </a:endParaRPr>
          </a:p>
          <a:p>
            <a:r>
              <a:rPr lang="en-US" sz="2600" dirty="0">
                <a:solidFill>
                  <a:schemeClr val="tx2"/>
                </a:solidFill>
                <a:ea typeface="+mj-lt"/>
                <a:cs typeface="+mj-lt"/>
              </a:rPr>
              <a:t>A professional development plan specific for direct assessment CBE faculty and staff </a:t>
            </a:r>
            <a:endParaRPr lang="en-US" sz="2600" dirty="0">
              <a:solidFill>
                <a:schemeClr val="tx2"/>
              </a:solidFill>
            </a:endParaRPr>
          </a:p>
          <a:p>
            <a:r>
              <a:rPr lang="en-US" sz="2600" dirty="0">
                <a:solidFill>
                  <a:schemeClr val="tx2"/>
                </a:solidFill>
              </a:rPr>
              <a:t>Creating and redesigning instructional content that is culturally responsive</a:t>
            </a:r>
          </a:p>
        </p:txBody>
      </p:sp>
    </p:spTree>
    <p:extLst>
      <p:ext uri="{BB962C8B-B14F-4D97-AF65-F5344CB8AC3E}">
        <p14:creationId xmlns:p14="http://schemas.microsoft.com/office/powerpoint/2010/main" val="348420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CA40-BD27-4D5B-A6CD-E66778A751AB}"/>
              </a:ext>
            </a:extLst>
          </p:cNvPr>
          <p:cNvSpPr>
            <a:spLocks noGrp="1"/>
          </p:cNvSpPr>
          <p:nvPr>
            <p:ph type="title"/>
          </p:nvPr>
        </p:nvSpPr>
        <p:spPr/>
        <p:txBody>
          <a:bodyPr/>
          <a:lstStyle/>
          <a:p>
            <a:r>
              <a:rPr lang="en-US" dirty="0"/>
              <a:t>Program Approval</a:t>
            </a:r>
          </a:p>
        </p:txBody>
      </p:sp>
      <p:sp>
        <p:nvSpPr>
          <p:cNvPr id="3" name="Content Placeholder 2">
            <a:extLst>
              <a:ext uri="{FF2B5EF4-FFF2-40B4-BE49-F238E27FC236}">
                <a16:creationId xmlns:a16="http://schemas.microsoft.com/office/drawing/2014/main" id="{9C21FE84-D1AA-4A9E-ABD3-E8FAEA7D1904}"/>
              </a:ext>
            </a:extLst>
          </p:cNvPr>
          <p:cNvSpPr>
            <a:spLocks noGrp="1"/>
          </p:cNvSpPr>
          <p:nvPr>
            <p:ph sz="half" idx="2"/>
          </p:nvPr>
        </p:nvSpPr>
        <p:spPr/>
        <p:txBody>
          <a:bodyPr vert="horz" lIns="91440" tIns="45720" rIns="91440" bIns="45720" rtlCol="0" anchor="t">
            <a:normAutofit/>
          </a:bodyPr>
          <a:lstStyle/>
          <a:p>
            <a:pPr marL="0" indent="0" algn="ctr">
              <a:buNone/>
            </a:pPr>
            <a:r>
              <a:rPr lang="en-US" sz="2600" b="1" dirty="0">
                <a:solidFill>
                  <a:srgbClr val="404040"/>
                </a:solidFill>
                <a:ea typeface="+mj-lt"/>
                <a:cs typeface="+mj-lt"/>
              </a:rPr>
              <a:t>Current System</a:t>
            </a:r>
            <a:endParaRPr lang="en-US" sz="2600" dirty="0">
              <a:solidFill>
                <a:srgbClr val="404040"/>
              </a:solidFill>
            </a:endParaRPr>
          </a:p>
          <a:p>
            <a:r>
              <a:rPr lang="en-US" sz="2600" dirty="0">
                <a:solidFill>
                  <a:srgbClr val="404040"/>
                </a:solidFill>
                <a:ea typeface="+mj-lt"/>
                <a:cs typeface="+mj-lt"/>
              </a:rPr>
              <a:t>Program and course are approved separately at the local level</a:t>
            </a:r>
            <a:endParaRPr lang="en-US" sz="2600" dirty="0">
              <a:solidFill>
                <a:srgbClr val="404040"/>
              </a:solidFill>
            </a:endParaRPr>
          </a:p>
          <a:p>
            <a:r>
              <a:rPr lang="en-US" sz="2600" dirty="0">
                <a:solidFill>
                  <a:srgbClr val="404040"/>
                </a:solidFill>
                <a:ea typeface="+mj-lt"/>
                <a:cs typeface="+mj-lt"/>
              </a:rPr>
              <a:t>Shift to streamlined approval process</a:t>
            </a:r>
            <a:endParaRPr lang="en-US" sz="2600" dirty="0">
              <a:solidFill>
                <a:srgbClr val="404040"/>
              </a:solidFill>
            </a:endParaRPr>
          </a:p>
          <a:p>
            <a:r>
              <a:rPr lang="en-US" sz="2600" dirty="0">
                <a:solidFill>
                  <a:srgbClr val="404040"/>
                </a:solidFill>
                <a:ea typeface="+mj-lt"/>
                <a:cs typeface="+mj-lt"/>
              </a:rPr>
              <a:t>The CO is responsible for chaptering programs and courses </a:t>
            </a:r>
            <a:endParaRPr lang="en-US" sz="2600" dirty="0">
              <a:solidFill>
                <a:srgbClr val="404040"/>
              </a:solidFill>
            </a:endParaRPr>
          </a:p>
          <a:p>
            <a:endParaRPr lang="en-US" dirty="0"/>
          </a:p>
        </p:txBody>
      </p:sp>
      <p:sp>
        <p:nvSpPr>
          <p:cNvPr id="4" name="Content Placeholder 3">
            <a:extLst>
              <a:ext uri="{FF2B5EF4-FFF2-40B4-BE49-F238E27FC236}">
                <a16:creationId xmlns:a16="http://schemas.microsoft.com/office/drawing/2014/main" id="{948F4814-34AB-4E5F-B47A-16D85FF71D60}"/>
              </a:ext>
            </a:extLst>
          </p:cNvPr>
          <p:cNvSpPr>
            <a:spLocks noGrp="1"/>
          </p:cNvSpPr>
          <p:nvPr>
            <p:ph sz="quarter" idx="4"/>
          </p:nvPr>
        </p:nvSpPr>
        <p:spPr/>
        <p:txBody>
          <a:bodyPr vert="horz" lIns="91440" tIns="45720" rIns="91440" bIns="45720" rtlCol="0" anchor="t">
            <a:normAutofit lnSpcReduction="10000"/>
          </a:bodyPr>
          <a:lstStyle/>
          <a:p>
            <a:pPr marL="0" indent="0" algn="ctr">
              <a:buNone/>
            </a:pPr>
            <a:r>
              <a:rPr lang="en-US" sz="2600" b="1" dirty="0">
                <a:ea typeface="+mj-lt"/>
                <a:cs typeface="+mj-lt"/>
              </a:rPr>
              <a:t>Direct Assessment CBE</a:t>
            </a:r>
            <a:endParaRPr lang="en-US" sz="2600" dirty="0"/>
          </a:p>
          <a:p>
            <a:r>
              <a:rPr lang="en-US" sz="2600" dirty="0">
                <a:ea typeface="+mj-lt"/>
                <a:cs typeface="+mj-lt"/>
              </a:rPr>
              <a:t>Courses, or modules, are bundled and approved at the program level</a:t>
            </a:r>
            <a:endParaRPr lang="en-US" sz="2600" dirty="0"/>
          </a:p>
          <a:p>
            <a:r>
              <a:rPr lang="en-US" sz="2600" dirty="0">
                <a:ea typeface="+mj-lt"/>
                <a:cs typeface="+mj-lt"/>
              </a:rPr>
              <a:t>Final program approval happens at the USDOE/regional accreditors level</a:t>
            </a:r>
          </a:p>
          <a:p>
            <a:r>
              <a:rPr lang="en-US" sz="2600" dirty="0">
                <a:ea typeface="+mj-lt"/>
                <a:cs typeface="+mj-lt"/>
              </a:rPr>
              <a:t>Chancellor’s Office approval necessary to earn apportionment</a:t>
            </a:r>
            <a:endParaRPr lang="en-US" sz="2600" dirty="0"/>
          </a:p>
          <a:p>
            <a:endParaRPr lang="en-US" dirty="0"/>
          </a:p>
        </p:txBody>
      </p:sp>
    </p:spTree>
    <p:extLst>
      <p:ext uri="{BB962C8B-B14F-4D97-AF65-F5344CB8AC3E}">
        <p14:creationId xmlns:p14="http://schemas.microsoft.com/office/powerpoint/2010/main" val="353647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DAE9C1-2863-4EF3-A839-8A7CF2598FE0}"/>
              </a:ext>
            </a:extLst>
          </p:cNvPr>
          <p:cNvSpPr>
            <a:spLocks noGrp="1"/>
          </p:cNvSpPr>
          <p:nvPr>
            <p:ph type="title"/>
          </p:nvPr>
        </p:nvSpPr>
        <p:spPr>
          <a:xfrm>
            <a:off x="1122667" y="80989"/>
            <a:ext cx="10046043" cy="1325563"/>
          </a:xfrm>
        </p:spPr>
        <p:txBody>
          <a:bodyPr/>
          <a:lstStyle/>
          <a:p>
            <a:r>
              <a:rPr lang="en-US">
                <a:latin typeface="Palatino"/>
              </a:rPr>
              <a:t>CBE Program Approval </a:t>
            </a:r>
            <a:endParaRPr lang="en-US"/>
          </a:p>
        </p:txBody>
      </p:sp>
      <p:sp>
        <p:nvSpPr>
          <p:cNvPr id="9" name="Slide Number Placeholder 1" hidden="1">
            <a:extLst>
              <a:ext uri="{FF2B5EF4-FFF2-40B4-BE49-F238E27FC236}">
                <a16:creationId xmlns:a16="http://schemas.microsoft.com/office/drawing/2014/main" id="{A6F0136F-550D-41DC-A486-7A16EE1A8097}"/>
              </a:ext>
            </a:extLst>
          </p:cNvPr>
          <p:cNvSpPr>
            <a:spLocks noGrp="1"/>
          </p:cNvSpPr>
          <p:nvPr>
            <p:ph type="sldNum" sz="quarter" idx="4294967295"/>
          </p:nvPr>
        </p:nvSpPr>
        <p:spPr>
          <a:xfrm>
            <a:off x="8610600" y="6356350"/>
            <a:ext cx="2743200" cy="365125"/>
          </a:xfrm>
        </p:spPr>
        <p:txBody>
          <a:bodyPr/>
          <a:lstStyle/>
          <a:p>
            <a:pPr>
              <a:spcAft>
                <a:spcPts val="600"/>
              </a:spcAft>
            </a:pPr>
            <a:fld id="{492D8F1A-69A8-9242-9469-8400121D240A}" type="slidenum">
              <a:rPr lang="en-US" smtClean="0"/>
              <a:pPr>
                <a:spcAft>
                  <a:spcPts val="600"/>
                </a:spcAft>
              </a:pPr>
              <a:t>14</a:t>
            </a:fld>
            <a:endParaRPr lang="en-US"/>
          </a:p>
        </p:txBody>
      </p:sp>
      <p:graphicFrame>
        <p:nvGraphicFramePr>
          <p:cNvPr id="3" name="Diagram 3">
            <a:extLst>
              <a:ext uri="{FF2B5EF4-FFF2-40B4-BE49-F238E27FC236}">
                <a16:creationId xmlns:a16="http://schemas.microsoft.com/office/drawing/2014/main" id="{6D144AD5-6EC3-48B0-A7BA-8D2E53891C14}"/>
              </a:ext>
            </a:extLst>
          </p:cNvPr>
          <p:cNvGraphicFramePr/>
          <p:nvPr>
            <p:extLst>
              <p:ext uri="{D42A27DB-BD31-4B8C-83A1-F6EECF244321}">
                <p14:modId xmlns:p14="http://schemas.microsoft.com/office/powerpoint/2010/main" val="3424940190"/>
              </p:ext>
            </p:extLst>
          </p:nvPr>
        </p:nvGraphicFramePr>
        <p:xfrm>
          <a:off x="1162374" y="1277320"/>
          <a:ext cx="10151387" cy="532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63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FB48-99D7-4DE5-9FFC-3089E3B3A2B8}"/>
              </a:ext>
            </a:extLst>
          </p:cNvPr>
          <p:cNvSpPr>
            <a:spLocks noGrp="1"/>
          </p:cNvSpPr>
          <p:nvPr>
            <p:ph type="title"/>
          </p:nvPr>
        </p:nvSpPr>
        <p:spPr/>
        <p:txBody>
          <a:bodyPr/>
          <a:lstStyle/>
          <a:p>
            <a:r>
              <a:rPr lang="en-US">
                <a:latin typeface="Palatino"/>
              </a:rPr>
              <a:t>CBE Program Quality Standards </a:t>
            </a:r>
            <a:endParaRPr lang="en-US"/>
          </a:p>
        </p:txBody>
      </p:sp>
      <p:sp>
        <p:nvSpPr>
          <p:cNvPr id="3" name="Content Placeholder 2">
            <a:extLst>
              <a:ext uri="{FF2B5EF4-FFF2-40B4-BE49-F238E27FC236}">
                <a16:creationId xmlns:a16="http://schemas.microsoft.com/office/drawing/2014/main" id="{65AE1541-86A3-4887-9D5A-2F2ADAD9FD94}"/>
              </a:ext>
            </a:extLst>
          </p:cNvPr>
          <p:cNvSpPr>
            <a:spLocks noGrp="1"/>
          </p:cNvSpPr>
          <p:nvPr>
            <p:ph sz="half" idx="1"/>
          </p:nvPr>
        </p:nvSpPr>
        <p:spPr>
          <a:xfrm>
            <a:off x="1277650" y="1798320"/>
            <a:ext cx="6713350" cy="4493406"/>
          </a:xfrm>
        </p:spPr>
        <p:txBody>
          <a:bodyPr vert="horz" lIns="91440" tIns="45720" rIns="91440" bIns="45720" rtlCol="0" anchor="t">
            <a:normAutofit/>
          </a:bodyPr>
          <a:lstStyle/>
          <a:p>
            <a:pPr marL="0" indent="0">
              <a:buNone/>
            </a:pPr>
            <a:r>
              <a:rPr lang="en-US" sz="2600" b="1" dirty="0">
                <a:ea typeface="+mj-lt"/>
                <a:cs typeface="+mj-lt"/>
              </a:rPr>
              <a:t>Draft Language</a:t>
            </a:r>
          </a:p>
          <a:p>
            <a:r>
              <a:rPr lang="en-US" sz="2600" dirty="0">
                <a:ea typeface="+mj-lt"/>
                <a:cs typeface="+mj-lt"/>
              </a:rPr>
              <a:t>Direct assessment competency-based education modules are a set of degree-applicable credit modules which have been designated as appropriate to the associate degree in accordance with the requirements for an AA Degree and federal standards.</a:t>
            </a:r>
            <a:endParaRPr lang="en-US" sz="2600" dirty="0"/>
          </a:p>
        </p:txBody>
      </p:sp>
      <p:sp>
        <p:nvSpPr>
          <p:cNvPr id="4" name="TextBox 3">
            <a:extLst>
              <a:ext uri="{FF2B5EF4-FFF2-40B4-BE49-F238E27FC236}">
                <a16:creationId xmlns:a16="http://schemas.microsoft.com/office/drawing/2014/main" id="{9CE36BC9-1030-49FF-B322-7FC4DEC6BE1B}"/>
              </a:ext>
            </a:extLst>
          </p:cNvPr>
          <p:cNvSpPr txBox="1"/>
          <p:nvPr/>
        </p:nvSpPr>
        <p:spPr>
          <a:xfrm>
            <a:off x="8521484" y="2141348"/>
            <a:ext cx="2743199" cy="2585323"/>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Decisions points: </a:t>
            </a:r>
          </a:p>
          <a:p>
            <a:pPr marL="285750" indent="-285750">
              <a:buFont typeface="Arial"/>
              <a:buChar char="•"/>
            </a:pPr>
            <a:r>
              <a:rPr lang="en-US">
                <a:cs typeface="Arial"/>
              </a:rPr>
              <a:t>CBE Programs are degree programs</a:t>
            </a:r>
          </a:p>
          <a:p>
            <a:pPr marL="285750" indent="-285750">
              <a:buFont typeface="Arial"/>
              <a:buChar char="•"/>
            </a:pPr>
            <a:r>
              <a:rPr lang="en-US">
                <a:cs typeface="Arial"/>
              </a:rPr>
              <a:t>Modules are equivalent to degree-applicable courses </a:t>
            </a:r>
          </a:p>
          <a:p>
            <a:pPr marL="285750" indent="-285750">
              <a:buFont typeface="Arial"/>
              <a:buChar char="•"/>
            </a:pPr>
            <a:r>
              <a:rPr lang="en-US">
                <a:cs typeface="Arial"/>
              </a:rPr>
              <a:t>Programs will include general education modules </a:t>
            </a:r>
          </a:p>
        </p:txBody>
      </p:sp>
    </p:spTree>
    <p:extLst>
      <p:ext uri="{BB962C8B-B14F-4D97-AF65-F5344CB8AC3E}">
        <p14:creationId xmlns:p14="http://schemas.microsoft.com/office/powerpoint/2010/main" val="227071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A5C-6C2B-461B-B112-EB1195D0C9D2}"/>
              </a:ext>
            </a:extLst>
          </p:cNvPr>
          <p:cNvSpPr>
            <a:spLocks noGrp="1"/>
          </p:cNvSpPr>
          <p:nvPr>
            <p:ph type="title"/>
          </p:nvPr>
        </p:nvSpPr>
        <p:spPr>
          <a:xfrm>
            <a:off x="1015140" y="2586089"/>
            <a:ext cx="10058400" cy="1685768"/>
          </a:xfrm>
        </p:spPr>
        <p:txBody>
          <a:bodyPr/>
          <a:lstStyle/>
          <a:p>
            <a:r>
              <a:rPr lang="en-US" b="1">
                <a:solidFill>
                  <a:schemeClr val="tx1"/>
                </a:solidFill>
                <a:latin typeface="Palatino"/>
              </a:rPr>
              <a:t>Faculty Roles</a:t>
            </a:r>
            <a:endParaRPr lang="en-US" b="1">
              <a:solidFill>
                <a:schemeClr val="tx1"/>
              </a:solidFill>
            </a:endParaRPr>
          </a:p>
        </p:txBody>
      </p:sp>
    </p:spTree>
    <p:extLst>
      <p:ext uri="{BB962C8B-B14F-4D97-AF65-F5344CB8AC3E}">
        <p14:creationId xmlns:p14="http://schemas.microsoft.com/office/powerpoint/2010/main" val="264121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6D32-A4AC-4BD6-901F-7DD1A08152CC}"/>
              </a:ext>
            </a:extLst>
          </p:cNvPr>
          <p:cNvSpPr>
            <a:spLocks noGrp="1"/>
          </p:cNvSpPr>
          <p:nvPr>
            <p:ph type="title"/>
          </p:nvPr>
        </p:nvSpPr>
        <p:spPr/>
        <p:txBody>
          <a:bodyPr/>
          <a:lstStyle/>
          <a:p>
            <a:r>
              <a:rPr lang="en-US">
                <a:latin typeface="Palatino"/>
              </a:rPr>
              <a:t>Faculty Selection and Workload</a:t>
            </a:r>
            <a:endParaRPr lang="en-US"/>
          </a:p>
        </p:txBody>
      </p:sp>
      <p:sp>
        <p:nvSpPr>
          <p:cNvPr id="3" name="Content Placeholder 2">
            <a:extLst>
              <a:ext uri="{FF2B5EF4-FFF2-40B4-BE49-F238E27FC236}">
                <a16:creationId xmlns:a16="http://schemas.microsoft.com/office/drawing/2014/main" id="{105A1645-7DF5-43D3-84A6-5C12602B5133}"/>
              </a:ext>
            </a:extLst>
          </p:cNvPr>
          <p:cNvSpPr>
            <a:spLocks noGrp="1"/>
          </p:cNvSpPr>
          <p:nvPr>
            <p:ph sz="half" idx="1"/>
          </p:nvPr>
        </p:nvSpPr>
        <p:spPr/>
        <p:txBody>
          <a:bodyPr vert="horz" lIns="91440" tIns="45720" rIns="91440" bIns="45720" rtlCol="0" anchor="t">
            <a:normAutofit/>
          </a:bodyPr>
          <a:lstStyle/>
          <a:p>
            <a:pPr marL="0" indent="0">
              <a:buNone/>
            </a:pPr>
            <a:r>
              <a:rPr lang="en-US" sz="2600" dirty="0">
                <a:ea typeface="+mj-lt"/>
                <a:cs typeface="+mj-lt"/>
              </a:rPr>
              <a:t>Faculty is inseparable from design and implementation of direct assessment CBE programs. However, CBE faculty roles typically differ from traditional roles in order to meet the unique components of the CBE approach and USDOE requirements on faculty-learner interaction. </a:t>
            </a:r>
            <a:endParaRPr lang="en-US" sz="2600" dirty="0"/>
          </a:p>
          <a:p>
            <a:endParaRPr lang="en-US" dirty="0"/>
          </a:p>
        </p:txBody>
      </p:sp>
    </p:spTree>
    <p:extLst>
      <p:ext uri="{BB962C8B-B14F-4D97-AF65-F5344CB8AC3E}">
        <p14:creationId xmlns:p14="http://schemas.microsoft.com/office/powerpoint/2010/main" val="178072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0C0F-EF09-4FFF-AA2E-5B3EEB185364}"/>
              </a:ext>
            </a:extLst>
          </p:cNvPr>
          <p:cNvSpPr>
            <a:spLocks noGrp="1"/>
          </p:cNvSpPr>
          <p:nvPr>
            <p:ph type="title"/>
          </p:nvPr>
        </p:nvSpPr>
        <p:spPr/>
        <p:txBody>
          <a:bodyPr/>
          <a:lstStyle/>
          <a:p>
            <a:r>
              <a:rPr lang="en-US" dirty="0"/>
              <a:t>CBE Faculty Roles</a:t>
            </a:r>
          </a:p>
        </p:txBody>
      </p:sp>
      <p:graphicFrame>
        <p:nvGraphicFramePr>
          <p:cNvPr id="6" name="Content Placeholder 5">
            <a:extLst>
              <a:ext uri="{FF2B5EF4-FFF2-40B4-BE49-F238E27FC236}">
                <a16:creationId xmlns:a16="http://schemas.microsoft.com/office/drawing/2014/main" id="{8ED93C02-5E33-47A2-9CA9-697C7B18ACD6}"/>
              </a:ext>
            </a:extLst>
          </p:cNvPr>
          <p:cNvGraphicFramePr>
            <a:graphicFrameLocks noGrp="1"/>
          </p:cNvGraphicFramePr>
          <p:nvPr>
            <p:ph sz="half" idx="1"/>
            <p:extLst>
              <p:ext uri="{D42A27DB-BD31-4B8C-83A1-F6EECF244321}">
                <p14:modId xmlns:p14="http://schemas.microsoft.com/office/powerpoint/2010/main" val="1203814701"/>
              </p:ext>
            </p:extLst>
          </p:nvPr>
        </p:nvGraphicFramePr>
        <p:xfrm>
          <a:off x="1277938" y="1798638"/>
          <a:ext cx="10239630" cy="4597828"/>
        </p:xfrm>
        <a:graphic>
          <a:graphicData uri="http://schemas.openxmlformats.org/drawingml/2006/table">
            <a:tbl>
              <a:tblPr firstRow="1" bandRow="1">
                <a:tableStyleId>{5C22544A-7EE6-4342-B048-85BDC9FD1C3A}</a:tableStyleId>
              </a:tblPr>
              <a:tblGrid>
                <a:gridCol w="1522982">
                  <a:extLst>
                    <a:ext uri="{9D8B030D-6E8A-4147-A177-3AD203B41FA5}">
                      <a16:colId xmlns:a16="http://schemas.microsoft.com/office/drawing/2014/main" val="3618824180"/>
                    </a:ext>
                  </a:extLst>
                </a:gridCol>
                <a:gridCol w="3758852">
                  <a:extLst>
                    <a:ext uri="{9D8B030D-6E8A-4147-A177-3AD203B41FA5}">
                      <a16:colId xmlns:a16="http://schemas.microsoft.com/office/drawing/2014/main" val="3586547201"/>
                    </a:ext>
                  </a:extLst>
                </a:gridCol>
                <a:gridCol w="4957796">
                  <a:extLst>
                    <a:ext uri="{9D8B030D-6E8A-4147-A177-3AD203B41FA5}">
                      <a16:colId xmlns:a16="http://schemas.microsoft.com/office/drawing/2014/main" val="3143702813"/>
                    </a:ext>
                  </a:extLst>
                </a:gridCol>
              </a:tblGrid>
              <a:tr h="490622">
                <a:tc>
                  <a:txBody>
                    <a:bodyPr/>
                    <a:lstStyle/>
                    <a:p>
                      <a:pPr marL="0" algn="ctr" rtl="0" eaLnBrk="1" latinLnBrk="0" hangingPunct="1">
                        <a:spcBef>
                          <a:spcPts val="0"/>
                        </a:spcBef>
                        <a:spcAft>
                          <a:spcPts val="0"/>
                        </a:spcAft>
                      </a:pPr>
                      <a:endParaRPr lang="en-US" b="1">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Credit Hour Model</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CBE Model</a:t>
                      </a:r>
                      <a:endParaRPr lang="en-US">
                        <a:effectLst/>
                      </a:endParaRPr>
                    </a:p>
                  </a:txBody>
                  <a:tcPr marL="0" marR="0" marT="0" marB="0" anchor="ctr"/>
                </a:tc>
                <a:extLst>
                  <a:ext uri="{0D108BD9-81ED-4DB2-BD59-A6C34878D82A}">
                    <a16:rowId xmlns:a16="http://schemas.microsoft.com/office/drawing/2014/main" val="884027274"/>
                  </a:ext>
                </a:extLst>
              </a:tr>
              <a:tr h="1247582">
                <a:tc>
                  <a:txBody>
                    <a:bodyPr/>
                    <a:lstStyle/>
                    <a:p>
                      <a:pPr marL="0" algn="ctr" rtl="0" latinLnBrk="0">
                        <a:spcBef>
                          <a:spcPts val="0"/>
                        </a:spcBef>
                        <a:spcAft>
                          <a:spcPts val="0"/>
                        </a:spcAft>
                      </a:pPr>
                      <a:r>
                        <a:rPr lang="en-US" sz="1600" b="1" kern="1200">
                          <a:effectLst/>
                        </a:rPr>
                        <a:t>Curriculum Design</a:t>
                      </a:r>
                      <a:endParaRPr lang="en-US" sz="1600" b="1">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Faculty create to align with COR</a:t>
                      </a:r>
                      <a:endParaRPr lang="en-US" sz="1400">
                        <a:effectLst/>
                      </a:endParaRPr>
                    </a:p>
                    <a:p>
                      <a:pPr marL="171450" indent="-171450" rtl="0" latinLnBrk="0">
                        <a:spcBef>
                          <a:spcPts val="0"/>
                        </a:spcBef>
                        <a:spcAft>
                          <a:spcPts val="0"/>
                        </a:spcAft>
                        <a:buFont typeface="Arial"/>
                        <a:buChar char="•"/>
                      </a:pPr>
                      <a:r>
                        <a:rPr lang="en-US" sz="1400" kern="1200">
                          <a:effectLst/>
                        </a:rPr>
                        <a:t>May be modified throughout course.</a:t>
                      </a:r>
                      <a:endParaRPr lang="en-US" sz="1400">
                        <a:effectLst/>
                      </a:endParaRPr>
                    </a:p>
                    <a:p>
                      <a:pPr marL="171450" indent="-171450" rtl="0" latinLnBrk="0">
                        <a:spcBef>
                          <a:spcPts val="0"/>
                        </a:spcBef>
                        <a:spcAft>
                          <a:spcPts val="0"/>
                        </a:spcAft>
                        <a:buFont typeface="Arial"/>
                        <a:buChar char="•"/>
                      </a:pPr>
                      <a:r>
                        <a:rPr lang="en-US" sz="1400" kern="1200">
                          <a:effectLst/>
                        </a:rPr>
                        <a:t>Courses adopted into a program </a:t>
                      </a:r>
                      <a:endParaRPr lang="en-US" sz="1400">
                        <a:effectLst/>
                      </a:endParaRPr>
                    </a:p>
                    <a:p>
                      <a:pPr marL="171450" indent="-171450" rtl="0" latinLnBrk="0">
                        <a:spcBef>
                          <a:spcPts val="0"/>
                        </a:spcBef>
                        <a:spcAft>
                          <a:spcPts val="0"/>
                        </a:spcAft>
                        <a:buFont typeface="Arial"/>
                        <a:buChar char="•"/>
                      </a:pPr>
                      <a:r>
                        <a:rPr lang="en-US" sz="1400" kern="1200">
                          <a:effectLst/>
                        </a:rPr>
                        <a:t>Standalone courses</a:t>
                      </a:r>
                      <a:endParaRPr lang="en-US" sz="1400">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Faculty create in collaboration with industry experts, instructional designers</a:t>
                      </a:r>
                      <a:endParaRPr lang="en-US" sz="1400">
                        <a:effectLst/>
                      </a:endParaRPr>
                    </a:p>
                    <a:p>
                      <a:pPr marL="173355" indent="-173355" rtl="0" latinLnBrk="0">
                        <a:spcBef>
                          <a:spcPts val="0"/>
                        </a:spcBef>
                        <a:spcAft>
                          <a:spcPts val="0"/>
                        </a:spcAft>
                        <a:buFont typeface="Arial"/>
                        <a:buChar char="•"/>
                      </a:pPr>
                      <a:r>
                        <a:rPr lang="en-US" sz="1400" kern="1200">
                          <a:effectLst/>
                        </a:rPr>
                        <a:t>Must be completed before course begins.</a:t>
                      </a:r>
                      <a:endParaRPr lang="en-US" sz="1400">
                        <a:effectLst/>
                      </a:endParaRPr>
                    </a:p>
                    <a:p>
                      <a:pPr marL="173355" indent="-173355" rtl="0" latinLnBrk="0">
                        <a:spcBef>
                          <a:spcPts val="0"/>
                        </a:spcBef>
                        <a:spcAft>
                          <a:spcPts val="0"/>
                        </a:spcAft>
                        <a:buFont typeface="Arial"/>
                        <a:buChar char="•"/>
                      </a:pPr>
                      <a:r>
                        <a:rPr lang="en-US" sz="1400" kern="1200">
                          <a:effectLst/>
                        </a:rPr>
                        <a:t>Modules must be developed as part of a program </a:t>
                      </a:r>
                      <a:endParaRPr lang="en-US" sz="1400">
                        <a:effectLst/>
                      </a:endParaRPr>
                    </a:p>
                    <a:p>
                      <a:pPr marL="173355" indent="-173355" rtl="0" latinLnBrk="0">
                        <a:spcBef>
                          <a:spcPts val="0"/>
                        </a:spcBef>
                        <a:spcAft>
                          <a:spcPts val="0"/>
                        </a:spcAft>
                        <a:buFont typeface="Arial"/>
                        <a:buChar char="•"/>
                      </a:pPr>
                      <a:r>
                        <a:rPr lang="en-US" sz="1400" kern="1200">
                          <a:effectLst/>
                        </a:rPr>
                        <a:t>Modules are bundled and sequential </a:t>
                      </a:r>
                      <a:endParaRPr lang="en-US" sz="1400">
                        <a:effectLst/>
                      </a:endParaRPr>
                    </a:p>
                  </a:txBody>
                  <a:tcPr marL="0" marR="0" marT="0" marB="0" anchor="ctr"/>
                </a:tc>
                <a:extLst>
                  <a:ext uri="{0D108BD9-81ED-4DB2-BD59-A6C34878D82A}">
                    <a16:rowId xmlns:a16="http://schemas.microsoft.com/office/drawing/2014/main" val="3067710726"/>
                  </a:ext>
                </a:extLst>
              </a:tr>
              <a:tr h="1247582">
                <a:tc>
                  <a:txBody>
                    <a:bodyPr/>
                    <a:lstStyle/>
                    <a:p>
                      <a:pPr marL="0" algn="ctr" rtl="0" latinLnBrk="0">
                        <a:spcBef>
                          <a:spcPts val="0"/>
                        </a:spcBef>
                        <a:spcAft>
                          <a:spcPts val="0"/>
                        </a:spcAft>
                      </a:pPr>
                      <a:r>
                        <a:rPr lang="en-US" sz="1600" b="1" kern="1200">
                          <a:effectLst/>
                        </a:rPr>
                        <a:t>Instruction</a:t>
                      </a:r>
                      <a:endParaRPr lang="en-US" sz="1600" b="1">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Live, whole group instruction</a:t>
                      </a:r>
                      <a:endParaRPr lang="en-US" sz="1400">
                        <a:effectLst/>
                      </a:endParaRPr>
                    </a:p>
                    <a:p>
                      <a:pPr marL="171450" indent="-171450" rtl="0" latinLnBrk="0">
                        <a:spcBef>
                          <a:spcPts val="0"/>
                        </a:spcBef>
                        <a:spcAft>
                          <a:spcPts val="0"/>
                        </a:spcAft>
                        <a:buFont typeface="Arial"/>
                        <a:buChar char="•"/>
                      </a:pPr>
                      <a:r>
                        <a:rPr lang="en-US" sz="1400" kern="1200">
                          <a:effectLst/>
                        </a:rPr>
                        <a:t>Typically from one faculty member</a:t>
                      </a:r>
                      <a:endParaRPr lang="en-US" sz="1400">
                        <a:effectLst/>
                      </a:endParaRPr>
                    </a:p>
                    <a:p>
                      <a:pPr marL="171450" indent="-171450" rtl="0" latinLnBrk="0">
                        <a:spcBef>
                          <a:spcPts val="0"/>
                        </a:spcBef>
                        <a:spcAft>
                          <a:spcPts val="0"/>
                        </a:spcAft>
                        <a:buFont typeface="Arial"/>
                        <a:buChar char="•"/>
                      </a:pPr>
                      <a:r>
                        <a:rPr lang="en-US" sz="1400" kern="1200">
                          <a:effectLst/>
                        </a:rPr>
                        <a:t>Set office hours</a:t>
                      </a:r>
                      <a:endParaRPr lang="en-US" sz="1400">
                        <a:effectLst/>
                      </a:endParaRPr>
                    </a:p>
                    <a:p>
                      <a:pPr marL="171450" indent="-171450" rtl="0" latinLnBrk="0">
                        <a:spcBef>
                          <a:spcPts val="0"/>
                        </a:spcBef>
                        <a:spcAft>
                          <a:spcPts val="0"/>
                        </a:spcAft>
                        <a:buFont typeface="Arial"/>
                        <a:buChar char="•"/>
                      </a:pPr>
                      <a:r>
                        <a:rPr lang="en-US" sz="1400" kern="1200">
                          <a:effectLst/>
                        </a:rPr>
                        <a:t>Primarily synchronous </a:t>
                      </a:r>
                      <a:endParaRPr lang="en-US" sz="1400">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Pre-recorded lectures and resources</a:t>
                      </a:r>
                      <a:endParaRPr lang="en-US" sz="1400">
                        <a:effectLst/>
                      </a:endParaRPr>
                    </a:p>
                    <a:p>
                      <a:pPr marL="173355" indent="-173355" rtl="0" latinLnBrk="0">
                        <a:spcBef>
                          <a:spcPts val="0"/>
                        </a:spcBef>
                        <a:spcAft>
                          <a:spcPts val="0"/>
                        </a:spcAft>
                        <a:buFont typeface="Arial"/>
                        <a:buChar char="•"/>
                      </a:pPr>
                      <a:r>
                        <a:rPr lang="en-US" sz="1400">
                          <a:effectLst/>
                        </a:rPr>
                        <a:t>Emphasis on individualized instructor contact</a:t>
                      </a:r>
                    </a:p>
                    <a:p>
                      <a:pPr marL="173355" indent="-173355" rtl="0" latinLnBrk="0">
                        <a:spcBef>
                          <a:spcPts val="0"/>
                        </a:spcBef>
                        <a:spcAft>
                          <a:spcPts val="0"/>
                        </a:spcAft>
                        <a:buFont typeface="Arial"/>
                        <a:buChar char="•"/>
                      </a:pPr>
                      <a:r>
                        <a:rPr lang="en-US" sz="1400" kern="1200">
                          <a:effectLst/>
                        </a:rPr>
                        <a:t>Flexible office hours</a:t>
                      </a:r>
                      <a:endParaRPr lang="en-US" sz="1400">
                        <a:effectLst/>
                      </a:endParaRPr>
                    </a:p>
                    <a:p>
                      <a:pPr marL="173355" indent="-173355" rtl="0" latinLnBrk="0">
                        <a:spcBef>
                          <a:spcPts val="0"/>
                        </a:spcBef>
                        <a:spcAft>
                          <a:spcPts val="0"/>
                        </a:spcAft>
                        <a:buFont typeface="Arial"/>
                        <a:buChar char="•"/>
                      </a:pPr>
                      <a:r>
                        <a:rPr lang="en-US" sz="1400" kern="1200">
                          <a:effectLst/>
                        </a:rPr>
                        <a:t>Primarily asynchronous </a:t>
                      </a:r>
                      <a:endParaRPr lang="en-US" sz="1400">
                        <a:effectLst/>
                      </a:endParaRPr>
                    </a:p>
                    <a:p>
                      <a:pPr marL="173355" indent="-173355" rtl="0" latinLnBrk="0">
                        <a:spcBef>
                          <a:spcPts val="0"/>
                        </a:spcBef>
                        <a:spcAft>
                          <a:spcPts val="0"/>
                        </a:spcAft>
                        <a:buFont typeface="Arial"/>
                        <a:buChar char="•"/>
                      </a:pPr>
                      <a:r>
                        <a:rPr lang="en-US" sz="1400" kern="1200">
                          <a:effectLst/>
                        </a:rPr>
                        <a:t>Engaged learning pedagogical approach</a:t>
                      </a:r>
                      <a:endParaRPr lang="en-US" sz="1400">
                        <a:effectLst/>
                      </a:endParaRPr>
                    </a:p>
                  </a:txBody>
                  <a:tcPr marL="0" marR="0" marT="0" marB="0" anchor="ctr"/>
                </a:tc>
                <a:extLst>
                  <a:ext uri="{0D108BD9-81ED-4DB2-BD59-A6C34878D82A}">
                    <a16:rowId xmlns:a16="http://schemas.microsoft.com/office/drawing/2014/main" val="270625781"/>
                  </a:ext>
                </a:extLst>
              </a:tr>
              <a:tr h="490622">
                <a:tc>
                  <a:txBody>
                    <a:bodyPr/>
                    <a:lstStyle/>
                    <a:p>
                      <a:pPr marL="0" algn="ctr" rtl="0" latinLnBrk="0">
                        <a:spcBef>
                          <a:spcPts val="0"/>
                        </a:spcBef>
                        <a:spcAft>
                          <a:spcPts val="0"/>
                        </a:spcAft>
                      </a:pPr>
                      <a:r>
                        <a:rPr lang="en-US" sz="1600" b="1" kern="1200">
                          <a:effectLst/>
                        </a:rPr>
                        <a:t>Delivery</a:t>
                      </a:r>
                      <a:endParaRPr lang="en-US" sz="1600" b="1">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Typically in person</a:t>
                      </a:r>
                      <a:endParaRPr lang="en-US" sz="1400">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Typically online</a:t>
                      </a:r>
                      <a:endParaRPr lang="en-US" sz="1400">
                        <a:effectLst/>
                      </a:endParaRPr>
                    </a:p>
                  </a:txBody>
                  <a:tcPr marL="0" marR="0" marT="0" marB="0" anchor="ctr"/>
                </a:tc>
                <a:extLst>
                  <a:ext uri="{0D108BD9-81ED-4DB2-BD59-A6C34878D82A}">
                    <a16:rowId xmlns:a16="http://schemas.microsoft.com/office/drawing/2014/main" val="3993746606"/>
                  </a:ext>
                </a:extLst>
              </a:tr>
              <a:tr h="560710">
                <a:tc>
                  <a:txBody>
                    <a:bodyPr/>
                    <a:lstStyle/>
                    <a:p>
                      <a:pPr marL="0" algn="ctr" rtl="0" latinLnBrk="0">
                        <a:spcBef>
                          <a:spcPts val="0"/>
                        </a:spcBef>
                        <a:spcAft>
                          <a:spcPts val="0"/>
                        </a:spcAft>
                      </a:pPr>
                      <a:r>
                        <a:rPr lang="en-US" sz="1600" b="1" kern="1200">
                          <a:effectLst/>
                        </a:rPr>
                        <a:t>Assessment</a:t>
                      </a:r>
                      <a:endParaRPr lang="en-US" sz="1600" b="1">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Faculty created</a:t>
                      </a:r>
                      <a:endParaRPr lang="en-US" sz="1400">
                        <a:effectLst/>
                      </a:endParaRPr>
                    </a:p>
                    <a:p>
                      <a:pPr marL="173355" indent="-173355" rtl="0" latinLnBrk="0">
                        <a:spcBef>
                          <a:spcPts val="0"/>
                        </a:spcBef>
                        <a:spcAft>
                          <a:spcPts val="0"/>
                        </a:spcAft>
                        <a:buFont typeface="Arial"/>
                        <a:buChar char="•"/>
                      </a:pPr>
                      <a:r>
                        <a:rPr lang="en-US" sz="1400" kern="1200">
                          <a:effectLst/>
                        </a:rPr>
                        <a:t>Graded by instructors</a:t>
                      </a:r>
                      <a:endParaRPr lang="en-US" sz="1400">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Faculty created in consultation with external experts, </a:t>
                      </a:r>
                      <a:endParaRPr lang="en-US" sz="1400">
                        <a:effectLst/>
                      </a:endParaRPr>
                    </a:p>
                    <a:p>
                      <a:pPr marL="173355" indent="-173355" rtl="0" latinLnBrk="0">
                        <a:spcBef>
                          <a:spcPts val="0"/>
                        </a:spcBef>
                        <a:spcAft>
                          <a:spcPts val="0"/>
                        </a:spcAft>
                        <a:buFont typeface="Arial"/>
                        <a:buChar char="•"/>
                      </a:pPr>
                      <a:r>
                        <a:rPr lang="en-US" sz="1400" kern="1200">
                          <a:effectLst/>
                        </a:rPr>
                        <a:t>May not be graded by instructor</a:t>
                      </a:r>
                      <a:endParaRPr lang="en-US" sz="1400">
                        <a:effectLst/>
                      </a:endParaRPr>
                    </a:p>
                  </a:txBody>
                  <a:tcPr marL="0" marR="0" marT="0" marB="0" anchor="ctr"/>
                </a:tc>
                <a:extLst>
                  <a:ext uri="{0D108BD9-81ED-4DB2-BD59-A6C34878D82A}">
                    <a16:rowId xmlns:a16="http://schemas.microsoft.com/office/drawing/2014/main" val="1031564426"/>
                  </a:ext>
                </a:extLst>
              </a:tr>
              <a:tr h="560710">
                <a:tc>
                  <a:txBody>
                    <a:bodyPr/>
                    <a:lstStyle/>
                    <a:p>
                      <a:pPr marL="0" algn="ctr" rtl="0" latinLnBrk="0">
                        <a:spcBef>
                          <a:spcPts val="0"/>
                        </a:spcBef>
                        <a:spcAft>
                          <a:spcPts val="0"/>
                        </a:spcAft>
                      </a:pPr>
                      <a:r>
                        <a:rPr lang="en-US" sz="1600" b="1" kern="1200">
                          <a:effectLst/>
                        </a:rPr>
                        <a:t>Resources</a:t>
                      </a:r>
                      <a:endParaRPr lang="en-US" sz="1600" b="1">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Office hours, student support services</a:t>
                      </a:r>
                      <a:endParaRPr lang="en-US" sz="1400">
                        <a:effectLst/>
                      </a:endParaRPr>
                    </a:p>
                  </a:txBody>
                  <a:tcPr marL="0" marR="0" marT="0" marB="0" anchor="ctr"/>
                </a:tc>
                <a:tc>
                  <a:txBody>
                    <a:bodyPr/>
                    <a:lstStyle/>
                    <a:p>
                      <a:pPr marL="171450" indent="-171450" rtl="0" latinLnBrk="0">
                        <a:spcBef>
                          <a:spcPts val="0"/>
                        </a:spcBef>
                        <a:spcAft>
                          <a:spcPts val="0"/>
                        </a:spcAft>
                        <a:buClrTx/>
                        <a:buSzPts val="1200"/>
                        <a:buFont typeface="Arial"/>
                        <a:buChar char="•"/>
                      </a:pPr>
                      <a:r>
                        <a:rPr lang="en-US" sz="1400" kern="1200">
                          <a:effectLst/>
                        </a:rPr>
                        <a:t>Flexible office hours, online student support services</a:t>
                      </a:r>
                      <a:endParaRPr lang="en-US" sz="1400">
                        <a:effectLst/>
                      </a:endParaRPr>
                    </a:p>
                    <a:p>
                      <a:pPr marL="173355" indent="-173355" rtl="0" latinLnBrk="0">
                        <a:spcBef>
                          <a:spcPts val="0"/>
                        </a:spcBef>
                        <a:spcAft>
                          <a:spcPts val="0"/>
                        </a:spcAft>
                        <a:buFont typeface="Arial"/>
                        <a:buChar char="•"/>
                      </a:pPr>
                      <a:r>
                        <a:rPr lang="en-US" sz="1400">
                          <a:effectLst/>
                        </a:rPr>
                        <a:t>CBE "coaches" help connect to support services</a:t>
                      </a:r>
                    </a:p>
                  </a:txBody>
                  <a:tcPr marL="0" marR="0" marT="0" marB="0" anchor="ctr"/>
                </a:tc>
                <a:extLst>
                  <a:ext uri="{0D108BD9-81ED-4DB2-BD59-A6C34878D82A}">
                    <a16:rowId xmlns:a16="http://schemas.microsoft.com/office/drawing/2014/main" val="2385977807"/>
                  </a:ext>
                </a:extLst>
              </a:tr>
            </a:tbl>
          </a:graphicData>
        </a:graphic>
      </p:graphicFrame>
    </p:spTree>
    <p:extLst>
      <p:ext uri="{BB962C8B-B14F-4D97-AF65-F5344CB8AC3E}">
        <p14:creationId xmlns:p14="http://schemas.microsoft.com/office/powerpoint/2010/main" val="155954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EB42-F4E4-4372-8A06-4046ADB0E139}"/>
              </a:ext>
            </a:extLst>
          </p:cNvPr>
          <p:cNvSpPr>
            <a:spLocks noGrp="1"/>
          </p:cNvSpPr>
          <p:nvPr>
            <p:ph type="title"/>
          </p:nvPr>
        </p:nvSpPr>
        <p:spPr/>
        <p:txBody>
          <a:bodyPr/>
          <a:lstStyle/>
          <a:p>
            <a:r>
              <a:rPr lang="en-US" dirty="0"/>
              <a:t>Program Development, Instruction, </a:t>
            </a:r>
            <a:br>
              <a:rPr lang="en-US" dirty="0"/>
            </a:br>
            <a:r>
              <a:rPr lang="en-US" dirty="0"/>
              <a:t>&amp; Student Support </a:t>
            </a:r>
          </a:p>
        </p:txBody>
      </p:sp>
      <p:sp>
        <p:nvSpPr>
          <p:cNvPr id="3" name="Content Placeholder 2">
            <a:extLst>
              <a:ext uri="{FF2B5EF4-FFF2-40B4-BE49-F238E27FC236}">
                <a16:creationId xmlns:a16="http://schemas.microsoft.com/office/drawing/2014/main" id="{8B4053DD-8910-4AD4-9A5C-B7011F10DAD6}"/>
              </a:ext>
            </a:extLst>
          </p:cNvPr>
          <p:cNvSpPr>
            <a:spLocks noGrp="1"/>
          </p:cNvSpPr>
          <p:nvPr>
            <p:ph sz="half" idx="1"/>
          </p:nvPr>
        </p:nvSpPr>
        <p:spPr/>
        <p:txBody>
          <a:bodyPr vert="horz" lIns="91440" tIns="45720" rIns="91440" bIns="45720" rtlCol="0" anchor="t">
            <a:normAutofit/>
          </a:bodyPr>
          <a:lstStyle/>
          <a:p>
            <a:pPr marL="0" indent="0">
              <a:buNone/>
            </a:pPr>
            <a:r>
              <a:rPr lang="en-US" sz="2600" dirty="0">
                <a:ea typeface="+mj-lt"/>
                <a:cs typeface="+mj-lt"/>
              </a:rPr>
              <a:t>Direct assessment competency-based education faculty shall be responsible for program design and curriculum development, instruction, and integrating student success support. In performing these functions faculty shall adopt an equity mindset aimed at reducing bias and stereotypical assumptions in their design, delivery, and implementation of direct assessment competency-based education... Direct assessment competency-based education program faculty shall take on the following functions:  </a:t>
            </a:r>
            <a:endParaRPr lang="en-US" sz="2600" dirty="0"/>
          </a:p>
        </p:txBody>
      </p:sp>
      <p:sp>
        <p:nvSpPr>
          <p:cNvPr id="4" name="Slide Number Placeholder 3">
            <a:extLst>
              <a:ext uri="{FF2B5EF4-FFF2-40B4-BE49-F238E27FC236}">
                <a16:creationId xmlns:a16="http://schemas.microsoft.com/office/drawing/2014/main" id="{96A91880-C4F5-47EA-9EEF-30D7F830B8BE}"/>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19</a:t>
            </a:fld>
            <a:endParaRPr lang="en-US"/>
          </a:p>
        </p:txBody>
      </p:sp>
    </p:spTree>
    <p:extLst>
      <p:ext uri="{BB962C8B-B14F-4D97-AF65-F5344CB8AC3E}">
        <p14:creationId xmlns:p14="http://schemas.microsoft.com/office/powerpoint/2010/main" val="382714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1F1E-0431-4863-A0CD-8068F8AAEB97}"/>
              </a:ext>
            </a:extLst>
          </p:cNvPr>
          <p:cNvSpPr>
            <a:spLocks noGrp="1"/>
          </p:cNvSpPr>
          <p:nvPr>
            <p:ph type="title"/>
          </p:nvPr>
        </p:nvSpPr>
        <p:spPr/>
        <p:txBody>
          <a:bodyPr/>
          <a:lstStyle/>
          <a:p>
            <a:r>
              <a:rPr lang="en-US" dirty="0">
                <a:latin typeface="Palatino"/>
              </a:rPr>
              <a:t>Recap</a:t>
            </a:r>
            <a:endParaRPr lang="en-US" dirty="0"/>
          </a:p>
        </p:txBody>
      </p:sp>
      <p:sp>
        <p:nvSpPr>
          <p:cNvPr id="3" name="Content Placeholder 2">
            <a:extLst>
              <a:ext uri="{FF2B5EF4-FFF2-40B4-BE49-F238E27FC236}">
                <a16:creationId xmlns:a16="http://schemas.microsoft.com/office/drawing/2014/main" id="{841FA4AD-EB8B-41EF-AC45-4FDC3412DB9B}"/>
              </a:ext>
            </a:extLst>
          </p:cNvPr>
          <p:cNvSpPr>
            <a:spLocks noGrp="1"/>
          </p:cNvSpPr>
          <p:nvPr>
            <p:ph idx="1"/>
          </p:nvPr>
        </p:nvSpPr>
        <p:spPr/>
        <p:txBody>
          <a:bodyPr vert="horz" lIns="91440" tIns="45720" rIns="91440" bIns="45720" rtlCol="0" anchor="t">
            <a:normAutofit/>
          </a:bodyPr>
          <a:lstStyle/>
          <a:p>
            <a:pPr marL="457200" indent="-457200">
              <a:buChar char="•"/>
            </a:pPr>
            <a:r>
              <a:rPr lang="en-US" dirty="0">
                <a:cs typeface="Gill Sans"/>
              </a:rPr>
              <a:t>CBE Definition </a:t>
            </a:r>
            <a:endParaRPr lang="en-US" dirty="0"/>
          </a:p>
          <a:p>
            <a:pPr marL="457200" indent="-457200">
              <a:buChar char="•"/>
            </a:pPr>
            <a:r>
              <a:rPr lang="en-US" dirty="0">
                <a:cs typeface="Gill Sans"/>
              </a:rPr>
              <a:t>Differences between CBE programs and other programs </a:t>
            </a:r>
          </a:p>
          <a:p>
            <a:pPr marL="457200" indent="-457200">
              <a:buChar char="•"/>
            </a:pPr>
            <a:r>
              <a:rPr lang="en-US" dirty="0">
                <a:cs typeface="Gill Sans"/>
              </a:rPr>
              <a:t>Student Experience </a:t>
            </a:r>
          </a:p>
          <a:p>
            <a:pPr marL="457200" indent="-457200">
              <a:buChar char="•"/>
            </a:pPr>
            <a:r>
              <a:rPr lang="en-US" dirty="0">
                <a:cs typeface="Gill Sans"/>
              </a:rPr>
              <a:t>Equity Imperative </a:t>
            </a:r>
          </a:p>
          <a:p>
            <a:pPr marL="457200" indent="-457200">
              <a:buChar char="•"/>
            </a:pPr>
            <a:r>
              <a:rPr lang="en-US" dirty="0">
                <a:cs typeface="Gill Sans"/>
              </a:rPr>
              <a:t>5C Efforts to date </a:t>
            </a:r>
          </a:p>
        </p:txBody>
      </p:sp>
      <p:sp>
        <p:nvSpPr>
          <p:cNvPr id="4" name="Slide Number Placeholder 3">
            <a:extLst>
              <a:ext uri="{FF2B5EF4-FFF2-40B4-BE49-F238E27FC236}">
                <a16:creationId xmlns:a16="http://schemas.microsoft.com/office/drawing/2014/main" id="{E4511CDA-B7CE-4655-88C7-42B558B0E620}"/>
              </a:ext>
            </a:extLst>
          </p:cNvPr>
          <p:cNvSpPr>
            <a:spLocks noGrp="1"/>
          </p:cNvSpPr>
          <p:nvPr>
            <p:ph type="sldNum" sz="quarter" idx="12"/>
          </p:nvPr>
        </p:nvSpPr>
        <p:spPr/>
        <p:txBody>
          <a:bodyPr/>
          <a:lstStyle/>
          <a:p>
            <a:fld id="{492D8F1A-69A8-9242-9469-8400121D240A}" type="slidenum">
              <a:rPr lang="en-US" smtClean="0"/>
              <a:t>2</a:t>
            </a:fld>
            <a:endParaRPr lang="en-US"/>
          </a:p>
        </p:txBody>
      </p:sp>
    </p:spTree>
    <p:extLst>
      <p:ext uri="{BB962C8B-B14F-4D97-AF65-F5344CB8AC3E}">
        <p14:creationId xmlns:p14="http://schemas.microsoft.com/office/powerpoint/2010/main" val="4278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04FD-8C0C-4F24-BE3A-FAF26A9392BD}"/>
              </a:ext>
            </a:extLst>
          </p:cNvPr>
          <p:cNvSpPr>
            <a:spLocks noGrp="1"/>
          </p:cNvSpPr>
          <p:nvPr>
            <p:ph type="title"/>
          </p:nvPr>
        </p:nvSpPr>
        <p:spPr/>
        <p:txBody>
          <a:bodyPr/>
          <a:lstStyle/>
          <a:p>
            <a:r>
              <a:rPr lang="en-US">
                <a:latin typeface="Palatino"/>
              </a:rPr>
              <a:t>Faculty Roles Language </a:t>
            </a:r>
            <a:endParaRPr lang="en-US"/>
          </a:p>
        </p:txBody>
      </p:sp>
      <p:sp>
        <p:nvSpPr>
          <p:cNvPr id="3" name="Content Placeholder 2">
            <a:extLst>
              <a:ext uri="{FF2B5EF4-FFF2-40B4-BE49-F238E27FC236}">
                <a16:creationId xmlns:a16="http://schemas.microsoft.com/office/drawing/2014/main" id="{B814FA7C-4A8D-4FFC-8D48-A983B957C805}"/>
              </a:ext>
            </a:extLst>
          </p:cNvPr>
          <p:cNvSpPr>
            <a:spLocks noGrp="1"/>
          </p:cNvSpPr>
          <p:nvPr>
            <p:ph sz="half" idx="1"/>
          </p:nvPr>
        </p:nvSpPr>
        <p:spPr>
          <a:xfrm>
            <a:off x="1277650" y="1798320"/>
            <a:ext cx="6803756" cy="4377168"/>
          </a:xfrm>
        </p:spPr>
        <p:txBody>
          <a:bodyPr vert="horz" lIns="91440" tIns="45720" rIns="91440" bIns="45720" rtlCol="0" anchor="t">
            <a:noAutofit/>
          </a:bodyPr>
          <a:lstStyle/>
          <a:p>
            <a:r>
              <a:rPr lang="en-US" sz="2600" dirty="0">
                <a:ea typeface="+mj-lt"/>
                <a:cs typeface="+mj-lt"/>
              </a:rPr>
              <a:t>Developing direct assessment competency-based education programs </a:t>
            </a:r>
          </a:p>
          <a:p>
            <a:r>
              <a:rPr lang="en-US" sz="2600" dirty="0">
                <a:ea typeface="+mj-lt"/>
                <a:cs typeface="+mj-lt"/>
              </a:rPr>
              <a:t>Instruction of direct assessment competency-based education modules. Instruction shall consist of facilitation of learning of culturally responsive instructional content designed by faculty and tracking student progress towards mastery of competencies. </a:t>
            </a:r>
            <a:endParaRPr lang="en-US" sz="2600" dirty="0">
              <a:ea typeface="+mj-lt"/>
            </a:endParaRPr>
          </a:p>
          <a:p>
            <a:r>
              <a:rPr lang="en-US" sz="2600" dirty="0">
                <a:ea typeface="+mj-lt"/>
                <a:cs typeface="+mj-lt"/>
              </a:rPr>
              <a:t>Facilitating student success and support services embedded within the module design in coordination with student support classified staff. </a:t>
            </a:r>
            <a:endParaRPr lang="en-US" sz="2600" dirty="0"/>
          </a:p>
        </p:txBody>
      </p:sp>
      <p:sp>
        <p:nvSpPr>
          <p:cNvPr id="4" name="Slide Number Placeholder 3">
            <a:extLst>
              <a:ext uri="{FF2B5EF4-FFF2-40B4-BE49-F238E27FC236}">
                <a16:creationId xmlns:a16="http://schemas.microsoft.com/office/drawing/2014/main" id="{3314C5B5-0472-4AE7-9BE8-06A4A760C511}"/>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20</a:t>
            </a:fld>
            <a:endParaRPr lang="en-US"/>
          </a:p>
        </p:txBody>
      </p:sp>
      <p:sp>
        <p:nvSpPr>
          <p:cNvPr id="5" name="TextBox 4">
            <a:extLst>
              <a:ext uri="{FF2B5EF4-FFF2-40B4-BE49-F238E27FC236}">
                <a16:creationId xmlns:a16="http://schemas.microsoft.com/office/drawing/2014/main" id="{34262562-9F3F-46B4-8411-4B8445AFB404}"/>
              </a:ext>
            </a:extLst>
          </p:cNvPr>
          <p:cNvSpPr txBox="1"/>
          <p:nvPr/>
        </p:nvSpPr>
        <p:spPr>
          <a:xfrm>
            <a:off x="8456908" y="1301857"/>
            <a:ext cx="2743200" cy="4247317"/>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Decisions points:  ​</a:t>
            </a:r>
          </a:p>
          <a:p>
            <a:pPr marL="285750" indent="-285750">
              <a:buFont typeface="Arial"/>
              <a:buChar char="•"/>
            </a:pPr>
            <a:r>
              <a:rPr lang="en-US">
                <a:cs typeface="Arial"/>
              </a:rPr>
              <a:t>CBE faculty roles can be unbundled to meet the needs of the program </a:t>
            </a:r>
          </a:p>
          <a:p>
            <a:pPr marL="285750" indent="-285750">
              <a:buFont typeface="Arial"/>
              <a:buChar char="•"/>
            </a:pPr>
            <a:r>
              <a:rPr lang="en-US">
                <a:cs typeface="Arial"/>
              </a:rPr>
              <a:t>Faculty work collaboratively to develop comprehensive CBE programs </a:t>
            </a:r>
          </a:p>
          <a:p>
            <a:pPr marL="285750" indent="-285750">
              <a:buFont typeface="Arial"/>
              <a:buChar char="•"/>
            </a:pPr>
            <a:r>
              <a:rPr lang="en-US">
                <a:cs typeface="Arial"/>
              </a:rPr>
              <a:t>Faculty have a role in providing mentorship and connecting students to student support services </a:t>
            </a:r>
          </a:p>
        </p:txBody>
      </p:sp>
    </p:spTree>
    <p:extLst>
      <p:ext uri="{BB962C8B-B14F-4D97-AF65-F5344CB8AC3E}">
        <p14:creationId xmlns:p14="http://schemas.microsoft.com/office/powerpoint/2010/main" val="66780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3262B8-0CCF-4FD5-9727-307335CA36D2}"/>
              </a:ext>
            </a:extLst>
          </p:cNvPr>
          <p:cNvSpPr>
            <a:spLocks noGrp="1"/>
          </p:cNvSpPr>
          <p:nvPr>
            <p:ph type="title"/>
          </p:nvPr>
        </p:nvSpPr>
        <p:spPr>
          <a:xfrm>
            <a:off x="1066801" y="403412"/>
            <a:ext cx="10058400" cy="1685768"/>
          </a:xfrm>
        </p:spPr>
        <p:txBody>
          <a:bodyPr/>
          <a:lstStyle/>
          <a:p>
            <a:r>
              <a:rPr lang="en-US">
                <a:latin typeface="Palatino"/>
              </a:rPr>
              <a:t>Faculty Roles – Discussion </a:t>
            </a:r>
            <a:endParaRPr lang="en-US"/>
          </a:p>
        </p:txBody>
      </p:sp>
      <p:sp>
        <p:nvSpPr>
          <p:cNvPr id="11" name="Content Placeholder 2">
            <a:extLst>
              <a:ext uri="{FF2B5EF4-FFF2-40B4-BE49-F238E27FC236}">
                <a16:creationId xmlns:a16="http://schemas.microsoft.com/office/drawing/2014/main" id="{C7B5E825-ECC0-43BE-950D-5FD4980C9B75}"/>
              </a:ext>
            </a:extLst>
          </p:cNvPr>
          <p:cNvSpPr>
            <a:spLocks noGrp="1"/>
          </p:cNvSpPr>
          <p:nvPr>
            <p:ph idx="1"/>
          </p:nvPr>
        </p:nvSpPr>
        <p:spPr>
          <a:xfrm>
            <a:off x="699573" y="2701315"/>
            <a:ext cx="10800169" cy="3120392"/>
          </a:xfrm>
        </p:spPr>
        <p:txBody>
          <a:bodyPr vert="horz" lIns="91440" tIns="45720" rIns="91440" bIns="45720" rtlCol="0" anchor="t">
            <a:normAutofit/>
          </a:bodyPr>
          <a:lstStyle/>
          <a:p>
            <a:pPr algn="ctr"/>
            <a:endParaRPr lang="en-US" dirty="0">
              <a:ea typeface="+mj-lt"/>
              <a:cs typeface="+mj-lt"/>
            </a:endParaRPr>
          </a:p>
          <a:p>
            <a:pPr algn="ctr"/>
            <a:endParaRPr lang="en-US" dirty="0">
              <a:ea typeface="+mj-lt"/>
              <a:cs typeface="+mj-lt"/>
            </a:endParaRPr>
          </a:p>
          <a:p>
            <a:pPr algn="ctr"/>
            <a:r>
              <a:rPr lang="en-US" dirty="0">
                <a:ea typeface="+mj-lt"/>
                <a:cs typeface="+mj-lt"/>
              </a:rPr>
              <a:t>How does competency-based education (CBE) align with current pedagogical approaches to teaching and learning at the California Community Colleges?  How might it differ?</a:t>
            </a:r>
            <a:endParaRPr lang="en-US" dirty="0"/>
          </a:p>
        </p:txBody>
      </p:sp>
      <p:sp>
        <p:nvSpPr>
          <p:cNvPr id="13" name="Slide Number Placeholder 3">
            <a:extLst>
              <a:ext uri="{FF2B5EF4-FFF2-40B4-BE49-F238E27FC236}">
                <a16:creationId xmlns:a16="http://schemas.microsoft.com/office/drawing/2014/main" id="{C5421031-D699-4F6F-81F6-57183F0F5E42}"/>
              </a:ext>
            </a:extLst>
          </p:cNvPr>
          <p:cNvSpPr>
            <a:spLocks noGrp="1"/>
          </p:cNvSpPr>
          <p:nvPr>
            <p:ph type="sldNum" sz="quarter" idx="12"/>
          </p:nvPr>
        </p:nvSpPr>
        <p:spPr>
          <a:xfrm>
            <a:off x="8382000" y="6356350"/>
            <a:ext cx="2743200" cy="365125"/>
          </a:xfrm>
        </p:spPr>
        <p:txBody>
          <a:bodyPr/>
          <a:lstStyle/>
          <a:p>
            <a:pPr>
              <a:spcAft>
                <a:spcPts val="600"/>
              </a:spcAft>
            </a:pPr>
            <a:fld id="{492D8F1A-69A8-9242-9469-8400121D240A}" type="slidenum">
              <a:rPr lang="en-US" smtClean="0"/>
              <a:pPr>
                <a:spcAft>
                  <a:spcPts val="600"/>
                </a:spcAft>
              </a:pPr>
              <a:t>21</a:t>
            </a:fld>
            <a:endParaRPr lang="en-US"/>
          </a:p>
        </p:txBody>
      </p:sp>
    </p:spTree>
    <p:extLst>
      <p:ext uri="{BB962C8B-B14F-4D97-AF65-F5344CB8AC3E}">
        <p14:creationId xmlns:p14="http://schemas.microsoft.com/office/powerpoint/2010/main" val="203866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A5C-6C2B-461B-B112-EB1195D0C9D2}"/>
              </a:ext>
            </a:extLst>
          </p:cNvPr>
          <p:cNvSpPr>
            <a:spLocks noGrp="1"/>
          </p:cNvSpPr>
          <p:nvPr>
            <p:ph type="title"/>
          </p:nvPr>
        </p:nvSpPr>
        <p:spPr>
          <a:xfrm>
            <a:off x="1066801" y="3051039"/>
            <a:ext cx="10058400" cy="1685768"/>
          </a:xfrm>
        </p:spPr>
        <p:txBody>
          <a:bodyPr/>
          <a:lstStyle/>
          <a:p>
            <a:r>
              <a:rPr lang="en-US" b="1">
                <a:solidFill>
                  <a:schemeClr val="tx1"/>
                </a:solidFill>
                <a:latin typeface="Palatino"/>
              </a:rPr>
              <a:t>Academic Symbols </a:t>
            </a:r>
            <a:br>
              <a:rPr lang="en-US" b="1">
                <a:latin typeface="Palatino"/>
              </a:rPr>
            </a:br>
            <a:r>
              <a:rPr lang="en-US" b="1">
                <a:solidFill>
                  <a:schemeClr val="tx1"/>
                </a:solidFill>
                <a:latin typeface="Palatino"/>
              </a:rPr>
              <a:t>&amp; </a:t>
            </a:r>
            <a:br>
              <a:rPr lang="en-US" b="1">
                <a:latin typeface="Palatino"/>
              </a:rPr>
            </a:br>
            <a:r>
              <a:rPr lang="en-US" b="1">
                <a:solidFill>
                  <a:schemeClr val="tx1"/>
                </a:solidFill>
                <a:latin typeface="Palatino"/>
              </a:rPr>
              <a:t>Grading </a:t>
            </a:r>
            <a:endParaRPr lang="en-US">
              <a:solidFill>
                <a:schemeClr val="tx1"/>
              </a:solidFill>
            </a:endParaRPr>
          </a:p>
        </p:txBody>
      </p:sp>
    </p:spTree>
    <p:extLst>
      <p:ext uri="{BB962C8B-B14F-4D97-AF65-F5344CB8AC3E}">
        <p14:creationId xmlns:p14="http://schemas.microsoft.com/office/powerpoint/2010/main" val="3081408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BF5A-7E8F-49BB-A244-5BBCDE2CAB6F}"/>
              </a:ext>
            </a:extLst>
          </p:cNvPr>
          <p:cNvSpPr>
            <a:spLocks noGrp="1"/>
          </p:cNvSpPr>
          <p:nvPr>
            <p:ph type="title"/>
          </p:nvPr>
        </p:nvSpPr>
        <p:spPr/>
        <p:txBody>
          <a:bodyPr/>
          <a:lstStyle/>
          <a:p>
            <a:r>
              <a:rPr lang="en-US" dirty="0">
                <a:latin typeface="Palatino"/>
              </a:rPr>
              <a:t>Grading in CBE </a:t>
            </a:r>
            <a:endParaRPr lang="en-US" dirty="0"/>
          </a:p>
        </p:txBody>
      </p:sp>
      <p:sp>
        <p:nvSpPr>
          <p:cNvPr id="3" name="Content Placeholder 2">
            <a:extLst>
              <a:ext uri="{FF2B5EF4-FFF2-40B4-BE49-F238E27FC236}">
                <a16:creationId xmlns:a16="http://schemas.microsoft.com/office/drawing/2014/main" id="{80707D6A-1728-402A-B42D-A5F7352B767D}"/>
              </a:ext>
            </a:extLst>
          </p:cNvPr>
          <p:cNvSpPr>
            <a:spLocks noGrp="1"/>
          </p:cNvSpPr>
          <p:nvPr>
            <p:ph sz="half" idx="1"/>
          </p:nvPr>
        </p:nvSpPr>
        <p:spPr/>
        <p:txBody>
          <a:bodyPr vert="horz" lIns="91440" tIns="45720" rIns="91440" bIns="45720" rtlCol="0" anchor="t">
            <a:normAutofit/>
          </a:bodyPr>
          <a:lstStyle/>
          <a:p>
            <a:r>
              <a:rPr lang="en-US" sz="2600" dirty="0">
                <a:ea typeface="+mj-lt"/>
                <a:cs typeface="+mj-lt"/>
              </a:rPr>
              <a:t> Under direct assessment CBE programs, mastery or achievement of competencies is not tied to a traditional grading system and a GPA is not automatically calculated.</a:t>
            </a:r>
            <a:endParaRPr lang="en-US" sz="2600" dirty="0"/>
          </a:p>
          <a:p>
            <a:r>
              <a:rPr lang="en-US" sz="2600" dirty="0">
                <a:ea typeface="+mj-lt"/>
                <a:cs typeface="+mj-lt"/>
              </a:rPr>
              <a:t> Students must demonstrate discrete competencies to receive graded marks.</a:t>
            </a:r>
            <a:endParaRPr lang="en-US" sz="2600" dirty="0"/>
          </a:p>
          <a:p>
            <a:endParaRPr lang="en-US" dirty="0"/>
          </a:p>
        </p:txBody>
      </p:sp>
    </p:spTree>
    <p:extLst>
      <p:ext uri="{BB962C8B-B14F-4D97-AF65-F5344CB8AC3E}">
        <p14:creationId xmlns:p14="http://schemas.microsoft.com/office/powerpoint/2010/main" val="216159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26A6-8098-4C1E-A065-377B6AFAAC77}"/>
              </a:ext>
            </a:extLst>
          </p:cNvPr>
          <p:cNvSpPr>
            <a:spLocks noGrp="1"/>
          </p:cNvSpPr>
          <p:nvPr>
            <p:ph type="title"/>
          </p:nvPr>
        </p:nvSpPr>
        <p:spPr/>
        <p:txBody>
          <a:bodyPr/>
          <a:lstStyle/>
          <a:p>
            <a:r>
              <a:rPr lang="en-US">
                <a:latin typeface="Palatino"/>
              </a:rPr>
              <a:t>Defining Mastery</a:t>
            </a:r>
            <a:endParaRPr lang="en-US"/>
          </a:p>
        </p:txBody>
      </p:sp>
      <p:sp>
        <p:nvSpPr>
          <p:cNvPr id="3" name="Content Placeholder 2">
            <a:extLst>
              <a:ext uri="{FF2B5EF4-FFF2-40B4-BE49-F238E27FC236}">
                <a16:creationId xmlns:a16="http://schemas.microsoft.com/office/drawing/2014/main" id="{9CF30257-B128-4809-88E9-ECC899C5750C}"/>
              </a:ext>
            </a:extLst>
          </p:cNvPr>
          <p:cNvSpPr>
            <a:spLocks noGrp="1"/>
          </p:cNvSpPr>
          <p:nvPr>
            <p:ph sz="half" idx="1"/>
          </p:nvPr>
        </p:nvSpPr>
        <p:spPr/>
        <p:txBody>
          <a:bodyPr vert="horz" lIns="91440" tIns="45720" rIns="91440" bIns="45720" rtlCol="0" anchor="t">
            <a:normAutofit/>
          </a:bodyPr>
          <a:lstStyle/>
          <a:p>
            <a:pPr marL="0" indent="0">
              <a:buNone/>
            </a:pPr>
            <a:r>
              <a:rPr lang="en-US" sz="2600" dirty="0">
                <a:ea typeface="+mj-lt"/>
                <a:cs typeface="+mj-lt"/>
              </a:rPr>
              <a:t>“Mastery” means a student has mastered the competency by meeting or exceeding the minimum requirement of 80% or higher on the summative assessment. </a:t>
            </a:r>
            <a:endParaRPr lang="en-US" sz="2600" dirty="0"/>
          </a:p>
        </p:txBody>
      </p:sp>
    </p:spTree>
    <p:extLst>
      <p:ext uri="{BB962C8B-B14F-4D97-AF65-F5344CB8AC3E}">
        <p14:creationId xmlns:p14="http://schemas.microsoft.com/office/powerpoint/2010/main" val="114630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A046-51C6-4BC8-9901-21FD3C5260D9}"/>
              </a:ext>
            </a:extLst>
          </p:cNvPr>
          <p:cNvSpPr>
            <a:spLocks noGrp="1"/>
          </p:cNvSpPr>
          <p:nvPr>
            <p:ph type="title"/>
          </p:nvPr>
        </p:nvSpPr>
        <p:spPr/>
        <p:txBody>
          <a:bodyPr/>
          <a:lstStyle/>
          <a:p>
            <a:r>
              <a:rPr lang="en-US" dirty="0">
                <a:latin typeface="Palatino"/>
              </a:rPr>
              <a:t>Academic Record Symbols &amp; </a:t>
            </a:r>
            <a:br>
              <a:rPr lang="en-US" dirty="0">
                <a:latin typeface="Palatino"/>
              </a:rPr>
            </a:br>
            <a:r>
              <a:rPr lang="en-US" dirty="0">
                <a:latin typeface="Palatino"/>
              </a:rPr>
              <a:t>Grade Point Average</a:t>
            </a:r>
            <a:endParaRPr lang="en-US" dirty="0"/>
          </a:p>
        </p:txBody>
      </p:sp>
      <p:sp>
        <p:nvSpPr>
          <p:cNvPr id="3" name="Content Placeholder 2">
            <a:extLst>
              <a:ext uri="{FF2B5EF4-FFF2-40B4-BE49-F238E27FC236}">
                <a16:creationId xmlns:a16="http://schemas.microsoft.com/office/drawing/2014/main" id="{C5765E04-2A92-4FFB-AF94-FB56E69BF5CD}"/>
              </a:ext>
            </a:extLst>
          </p:cNvPr>
          <p:cNvSpPr>
            <a:spLocks noGrp="1"/>
          </p:cNvSpPr>
          <p:nvPr>
            <p:ph sz="half" idx="1"/>
          </p:nvPr>
        </p:nvSpPr>
        <p:spPr/>
        <p:txBody>
          <a:bodyPr vert="horz" lIns="91440" tIns="45720" rIns="91440" bIns="45720" rtlCol="0" anchor="t">
            <a:normAutofit/>
          </a:bodyPr>
          <a:lstStyle/>
          <a:p>
            <a:pPr marL="0" indent="0">
              <a:buNone/>
            </a:pPr>
            <a:r>
              <a:rPr lang="en-US" dirty="0">
                <a:ea typeface="+mj-lt"/>
                <a:cs typeface="+mj-lt"/>
              </a:rPr>
              <a:t>Grading policy: </a:t>
            </a:r>
            <a:endParaRPr lang="en-US" dirty="0"/>
          </a:p>
          <a:p>
            <a:pPr marL="0" indent="0">
              <a:buNone/>
            </a:pPr>
            <a:endParaRPr lang="en-US">
              <a:ea typeface="+mj-lt"/>
              <a:cs typeface="+mj-lt"/>
            </a:endParaRPr>
          </a:p>
          <a:p>
            <a:pPr marL="0" indent="0">
              <a:buNone/>
            </a:pPr>
            <a:endParaRPr lang="en-US">
              <a:ea typeface="+mj-lt"/>
              <a:cs typeface="+mj-lt"/>
            </a:endParaRPr>
          </a:p>
          <a:p>
            <a:pPr marL="0" indent="0">
              <a:buNone/>
            </a:pPr>
            <a:endParaRPr lang="en-US">
              <a:ea typeface="+mj-lt"/>
              <a:cs typeface="+mj-lt"/>
            </a:endParaRPr>
          </a:p>
          <a:p>
            <a:pPr marL="0" indent="0">
              <a:buNone/>
            </a:pPr>
            <a:endParaRPr lang="en-US">
              <a:ea typeface="+mj-lt"/>
              <a:cs typeface="+mj-lt"/>
            </a:endParaRPr>
          </a:p>
          <a:p>
            <a:pPr marL="0" indent="0">
              <a:buNone/>
            </a:pPr>
            <a:endParaRPr lang="en-US">
              <a:ea typeface="+mj-lt"/>
              <a:cs typeface="+mj-lt"/>
            </a:endParaRPr>
          </a:p>
          <a:p>
            <a:pPr>
              <a:buNone/>
            </a:pPr>
            <a:endParaRPr lang="en-US">
              <a:ea typeface="+mj-lt"/>
              <a:cs typeface="+mj-lt"/>
            </a:endParaRPr>
          </a:p>
          <a:p>
            <a:pPr>
              <a:buNone/>
            </a:pPr>
            <a:endParaRPr lang="en-US">
              <a:cs typeface="Arial" panose="020B0604020202020204"/>
            </a:endParaRPr>
          </a:p>
        </p:txBody>
      </p:sp>
      <p:graphicFrame>
        <p:nvGraphicFramePr>
          <p:cNvPr id="4" name="Table 4">
            <a:extLst>
              <a:ext uri="{FF2B5EF4-FFF2-40B4-BE49-F238E27FC236}">
                <a16:creationId xmlns:a16="http://schemas.microsoft.com/office/drawing/2014/main" id="{72EAFA92-7EB4-46BF-A372-445495942AE8}"/>
              </a:ext>
            </a:extLst>
          </p:cNvPr>
          <p:cNvGraphicFramePr>
            <a:graphicFrameLocks noGrp="1"/>
          </p:cNvGraphicFramePr>
          <p:nvPr>
            <p:extLst>
              <p:ext uri="{D42A27DB-BD31-4B8C-83A1-F6EECF244321}">
                <p14:modId xmlns:p14="http://schemas.microsoft.com/office/powerpoint/2010/main" val="1115342211"/>
              </p:ext>
            </p:extLst>
          </p:nvPr>
        </p:nvGraphicFramePr>
        <p:xfrm>
          <a:off x="1324364" y="2397832"/>
          <a:ext cx="7231738" cy="3207583"/>
        </p:xfrm>
        <a:graphic>
          <a:graphicData uri="http://schemas.openxmlformats.org/drawingml/2006/table">
            <a:tbl>
              <a:tblPr firstRow="1" bandRow="1">
                <a:tableStyleId>{5C22544A-7EE6-4342-B048-85BDC9FD1C3A}</a:tableStyleId>
              </a:tblPr>
              <a:tblGrid>
                <a:gridCol w="1186987">
                  <a:extLst>
                    <a:ext uri="{9D8B030D-6E8A-4147-A177-3AD203B41FA5}">
                      <a16:colId xmlns:a16="http://schemas.microsoft.com/office/drawing/2014/main" val="801985459"/>
                    </a:ext>
                  </a:extLst>
                </a:gridCol>
                <a:gridCol w="3474698">
                  <a:extLst>
                    <a:ext uri="{9D8B030D-6E8A-4147-A177-3AD203B41FA5}">
                      <a16:colId xmlns:a16="http://schemas.microsoft.com/office/drawing/2014/main" val="2381655374"/>
                    </a:ext>
                  </a:extLst>
                </a:gridCol>
                <a:gridCol w="1540768">
                  <a:extLst>
                    <a:ext uri="{9D8B030D-6E8A-4147-A177-3AD203B41FA5}">
                      <a16:colId xmlns:a16="http://schemas.microsoft.com/office/drawing/2014/main" val="2124943564"/>
                    </a:ext>
                  </a:extLst>
                </a:gridCol>
                <a:gridCol w="1029285">
                  <a:extLst>
                    <a:ext uri="{9D8B030D-6E8A-4147-A177-3AD203B41FA5}">
                      <a16:colId xmlns:a16="http://schemas.microsoft.com/office/drawing/2014/main" val="1498670855"/>
                    </a:ext>
                  </a:extLst>
                </a:gridCol>
              </a:tblGrid>
              <a:tr h="871053">
                <a:tc>
                  <a:txBody>
                    <a:bodyPr/>
                    <a:lstStyle/>
                    <a:p>
                      <a:r>
                        <a:rPr lang="en-US"/>
                        <a:t>Symbol</a:t>
                      </a:r>
                    </a:p>
                  </a:txBody>
                  <a:tcPr/>
                </a:tc>
                <a:tc>
                  <a:txBody>
                    <a:bodyPr/>
                    <a:lstStyle/>
                    <a:p>
                      <a:r>
                        <a:rPr lang="en-US"/>
                        <a:t>Definition</a:t>
                      </a:r>
                    </a:p>
                  </a:txBody>
                  <a:tcPr/>
                </a:tc>
                <a:tc>
                  <a:txBody>
                    <a:bodyPr/>
                    <a:lstStyle/>
                    <a:p>
                      <a:pPr lvl="0">
                        <a:buNone/>
                      </a:pPr>
                      <a:r>
                        <a:rPr lang="en-US"/>
                        <a:t>Grade Equivalency </a:t>
                      </a:r>
                    </a:p>
                  </a:txBody>
                  <a:tcPr/>
                </a:tc>
                <a:tc>
                  <a:txBody>
                    <a:bodyPr/>
                    <a:lstStyle/>
                    <a:p>
                      <a:pPr lvl="0">
                        <a:buNone/>
                      </a:pPr>
                      <a:r>
                        <a:rPr lang="en-US"/>
                        <a:t>Grade Point </a:t>
                      </a:r>
                    </a:p>
                  </a:txBody>
                  <a:tcPr/>
                </a:tc>
                <a:extLst>
                  <a:ext uri="{0D108BD9-81ED-4DB2-BD59-A6C34878D82A}">
                    <a16:rowId xmlns:a16="http://schemas.microsoft.com/office/drawing/2014/main" val="3525848964"/>
                  </a:ext>
                </a:extLst>
              </a:tr>
              <a:tr h="1031044">
                <a:tc>
                  <a:txBody>
                    <a:bodyPr/>
                    <a:lstStyle/>
                    <a:p>
                      <a:r>
                        <a:rPr lang="en-US"/>
                        <a:t>M</a:t>
                      </a:r>
                    </a:p>
                  </a:txBody>
                  <a:tcPr/>
                </a:tc>
                <a:tc>
                  <a:txBody>
                    <a:bodyPr/>
                    <a:lstStyle/>
                    <a:p>
                      <a:r>
                        <a:rPr lang="en-US"/>
                        <a:t>Mastery – obtaining at minimum 80 percent on the summative assessment</a:t>
                      </a:r>
                    </a:p>
                  </a:txBody>
                  <a:tcPr/>
                </a:tc>
                <a:tc>
                  <a:txBody>
                    <a:bodyPr/>
                    <a:lstStyle/>
                    <a:p>
                      <a:pPr lvl="0">
                        <a:buNone/>
                      </a:pPr>
                      <a:r>
                        <a:rPr lang="en-US"/>
                        <a:t>B</a:t>
                      </a:r>
                    </a:p>
                  </a:txBody>
                  <a:tcPr/>
                </a:tc>
                <a:tc>
                  <a:txBody>
                    <a:bodyPr/>
                    <a:lstStyle/>
                    <a:p>
                      <a:pPr lvl="0">
                        <a:buNone/>
                      </a:pPr>
                      <a:r>
                        <a:rPr lang="en-US"/>
                        <a:t>3.0</a:t>
                      </a:r>
                    </a:p>
                  </a:txBody>
                  <a:tcPr/>
                </a:tc>
                <a:extLst>
                  <a:ext uri="{0D108BD9-81ED-4DB2-BD59-A6C34878D82A}">
                    <a16:rowId xmlns:a16="http://schemas.microsoft.com/office/drawing/2014/main" val="1599780442"/>
                  </a:ext>
                </a:extLst>
              </a:tr>
              <a:tr h="1262139">
                <a:tc>
                  <a:txBody>
                    <a:bodyPr/>
                    <a:lstStyle/>
                    <a:p>
                      <a:pPr lvl="0">
                        <a:buNone/>
                      </a:pPr>
                      <a:r>
                        <a:rPr lang="en-US"/>
                        <a:t>M+</a:t>
                      </a:r>
                    </a:p>
                  </a:txBody>
                  <a:tcPr/>
                </a:tc>
                <a:tc>
                  <a:txBody>
                    <a:bodyPr/>
                    <a:lstStyle/>
                    <a:p>
                      <a:pPr lvl="0">
                        <a:buNone/>
                      </a:pPr>
                      <a:r>
                        <a:rPr lang="en-US"/>
                        <a:t>Mastery with Distinction- obtaining at minimum 90 percent on the summative assessment</a:t>
                      </a:r>
                    </a:p>
                  </a:txBody>
                  <a:tcPr/>
                </a:tc>
                <a:tc>
                  <a:txBody>
                    <a:bodyPr/>
                    <a:lstStyle/>
                    <a:p>
                      <a:pPr lvl="0">
                        <a:buNone/>
                      </a:pPr>
                      <a:r>
                        <a:rPr lang="en-US"/>
                        <a:t>A</a:t>
                      </a:r>
                    </a:p>
                  </a:txBody>
                  <a:tcPr/>
                </a:tc>
                <a:tc>
                  <a:txBody>
                    <a:bodyPr/>
                    <a:lstStyle/>
                    <a:p>
                      <a:pPr lvl="0">
                        <a:buNone/>
                      </a:pPr>
                      <a:r>
                        <a:rPr lang="en-US"/>
                        <a:t>4.0</a:t>
                      </a:r>
                    </a:p>
                  </a:txBody>
                  <a:tcPr/>
                </a:tc>
                <a:extLst>
                  <a:ext uri="{0D108BD9-81ED-4DB2-BD59-A6C34878D82A}">
                    <a16:rowId xmlns:a16="http://schemas.microsoft.com/office/drawing/2014/main" val="3807077402"/>
                  </a:ext>
                </a:extLst>
              </a:tr>
            </a:tbl>
          </a:graphicData>
        </a:graphic>
      </p:graphicFrame>
      <p:sp>
        <p:nvSpPr>
          <p:cNvPr id="5" name="TextBox 4">
            <a:extLst>
              <a:ext uri="{FF2B5EF4-FFF2-40B4-BE49-F238E27FC236}">
                <a16:creationId xmlns:a16="http://schemas.microsoft.com/office/drawing/2014/main" id="{F8DFC63F-C1C7-41E8-9EA8-C425F0149227}"/>
              </a:ext>
            </a:extLst>
          </p:cNvPr>
          <p:cNvSpPr txBox="1"/>
          <p:nvPr/>
        </p:nvSpPr>
        <p:spPr>
          <a:xfrm>
            <a:off x="8781120" y="2397832"/>
            <a:ext cx="2329912" cy="286232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Decisions Points: ​</a:t>
            </a:r>
          </a:p>
          <a:p>
            <a:pPr marL="285750" indent="-285750">
              <a:buFont typeface="Arial"/>
              <a:buChar char="•"/>
            </a:pPr>
            <a:r>
              <a:rPr lang="en-US" dirty="0">
                <a:cs typeface="Arial"/>
              </a:rPr>
              <a:t>Range of Mastery </a:t>
            </a:r>
          </a:p>
          <a:p>
            <a:pPr marL="285750" indent="-285750">
              <a:buFont typeface="Arial"/>
              <a:buChar char="•"/>
            </a:pPr>
            <a:r>
              <a:rPr lang="en-US" dirty="0">
                <a:cs typeface="Arial"/>
              </a:rPr>
              <a:t>M + adopted to ensure students can transfer with GPAs above 3.0</a:t>
            </a:r>
          </a:p>
          <a:p>
            <a:pPr marL="285750" indent="-285750">
              <a:buFont typeface="Arial"/>
              <a:buChar char="•"/>
            </a:pPr>
            <a:r>
              <a:rPr lang="en-US" dirty="0">
                <a:cs typeface="Arial"/>
              </a:rPr>
              <a:t>No grades that negatively impact GPA </a:t>
            </a:r>
          </a:p>
        </p:txBody>
      </p:sp>
    </p:spTree>
    <p:extLst>
      <p:ext uri="{BB962C8B-B14F-4D97-AF65-F5344CB8AC3E}">
        <p14:creationId xmlns:p14="http://schemas.microsoft.com/office/powerpoint/2010/main" val="75151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A5C-6C2B-461B-B112-EB1195D0C9D2}"/>
              </a:ext>
            </a:extLst>
          </p:cNvPr>
          <p:cNvSpPr>
            <a:spLocks noGrp="1"/>
          </p:cNvSpPr>
          <p:nvPr>
            <p:ph type="title"/>
          </p:nvPr>
        </p:nvSpPr>
        <p:spPr>
          <a:xfrm>
            <a:off x="1066801" y="2973547"/>
            <a:ext cx="10058400" cy="1685768"/>
          </a:xfrm>
        </p:spPr>
        <p:txBody>
          <a:bodyPr/>
          <a:lstStyle/>
          <a:p>
            <a:r>
              <a:rPr lang="en-US" b="1">
                <a:solidFill>
                  <a:schemeClr val="tx1"/>
                </a:solidFill>
                <a:latin typeface="Palatino"/>
              </a:rPr>
              <a:t>Academic Calendar </a:t>
            </a:r>
            <a:br>
              <a:rPr lang="en-US" b="1">
                <a:solidFill>
                  <a:schemeClr val="tx1"/>
                </a:solidFill>
                <a:latin typeface="Palatino"/>
              </a:rPr>
            </a:br>
            <a:r>
              <a:rPr lang="en-US" b="1">
                <a:solidFill>
                  <a:schemeClr val="tx1"/>
                </a:solidFill>
                <a:latin typeface="Palatino"/>
              </a:rPr>
              <a:t>&amp; </a:t>
            </a:r>
            <a:br>
              <a:rPr lang="en-US" b="1">
                <a:latin typeface="Palatino"/>
              </a:rPr>
            </a:br>
            <a:r>
              <a:rPr lang="en-US" b="1">
                <a:solidFill>
                  <a:schemeClr val="tx1"/>
                </a:solidFill>
                <a:latin typeface="Palatino"/>
              </a:rPr>
              <a:t>Enrollment Guidelines </a:t>
            </a:r>
            <a:endParaRPr lang="en-US" b="1">
              <a:solidFill>
                <a:schemeClr val="tx1"/>
              </a:solidFill>
            </a:endParaRPr>
          </a:p>
        </p:txBody>
      </p:sp>
    </p:spTree>
    <p:extLst>
      <p:ext uri="{BB962C8B-B14F-4D97-AF65-F5344CB8AC3E}">
        <p14:creationId xmlns:p14="http://schemas.microsoft.com/office/powerpoint/2010/main" val="115842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A357CE-6A11-4BD5-A5F3-80B5A4D7B2BC}"/>
              </a:ext>
            </a:extLst>
          </p:cNvPr>
          <p:cNvSpPr txBox="1"/>
          <p:nvPr/>
        </p:nvSpPr>
        <p:spPr>
          <a:xfrm>
            <a:off x="1277650" y="365125"/>
            <a:ext cx="10046043" cy="132556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br>
              <a:rPr lang="en-US" sz="2800" kern="1200" cap="all" spc="100" dirty="0">
                <a:latin typeface="Palatino" pitchFamily="2" charset="77"/>
                <a:ea typeface="Palatino" pitchFamily="2" charset="77"/>
                <a:cs typeface="+mj-cs"/>
              </a:rPr>
            </a:br>
            <a:r>
              <a:rPr lang="en-US" sz="3600" cap="all" spc="100" dirty="0">
                <a:solidFill>
                  <a:schemeClr val="accent4">
                    <a:lumMod val="50000"/>
                  </a:schemeClr>
                </a:solidFill>
                <a:latin typeface="Palatino"/>
                <a:ea typeface="Palatino" pitchFamily="2" charset="77"/>
                <a:cs typeface="+mj-cs"/>
              </a:rPr>
              <a:t>A</a:t>
            </a:r>
            <a:r>
              <a:rPr lang="en-US" sz="3600" spc="100" dirty="0">
                <a:solidFill>
                  <a:schemeClr val="accent4">
                    <a:lumMod val="50000"/>
                  </a:schemeClr>
                </a:solidFill>
                <a:latin typeface="Palatino"/>
                <a:ea typeface="Palatino" pitchFamily="2" charset="77"/>
                <a:cs typeface="+mj-cs"/>
              </a:rPr>
              <a:t>cademic Calendar</a:t>
            </a:r>
            <a:r>
              <a:rPr lang="en-US" sz="3600" kern="1200" spc="100" dirty="0">
                <a:solidFill>
                  <a:schemeClr val="accent4">
                    <a:lumMod val="50000"/>
                  </a:schemeClr>
                </a:solidFill>
                <a:latin typeface="Palatino"/>
                <a:ea typeface="Palatino" pitchFamily="2" charset="77"/>
                <a:cs typeface="+mj-cs"/>
              </a:rPr>
              <a:t> Options</a:t>
            </a:r>
            <a:endParaRPr lang="en-US" sz="3600" kern="1200" dirty="0">
              <a:solidFill>
                <a:schemeClr val="accent4">
                  <a:lumMod val="50000"/>
                </a:schemeClr>
              </a:solidFill>
              <a:latin typeface="Palatino"/>
              <a:ea typeface="Palatino" pitchFamily="2" charset="77"/>
              <a:cs typeface="+mj-cs"/>
            </a:endParaRPr>
          </a:p>
        </p:txBody>
      </p:sp>
      <p:sp>
        <p:nvSpPr>
          <p:cNvPr id="2" name="Slide Number Placeholder 1" hidden="1">
            <a:extLst>
              <a:ext uri="{FF2B5EF4-FFF2-40B4-BE49-F238E27FC236}">
                <a16:creationId xmlns:a16="http://schemas.microsoft.com/office/drawing/2014/main" id="{09E277A6-4CBE-403A-B3E5-C6040352D322}"/>
              </a:ext>
            </a:extLst>
          </p:cNvPr>
          <p:cNvSpPr>
            <a:spLocks noGrp="1"/>
          </p:cNvSpPr>
          <p:nvPr>
            <p:ph type="sldNum" sz="quarter" idx="4294967295"/>
          </p:nvPr>
        </p:nvSpPr>
        <p:spPr>
          <a:xfrm>
            <a:off x="8610600" y="6356350"/>
            <a:ext cx="2743200" cy="365125"/>
          </a:xfrm>
        </p:spPr>
        <p:txBody>
          <a:bodyPr/>
          <a:lstStyle/>
          <a:p>
            <a:pPr>
              <a:spcAft>
                <a:spcPts val="600"/>
              </a:spcAft>
            </a:pPr>
            <a:fld id="{492D8F1A-69A8-9242-9469-8400121D240A}" type="slidenum">
              <a:rPr lang="en-US" smtClean="0"/>
              <a:pPr>
                <a:spcAft>
                  <a:spcPts val="600"/>
                </a:spcAft>
              </a:pPr>
              <a:t>27</a:t>
            </a:fld>
            <a:endParaRPr lang="en-US"/>
          </a:p>
        </p:txBody>
      </p:sp>
      <p:graphicFrame>
        <p:nvGraphicFramePr>
          <p:cNvPr id="6" name="Table 5">
            <a:extLst>
              <a:ext uri="{FF2B5EF4-FFF2-40B4-BE49-F238E27FC236}">
                <a16:creationId xmlns:a16="http://schemas.microsoft.com/office/drawing/2014/main" id="{C4F804D2-0C0B-49FB-9B43-011A8C464F1A}"/>
              </a:ext>
            </a:extLst>
          </p:cNvPr>
          <p:cNvGraphicFramePr>
            <a:graphicFrameLocks noGrp="1"/>
          </p:cNvGraphicFramePr>
          <p:nvPr>
            <p:extLst>
              <p:ext uri="{D42A27DB-BD31-4B8C-83A1-F6EECF244321}">
                <p14:modId xmlns:p14="http://schemas.microsoft.com/office/powerpoint/2010/main" val="2423590218"/>
              </p:ext>
            </p:extLst>
          </p:nvPr>
        </p:nvGraphicFramePr>
        <p:xfrm>
          <a:off x="1393887" y="2041382"/>
          <a:ext cx="10058402" cy="3730687"/>
        </p:xfrm>
        <a:graphic>
          <a:graphicData uri="http://schemas.openxmlformats.org/drawingml/2006/table">
            <a:tbl>
              <a:tblPr firstRow="1" bandRow="1">
                <a:tableStyleId>{5C22544A-7EE6-4342-B048-85BDC9FD1C3A}</a:tableStyleId>
              </a:tblPr>
              <a:tblGrid>
                <a:gridCol w="1929071">
                  <a:extLst>
                    <a:ext uri="{9D8B030D-6E8A-4147-A177-3AD203B41FA5}">
                      <a16:colId xmlns:a16="http://schemas.microsoft.com/office/drawing/2014/main" val="3594479092"/>
                    </a:ext>
                  </a:extLst>
                </a:gridCol>
                <a:gridCol w="3088540">
                  <a:extLst>
                    <a:ext uri="{9D8B030D-6E8A-4147-A177-3AD203B41FA5}">
                      <a16:colId xmlns:a16="http://schemas.microsoft.com/office/drawing/2014/main" val="3638351162"/>
                    </a:ext>
                  </a:extLst>
                </a:gridCol>
                <a:gridCol w="2468481">
                  <a:extLst>
                    <a:ext uri="{9D8B030D-6E8A-4147-A177-3AD203B41FA5}">
                      <a16:colId xmlns:a16="http://schemas.microsoft.com/office/drawing/2014/main" val="1606564161"/>
                    </a:ext>
                  </a:extLst>
                </a:gridCol>
                <a:gridCol w="2572310">
                  <a:extLst>
                    <a:ext uri="{9D8B030D-6E8A-4147-A177-3AD203B41FA5}">
                      <a16:colId xmlns:a16="http://schemas.microsoft.com/office/drawing/2014/main" val="1152564962"/>
                    </a:ext>
                  </a:extLst>
                </a:gridCol>
              </a:tblGrid>
              <a:tr h="306274">
                <a:tc>
                  <a:txBody>
                    <a:bodyPr/>
                    <a:lstStyle/>
                    <a:p>
                      <a:pPr marL="457200" algn="l" rtl="0" eaLnBrk="1" latinLnBrk="0" hangingPunct="1">
                        <a:spcBef>
                          <a:spcPts val="0"/>
                        </a:spcBef>
                        <a:spcAft>
                          <a:spcPts val="0"/>
                        </a:spcAft>
                      </a:pPr>
                      <a:endParaRPr lang="en-US" sz="1800">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Standard Term </a:t>
                      </a:r>
                      <a:endParaRPr lang="en-US" sz="1800">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Nonstandard Term </a:t>
                      </a:r>
                      <a:endParaRPr lang="en-US" sz="1800">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Nonterm </a:t>
                      </a:r>
                      <a:endParaRPr lang="en-US" sz="1800">
                        <a:effectLst/>
                      </a:endParaRPr>
                    </a:p>
                  </a:txBody>
                  <a:tcPr marL="0" marR="0" marT="0" marB="0" anchor="ctr"/>
                </a:tc>
                <a:extLst>
                  <a:ext uri="{0D108BD9-81ED-4DB2-BD59-A6C34878D82A}">
                    <a16:rowId xmlns:a16="http://schemas.microsoft.com/office/drawing/2014/main" val="2025121328"/>
                  </a:ext>
                </a:extLst>
              </a:tr>
              <a:tr h="756676">
                <a:tc>
                  <a:txBody>
                    <a:bodyPr/>
                    <a:lstStyle/>
                    <a:p>
                      <a:pPr marL="18288" indent="0" algn="ctr" rtl="0" eaLnBrk="1" latinLnBrk="0" hangingPunct="1">
                        <a:spcBef>
                          <a:spcPts val="0"/>
                        </a:spcBef>
                        <a:spcAft>
                          <a:spcPts val="0"/>
                        </a:spcAft>
                      </a:pPr>
                      <a:r>
                        <a:rPr lang="en-US" sz="1800" kern="1200">
                          <a:effectLst/>
                        </a:rPr>
                        <a:t>Definition</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Traditional Semesters and Quarters </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Fixed start and end date but not aligned to traditional semesters or quarters</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Modules overlap terms with no start and end period </a:t>
                      </a:r>
                      <a:endParaRPr lang="en-US" sz="1800">
                        <a:effectLst/>
                      </a:endParaRPr>
                    </a:p>
                  </a:txBody>
                  <a:tcPr marL="0" marR="0" marT="0" marB="0" anchor="ctr"/>
                </a:tc>
                <a:extLst>
                  <a:ext uri="{0D108BD9-81ED-4DB2-BD59-A6C34878D82A}">
                    <a16:rowId xmlns:a16="http://schemas.microsoft.com/office/drawing/2014/main" val="2786383163"/>
                  </a:ext>
                </a:extLst>
              </a:tr>
              <a:tr h="516461">
                <a:tc>
                  <a:txBody>
                    <a:bodyPr/>
                    <a:lstStyle/>
                    <a:p>
                      <a:pPr marL="18288" indent="0" algn="ctr" rtl="0" eaLnBrk="1" latinLnBrk="0" hangingPunct="1">
                        <a:spcBef>
                          <a:spcPts val="0"/>
                        </a:spcBef>
                        <a:spcAft>
                          <a:spcPts val="0"/>
                        </a:spcAft>
                      </a:pPr>
                      <a:r>
                        <a:rPr lang="en-US" sz="1800" kern="1200">
                          <a:effectLst/>
                        </a:rPr>
                        <a:t>Flexibility </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Each semester can include two session or four one-month session</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Terms may be unequal in length </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Students’ progress is self-paced </a:t>
                      </a:r>
                      <a:endParaRPr lang="en-US" sz="1800">
                        <a:effectLst/>
                      </a:endParaRPr>
                    </a:p>
                  </a:txBody>
                  <a:tcPr marL="0" marR="0" marT="0" marB="0" anchor="ctr"/>
                </a:tc>
                <a:extLst>
                  <a:ext uri="{0D108BD9-81ED-4DB2-BD59-A6C34878D82A}">
                    <a16:rowId xmlns:a16="http://schemas.microsoft.com/office/drawing/2014/main" val="151444143"/>
                  </a:ext>
                </a:extLst>
              </a:tr>
              <a:tr h="1717533">
                <a:tc>
                  <a:txBody>
                    <a:bodyPr/>
                    <a:lstStyle/>
                    <a:p>
                      <a:pPr marL="18288" indent="0" algn="ctr" rtl="0" eaLnBrk="1" latinLnBrk="0" hangingPunct="1">
                        <a:spcBef>
                          <a:spcPts val="0"/>
                        </a:spcBef>
                        <a:spcAft>
                          <a:spcPts val="0"/>
                        </a:spcAft>
                      </a:pPr>
                      <a:r>
                        <a:rPr lang="en-US" sz="1800" kern="1200">
                          <a:effectLst/>
                        </a:rPr>
                        <a:t>Tradeoffs </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Administratively easier </a:t>
                      </a:r>
                      <a:endParaRPr lang="en-US" sz="1800">
                        <a:effectLst/>
                      </a:endParaRPr>
                    </a:p>
                    <a:p>
                      <a:pPr marL="0" algn="l" rtl="0" eaLnBrk="1" latinLnBrk="0" hangingPunct="1">
                        <a:spcBef>
                          <a:spcPts val="0"/>
                        </a:spcBef>
                        <a:spcAft>
                          <a:spcPts val="0"/>
                        </a:spcAft>
                      </a:pPr>
                      <a:r>
                        <a:rPr lang="en-US" sz="1600" kern="1200">
                          <a:effectLst/>
                        </a:rPr>
                        <a:t>Familiarity for students </a:t>
                      </a:r>
                      <a:endParaRPr lang="en-US" sz="1800">
                        <a:effectLst/>
                      </a:endParaRPr>
                    </a:p>
                    <a:p>
                      <a:pPr marL="0" marR="0" indent="0" algn="l" rtl="0" eaLnBrk="1" fontAlgn="auto" latinLnBrk="0" hangingPunct="1">
                        <a:spcBef>
                          <a:spcPts val="0"/>
                        </a:spcBef>
                        <a:spcAft>
                          <a:spcPts val="0"/>
                        </a:spcAft>
                      </a:pPr>
                      <a:r>
                        <a:rPr lang="en-US" sz="1600" kern="1200">
                          <a:effectLst/>
                        </a:rPr>
                        <a:t>Students will need to wait before they can begin the next set of modules </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Permits flexibility in length of sessions within a term (e.g. a 4, 10 and 2 week session within a 16 week nonstandard term)</a:t>
                      </a:r>
                      <a:endParaRPr lang="en-US" sz="1800">
                        <a:effectLst/>
                      </a:endParaRPr>
                    </a:p>
                    <a:p>
                      <a:pPr marL="0" marR="0" indent="0" algn="l" rtl="0" eaLnBrk="1" fontAlgn="auto" latinLnBrk="0" hangingPunct="1">
                        <a:spcBef>
                          <a:spcPts val="0"/>
                        </a:spcBef>
                        <a:spcAft>
                          <a:spcPts val="0"/>
                        </a:spcAft>
                      </a:pPr>
                      <a:r>
                        <a:rPr lang="en-US" sz="1600" kern="1200">
                          <a:effectLst/>
                        </a:rPr>
                        <a:t>Complexity for students and faculty</a:t>
                      </a:r>
                      <a:endParaRPr lang="en-US" sz="1800">
                        <a:effectLst/>
                      </a:endParaRPr>
                    </a:p>
                  </a:txBody>
                  <a:tcPr marL="0" marR="0" marT="0" marB="0" anchor="ctr"/>
                </a:tc>
                <a:tc>
                  <a:txBody>
                    <a:bodyPr/>
                    <a:lstStyle/>
                    <a:p>
                      <a:pPr marL="0" algn="l" rtl="0" eaLnBrk="1" latinLnBrk="0" hangingPunct="1">
                        <a:spcBef>
                          <a:spcPts val="0"/>
                        </a:spcBef>
                        <a:spcAft>
                          <a:spcPts val="0"/>
                        </a:spcAft>
                      </a:pPr>
                      <a:r>
                        <a:rPr lang="en-US" sz="1600" kern="1200">
                          <a:effectLst/>
                        </a:rPr>
                        <a:t>Students can move through the program at their own pace </a:t>
                      </a:r>
                      <a:endParaRPr lang="en-US" sz="1800">
                        <a:effectLst/>
                      </a:endParaRPr>
                    </a:p>
                    <a:p>
                      <a:pPr marL="0" marR="0" indent="0" algn="l" rtl="0" eaLnBrk="1" fontAlgn="auto" latinLnBrk="0" hangingPunct="1">
                        <a:spcBef>
                          <a:spcPts val="0"/>
                        </a:spcBef>
                        <a:spcAft>
                          <a:spcPts val="0"/>
                        </a:spcAft>
                      </a:pPr>
                      <a:r>
                        <a:rPr lang="en-US" sz="1600" kern="1200">
                          <a:effectLst/>
                        </a:rPr>
                        <a:t>Administratively complex</a:t>
                      </a:r>
                      <a:endParaRPr lang="en-US" sz="1800">
                        <a:effectLst/>
                      </a:endParaRPr>
                    </a:p>
                  </a:txBody>
                  <a:tcPr marL="0" marR="0" marT="0" marB="0" anchor="ctr"/>
                </a:tc>
                <a:extLst>
                  <a:ext uri="{0D108BD9-81ED-4DB2-BD59-A6C34878D82A}">
                    <a16:rowId xmlns:a16="http://schemas.microsoft.com/office/drawing/2014/main" val="4036183278"/>
                  </a:ext>
                </a:extLst>
              </a:tr>
            </a:tbl>
          </a:graphicData>
        </a:graphic>
      </p:graphicFrame>
    </p:spTree>
    <p:extLst>
      <p:ext uri="{BB962C8B-B14F-4D97-AF65-F5344CB8AC3E}">
        <p14:creationId xmlns:p14="http://schemas.microsoft.com/office/powerpoint/2010/main" val="357009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8D422-3F0D-4FDA-9AD5-17F519411CD4}"/>
              </a:ext>
            </a:extLst>
          </p:cNvPr>
          <p:cNvSpPr>
            <a:spLocks noGrp="1"/>
          </p:cNvSpPr>
          <p:nvPr>
            <p:ph type="title"/>
          </p:nvPr>
        </p:nvSpPr>
        <p:spPr/>
        <p:txBody>
          <a:bodyPr/>
          <a:lstStyle/>
          <a:p>
            <a:r>
              <a:rPr lang="en-US" dirty="0">
                <a:latin typeface="Palatino"/>
              </a:rPr>
              <a:t>Repetition and Withdrawal </a:t>
            </a:r>
            <a:endParaRPr lang="en-US" dirty="0"/>
          </a:p>
        </p:txBody>
      </p:sp>
      <p:sp>
        <p:nvSpPr>
          <p:cNvPr id="6" name="Content Placeholder 5">
            <a:extLst>
              <a:ext uri="{FF2B5EF4-FFF2-40B4-BE49-F238E27FC236}">
                <a16:creationId xmlns:a16="http://schemas.microsoft.com/office/drawing/2014/main" id="{82FE04F3-9FA7-497E-A4E4-EE0088AA2F4F}"/>
              </a:ext>
            </a:extLst>
          </p:cNvPr>
          <p:cNvSpPr>
            <a:spLocks noGrp="1"/>
          </p:cNvSpPr>
          <p:nvPr>
            <p:ph sz="half" idx="2"/>
          </p:nvPr>
        </p:nvSpPr>
        <p:spPr>
          <a:xfrm>
            <a:off x="1277650" y="1798320"/>
            <a:ext cx="7544333" cy="4843376"/>
          </a:xfrm>
        </p:spPr>
        <p:txBody>
          <a:bodyPr vert="horz" lIns="91440" tIns="45720" rIns="91440" bIns="45720" rtlCol="0" anchor="t">
            <a:normAutofit fontScale="92500" lnSpcReduction="10000"/>
          </a:bodyPr>
          <a:lstStyle/>
          <a:p>
            <a:pPr marL="0" indent="0">
              <a:lnSpc>
                <a:spcPct val="100000"/>
              </a:lnSpc>
              <a:spcBef>
                <a:spcPts val="0"/>
              </a:spcBef>
              <a:buNone/>
            </a:pPr>
            <a:r>
              <a:rPr lang="en-US" sz="2200" dirty="0">
                <a:cs typeface="Gill Sans"/>
              </a:rPr>
              <a:t>Withdrawal Policies: </a:t>
            </a:r>
          </a:p>
          <a:p>
            <a:pPr marL="0" indent="0">
              <a:lnSpc>
                <a:spcPct val="100000"/>
              </a:lnSpc>
              <a:spcBef>
                <a:spcPts val="0"/>
              </a:spcBef>
              <a:buNone/>
            </a:pPr>
            <a:endParaRPr lang="en-US" sz="2200" dirty="0">
              <a:ea typeface="+mj-lt"/>
              <a:cs typeface="Gill Sans"/>
            </a:endParaRPr>
          </a:p>
          <a:p>
            <a:pPr marL="0" indent="0">
              <a:lnSpc>
                <a:spcPct val="100000"/>
              </a:lnSpc>
              <a:spcBef>
                <a:spcPts val="0"/>
              </a:spcBef>
              <a:buNone/>
            </a:pPr>
            <a:endParaRPr lang="en-US" sz="2200" dirty="0">
              <a:ea typeface="+mj-lt"/>
              <a:cs typeface="Gill Sans"/>
            </a:endParaRPr>
          </a:p>
          <a:p>
            <a:pPr>
              <a:lnSpc>
                <a:spcPct val="100000"/>
              </a:lnSpc>
              <a:spcBef>
                <a:spcPts val="0"/>
              </a:spcBef>
            </a:pPr>
            <a:endParaRPr lang="en-US" sz="2200" dirty="0">
              <a:cs typeface="Arial" panose="020B0604020202020204"/>
            </a:endParaRPr>
          </a:p>
          <a:p>
            <a:pPr>
              <a:lnSpc>
                <a:spcPct val="100000"/>
              </a:lnSpc>
              <a:spcBef>
                <a:spcPts val="0"/>
              </a:spcBef>
            </a:pPr>
            <a:endParaRPr lang="en-US" sz="2200" dirty="0">
              <a:cs typeface="Arial" panose="020B0604020202020204"/>
            </a:endParaRPr>
          </a:p>
          <a:p>
            <a:pPr>
              <a:lnSpc>
                <a:spcPct val="100000"/>
              </a:lnSpc>
              <a:spcBef>
                <a:spcPts val="0"/>
              </a:spcBef>
            </a:pPr>
            <a:endParaRPr lang="en-US" sz="2200" dirty="0">
              <a:cs typeface="Arial" panose="020B0604020202020204"/>
            </a:endParaRPr>
          </a:p>
          <a:p>
            <a:pPr marL="0" indent="0">
              <a:lnSpc>
                <a:spcPct val="100000"/>
              </a:lnSpc>
              <a:spcBef>
                <a:spcPts val="0"/>
              </a:spcBef>
              <a:buNone/>
            </a:pPr>
            <a:r>
              <a:rPr lang="en-US" sz="2200" dirty="0">
                <a:cs typeface="Gill Sans"/>
              </a:rPr>
              <a:t>Repetition Policies: </a:t>
            </a:r>
          </a:p>
          <a:p>
            <a:pPr marL="342900" indent="-342900">
              <a:lnSpc>
                <a:spcPct val="100000"/>
              </a:lnSpc>
              <a:spcBef>
                <a:spcPts val="0"/>
              </a:spcBef>
            </a:pPr>
            <a:r>
              <a:rPr lang="en-US" sz="2200" dirty="0">
                <a:ea typeface="+mj-lt"/>
                <a:cs typeface="+mj-lt"/>
              </a:rPr>
              <a:t>Students may take attempt a summative assessment a maximum of three times before receiving the non-evaluative symbol “PW” </a:t>
            </a:r>
            <a:endParaRPr lang="en-US" sz="2200" dirty="0">
              <a:ea typeface="+mj-lt"/>
              <a:cs typeface="Gill Sans"/>
            </a:endParaRPr>
          </a:p>
          <a:p>
            <a:pPr marL="342900" indent="-342900">
              <a:lnSpc>
                <a:spcPct val="100000"/>
              </a:lnSpc>
              <a:spcBef>
                <a:spcPts val="0"/>
              </a:spcBef>
            </a:pPr>
            <a:r>
              <a:rPr lang="en-US" sz="2200" dirty="0">
                <a:ea typeface="+mj-lt"/>
                <a:cs typeface="+mj-lt"/>
              </a:rPr>
              <a:t>A district can establish guidelines for when a student can repeat modules for which the non-evaluative symbol “PW” is assigned. </a:t>
            </a:r>
            <a:endParaRPr lang="en-US" sz="2200" dirty="0">
              <a:cs typeface="Gill Sans"/>
            </a:endParaRPr>
          </a:p>
          <a:p>
            <a:pPr marL="342900" indent="-342900">
              <a:lnSpc>
                <a:spcPct val="100000"/>
              </a:lnSpc>
              <a:spcBef>
                <a:spcPts val="0"/>
              </a:spcBef>
            </a:pPr>
            <a:r>
              <a:rPr lang="en-US" sz="2200" dirty="0">
                <a:ea typeface="+mj-lt"/>
                <a:cs typeface="+mj-lt"/>
              </a:rPr>
              <a:t>A district policy should include guidelines for redirecting students to credit hour programs when satisfactory academic progress is not achieved.  </a:t>
            </a:r>
            <a:endParaRPr lang="en-US" sz="2200" dirty="0">
              <a:ea typeface="+mj-lt"/>
              <a:cs typeface="Arial"/>
            </a:endParaRPr>
          </a:p>
          <a:p>
            <a:pPr>
              <a:lnSpc>
                <a:spcPct val="100000"/>
              </a:lnSpc>
              <a:spcBef>
                <a:spcPts val="0"/>
              </a:spcBef>
            </a:pPr>
            <a:endParaRPr lang="en-US" dirty="0">
              <a:latin typeface="Arial" panose="020B0604020202020204"/>
              <a:cs typeface="Gill Sans"/>
            </a:endParaRPr>
          </a:p>
        </p:txBody>
      </p:sp>
      <p:sp>
        <p:nvSpPr>
          <p:cNvPr id="2" name="Slide Number Placeholder 1">
            <a:extLst>
              <a:ext uri="{FF2B5EF4-FFF2-40B4-BE49-F238E27FC236}">
                <a16:creationId xmlns:a16="http://schemas.microsoft.com/office/drawing/2014/main" id="{5C00A276-ECAE-4613-BE16-D3AE14480E9C}"/>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pPr/>
              <a:t>28</a:t>
            </a:fld>
            <a:endParaRPr lang="en-US"/>
          </a:p>
        </p:txBody>
      </p:sp>
      <p:graphicFrame>
        <p:nvGraphicFramePr>
          <p:cNvPr id="8" name="Table 7">
            <a:extLst>
              <a:ext uri="{FF2B5EF4-FFF2-40B4-BE49-F238E27FC236}">
                <a16:creationId xmlns:a16="http://schemas.microsoft.com/office/drawing/2014/main" id="{D5F34A58-EEF4-4392-AB39-28A9F3ECAB0A}"/>
              </a:ext>
            </a:extLst>
          </p:cNvPr>
          <p:cNvGraphicFramePr>
            <a:graphicFrameLocks noGrp="1"/>
          </p:cNvGraphicFramePr>
          <p:nvPr>
            <p:extLst>
              <p:ext uri="{D42A27DB-BD31-4B8C-83A1-F6EECF244321}">
                <p14:modId xmlns:p14="http://schemas.microsoft.com/office/powerpoint/2010/main" val="333271844"/>
              </p:ext>
            </p:extLst>
          </p:nvPr>
        </p:nvGraphicFramePr>
        <p:xfrm>
          <a:off x="1426585" y="2204210"/>
          <a:ext cx="7246462" cy="1136541"/>
        </p:xfrm>
        <a:graphic>
          <a:graphicData uri="http://schemas.openxmlformats.org/drawingml/2006/table">
            <a:tbl>
              <a:tblPr firstRow="1" bandRow="1">
                <a:tableStyleId>{5C22544A-7EE6-4342-B048-85BDC9FD1C3A}</a:tableStyleId>
              </a:tblPr>
              <a:tblGrid>
                <a:gridCol w="1341038">
                  <a:extLst>
                    <a:ext uri="{9D8B030D-6E8A-4147-A177-3AD203B41FA5}">
                      <a16:colId xmlns:a16="http://schemas.microsoft.com/office/drawing/2014/main" val="2172356764"/>
                    </a:ext>
                  </a:extLst>
                </a:gridCol>
                <a:gridCol w="5905424">
                  <a:extLst>
                    <a:ext uri="{9D8B030D-6E8A-4147-A177-3AD203B41FA5}">
                      <a16:colId xmlns:a16="http://schemas.microsoft.com/office/drawing/2014/main" val="3830338279"/>
                    </a:ext>
                  </a:extLst>
                </a:gridCol>
              </a:tblGrid>
              <a:tr h="374684">
                <a:tc>
                  <a:txBody>
                    <a:bodyPr/>
                    <a:lstStyle/>
                    <a:p>
                      <a:pPr>
                        <a:lnSpc>
                          <a:spcPct val="150000"/>
                        </a:lnSpc>
                      </a:pPr>
                      <a:r>
                        <a:rPr lang="en-US" sz="1600">
                          <a:effectLst/>
                        </a:rPr>
                        <a:t>Symbol</a:t>
                      </a:r>
                    </a:p>
                  </a:txBody>
                  <a:tcPr marL="68580" marR="68580" marT="0" marB="0"/>
                </a:tc>
                <a:tc>
                  <a:txBody>
                    <a:bodyPr/>
                    <a:lstStyle/>
                    <a:p>
                      <a:pPr>
                        <a:lnSpc>
                          <a:spcPct val="150000"/>
                        </a:lnSpc>
                      </a:pPr>
                      <a:r>
                        <a:rPr lang="en-US" sz="1600">
                          <a:effectLst/>
                        </a:rPr>
                        <a:t>Definition  </a:t>
                      </a:r>
                    </a:p>
                  </a:txBody>
                  <a:tcPr marL="68580" marR="68580" marT="0" marB="0"/>
                </a:tc>
                <a:extLst>
                  <a:ext uri="{0D108BD9-81ED-4DB2-BD59-A6C34878D82A}">
                    <a16:rowId xmlns:a16="http://schemas.microsoft.com/office/drawing/2014/main" val="3483144897"/>
                  </a:ext>
                </a:extLst>
              </a:tr>
              <a:tr h="761857">
                <a:tc>
                  <a:txBody>
                    <a:bodyPr/>
                    <a:lstStyle/>
                    <a:p>
                      <a:pPr algn="l"/>
                      <a:r>
                        <a:rPr lang="en-US" sz="1600">
                          <a:effectLst/>
                        </a:rPr>
                        <a:t>PW</a:t>
                      </a:r>
                    </a:p>
                  </a:txBody>
                  <a:tcPr marL="68580" marR="68580" marT="0" marB="0"/>
                </a:tc>
                <a:tc>
                  <a:txBody>
                    <a:bodyPr/>
                    <a:lstStyle/>
                    <a:p>
                      <a:r>
                        <a:rPr lang="en-US" sz="1600" dirty="0">
                          <a:effectLst/>
                        </a:rPr>
                        <a:t>Progress Withdrawal - demonstration of mastery not met after the maximum number of summative assessments attempted </a:t>
                      </a:r>
                    </a:p>
                  </a:txBody>
                  <a:tcPr marL="68580" marR="68580" marT="0" marB="0"/>
                </a:tc>
                <a:extLst>
                  <a:ext uri="{0D108BD9-81ED-4DB2-BD59-A6C34878D82A}">
                    <a16:rowId xmlns:a16="http://schemas.microsoft.com/office/drawing/2014/main" val="2950282029"/>
                  </a:ext>
                </a:extLst>
              </a:tr>
            </a:tbl>
          </a:graphicData>
        </a:graphic>
      </p:graphicFrame>
      <p:sp>
        <p:nvSpPr>
          <p:cNvPr id="17" name="TextBox 16">
            <a:extLst>
              <a:ext uri="{FF2B5EF4-FFF2-40B4-BE49-F238E27FC236}">
                <a16:creationId xmlns:a16="http://schemas.microsoft.com/office/drawing/2014/main" id="{A45F55E0-815D-4798-92E9-9D2B74146AD7}"/>
              </a:ext>
            </a:extLst>
          </p:cNvPr>
          <p:cNvSpPr txBox="1"/>
          <p:nvPr/>
        </p:nvSpPr>
        <p:spPr>
          <a:xfrm>
            <a:off x="8960603" y="2942094"/>
            <a:ext cx="2743200"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Decisions points:  ​</a:t>
            </a:r>
          </a:p>
          <a:p>
            <a:pPr marL="285750" indent="-285750">
              <a:buFont typeface="Arial"/>
              <a:buChar char="•"/>
            </a:pPr>
            <a:r>
              <a:rPr lang="en-US">
                <a:cs typeface="Arial"/>
              </a:rPr>
              <a:t>A student cannot fail a CBE program rather they are given a PW</a:t>
            </a:r>
          </a:p>
          <a:p>
            <a:pPr marL="285750" indent="-285750">
              <a:buFont typeface="Arial"/>
              <a:buChar char="•"/>
            </a:pPr>
            <a:r>
              <a:rPr lang="en-US">
                <a:cs typeface="Arial"/>
              </a:rPr>
              <a:t>Students are redirected from CBE program to credit programs</a:t>
            </a:r>
          </a:p>
        </p:txBody>
      </p:sp>
    </p:spTree>
    <p:extLst>
      <p:ext uri="{BB962C8B-B14F-4D97-AF65-F5344CB8AC3E}">
        <p14:creationId xmlns:p14="http://schemas.microsoft.com/office/powerpoint/2010/main" val="3403063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C2D4F-3F85-49F5-80EA-EA27C2ACD23D}"/>
              </a:ext>
            </a:extLst>
          </p:cNvPr>
          <p:cNvSpPr>
            <a:spLocks noGrp="1"/>
          </p:cNvSpPr>
          <p:nvPr>
            <p:ph type="title"/>
          </p:nvPr>
        </p:nvSpPr>
        <p:spPr/>
        <p:txBody>
          <a:bodyPr/>
          <a:lstStyle/>
          <a:p>
            <a:r>
              <a:rPr lang="en-US">
                <a:latin typeface="Palatino"/>
              </a:rPr>
              <a:t>Discussion </a:t>
            </a:r>
            <a:endParaRPr lang="en-US"/>
          </a:p>
        </p:txBody>
      </p:sp>
      <p:sp>
        <p:nvSpPr>
          <p:cNvPr id="4" name="Content Placeholder 3">
            <a:extLst>
              <a:ext uri="{FF2B5EF4-FFF2-40B4-BE49-F238E27FC236}">
                <a16:creationId xmlns:a16="http://schemas.microsoft.com/office/drawing/2014/main" id="{8E2785D6-5A7D-4058-9D1B-FE2D49693771}"/>
              </a:ext>
            </a:extLst>
          </p:cNvPr>
          <p:cNvSpPr>
            <a:spLocks noGrp="1"/>
          </p:cNvSpPr>
          <p:nvPr>
            <p:ph idx="1"/>
          </p:nvPr>
        </p:nvSpPr>
        <p:spPr/>
        <p:txBody>
          <a:bodyPr vert="horz" lIns="91440" tIns="45720" rIns="91440" bIns="45720" rtlCol="0" anchor="t">
            <a:normAutofit/>
          </a:bodyPr>
          <a:lstStyle/>
          <a:p>
            <a:pPr algn="ctr"/>
            <a:endParaRPr lang="en-US" dirty="0">
              <a:solidFill>
                <a:schemeClr val="tx2"/>
              </a:solidFill>
              <a:cs typeface="Gill Sans"/>
            </a:endParaRPr>
          </a:p>
          <a:p>
            <a:pPr algn="ctr"/>
            <a:r>
              <a:rPr lang="en-US" dirty="0">
                <a:solidFill>
                  <a:schemeClr val="tx2"/>
                </a:solidFill>
                <a:cs typeface="Gill Sans"/>
              </a:rPr>
              <a:t>The committee wrestled with the elements introduced in this sections (and others not covered here), what comes to mind as we discussed these components of direct assessment CBE? </a:t>
            </a:r>
            <a:endParaRPr lang="en-US" dirty="0">
              <a:solidFill>
                <a:schemeClr val="tx2"/>
              </a:solidFill>
            </a:endParaRPr>
          </a:p>
        </p:txBody>
      </p:sp>
      <p:sp>
        <p:nvSpPr>
          <p:cNvPr id="2" name="Slide Number Placeholder 1">
            <a:extLst>
              <a:ext uri="{FF2B5EF4-FFF2-40B4-BE49-F238E27FC236}">
                <a16:creationId xmlns:a16="http://schemas.microsoft.com/office/drawing/2014/main" id="{20D8D72A-2762-4E57-B562-B272721A836F}"/>
              </a:ext>
            </a:extLst>
          </p:cNvPr>
          <p:cNvSpPr>
            <a:spLocks noGrp="1"/>
          </p:cNvSpPr>
          <p:nvPr>
            <p:ph type="sldNum" sz="quarter" idx="12"/>
          </p:nvPr>
        </p:nvSpPr>
        <p:spPr/>
        <p:txBody>
          <a:bodyPr/>
          <a:lstStyle/>
          <a:p>
            <a:fld id="{492D8F1A-69A8-9242-9469-8400121D240A}" type="slidenum">
              <a:rPr lang="en-US" smtClean="0"/>
              <a:pPr/>
              <a:t>29</a:t>
            </a:fld>
            <a:endParaRPr lang="en-US"/>
          </a:p>
        </p:txBody>
      </p:sp>
    </p:spTree>
    <p:extLst>
      <p:ext uri="{BB962C8B-B14F-4D97-AF65-F5344CB8AC3E}">
        <p14:creationId xmlns:p14="http://schemas.microsoft.com/office/powerpoint/2010/main" val="124683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1F1E-0431-4863-A0CD-8068F8AAEB97}"/>
              </a:ext>
            </a:extLst>
          </p:cNvPr>
          <p:cNvSpPr>
            <a:spLocks noGrp="1"/>
          </p:cNvSpPr>
          <p:nvPr>
            <p:ph type="title"/>
          </p:nvPr>
        </p:nvSpPr>
        <p:spPr/>
        <p:txBody>
          <a:bodyPr/>
          <a:lstStyle/>
          <a:p>
            <a:r>
              <a:rPr lang="en-US" dirty="0">
                <a:latin typeface="Palatino"/>
              </a:rPr>
              <a:t>In this session...</a:t>
            </a:r>
            <a:endParaRPr lang="en-US" dirty="0"/>
          </a:p>
        </p:txBody>
      </p:sp>
      <p:sp>
        <p:nvSpPr>
          <p:cNvPr id="3" name="Content Placeholder 2">
            <a:extLst>
              <a:ext uri="{FF2B5EF4-FFF2-40B4-BE49-F238E27FC236}">
                <a16:creationId xmlns:a16="http://schemas.microsoft.com/office/drawing/2014/main" id="{841FA4AD-EB8B-41EF-AC45-4FDC3412DB9B}"/>
              </a:ext>
            </a:extLst>
          </p:cNvPr>
          <p:cNvSpPr>
            <a:spLocks noGrp="1"/>
          </p:cNvSpPr>
          <p:nvPr>
            <p:ph idx="1"/>
          </p:nvPr>
        </p:nvSpPr>
        <p:spPr/>
        <p:txBody>
          <a:bodyPr vert="horz" lIns="91440" tIns="45720" rIns="91440" bIns="45720" rtlCol="0" anchor="t">
            <a:normAutofit/>
          </a:bodyPr>
          <a:lstStyle/>
          <a:p>
            <a:pPr marL="457200" indent="-457200">
              <a:buChar char="•"/>
            </a:pPr>
            <a:r>
              <a:rPr lang="en-US" dirty="0">
                <a:cs typeface="Gill Sans"/>
              </a:rPr>
              <a:t>Guiding principles and regulations framework </a:t>
            </a:r>
          </a:p>
          <a:p>
            <a:pPr marL="457200" indent="-457200">
              <a:buChar char="•"/>
            </a:pPr>
            <a:r>
              <a:rPr lang="en-US" dirty="0">
                <a:cs typeface="Gill Sans"/>
              </a:rPr>
              <a:t>Equity imperative and assessment </a:t>
            </a:r>
          </a:p>
          <a:p>
            <a:pPr marL="457200" indent="-457200">
              <a:buChar char="•"/>
            </a:pPr>
            <a:r>
              <a:rPr lang="en-US" dirty="0">
                <a:cs typeface="Gill Sans"/>
              </a:rPr>
              <a:t>Key decisions outlined in </a:t>
            </a:r>
            <a:r>
              <a:rPr lang="en-US" i="1" dirty="0">
                <a:cs typeface="Gill Sans"/>
              </a:rPr>
              <a:t>draft </a:t>
            </a:r>
            <a:r>
              <a:rPr lang="en-US" dirty="0">
                <a:cs typeface="Gill Sans"/>
              </a:rPr>
              <a:t>regulations </a:t>
            </a:r>
          </a:p>
          <a:p>
            <a:pPr marL="1143000" lvl="1"/>
            <a:r>
              <a:rPr lang="en-US" dirty="0">
                <a:cs typeface="Gill Sans"/>
              </a:rPr>
              <a:t>Program Design and Approval </a:t>
            </a:r>
          </a:p>
          <a:p>
            <a:pPr marL="1143000" lvl="1"/>
            <a:r>
              <a:rPr lang="en-US" dirty="0">
                <a:cs typeface="Gill Sans"/>
              </a:rPr>
              <a:t>Faculty Roles </a:t>
            </a:r>
          </a:p>
          <a:p>
            <a:pPr marL="1143000" lvl="1"/>
            <a:r>
              <a:rPr lang="en-US" dirty="0">
                <a:cs typeface="Gill Sans"/>
              </a:rPr>
              <a:t>Grading and Academic Calendar </a:t>
            </a:r>
            <a:endParaRPr lang="en-US" dirty="0"/>
          </a:p>
          <a:p>
            <a:pPr marL="457200" indent="-457200">
              <a:buFont typeface="Arial" panose="020B0604020202020204" pitchFamily="34" charset="0"/>
              <a:buChar char="•"/>
            </a:pPr>
            <a:r>
              <a:rPr lang="en-US" dirty="0">
                <a:cs typeface="Gill Sans"/>
              </a:rPr>
              <a:t>CBE Collaborative and Discussion </a:t>
            </a:r>
          </a:p>
          <a:p>
            <a:pPr marL="457200" indent="-457200"/>
            <a:endParaRPr lang="en-US" dirty="0"/>
          </a:p>
        </p:txBody>
      </p:sp>
      <p:sp>
        <p:nvSpPr>
          <p:cNvPr id="4" name="Slide Number Placeholder 3">
            <a:extLst>
              <a:ext uri="{FF2B5EF4-FFF2-40B4-BE49-F238E27FC236}">
                <a16:creationId xmlns:a16="http://schemas.microsoft.com/office/drawing/2014/main" id="{E4511CDA-B7CE-4655-88C7-42B558B0E620}"/>
              </a:ext>
            </a:extLst>
          </p:cNvPr>
          <p:cNvSpPr>
            <a:spLocks noGrp="1"/>
          </p:cNvSpPr>
          <p:nvPr>
            <p:ph type="sldNum" sz="quarter" idx="12"/>
          </p:nvPr>
        </p:nvSpPr>
        <p:spPr/>
        <p:txBody>
          <a:bodyPr/>
          <a:lstStyle/>
          <a:p>
            <a:fld id="{492D8F1A-69A8-9242-9469-8400121D240A}" type="slidenum">
              <a:rPr lang="en-US" smtClean="0"/>
              <a:t>3</a:t>
            </a:fld>
            <a:endParaRPr lang="en-US"/>
          </a:p>
        </p:txBody>
      </p:sp>
    </p:spTree>
    <p:extLst>
      <p:ext uri="{BB962C8B-B14F-4D97-AF65-F5344CB8AC3E}">
        <p14:creationId xmlns:p14="http://schemas.microsoft.com/office/powerpoint/2010/main" val="1369243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A5C-6C2B-461B-B112-EB1195D0C9D2}"/>
              </a:ext>
            </a:extLst>
          </p:cNvPr>
          <p:cNvSpPr>
            <a:spLocks noGrp="1"/>
          </p:cNvSpPr>
          <p:nvPr>
            <p:ph type="title"/>
          </p:nvPr>
        </p:nvSpPr>
        <p:spPr>
          <a:xfrm>
            <a:off x="1066801" y="2973547"/>
            <a:ext cx="10058400" cy="1685768"/>
          </a:xfrm>
        </p:spPr>
        <p:txBody>
          <a:bodyPr/>
          <a:lstStyle/>
          <a:p>
            <a:r>
              <a:rPr lang="en-US" b="1">
                <a:solidFill>
                  <a:schemeClr val="tx1"/>
                </a:solidFill>
                <a:latin typeface="Palatino"/>
              </a:rPr>
              <a:t>Direct Assessment CBE </a:t>
            </a:r>
            <a:br>
              <a:rPr lang="en-US" b="1">
                <a:solidFill>
                  <a:schemeClr val="tx1"/>
                </a:solidFill>
                <a:latin typeface="Palatino"/>
              </a:rPr>
            </a:br>
            <a:r>
              <a:rPr lang="en-US" b="1">
                <a:solidFill>
                  <a:schemeClr val="tx1"/>
                </a:solidFill>
                <a:latin typeface="Palatino"/>
              </a:rPr>
              <a:t>Collaborative </a:t>
            </a:r>
            <a:endParaRPr lang="en-US" b="1">
              <a:solidFill>
                <a:schemeClr val="tx1"/>
              </a:solidFill>
            </a:endParaRPr>
          </a:p>
        </p:txBody>
      </p:sp>
    </p:spTree>
    <p:extLst>
      <p:ext uri="{BB962C8B-B14F-4D97-AF65-F5344CB8AC3E}">
        <p14:creationId xmlns:p14="http://schemas.microsoft.com/office/powerpoint/2010/main" val="862513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3B6-9EEC-4903-9835-E4FC6C5B48FB}"/>
              </a:ext>
            </a:extLst>
          </p:cNvPr>
          <p:cNvSpPr>
            <a:spLocks noGrp="1"/>
          </p:cNvSpPr>
          <p:nvPr>
            <p:ph type="title"/>
          </p:nvPr>
        </p:nvSpPr>
        <p:spPr/>
        <p:txBody>
          <a:bodyPr/>
          <a:lstStyle/>
          <a:p>
            <a:r>
              <a:rPr lang="en-US">
                <a:latin typeface="Palatino"/>
              </a:rPr>
              <a:t>CBE Collaborative </a:t>
            </a:r>
            <a:endParaRPr lang="en-US"/>
          </a:p>
        </p:txBody>
      </p:sp>
      <p:sp>
        <p:nvSpPr>
          <p:cNvPr id="3" name="Content Placeholder 2">
            <a:extLst>
              <a:ext uri="{FF2B5EF4-FFF2-40B4-BE49-F238E27FC236}">
                <a16:creationId xmlns:a16="http://schemas.microsoft.com/office/drawing/2014/main" id="{D6700ADD-69A5-43E9-AB44-3C2A4C0193FB}"/>
              </a:ext>
            </a:extLst>
          </p:cNvPr>
          <p:cNvSpPr>
            <a:spLocks noGrp="1"/>
          </p:cNvSpPr>
          <p:nvPr>
            <p:ph idx="1"/>
          </p:nvPr>
        </p:nvSpPr>
        <p:spPr/>
        <p:txBody>
          <a:bodyPr vert="horz" lIns="91440" tIns="45720" rIns="91440" bIns="45720" rtlCol="0" anchor="t">
            <a:normAutofit/>
          </a:bodyPr>
          <a:lstStyle/>
          <a:p>
            <a:pPr marL="457200" indent="-457200">
              <a:buChar char="•"/>
            </a:pPr>
            <a:r>
              <a:rPr lang="en-US" dirty="0">
                <a:cs typeface="Gill Sans"/>
              </a:rPr>
              <a:t>Goals</a:t>
            </a:r>
            <a:endParaRPr lang="en-US" dirty="0"/>
          </a:p>
          <a:p>
            <a:pPr marL="457200" indent="-457200">
              <a:buChar char="•"/>
            </a:pPr>
            <a:r>
              <a:rPr lang="en-US" dirty="0">
                <a:cs typeface="Gill Sans"/>
              </a:rPr>
              <a:t>Objectives</a:t>
            </a:r>
          </a:p>
          <a:p>
            <a:pPr marL="457200" indent="-457200">
              <a:buChar char="•"/>
            </a:pPr>
            <a:r>
              <a:rPr lang="en-US" dirty="0">
                <a:cs typeface="Gill Sans"/>
              </a:rPr>
              <a:t>Criteria/Structure </a:t>
            </a:r>
          </a:p>
          <a:p>
            <a:pPr marL="457200" indent="-457200">
              <a:buChar char="•"/>
            </a:pPr>
            <a:r>
              <a:rPr lang="en-US" dirty="0">
                <a:cs typeface="Gill Sans"/>
              </a:rPr>
              <a:t>Timeline </a:t>
            </a:r>
            <a:endParaRPr lang="en-US" dirty="0"/>
          </a:p>
        </p:txBody>
      </p:sp>
      <p:sp>
        <p:nvSpPr>
          <p:cNvPr id="4" name="Slide Number Placeholder 3">
            <a:extLst>
              <a:ext uri="{FF2B5EF4-FFF2-40B4-BE49-F238E27FC236}">
                <a16:creationId xmlns:a16="http://schemas.microsoft.com/office/drawing/2014/main" id="{3060B800-1688-43DB-833D-1BC76296C933}"/>
              </a:ext>
            </a:extLst>
          </p:cNvPr>
          <p:cNvSpPr>
            <a:spLocks noGrp="1"/>
          </p:cNvSpPr>
          <p:nvPr>
            <p:ph type="sldNum" sz="quarter" idx="12"/>
          </p:nvPr>
        </p:nvSpPr>
        <p:spPr/>
        <p:txBody>
          <a:bodyPr/>
          <a:lstStyle/>
          <a:p>
            <a:fld id="{492D8F1A-69A8-9242-9469-8400121D240A}" type="slidenum">
              <a:rPr lang="en-US" smtClean="0"/>
              <a:t>31</a:t>
            </a:fld>
            <a:endParaRPr lang="en-US"/>
          </a:p>
        </p:txBody>
      </p:sp>
    </p:spTree>
    <p:extLst>
      <p:ext uri="{BB962C8B-B14F-4D97-AF65-F5344CB8AC3E}">
        <p14:creationId xmlns:p14="http://schemas.microsoft.com/office/powerpoint/2010/main" val="104469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9533-22B5-468D-97E4-E25370931DCB}"/>
              </a:ext>
            </a:extLst>
          </p:cNvPr>
          <p:cNvSpPr>
            <a:spLocks noGrp="1"/>
          </p:cNvSpPr>
          <p:nvPr>
            <p:ph type="title"/>
          </p:nvPr>
        </p:nvSpPr>
        <p:spPr/>
        <p:txBody>
          <a:bodyPr/>
          <a:lstStyle/>
          <a:p>
            <a:r>
              <a:rPr lang="en-US" dirty="0">
                <a:latin typeface="Palatino Linotype" panose="02040502050505030304" pitchFamily="18" charset="0"/>
                <a:cs typeface="Arial"/>
              </a:rPr>
              <a:t>Goals for the Collaborative </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F3813F4C-362E-4E26-9ED0-EAA56D924E6A}"/>
              </a:ext>
            </a:extLst>
          </p:cNvPr>
          <p:cNvSpPr>
            <a:spLocks noGrp="1"/>
          </p:cNvSpPr>
          <p:nvPr>
            <p:ph sz="half" idx="2"/>
          </p:nvPr>
        </p:nvSpPr>
        <p:spPr/>
        <p:txBody>
          <a:bodyPr vert="horz" lIns="91440" tIns="45720" rIns="91440" bIns="45720" rtlCol="0" anchor="t">
            <a:normAutofit fontScale="92500"/>
          </a:bodyPr>
          <a:lstStyle/>
          <a:p>
            <a:pPr marL="285750" indent="-285750"/>
            <a:r>
              <a:rPr lang="en-US" dirty="0">
                <a:ea typeface="+mj-lt"/>
                <a:cs typeface="+mj-lt"/>
              </a:rPr>
              <a:t>Adoption and application of direct assessment CBE Title 5 regulations. </a:t>
            </a:r>
            <a:endParaRPr lang="en-US" dirty="0"/>
          </a:p>
          <a:p>
            <a:pPr marL="285750" indent="-285750"/>
            <a:r>
              <a:rPr lang="en-US" dirty="0">
                <a:ea typeface="+mj-lt"/>
                <a:cs typeface="+mj-lt"/>
              </a:rPr>
              <a:t>The development of an equity-minded direct assessment CBE program framework that will help inform a systemwide toolkit for implementation. </a:t>
            </a:r>
            <a:endParaRPr lang="en-US" dirty="0"/>
          </a:p>
          <a:p>
            <a:pPr marL="285750" indent="-285750"/>
            <a:r>
              <a:rPr lang="en-US" dirty="0">
                <a:ea typeface="+mj-lt"/>
                <a:cs typeface="+mj-lt"/>
              </a:rPr>
              <a:t>Information sharing to inform Chancellor’s Office planning and state-level infrastructure to support local implementation of direct assessment CBE programs.</a:t>
            </a:r>
            <a:endParaRPr lang="en-US" dirty="0"/>
          </a:p>
          <a:p>
            <a:pPr marL="285750" indent="-285750">
              <a:buFont typeface="Arial"/>
              <a:buChar char="•"/>
            </a:pPr>
            <a:endParaRPr lang="en-US" dirty="0">
              <a:cs typeface="Arial"/>
            </a:endParaRPr>
          </a:p>
          <a:p>
            <a:endParaRPr lang="en-US" dirty="0"/>
          </a:p>
        </p:txBody>
      </p:sp>
      <p:sp>
        <p:nvSpPr>
          <p:cNvPr id="5" name="Content Placeholder 4">
            <a:extLst>
              <a:ext uri="{FF2B5EF4-FFF2-40B4-BE49-F238E27FC236}">
                <a16:creationId xmlns:a16="http://schemas.microsoft.com/office/drawing/2014/main" id="{9D7DAE92-5AC3-4ED5-9DEC-9F4537F4E7F0}"/>
              </a:ext>
            </a:extLst>
          </p:cNvPr>
          <p:cNvSpPr>
            <a:spLocks noGrp="1"/>
          </p:cNvSpPr>
          <p:nvPr>
            <p:ph sz="quarter" idx="4"/>
          </p:nvPr>
        </p:nvSpPr>
        <p:spPr>
          <a:xfrm>
            <a:off x="6375344" y="1824151"/>
            <a:ext cx="5297592" cy="4391343"/>
          </a:xfrm>
        </p:spPr>
        <p:txBody>
          <a:bodyPr vert="horz" lIns="91440" tIns="45720" rIns="91440" bIns="45720" rtlCol="0" anchor="t">
            <a:normAutofit/>
          </a:bodyPr>
          <a:lstStyle/>
          <a:p>
            <a:pPr marL="285750" indent="-285750"/>
            <a:r>
              <a:rPr lang="en-US" sz="2200">
                <a:cs typeface="Arial"/>
              </a:rPr>
              <a:t>The development of best practices and procedures for direct assessment CBE and curriculum design.  </a:t>
            </a:r>
            <a:endParaRPr lang="en-US" sz="2200">
              <a:ea typeface="+mj-lt"/>
              <a:cs typeface="+mj-lt"/>
            </a:endParaRPr>
          </a:p>
          <a:p>
            <a:pPr marL="285750" indent="-285750"/>
            <a:r>
              <a:rPr lang="en-US" sz="2200">
                <a:cs typeface="Arial"/>
              </a:rPr>
              <a:t>The identification of resources needed inclusive of costs, personnel, professional development, and technology needs.  </a:t>
            </a:r>
            <a:endParaRPr lang="en-US" sz="2200">
              <a:ea typeface="+mj-lt"/>
              <a:cs typeface="+mj-lt"/>
            </a:endParaRPr>
          </a:p>
          <a:p>
            <a:pPr marL="285750" indent="-285750"/>
            <a:r>
              <a:rPr lang="en-US" sz="2200">
                <a:cs typeface="Arial"/>
              </a:rPr>
              <a:t>The cultivation of CBE leaders within the system to provide training and technical support to other colleges. </a:t>
            </a:r>
          </a:p>
          <a:p>
            <a:pPr marL="285750" indent="-285750"/>
            <a:endParaRPr lang="en-US">
              <a:cs typeface="Arial"/>
            </a:endParaRPr>
          </a:p>
        </p:txBody>
      </p:sp>
      <p:sp>
        <p:nvSpPr>
          <p:cNvPr id="4" name="Slide Number Placeholder 3">
            <a:extLst>
              <a:ext uri="{FF2B5EF4-FFF2-40B4-BE49-F238E27FC236}">
                <a16:creationId xmlns:a16="http://schemas.microsoft.com/office/drawing/2014/main" id="{9B7BB0F3-482F-44BB-93DE-149AABC9BFC8}"/>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32</a:t>
            </a:fld>
            <a:endParaRPr lang="en-US"/>
          </a:p>
        </p:txBody>
      </p:sp>
    </p:spTree>
    <p:extLst>
      <p:ext uri="{BB962C8B-B14F-4D97-AF65-F5344CB8AC3E}">
        <p14:creationId xmlns:p14="http://schemas.microsoft.com/office/powerpoint/2010/main" val="32570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9533-22B5-468D-97E4-E25370931DCB}"/>
              </a:ext>
            </a:extLst>
          </p:cNvPr>
          <p:cNvSpPr>
            <a:spLocks noGrp="1"/>
          </p:cNvSpPr>
          <p:nvPr>
            <p:ph type="title"/>
          </p:nvPr>
        </p:nvSpPr>
        <p:spPr/>
        <p:txBody>
          <a:bodyPr/>
          <a:lstStyle/>
          <a:p>
            <a:r>
              <a:rPr lang="en-US" dirty="0">
                <a:latin typeface="Palatino"/>
              </a:rPr>
              <a:t>Direct Assessment CBE Collaborative Objectives</a:t>
            </a:r>
          </a:p>
        </p:txBody>
      </p:sp>
      <p:sp>
        <p:nvSpPr>
          <p:cNvPr id="3" name="Content Placeholder 2">
            <a:extLst>
              <a:ext uri="{FF2B5EF4-FFF2-40B4-BE49-F238E27FC236}">
                <a16:creationId xmlns:a16="http://schemas.microsoft.com/office/drawing/2014/main" id="{F3813F4C-362E-4E26-9ED0-EAA56D924E6A}"/>
              </a:ext>
            </a:extLst>
          </p:cNvPr>
          <p:cNvSpPr>
            <a:spLocks noGrp="1"/>
          </p:cNvSpPr>
          <p:nvPr>
            <p:ph sz="half" idx="1"/>
          </p:nvPr>
        </p:nvSpPr>
        <p:spPr/>
        <p:txBody>
          <a:bodyPr vert="horz" lIns="91440" tIns="45720" rIns="91440" bIns="45720" rtlCol="0" anchor="t">
            <a:normAutofit/>
          </a:bodyPr>
          <a:lstStyle/>
          <a:p>
            <a:pPr marL="0" indent="0">
              <a:buNone/>
            </a:pPr>
            <a:endParaRPr lang="en-US" dirty="0">
              <a:ea typeface="+mj-lt"/>
              <a:cs typeface="Arial"/>
            </a:endParaRPr>
          </a:p>
          <a:p>
            <a:pPr marL="457200" indent="-457200">
              <a:buAutoNum type="arabicPeriod"/>
            </a:pPr>
            <a:r>
              <a:rPr lang="en-US" sz="2600" dirty="0">
                <a:ea typeface="+mj-lt"/>
                <a:cs typeface="+mj-lt"/>
              </a:rPr>
              <a:t>Establish a local structure to support the development and implementation of a direct assessment CBE program  </a:t>
            </a:r>
            <a:endParaRPr lang="en-US" sz="2600" dirty="0">
              <a:ea typeface="+mj-lt"/>
            </a:endParaRPr>
          </a:p>
          <a:p>
            <a:pPr marL="457200" indent="-457200">
              <a:buAutoNum type="arabicPeriod"/>
            </a:pPr>
            <a:r>
              <a:rPr lang="en-US" sz="2600" dirty="0">
                <a:ea typeface="+mj-lt"/>
                <a:cs typeface="+mj-lt"/>
              </a:rPr>
              <a:t>Support the development of a direct assessment CBE program framework </a:t>
            </a:r>
            <a:endParaRPr lang="en-US" sz="2600" dirty="0">
              <a:ea typeface="+mj-lt"/>
            </a:endParaRPr>
          </a:p>
          <a:p>
            <a:pPr marL="457200" indent="-457200">
              <a:buAutoNum type="arabicPeriod"/>
            </a:pPr>
            <a:r>
              <a:rPr lang="en-US" sz="2600" dirty="0">
                <a:ea typeface="+mj-lt"/>
                <a:cs typeface="+mj-lt"/>
              </a:rPr>
              <a:t>To assist with the development and dissemination of direct assessment CBE program framework for system level implementation </a:t>
            </a:r>
            <a:endParaRPr lang="en-US" sz="2600" dirty="0"/>
          </a:p>
        </p:txBody>
      </p:sp>
      <p:sp>
        <p:nvSpPr>
          <p:cNvPr id="4" name="Slide Number Placeholder 3">
            <a:extLst>
              <a:ext uri="{FF2B5EF4-FFF2-40B4-BE49-F238E27FC236}">
                <a16:creationId xmlns:a16="http://schemas.microsoft.com/office/drawing/2014/main" id="{9B7BB0F3-482F-44BB-93DE-149AABC9BFC8}"/>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33</a:t>
            </a:fld>
            <a:endParaRPr lang="en-US"/>
          </a:p>
        </p:txBody>
      </p:sp>
    </p:spTree>
    <p:extLst>
      <p:ext uri="{BB962C8B-B14F-4D97-AF65-F5344CB8AC3E}">
        <p14:creationId xmlns:p14="http://schemas.microsoft.com/office/powerpoint/2010/main" val="212337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D5C-8EEE-47A0-9BBA-08AF71999739}"/>
              </a:ext>
            </a:extLst>
          </p:cNvPr>
          <p:cNvSpPr>
            <a:spLocks noGrp="1"/>
          </p:cNvSpPr>
          <p:nvPr>
            <p:ph type="title"/>
          </p:nvPr>
        </p:nvSpPr>
        <p:spPr/>
        <p:txBody>
          <a:bodyPr/>
          <a:lstStyle/>
          <a:p>
            <a:r>
              <a:rPr lang="en-US">
                <a:latin typeface="Palatino"/>
              </a:rPr>
              <a:t>Collaborative Criteria</a:t>
            </a:r>
            <a:endParaRPr lang="en-US"/>
          </a:p>
        </p:txBody>
      </p:sp>
      <p:sp>
        <p:nvSpPr>
          <p:cNvPr id="3" name="Content Placeholder 2">
            <a:extLst>
              <a:ext uri="{FF2B5EF4-FFF2-40B4-BE49-F238E27FC236}">
                <a16:creationId xmlns:a16="http://schemas.microsoft.com/office/drawing/2014/main" id="{B346D671-9356-4B50-93AC-CB8121057FBA}"/>
              </a:ext>
            </a:extLst>
          </p:cNvPr>
          <p:cNvSpPr>
            <a:spLocks noGrp="1"/>
          </p:cNvSpPr>
          <p:nvPr>
            <p:ph sz="half" idx="2"/>
          </p:nvPr>
        </p:nvSpPr>
        <p:spPr/>
        <p:txBody>
          <a:bodyPr vert="horz" lIns="91440" tIns="45720" rIns="91440" bIns="45720" rtlCol="0" anchor="t">
            <a:normAutofit/>
          </a:bodyPr>
          <a:lstStyle/>
          <a:p>
            <a:pPr marL="0" indent="0">
              <a:buNone/>
            </a:pPr>
            <a:r>
              <a:rPr lang="en-US" sz="2600" dirty="0">
                <a:ea typeface="+mj-lt"/>
                <a:cs typeface="+mj-lt"/>
              </a:rPr>
              <a:t>Colleges will be selected based on their ability to demonstrate the following: </a:t>
            </a:r>
            <a:endParaRPr lang="en-US" sz="2600" dirty="0"/>
          </a:p>
          <a:p>
            <a:pPr marL="285750" indent="-285750">
              <a:buFont typeface="Arial"/>
              <a:buChar char="•"/>
            </a:pPr>
            <a:r>
              <a:rPr lang="en-US" sz="1700" dirty="0">
                <a:ea typeface="+mj-lt"/>
                <a:cs typeface="+mj-lt"/>
              </a:rPr>
              <a:t>A historical commitment to serving adult learners and students from minoritized communities through innovative practices and a proven dedication to eliminating opportunity gaps in their service area.  </a:t>
            </a:r>
            <a:endParaRPr lang="en-US" sz="1700" dirty="0"/>
          </a:p>
          <a:p>
            <a:pPr marL="285750" indent="-285750">
              <a:buFont typeface="Arial"/>
              <a:buChar char="•"/>
            </a:pPr>
            <a:r>
              <a:rPr lang="en-US" sz="1700" dirty="0">
                <a:ea typeface="+mj-lt"/>
                <a:cs typeface="+mj-lt"/>
              </a:rPr>
              <a:t>College-wide and district-level commitment to the implementation of direct assessment CBE that includes a willingness to make financial investments and build capacity for innovation and implementation inclusive of working with college leaders to ensure long-term sustainability of reforms. </a:t>
            </a:r>
            <a:endParaRPr lang="en-US" sz="1700" dirty="0"/>
          </a:p>
          <a:p>
            <a:pPr marL="285750" indent="-285750">
              <a:buFont typeface="Arial"/>
              <a:buChar char="•"/>
            </a:pPr>
            <a:endParaRPr lang="en-US" dirty="0">
              <a:cs typeface="Arial"/>
            </a:endParaRPr>
          </a:p>
          <a:p>
            <a:endParaRPr lang="en-US" dirty="0"/>
          </a:p>
        </p:txBody>
      </p:sp>
      <p:sp>
        <p:nvSpPr>
          <p:cNvPr id="5" name="Content Placeholder 4">
            <a:extLst>
              <a:ext uri="{FF2B5EF4-FFF2-40B4-BE49-F238E27FC236}">
                <a16:creationId xmlns:a16="http://schemas.microsoft.com/office/drawing/2014/main" id="{DDF4FC8C-3F99-49FC-919E-92231200E680}"/>
              </a:ext>
            </a:extLst>
          </p:cNvPr>
          <p:cNvSpPr>
            <a:spLocks noGrp="1"/>
          </p:cNvSpPr>
          <p:nvPr>
            <p:ph sz="quarter" idx="4"/>
          </p:nvPr>
        </p:nvSpPr>
        <p:spPr>
          <a:xfrm>
            <a:off x="6388259" y="1798320"/>
            <a:ext cx="5233016" cy="4920868"/>
          </a:xfrm>
        </p:spPr>
        <p:txBody>
          <a:bodyPr vert="horz" lIns="91440" tIns="45720" rIns="91440" bIns="45720" rtlCol="0" anchor="t">
            <a:noAutofit/>
          </a:bodyPr>
          <a:lstStyle/>
          <a:p>
            <a:pPr marL="285750" indent="-285750">
              <a:buFont typeface="Arial,Sans-Serif" panose="020B0604020202020204" pitchFamily="34" charset="0"/>
            </a:pPr>
            <a:r>
              <a:rPr lang="en-US" sz="1700" dirty="0">
                <a:cs typeface="Arial"/>
              </a:rPr>
              <a:t>A proven ability to bring together cross-departmental teams of faculty, staff, and administrators with shared enthusiasm for change and innovation.  This should include a history of working closely with the local Academic Senate and local bargaining units to adopt innovative teaching and learning strategies. </a:t>
            </a:r>
            <a:endParaRPr lang="en-US" sz="1700" dirty="0">
              <a:ea typeface="+mj-lt"/>
              <a:cs typeface="+mj-lt"/>
            </a:endParaRPr>
          </a:p>
          <a:p>
            <a:pPr marL="285750" indent="-285750">
              <a:buFont typeface="Arial,Sans-Serif" panose="020B0604020202020204" pitchFamily="34" charset="0"/>
            </a:pPr>
            <a:r>
              <a:rPr lang="en-US" sz="1700" dirty="0">
                <a:cs typeface="Arial"/>
              </a:rPr>
              <a:t>A history of collaborating with external partners and four-year institutions to implement intersegmental efforts with a particular focus on equity. Colleges should also demonstrate a willingness and commitment from four-year partners to implement direct assessment CBE. </a:t>
            </a:r>
            <a:endParaRPr lang="en-US" sz="1700" dirty="0">
              <a:ea typeface="+mj-lt"/>
              <a:cs typeface="+mj-lt"/>
            </a:endParaRPr>
          </a:p>
          <a:p>
            <a:pPr marL="285750" indent="-285750">
              <a:buFont typeface="Arial,Sans-Serif" panose="020B0604020202020204" pitchFamily="34" charset="0"/>
            </a:pPr>
            <a:r>
              <a:rPr lang="en-US" sz="1700" dirty="0">
                <a:cs typeface="Arial"/>
              </a:rPr>
              <a:t>Ability to integrate data-informed decisions in the selection of programs by conducting labor market analysis to determine which degrees are in demand and offer the greatest opportunities for students. </a:t>
            </a:r>
            <a:endParaRPr lang="en-US" sz="1700" dirty="0"/>
          </a:p>
        </p:txBody>
      </p:sp>
      <p:sp>
        <p:nvSpPr>
          <p:cNvPr id="4" name="Slide Number Placeholder 3">
            <a:extLst>
              <a:ext uri="{FF2B5EF4-FFF2-40B4-BE49-F238E27FC236}">
                <a16:creationId xmlns:a16="http://schemas.microsoft.com/office/drawing/2014/main" id="{CBCF2F7B-0740-46C3-9E1A-392DCA23FD33}"/>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34</a:t>
            </a:fld>
            <a:endParaRPr lang="en-US"/>
          </a:p>
        </p:txBody>
      </p:sp>
    </p:spTree>
    <p:extLst>
      <p:ext uri="{BB962C8B-B14F-4D97-AF65-F5344CB8AC3E}">
        <p14:creationId xmlns:p14="http://schemas.microsoft.com/office/powerpoint/2010/main" val="74802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9533-22B5-468D-97E4-E25370931DCB}"/>
              </a:ext>
            </a:extLst>
          </p:cNvPr>
          <p:cNvSpPr>
            <a:spLocks noGrp="1"/>
          </p:cNvSpPr>
          <p:nvPr>
            <p:ph type="title"/>
          </p:nvPr>
        </p:nvSpPr>
        <p:spPr/>
        <p:txBody>
          <a:bodyPr/>
          <a:lstStyle/>
          <a:p>
            <a:r>
              <a:rPr lang="en-US" dirty="0">
                <a:latin typeface="Palatino"/>
              </a:rPr>
              <a:t>Collaborative Structure</a:t>
            </a:r>
            <a:r>
              <a:rPr lang="en-US" b="1" dirty="0">
                <a:latin typeface="Palatino"/>
              </a:rPr>
              <a:t> </a:t>
            </a:r>
            <a:endParaRPr lang="en-US" dirty="0"/>
          </a:p>
        </p:txBody>
      </p:sp>
      <p:sp>
        <p:nvSpPr>
          <p:cNvPr id="3" name="Content Placeholder 2">
            <a:extLst>
              <a:ext uri="{FF2B5EF4-FFF2-40B4-BE49-F238E27FC236}">
                <a16:creationId xmlns:a16="http://schemas.microsoft.com/office/drawing/2014/main" id="{F3813F4C-362E-4E26-9ED0-EAA56D924E6A}"/>
              </a:ext>
            </a:extLst>
          </p:cNvPr>
          <p:cNvSpPr>
            <a:spLocks noGrp="1"/>
          </p:cNvSpPr>
          <p:nvPr>
            <p:ph sz="half" idx="1"/>
          </p:nvPr>
        </p:nvSpPr>
        <p:spPr/>
        <p:txBody>
          <a:bodyPr vert="horz" lIns="91440" tIns="45720" rIns="91440" bIns="45720" rtlCol="0" anchor="t">
            <a:normAutofit/>
          </a:bodyPr>
          <a:lstStyle/>
          <a:p>
            <a:r>
              <a:rPr lang="en-US" sz="2600" dirty="0">
                <a:ea typeface="+mj-lt"/>
                <a:cs typeface="+mj-lt"/>
              </a:rPr>
              <a:t>The Chancellor's Office is providing</a:t>
            </a:r>
            <a:r>
              <a:rPr lang="en-US" sz="2600" b="1" dirty="0">
                <a:ea typeface="+mj-lt"/>
                <a:cs typeface="+mj-lt"/>
              </a:rPr>
              <a:t> </a:t>
            </a:r>
            <a:r>
              <a:rPr lang="en-US" sz="2600" dirty="0">
                <a:ea typeface="+mj-lt"/>
                <a:cs typeface="+mj-lt"/>
              </a:rPr>
              <a:t>seed money to support the implementation of direct assessment CBE among a collaborative of X colleges. </a:t>
            </a:r>
            <a:endParaRPr lang="en-US" sz="2600" dirty="0">
              <a:ea typeface="+mj-lt"/>
            </a:endParaRPr>
          </a:p>
          <a:p>
            <a:r>
              <a:rPr lang="en-US" sz="2600" dirty="0">
                <a:ea typeface="+mj-lt"/>
                <a:cs typeface="+mj-lt"/>
              </a:rPr>
              <a:t>The CBE collaborative will establish a direct assessment CBE learning community with the goal of informing key aspects for </a:t>
            </a:r>
            <a:r>
              <a:rPr lang="en-US" sz="2600" dirty="0" err="1">
                <a:ea typeface="+mj-lt"/>
                <a:cs typeface="+mj-lt"/>
              </a:rPr>
              <a:t>systemwide</a:t>
            </a:r>
            <a:r>
              <a:rPr lang="en-US" sz="2600" dirty="0">
                <a:ea typeface="+mj-lt"/>
                <a:cs typeface="+mj-lt"/>
              </a:rPr>
              <a:t> implementation of direct assessment CBE.  </a:t>
            </a:r>
            <a:endParaRPr lang="en-US" sz="2600" dirty="0">
              <a:ea typeface="+mj-lt"/>
            </a:endParaRPr>
          </a:p>
          <a:p>
            <a:r>
              <a:rPr lang="en-US" sz="2600" dirty="0">
                <a:ea typeface="+mj-lt"/>
                <a:cs typeface="+mj-lt"/>
              </a:rPr>
              <a:t>Interested districts and/or colleges will apply for funds through an application process established by the Chancellor’s Office. </a:t>
            </a:r>
            <a:endParaRPr lang="en-US" sz="2600" dirty="0">
              <a:ea typeface="+mj-lt"/>
            </a:endParaRPr>
          </a:p>
          <a:p>
            <a:r>
              <a:rPr lang="en-US" sz="2600" dirty="0">
                <a:ea typeface="+mj-lt"/>
                <a:cs typeface="+mj-lt"/>
              </a:rPr>
              <a:t>The collaborative is expected to commence Spring 2021 and end in Fall 2023. </a:t>
            </a:r>
            <a:r>
              <a:rPr lang="en-US" dirty="0">
                <a:ea typeface="+mj-lt"/>
                <a:cs typeface="+mj-lt"/>
              </a:rPr>
              <a:t> </a:t>
            </a:r>
            <a:endParaRPr lang="en-US" dirty="0"/>
          </a:p>
        </p:txBody>
      </p:sp>
      <p:sp>
        <p:nvSpPr>
          <p:cNvPr id="4" name="Slide Number Placeholder 3">
            <a:extLst>
              <a:ext uri="{FF2B5EF4-FFF2-40B4-BE49-F238E27FC236}">
                <a16:creationId xmlns:a16="http://schemas.microsoft.com/office/drawing/2014/main" id="{9B7BB0F3-482F-44BB-93DE-149AABC9BFC8}"/>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35</a:t>
            </a:fld>
            <a:endParaRPr lang="en-US"/>
          </a:p>
        </p:txBody>
      </p:sp>
    </p:spTree>
    <p:extLst>
      <p:ext uri="{BB962C8B-B14F-4D97-AF65-F5344CB8AC3E}">
        <p14:creationId xmlns:p14="http://schemas.microsoft.com/office/powerpoint/2010/main" val="410493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social media post&#10;&#10;Description automatically generated">
            <a:extLst>
              <a:ext uri="{FF2B5EF4-FFF2-40B4-BE49-F238E27FC236}">
                <a16:creationId xmlns:a16="http://schemas.microsoft.com/office/drawing/2014/main" id="{4967A67B-F237-4AC1-9917-F989A1995493}"/>
              </a:ext>
            </a:extLst>
          </p:cNvPr>
          <p:cNvPicPr>
            <a:picLocks noGrp="1" noChangeAspect="1"/>
          </p:cNvPicPr>
          <p:nvPr>
            <p:ph sz="half" idx="2"/>
          </p:nvPr>
        </p:nvPicPr>
        <p:blipFill rotWithShape="1">
          <a:blip r:embed="rId2"/>
          <a:srcRect t="24740" r="-232" b="-208"/>
          <a:stretch/>
        </p:blipFill>
        <p:spPr>
          <a:xfrm>
            <a:off x="1502921" y="1295212"/>
            <a:ext cx="9746883" cy="5055599"/>
          </a:xfrm>
          <a:noFill/>
        </p:spPr>
      </p:pic>
      <p:sp>
        <p:nvSpPr>
          <p:cNvPr id="4" name="Slide Number Placeholder 3" hidden="1">
            <a:extLst>
              <a:ext uri="{FF2B5EF4-FFF2-40B4-BE49-F238E27FC236}">
                <a16:creationId xmlns:a16="http://schemas.microsoft.com/office/drawing/2014/main" id="{09CE45ED-CAFE-4E7D-9F70-8025FD3B8EA0}"/>
              </a:ext>
            </a:extLst>
          </p:cNvPr>
          <p:cNvSpPr>
            <a:spLocks noGrp="1"/>
          </p:cNvSpPr>
          <p:nvPr>
            <p:ph type="sldNum" sz="quarter" idx="4294967295"/>
          </p:nvPr>
        </p:nvSpPr>
        <p:spPr>
          <a:xfrm>
            <a:off x="8382000" y="6356350"/>
            <a:ext cx="2743200" cy="365125"/>
          </a:xfrm>
        </p:spPr>
        <p:txBody>
          <a:bodyPr/>
          <a:lstStyle/>
          <a:p>
            <a:pPr>
              <a:spcAft>
                <a:spcPts val="600"/>
              </a:spcAft>
            </a:pPr>
            <a:fld id="{492D8F1A-69A8-9242-9469-8400121D240A}" type="slidenum">
              <a:rPr lang="en-US" smtClean="0"/>
              <a:pPr>
                <a:spcAft>
                  <a:spcPts val="600"/>
                </a:spcAft>
              </a:pPr>
              <a:t>36</a:t>
            </a:fld>
            <a:endParaRPr lang="en-US"/>
          </a:p>
        </p:txBody>
      </p:sp>
      <p:sp>
        <p:nvSpPr>
          <p:cNvPr id="2" name="Title 1">
            <a:extLst>
              <a:ext uri="{FF2B5EF4-FFF2-40B4-BE49-F238E27FC236}">
                <a16:creationId xmlns:a16="http://schemas.microsoft.com/office/drawing/2014/main" id="{41541E41-36D6-4CA2-BD42-12DEB24B9008}"/>
              </a:ext>
            </a:extLst>
          </p:cNvPr>
          <p:cNvSpPr>
            <a:spLocks noGrp="1"/>
          </p:cNvSpPr>
          <p:nvPr>
            <p:ph type="title"/>
          </p:nvPr>
        </p:nvSpPr>
        <p:spPr>
          <a:xfrm>
            <a:off x="1277650" y="365125"/>
            <a:ext cx="10046043" cy="1002682"/>
          </a:xfrm>
        </p:spPr>
        <p:txBody>
          <a:bodyPr/>
          <a:lstStyle/>
          <a:p>
            <a:r>
              <a:rPr lang="en-US" dirty="0">
                <a:latin typeface="Palatino"/>
              </a:rPr>
              <a:t>7 Phases for Implementation </a:t>
            </a:r>
            <a:endParaRPr lang="en-US" dirty="0"/>
          </a:p>
        </p:txBody>
      </p:sp>
    </p:spTree>
    <p:extLst>
      <p:ext uri="{BB962C8B-B14F-4D97-AF65-F5344CB8AC3E}">
        <p14:creationId xmlns:p14="http://schemas.microsoft.com/office/powerpoint/2010/main" val="98286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6F6B-AFF8-4124-9288-E84EE0BD0FDD}"/>
              </a:ext>
            </a:extLst>
          </p:cNvPr>
          <p:cNvSpPr>
            <a:spLocks noGrp="1"/>
          </p:cNvSpPr>
          <p:nvPr>
            <p:ph type="title"/>
          </p:nvPr>
        </p:nvSpPr>
        <p:spPr/>
        <p:txBody>
          <a:bodyPr/>
          <a:lstStyle/>
          <a:p>
            <a:r>
              <a:rPr lang="en-US" dirty="0">
                <a:latin typeface="Palatino"/>
              </a:rPr>
              <a:t>CBE Collaborative - Discussion</a:t>
            </a:r>
          </a:p>
        </p:txBody>
      </p:sp>
      <p:sp>
        <p:nvSpPr>
          <p:cNvPr id="3" name="Content Placeholder 2">
            <a:extLst>
              <a:ext uri="{FF2B5EF4-FFF2-40B4-BE49-F238E27FC236}">
                <a16:creationId xmlns:a16="http://schemas.microsoft.com/office/drawing/2014/main" id="{6055E61A-3B16-4397-AB09-DA41D0769365}"/>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dirty="0">
                <a:ea typeface="+mj-lt"/>
                <a:cs typeface="+mj-lt"/>
              </a:rPr>
              <a:t>Timeline </a:t>
            </a:r>
            <a:endParaRPr lang="en-US" dirty="0"/>
          </a:p>
          <a:p>
            <a:pPr marL="457200" indent="-457200">
              <a:buFont typeface="Arial" panose="020B0604020202020204" pitchFamily="34" charset="0"/>
              <a:buChar char="•"/>
            </a:pPr>
            <a:r>
              <a:rPr lang="en-US" dirty="0">
                <a:ea typeface="+mj-lt"/>
                <a:cs typeface="+mj-lt"/>
              </a:rPr>
              <a:t>College Selection Criteria </a:t>
            </a:r>
            <a:endParaRPr lang="en-US" dirty="0"/>
          </a:p>
          <a:p>
            <a:pPr marL="457200" indent="-457200">
              <a:buFont typeface="Arial" panose="020B0604020202020204" pitchFamily="34" charset="0"/>
              <a:buChar char="•"/>
            </a:pPr>
            <a:r>
              <a:rPr lang="en-US" dirty="0">
                <a:ea typeface="+mj-lt"/>
                <a:cs typeface="+mj-lt"/>
              </a:rPr>
              <a:t>Program Selection Criteria </a:t>
            </a:r>
            <a:endParaRPr lang="en-US" dirty="0"/>
          </a:p>
          <a:p>
            <a:endParaRPr lang="en-US" dirty="0"/>
          </a:p>
        </p:txBody>
      </p:sp>
    </p:spTree>
    <p:extLst>
      <p:ext uri="{BB962C8B-B14F-4D97-AF65-F5344CB8AC3E}">
        <p14:creationId xmlns:p14="http://schemas.microsoft.com/office/powerpoint/2010/main" val="393898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8A5C-6C2B-461B-B112-EB1195D0C9D2}"/>
              </a:ext>
            </a:extLst>
          </p:cNvPr>
          <p:cNvSpPr>
            <a:spLocks noGrp="1"/>
          </p:cNvSpPr>
          <p:nvPr>
            <p:ph type="title"/>
          </p:nvPr>
        </p:nvSpPr>
        <p:spPr>
          <a:xfrm>
            <a:off x="1066801" y="2973547"/>
            <a:ext cx="10058400" cy="1685768"/>
          </a:xfrm>
        </p:spPr>
        <p:txBody>
          <a:bodyPr/>
          <a:lstStyle/>
          <a:p>
            <a:r>
              <a:rPr lang="en-US" b="1">
                <a:solidFill>
                  <a:schemeClr val="tx1"/>
                </a:solidFill>
                <a:latin typeface="Palatino"/>
              </a:rPr>
              <a:t>Q &amp; A </a:t>
            </a:r>
            <a:endParaRPr lang="en-US"/>
          </a:p>
        </p:txBody>
      </p:sp>
    </p:spTree>
    <p:extLst>
      <p:ext uri="{BB962C8B-B14F-4D97-AF65-F5344CB8AC3E}">
        <p14:creationId xmlns:p14="http://schemas.microsoft.com/office/powerpoint/2010/main" val="15298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68A5-42A0-4BCE-B88C-A20AA0618560}"/>
              </a:ext>
            </a:extLst>
          </p:cNvPr>
          <p:cNvSpPr>
            <a:spLocks noGrp="1"/>
          </p:cNvSpPr>
          <p:nvPr>
            <p:ph type="title"/>
          </p:nvPr>
        </p:nvSpPr>
        <p:spPr/>
        <p:txBody>
          <a:bodyPr/>
          <a:lstStyle/>
          <a:p>
            <a:r>
              <a:rPr lang="en-US" dirty="0">
                <a:latin typeface="Palatino"/>
              </a:rPr>
              <a:t>5C Guiding Principles </a:t>
            </a:r>
            <a:endParaRPr lang="en-US" dirty="0"/>
          </a:p>
        </p:txBody>
      </p:sp>
      <p:sp>
        <p:nvSpPr>
          <p:cNvPr id="3" name="Content Placeholder 2">
            <a:extLst>
              <a:ext uri="{FF2B5EF4-FFF2-40B4-BE49-F238E27FC236}">
                <a16:creationId xmlns:a16="http://schemas.microsoft.com/office/drawing/2014/main" id="{FC39473C-C7C4-473F-87E0-0CC4B9416AEF}"/>
              </a:ext>
            </a:extLst>
          </p:cNvPr>
          <p:cNvSpPr>
            <a:spLocks noGrp="1"/>
          </p:cNvSpPr>
          <p:nvPr>
            <p:ph sz="half" idx="1"/>
          </p:nvPr>
        </p:nvSpPr>
        <p:spPr>
          <a:xfrm>
            <a:off x="1197864" y="1690688"/>
            <a:ext cx="10881360" cy="5021008"/>
          </a:xfrm>
        </p:spPr>
        <p:txBody>
          <a:bodyPr vert="horz" lIns="91440" tIns="45720" rIns="91440" bIns="45720" rtlCol="0" anchor="t">
            <a:normAutofit fontScale="92500" lnSpcReduction="10000"/>
          </a:bodyPr>
          <a:lstStyle/>
          <a:p>
            <a:pPr marL="514350" indent="-514350">
              <a:buFont typeface="+mj-lt"/>
              <a:buAutoNum type="arabicPeriod"/>
            </a:pPr>
            <a:r>
              <a:rPr lang="en-US" dirty="0">
                <a:cs typeface="Arial"/>
              </a:rPr>
              <a:t>Maintain </a:t>
            </a:r>
            <a:r>
              <a:rPr lang="en-US" b="1" dirty="0">
                <a:cs typeface="Arial"/>
              </a:rPr>
              <a:t>equity as a central goal </a:t>
            </a:r>
            <a:r>
              <a:rPr lang="en-US" dirty="0">
                <a:cs typeface="Arial"/>
              </a:rPr>
              <a:t>and driver for change </a:t>
            </a:r>
            <a:endParaRPr lang="en-US" dirty="0">
              <a:ea typeface="+mj-lt"/>
              <a:cs typeface="+mj-lt"/>
            </a:endParaRPr>
          </a:p>
          <a:p>
            <a:pPr marL="514350" indent="-514350">
              <a:buFont typeface="+mj-lt"/>
              <a:buAutoNum type="arabicPeriod"/>
            </a:pPr>
            <a:r>
              <a:rPr lang="en-US" dirty="0">
                <a:cs typeface="Arial"/>
              </a:rPr>
              <a:t>Support college </a:t>
            </a:r>
            <a:r>
              <a:rPr lang="en-US" b="1" dirty="0">
                <a:cs typeface="Arial"/>
              </a:rPr>
              <a:t>access, persistence, and completion</a:t>
            </a:r>
            <a:endParaRPr lang="en-US" b="1" dirty="0">
              <a:ea typeface="+mj-lt"/>
              <a:cs typeface="+mj-lt"/>
            </a:endParaRPr>
          </a:p>
          <a:p>
            <a:pPr marL="514350" indent="-514350">
              <a:buFont typeface="+mj-lt"/>
              <a:buAutoNum type="arabicPeriod"/>
            </a:pPr>
            <a:r>
              <a:rPr lang="en-US" dirty="0">
                <a:cs typeface="Arial"/>
              </a:rPr>
              <a:t>Prepare students for college, career, and </a:t>
            </a:r>
            <a:r>
              <a:rPr lang="en-US" b="1" dirty="0">
                <a:cs typeface="Arial"/>
              </a:rPr>
              <a:t>lifelong learning</a:t>
            </a:r>
            <a:endParaRPr lang="en-US" b="1" dirty="0">
              <a:ea typeface="+mj-lt"/>
              <a:cs typeface="+mj-lt"/>
            </a:endParaRPr>
          </a:p>
          <a:p>
            <a:pPr marL="514350" indent="-514350">
              <a:buFont typeface="+mj-lt"/>
              <a:buAutoNum type="arabicPeriod"/>
            </a:pPr>
            <a:r>
              <a:rPr lang="en-US" b="1" dirty="0">
                <a:cs typeface="Arial"/>
              </a:rPr>
              <a:t>Intentional, transparent, and meaningful competencies </a:t>
            </a:r>
            <a:endParaRPr lang="en-US" dirty="0">
              <a:ea typeface="+mj-lt"/>
              <a:cs typeface="+mj-lt"/>
            </a:endParaRPr>
          </a:p>
          <a:p>
            <a:pPr marL="514350" indent="-514350">
              <a:buFont typeface="+mj-lt"/>
              <a:buAutoNum type="arabicPeriod"/>
            </a:pPr>
            <a:r>
              <a:rPr lang="en-US" b="1" dirty="0">
                <a:cs typeface="Arial"/>
              </a:rPr>
              <a:t>Design with the student in mind </a:t>
            </a:r>
            <a:r>
              <a:rPr lang="en-US" dirty="0">
                <a:cs typeface="Arial"/>
              </a:rPr>
              <a:t>– anytime, anywhere learning</a:t>
            </a:r>
            <a:endParaRPr lang="en-US" dirty="0">
              <a:ea typeface="+mj-lt"/>
              <a:cs typeface="+mj-lt"/>
            </a:endParaRPr>
          </a:p>
          <a:p>
            <a:pPr marL="514350" indent="-514350">
              <a:buFont typeface="+mj-lt"/>
              <a:buAutoNum type="arabicPeriod"/>
            </a:pPr>
            <a:r>
              <a:rPr lang="en-US" dirty="0">
                <a:cs typeface="Arial"/>
              </a:rPr>
              <a:t>Provide students with </a:t>
            </a:r>
            <a:r>
              <a:rPr lang="en-US" b="1" dirty="0">
                <a:cs typeface="Arial"/>
              </a:rPr>
              <a:t>timely and accessible support </a:t>
            </a:r>
            <a:endParaRPr lang="en-US" b="1" dirty="0">
              <a:ea typeface="+mj-lt"/>
              <a:cs typeface="+mj-lt"/>
            </a:endParaRPr>
          </a:p>
          <a:p>
            <a:pPr marL="514350" indent="-514350">
              <a:buFont typeface="+mj-lt"/>
              <a:buAutoNum type="arabicPeriod"/>
            </a:pPr>
            <a:r>
              <a:rPr lang="en-US" dirty="0">
                <a:cs typeface="Arial"/>
              </a:rPr>
              <a:t>Empower students to be </a:t>
            </a:r>
            <a:r>
              <a:rPr lang="en-US" b="1" dirty="0">
                <a:cs typeface="Arial"/>
              </a:rPr>
              <a:t>active learners</a:t>
            </a:r>
            <a:r>
              <a:rPr lang="en-US" dirty="0">
                <a:cs typeface="Arial"/>
              </a:rPr>
              <a:t> and faculty to engage in </a:t>
            </a:r>
            <a:r>
              <a:rPr lang="en-US" b="1" dirty="0">
                <a:cs typeface="Arial"/>
              </a:rPr>
              <a:t>continual and collaborative inquiry</a:t>
            </a:r>
            <a:r>
              <a:rPr lang="en-US" dirty="0">
                <a:cs typeface="Arial"/>
              </a:rPr>
              <a:t> processes</a:t>
            </a:r>
            <a:endParaRPr lang="en-US" dirty="0">
              <a:ea typeface="+mj-lt"/>
              <a:cs typeface="+mj-lt"/>
            </a:endParaRPr>
          </a:p>
          <a:p>
            <a:pPr marL="514350" indent="-514350">
              <a:buFont typeface="+mj-lt"/>
              <a:buAutoNum type="arabicPeriod"/>
            </a:pPr>
            <a:r>
              <a:rPr lang="en-US" dirty="0">
                <a:cs typeface="Arial"/>
              </a:rPr>
              <a:t>Cultural validation (</a:t>
            </a:r>
            <a:r>
              <a:rPr lang="en-US" b="1" dirty="0">
                <a:cs typeface="Arial"/>
              </a:rPr>
              <a:t>culturally responsive pedagogy</a:t>
            </a:r>
            <a:r>
              <a:rPr lang="en-US" dirty="0">
                <a:cs typeface="Arial"/>
              </a:rPr>
              <a:t>) in program design to support diverse learners </a:t>
            </a:r>
            <a:endParaRPr lang="en-US" dirty="0">
              <a:ea typeface="+mj-lt"/>
              <a:cs typeface="+mj-lt"/>
            </a:endParaRPr>
          </a:p>
          <a:p>
            <a:pPr marL="514350" indent="-514350">
              <a:buFont typeface="+mj-lt"/>
              <a:buAutoNum type="arabicPeriod"/>
            </a:pPr>
            <a:r>
              <a:rPr lang="en-US" dirty="0">
                <a:cs typeface="Arial"/>
              </a:rPr>
              <a:t>Serve </a:t>
            </a:r>
            <a:r>
              <a:rPr lang="en-US" b="1" dirty="0">
                <a:cs typeface="Arial"/>
              </a:rPr>
              <a:t>populations being left behind</a:t>
            </a:r>
            <a:r>
              <a:rPr lang="en-US" dirty="0">
                <a:cs typeface="Arial"/>
              </a:rPr>
              <a:t> with an emphasis on historically underserved students</a:t>
            </a:r>
            <a:endParaRPr lang="en-US" dirty="0">
              <a:ea typeface="+mj-lt"/>
              <a:cs typeface="+mj-lt"/>
            </a:endParaRPr>
          </a:p>
          <a:p>
            <a:pPr marL="514350" indent="-514350">
              <a:buFont typeface="+mj-lt"/>
              <a:buAutoNum type="arabicPeriod"/>
            </a:pPr>
            <a:r>
              <a:rPr lang="en-US" dirty="0">
                <a:cs typeface="Arial"/>
              </a:rPr>
              <a:t>Equity-minded</a:t>
            </a:r>
            <a:r>
              <a:rPr lang="en-US" b="1" dirty="0">
                <a:cs typeface="Arial"/>
              </a:rPr>
              <a:t> data collection and evaluation </a:t>
            </a:r>
            <a:endParaRPr lang="en-US" b="1" dirty="0"/>
          </a:p>
        </p:txBody>
      </p:sp>
    </p:spTree>
    <p:extLst>
      <p:ext uri="{BB962C8B-B14F-4D97-AF65-F5344CB8AC3E}">
        <p14:creationId xmlns:p14="http://schemas.microsoft.com/office/powerpoint/2010/main" val="130953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2163-7044-4E99-9964-87504DEA04DD}"/>
              </a:ext>
            </a:extLst>
          </p:cNvPr>
          <p:cNvSpPr>
            <a:spLocks noGrp="1"/>
          </p:cNvSpPr>
          <p:nvPr>
            <p:ph type="title"/>
          </p:nvPr>
        </p:nvSpPr>
        <p:spPr/>
        <p:txBody>
          <a:bodyPr/>
          <a:lstStyle/>
          <a:p>
            <a:r>
              <a:rPr lang="en-US" dirty="0">
                <a:latin typeface="Palatino"/>
              </a:rPr>
              <a:t>5C Regulatory Workgroup</a:t>
            </a:r>
            <a:endParaRPr lang="en-US" dirty="0"/>
          </a:p>
        </p:txBody>
      </p:sp>
      <p:sp>
        <p:nvSpPr>
          <p:cNvPr id="3" name="Content Placeholder 2">
            <a:extLst>
              <a:ext uri="{FF2B5EF4-FFF2-40B4-BE49-F238E27FC236}">
                <a16:creationId xmlns:a16="http://schemas.microsoft.com/office/drawing/2014/main" id="{8E6C6656-4672-403F-8F16-684C918ADC3C}"/>
              </a:ext>
            </a:extLst>
          </p:cNvPr>
          <p:cNvSpPr>
            <a:spLocks noGrp="1"/>
          </p:cNvSpPr>
          <p:nvPr>
            <p:ph sz="half" idx="1"/>
          </p:nvPr>
        </p:nvSpPr>
        <p:spPr/>
        <p:txBody>
          <a:bodyPr vert="horz" lIns="91440" tIns="45720" rIns="91440" bIns="45720" rtlCol="0" anchor="t">
            <a:normAutofit/>
          </a:bodyPr>
          <a:lstStyle/>
          <a:p>
            <a:pPr marL="0" indent="0">
              <a:buNone/>
            </a:pPr>
            <a:r>
              <a:rPr lang="en-US" b="1" dirty="0">
                <a:ea typeface="+mj-lt"/>
                <a:cs typeface="+mj-lt"/>
              </a:rPr>
              <a:t>Purpose</a:t>
            </a:r>
            <a:endParaRPr lang="en-US" b="1" dirty="0"/>
          </a:p>
          <a:p>
            <a:r>
              <a:rPr lang="en-US" dirty="0">
                <a:ea typeface="+mj-lt"/>
                <a:cs typeface="+mj-lt"/>
              </a:rPr>
              <a:t>The workgroup was responsible for the review and drafting of regulatory language for statewide  implementation of direct assessment competency-based education. </a:t>
            </a:r>
            <a:endParaRPr lang="en-US" dirty="0"/>
          </a:p>
          <a:p>
            <a:pPr marL="0" indent="0">
              <a:buNone/>
            </a:pPr>
            <a:r>
              <a:rPr lang="en-US" b="1" dirty="0">
                <a:ea typeface="+mj-lt"/>
                <a:cs typeface="+mj-lt"/>
              </a:rPr>
              <a:t>Process</a:t>
            </a:r>
            <a:endParaRPr lang="en-US" b="1" dirty="0"/>
          </a:p>
          <a:p>
            <a:r>
              <a:rPr lang="en-US" dirty="0">
                <a:ea typeface="+mj-lt"/>
                <a:cs typeface="+mj-lt"/>
              </a:rPr>
              <a:t>­The workgroup met concurrently to regularly scheduled 5C meetings. In preparation for each CBE meeting, the workgroup provided a set of regulatory changes for the 5C committee to review and discuss.</a:t>
            </a:r>
            <a:endParaRPr lang="en-US" dirty="0"/>
          </a:p>
          <a:p>
            <a:endParaRPr lang="en-US" dirty="0"/>
          </a:p>
        </p:txBody>
      </p:sp>
      <p:sp>
        <p:nvSpPr>
          <p:cNvPr id="4" name="Slide Number Placeholder 3">
            <a:extLst>
              <a:ext uri="{FF2B5EF4-FFF2-40B4-BE49-F238E27FC236}">
                <a16:creationId xmlns:a16="http://schemas.microsoft.com/office/drawing/2014/main" id="{0CB2C471-8F36-4527-98B3-5E9388B20B25}"/>
              </a:ext>
            </a:extLst>
          </p:cNvPr>
          <p:cNvSpPr>
            <a:spLocks noGrp="1"/>
          </p:cNvSpPr>
          <p:nvPr>
            <p:ph type="sldNum" sz="quarter" idx="4294967295"/>
          </p:nvPr>
        </p:nvSpPr>
        <p:spPr>
          <a:xfrm>
            <a:off x="9448800" y="6356350"/>
            <a:ext cx="2743200" cy="365125"/>
          </a:xfrm>
        </p:spPr>
        <p:txBody>
          <a:bodyPr/>
          <a:lstStyle/>
          <a:p>
            <a:fld id="{492D8F1A-69A8-9242-9469-8400121D240A}" type="slidenum">
              <a:rPr lang="en-US" smtClean="0"/>
              <a:t>5</a:t>
            </a:fld>
            <a:endParaRPr lang="en-US"/>
          </a:p>
        </p:txBody>
      </p:sp>
    </p:spTree>
    <p:extLst>
      <p:ext uri="{BB962C8B-B14F-4D97-AF65-F5344CB8AC3E}">
        <p14:creationId xmlns:p14="http://schemas.microsoft.com/office/powerpoint/2010/main" val="408485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E9C6-293D-40B9-9285-6E1EA788F567}"/>
              </a:ext>
            </a:extLst>
          </p:cNvPr>
          <p:cNvSpPr>
            <a:spLocks noGrp="1"/>
          </p:cNvSpPr>
          <p:nvPr>
            <p:ph type="title"/>
          </p:nvPr>
        </p:nvSpPr>
        <p:spPr/>
        <p:txBody>
          <a:bodyPr/>
          <a:lstStyle/>
          <a:p>
            <a:r>
              <a:rPr lang="en-US" dirty="0"/>
              <a:t>Regulations Framework </a:t>
            </a:r>
          </a:p>
        </p:txBody>
      </p:sp>
      <p:sp>
        <p:nvSpPr>
          <p:cNvPr id="3" name="Content Placeholder 2">
            <a:extLst>
              <a:ext uri="{FF2B5EF4-FFF2-40B4-BE49-F238E27FC236}">
                <a16:creationId xmlns:a16="http://schemas.microsoft.com/office/drawing/2014/main" id="{EAC91DBE-FD3B-47BF-A24A-5C75F9E7981E}"/>
              </a:ext>
            </a:extLst>
          </p:cNvPr>
          <p:cNvSpPr>
            <a:spLocks noGrp="1"/>
          </p:cNvSpPr>
          <p:nvPr>
            <p:ph sz="half" idx="2"/>
          </p:nvPr>
        </p:nvSpPr>
        <p:spPr/>
        <p:txBody>
          <a:bodyPr vert="horz" lIns="91440" tIns="45720" rIns="91440" bIns="45720" rtlCol="0" anchor="t">
            <a:normAutofit fontScale="77500" lnSpcReduction="20000"/>
          </a:bodyPr>
          <a:lstStyle/>
          <a:p>
            <a:pPr marL="285750" indent="-285750">
              <a:buFont typeface="Arial,Sans-Serif" panose="020B0604020202020204" pitchFamily="34" charset="0"/>
            </a:pPr>
            <a:r>
              <a:rPr lang="en-US">
                <a:cs typeface="Arial"/>
              </a:rPr>
              <a:t>Regulations are needed to enable colleges to maximize state and federal funding support for CBE programs. </a:t>
            </a:r>
          </a:p>
          <a:p>
            <a:pPr marL="285750" indent="-285750">
              <a:buFont typeface="Arial,Sans-Serif" panose="020B0604020202020204" pitchFamily="34" charset="0"/>
            </a:pPr>
            <a:r>
              <a:rPr lang="en-US">
                <a:cs typeface="Arial"/>
              </a:rPr>
              <a:t>The regulations will reside under the Alternative Instructional Methodologies in Subchapter 3 of Title 5 Division 6 Chapter 6. </a:t>
            </a:r>
          </a:p>
          <a:p>
            <a:pPr marL="285750" indent="-285750">
              <a:buFont typeface="Arial,Sans-Serif" panose="020B0604020202020204" pitchFamily="34" charset="0"/>
            </a:pPr>
            <a:r>
              <a:rPr lang="en-US">
                <a:cs typeface="Arial"/>
              </a:rPr>
              <a:t>The student learning journey, with emphasis on equity, is the focus of the design and elements of the program.</a:t>
            </a:r>
          </a:p>
          <a:p>
            <a:pPr marL="285750" indent="-285750">
              <a:buFont typeface="Arial,Sans-Serif" panose="020B0604020202020204" pitchFamily="34" charset="0"/>
            </a:pPr>
            <a:r>
              <a:rPr lang="en-US">
                <a:cs typeface="Arial"/>
              </a:rPr>
              <a:t>Focus on direct assessment competency-based education as a starting point. </a:t>
            </a:r>
            <a:endParaRPr lang="en-US">
              <a:ea typeface="+mj-lt"/>
              <a:cs typeface="+mj-lt"/>
            </a:endParaRPr>
          </a:p>
          <a:p>
            <a:pPr marL="285750" indent="-285750">
              <a:buFont typeface="Arial,Sans-Serif" panose="020B0604020202020204" pitchFamily="34" charset="0"/>
            </a:pPr>
            <a:r>
              <a:rPr lang="en-US">
                <a:cs typeface="Arial"/>
              </a:rPr>
              <a:t>Program and module quality standards align with those of degree programs and degree-applicable credit courses. </a:t>
            </a:r>
            <a:endParaRPr lang="en-US">
              <a:ea typeface="+mj-lt"/>
              <a:cs typeface="+mj-lt"/>
            </a:endParaRPr>
          </a:p>
          <a:p>
            <a:pPr marL="285750" indent="-285750">
              <a:buFont typeface="Arial,Sans-Serif" panose="020B0604020202020204" pitchFamily="34" charset="0"/>
            </a:pPr>
            <a:endParaRPr lang="en-US">
              <a:cs typeface="Arial"/>
            </a:endParaRPr>
          </a:p>
        </p:txBody>
      </p:sp>
      <p:sp>
        <p:nvSpPr>
          <p:cNvPr id="4" name="Content Placeholder 3">
            <a:extLst>
              <a:ext uri="{FF2B5EF4-FFF2-40B4-BE49-F238E27FC236}">
                <a16:creationId xmlns:a16="http://schemas.microsoft.com/office/drawing/2014/main" id="{A2912582-FE9F-4C22-B9C4-691F1B83C91C}"/>
              </a:ext>
            </a:extLst>
          </p:cNvPr>
          <p:cNvSpPr>
            <a:spLocks noGrp="1"/>
          </p:cNvSpPr>
          <p:nvPr>
            <p:ph sz="quarter" idx="4"/>
          </p:nvPr>
        </p:nvSpPr>
        <p:spPr/>
        <p:txBody>
          <a:bodyPr vert="horz" lIns="91440" tIns="45720" rIns="91440" bIns="45720" rtlCol="0" anchor="t">
            <a:normAutofit fontScale="77500" lnSpcReduction="20000"/>
          </a:bodyPr>
          <a:lstStyle/>
          <a:p>
            <a:pPr marL="285750" indent="-285750"/>
            <a:r>
              <a:rPr lang="en-US">
                <a:ea typeface="+mj-lt"/>
                <a:cs typeface="+mj-lt"/>
              </a:rPr>
              <a:t>The implementation of a CBE program will include related professional development. </a:t>
            </a:r>
          </a:p>
          <a:p>
            <a:pPr marL="285750" indent="-285750"/>
            <a:r>
              <a:rPr lang="en-US">
                <a:ea typeface="+mj-lt"/>
                <a:cs typeface="+mj-lt"/>
              </a:rPr>
              <a:t>Chancellor’s Office approval will be required before a college can offer a CBE program for apportionment purposes.</a:t>
            </a:r>
          </a:p>
          <a:p>
            <a:pPr marL="285750" indent="-285750"/>
            <a:r>
              <a:rPr lang="en-US">
                <a:ea typeface="+mj-lt"/>
                <a:cs typeface="+mj-lt"/>
              </a:rPr>
              <a:t>CBE programs will have a separate program approval process, modules are to be adopted as part of a program. </a:t>
            </a:r>
          </a:p>
          <a:p>
            <a:pPr marL="285750" indent="-285750"/>
            <a:r>
              <a:rPr lang="en-US">
                <a:ea typeface="+mj-lt"/>
                <a:cs typeface="+mj-lt"/>
              </a:rPr>
              <a:t>In providing students with the flexibility to learn at their own pace, grading and transcripts systems will align with a national model.</a:t>
            </a:r>
            <a:endParaRPr lang="en-US"/>
          </a:p>
          <a:p>
            <a:pPr marL="285750" indent="-285750"/>
            <a:r>
              <a:rPr lang="en-US">
                <a:ea typeface="+mj-lt"/>
                <a:cs typeface="+mj-lt"/>
              </a:rPr>
              <a:t>Regulations will allow for greater flexibility and will clearly differentiate between direct assessment CBE and other programs. </a:t>
            </a:r>
          </a:p>
        </p:txBody>
      </p:sp>
    </p:spTree>
    <p:extLst>
      <p:ext uri="{BB962C8B-B14F-4D97-AF65-F5344CB8AC3E}">
        <p14:creationId xmlns:p14="http://schemas.microsoft.com/office/powerpoint/2010/main" val="45160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43B5-1559-4495-AC6B-A86FCF1FDF5A}"/>
              </a:ext>
            </a:extLst>
          </p:cNvPr>
          <p:cNvSpPr>
            <a:spLocks noGrp="1"/>
          </p:cNvSpPr>
          <p:nvPr>
            <p:ph type="title"/>
          </p:nvPr>
        </p:nvSpPr>
        <p:spPr/>
        <p:txBody>
          <a:bodyPr/>
          <a:lstStyle/>
          <a:p>
            <a:r>
              <a:rPr lang="en-US" dirty="0">
                <a:latin typeface="Palatino"/>
              </a:rPr>
              <a:t>Ensuring an Equity-minded Approach </a:t>
            </a:r>
            <a:endParaRPr lang="en-US" dirty="0"/>
          </a:p>
        </p:txBody>
      </p:sp>
      <p:sp>
        <p:nvSpPr>
          <p:cNvPr id="3" name="Content Placeholder 2">
            <a:extLst>
              <a:ext uri="{FF2B5EF4-FFF2-40B4-BE49-F238E27FC236}">
                <a16:creationId xmlns:a16="http://schemas.microsoft.com/office/drawing/2014/main" id="{95FA2993-4E36-43DD-BD36-627F9486E1FB}"/>
              </a:ext>
            </a:extLst>
          </p:cNvPr>
          <p:cNvSpPr>
            <a:spLocks noGrp="1"/>
          </p:cNvSpPr>
          <p:nvPr>
            <p:ph sz="half" idx="2"/>
          </p:nvPr>
        </p:nvSpPr>
        <p:spPr/>
        <p:txBody>
          <a:bodyPr vert="horz" lIns="91440" tIns="45720" rIns="91440" bIns="45720" rtlCol="0" anchor="t">
            <a:normAutofit/>
          </a:bodyPr>
          <a:lstStyle/>
          <a:p>
            <a:pPr marL="0" indent="0">
              <a:buNone/>
            </a:pPr>
            <a:r>
              <a:rPr lang="en-US" sz="2600" dirty="0">
                <a:ea typeface="+mj-lt"/>
                <a:cs typeface="+mj-lt"/>
              </a:rPr>
              <a:t>Each section of the proposed Title 5 regulations was reviewed using CUE’s policy review framework which includes 6 indicators and related questions to evaluate whether language is maintaining an equity-minded approach. </a:t>
            </a:r>
          </a:p>
          <a:p>
            <a:pPr marL="0" indent="0">
              <a:buNone/>
            </a:pPr>
            <a:endParaRPr lang="en-US" sz="2000" dirty="0">
              <a:cs typeface="Arial"/>
            </a:endParaRPr>
          </a:p>
          <a:p>
            <a:pPr marL="0" indent="0">
              <a:buNone/>
            </a:pPr>
            <a:endParaRPr lang="en-US" sz="2000" dirty="0">
              <a:cs typeface="Arial"/>
            </a:endParaRPr>
          </a:p>
          <a:p>
            <a:pPr marL="0" indent="0">
              <a:buNone/>
            </a:pPr>
            <a:r>
              <a:rPr lang="en-US" sz="2000" dirty="0">
                <a:ea typeface="+mj-lt"/>
                <a:cs typeface="+mj-lt"/>
              </a:rPr>
              <a:t> </a:t>
            </a:r>
            <a:r>
              <a:rPr lang="en-US" sz="1600" dirty="0">
                <a:ea typeface="+mj-lt"/>
                <a:cs typeface="+mj-lt"/>
                <a:hlinkClick r:id="rId2"/>
              </a:rPr>
              <a:t>https://cue.usc.edu/files/2017/02/CUE-Protocol-Workbook-Final_Web.pdf</a:t>
            </a:r>
            <a:endParaRPr lang="en-US" sz="1600" dirty="0"/>
          </a:p>
        </p:txBody>
      </p:sp>
      <p:sp>
        <p:nvSpPr>
          <p:cNvPr id="4" name="Content Placeholder 3">
            <a:extLst>
              <a:ext uri="{FF2B5EF4-FFF2-40B4-BE49-F238E27FC236}">
                <a16:creationId xmlns:a16="http://schemas.microsoft.com/office/drawing/2014/main" id="{88EB98D9-BCD9-4CA4-B7AD-56A64C2BF441}"/>
              </a:ext>
            </a:extLst>
          </p:cNvPr>
          <p:cNvSpPr>
            <a:spLocks noGrp="1"/>
          </p:cNvSpPr>
          <p:nvPr>
            <p:ph sz="quarter" idx="4"/>
          </p:nvPr>
        </p:nvSpPr>
        <p:spPr/>
        <p:txBody>
          <a:bodyPr vert="horz" lIns="91440" tIns="45720" rIns="91440" bIns="45720" rtlCol="0" anchor="t">
            <a:normAutofit/>
          </a:bodyPr>
          <a:lstStyle/>
          <a:p>
            <a:endParaRPr lang="en-US">
              <a:cs typeface="Gill Sans"/>
            </a:endParaRPr>
          </a:p>
          <a:p>
            <a:endParaRPr lang="en-US"/>
          </a:p>
        </p:txBody>
      </p:sp>
      <p:sp>
        <p:nvSpPr>
          <p:cNvPr id="5" name="TextBox 4">
            <a:extLst>
              <a:ext uri="{FF2B5EF4-FFF2-40B4-BE49-F238E27FC236}">
                <a16:creationId xmlns:a16="http://schemas.microsoft.com/office/drawing/2014/main" id="{9430090B-4126-4090-B8F2-C4D046DAF2E4}"/>
              </a:ext>
            </a:extLst>
          </p:cNvPr>
          <p:cNvSpPr txBox="1"/>
          <p:nvPr/>
        </p:nvSpPr>
        <p:spPr>
          <a:xfrm>
            <a:off x="6743264" y="1802082"/>
            <a:ext cx="4431869" cy="4093428"/>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600" dirty="0"/>
              <a:t>Equity-mindedness as the guiding paradigm for policy </a:t>
            </a:r>
            <a:endParaRPr lang="en-US" sz="2600" dirty="0">
              <a:cs typeface="Arial" panose="020B0604020202020204"/>
            </a:endParaRPr>
          </a:p>
          <a:p>
            <a:pPr marL="342900" indent="-342900">
              <a:buAutoNum type="arabicPeriod"/>
            </a:pPr>
            <a:r>
              <a:rPr lang="en-US" sz="2600" dirty="0">
                <a:ea typeface="+mn-lt"/>
                <a:cs typeface="+mn-lt"/>
              </a:rPr>
              <a:t>Equity in language </a:t>
            </a:r>
            <a:endParaRPr lang="en-US" sz="2600" dirty="0">
              <a:cs typeface="Arial" panose="020B0604020202020204"/>
            </a:endParaRPr>
          </a:p>
          <a:p>
            <a:pPr marL="342900" indent="-342900">
              <a:buAutoNum type="arabicPeriod"/>
            </a:pPr>
            <a:r>
              <a:rPr lang="en-US" sz="2600" dirty="0">
                <a:ea typeface="+mn-lt"/>
                <a:cs typeface="+mn-lt"/>
              </a:rPr>
              <a:t>Data collection and reporting Strategy </a:t>
            </a:r>
            <a:endParaRPr lang="en-US" sz="2600" dirty="0">
              <a:cs typeface="Arial" panose="020B0604020202020204"/>
            </a:endParaRPr>
          </a:p>
          <a:p>
            <a:pPr marL="342900" indent="-342900">
              <a:buAutoNum type="arabicPeriod"/>
            </a:pPr>
            <a:r>
              <a:rPr lang="en-US" sz="2600" dirty="0"/>
              <a:t>Disproportionate Impact </a:t>
            </a:r>
            <a:endParaRPr lang="en-US" sz="2600" dirty="0">
              <a:ea typeface="+mn-lt"/>
              <a:cs typeface="+mn-lt"/>
            </a:endParaRPr>
          </a:p>
          <a:p>
            <a:pPr marL="342900" indent="-342900">
              <a:buAutoNum type="arabicPeriod"/>
            </a:pPr>
            <a:r>
              <a:rPr lang="en-US" sz="2600" dirty="0">
                <a:ea typeface="+mn-lt"/>
                <a:cs typeface="+mn-lt"/>
              </a:rPr>
              <a:t>Policy Consistency and Ubiquity </a:t>
            </a:r>
            <a:endParaRPr lang="en-US" sz="2600" dirty="0">
              <a:cs typeface="Arial" panose="020B0604020202020204"/>
            </a:endParaRPr>
          </a:p>
          <a:p>
            <a:pPr marL="342900" indent="-342900">
              <a:buAutoNum type="arabicPeriod"/>
            </a:pPr>
            <a:r>
              <a:rPr lang="en-US" sz="2600" dirty="0">
                <a:ea typeface="+mn-lt"/>
                <a:cs typeface="+mn-lt"/>
              </a:rPr>
              <a:t>Equity framing </a:t>
            </a:r>
            <a:endParaRPr lang="en-US" sz="2600" dirty="0">
              <a:cs typeface="Arial" panose="020B0604020202020204"/>
            </a:endParaRPr>
          </a:p>
        </p:txBody>
      </p:sp>
    </p:spTree>
    <p:extLst>
      <p:ext uri="{BB962C8B-B14F-4D97-AF65-F5344CB8AC3E}">
        <p14:creationId xmlns:p14="http://schemas.microsoft.com/office/powerpoint/2010/main" val="295775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E1EF-FCFD-4C9A-A6C7-190D8B183592}"/>
              </a:ext>
            </a:extLst>
          </p:cNvPr>
          <p:cNvSpPr>
            <a:spLocks noGrp="1"/>
          </p:cNvSpPr>
          <p:nvPr>
            <p:ph type="title"/>
          </p:nvPr>
        </p:nvSpPr>
        <p:spPr/>
        <p:txBody>
          <a:bodyPr/>
          <a:lstStyle/>
          <a:p>
            <a:r>
              <a:rPr lang="en-US" dirty="0">
                <a:latin typeface="Palatino"/>
              </a:rPr>
              <a:t>The Equity Imperative -  How?</a:t>
            </a:r>
          </a:p>
        </p:txBody>
      </p:sp>
      <p:sp>
        <p:nvSpPr>
          <p:cNvPr id="3" name="Content Placeholder 2">
            <a:extLst>
              <a:ext uri="{FF2B5EF4-FFF2-40B4-BE49-F238E27FC236}">
                <a16:creationId xmlns:a16="http://schemas.microsoft.com/office/drawing/2014/main" id="{E662BFBD-956A-44EF-BCDE-28A5168C734C}"/>
              </a:ext>
            </a:extLst>
          </p:cNvPr>
          <p:cNvSpPr>
            <a:spLocks noGrp="1"/>
          </p:cNvSpPr>
          <p:nvPr>
            <p:ph sz="half" idx="1"/>
          </p:nvPr>
        </p:nvSpPr>
        <p:spPr>
          <a:xfrm>
            <a:off x="1277650" y="1798320"/>
            <a:ext cx="10058400" cy="4904232"/>
          </a:xfrm>
        </p:spPr>
        <p:txBody>
          <a:bodyPr vert="horz" lIns="91440" tIns="45720" rIns="91440" bIns="45720" rtlCol="0" anchor="t">
            <a:normAutofit fontScale="85000" lnSpcReduction="20000"/>
          </a:bodyPr>
          <a:lstStyle/>
          <a:p>
            <a:pPr marL="0" indent="0">
              <a:buNone/>
            </a:pPr>
            <a:r>
              <a:rPr lang="en-US" sz="3000" b="1" dirty="0">
                <a:ea typeface="+mj-lt"/>
                <a:cs typeface="+mj-lt"/>
              </a:rPr>
              <a:t>Adopt Culturally Responsive Practices</a:t>
            </a:r>
            <a:endParaRPr lang="en-US" sz="3000" dirty="0"/>
          </a:p>
          <a:p>
            <a:r>
              <a:rPr lang="en-US" sz="3000" dirty="0">
                <a:ea typeface="+mj-lt"/>
                <a:cs typeface="+mj-lt"/>
              </a:rPr>
              <a:t>Utilize culturally responsive learning activities, curricula, and instruction</a:t>
            </a:r>
            <a:endParaRPr lang="en-US" sz="3000" dirty="0"/>
          </a:p>
          <a:p>
            <a:r>
              <a:rPr lang="en-US" sz="3000" dirty="0">
                <a:ea typeface="+mj-lt"/>
                <a:cs typeface="+mj-lt"/>
              </a:rPr>
              <a:t>Support faculty in developing culturally responsive teaching practices</a:t>
            </a:r>
            <a:endParaRPr lang="en-US" sz="3000" dirty="0"/>
          </a:p>
          <a:p>
            <a:r>
              <a:rPr lang="en-US" sz="3000" dirty="0">
                <a:ea typeface="+mj-lt"/>
                <a:cs typeface="+mj-lt"/>
              </a:rPr>
              <a:t>Maintain high academic standards</a:t>
            </a:r>
            <a:endParaRPr lang="en-US" sz="3000" dirty="0"/>
          </a:p>
          <a:p>
            <a:pPr marL="0" indent="0">
              <a:buNone/>
            </a:pPr>
            <a:r>
              <a:rPr lang="en-US" sz="3000" b="1" dirty="0">
                <a:ea typeface="+mj-lt"/>
                <a:cs typeface="+mj-lt"/>
              </a:rPr>
              <a:t>Utilize Data</a:t>
            </a:r>
            <a:endParaRPr lang="en-US" sz="3000" dirty="0"/>
          </a:p>
          <a:p>
            <a:r>
              <a:rPr lang="en-US" sz="3000" dirty="0">
                <a:ea typeface="+mj-lt"/>
                <a:cs typeface="+mj-lt"/>
              </a:rPr>
              <a:t>What's measured gets noticed</a:t>
            </a:r>
            <a:endParaRPr lang="en-US" sz="3000" dirty="0"/>
          </a:p>
          <a:p>
            <a:r>
              <a:rPr lang="en-US" sz="3000" dirty="0">
                <a:ea typeface="+mj-lt"/>
                <a:cs typeface="+mj-lt"/>
              </a:rPr>
              <a:t>Meet students where they are and continuously support them</a:t>
            </a:r>
            <a:endParaRPr lang="en-US" sz="3000" dirty="0"/>
          </a:p>
          <a:p>
            <a:pPr marL="0" indent="0">
              <a:buNone/>
            </a:pPr>
            <a:r>
              <a:rPr lang="en-US" sz="3000" b="1" dirty="0">
                <a:ea typeface="+mj-lt"/>
                <a:cs typeface="+mj-lt"/>
              </a:rPr>
              <a:t>Recognize the Importance of Collectivism</a:t>
            </a:r>
            <a:endParaRPr lang="en-US" sz="3000" dirty="0"/>
          </a:p>
          <a:p>
            <a:r>
              <a:rPr lang="en-US" sz="3000" dirty="0">
                <a:ea typeface="+mj-lt"/>
                <a:cs typeface="+mj-lt"/>
              </a:rPr>
              <a:t>The feeling of belonging supports student success</a:t>
            </a:r>
            <a:endParaRPr lang="en-US" sz="3000" dirty="0"/>
          </a:p>
          <a:p>
            <a:r>
              <a:rPr lang="en-US" sz="3000" dirty="0">
                <a:ea typeface="+mj-lt"/>
                <a:cs typeface="+mj-lt"/>
              </a:rPr>
              <a:t>Create learning environments that support peer-to-peer learning</a:t>
            </a:r>
            <a:endParaRPr lang="en-US" sz="3000" dirty="0"/>
          </a:p>
          <a:p>
            <a:endParaRPr lang="en-US" dirty="0"/>
          </a:p>
        </p:txBody>
      </p:sp>
    </p:spTree>
    <p:extLst>
      <p:ext uri="{BB962C8B-B14F-4D97-AF65-F5344CB8AC3E}">
        <p14:creationId xmlns:p14="http://schemas.microsoft.com/office/powerpoint/2010/main" val="349302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EAFA-B983-4584-BE05-474CEC30F470}"/>
              </a:ext>
            </a:extLst>
          </p:cNvPr>
          <p:cNvSpPr>
            <a:spLocks noGrp="1"/>
          </p:cNvSpPr>
          <p:nvPr>
            <p:ph type="title"/>
          </p:nvPr>
        </p:nvSpPr>
        <p:spPr/>
        <p:txBody>
          <a:bodyPr anchor="b">
            <a:normAutofit/>
          </a:bodyPr>
          <a:lstStyle/>
          <a:p>
            <a:r>
              <a:rPr lang="en-US" dirty="0">
                <a:latin typeface="Palatino"/>
              </a:rPr>
              <a:t>Direct Assessment CBE Title 5 Regulations</a:t>
            </a:r>
            <a:br>
              <a:rPr lang="en-US" dirty="0">
                <a:latin typeface="Palatino"/>
              </a:rPr>
            </a:br>
            <a:r>
              <a:rPr lang="en-US" sz="2800" dirty="0">
                <a:latin typeface="Palatino"/>
              </a:rPr>
              <a:t>Proposed New Regulations</a:t>
            </a:r>
          </a:p>
        </p:txBody>
      </p:sp>
      <p:sp>
        <p:nvSpPr>
          <p:cNvPr id="9" name="Content Placeholder 2">
            <a:extLst>
              <a:ext uri="{FF2B5EF4-FFF2-40B4-BE49-F238E27FC236}">
                <a16:creationId xmlns:a16="http://schemas.microsoft.com/office/drawing/2014/main" id="{53C47742-3D21-43EB-9204-D190BE4DB4AD}"/>
              </a:ext>
            </a:extLst>
          </p:cNvPr>
          <p:cNvSpPr>
            <a:spLocks noGrp="1"/>
          </p:cNvSpPr>
          <p:nvPr>
            <p:ph sz="half" idx="2"/>
          </p:nvPr>
        </p:nvSpPr>
        <p:spPr/>
        <p:txBody>
          <a:bodyPr vert="horz" lIns="91440" tIns="45720" rIns="91440" bIns="45720" rtlCol="0" anchor="t">
            <a:normAutofit lnSpcReduction="10000"/>
          </a:bodyPr>
          <a:lstStyle/>
          <a:p>
            <a:r>
              <a:rPr lang="en-US">
                <a:ea typeface="+mj-lt"/>
                <a:cs typeface="+mj-lt"/>
              </a:rPr>
              <a:t>Direct Assessment CBE Definition and Application </a:t>
            </a:r>
            <a:endParaRPr lang="en-US"/>
          </a:p>
          <a:p>
            <a:r>
              <a:rPr lang="en-US">
                <a:ea typeface="+mj-lt"/>
                <a:cs typeface="+mj-lt"/>
              </a:rPr>
              <a:t>Scope and Intent</a:t>
            </a:r>
            <a:endParaRPr lang="en-US"/>
          </a:p>
          <a:p>
            <a:r>
              <a:rPr lang="en-US">
                <a:ea typeface="+mj-lt"/>
                <a:cs typeface="+mj-lt"/>
              </a:rPr>
              <a:t>Definitions </a:t>
            </a:r>
            <a:endParaRPr lang="en-US"/>
          </a:p>
          <a:p>
            <a:r>
              <a:rPr lang="en-US" b="1">
                <a:ea typeface="+mj-lt"/>
                <a:cs typeface="+mj-lt"/>
              </a:rPr>
              <a:t>CBE Program Approval </a:t>
            </a:r>
            <a:endParaRPr lang="en-US" b="1"/>
          </a:p>
          <a:p>
            <a:r>
              <a:rPr lang="en-US">
                <a:ea typeface="+mj-lt"/>
                <a:cs typeface="+mj-lt"/>
              </a:rPr>
              <a:t>Modality </a:t>
            </a:r>
            <a:endParaRPr lang="en-US"/>
          </a:p>
          <a:p>
            <a:r>
              <a:rPr lang="en-US" b="1">
                <a:ea typeface="+mj-lt"/>
                <a:cs typeface="+mj-lt"/>
              </a:rPr>
              <a:t>General Academic Standards and Module approval </a:t>
            </a:r>
            <a:endParaRPr lang="en-US" b="1"/>
          </a:p>
          <a:p>
            <a:r>
              <a:rPr lang="en-US" b="1">
                <a:ea typeface="+mj-lt"/>
                <a:cs typeface="+mj-lt"/>
              </a:rPr>
              <a:t>Module Quality Standards </a:t>
            </a:r>
            <a:endParaRPr lang="en-US" b="1"/>
          </a:p>
          <a:p>
            <a:r>
              <a:rPr lang="en-US" b="1">
                <a:ea typeface="+mj-lt"/>
                <a:cs typeface="+mj-lt"/>
              </a:rPr>
              <a:t>Faculty Selection and Workload </a:t>
            </a:r>
            <a:endParaRPr lang="en-US" b="1"/>
          </a:p>
          <a:p>
            <a:endParaRPr lang="en-US">
              <a:cs typeface="Arial"/>
            </a:endParaRPr>
          </a:p>
          <a:p>
            <a:endParaRPr lang="en-US"/>
          </a:p>
        </p:txBody>
      </p:sp>
      <p:sp>
        <p:nvSpPr>
          <p:cNvPr id="5" name="Content Placeholder 4">
            <a:extLst>
              <a:ext uri="{FF2B5EF4-FFF2-40B4-BE49-F238E27FC236}">
                <a16:creationId xmlns:a16="http://schemas.microsoft.com/office/drawing/2014/main" id="{2AA5F6D3-B0AF-455C-B921-667196BC4BDB}"/>
              </a:ext>
            </a:extLst>
          </p:cNvPr>
          <p:cNvSpPr>
            <a:spLocks noGrp="1"/>
          </p:cNvSpPr>
          <p:nvPr>
            <p:ph sz="quarter" idx="4"/>
          </p:nvPr>
        </p:nvSpPr>
        <p:spPr/>
        <p:txBody>
          <a:bodyPr vert="horz" lIns="91440" tIns="45720" rIns="91440" bIns="45720" rtlCol="0" anchor="t">
            <a:normAutofit fontScale="92500" lnSpcReduction="20000"/>
          </a:bodyPr>
          <a:lstStyle/>
          <a:p>
            <a:r>
              <a:rPr lang="en-US" b="1" dirty="0">
                <a:cs typeface="Arial"/>
              </a:rPr>
              <a:t>Instructor Contact</a:t>
            </a:r>
            <a:endParaRPr lang="en-US" b="1" dirty="0">
              <a:ea typeface="+mj-lt"/>
              <a:cs typeface="+mj-lt"/>
            </a:endParaRPr>
          </a:p>
          <a:p>
            <a:r>
              <a:rPr lang="en-US" b="1" dirty="0">
                <a:cs typeface="Arial"/>
              </a:rPr>
              <a:t>Instruction </a:t>
            </a:r>
            <a:endParaRPr lang="en-US" b="1" dirty="0">
              <a:ea typeface="+mj-lt"/>
              <a:cs typeface="+mj-lt"/>
            </a:endParaRPr>
          </a:p>
          <a:p>
            <a:r>
              <a:rPr lang="en-US" b="1" dirty="0">
                <a:cs typeface="Arial"/>
              </a:rPr>
              <a:t>Availability of Instructor</a:t>
            </a:r>
            <a:endParaRPr lang="en-US" b="1" dirty="0">
              <a:ea typeface="+mj-lt"/>
              <a:cs typeface="+mj-lt"/>
            </a:endParaRPr>
          </a:p>
          <a:p>
            <a:r>
              <a:rPr lang="en-US" b="1" dirty="0">
                <a:cs typeface="Arial"/>
              </a:rPr>
              <a:t>Program and Curriculum Development</a:t>
            </a:r>
            <a:endParaRPr lang="en-US" b="1" dirty="0">
              <a:ea typeface="+mj-lt"/>
              <a:cs typeface="+mj-lt"/>
            </a:endParaRPr>
          </a:p>
          <a:p>
            <a:r>
              <a:rPr lang="en-US" b="1" dirty="0">
                <a:cs typeface="Arial"/>
              </a:rPr>
              <a:t>Academic Record Symbols and Grade Point Average </a:t>
            </a:r>
            <a:r>
              <a:rPr lang="en-US" dirty="0">
                <a:cs typeface="Arial"/>
              </a:rPr>
              <a:t> </a:t>
            </a:r>
            <a:endParaRPr lang="en-US" dirty="0">
              <a:ea typeface="+mj-lt"/>
              <a:cs typeface="+mj-lt"/>
            </a:endParaRPr>
          </a:p>
          <a:p>
            <a:r>
              <a:rPr lang="en-US" b="1" dirty="0">
                <a:cs typeface="Arial"/>
              </a:rPr>
              <a:t>Repetition </a:t>
            </a:r>
            <a:endParaRPr lang="en-US" b="1" dirty="0">
              <a:ea typeface="+mj-lt"/>
              <a:cs typeface="+mj-lt"/>
            </a:endParaRPr>
          </a:p>
          <a:p>
            <a:r>
              <a:rPr lang="en-US" dirty="0">
                <a:cs typeface="Arial"/>
              </a:rPr>
              <a:t>Evaluation </a:t>
            </a:r>
            <a:endParaRPr lang="en-US" dirty="0">
              <a:ea typeface="+mj-lt"/>
              <a:cs typeface="+mj-lt"/>
            </a:endParaRPr>
          </a:p>
          <a:p>
            <a:r>
              <a:rPr lang="en-US" b="1" dirty="0">
                <a:cs typeface="Arial"/>
              </a:rPr>
              <a:t>Academic Calendar </a:t>
            </a:r>
            <a:endParaRPr lang="en-US" b="1" dirty="0">
              <a:ea typeface="+mj-lt"/>
              <a:cs typeface="+mj-lt"/>
            </a:endParaRPr>
          </a:p>
          <a:p>
            <a:r>
              <a:rPr lang="en-US" dirty="0">
                <a:cs typeface="Arial"/>
              </a:rPr>
              <a:t>Competency-Based Credit </a:t>
            </a:r>
            <a:endParaRPr lang="en-US" dirty="0">
              <a:ea typeface="+mj-lt"/>
              <a:cs typeface="+mj-lt"/>
            </a:endParaRPr>
          </a:p>
          <a:p>
            <a:r>
              <a:rPr lang="en-US" dirty="0">
                <a:cs typeface="Arial"/>
              </a:rPr>
              <a:t>Eligibility for State Funds</a:t>
            </a:r>
            <a:endParaRPr lang="en-US" dirty="0"/>
          </a:p>
        </p:txBody>
      </p:sp>
    </p:spTree>
    <p:extLst>
      <p:ext uri="{BB962C8B-B14F-4D97-AF65-F5344CB8AC3E}">
        <p14:creationId xmlns:p14="http://schemas.microsoft.com/office/powerpoint/2010/main" val="726021321"/>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EB83BC98FB6459F1357C71AE959CD" ma:contentTypeVersion="13" ma:contentTypeDescription="Create a new document." ma:contentTypeScope="" ma:versionID="094db80194e130cdf3d941d3b736510c">
  <xsd:schema xmlns:xsd="http://www.w3.org/2001/XMLSchema" xmlns:xs="http://www.w3.org/2001/XMLSchema" xmlns:p="http://schemas.microsoft.com/office/2006/metadata/properties" xmlns:ns3="18fdc3f3-3177-40a3-a353-3754b78394f2" xmlns:ns4="76f373e0-4fe6-4bab-8734-fea5d6bde68e" targetNamespace="http://schemas.microsoft.com/office/2006/metadata/properties" ma:root="true" ma:fieldsID="6424f12cddbbb07fb09c9de9a0564a30" ns3:_="" ns4:_="">
    <xsd:import namespace="18fdc3f3-3177-40a3-a353-3754b78394f2"/>
    <xsd:import namespace="76f373e0-4fe6-4bab-8734-fea5d6bde68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dc3f3-3177-40a3-a353-3754b7839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f373e0-4fe6-4bab-8734-fea5d6bde6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41E7EB-3B38-481D-B3E4-0F2A8FD77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dc3f3-3177-40a3-a353-3754b78394f2"/>
    <ds:schemaRef ds:uri="76f373e0-4fe6-4bab-8734-fea5d6bde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2847D-605B-4C30-8180-6E763BE112EB}">
  <ds:schemaRefs>
    <ds:schemaRef ds:uri="http://schemas.microsoft.com/sharepoint/v3/contenttype/forms"/>
  </ds:schemaRefs>
</ds:datastoreItem>
</file>

<file path=customXml/itemProps3.xml><?xml version="1.0" encoding="utf-8"?>
<ds:datastoreItem xmlns:ds="http://schemas.openxmlformats.org/officeDocument/2006/customXml" ds:itemID="{AFCCA780-E98E-4621-A322-20C08A7E4035}">
  <ds:schemaRefs>
    <ds:schemaRef ds:uri="http://www.w3.org/XML/1998/namespac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18fdc3f3-3177-40a3-a353-3754b78394f2"/>
    <ds:schemaRef ds:uri="http://schemas.openxmlformats.org/package/2006/metadata/core-properties"/>
    <ds:schemaRef ds:uri="76f373e0-4fe6-4bab-8734-fea5d6bde68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ASCCC CI 2020 ppt template A (1)</Template>
  <TotalTime>71</TotalTime>
  <Words>2726</Words>
  <Application>Microsoft Office PowerPoint</Application>
  <PresentationFormat>Widescreen</PresentationFormat>
  <Paragraphs>341</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Arial,Sans-Serif</vt:lpstr>
      <vt:lpstr>Calibri</vt:lpstr>
      <vt:lpstr>Palatino</vt:lpstr>
      <vt:lpstr>Palatino Linotype</vt:lpstr>
      <vt:lpstr>ASCCC Curriculum Inst. 2020 Theme</vt:lpstr>
      <vt:lpstr>Competency Based Education: Follow-up and Facilitated Dialogue</vt:lpstr>
      <vt:lpstr>Recap</vt:lpstr>
      <vt:lpstr>In this session...</vt:lpstr>
      <vt:lpstr>5C Guiding Principles </vt:lpstr>
      <vt:lpstr>5C Regulatory Workgroup</vt:lpstr>
      <vt:lpstr>Regulations Framework </vt:lpstr>
      <vt:lpstr>Ensuring an Equity-minded Approach </vt:lpstr>
      <vt:lpstr>The Equity Imperative -  How?</vt:lpstr>
      <vt:lpstr>Direct Assessment CBE Title 5 Regulations Proposed New Regulations</vt:lpstr>
      <vt:lpstr>Program Approval  &amp;  Standards</vt:lpstr>
      <vt:lpstr>Program Design </vt:lpstr>
      <vt:lpstr>Program Standards </vt:lpstr>
      <vt:lpstr>Program Approval</vt:lpstr>
      <vt:lpstr>CBE Program Approval </vt:lpstr>
      <vt:lpstr>CBE Program Quality Standards </vt:lpstr>
      <vt:lpstr>Faculty Roles</vt:lpstr>
      <vt:lpstr>Faculty Selection and Workload</vt:lpstr>
      <vt:lpstr>CBE Faculty Roles</vt:lpstr>
      <vt:lpstr>Program Development, Instruction,  &amp; Student Support </vt:lpstr>
      <vt:lpstr>Faculty Roles Language </vt:lpstr>
      <vt:lpstr>Faculty Roles – Discussion </vt:lpstr>
      <vt:lpstr>Academic Symbols  &amp;  Grading </vt:lpstr>
      <vt:lpstr>Grading in CBE </vt:lpstr>
      <vt:lpstr>Defining Mastery</vt:lpstr>
      <vt:lpstr>Academic Record Symbols &amp;  Grade Point Average</vt:lpstr>
      <vt:lpstr>Academic Calendar  &amp;  Enrollment Guidelines </vt:lpstr>
      <vt:lpstr>PowerPoint Presentation</vt:lpstr>
      <vt:lpstr>Repetition and Withdrawal </vt:lpstr>
      <vt:lpstr>Discussion </vt:lpstr>
      <vt:lpstr>Direct Assessment CBE  Collaborative </vt:lpstr>
      <vt:lpstr>CBE Collaborative </vt:lpstr>
      <vt:lpstr>Goals for the Collaborative </vt:lpstr>
      <vt:lpstr>Direct Assessment CBE Collaborative Objectives</vt:lpstr>
      <vt:lpstr>Collaborative Criteria</vt:lpstr>
      <vt:lpstr>Collaborative Structure </vt:lpstr>
      <vt:lpstr>7 Phases for Implementation </vt:lpstr>
      <vt:lpstr>CBE Collaborative - Discussion</vt:lpstr>
      <vt:lpstr>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Amparo Diaz</dc:creator>
  <cp:lastModifiedBy>Amparo Diaz</cp:lastModifiedBy>
  <cp:revision>263</cp:revision>
  <dcterms:created xsi:type="dcterms:W3CDTF">2020-07-02T23:48:46Z</dcterms:created>
  <dcterms:modified xsi:type="dcterms:W3CDTF">2020-07-06T14:02:43Z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0x0101000BFEB83BC98FB6459F1357C71AE959CD</vt:lpwstr>
  </property>
</Properties>
</file>