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29"/>
  </p:notesMasterIdLst>
  <p:sldIdLst>
    <p:sldId id="262" r:id="rId2"/>
    <p:sldId id="257" r:id="rId3"/>
    <p:sldId id="261" r:id="rId4"/>
    <p:sldId id="283" r:id="rId5"/>
    <p:sldId id="284" r:id="rId6"/>
    <p:sldId id="286" r:id="rId7"/>
    <p:sldId id="289" r:id="rId8"/>
    <p:sldId id="303" r:id="rId9"/>
    <p:sldId id="288" r:id="rId10"/>
    <p:sldId id="290" r:id="rId11"/>
    <p:sldId id="304" r:id="rId12"/>
    <p:sldId id="301" r:id="rId13"/>
    <p:sldId id="309" r:id="rId14"/>
    <p:sldId id="310" r:id="rId15"/>
    <p:sldId id="312" r:id="rId16"/>
    <p:sldId id="311" r:id="rId17"/>
    <p:sldId id="313" r:id="rId18"/>
    <p:sldId id="314" r:id="rId19"/>
    <p:sldId id="300" r:id="rId20"/>
    <p:sldId id="298" r:id="rId21"/>
    <p:sldId id="315" r:id="rId22"/>
    <p:sldId id="308" r:id="rId23"/>
    <p:sldId id="305" r:id="rId24"/>
    <p:sldId id="306" r:id="rId25"/>
    <p:sldId id="307" r:id="rId26"/>
    <p:sldId id="299" r:id="rId27"/>
    <p:sldId id="279"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4"/>
    <p:restoredTop sz="59244"/>
  </p:normalViewPr>
  <p:slideViewPr>
    <p:cSldViewPr snapToGrid="0">
      <p:cViewPr varScale="1">
        <p:scale>
          <a:sx n="100" d="100"/>
          <a:sy n="100" d="100"/>
        </p:scale>
        <p:origin x="1624" y="128"/>
      </p:cViewPr>
      <p:guideLst/>
    </p:cSldViewPr>
  </p:slideViewPr>
  <p:outlineViewPr>
    <p:cViewPr>
      <p:scale>
        <a:sx n="33" d="100"/>
        <a:sy n="33" d="100"/>
      </p:scale>
      <p:origin x="0" y="-106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 </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36836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3369e63ad_4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3369e63ad_4_1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115" name="Google Shape;115;gc3369e63ad_4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extLst>
      <p:ext uri="{BB962C8B-B14F-4D97-AF65-F5344CB8AC3E}">
        <p14:creationId xmlns:p14="http://schemas.microsoft.com/office/powerpoint/2010/main" val="53253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86501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Josefina</a:t>
            </a:r>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428544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Josefina</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137649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Josefina</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350893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Josefina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74251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Josefina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158719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Josefina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568484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Josefina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98576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Josefina; All</a:t>
            </a:r>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111679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Erik </a:t>
            </a:r>
            <a:endParaRPr dirty="0"/>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73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3369e63ad_4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 dirty="0">
                <a:solidFill>
                  <a:srgbClr val="000000"/>
                </a:solidFill>
              </a:rPr>
              <a:t>Erik </a:t>
            </a:r>
            <a:endParaRPr lang="en-US" dirty="0">
              <a:solidFill>
                <a:srgbClr val="000000"/>
              </a:solidFill>
            </a:endParaRPr>
          </a:p>
          <a:p>
            <a:r>
              <a:rPr lang="en" dirty="0">
                <a:solidFill>
                  <a:srgbClr val="000000"/>
                </a:solidFill>
              </a:rPr>
              <a:t>Guided Pathways helps faculty laser-focus a program’s goal to guide and prepare students to enter further education or employment</a:t>
            </a:r>
            <a:endParaRPr dirty="0">
              <a:solidFill>
                <a:srgbClr val="000000"/>
              </a:solidFill>
              <a:cs typeface="Calibri"/>
            </a:endParaRPr>
          </a:p>
          <a:p>
            <a:pPr marL="457200" lvl="0" indent="-298450" algn="l" rtl="0">
              <a:spcBef>
                <a:spcPts val="0"/>
              </a:spcBef>
              <a:spcAft>
                <a:spcPts val="0"/>
              </a:spcAft>
              <a:buClr>
                <a:srgbClr val="000000"/>
              </a:buClr>
              <a:buSzPts val="1100"/>
              <a:buChar char="●"/>
            </a:pPr>
            <a:r>
              <a:rPr lang="en" dirty="0">
                <a:solidFill>
                  <a:srgbClr val="000000"/>
                </a:solidFill>
              </a:rPr>
              <a:t>Competencies help identify skills needed in similar programs </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Skills specific to industry/discipline</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Technical knowledge</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History of the industry/discipline</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Methods and theories</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Skills for transition to workforce (Soft skills)</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Collaboration</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Problem solving</a:t>
            </a:r>
            <a:endParaRPr dirty="0">
              <a:solidFill>
                <a:srgbClr val="000000"/>
              </a:solidFill>
            </a:endParaRPr>
          </a:p>
          <a:p>
            <a:pPr marL="1371600" lvl="2" indent="-298450" algn="l" rtl="0">
              <a:spcBef>
                <a:spcPts val="0"/>
              </a:spcBef>
              <a:spcAft>
                <a:spcPts val="0"/>
              </a:spcAft>
              <a:buClr>
                <a:srgbClr val="000000"/>
              </a:buClr>
              <a:buSzPts val="1100"/>
              <a:buChar char="■"/>
            </a:pPr>
            <a:r>
              <a:rPr lang="en" dirty="0">
                <a:solidFill>
                  <a:srgbClr val="000000"/>
                </a:solidFill>
              </a:rPr>
              <a:t>Adaptability</a:t>
            </a:r>
            <a:endParaRPr dirty="0">
              <a:solidFill>
                <a:srgbClr val="000000"/>
              </a:solidFill>
            </a:endParaRPr>
          </a:p>
          <a:p>
            <a:pPr marL="0" lvl="0" indent="0" algn="l" rtl="0">
              <a:spcBef>
                <a:spcPts val="0"/>
              </a:spcBef>
              <a:spcAft>
                <a:spcPts val="0"/>
              </a:spcAft>
              <a:buNone/>
            </a:pPr>
            <a:r>
              <a:rPr lang="en" dirty="0">
                <a:solidFill>
                  <a:srgbClr val="000000"/>
                </a:solidFill>
              </a:rPr>
              <a:t>Guided Pathways helps identify extraneous or duplicative programs during mapping, sorting, cross-discipline discussions, including with counseling</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In the process, it encourages faculty to talk about their programs with other stakeholders (counselors, students, admin) to understand the bigger picture</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GP recognizes milestones, including maximizing the use of “stackable” certifications?</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GP looks for “bridges” to facilitate movement between programs for students who change their focus</a:t>
            </a:r>
            <a:endParaRPr dirty="0">
              <a:solidFill>
                <a:srgbClr val="000000"/>
              </a:solidFill>
            </a:endParaRPr>
          </a:p>
          <a:p>
            <a:pPr marL="0" lvl="0" indent="0" algn="l" rtl="0">
              <a:spcBef>
                <a:spcPts val="0"/>
              </a:spcBef>
              <a:spcAft>
                <a:spcPts val="0"/>
              </a:spcAft>
              <a:buNone/>
            </a:pPr>
            <a:r>
              <a:rPr lang="en" dirty="0">
                <a:solidFill>
                  <a:srgbClr val="000000"/>
                </a:solidFill>
              </a:rPr>
              <a:t>Considerations for Guided Pathways-Informed Program Review</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Are students in “Areas of Interest/Meta Majors” completing at higher rates than prior to guided pathways frameworks?</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Are disproportionately impacted students being served by the college’s guided pathways framework?</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Has the establishment of “Areas of Interest/</a:t>
            </a:r>
            <a:r>
              <a:rPr lang="en" dirty="0" err="1">
                <a:solidFill>
                  <a:srgbClr val="000000"/>
                </a:solidFill>
              </a:rPr>
              <a:t>Metamajors</a:t>
            </a:r>
            <a:r>
              <a:rPr lang="en" dirty="0">
                <a:solidFill>
                  <a:srgbClr val="000000"/>
                </a:solidFill>
              </a:rPr>
              <a:t>” contributed to course/program completion rates? How will you tell?</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How have changes in counseling and student services contributed to student outcomes?</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What resources are needed in order to move towards the </a:t>
            </a:r>
            <a:r>
              <a:rPr lang="en" dirty="0" err="1">
                <a:solidFill>
                  <a:srgbClr val="000000"/>
                </a:solidFill>
              </a:rPr>
              <a:t>achieivement</a:t>
            </a:r>
            <a:r>
              <a:rPr lang="en" dirty="0">
                <a:solidFill>
                  <a:srgbClr val="000000"/>
                </a:solidFill>
              </a:rPr>
              <a:t> of equitable student outcomes?</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professional development of all employees working in a program </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faculty hiring </a:t>
            </a:r>
            <a:endParaRPr dirty="0">
              <a:solidFill>
                <a:srgbClr val="000000"/>
              </a:solidFill>
            </a:endParaRPr>
          </a:p>
          <a:p>
            <a:pPr marL="914400" lvl="1" indent="-298450" algn="l" rtl="0">
              <a:spcBef>
                <a:spcPts val="0"/>
              </a:spcBef>
              <a:spcAft>
                <a:spcPts val="0"/>
              </a:spcAft>
              <a:buClr>
                <a:srgbClr val="000000"/>
              </a:buClr>
              <a:buSzPts val="1100"/>
              <a:buChar char="○"/>
            </a:pPr>
            <a:r>
              <a:rPr lang="en" dirty="0">
                <a:solidFill>
                  <a:srgbClr val="000000"/>
                </a:solidFill>
              </a:rPr>
              <a:t>facilities</a:t>
            </a:r>
            <a:endParaRPr dirty="0">
              <a:solidFill>
                <a:srgbClr val="000000"/>
              </a:solidFill>
            </a:endParaRPr>
          </a:p>
          <a:p>
            <a:pPr marL="457200" lvl="0" indent="-298450" algn="l" rtl="0">
              <a:spcBef>
                <a:spcPts val="0"/>
              </a:spcBef>
              <a:spcAft>
                <a:spcPts val="0"/>
              </a:spcAft>
              <a:buClr>
                <a:srgbClr val="000000"/>
              </a:buClr>
              <a:buSzPts val="1100"/>
              <a:buChar char="●"/>
            </a:pPr>
            <a:r>
              <a:rPr lang="en" dirty="0">
                <a:solidFill>
                  <a:srgbClr val="000000"/>
                </a:solidFill>
              </a:rPr>
              <a:t>Does the program review measure intentional equity in student completion and socio-cultural well-being?</a:t>
            </a:r>
            <a:endParaRPr dirty="0">
              <a:solidFill>
                <a:srgbClr val="000000"/>
              </a:solidFill>
            </a:endParaRPr>
          </a:p>
        </p:txBody>
      </p:sp>
      <p:sp>
        <p:nvSpPr>
          <p:cNvPr id="175" name="Google Shape;175;gc3369e63ad_4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06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a:t>
            </a:r>
          </a:p>
          <a:p>
            <a:r>
              <a:rPr lang="en-US">
                <a:cs typeface="Calibri"/>
              </a:rPr>
              <a:t>Where did they originate? </a:t>
            </a:r>
          </a:p>
          <a:p>
            <a:r>
              <a:rPr lang="en-US"/>
              <a:t>•Honed over many years of work between the Chancellor’s Office, the ASCCC, Chief Instructional Officers, and local colleges.  </a:t>
            </a:r>
            <a:endParaRPr lang="en-US">
              <a:cs typeface="Calibri"/>
            </a:endParaRPr>
          </a:p>
          <a:p>
            <a:r>
              <a:rPr lang="en-US"/>
              <a:t>•Endorsed by the System Advisory Committee on Curriculum (now the California Community College Curriculum Committee or 5C) as the basic framework for curriculum development and approval processes </a:t>
            </a:r>
            <a:endParaRPr lang="en-US">
              <a:cs typeface="Calibri"/>
            </a:endParaRPr>
          </a:p>
          <a:p>
            <a:r>
              <a:rPr lang="en-US"/>
              <a:t>•Have been included in every edition of the Program and Course Approval Handbook since the 2nd edition in 2002.  However, the basic framework and standards articulated in the criteria date back to earlier guidance for curriculum development in the Community College system.   </a:t>
            </a:r>
            <a:endParaRPr lang="en-US">
              <a:cs typeface="Calibri"/>
            </a:endParaRPr>
          </a:p>
          <a:p>
            <a:r>
              <a:rPr lang="en-US"/>
              <a:t>•Were the basis of the old Chancellor’s Office curriculum forms—such as the CCC-510—that were required for curriculum approval prior to the introduction of the Curriculum Inventory system. </a:t>
            </a:r>
            <a:endParaRPr lang="en-US">
              <a:cs typeface="Calibri"/>
            </a:endParaRPr>
          </a:p>
          <a:p>
            <a:r>
              <a:rPr lang="en-US"/>
              <a:t>•Elements from the development criteria are still visible today in the narrative used for program approval and, to a lesser extent, in the curriculum inventory submission screens.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359058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a:p>
        </p:txBody>
      </p:sp>
    </p:spTree>
    <p:extLst>
      <p:ext uri="{BB962C8B-B14F-4D97-AF65-F5344CB8AC3E}">
        <p14:creationId xmlns:p14="http://schemas.microsoft.com/office/powerpoint/2010/main" val="354971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a:t>
            </a:r>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a:p>
        </p:txBody>
      </p:sp>
    </p:spTree>
    <p:extLst>
      <p:ext uri="{BB962C8B-B14F-4D97-AF65-F5344CB8AC3E}">
        <p14:creationId xmlns:p14="http://schemas.microsoft.com/office/powerpoint/2010/main" val="316137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2249931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3369e63ad_4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3369e63ad_4_1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c3369e63ad_4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extLst>
      <p:ext uri="{BB962C8B-B14F-4D97-AF65-F5344CB8AC3E}">
        <p14:creationId xmlns:p14="http://schemas.microsoft.com/office/powerpoint/2010/main" val="60791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Erik</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322912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c3369e63ad_4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50" name="Google Shape;50;gc3369e63ad_4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95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3369e63ad_4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457200" lvl="0" indent="-298450" algn="l" rtl="0">
              <a:lnSpc>
                <a:spcPct val="90000"/>
              </a:lnSpc>
              <a:spcBef>
                <a:spcPts val="800"/>
              </a:spcBef>
              <a:spcAft>
                <a:spcPts val="0"/>
              </a:spcAft>
              <a:buClr>
                <a:srgbClr val="674831"/>
              </a:buClr>
              <a:buSzPts val="1100"/>
              <a:buChar char="•"/>
            </a:pPr>
            <a:r>
              <a:rPr lang="en" b="1">
                <a:solidFill>
                  <a:srgbClr val="674831"/>
                </a:solidFill>
                <a:latin typeface="Gill Sans"/>
                <a:ea typeface="Gill Sans"/>
                <a:cs typeface="Gill Sans"/>
                <a:sym typeface="Gill Sans"/>
              </a:rPr>
              <a:t>leading change--</a:t>
            </a:r>
            <a:r>
              <a:rPr lang="en">
                <a:solidFill>
                  <a:srgbClr val="674831"/>
                </a:solidFill>
                <a:latin typeface="Gill Sans"/>
                <a:ea typeface="Gill Sans"/>
                <a:cs typeface="Gill Sans"/>
                <a:sym typeface="Gill Sans"/>
              </a:rPr>
              <a:t>ownership of redesign and authentic practices (grassroots efforts and engagement)</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serving students--</a:t>
            </a:r>
            <a:r>
              <a:rPr lang="en">
                <a:solidFill>
                  <a:srgbClr val="674831"/>
                </a:solidFill>
                <a:latin typeface="Gill Sans"/>
                <a:ea typeface="Gill Sans"/>
                <a:cs typeface="Gill Sans"/>
                <a:sym typeface="Gill Sans"/>
              </a:rPr>
              <a:t>intentional involve and invite student voices (look to left and right of every meeting--if you don’t see a student, ask for one)</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embracing inclusion--</a:t>
            </a:r>
            <a:r>
              <a:rPr lang="en">
                <a:solidFill>
                  <a:srgbClr val="674831"/>
                </a:solidFill>
                <a:latin typeface="Gill Sans"/>
                <a:ea typeface="Gill Sans"/>
                <a:cs typeface="Gill Sans"/>
                <a:sym typeface="Gill Sans"/>
              </a:rPr>
              <a:t>address and actively discuss practices of inclusion that support all lived experiences </a:t>
            </a:r>
            <a:endParaRPr>
              <a:solidFill>
                <a:srgbClr val="674831"/>
              </a:solidFill>
              <a:latin typeface="Gill Sans"/>
              <a:ea typeface="Gill Sans"/>
              <a:cs typeface="Gill Sans"/>
              <a:sym typeface="Gill Sans"/>
            </a:endParaRPr>
          </a:p>
          <a:p>
            <a:pPr marL="457200" lvl="0" indent="-298450" algn="l" rtl="0">
              <a:lnSpc>
                <a:spcPct val="90000"/>
              </a:lnSpc>
              <a:spcBef>
                <a:spcPts val="0"/>
              </a:spcBef>
              <a:spcAft>
                <a:spcPts val="0"/>
              </a:spcAft>
              <a:buClr>
                <a:srgbClr val="674831"/>
              </a:buClr>
              <a:buSzPts val="1100"/>
              <a:buChar char="•"/>
            </a:pPr>
            <a:r>
              <a:rPr lang="en" b="1">
                <a:solidFill>
                  <a:srgbClr val="674831"/>
                </a:solidFill>
                <a:latin typeface="Gill Sans"/>
                <a:ea typeface="Gill Sans"/>
                <a:cs typeface="Gill Sans"/>
                <a:sym typeface="Gill Sans"/>
              </a:rPr>
              <a:t>engaging in anti-racism--</a:t>
            </a:r>
            <a:r>
              <a:rPr lang="en">
                <a:solidFill>
                  <a:srgbClr val="674831"/>
                </a:solidFill>
                <a:latin typeface="Gill Sans"/>
                <a:ea typeface="Gill Sans"/>
                <a:cs typeface="Gill Sans"/>
                <a:sym typeface="Gill Sans"/>
              </a:rPr>
              <a:t>interrogate systems of status quo that create racial barriers</a:t>
            </a:r>
            <a:endParaRPr>
              <a:solidFill>
                <a:srgbClr val="674831"/>
              </a:solidFill>
              <a:latin typeface="Gill Sans"/>
              <a:ea typeface="Gill Sans"/>
              <a:cs typeface="Gill Sans"/>
              <a:sym typeface="Gill Sans"/>
            </a:endParaRPr>
          </a:p>
          <a:p>
            <a:pPr marL="0" lvl="0" indent="0" algn="l" rtl="0">
              <a:lnSpc>
                <a:spcPct val="90000"/>
              </a:lnSpc>
              <a:spcBef>
                <a:spcPts val="800"/>
              </a:spcBef>
              <a:spcAft>
                <a:spcPts val="0"/>
              </a:spcAft>
              <a:buNone/>
            </a:pPr>
            <a:r>
              <a:rPr lang="en">
                <a:solidFill>
                  <a:srgbClr val="674831"/>
                </a:solidFill>
                <a:latin typeface="Gill Sans"/>
                <a:ea typeface="Gill Sans"/>
                <a:cs typeface="Gill Sans"/>
                <a:sym typeface="Gill Sans"/>
              </a:rPr>
              <a:t>When colleges actively seek to redesign in a GP framework, the mission and thus outcomes should intentionally work toward these aims. </a:t>
            </a:r>
            <a:endParaRPr>
              <a:solidFill>
                <a:srgbClr val="674831"/>
              </a:solidFill>
              <a:latin typeface="Gill Sans"/>
              <a:ea typeface="Gill Sans"/>
              <a:cs typeface="Gill Sans"/>
              <a:sym typeface="Gill Sans"/>
            </a:endParaRPr>
          </a:p>
        </p:txBody>
      </p:sp>
      <p:sp>
        <p:nvSpPr>
          <p:cNvPr id="56" name="Google Shape;56;gc3369e63ad_4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2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3369e63ad_4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c3369e63ad_4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00"/>
              <a:t>Sarah</a:t>
            </a:r>
            <a:endParaRPr sz="1000"/>
          </a:p>
        </p:txBody>
      </p:sp>
      <p:sp>
        <p:nvSpPr>
          <p:cNvPr id="70" name="Google Shape;70;gc3369e63ad_4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2615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3369e63ad_4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p:txBody>
      </p:sp>
      <p:sp>
        <p:nvSpPr>
          <p:cNvPr id="108" name="Google Shape;108;gc3369e63ad_4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9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Josefina</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99294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3369e63ad_4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cs typeface="Calibri"/>
              </a:rPr>
              <a:t>Josefina</a:t>
            </a:r>
          </a:p>
        </p:txBody>
      </p:sp>
      <p:sp>
        <p:nvSpPr>
          <p:cNvPr id="102" name="Google Shape;102;gc3369e63ad_4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19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6095632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7"/>
          <p:cNvSpPr/>
          <p:nvPr/>
        </p:nvSpPr>
        <p:spPr>
          <a:xfrm>
            <a:off x="0" y="0"/>
            <a:ext cx="12192000" cy="2355850"/>
          </a:xfrm>
          <a:prstGeom prst="rect">
            <a:avLst/>
          </a:prstGeom>
          <a:solidFill>
            <a:schemeClr val="dk1"/>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a:stretch/>
        </p:blipFill>
        <p:spPr>
          <a:xfrm rot="5400000">
            <a:off x="-12700" y="0"/>
            <a:ext cx="2354263" cy="2354263"/>
          </a:xfrm>
          <a:prstGeom prst="rect">
            <a:avLst/>
          </a:prstGeom>
          <a:noFill/>
          <a:ln>
            <a:noFill/>
          </a:ln>
        </p:spPr>
      </p:pic>
      <p:pic>
        <p:nvPicPr>
          <p:cNvPr id="18" name="Google Shape;18;p17"/>
          <p:cNvPicPr preferRelativeResize="0"/>
          <p:nvPr/>
        </p:nvPicPr>
        <p:blipFill rotWithShape="1">
          <a:blip r:embed="rId3">
            <a:alphaModFix/>
          </a:blip>
          <a:srcRect/>
          <a:stretch/>
        </p:blipFill>
        <p:spPr>
          <a:xfrm>
            <a:off x="830263" y="6376988"/>
            <a:ext cx="344487" cy="344487"/>
          </a:xfrm>
          <a:prstGeom prst="rect">
            <a:avLst/>
          </a:prstGeom>
          <a:noFill/>
          <a:ln>
            <a:noFill/>
          </a:ln>
        </p:spPr>
      </p:pic>
      <p:sp>
        <p:nvSpPr>
          <p:cNvPr id="19" name="Google Shape;19;p17"/>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430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9021282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421530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31218662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fld id="{492D8F1A-69A8-9242-9469-8400121D240A}" type="slidenum">
              <a:rPr lang="en-US" smtClean="0"/>
              <a:t>‹#›</a:t>
            </a:fld>
            <a:endParaRPr lang="en-US"/>
          </a:p>
        </p:txBody>
      </p:sp>
    </p:spTree>
    <p:extLst>
      <p:ext uri="{BB962C8B-B14F-4D97-AF65-F5344CB8AC3E}">
        <p14:creationId xmlns:p14="http://schemas.microsoft.com/office/powerpoint/2010/main" val="326130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87DC-488F-2240-8400-A13B96844E4F}"/>
              </a:ext>
            </a:extLst>
          </p:cNvPr>
          <p:cNvSpPr>
            <a:spLocks noGrp="1"/>
          </p:cNvSpPr>
          <p:nvPr>
            <p:ph type="ctrTitle" hasCustomPrompt="1"/>
          </p:nvPr>
        </p:nvSpPr>
        <p:spPr>
          <a:xfrm>
            <a:off x="3682313" y="2038864"/>
            <a:ext cx="7485998" cy="1780017"/>
          </a:xfrm>
        </p:spPr>
        <p:txBody>
          <a:bodyPr anchor="b">
            <a:normAutofit/>
          </a:bodyPr>
          <a:lstStyle>
            <a:lvl1pPr algn="ctr">
              <a:defRPr sz="4400">
                <a:solidFill>
                  <a:schemeClr val="accent2"/>
                </a:solidFill>
                <a:latin typeface="Palatino" pitchFamily="2" charset="77"/>
                <a:ea typeface="Palatino" pitchFamily="2" charset="77"/>
              </a:defRPr>
            </a:lvl1pPr>
          </a:lstStyle>
          <a:p>
            <a:r>
              <a:rPr lang="en-US"/>
              <a:t>Click to Edit</a:t>
            </a:r>
            <a:br>
              <a:rPr lang="en-US"/>
            </a:br>
            <a:r>
              <a:rPr lang="en-US"/>
              <a:t>Title</a:t>
            </a:r>
          </a:p>
        </p:txBody>
      </p:sp>
      <p:sp>
        <p:nvSpPr>
          <p:cNvPr id="3" name="Subtitle 2">
            <a:extLst>
              <a:ext uri="{FF2B5EF4-FFF2-40B4-BE49-F238E27FC236}">
                <a16:creationId xmlns:a16="http://schemas.microsoft.com/office/drawing/2014/main" id="{BC33C611-85E4-614D-A578-E6A3786610E8}"/>
              </a:ext>
            </a:extLst>
          </p:cNvPr>
          <p:cNvSpPr>
            <a:spLocks noGrp="1"/>
          </p:cNvSpPr>
          <p:nvPr>
            <p:ph type="subTitle" idx="1" hasCustomPrompt="1"/>
          </p:nvPr>
        </p:nvSpPr>
        <p:spPr>
          <a:xfrm>
            <a:off x="3682313" y="3910957"/>
            <a:ext cx="7485998" cy="1655762"/>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rgbClr val="67483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a:p>
            <a:endParaRPr lang="en-US"/>
          </a:p>
        </p:txBody>
      </p:sp>
      <p:pic>
        <p:nvPicPr>
          <p:cNvPr id="11" name="Picture 10" descr="ASCCC logo">
            <a:extLst>
              <a:ext uri="{FF2B5EF4-FFF2-40B4-BE49-F238E27FC236}">
                <a16:creationId xmlns:a16="http://schemas.microsoft.com/office/drawing/2014/main" id="{7C5D4022-9CB8-C34D-BC12-06698F834C7D}"/>
              </a:ext>
            </a:extLst>
          </p:cNvPr>
          <p:cNvPicPr>
            <a:picLocks noChangeAspect="1"/>
          </p:cNvPicPr>
          <p:nvPr userDrawn="1"/>
        </p:nvPicPr>
        <p:blipFill>
          <a:blip r:embed="rId3"/>
          <a:stretch>
            <a:fillRect/>
          </a:stretch>
        </p:blipFill>
        <p:spPr>
          <a:xfrm>
            <a:off x="138669" y="193589"/>
            <a:ext cx="3545565" cy="2215978"/>
          </a:xfrm>
          <a:prstGeom prst="rect">
            <a:avLst/>
          </a:prstGeom>
        </p:spPr>
      </p:pic>
    </p:spTree>
    <p:extLst>
      <p:ext uri="{BB962C8B-B14F-4D97-AF65-F5344CB8AC3E}">
        <p14:creationId xmlns:p14="http://schemas.microsoft.com/office/powerpoint/2010/main" val="30420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F83-3E38-3D43-BAD6-E56667BA8032}"/>
              </a:ext>
            </a:extLst>
          </p:cNvPr>
          <p:cNvSpPr>
            <a:spLocks noGrp="1"/>
          </p:cNvSpPr>
          <p:nvPr>
            <p:ph type="title" hasCustomPrompt="1"/>
          </p:nvPr>
        </p:nvSpPr>
        <p:spPr>
          <a:xfrm>
            <a:off x="393357" y="1408670"/>
            <a:ext cx="3128319" cy="3576680"/>
          </a:xfrm>
        </p:spPr>
        <p:txBody>
          <a:bodyPr anchor="t">
            <a:normAutofit/>
          </a:bodyPr>
          <a:lstStyle>
            <a:lvl1pPr>
              <a:defRPr sz="36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42B6B5A0-4BE7-D242-883D-240F42A74477}"/>
              </a:ext>
            </a:extLst>
          </p:cNvPr>
          <p:cNvSpPr>
            <a:spLocks noGrp="1"/>
          </p:cNvSpPr>
          <p:nvPr>
            <p:ph idx="1" hasCustomPrompt="1"/>
          </p:nvPr>
        </p:nvSpPr>
        <p:spPr>
          <a:xfrm>
            <a:off x="4733667" y="1408670"/>
            <a:ext cx="6868297" cy="4397590"/>
          </a:xfrm>
        </p:spPr>
        <p:txBody>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01C9CC6-E19B-F843-BB2D-96D46C72A971}"/>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35662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10293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288728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50436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258699" y="1868487"/>
            <a:ext cx="50724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9932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28312123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ft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Integrated%20Planning,%20Guided%20Pathways,%20and%20Sustainability" TargetMode="External"/><Relationship Id="rId3" Type="http://schemas.openxmlformats.org/officeDocument/2006/relationships/hyperlink" Target="https://drive.google.com/file/d/14CnIwPa0lxSWNEbNnDau24JAq82HiQYL/view?usp=sharing" TargetMode="External"/><Relationship Id="rId7" Type="http://schemas.openxmlformats.org/officeDocument/2006/relationships/hyperlink" Target="https://zoom.us/rec/share/xfBsBJzd50hIQNLTtnrBC7wwAr_leaa80ylL8qUKnUaDihblMgCJ2-OTwWX3tNvO?startTime=158335115100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asccc.org/sites/default/files/3.4.20%20-%20Webinar%202%20Using%20the%20SOAA%20Tool%20final%20draft%20%281%29.pptx" TargetMode="External"/><Relationship Id="rId5" Type="http://schemas.openxmlformats.org/officeDocument/2006/relationships/hyperlink" Target="https://us02web.zoom.us/rec/share/mgJHsfoagY9LZI0UcpX1wWEdAt7CZRq93rK1SD2nle7rOaN8ywKr0ftDeqkTmn5Q.t5M7EFmkOY7yKQuW?startTime=1603216199000" TargetMode="External"/><Relationship Id="rId4" Type="http://schemas.openxmlformats.org/officeDocument/2006/relationships/hyperlink" Target="https://asccc.org/sites/default/files/ASCCC_GPTaskforce_InstitutionalIntegration_Webinar_Presentation_Oct20-2020.pptx" TargetMode="External"/><Relationship Id="rId9" Type="http://schemas.openxmlformats.org/officeDocument/2006/relationships/hyperlink" Target="https://asccc.org/guided-pathway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53" y="502920"/>
            <a:ext cx="4267199" cy="4044366"/>
          </a:xfrm>
        </p:spPr>
        <p:txBody>
          <a:bodyPr>
            <a:normAutofit fontScale="90000"/>
          </a:bodyPr>
          <a:lstStyle/>
          <a:p>
            <a:r>
              <a:rPr lang="en-US" sz="4000" b="1" dirty="0">
                <a:latin typeface="+mj-lt"/>
              </a:rPr>
              <a:t>Curriculum Committee, Planning, and Governance: Integrating Our Guided Pathways Work</a:t>
            </a:r>
            <a:br>
              <a:rPr lang="en-US" dirty="0"/>
            </a:br>
            <a:endParaRPr lang="en-US" dirty="0"/>
          </a:p>
        </p:txBody>
      </p:sp>
      <p:sp>
        <p:nvSpPr>
          <p:cNvPr id="3" name="Subtitle 2"/>
          <p:cNvSpPr>
            <a:spLocks noGrp="1"/>
          </p:cNvSpPr>
          <p:nvPr>
            <p:ph type="subTitle" idx="4294967295"/>
          </p:nvPr>
        </p:nvSpPr>
        <p:spPr>
          <a:xfrm>
            <a:off x="7376984" y="4754879"/>
            <a:ext cx="4815016" cy="1930125"/>
          </a:xfrm>
        </p:spPr>
        <p:txBody>
          <a:bodyPr vert="horz" lIns="91440" tIns="45720" rIns="91440" bIns="45720" rtlCol="0" anchor="t">
            <a:normAutofit fontScale="92500"/>
          </a:bodyPr>
          <a:lstStyle/>
          <a:p>
            <a:pPr marL="285750" indent="-285750" algn="l">
              <a:lnSpc>
                <a:spcPct val="90000"/>
              </a:lnSpc>
              <a:spcBef>
                <a:spcPts val="1000"/>
              </a:spcBef>
              <a:buFont typeface="Arial"/>
              <a:buChar char="•"/>
            </a:pPr>
            <a:r>
              <a:rPr lang="en-US" dirty="0">
                <a:solidFill>
                  <a:schemeClr val="bg1"/>
                </a:solidFill>
              </a:rPr>
              <a:t>Erik Shearer, Napa Valley College</a:t>
            </a:r>
          </a:p>
          <a:p>
            <a:pPr marL="285750" indent="-285750" algn="l">
              <a:lnSpc>
                <a:spcPct val="90000"/>
              </a:lnSpc>
              <a:spcBef>
                <a:spcPts val="1000"/>
              </a:spcBef>
              <a:buFont typeface="Arial"/>
              <a:buChar char="•"/>
            </a:pPr>
            <a:r>
              <a:rPr lang="en-US" dirty="0">
                <a:solidFill>
                  <a:schemeClr val="bg1"/>
                </a:solidFill>
              </a:rPr>
              <a:t>Sarah Harris, College of the Sequoias</a:t>
            </a:r>
          </a:p>
          <a:p>
            <a:pPr marL="285750" indent="-285750" algn="l">
              <a:lnSpc>
                <a:spcPct val="90000"/>
              </a:lnSpc>
              <a:spcBef>
                <a:spcPts val="1000"/>
              </a:spcBef>
              <a:buFont typeface="Arial"/>
              <a:buChar char="•"/>
            </a:pPr>
            <a:r>
              <a:rPr lang="en-US" dirty="0">
                <a:solidFill>
                  <a:schemeClr val="bg1"/>
                </a:solidFill>
              </a:rPr>
              <a:t>Josefina Gomez, San Joaquin Delta College</a:t>
            </a:r>
          </a:p>
        </p:txBody>
      </p:sp>
    </p:spTree>
    <p:extLst>
      <p:ext uri="{BB962C8B-B14F-4D97-AF65-F5344CB8AC3E}">
        <p14:creationId xmlns:p14="http://schemas.microsoft.com/office/powerpoint/2010/main" val="69746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prstGeom prst="rect">
            <a:avLst/>
          </a:prstGeom>
        </p:spPr>
        <p:txBody>
          <a:bodyPr spcFirstLastPara="1" vert="horz" wrap="square" lIns="91433" tIns="91433" rIns="91433" bIns="91433" rtlCol="0" anchor="ctr" anchorCtr="0">
            <a:normAutofit/>
          </a:bodyPr>
          <a:lstStyle/>
          <a:p>
            <a:pPr>
              <a:spcBef>
                <a:spcPts val="0"/>
              </a:spcBef>
            </a:pPr>
            <a:r>
              <a:rPr lang="en" sz="3200" dirty="0"/>
              <a:t>Example: College of the Sequoias</a:t>
            </a:r>
            <a:endParaRPr sz="3200" dirty="0"/>
          </a:p>
        </p:txBody>
      </p:sp>
      <p:sp>
        <p:nvSpPr>
          <p:cNvPr id="118" name="Google Shape;118;p18"/>
          <p:cNvSpPr txBox="1">
            <a:spLocks noGrp="1"/>
          </p:cNvSpPr>
          <p:nvPr>
            <p:ph sz="half" idx="2"/>
          </p:nvPr>
        </p:nvSpPr>
        <p:spPr>
          <a:xfrm>
            <a:off x="1277651" y="1798320"/>
            <a:ext cx="4352912" cy="4391343"/>
          </a:xfrm>
          <a:prstGeom prst="rect">
            <a:avLst/>
          </a:prstGeom>
        </p:spPr>
        <p:txBody>
          <a:bodyPr spcFirstLastPara="1" vert="horz" wrap="square" lIns="91433" tIns="91433" rIns="91433" bIns="91433" rtlCol="0" anchor="t" anchorCtr="0">
            <a:normAutofit fontScale="92500" lnSpcReduction="10000"/>
          </a:bodyPr>
          <a:lstStyle/>
          <a:p>
            <a:pPr marL="457189" indent="-313259">
              <a:spcBef>
                <a:spcPts val="1067"/>
              </a:spcBef>
              <a:buSzPct val="75000"/>
            </a:pPr>
            <a:r>
              <a:rPr lang="en" sz="2400" dirty="0"/>
              <a:t>COS uses its integrated planning process to embed various initiatives into ongoing work. </a:t>
            </a:r>
            <a:endParaRPr sz="2400" dirty="0"/>
          </a:p>
          <a:p>
            <a:pPr marL="457189" indent="-313259">
              <a:spcBef>
                <a:spcPts val="0"/>
              </a:spcBef>
              <a:buSzPct val="75000"/>
            </a:pPr>
            <a:r>
              <a:rPr lang="en" sz="2400" dirty="0"/>
              <a:t>Initiatives referenced in COS Strategic Plans include: </a:t>
            </a:r>
            <a:endParaRPr sz="2400" dirty="0"/>
          </a:p>
          <a:p>
            <a:pPr marL="914377" lvl="1" indent="-313259">
              <a:spcBef>
                <a:spcPts val="0"/>
              </a:spcBef>
              <a:buSzPct val="75000"/>
            </a:pPr>
            <a:r>
              <a:rPr lang="en" dirty="0"/>
              <a:t>Strong Workforce</a:t>
            </a:r>
            <a:endParaRPr dirty="0"/>
          </a:p>
          <a:p>
            <a:pPr marL="914377" lvl="1" indent="-313259">
              <a:spcBef>
                <a:spcPts val="0"/>
              </a:spcBef>
              <a:buSzPct val="75000"/>
            </a:pPr>
            <a:r>
              <a:rPr lang="en" dirty="0"/>
              <a:t>Vision for Success</a:t>
            </a:r>
            <a:endParaRPr dirty="0"/>
          </a:p>
          <a:p>
            <a:pPr marL="914377" lvl="1" indent="-313259">
              <a:spcBef>
                <a:spcPts val="0"/>
              </a:spcBef>
              <a:buSzPct val="75000"/>
            </a:pPr>
            <a:r>
              <a:rPr lang="en" dirty="0"/>
              <a:t>Student Centered Funding Formula</a:t>
            </a:r>
            <a:endParaRPr dirty="0"/>
          </a:p>
          <a:p>
            <a:pPr marL="914377" lvl="1" indent="-313259">
              <a:spcBef>
                <a:spcPts val="0"/>
              </a:spcBef>
              <a:buSzPct val="75000"/>
            </a:pPr>
            <a:r>
              <a:rPr lang="en" dirty="0"/>
              <a:t>Basic Skills/ AB705</a:t>
            </a:r>
            <a:endParaRPr dirty="0"/>
          </a:p>
          <a:p>
            <a:pPr marL="456565" indent="-313055">
              <a:spcBef>
                <a:spcPts val="0"/>
              </a:spcBef>
              <a:buSzPct val="75000"/>
            </a:pPr>
            <a:r>
              <a:rPr lang="en" dirty="0">
                <a:cs typeface="Gill Sans"/>
              </a:rPr>
              <a:t>Pathways key elements mapped to Strategic Plan for reporting</a:t>
            </a:r>
            <a:endParaRPr lang="en" dirty="0"/>
          </a:p>
          <a:p>
            <a:pPr marL="0" indent="0">
              <a:spcBef>
                <a:spcPts val="1067"/>
              </a:spcBef>
              <a:buNone/>
            </a:pPr>
            <a:endParaRPr lang="en-US" sz="1467" dirty="0"/>
          </a:p>
        </p:txBody>
      </p:sp>
      <p:sp>
        <p:nvSpPr>
          <p:cNvPr id="3" name="Content Placeholder 2">
            <a:extLst>
              <a:ext uri="{FF2B5EF4-FFF2-40B4-BE49-F238E27FC236}">
                <a16:creationId xmlns:a16="http://schemas.microsoft.com/office/drawing/2014/main" id="{0A0044D3-5922-0F4F-B64A-9B880ED90D40}"/>
              </a:ext>
            </a:extLst>
          </p:cNvPr>
          <p:cNvSpPr>
            <a:spLocks noGrp="1"/>
          </p:cNvSpPr>
          <p:nvPr>
            <p:ph sz="quarter" idx="4"/>
          </p:nvPr>
        </p:nvSpPr>
        <p:spPr/>
        <p:txBody>
          <a:bodyPr/>
          <a:lstStyle/>
          <a:p>
            <a:endParaRPr lang="en-US"/>
          </a:p>
        </p:txBody>
      </p:sp>
      <p:pic>
        <p:nvPicPr>
          <p:cNvPr id="2" name="Picture 2" descr="A picture containing a table. The table shows alignmnet of the COS Strategic Plan and the GP Key elements.&#10;&#10;">
            <a:extLst>
              <a:ext uri="{FF2B5EF4-FFF2-40B4-BE49-F238E27FC236}">
                <a16:creationId xmlns:a16="http://schemas.microsoft.com/office/drawing/2014/main" id="{716ADEE2-9519-43E6-B149-D8C2E8BC197C}"/>
              </a:ext>
            </a:extLst>
          </p:cNvPr>
          <p:cNvPicPr>
            <a:picLocks noChangeAspect="1"/>
          </p:cNvPicPr>
          <p:nvPr/>
        </p:nvPicPr>
        <p:blipFill rotWithShape="1">
          <a:blip r:embed="rId3"/>
          <a:srcRect l="831" t="1699" r="15374" b="1724"/>
          <a:stretch/>
        </p:blipFill>
        <p:spPr>
          <a:xfrm>
            <a:off x="5630562" y="1765986"/>
            <a:ext cx="6223632" cy="4038325"/>
          </a:xfrm>
          <a:prstGeom prst="rect">
            <a:avLst/>
          </a:prstGeom>
          <a:ln>
            <a:solidFill>
              <a:srgbClr val="4472C4"/>
            </a:solidFill>
          </a:ln>
        </p:spPr>
      </p:pic>
    </p:spTree>
    <p:extLst>
      <p:ext uri="{BB962C8B-B14F-4D97-AF65-F5344CB8AC3E}">
        <p14:creationId xmlns:p14="http://schemas.microsoft.com/office/powerpoint/2010/main" val="173928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D2CB-4F1C-4A40-9344-9E0F6ABE6959}"/>
              </a:ext>
            </a:extLst>
          </p:cNvPr>
          <p:cNvSpPr>
            <a:spLocks noGrp="1"/>
          </p:cNvSpPr>
          <p:nvPr>
            <p:ph type="title"/>
          </p:nvPr>
        </p:nvSpPr>
        <p:spPr/>
        <p:txBody>
          <a:bodyPr anchor="ctr"/>
          <a:lstStyle/>
          <a:p>
            <a:r>
              <a:rPr lang="en-US" dirty="0">
                <a:latin typeface="Palatino"/>
              </a:rPr>
              <a:t>Example: College of the Sequoias (Cont.)</a:t>
            </a:r>
          </a:p>
        </p:txBody>
      </p:sp>
      <p:sp>
        <p:nvSpPr>
          <p:cNvPr id="3" name="Content Placeholder 2">
            <a:extLst>
              <a:ext uri="{FF2B5EF4-FFF2-40B4-BE49-F238E27FC236}">
                <a16:creationId xmlns:a16="http://schemas.microsoft.com/office/drawing/2014/main" id="{BAB4EF20-4CC7-4F49-9F79-C7FFED3E9E9D}"/>
              </a:ext>
            </a:extLst>
          </p:cNvPr>
          <p:cNvSpPr>
            <a:spLocks noGrp="1"/>
          </p:cNvSpPr>
          <p:nvPr>
            <p:ph sz="half" idx="2"/>
          </p:nvPr>
        </p:nvSpPr>
        <p:spPr/>
        <p:txBody>
          <a:bodyPr vert="horz" lIns="91440" tIns="45720" rIns="91440" bIns="45720" rtlCol="0" anchor="t">
            <a:normAutofit/>
          </a:bodyPr>
          <a:lstStyle/>
          <a:p>
            <a:r>
              <a:rPr lang="en-US">
                <a:cs typeface="Gill Sans"/>
              </a:rPr>
              <a:t>Meta-Majors</a:t>
            </a:r>
          </a:p>
          <a:p>
            <a:pPr lvl="1"/>
            <a:r>
              <a:rPr lang="en-US">
                <a:cs typeface="Gill Sans"/>
              </a:rPr>
              <a:t>Developed and vetted via two District-wide summits</a:t>
            </a:r>
            <a:endParaRPr lang="en-US"/>
          </a:p>
          <a:p>
            <a:pPr lvl="1"/>
            <a:r>
              <a:rPr lang="en-US">
                <a:cs typeface="Gill Sans"/>
              </a:rPr>
              <a:t>Initial draft reviewed in Curriculum Committee</a:t>
            </a:r>
            <a:endParaRPr lang="en-US"/>
          </a:p>
          <a:p>
            <a:pPr lvl="1"/>
            <a:r>
              <a:rPr lang="en-US">
                <a:cs typeface="Gill Sans"/>
              </a:rPr>
              <a:t>Work directed by Meta-Majors Taskforce in response to 18 – 21 Strategic Plan action</a:t>
            </a:r>
          </a:p>
          <a:p>
            <a:pPr lvl="1"/>
            <a:r>
              <a:rPr lang="en-US">
                <a:cs typeface="Gill Sans"/>
              </a:rPr>
              <a:t>Final draft approved through Governance process</a:t>
            </a:r>
          </a:p>
          <a:p>
            <a:pPr lvl="1"/>
            <a:r>
              <a:rPr lang="en-US">
                <a:cs typeface="Gill Sans"/>
              </a:rPr>
              <a:t>Taskforce dissolved once draft completed and approved </a:t>
            </a:r>
            <a:endParaRPr lang="en-US"/>
          </a:p>
        </p:txBody>
      </p:sp>
      <p:sp>
        <p:nvSpPr>
          <p:cNvPr id="4" name="Content Placeholder 3">
            <a:extLst>
              <a:ext uri="{FF2B5EF4-FFF2-40B4-BE49-F238E27FC236}">
                <a16:creationId xmlns:a16="http://schemas.microsoft.com/office/drawing/2014/main" id="{3D41C4C4-63C7-4D6B-ABC5-F42E89874F71}"/>
              </a:ext>
            </a:extLst>
          </p:cNvPr>
          <p:cNvSpPr>
            <a:spLocks noGrp="1"/>
          </p:cNvSpPr>
          <p:nvPr>
            <p:ph sz="quarter" idx="4"/>
          </p:nvPr>
        </p:nvSpPr>
        <p:spPr/>
        <p:txBody>
          <a:bodyPr vert="horz" lIns="91440" tIns="45720" rIns="91440" bIns="45720" rtlCol="0" anchor="t">
            <a:normAutofit/>
          </a:bodyPr>
          <a:lstStyle/>
          <a:p>
            <a:r>
              <a:rPr lang="en-US">
                <a:cs typeface="Gill Sans"/>
              </a:rPr>
              <a:t>Giant Pathways</a:t>
            </a:r>
            <a:endParaRPr lang="en-US"/>
          </a:p>
          <a:p>
            <a:pPr lvl="1"/>
            <a:r>
              <a:rPr lang="en-US">
                <a:cs typeface="Gill Sans"/>
              </a:rPr>
              <a:t>Incorporated in COS Catalog </a:t>
            </a:r>
            <a:endParaRPr lang="en-US"/>
          </a:p>
          <a:p>
            <a:pPr lvl="1"/>
            <a:r>
              <a:rPr lang="en-US">
                <a:cs typeface="Gill Sans"/>
              </a:rPr>
              <a:t>Ongoing updates/ maintenance reviewed in Curriculum Committee</a:t>
            </a:r>
          </a:p>
          <a:p>
            <a:pPr lvl="1"/>
            <a:r>
              <a:rPr lang="en-US">
                <a:cs typeface="Gill Sans"/>
              </a:rPr>
              <a:t>New goals in 21 – 25 Strategic Plan iterate the work – Program mapping, Success Team development, Career and Transfer resources</a:t>
            </a:r>
            <a:endParaRPr lang="en-US"/>
          </a:p>
          <a:p>
            <a:pPr lvl="1"/>
            <a:endParaRPr lang="en-US"/>
          </a:p>
        </p:txBody>
      </p:sp>
      <p:sp>
        <p:nvSpPr>
          <p:cNvPr id="5" name="Slide Number Placeholder 4">
            <a:extLst>
              <a:ext uri="{FF2B5EF4-FFF2-40B4-BE49-F238E27FC236}">
                <a16:creationId xmlns:a16="http://schemas.microsoft.com/office/drawing/2014/main" id="{56DFC3E8-7FE5-4127-9DA8-3D6871D29F26}"/>
              </a:ext>
            </a:extLst>
          </p:cNvPr>
          <p:cNvSpPr>
            <a:spLocks noGrp="1"/>
          </p:cNvSpPr>
          <p:nvPr>
            <p:ph type="sldNum" sz="quarter" idx="10"/>
          </p:nvPr>
        </p:nvSpPr>
        <p:spPr/>
        <p:txBody>
          <a:bodyPr/>
          <a:lstStyle/>
          <a:p>
            <a:fld id="{492D8F1A-69A8-9242-9469-8400121D240A}" type="slidenum">
              <a:rPr lang="en-US" smtClean="0"/>
              <a:pPr/>
              <a:t>11</a:t>
            </a:fld>
            <a:endParaRPr lang="en-US"/>
          </a:p>
        </p:txBody>
      </p:sp>
    </p:spTree>
    <p:extLst>
      <p:ext uri="{BB962C8B-B14F-4D97-AF65-F5344CB8AC3E}">
        <p14:creationId xmlns:p14="http://schemas.microsoft.com/office/powerpoint/2010/main" val="159190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BB29-8041-3D44-917D-D161BD78F683}"/>
              </a:ext>
            </a:extLst>
          </p:cNvPr>
          <p:cNvSpPr>
            <a:spLocks noGrp="1"/>
          </p:cNvSpPr>
          <p:nvPr>
            <p:ph type="title"/>
          </p:nvPr>
        </p:nvSpPr>
        <p:spPr/>
        <p:txBody>
          <a:bodyPr anchor="ctr"/>
          <a:lstStyle/>
          <a:p>
            <a:r>
              <a:rPr lang="en-US" dirty="0">
                <a:latin typeface="Palatino"/>
              </a:rPr>
              <a:t>Example: San Joaquin Delta College</a:t>
            </a:r>
            <a:endParaRPr lang="en-US" dirty="0"/>
          </a:p>
        </p:txBody>
      </p:sp>
      <p:sp>
        <p:nvSpPr>
          <p:cNvPr id="3" name="Content Placeholder 2">
            <a:extLst>
              <a:ext uri="{FF2B5EF4-FFF2-40B4-BE49-F238E27FC236}">
                <a16:creationId xmlns:a16="http://schemas.microsoft.com/office/drawing/2014/main" id="{3B4ED671-CC62-604F-A141-302C99C50560}"/>
              </a:ext>
            </a:extLst>
          </p:cNvPr>
          <p:cNvSpPr>
            <a:spLocks noGrp="1"/>
          </p:cNvSpPr>
          <p:nvPr>
            <p:ph sz="half" idx="1"/>
          </p:nvPr>
        </p:nvSpPr>
        <p:spPr/>
        <p:txBody>
          <a:bodyPr vert="horz" lIns="91440" tIns="45720" rIns="91440" bIns="45720" rtlCol="0" anchor="t">
            <a:noAutofit/>
          </a:bodyPr>
          <a:lstStyle/>
          <a:p>
            <a:r>
              <a:rPr lang="en-US" sz="3600" dirty="0">
                <a:cs typeface="Gill Sans"/>
              </a:rPr>
              <a:t>Guided Pathways Implementation Team (GPIT)</a:t>
            </a:r>
            <a:endParaRPr lang="en-US" sz="3600"/>
          </a:p>
          <a:p>
            <a:pPr lvl="1"/>
            <a:r>
              <a:rPr lang="en-US" sz="3200" dirty="0">
                <a:cs typeface="Gill Sans"/>
              </a:rPr>
              <a:t>Faculty member and Administrator Co-Leads</a:t>
            </a:r>
            <a:endParaRPr lang="en-US" sz="3200"/>
          </a:p>
          <a:p>
            <a:pPr lvl="1"/>
            <a:r>
              <a:rPr lang="en-US" sz="3200" dirty="0">
                <a:cs typeface="Gill Sans"/>
              </a:rPr>
              <a:t>Diverse stakeholder representation including </a:t>
            </a:r>
            <a:endParaRPr lang="en-US" sz="3200"/>
          </a:p>
          <a:p>
            <a:pPr lvl="2"/>
            <a:r>
              <a:rPr lang="en-US" sz="2800" dirty="0">
                <a:cs typeface="Gill Sans"/>
              </a:rPr>
              <a:t>Institutional Effectiveness Staff</a:t>
            </a:r>
            <a:endParaRPr lang="en-US" sz="2800"/>
          </a:p>
          <a:p>
            <a:pPr lvl="2"/>
            <a:r>
              <a:rPr lang="en-US" sz="2800" dirty="0">
                <a:cs typeface="Gill Sans"/>
              </a:rPr>
              <a:t>Admissions and Records</a:t>
            </a:r>
            <a:endParaRPr lang="en-US" sz="2800"/>
          </a:p>
          <a:p>
            <a:pPr lvl="2"/>
            <a:r>
              <a:rPr lang="en-US" sz="2800" dirty="0">
                <a:cs typeface="Gill Sans"/>
              </a:rPr>
              <a:t>Instructional Deans</a:t>
            </a:r>
            <a:endParaRPr lang="en-US" sz="2800"/>
          </a:p>
          <a:p>
            <a:pPr lvl="2"/>
            <a:r>
              <a:rPr lang="en-US" sz="2800" dirty="0">
                <a:cs typeface="Gill Sans"/>
              </a:rPr>
              <a:t>CTE</a:t>
            </a:r>
            <a:endParaRPr lang="en-US" sz="2800"/>
          </a:p>
          <a:p>
            <a:pPr lvl="2"/>
            <a:r>
              <a:rPr lang="en-US" sz="2800" dirty="0">
                <a:cs typeface="Gill Sans"/>
              </a:rPr>
              <a:t>Academic Senate</a:t>
            </a:r>
            <a:endParaRPr lang="en-US" sz="2800"/>
          </a:p>
          <a:p>
            <a:pPr lvl="2"/>
            <a:r>
              <a:rPr lang="en-US" sz="2800" dirty="0">
                <a:cs typeface="Gill Sans"/>
              </a:rPr>
              <a:t>Instructional faculty</a:t>
            </a:r>
            <a:endParaRPr lang="en-US" sz="2800"/>
          </a:p>
          <a:p>
            <a:pPr lvl="2"/>
            <a:r>
              <a:rPr lang="en-US" sz="2800" dirty="0">
                <a:cs typeface="Gill Sans"/>
              </a:rPr>
              <a:t>Counseling Faculty</a:t>
            </a:r>
            <a:endParaRPr lang="en-US" sz="2800"/>
          </a:p>
          <a:p>
            <a:endParaRPr lang="en-US">
              <a:cs typeface="Gill Sans"/>
            </a:endParaRPr>
          </a:p>
        </p:txBody>
      </p:sp>
      <p:sp>
        <p:nvSpPr>
          <p:cNvPr id="4" name="Slide Number Placeholder 3">
            <a:extLst>
              <a:ext uri="{FF2B5EF4-FFF2-40B4-BE49-F238E27FC236}">
                <a16:creationId xmlns:a16="http://schemas.microsoft.com/office/drawing/2014/main" id="{82FF9C34-23E5-C34B-B929-32147BE3CF3F}"/>
              </a:ext>
            </a:extLst>
          </p:cNvPr>
          <p:cNvSpPr>
            <a:spLocks noGrp="1"/>
          </p:cNvSpPr>
          <p:nvPr>
            <p:ph type="sldNum" sz="quarter" idx="10"/>
          </p:nvPr>
        </p:nvSpPr>
        <p:spPr/>
        <p:txBody>
          <a:bodyPr/>
          <a:lstStyle/>
          <a:p>
            <a:fld id="{492D8F1A-69A8-9242-9469-8400121D240A}" type="slidenum">
              <a:rPr lang="en-US" smtClean="0"/>
              <a:pPr/>
              <a:t>12</a:t>
            </a:fld>
            <a:endParaRPr lang="en-US"/>
          </a:p>
        </p:txBody>
      </p:sp>
    </p:spTree>
    <p:extLst>
      <p:ext uri="{BB962C8B-B14F-4D97-AF65-F5344CB8AC3E}">
        <p14:creationId xmlns:p14="http://schemas.microsoft.com/office/powerpoint/2010/main" val="282017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6072-CEDF-4B9E-8486-058E8E3DFBD1}"/>
              </a:ext>
            </a:extLst>
          </p:cNvPr>
          <p:cNvSpPr>
            <a:spLocks noGrp="1"/>
          </p:cNvSpPr>
          <p:nvPr>
            <p:ph type="title"/>
          </p:nvPr>
        </p:nvSpPr>
        <p:spPr/>
        <p:txBody>
          <a:bodyPr anchor="ctr"/>
          <a:lstStyle/>
          <a:p>
            <a:r>
              <a:rPr lang="en-US" dirty="0">
                <a:latin typeface="Palatino"/>
              </a:rPr>
              <a:t>SJDC: Understanding Guided Pathways</a:t>
            </a:r>
            <a:endParaRPr lang="en-US" dirty="0"/>
          </a:p>
        </p:txBody>
      </p:sp>
      <p:pic>
        <p:nvPicPr>
          <p:cNvPr id="5" name="Picture 5" descr="A visual map of the San Joaquin Delta College redesign movement and guided pathways progress, from their June 2018 retreat.">
            <a:extLst>
              <a:ext uri="{FF2B5EF4-FFF2-40B4-BE49-F238E27FC236}">
                <a16:creationId xmlns:a16="http://schemas.microsoft.com/office/drawing/2014/main" id="{A916B339-CD5C-4C0F-9B6C-8B226CE700E9}"/>
              </a:ext>
            </a:extLst>
          </p:cNvPr>
          <p:cNvPicPr>
            <a:picLocks noGrp="1" noChangeAspect="1"/>
          </p:cNvPicPr>
          <p:nvPr>
            <p:ph sz="half" idx="1"/>
          </p:nvPr>
        </p:nvPicPr>
        <p:blipFill>
          <a:blip r:embed="rId3"/>
          <a:stretch>
            <a:fillRect/>
          </a:stretch>
        </p:blipFill>
        <p:spPr>
          <a:xfrm>
            <a:off x="2405789" y="1328089"/>
            <a:ext cx="7380421" cy="5393386"/>
          </a:xfrm>
        </p:spPr>
      </p:pic>
      <p:sp>
        <p:nvSpPr>
          <p:cNvPr id="4" name="Slide Number Placeholder 3">
            <a:extLst>
              <a:ext uri="{FF2B5EF4-FFF2-40B4-BE49-F238E27FC236}">
                <a16:creationId xmlns:a16="http://schemas.microsoft.com/office/drawing/2014/main" id="{8C33B663-722B-48A3-A614-0F1292876C28}"/>
              </a:ext>
            </a:extLst>
          </p:cNvPr>
          <p:cNvSpPr>
            <a:spLocks noGrp="1"/>
          </p:cNvSpPr>
          <p:nvPr>
            <p:ph type="sldNum" sz="quarter" idx="10"/>
          </p:nvPr>
        </p:nvSpPr>
        <p:spPr/>
        <p:txBody>
          <a:bodyPr/>
          <a:lstStyle/>
          <a:p>
            <a:fld id="{492D8F1A-69A8-9242-9469-8400121D240A}" type="slidenum">
              <a:rPr lang="en-US" smtClean="0"/>
              <a:pPr/>
              <a:t>13</a:t>
            </a:fld>
            <a:endParaRPr lang="en-US"/>
          </a:p>
        </p:txBody>
      </p:sp>
    </p:spTree>
    <p:extLst>
      <p:ext uri="{BB962C8B-B14F-4D97-AF65-F5344CB8AC3E}">
        <p14:creationId xmlns:p14="http://schemas.microsoft.com/office/powerpoint/2010/main" val="309835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37F6-846A-4463-9455-EC44DB0476DE}"/>
              </a:ext>
            </a:extLst>
          </p:cNvPr>
          <p:cNvSpPr>
            <a:spLocks noGrp="1"/>
          </p:cNvSpPr>
          <p:nvPr>
            <p:ph type="title"/>
          </p:nvPr>
        </p:nvSpPr>
        <p:spPr/>
        <p:txBody>
          <a:bodyPr anchor="ctr"/>
          <a:lstStyle/>
          <a:p>
            <a:r>
              <a:rPr lang="en-US" dirty="0">
                <a:latin typeface="Palatino"/>
              </a:rPr>
              <a:t>SJDC: What are “Meta-Majors” </a:t>
            </a:r>
            <a:endParaRPr lang="en-US" dirty="0"/>
          </a:p>
        </p:txBody>
      </p:sp>
      <p:sp>
        <p:nvSpPr>
          <p:cNvPr id="3" name="Content Placeholder 2">
            <a:extLst>
              <a:ext uri="{FF2B5EF4-FFF2-40B4-BE49-F238E27FC236}">
                <a16:creationId xmlns:a16="http://schemas.microsoft.com/office/drawing/2014/main" id="{5F92EECA-9709-41C4-9A3E-D03D117ADC60}"/>
              </a:ext>
            </a:extLst>
          </p:cNvPr>
          <p:cNvSpPr>
            <a:spLocks noGrp="1"/>
          </p:cNvSpPr>
          <p:nvPr>
            <p:ph sz="half" idx="1"/>
          </p:nvPr>
        </p:nvSpPr>
        <p:spPr/>
        <p:txBody>
          <a:bodyPr vert="horz" lIns="91440" tIns="45720" rIns="91440" bIns="45720" rtlCol="0" anchor="t">
            <a:normAutofit/>
          </a:bodyPr>
          <a:lstStyle/>
          <a:p>
            <a:r>
              <a:rPr lang="en-US" dirty="0">
                <a:cs typeface="Gill Sans"/>
              </a:rPr>
              <a:t>Sweet 16 approach to determine the name at Delta College.</a:t>
            </a:r>
          </a:p>
          <a:p>
            <a:r>
              <a:rPr lang="en-US" dirty="0">
                <a:cs typeface="Gill Sans"/>
              </a:rPr>
              <a:t>Multiple retreats with "post-its" getting disciplines in each</a:t>
            </a:r>
          </a:p>
          <a:p>
            <a:r>
              <a:rPr lang="en-US" dirty="0">
                <a:cs typeface="Gill Sans"/>
              </a:rPr>
              <a:t>STUDENT PERSPECTIVE</a:t>
            </a:r>
            <a:endParaRPr lang="en-US" dirty="0"/>
          </a:p>
        </p:txBody>
      </p:sp>
      <p:sp>
        <p:nvSpPr>
          <p:cNvPr id="4" name="Slide Number Placeholder 3">
            <a:extLst>
              <a:ext uri="{FF2B5EF4-FFF2-40B4-BE49-F238E27FC236}">
                <a16:creationId xmlns:a16="http://schemas.microsoft.com/office/drawing/2014/main" id="{8930B335-92BD-4943-8FE3-A26505CDAF72}"/>
              </a:ext>
            </a:extLst>
          </p:cNvPr>
          <p:cNvSpPr>
            <a:spLocks noGrp="1"/>
          </p:cNvSpPr>
          <p:nvPr>
            <p:ph type="sldNum" sz="quarter" idx="10"/>
          </p:nvPr>
        </p:nvSpPr>
        <p:spPr/>
        <p:txBody>
          <a:bodyPr/>
          <a:lstStyle/>
          <a:p>
            <a:fld id="{492D8F1A-69A8-9242-9469-8400121D240A}" type="slidenum">
              <a:rPr lang="en-US" smtClean="0"/>
              <a:pPr/>
              <a:t>14</a:t>
            </a:fld>
            <a:endParaRPr lang="en-US"/>
          </a:p>
        </p:txBody>
      </p:sp>
    </p:spTree>
    <p:extLst>
      <p:ext uri="{BB962C8B-B14F-4D97-AF65-F5344CB8AC3E}">
        <p14:creationId xmlns:p14="http://schemas.microsoft.com/office/powerpoint/2010/main" val="142047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E98A8-EE9B-CA4B-8278-A84DC9B3581B}"/>
              </a:ext>
            </a:extLst>
          </p:cNvPr>
          <p:cNvSpPr>
            <a:spLocks noGrp="1"/>
          </p:cNvSpPr>
          <p:nvPr>
            <p:ph type="title"/>
          </p:nvPr>
        </p:nvSpPr>
        <p:spPr/>
        <p:txBody>
          <a:bodyPr anchor="ctr"/>
          <a:lstStyle/>
          <a:p>
            <a:r>
              <a:rPr lang="en-US" dirty="0"/>
              <a:t>SJDC: Transfer and Career Pathways</a:t>
            </a:r>
          </a:p>
        </p:txBody>
      </p:sp>
      <p:sp>
        <p:nvSpPr>
          <p:cNvPr id="5" name="Content Placeholder 4" hidden="1">
            <a:extLst>
              <a:ext uri="{FF2B5EF4-FFF2-40B4-BE49-F238E27FC236}">
                <a16:creationId xmlns:a16="http://schemas.microsoft.com/office/drawing/2014/main" id="{0D738DC0-1E02-9149-9D76-8AAA1F41E6DF}"/>
              </a:ext>
            </a:extLst>
          </p:cNvPr>
          <p:cNvSpPr>
            <a:spLocks noGrp="1"/>
          </p:cNvSpPr>
          <p:nvPr>
            <p:ph sz="half" idx="1"/>
          </p:nvPr>
        </p:nvSpPr>
        <p:spPr/>
        <p:txBody>
          <a:bodyPr/>
          <a:lstStyle/>
          <a:p>
            <a:endParaRPr lang="en-US"/>
          </a:p>
        </p:txBody>
      </p:sp>
      <p:pic>
        <p:nvPicPr>
          <p:cNvPr id="3" name="Picture 3" descr="An image of the San Joaquin Delta College website, showing their Transfer and Career (TrAC) Pathways. ">
            <a:extLst>
              <a:ext uri="{FF2B5EF4-FFF2-40B4-BE49-F238E27FC236}">
                <a16:creationId xmlns:a16="http://schemas.microsoft.com/office/drawing/2014/main" id="{0D1A5965-47A6-483C-9FFC-22E0D606C35C}"/>
              </a:ext>
            </a:extLst>
          </p:cNvPr>
          <p:cNvPicPr>
            <a:picLocks noChangeAspect="1"/>
          </p:cNvPicPr>
          <p:nvPr/>
        </p:nvPicPr>
        <p:blipFill rotWithShape="1">
          <a:blip r:embed="rId3"/>
          <a:srcRect t="2490" r="-96"/>
          <a:stretch/>
        </p:blipFill>
        <p:spPr>
          <a:xfrm>
            <a:off x="2058348" y="1292044"/>
            <a:ext cx="8075304" cy="5462951"/>
          </a:xfrm>
          <a:prstGeom prst="rect">
            <a:avLst/>
          </a:prstGeom>
        </p:spPr>
      </p:pic>
      <p:sp>
        <p:nvSpPr>
          <p:cNvPr id="2" name="Slide Number Placeholder 1">
            <a:extLst>
              <a:ext uri="{FF2B5EF4-FFF2-40B4-BE49-F238E27FC236}">
                <a16:creationId xmlns:a16="http://schemas.microsoft.com/office/drawing/2014/main" id="{18F16D97-9295-4547-BBFC-50E1808344F8}"/>
              </a:ext>
            </a:extLst>
          </p:cNvPr>
          <p:cNvSpPr>
            <a:spLocks noGrp="1"/>
          </p:cNvSpPr>
          <p:nvPr>
            <p:ph type="sldNum" sz="quarter" idx="10"/>
          </p:nvPr>
        </p:nvSpPr>
        <p:spPr/>
        <p:txBody>
          <a:bodyPr/>
          <a:lstStyle/>
          <a:p>
            <a:fld id="{492D8F1A-69A8-9242-9469-8400121D240A}" type="slidenum">
              <a:rPr lang="en-US" smtClean="0"/>
              <a:t>15</a:t>
            </a:fld>
            <a:endParaRPr lang="en-US"/>
          </a:p>
        </p:txBody>
      </p:sp>
    </p:spTree>
    <p:extLst>
      <p:ext uri="{BB962C8B-B14F-4D97-AF65-F5344CB8AC3E}">
        <p14:creationId xmlns:p14="http://schemas.microsoft.com/office/powerpoint/2010/main" val="213218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D5C6-4EAF-4039-86A1-F166B9925C11}"/>
              </a:ext>
            </a:extLst>
          </p:cNvPr>
          <p:cNvSpPr>
            <a:spLocks noGrp="1"/>
          </p:cNvSpPr>
          <p:nvPr>
            <p:ph type="title"/>
          </p:nvPr>
        </p:nvSpPr>
        <p:spPr/>
        <p:txBody>
          <a:bodyPr anchor="ctr"/>
          <a:lstStyle/>
          <a:p>
            <a:r>
              <a:rPr lang="en-US" dirty="0">
                <a:latin typeface="Palatino"/>
              </a:rPr>
              <a:t>SJDC: Success Teams</a:t>
            </a:r>
            <a:endParaRPr lang="en-US" dirty="0"/>
          </a:p>
        </p:txBody>
      </p:sp>
      <p:sp>
        <p:nvSpPr>
          <p:cNvPr id="3" name="Content Placeholder 2">
            <a:extLst>
              <a:ext uri="{FF2B5EF4-FFF2-40B4-BE49-F238E27FC236}">
                <a16:creationId xmlns:a16="http://schemas.microsoft.com/office/drawing/2014/main" id="{5E7C5250-14F9-463A-ADAF-336A13BB6C40}"/>
              </a:ext>
            </a:extLst>
          </p:cNvPr>
          <p:cNvSpPr>
            <a:spLocks noGrp="1"/>
          </p:cNvSpPr>
          <p:nvPr>
            <p:ph sz="half" idx="1"/>
          </p:nvPr>
        </p:nvSpPr>
        <p:spPr/>
        <p:txBody>
          <a:bodyPr vert="horz" lIns="91440" tIns="45720" rIns="91440" bIns="45720" rtlCol="0" anchor="t">
            <a:noAutofit/>
          </a:bodyPr>
          <a:lstStyle/>
          <a:p>
            <a:r>
              <a:rPr lang="en-US" sz="3200" dirty="0">
                <a:cs typeface="Gill Sans"/>
              </a:rPr>
              <a:t>Goal – to provide every student with "wrap-around services and support" to keep them "on </a:t>
            </a:r>
            <a:r>
              <a:rPr lang="en-US" sz="3200" dirty="0" err="1">
                <a:cs typeface="Gill Sans"/>
              </a:rPr>
              <a:t>TrAC</a:t>
            </a:r>
            <a:r>
              <a:rPr lang="en-US" sz="3200" dirty="0">
                <a:cs typeface="Gill Sans"/>
              </a:rPr>
              <a:t>"</a:t>
            </a:r>
          </a:p>
          <a:p>
            <a:r>
              <a:rPr lang="en-US" sz="3200" dirty="0">
                <a:cs typeface="Gill Sans"/>
              </a:rPr>
              <a:t>Composition-</a:t>
            </a:r>
          </a:p>
          <a:p>
            <a:pPr lvl="1"/>
            <a:r>
              <a:rPr lang="en-US" sz="2800" dirty="0">
                <a:cs typeface="Gill Sans"/>
              </a:rPr>
              <a:t>Dean</a:t>
            </a:r>
          </a:p>
          <a:p>
            <a:pPr lvl="1"/>
            <a:r>
              <a:rPr lang="en-US" sz="2800" dirty="0" err="1">
                <a:cs typeface="Gill Sans"/>
              </a:rPr>
              <a:t>TrAC</a:t>
            </a:r>
            <a:r>
              <a:rPr lang="en-US" sz="2800" dirty="0">
                <a:cs typeface="Gill Sans"/>
              </a:rPr>
              <a:t> Faculty Chair</a:t>
            </a:r>
          </a:p>
          <a:p>
            <a:pPr lvl="1"/>
            <a:r>
              <a:rPr lang="en-US" sz="2800" dirty="0">
                <a:cs typeface="Gill Sans"/>
              </a:rPr>
              <a:t>Resource Specialist(s)</a:t>
            </a:r>
          </a:p>
          <a:p>
            <a:pPr lvl="1"/>
            <a:r>
              <a:rPr lang="en-US" sz="2800" dirty="0">
                <a:cs typeface="Gill Sans"/>
              </a:rPr>
              <a:t>Counselor(s)</a:t>
            </a:r>
          </a:p>
          <a:p>
            <a:pPr lvl="1"/>
            <a:r>
              <a:rPr lang="en-US" sz="2800" dirty="0">
                <a:cs typeface="Gill Sans"/>
              </a:rPr>
              <a:t>Librarian</a:t>
            </a:r>
          </a:p>
          <a:p>
            <a:endParaRPr lang="en-US" sz="3200" dirty="0"/>
          </a:p>
        </p:txBody>
      </p:sp>
      <p:sp>
        <p:nvSpPr>
          <p:cNvPr id="4" name="Slide Number Placeholder 3">
            <a:extLst>
              <a:ext uri="{FF2B5EF4-FFF2-40B4-BE49-F238E27FC236}">
                <a16:creationId xmlns:a16="http://schemas.microsoft.com/office/drawing/2014/main" id="{7FD94542-07D4-42AF-8836-B35341CCA3FB}"/>
              </a:ext>
            </a:extLst>
          </p:cNvPr>
          <p:cNvSpPr>
            <a:spLocks noGrp="1"/>
          </p:cNvSpPr>
          <p:nvPr>
            <p:ph type="sldNum" sz="quarter" idx="10"/>
          </p:nvPr>
        </p:nvSpPr>
        <p:spPr/>
        <p:txBody>
          <a:bodyPr/>
          <a:lstStyle/>
          <a:p>
            <a:fld id="{492D8F1A-69A8-9242-9469-8400121D240A}" type="slidenum">
              <a:rPr lang="en-US" smtClean="0"/>
              <a:pPr/>
              <a:t>16</a:t>
            </a:fld>
            <a:endParaRPr lang="en-US"/>
          </a:p>
        </p:txBody>
      </p:sp>
    </p:spTree>
    <p:extLst>
      <p:ext uri="{BB962C8B-B14F-4D97-AF65-F5344CB8AC3E}">
        <p14:creationId xmlns:p14="http://schemas.microsoft.com/office/powerpoint/2010/main" val="1527010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5E23-D944-42CE-B418-A91431DE4797}"/>
              </a:ext>
            </a:extLst>
          </p:cNvPr>
          <p:cNvSpPr>
            <a:spLocks noGrp="1"/>
          </p:cNvSpPr>
          <p:nvPr>
            <p:ph type="title"/>
          </p:nvPr>
        </p:nvSpPr>
        <p:spPr/>
        <p:txBody>
          <a:bodyPr anchor="ctr">
            <a:normAutofit/>
          </a:bodyPr>
          <a:lstStyle/>
          <a:p>
            <a:r>
              <a:rPr lang="en-US" dirty="0">
                <a:latin typeface="Palatino"/>
              </a:rPr>
              <a:t>SJDC: Pathway Maps</a:t>
            </a:r>
            <a:endParaRPr lang="en-US" dirty="0"/>
          </a:p>
        </p:txBody>
      </p:sp>
      <p:pic>
        <p:nvPicPr>
          <p:cNvPr id="5" name="Picture 5" descr="A screenshor of the San Joaquin Delta College website showing a list of Pathway maps.">
            <a:extLst>
              <a:ext uri="{FF2B5EF4-FFF2-40B4-BE49-F238E27FC236}">
                <a16:creationId xmlns:a16="http://schemas.microsoft.com/office/drawing/2014/main" id="{0497F3E8-BC7F-4642-95C6-E9E1603A591B}"/>
              </a:ext>
            </a:extLst>
          </p:cNvPr>
          <p:cNvPicPr>
            <a:picLocks noGrp="1" noChangeAspect="1"/>
          </p:cNvPicPr>
          <p:nvPr>
            <p:ph sz="half" idx="1"/>
          </p:nvPr>
        </p:nvPicPr>
        <p:blipFill rotWithShape="1">
          <a:blip r:embed="rId3"/>
          <a:stretch/>
        </p:blipFill>
        <p:spPr>
          <a:xfrm>
            <a:off x="3300737" y="1308838"/>
            <a:ext cx="5999868" cy="5230074"/>
          </a:xfrm>
        </p:spPr>
      </p:pic>
      <p:sp>
        <p:nvSpPr>
          <p:cNvPr id="4" name="Slide Number Placeholder 3">
            <a:extLst>
              <a:ext uri="{FF2B5EF4-FFF2-40B4-BE49-F238E27FC236}">
                <a16:creationId xmlns:a16="http://schemas.microsoft.com/office/drawing/2014/main" id="{0A3E7620-3773-4FA7-B159-89C958B984A6}"/>
              </a:ext>
            </a:extLst>
          </p:cNvPr>
          <p:cNvSpPr>
            <a:spLocks noGrp="1"/>
          </p:cNvSpPr>
          <p:nvPr>
            <p:ph type="sldNum" sz="quarter" idx="10"/>
          </p:nvPr>
        </p:nvSpPr>
        <p:spPr/>
        <p:txBody>
          <a:bodyPr/>
          <a:lstStyle/>
          <a:p>
            <a:fld id="{492D8F1A-69A8-9242-9469-8400121D240A}" type="slidenum">
              <a:rPr lang="en-US" smtClean="0"/>
              <a:pPr/>
              <a:t>17</a:t>
            </a:fld>
            <a:endParaRPr lang="en-US"/>
          </a:p>
        </p:txBody>
      </p:sp>
    </p:spTree>
    <p:extLst>
      <p:ext uri="{BB962C8B-B14F-4D97-AF65-F5344CB8AC3E}">
        <p14:creationId xmlns:p14="http://schemas.microsoft.com/office/powerpoint/2010/main" val="200444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A51E-DE42-4D2A-B838-6AE764532913}"/>
              </a:ext>
            </a:extLst>
          </p:cNvPr>
          <p:cNvSpPr>
            <a:spLocks noGrp="1"/>
          </p:cNvSpPr>
          <p:nvPr>
            <p:ph type="title"/>
          </p:nvPr>
        </p:nvSpPr>
        <p:spPr/>
        <p:txBody>
          <a:bodyPr anchor="ctr">
            <a:normAutofit/>
          </a:bodyPr>
          <a:lstStyle/>
          <a:p>
            <a:r>
              <a:rPr lang="en-US" dirty="0">
                <a:latin typeface="Palatino"/>
              </a:rPr>
              <a:t>SJDC: Guided Pathways &amp; The SJDC Curriculum Committee</a:t>
            </a:r>
            <a:endParaRPr lang="en-US" dirty="0"/>
          </a:p>
        </p:txBody>
      </p:sp>
      <p:sp>
        <p:nvSpPr>
          <p:cNvPr id="3" name="Content Placeholder 2">
            <a:extLst>
              <a:ext uri="{FF2B5EF4-FFF2-40B4-BE49-F238E27FC236}">
                <a16:creationId xmlns:a16="http://schemas.microsoft.com/office/drawing/2014/main" id="{7C199A3F-5C84-4C3D-89F3-657B2C9954D2}"/>
              </a:ext>
            </a:extLst>
          </p:cNvPr>
          <p:cNvSpPr>
            <a:spLocks noGrp="1"/>
          </p:cNvSpPr>
          <p:nvPr>
            <p:ph sz="half" idx="1"/>
          </p:nvPr>
        </p:nvSpPr>
        <p:spPr/>
        <p:txBody>
          <a:bodyPr vert="horz" lIns="91440" tIns="45720" rIns="91440" bIns="45720" rtlCol="0" anchor="t">
            <a:normAutofit/>
          </a:bodyPr>
          <a:lstStyle/>
          <a:p>
            <a:r>
              <a:rPr lang="en-US" dirty="0">
                <a:cs typeface="Gill Sans"/>
              </a:rPr>
              <a:t>New and revised courses </a:t>
            </a:r>
            <a:endParaRPr lang="en-US"/>
          </a:p>
          <a:p>
            <a:pPr lvl="1"/>
            <a:r>
              <a:rPr lang="en-US" dirty="0">
                <a:cs typeface="Gill Sans"/>
              </a:rPr>
              <a:t>stand alone courses = extra scrutiny</a:t>
            </a:r>
            <a:endParaRPr lang="en-US" dirty="0"/>
          </a:p>
          <a:p>
            <a:pPr lvl="1"/>
            <a:r>
              <a:rPr lang="en-US" dirty="0">
                <a:cs typeface="Gill Sans"/>
              </a:rPr>
              <a:t>Review of offerings and deactivations as necessary</a:t>
            </a:r>
          </a:p>
          <a:p>
            <a:r>
              <a:rPr lang="en-US" dirty="0">
                <a:cs typeface="Gill Sans"/>
              </a:rPr>
              <a:t>New programs </a:t>
            </a:r>
          </a:p>
          <a:p>
            <a:pPr lvl="1"/>
            <a:r>
              <a:rPr lang="en-US" dirty="0">
                <a:cs typeface="Gill Sans"/>
              </a:rPr>
              <a:t>Guided Pathways analysis included in the proposal</a:t>
            </a:r>
            <a:endParaRPr lang="en-US" dirty="0"/>
          </a:p>
          <a:p>
            <a:pPr lvl="1"/>
            <a:r>
              <a:rPr lang="en-US" dirty="0">
                <a:cs typeface="Gill Sans"/>
              </a:rPr>
              <a:t>Pathway mapping to be integrated</a:t>
            </a:r>
            <a:endParaRPr lang="en-US"/>
          </a:p>
          <a:p>
            <a:pPr marL="0" indent="0">
              <a:buNone/>
            </a:pPr>
            <a:endParaRPr lang="en-US" dirty="0"/>
          </a:p>
        </p:txBody>
      </p:sp>
      <p:sp>
        <p:nvSpPr>
          <p:cNvPr id="4" name="Slide Number Placeholder 3">
            <a:extLst>
              <a:ext uri="{FF2B5EF4-FFF2-40B4-BE49-F238E27FC236}">
                <a16:creationId xmlns:a16="http://schemas.microsoft.com/office/drawing/2014/main" id="{9360FF5C-297B-42A4-B6AD-BCB2E0B50899}"/>
              </a:ext>
            </a:extLst>
          </p:cNvPr>
          <p:cNvSpPr>
            <a:spLocks noGrp="1"/>
          </p:cNvSpPr>
          <p:nvPr>
            <p:ph type="sldNum" sz="quarter" idx="10"/>
          </p:nvPr>
        </p:nvSpPr>
        <p:spPr/>
        <p:txBody>
          <a:bodyPr/>
          <a:lstStyle/>
          <a:p>
            <a:fld id="{492D8F1A-69A8-9242-9469-8400121D240A}" type="slidenum">
              <a:rPr lang="en-US" smtClean="0"/>
              <a:pPr/>
              <a:t>18</a:t>
            </a:fld>
            <a:endParaRPr lang="en-US"/>
          </a:p>
        </p:txBody>
      </p:sp>
    </p:spTree>
    <p:extLst>
      <p:ext uri="{BB962C8B-B14F-4D97-AF65-F5344CB8AC3E}">
        <p14:creationId xmlns:p14="http://schemas.microsoft.com/office/powerpoint/2010/main" val="209261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Discussion: Your Examples</a:t>
            </a:r>
          </a:p>
        </p:txBody>
      </p:sp>
      <p:sp>
        <p:nvSpPr>
          <p:cNvPr id="3" name="Content Placeholder 2"/>
          <p:cNvSpPr>
            <a:spLocks noGrp="1"/>
          </p:cNvSpPr>
          <p:nvPr>
            <p:ph sz="half" idx="1"/>
          </p:nvPr>
        </p:nvSpPr>
        <p:spPr/>
        <p:txBody>
          <a:bodyPr>
            <a:normAutofit/>
          </a:bodyPr>
          <a:lstStyle/>
          <a:p>
            <a:r>
              <a:rPr lang="en-US"/>
              <a:t>What are you doing to integrate GP work in your curriculum committee?</a:t>
            </a:r>
          </a:p>
          <a:p>
            <a:pPr lvl="1"/>
            <a:r>
              <a:rPr lang="en-US"/>
              <a:t>Share examples in chat</a:t>
            </a:r>
          </a:p>
        </p:txBody>
      </p:sp>
      <p:sp>
        <p:nvSpPr>
          <p:cNvPr id="4" name="Slide Number Placeholder 3"/>
          <p:cNvSpPr>
            <a:spLocks noGrp="1"/>
          </p:cNvSpPr>
          <p:nvPr>
            <p:ph type="sldNum" sz="quarter" idx="10"/>
          </p:nvPr>
        </p:nvSpPr>
        <p:spPr/>
        <p:txBody>
          <a:bodyPr/>
          <a:lstStyle/>
          <a:p>
            <a:fld id="{492D8F1A-69A8-9242-9469-8400121D240A}" type="slidenum">
              <a:rPr lang="en-US" smtClean="0"/>
              <a:pPr/>
              <a:t>19</a:t>
            </a:fld>
            <a:endParaRPr lang="en-US"/>
          </a:p>
        </p:txBody>
      </p:sp>
    </p:spTree>
    <p:extLst>
      <p:ext uri="{BB962C8B-B14F-4D97-AF65-F5344CB8AC3E}">
        <p14:creationId xmlns:p14="http://schemas.microsoft.com/office/powerpoint/2010/main" val="151115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Housekeeping</a:t>
            </a:r>
            <a:endParaRPr/>
          </a:p>
        </p:txBody>
      </p:sp>
      <p:sp>
        <p:nvSpPr>
          <p:cNvPr id="59" name="Google Shape;59;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Please use the chat feature in Pathable</a:t>
            </a:r>
            <a:endParaRPr/>
          </a:p>
          <a:p>
            <a:pPr marL="342900" lvl="0" indent="-342900" algn="l" rtl="0">
              <a:lnSpc>
                <a:spcPct val="90000"/>
              </a:lnSpc>
              <a:spcBef>
                <a:spcPts val="1000"/>
              </a:spcBef>
              <a:spcAft>
                <a:spcPts val="0"/>
              </a:spcAft>
              <a:buClr>
                <a:srgbClr val="404040"/>
              </a:buClr>
              <a:buSzPts val="2400"/>
              <a:buFont typeface="Arial"/>
              <a:buChar char="•"/>
            </a:pPr>
            <a:r>
              <a:rPr lang="en-US"/>
              <a:t>Use “Raise Hand” feature to speak or ask questions when called</a:t>
            </a:r>
            <a:endParaRPr/>
          </a:p>
          <a:p>
            <a:pPr marL="342900" lvl="0" indent="-342900" algn="l" rtl="0">
              <a:lnSpc>
                <a:spcPct val="90000"/>
              </a:lnSpc>
              <a:spcBef>
                <a:spcPts val="1000"/>
              </a:spcBef>
              <a:spcAft>
                <a:spcPts val="0"/>
              </a:spcAft>
              <a:buClr>
                <a:srgbClr val="404040"/>
              </a:buClr>
              <a:buSzPts val="2400"/>
              <a:buFont typeface="Arial"/>
              <a:buChar char="•"/>
            </a:pPr>
            <a:r>
              <a:rPr lang="en-US"/>
              <a:t>Reminder to please mute mic when not speaking</a:t>
            </a:r>
            <a:endParaRPr/>
          </a:p>
          <a:p>
            <a:pPr marL="342900" lvl="0" indent="-342900" algn="l" rtl="0">
              <a:lnSpc>
                <a:spcPct val="90000"/>
              </a:lnSpc>
              <a:spcBef>
                <a:spcPts val="1000"/>
              </a:spcBef>
              <a:spcAft>
                <a:spcPts val="0"/>
              </a:spcAft>
              <a:buClr>
                <a:srgbClr val="404040"/>
              </a:buClr>
              <a:buSzPts val="2400"/>
              <a:buFont typeface="Arial"/>
              <a:buChar char="•"/>
            </a:pPr>
            <a:r>
              <a:rPr lang="en-US"/>
              <a:t>Pro tip: maneuver your windows to have both Zoom and Pathable visible</a:t>
            </a:r>
            <a:endParaRPr/>
          </a:p>
        </p:txBody>
      </p:sp>
      <p:sp>
        <p:nvSpPr>
          <p:cNvPr id="60" name="Google Shape;60;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11373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ct val="300000"/>
            </a:pPr>
            <a:r>
              <a:rPr lang="en" sz="3200" dirty="0"/>
              <a:t>Sustaining Change and Assessment (Continuous Quality Improvement)</a:t>
            </a:r>
            <a:endParaRPr sz="3200" dirty="0"/>
          </a:p>
        </p:txBody>
      </p:sp>
      <p:sp>
        <p:nvSpPr>
          <p:cNvPr id="178" name="Google Shape;178;p26"/>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fontScale="70000" lnSpcReduction="20000"/>
          </a:bodyPr>
          <a:lstStyle/>
          <a:p>
            <a:pPr marL="0" indent="0">
              <a:lnSpc>
                <a:spcPct val="110000"/>
              </a:lnSpc>
              <a:spcBef>
                <a:spcPts val="0"/>
              </a:spcBef>
              <a:buClr>
                <a:schemeClr val="dk1"/>
              </a:buClr>
              <a:buSzPct val="85185"/>
              <a:buNone/>
            </a:pPr>
            <a:r>
              <a:rPr lang="en" sz="3600"/>
              <a:t>When it has taken root, Guided Pathways redesign results in an organizational structure/culture of ongoing transformative change</a:t>
            </a:r>
            <a:endParaRPr sz="3333"/>
          </a:p>
          <a:p>
            <a:pPr marL="699553" lvl="1" indent="-457200">
              <a:lnSpc>
                <a:spcPct val="110000"/>
              </a:lnSpc>
              <a:spcBef>
                <a:spcPts val="400"/>
              </a:spcBef>
              <a:buClr>
                <a:schemeClr val="tx2"/>
              </a:buClr>
              <a:buSzPct val="100000"/>
            </a:pPr>
            <a:r>
              <a:rPr lang="en" sz="2933"/>
              <a:t>Governance structures adopt data-informed decision-making to examine where a current practice is living up to shared values and where it is not.</a:t>
            </a:r>
            <a:endParaRPr sz="2933"/>
          </a:p>
          <a:p>
            <a:pPr marL="699553" lvl="1" indent="-457200">
              <a:lnSpc>
                <a:spcPct val="110000"/>
              </a:lnSpc>
              <a:spcBef>
                <a:spcPts val="400"/>
              </a:spcBef>
              <a:buClr>
                <a:schemeClr val="tx2"/>
              </a:buClr>
              <a:buSzPct val="100000"/>
            </a:pPr>
            <a:r>
              <a:rPr lang="en" sz="2933"/>
              <a:t>Pathways (meta-majors) and academic program maps are a source for evaluating the efficacy of scheduling and program offerings</a:t>
            </a:r>
            <a:endParaRPr sz="2933"/>
          </a:p>
          <a:p>
            <a:pPr marL="699553" lvl="1" indent="-457200">
              <a:lnSpc>
                <a:spcPct val="110000"/>
              </a:lnSpc>
              <a:spcBef>
                <a:spcPts val="400"/>
              </a:spcBef>
              <a:buClr>
                <a:schemeClr val="tx2"/>
              </a:buClr>
              <a:buSzPct val="100000"/>
            </a:pPr>
            <a:r>
              <a:rPr lang="en" sz="2933"/>
              <a:t>With the help of case management technologies, proactive student support will both serve students and become a source of data for how to better meet student needs</a:t>
            </a:r>
            <a:endParaRPr sz="2933"/>
          </a:p>
          <a:p>
            <a:pPr marL="699553" lvl="1" indent="-457200">
              <a:lnSpc>
                <a:spcPct val="110000"/>
              </a:lnSpc>
              <a:spcBef>
                <a:spcPts val="400"/>
              </a:spcBef>
              <a:buClr>
                <a:schemeClr val="tx2"/>
              </a:buClr>
              <a:buSzPct val="100000"/>
            </a:pPr>
            <a:r>
              <a:rPr lang="en" sz="2933"/>
              <a:t>Outcomes assessment can be regularly aligned with real world applications to future careers—directly or following transfer.</a:t>
            </a:r>
            <a:endParaRPr sz="2933"/>
          </a:p>
          <a:p>
            <a:pPr marL="699553" lvl="1" indent="-457200">
              <a:lnSpc>
                <a:spcPct val="110000"/>
              </a:lnSpc>
              <a:spcBef>
                <a:spcPts val="400"/>
              </a:spcBef>
              <a:buClr>
                <a:schemeClr val="tx2"/>
              </a:buClr>
              <a:buSzPct val="100000"/>
            </a:pPr>
            <a:r>
              <a:rPr lang="en" sz="2933"/>
              <a:t>With its emphasis of breaking down barriers to student success, Guided Pathways, ultimately, is about advancing student equity.</a:t>
            </a:r>
            <a:endParaRPr sz="2933"/>
          </a:p>
          <a:p>
            <a:pPr marL="338658" indent="-186262">
              <a:spcBef>
                <a:spcPts val="533"/>
              </a:spcBef>
              <a:buClr>
                <a:schemeClr val="dk1"/>
              </a:buClr>
              <a:buSzPct val="218181"/>
              <a:buNone/>
            </a:pPr>
            <a:endParaRPr sz="1467"/>
          </a:p>
        </p:txBody>
      </p:sp>
    </p:spTree>
    <p:extLst>
      <p:ext uri="{BB962C8B-B14F-4D97-AF65-F5344CB8AC3E}">
        <p14:creationId xmlns:p14="http://schemas.microsoft.com/office/powerpoint/2010/main" val="211869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0F41C-3643-534E-9AE8-278AD5825CAF}"/>
              </a:ext>
            </a:extLst>
          </p:cNvPr>
          <p:cNvSpPr>
            <a:spLocks noGrp="1"/>
          </p:cNvSpPr>
          <p:nvPr>
            <p:ph type="title"/>
          </p:nvPr>
        </p:nvSpPr>
        <p:spPr>
          <a:xfrm>
            <a:off x="965201" y="403412"/>
            <a:ext cx="10388598" cy="3609788"/>
          </a:xfrm>
        </p:spPr>
        <p:txBody>
          <a:bodyPr/>
          <a:lstStyle/>
          <a:p>
            <a:r>
              <a:rPr lang="en-US" dirty="0">
                <a:solidFill>
                  <a:srgbClr val="00B050"/>
                </a:solidFill>
              </a:rPr>
              <a:t>Some GP integration considerations for Curriculum Committees</a:t>
            </a:r>
          </a:p>
        </p:txBody>
      </p:sp>
      <p:sp>
        <p:nvSpPr>
          <p:cNvPr id="5" name="Slide Number Placeholder 4">
            <a:extLst>
              <a:ext uri="{FF2B5EF4-FFF2-40B4-BE49-F238E27FC236}">
                <a16:creationId xmlns:a16="http://schemas.microsoft.com/office/drawing/2014/main" id="{316B25A8-EB6D-473A-A49F-83C6BC323E48}"/>
              </a:ext>
            </a:extLst>
          </p:cNvPr>
          <p:cNvSpPr>
            <a:spLocks noGrp="1"/>
          </p:cNvSpPr>
          <p:nvPr>
            <p:ph type="sldNum" idx="12"/>
          </p:nvPr>
        </p:nvSpPr>
        <p:spPr/>
        <p:txBody>
          <a:bodyPr/>
          <a:lstStyle/>
          <a:p>
            <a:fld id="{492D8F1A-69A8-9242-9469-8400121D240A}" type="slidenum">
              <a:rPr lang="en-US" smtClean="0"/>
              <a:pPr/>
              <a:t>21</a:t>
            </a:fld>
            <a:endParaRPr lang="en-US"/>
          </a:p>
        </p:txBody>
      </p:sp>
    </p:spTree>
    <p:extLst>
      <p:ext uri="{BB962C8B-B14F-4D97-AF65-F5344CB8AC3E}">
        <p14:creationId xmlns:p14="http://schemas.microsoft.com/office/powerpoint/2010/main" val="250975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C05F-A91A-40A5-BB38-A3CC58420807}"/>
              </a:ext>
            </a:extLst>
          </p:cNvPr>
          <p:cNvSpPr>
            <a:spLocks noGrp="1"/>
          </p:cNvSpPr>
          <p:nvPr>
            <p:ph type="title"/>
          </p:nvPr>
        </p:nvSpPr>
        <p:spPr/>
        <p:txBody>
          <a:bodyPr anchor="ctr"/>
          <a:lstStyle/>
          <a:p>
            <a:r>
              <a:rPr lang="en-US" dirty="0">
                <a:latin typeface="Palatino"/>
              </a:rPr>
              <a:t>Keeping an Eye on the Big Picture: </a:t>
            </a:r>
            <a:br>
              <a:rPr lang="en-US" dirty="0">
                <a:latin typeface="Palatino"/>
              </a:rPr>
            </a:br>
            <a:r>
              <a:rPr lang="en-US" dirty="0">
                <a:latin typeface="Palatino"/>
              </a:rPr>
              <a:t>The Development Criteria</a:t>
            </a:r>
            <a:endParaRPr lang="en-US" dirty="0"/>
          </a:p>
        </p:txBody>
      </p:sp>
      <p:sp>
        <p:nvSpPr>
          <p:cNvPr id="3" name="Content Placeholder 2">
            <a:extLst>
              <a:ext uri="{FF2B5EF4-FFF2-40B4-BE49-F238E27FC236}">
                <a16:creationId xmlns:a16="http://schemas.microsoft.com/office/drawing/2014/main" id="{7D9158F1-DC3D-48D9-B375-EF8B633098B6}"/>
              </a:ext>
            </a:extLst>
          </p:cNvPr>
          <p:cNvSpPr>
            <a:spLocks noGrp="1"/>
          </p:cNvSpPr>
          <p:nvPr>
            <p:ph sz="half" idx="1"/>
          </p:nvPr>
        </p:nvSpPr>
        <p:spPr/>
        <p:txBody>
          <a:bodyPr vert="horz" lIns="91440" tIns="45720" rIns="91440" bIns="45720" rtlCol="0" anchor="t">
            <a:normAutofit/>
          </a:bodyPr>
          <a:lstStyle/>
          <a:p>
            <a:r>
              <a:rPr lang="en-US" dirty="0">
                <a:cs typeface="Gill Sans"/>
              </a:rPr>
              <a:t>Local curriculum approval assures that each proposal meets five criteria: </a:t>
            </a:r>
            <a:endParaRPr lang="en-US" dirty="0"/>
          </a:p>
          <a:p>
            <a:pPr lvl="1">
              <a:buNone/>
            </a:pPr>
            <a:r>
              <a:rPr lang="en-US" sz="2000" dirty="0">
                <a:cs typeface="Gill Sans"/>
              </a:rPr>
              <a:t>•Appropriateness to Mission</a:t>
            </a:r>
            <a:endParaRPr lang="en-US" sz="2000" dirty="0"/>
          </a:p>
          <a:p>
            <a:pPr lvl="1">
              <a:buNone/>
            </a:pPr>
            <a:r>
              <a:rPr lang="en-US" sz="2000" dirty="0">
                <a:cs typeface="Gill Sans"/>
              </a:rPr>
              <a:t>•Need</a:t>
            </a:r>
            <a:endParaRPr lang="en-US" sz="2000" dirty="0"/>
          </a:p>
          <a:p>
            <a:pPr lvl="1">
              <a:buNone/>
            </a:pPr>
            <a:r>
              <a:rPr lang="en-US" sz="2000" dirty="0">
                <a:cs typeface="Gill Sans"/>
              </a:rPr>
              <a:t>•Curriculum Standards</a:t>
            </a:r>
            <a:endParaRPr lang="en-US" sz="2000" dirty="0"/>
          </a:p>
          <a:p>
            <a:pPr lvl="1">
              <a:buNone/>
            </a:pPr>
            <a:r>
              <a:rPr lang="en-US" sz="2000" dirty="0">
                <a:cs typeface="Gill Sans"/>
              </a:rPr>
              <a:t>•Adequate Resources </a:t>
            </a:r>
            <a:endParaRPr lang="en-US" sz="2000" dirty="0"/>
          </a:p>
          <a:p>
            <a:pPr lvl="1">
              <a:buNone/>
            </a:pPr>
            <a:r>
              <a:rPr lang="en-US" sz="2000" dirty="0">
                <a:cs typeface="Gill Sans"/>
              </a:rPr>
              <a:t>•Compliance</a:t>
            </a:r>
            <a:endParaRPr lang="en-US" sz="2000" dirty="0"/>
          </a:p>
          <a:p>
            <a:r>
              <a:rPr lang="en-US" dirty="0">
                <a:cs typeface="Gill Sans"/>
              </a:rPr>
              <a:t>DC require focus on the Big Picture and alignment with local and system missions, including all aspects of GP work. </a:t>
            </a:r>
          </a:p>
          <a:p>
            <a:r>
              <a:rPr lang="en-US" dirty="0">
                <a:cs typeface="Gill Sans"/>
              </a:rPr>
              <a:t>Explained in Chapter 1 of the PCAH</a:t>
            </a:r>
          </a:p>
        </p:txBody>
      </p:sp>
      <p:sp>
        <p:nvSpPr>
          <p:cNvPr id="4" name="Slide Number Placeholder 3">
            <a:extLst>
              <a:ext uri="{FF2B5EF4-FFF2-40B4-BE49-F238E27FC236}">
                <a16:creationId xmlns:a16="http://schemas.microsoft.com/office/drawing/2014/main" id="{7E44BA2E-C3AC-49DD-8349-06CA451CACF3}"/>
              </a:ext>
            </a:extLst>
          </p:cNvPr>
          <p:cNvSpPr>
            <a:spLocks noGrp="1"/>
          </p:cNvSpPr>
          <p:nvPr>
            <p:ph type="sldNum" sz="quarter" idx="10"/>
          </p:nvPr>
        </p:nvSpPr>
        <p:spPr/>
        <p:txBody>
          <a:bodyPr/>
          <a:lstStyle/>
          <a:p>
            <a:fld id="{492D8F1A-69A8-9242-9469-8400121D240A}" type="slidenum">
              <a:rPr lang="en-US" smtClean="0"/>
              <a:pPr/>
              <a:t>22</a:t>
            </a:fld>
            <a:endParaRPr lang="en-US"/>
          </a:p>
        </p:txBody>
      </p:sp>
    </p:spTree>
    <p:extLst>
      <p:ext uri="{BB962C8B-B14F-4D97-AF65-F5344CB8AC3E}">
        <p14:creationId xmlns:p14="http://schemas.microsoft.com/office/powerpoint/2010/main" val="135280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6030-D4D4-4907-8AFB-537278D50700}"/>
              </a:ext>
            </a:extLst>
          </p:cNvPr>
          <p:cNvSpPr>
            <a:spLocks noGrp="1"/>
          </p:cNvSpPr>
          <p:nvPr>
            <p:ph type="title"/>
          </p:nvPr>
        </p:nvSpPr>
        <p:spPr/>
        <p:txBody>
          <a:bodyPr anchor="ctr"/>
          <a:lstStyle/>
          <a:p>
            <a:r>
              <a:rPr lang="en-US" dirty="0">
                <a:latin typeface="Palatino"/>
              </a:rPr>
              <a:t>Committee Membership</a:t>
            </a:r>
            <a:endParaRPr lang="en-US" dirty="0"/>
          </a:p>
        </p:txBody>
      </p:sp>
      <p:sp>
        <p:nvSpPr>
          <p:cNvPr id="3" name="Content Placeholder 2">
            <a:extLst>
              <a:ext uri="{FF2B5EF4-FFF2-40B4-BE49-F238E27FC236}">
                <a16:creationId xmlns:a16="http://schemas.microsoft.com/office/drawing/2014/main" id="{F5A3EA70-E745-4A93-AC3D-9A89D4CC2594}"/>
              </a:ext>
            </a:extLst>
          </p:cNvPr>
          <p:cNvSpPr>
            <a:spLocks noGrp="1"/>
          </p:cNvSpPr>
          <p:nvPr>
            <p:ph sz="half" idx="1"/>
          </p:nvPr>
        </p:nvSpPr>
        <p:spPr>
          <a:xfrm>
            <a:off x="1277650" y="1549400"/>
            <a:ext cx="10058400" cy="4668520"/>
          </a:xfrm>
        </p:spPr>
        <p:txBody>
          <a:bodyPr vert="horz" lIns="91440" tIns="45720" rIns="91440" bIns="45720" rtlCol="0" anchor="t">
            <a:normAutofit fontScale="92500" lnSpcReduction="10000"/>
          </a:bodyPr>
          <a:lstStyle/>
          <a:p>
            <a:r>
              <a:rPr lang="en-US" dirty="0">
                <a:cs typeface="Gill Sans"/>
              </a:rPr>
              <a:t>Who is at the table?  </a:t>
            </a:r>
            <a:endParaRPr lang="en-US" dirty="0"/>
          </a:p>
          <a:p>
            <a:r>
              <a:rPr lang="en-US" dirty="0">
                <a:cs typeface="Gill Sans"/>
              </a:rPr>
              <a:t>Have you included students on your committee or in your curriculum process?  </a:t>
            </a:r>
          </a:p>
          <a:p>
            <a:r>
              <a:rPr lang="en-US" dirty="0">
                <a:cs typeface="Gill Sans"/>
              </a:rPr>
              <a:t>Membership with an eye toward Curriculum as a </a:t>
            </a:r>
            <a:r>
              <a:rPr lang="en-US" b="1" dirty="0">
                <a:cs typeface="Gill Sans"/>
              </a:rPr>
              <a:t>system</a:t>
            </a:r>
            <a:r>
              <a:rPr lang="en-US" dirty="0">
                <a:cs typeface="Gill Sans"/>
              </a:rPr>
              <a:t>, not a product.  </a:t>
            </a:r>
          </a:p>
          <a:p>
            <a:r>
              <a:rPr lang="en-US" dirty="0">
                <a:cs typeface="Gill Sans"/>
              </a:rPr>
              <a:t>In addition to faculty and those directly responsible for managing curriculum, consider other areas of expertise that are part of the curriculum system: </a:t>
            </a:r>
          </a:p>
          <a:p>
            <a:pPr lvl="1"/>
            <a:r>
              <a:rPr lang="en-US" dirty="0">
                <a:cs typeface="Gill Sans"/>
              </a:rPr>
              <a:t>Admissions and Records</a:t>
            </a:r>
          </a:p>
          <a:p>
            <a:pPr lvl="1"/>
            <a:r>
              <a:rPr lang="en-US" dirty="0">
                <a:cs typeface="Gill Sans"/>
              </a:rPr>
              <a:t>Financial Aid</a:t>
            </a:r>
          </a:p>
          <a:p>
            <a:pPr lvl="1"/>
            <a:r>
              <a:rPr lang="en-US" dirty="0">
                <a:cs typeface="Gill Sans"/>
              </a:rPr>
              <a:t>Veterans Support Services and Programs</a:t>
            </a:r>
          </a:p>
          <a:p>
            <a:pPr lvl="1"/>
            <a:r>
              <a:rPr lang="en-US" dirty="0">
                <a:cs typeface="Gill Sans"/>
              </a:rPr>
              <a:t>Disabled Students Programs and Services / Accessibility</a:t>
            </a:r>
          </a:p>
          <a:p>
            <a:pPr lvl="1"/>
            <a:r>
              <a:rPr lang="en-US" dirty="0">
                <a:cs typeface="Gill Sans"/>
              </a:rPr>
              <a:t>Distance Education</a:t>
            </a:r>
            <a:endParaRPr lang="en-US" dirty="0"/>
          </a:p>
          <a:p>
            <a:pPr lvl="1"/>
            <a:r>
              <a:rPr lang="en-US" dirty="0">
                <a:cs typeface="Gill Sans"/>
              </a:rPr>
              <a:t>Outcomes Assessment</a:t>
            </a:r>
            <a:endParaRPr lang="en-US" dirty="0"/>
          </a:p>
          <a:p>
            <a:pPr lvl="1"/>
            <a:endParaRPr lang="en-US" dirty="0"/>
          </a:p>
          <a:p>
            <a:r>
              <a:rPr lang="en-US" dirty="0">
                <a:cs typeface="Gill Sans"/>
              </a:rPr>
              <a:t>Membership with an eye on Equity and Diversity</a:t>
            </a:r>
          </a:p>
          <a:p>
            <a:pPr lvl="1"/>
            <a:endParaRPr lang="en-US" dirty="0">
              <a:cs typeface="Gill Sans"/>
            </a:endParaRPr>
          </a:p>
        </p:txBody>
      </p:sp>
      <p:sp>
        <p:nvSpPr>
          <p:cNvPr id="4" name="Slide Number Placeholder 3">
            <a:extLst>
              <a:ext uri="{FF2B5EF4-FFF2-40B4-BE49-F238E27FC236}">
                <a16:creationId xmlns:a16="http://schemas.microsoft.com/office/drawing/2014/main" id="{90864466-D8AC-4BDE-BE29-C02F1322384C}"/>
              </a:ext>
            </a:extLst>
          </p:cNvPr>
          <p:cNvSpPr>
            <a:spLocks noGrp="1"/>
          </p:cNvSpPr>
          <p:nvPr>
            <p:ph type="sldNum" sz="quarter" idx="10"/>
          </p:nvPr>
        </p:nvSpPr>
        <p:spPr/>
        <p:txBody>
          <a:bodyPr/>
          <a:lstStyle/>
          <a:p>
            <a:fld id="{492D8F1A-69A8-9242-9469-8400121D240A}" type="slidenum">
              <a:rPr lang="en-US" smtClean="0"/>
              <a:pPr/>
              <a:t>23</a:t>
            </a:fld>
            <a:endParaRPr lang="en-US"/>
          </a:p>
        </p:txBody>
      </p:sp>
    </p:spTree>
    <p:extLst>
      <p:ext uri="{BB962C8B-B14F-4D97-AF65-F5344CB8AC3E}">
        <p14:creationId xmlns:p14="http://schemas.microsoft.com/office/powerpoint/2010/main" val="360808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225C-B33F-4D16-85BC-67438898060E}"/>
              </a:ext>
            </a:extLst>
          </p:cNvPr>
          <p:cNvSpPr>
            <a:spLocks noGrp="1"/>
          </p:cNvSpPr>
          <p:nvPr>
            <p:ph type="title"/>
          </p:nvPr>
        </p:nvSpPr>
        <p:spPr/>
        <p:txBody>
          <a:bodyPr anchor="ctr"/>
          <a:lstStyle/>
          <a:p>
            <a:r>
              <a:rPr lang="en-US" dirty="0">
                <a:latin typeface="Palatino"/>
              </a:rPr>
              <a:t>Meta Major Development</a:t>
            </a:r>
            <a:endParaRPr lang="en-US" dirty="0"/>
          </a:p>
        </p:txBody>
      </p:sp>
      <p:sp>
        <p:nvSpPr>
          <p:cNvPr id="3" name="Content Placeholder 2">
            <a:extLst>
              <a:ext uri="{FF2B5EF4-FFF2-40B4-BE49-F238E27FC236}">
                <a16:creationId xmlns:a16="http://schemas.microsoft.com/office/drawing/2014/main" id="{8398F688-E4C0-4DFF-B745-00E316672DE7}"/>
              </a:ext>
            </a:extLst>
          </p:cNvPr>
          <p:cNvSpPr>
            <a:spLocks noGrp="1"/>
          </p:cNvSpPr>
          <p:nvPr>
            <p:ph sz="half" idx="1"/>
          </p:nvPr>
        </p:nvSpPr>
        <p:spPr/>
        <p:txBody>
          <a:bodyPr vert="horz" lIns="91440" tIns="45720" rIns="91440" bIns="45720" rtlCol="0" anchor="t">
            <a:normAutofit/>
          </a:bodyPr>
          <a:lstStyle/>
          <a:p>
            <a:r>
              <a:rPr lang="en-US" sz="3200" dirty="0">
                <a:cs typeface="Gill Sans"/>
              </a:rPr>
              <a:t>CC involvement in initial development and </a:t>
            </a:r>
            <a:r>
              <a:rPr lang="en-US" sz="3200" b="1" dirty="0">
                <a:cs typeface="Gill Sans"/>
              </a:rPr>
              <a:t>ongoing</a:t>
            </a:r>
            <a:r>
              <a:rPr lang="en-US" sz="3200" dirty="0">
                <a:cs typeface="Gill Sans"/>
              </a:rPr>
              <a:t> review / maintenance of Meta Majors.  </a:t>
            </a:r>
          </a:p>
          <a:p>
            <a:pPr marL="0" indent="0">
              <a:buNone/>
            </a:pPr>
            <a:endParaRPr lang="en-US" sz="3200" dirty="0">
              <a:cs typeface="Gill Sans"/>
            </a:endParaRPr>
          </a:p>
          <a:p>
            <a:r>
              <a:rPr lang="en-US" sz="3200" dirty="0">
                <a:cs typeface="Gill Sans"/>
              </a:rPr>
              <a:t>Including Meta Major conversations / considerations as part of curriculum review and approval processes.  </a:t>
            </a:r>
            <a:endParaRPr lang="en-US" sz="3200" dirty="0"/>
          </a:p>
          <a:p>
            <a:pPr marL="0" indent="0">
              <a:buNone/>
            </a:pPr>
            <a:endParaRPr lang="en-US" dirty="0"/>
          </a:p>
        </p:txBody>
      </p:sp>
      <p:sp>
        <p:nvSpPr>
          <p:cNvPr id="4" name="Slide Number Placeholder 3">
            <a:extLst>
              <a:ext uri="{FF2B5EF4-FFF2-40B4-BE49-F238E27FC236}">
                <a16:creationId xmlns:a16="http://schemas.microsoft.com/office/drawing/2014/main" id="{E34DF72A-A0FE-4A7F-88E9-C9DF56329853}"/>
              </a:ext>
            </a:extLst>
          </p:cNvPr>
          <p:cNvSpPr>
            <a:spLocks noGrp="1"/>
          </p:cNvSpPr>
          <p:nvPr>
            <p:ph type="sldNum" sz="quarter" idx="10"/>
          </p:nvPr>
        </p:nvSpPr>
        <p:spPr/>
        <p:txBody>
          <a:bodyPr/>
          <a:lstStyle/>
          <a:p>
            <a:fld id="{492D8F1A-69A8-9242-9469-8400121D240A}" type="slidenum">
              <a:rPr lang="en-US" smtClean="0"/>
              <a:pPr/>
              <a:t>24</a:t>
            </a:fld>
            <a:endParaRPr lang="en-US"/>
          </a:p>
        </p:txBody>
      </p:sp>
    </p:spTree>
    <p:extLst>
      <p:ext uri="{BB962C8B-B14F-4D97-AF65-F5344CB8AC3E}">
        <p14:creationId xmlns:p14="http://schemas.microsoft.com/office/powerpoint/2010/main" val="145413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56F0-28FE-4473-9519-41E4BA924823}"/>
              </a:ext>
            </a:extLst>
          </p:cNvPr>
          <p:cNvSpPr>
            <a:spLocks noGrp="1"/>
          </p:cNvSpPr>
          <p:nvPr>
            <p:ph type="title"/>
          </p:nvPr>
        </p:nvSpPr>
        <p:spPr/>
        <p:txBody>
          <a:bodyPr anchor="ctr"/>
          <a:lstStyle/>
          <a:p>
            <a:r>
              <a:rPr lang="en-US" dirty="0">
                <a:latin typeface="Palatino"/>
              </a:rPr>
              <a:t>Monitoring English and Math Pathways</a:t>
            </a:r>
            <a:endParaRPr lang="en-US" dirty="0"/>
          </a:p>
        </p:txBody>
      </p:sp>
      <p:sp>
        <p:nvSpPr>
          <p:cNvPr id="3" name="Content Placeholder 2">
            <a:extLst>
              <a:ext uri="{FF2B5EF4-FFF2-40B4-BE49-F238E27FC236}">
                <a16:creationId xmlns:a16="http://schemas.microsoft.com/office/drawing/2014/main" id="{8DAE5561-0B2E-4EA7-B427-18B37C5FE651}"/>
              </a:ext>
            </a:extLst>
          </p:cNvPr>
          <p:cNvSpPr>
            <a:spLocks noGrp="1"/>
          </p:cNvSpPr>
          <p:nvPr>
            <p:ph sz="half" idx="1"/>
          </p:nvPr>
        </p:nvSpPr>
        <p:spPr/>
        <p:txBody>
          <a:bodyPr vert="horz" lIns="91440" tIns="45720" rIns="91440" bIns="45720" rtlCol="0" anchor="t">
            <a:normAutofit/>
          </a:bodyPr>
          <a:lstStyle/>
          <a:p>
            <a:r>
              <a:rPr lang="en-US" dirty="0">
                <a:cs typeface="Gill Sans"/>
              </a:rPr>
              <a:t>Sustaining and monitoring AB 705 changes to placement, sequencing, and prerequisites for computation and communication.  </a:t>
            </a:r>
          </a:p>
          <a:p>
            <a:pPr marL="0" indent="0">
              <a:buNone/>
            </a:pPr>
            <a:endParaRPr lang="en-US" dirty="0"/>
          </a:p>
          <a:p>
            <a:r>
              <a:rPr lang="en-US" dirty="0">
                <a:cs typeface="Gill Sans"/>
              </a:rPr>
              <a:t>Consider role of the committee in ongoing monitoring and discussions about impact of changed practices.  </a:t>
            </a:r>
          </a:p>
          <a:p>
            <a:pPr marL="0" indent="0">
              <a:buNone/>
            </a:pPr>
            <a:endParaRPr lang="en-US" dirty="0">
              <a:cs typeface="Gill Sans"/>
            </a:endParaRPr>
          </a:p>
          <a:p>
            <a:r>
              <a:rPr lang="en-US" dirty="0">
                <a:cs typeface="Gill Sans"/>
              </a:rPr>
              <a:t>CC a location for ongoing conversations about overall impact of changes across the curriculum and in student progress toward educational goal attainment.  </a:t>
            </a:r>
            <a:endParaRPr lang="en-US" dirty="0"/>
          </a:p>
        </p:txBody>
      </p:sp>
      <p:sp>
        <p:nvSpPr>
          <p:cNvPr id="4" name="Slide Number Placeholder 3">
            <a:extLst>
              <a:ext uri="{FF2B5EF4-FFF2-40B4-BE49-F238E27FC236}">
                <a16:creationId xmlns:a16="http://schemas.microsoft.com/office/drawing/2014/main" id="{B7C32BC6-DE8A-4B7F-9D39-088427FDC012}"/>
              </a:ext>
            </a:extLst>
          </p:cNvPr>
          <p:cNvSpPr>
            <a:spLocks noGrp="1"/>
          </p:cNvSpPr>
          <p:nvPr>
            <p:ph type="sldNum" sz="quarter" idx="10"/>
          </p:nvPr>
        </p:nvSpPr>
        <p:spPr/>
        <p:txBody>
          <a:bodyPr/>
          <a:lstStyle/>
          <a:p>
            <a:fld id="{492D8F1A-69A8-9242-9469-8400121D240A}" type="slidenum">
              <a:rPr lang="en-US" smtClean="0"/>
              <a:pPr/>
              <a:t>25</a:t>
            </a:fld>
            <a:endParaRPr lang="en-US"/>
          </a:p>
        </p:txBody>
      </p:sp>
    </p:spTree>
    <p:extLst>
      <p:ext uri="{BB962C8B-B14F-4D97-AF65-F5344CB8AC3E}">
        <p14:creationId xmlns:p14="http://schemas.microsoft.com/office/powerpoint/2010/main" val="345262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prstGeom prst="rect">
            <a:avLst/>
          </a:prstGeom>
        </p:spPr>
        <p:txBody>
          <a:bodyPr spcFirstLastPara="1" vert="horz" wrap="square" lIns="91433" tIns="91433" rIns="91433" bIns="91433" rtlCol="0" anchor="t" anchorCtr="0">
            <a:normAutofit/>
          </a:bodyPr>
          <a:lstStyle/>
          <a:p>
            <a:pPr>
              <a:spcBef>
                <a:spcPts val="0"/>
              </a:spcBef>
            </a:pPr>
            <a:r>
              <a:rPr lang="en" b="1"/>
              <a:t>Resources </a:t>
            </a:r>
            <a:endParaRPr b="1"/>
          </a:p>
        </p:txBody>
      </p:sp>
      <p:sp>
        <p:nvSpPr>
          <p:cNvPr id="2" name="Text Placeholder 1" hidden="1">
            <a:extLst>
              <a:ext uri="{FF2B5EF4-FFF2-40B4-BE49-F238E27FC236}">
                <a16:creationId xmlns:a16="http://schemas.microsoft.com/office/drawing/2014/main" id="{6E7A62B4-B870-EA4F-A250-6E81D355EC3C}"/>
              </a:ext>
            </a:extLst>
          </p:cNvPr>
          <p:cNvSpPr>
            <a:spLocks noGrp="1"/>
          </p:cNvSpPr>
          <p:nvPr>
            <p:ph type="body" sz="half" idx="2"/>
          </p:nvPr>
        </p:nvSpPr>
        <p:spPr/>
        <p:txBody>
          <a:bodyPr/>
          <a:lstStyle/>
          <a:p>
            <a:endParaRPr lang="en-US"/>
          </a:p>
        </p:txBody>
      </p:sp>
      <p:sp>
        <p:nvSpPr>
          <p:cNvPr id="185" name="Google Shape;185;p27"/>
          <p:cNvSpPr txBox="1">
            <a:spLocks noGrp="1"/>
          </p:cNvSpPr>
          <p:nvPr>
            <p:ph idx="1"/>
          </p:nvPr>
        </p:nvSpPr>
        <p:spPr>
          <a:prstGeom prst="rect">
            <a:avLst/>
          </a:prstGeom>
        </p:spPr>
        <p:txBody>
          <a:bodyPr spcFirstLastPara="1" vert="horz" wrap="square" lIns="91433" tIns="91433" rIns="91433" bIns="91433" rtlCol="0" anchor="t" anchorCtr="0">
            <a:normAutofit/>
          </a:bodyPr>
          <a:lstStyle/>
          <a:p>
            <a:pPr>
              <a:spcBef>
                <a:spcPts val="1067"/>
              </a:spcBef>
            </a:pPr>
            <a:r>
              <a:rPr lang="en" sz="2400" u="sng">
                <a:solidFill>
                  <a:schemeClr val="hlink"/>
                </a:solidFill>
                <a:hlinkClick r:id="rId3"/>
              </a:rPr>
              <a:t>Survey on Collegial Consultation During Guided Pathways Implementation: An Agenda for Professional Development </a:t>
            </a:r>
            <a:endParaRPr lang="en-US" sz="2400" u="sng">
              <a:solidFill>
                <a:schemeClr val="hlink"/>
              </a:solidFill>
            </a:endParaRPr>
          </a:p>
          <a:p>
            <a:pPr>
              <a:spcBef>
                <a:spcPts val="1067"/>
              </a:spcBef>
            </a:pPr>
            <a:r>
              <a:rPr lang="en-US" sz="2400">
                <a:solidFill>
                  <a:schemeClr val="hlink"/>
                </a:solidFill>
              </a:rPr>
              <a:t>GPTF Webinars: </a:t>
            </a:r>
          </a:p>
          <a:p>
            <a:pPr lvl="1">
              <a:spcBef>
                <a:spcPts val="1067"/>
              </a:spcBef>
            </a:pPr>
            <a:r>
              <a:rPr lang="en-US" sz="2000">
                <a:solidFill>
                  <a:schemeClr val="hlink"/>
                </a:solidFill>
              </a:rPr>
              <a:t>Integrating Guided Pathways to Institutional Structures </a:t>
            </a:r>
            <a:r>
              <a:rPr lang="en-US" sz="2000">
                <a:solidFill>
                  <a:schemeClr val="hlink"/>
                </a:solidFill>
                <a:hlinkClick r:id="rId4"/>
              </a:rPr>
              <a:t>PPT </a:t>
            </a:r>
            <a:r>
              <a:rPr lang="en-US" sz="2000">
                <a:solidFill>
                  <a:schemeClr val="hlink"/>
                </a:solidFill>
              </a:rPr>
              <a:t>and </a:t>
            </a:r>
            <a:r>
              <a:rPr lang="en-US" sz="2000">
                <a:solidFill>
                  <a:schemeClr val="hlink"/>
                </a:solidFill>
                <a:hlinkClick r:id="rId5"/>
              </a:rPr>
              <a:t>Recording</a:t>
            </a:r>
            <a:endParaRPr lang="en-US" sz="2000">
              <a:solidFill>
                <a:schemeClr val="hlink"/>
              </a:solidFill>
            </a:endParaRPr>
          </a:p>
          <a:p>
            <a:pPr lvl="1">
              <a:spcBef>
                <a:spcPts val="1067"/>
              </a:spcBef>
            </a:pPr>
            <a:r>
              <a:rPr lang="en-US" sz="2000">
                <a:solidFill>
                  <a:schemeClr val="hlink"/>
                </a:solidFill>
              </a:rPr>
              <a:t>Using the SOAA as a Tool of Guided Pathways Reflection, Planning, and Collaboration </a:t>
            </a:r>
            <a:r>
              <a:rPr lang="en-US" sz="2000">
                <a:solidFill>
                  <a:schemeClr val="hlink"/>
                </a:solidFill>
                <a:hlinkClick r:id="rId6" invalidUrl="https://www.asccc.org/sites/default/files/3.4.20 - Webinar 2 Using the SOAA Tool final draft %281%29.pptx"/>
              </a:rPr>
              <a:t>PPT </a:t>
            </a:r>
            <a:r>
              <a:rPr lang="en-US" sz="2000">
                <a:solidFill>
                  <a:schemeClr val="hlink"/>
                </a:solidFill>
              </a:rPr>
              <a:t>and </a:t>
            </a:r>
            <a:r>
              <a:rPr lang="en-US" sz="2000">
                <a:solidFill>
                  <a:schemeClr val="hlink"/>
                </a:solidFill>
                <a:hlinkClick r:id="rId7"/>
              </a:rPr>
              <a:t>Recording</a:t>
            </a:r>
            <a:endParaRPr lang="en-US" sz="2000">
              <a:solidFill>
                <a:schemeClr val="hlink"/>
              </a:solidFill>
            </a:endParaRPr>
          </a:p>
          <a:p>
            <a:pPr lvl="1">
              <a:spcBef>
                <a:spcPts val="1067"/>
              </a:spcBef>
            </a:pPr>
            <a:r>
              <a:rPr lang="en-US" sz="2000">
                <a:solidFill>
                  <a:schemeClr val="hlink"/>
                </a:solidFill>
              </a:rPr>
              <a:t>Integrated Planning, Guided Pathways, and Sustainability </a:t>
            </a:r>
            <a:r>
              <a:rPr lang="en-US" sz="2000">
                <a:solidFill>
                  <a:schemeClr val="hlink"/>
                </a:solidFill>
                <a:hlinkClick r:id="rId8" action="ppaction://hlinkfile"/>
              </a:rPr>
              <a:t>PPT </a:t>
            </a:r>
            <a:r>
              <a:rPr lang="en-US" sz="2000">
                <a:solidFill>
                  <a:schemeClr val="hlink"/>
                </a:solidFill>
              </a:rPr>
              <a:t>and </a:t>
            </a:r>
            <a:r>
              <a:rPr lang="en-US" sz="2000">
                <a:solidFill>
                  <a:schemeClr val="hlink"/>
                </a:solidFill>
                <a:hlinkClick r:id="rId8" action="ppaction://hlinkfile"/>
              </a:rPr>
              <a:t>Recording</a:t>
            </a:r>
            <a:endParaRPr lang="en-US" sz="2000">
              <a:solidFill>
                <a:schemeClr val="hlink"/>
              </a:solidFill>
            </a:endParaRPr>
          </a:p>
          <a:p>
            <a:pPr>
              <a:spcBef>
                <a:spcPts val="1067"/>
              </a:spcBef>
            </a:pPr>
            <a:r>
              <a:rPr lang="en-US">
                <a:solidFill>
                  <a:schemeClr val="hlink"/>
                </a:solidFill>
              </a:rPr>
              <a:t>All GPTF Webinars: </a:t>
            </a:r>
            <a:r>
              <a:rPr lang="en-US">
                <a:solidFill>
                  <a:schemeClr val="hlink"/>
                </a:solidFill>
                <a:hlinkClick r:id="rId9"/>
              </a:rPr>
              <a:t>https://asccc.org/guided-pathways</a:t>
            </a:r>
            <a:r>
              <a:rPr lang="en-US">
                <a:solidFill>
                  <a:schemeClr val="hlink"/>
                </a:solidFill>
              </a:rPr>
              <a:t> </a:t>
            </a:r>
          </a:p>
          <a:p>
            <a:pPr>
              <a:spcBef>
                <a:spcPts val="1067"/>
              </a:spcBef>
            </a:pPr>
            <a:endParaRPr lang="en-US" sz="2400">
              <a:solidFill>
                <a:schemeClr val="hlink"/>
              </a:solidFill>
            </a:endParaRPr>
          </a:p>
          <a:p>
            <a:pPr>
              <a:spcBef>
                <a:spcPts val="1067"/>
              </a:spcBef>
            </a:pPr>
            <a:endParaRPr sz="2400"/>
          </a:p>
          <a:p>
            <a:pPr marL="0" indent="0">
              <a:spcBef>
                <a:spcPts val="1067"/>
              </a:spcBef>
              <a:buNone/>
            </a:pPr>
            <a:endParaRPr sz="1467"/>
          </a:p>
        </p:txBody>
      </p:sp>
      <p:sp>
        <p:nvSpPr>
          <p:cNvPr id="186" name="Google Shape;186;p27"/>
          <p:cNvSpPr txBox="1">
            <a:spLocks noGrp="1"/>
          </p:cNvSpPr>
          <p:nvPr>
            <p:ph type="sldNum" sz="quarter" idx="10"/>
          </p:nvPr>
        </p:nvSpPr>
        <p:spPr>
          <a:prstGeom prst="rect">
            <a:avLst/>
          </a:prstGeom>
        </p:spPr>
        <p:txBody>
          <a:bodyPr spcFirstLastPara="1" vert="horz" wrap="square" lIns="91433" tIns="91433" rIns="91433" bIns="91433" rtlCol="0" anchor="ctr" anchorCtr="0">
            <a:noAutofit/>
          </a:bodyPr>
          <a:lstStyle/>
          <a:p>
            <a:pPr>
              <a:buClr>
                <a:srgbClr val="000000"/>
              </a:buClr>
            </a:pPr>
            <a:fld id="{00000000-1234-1234-1234-123412341234}" type="slidenum">
              <a:rPr lang="en" b="0">
                <a:solidFill>
                  <a:schemeClr val="lt2"/>
                </a:solidFill>
                <a:latin typeface="Gill Sans"/>
                <a:ea typeface="Gill Sans"/>
                <a:cs typeface="Gill Sans"/>
                <a:sym typeface="Gill Sans"/>
              </a:rPr>
              <a:pPr>
                <a:buClr>
                  <a:srgbClr val="000000"/>
                </a:buClr>
              </a:pPr>
              <a:t>26</a:t>
            </a:fld>
            <a:endParaRPr b="0">
              <a:solidFill>
                <a:schemeClr val="lt2"/>
              </a:solidFill>
              <a:latin typeface="Gill Sans"/>
              <a:ea typeface="Gill Sans"/>
              <a:cs typeface="Gill Sans"/>
              <a:sym typeface="Gill Sans"/>
            </a:endParaRPr>
          </a:p>
        </p:txBody>
      </p:sp>
    </p:spTree>
    <p:extLst>
      <p:ext uri="{BB962C8B-B14F-4D97-AF65-F5344CB8AC3E}">
        <p14:creationId xmlns:p14="http://schemas.microsoft.com/office/powerpoint/2010/main" val="163169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C957-884E-0743-AF70-44CBBD6E3F16}"/>
              </a:ext>
            </a:extLst>
          </p:cNvPr>
          <p:cNvSpPr>
            <a:spLocks noGrp="1"/>
          </p:cNvSpPr>
          <p:nvPr>
            <p:ph type="title"/>
          </p:nvPr>
        </p:nvSpPr>
        <p:spPr/>
        <p:txBody>
          <a:bodyPr/>
          <a:lstStyle/>
          <a:p>
            <a:r>
              <a:rPr lang="en-US" b="1"/>
              <a:t>Q &amp; A</a:t>
            </a:r>
          </a:p>
        </p:txBody>
      </p:sp>
      <p:sp>
        <p:nvSpPr>
          <p:cNvPr id="5" name="Text Placeholder 4">
            <a:extLst>
              <a:ext uri="{FF2B5EF4-FFF2-40B4-BE49-F238E27FC236}">
                <a16:creationId xmlns:a16="http://schemas.microsoft.com/office/drawing/2014/main" id="{74E27D82-56BD-0346-AA46-4B49BEB4C45B}"/>
              </a:ext>
            </a:extLst>
          </p:cNvPr>
          <p:cNvSpPr>
            <a:spLocks noGrp="1"/>
          </p:cNvSpPr>
          <p:nvPr>
            <p:ph type="body" sz="half" idx="2"/>
          </p:nvPr>
        </p:nvSpPr>
        <p:spPr/>
        <p:txBody>
          <a:bodyPr/>
          <a:lstStyle/>
          <a:p>
            <a:r>
              <a:rPr lang="en-US" dirty="0"/>
              <a:t>Please use chat for questions, or “raise hand” and wait until called on to unmute.</a:t>
            </a:r>
          </a:p>
        </p:txBody>
      </p:sp>
      <p:sp>
        <p:nvSpPr>
          <p:cNvPr id="3" name="Content Placeholder 2">
            <a:extLst>
              <a:ext uri="{FF2B5EF4-FFF2-40B4-BE49-F238E27FC236}">
                <a16:creationId xmlns:a16="http://schemas.microsoft.com/office/drawing/2014/main" id="{32A364FD-A173-8144-828A-C7AA3D3D5E74}"/>
              </a:ext>
            </a:extLst>
          </p:cNvPr>
          <p:cNvSpPr>
            <a:spLocks noGrp="1"/>
          </p:cNvSpPr>
          <p:nvPr>
            <p:ph idx="1"/>
          </p:nvPr>
        </p:nvSpPr>
        <p:spPr/>
        <p:txBody>
          <a:bodyPr/>
          <a:lstStyle/>
          <a:p>
            <a:pPr marL="0" indent="0">
              <a:buNone/>
            </a:pPr>
            <a:r>
              <a:rPr lang="en-US"/>
              <a:t>Thank you for joining us today!</a:t>
            </a:r>
          </a:p>
          <a:p>
            <a:r>
              <a:rPr lang="en-US"/>
              <a:t>Erik Shearer, Napa Valley College</a:t>
            </a:r>
          </a:p>
          <a:p>
            <a:r>
              <a:rPr lang="en-US"/>
              <a:t>Sarah Harris, College of the Sequoias</a:t>
            </a:r>
          </a:p>
          <a:p>
            <a:r>
              <a:rPr lang="en-US"/>
              <a:t>Josefina Gomez, San Joaquin Delta College</a:t>
            </a:r>
          </a:p>
        </p:txBody>
      </p:sp>
      <p:sp>
        <p:nvSpPr>
          <p:cNvPr id="4" name="Slide Number Placeholder 3">
            <a:extLst>
              <a:ext uri="{FF2B5EF4-FFF2-40B4-BE49-F238E27FC236}">
                <a16:creationId xmlns:a16="http://schemas.microsoft.com/office/drawing/2014/main" id="{311EF42A-C175-A245-B5F0-FD1D79B78112}"/>
              </a:ext>
            </a:extLst>
          </p:cNvPr>
          <p:cNvSpPr>
            <a:spLocks noGrp="1"/>
          </p:cNvSpPr>
          <p:nvPr>
            <p:ph type="sldNum" sz="quarter" idx="10"/>
          </p:nvPr>
        </p:nvSpPr>
        <p:spPr/>
        <p:txBody>
          <a:bodyPr/>
          <a:lstStyle/>
          <a:p>
            <a:fld id="{492D8F1A-69A8-9242-9469-8400121D240A}" type="slidenum">
              <a:rPr lang="en-US" smtClean="0"/>
              <a:pPr/>
              <a:t>27</a:t>
            </a:fld>
            <a:endParaRPr lang="en-US"/>
          </a:p>
        </p:txBody>
      </p:sp>
    </p:spTree>
    <p:extLst>
      <p:ext uri="{BB962C8B-B14F-4D97-AF65-F5344CB8AC3E}">
        <p14:creationId xmlns:p14="http://schemas.microsoft.com/office/powerpoint/2010/main" val="428723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Description</a:t>
            </a:r>
          </a:p>
        </p:txBody>
      </p:sp>
      <p:sp>
        <p:nvSpPr>
          <p:cNvPr id="4" name="Text Placeholder 3" hidden="1">
            <a:extLst>
              <a:ext uri="{FF2B5EF4-FFF2-40B4-BE49-F238E27FC236}">
                <a16:creationId xmlns:a16="http://schemas.microsoft.com/office/drawing/2014/main" id="{08EA5BA3-2CFB-1A4F-ABA5-4D6E971B825B}"/>
              </a:ext>
            </a:extLst>
          </p:cNvPr>
          <p:cNvSpPr>
            <a:spLocks noGrp="1"/>
          </p:cNvSpPr>
          <p:nvPr>
            <p:ph type="body" sz="half" idx="2"/>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t>By clarifying the path, helping students to find the path, supporting students to stay on the path, and ensuring student learning, the Guided Pathways framework serves as an institutional redesign with equity and the student experience at the core. Colleges have completed year four of the five-year grant to design and implement a Guided Pathways framework. Colleges are situated to institutionalize their Guided Pathways frameworks by integrating the guided pathways elements into existing and redefined college structures.  Our curriculum committees and academic senates have a central role in leading this next stage of institutional redesign. Join this session to learn and discuss what a Guided Pathways integration looks like across different colleges and how your curriculum committee can play a central role. </a:t>
            </a:r>
          </a:p>
          <a:p>
            <a:pPr marL="0" indent="0">
              <a:buNone/>
            </a:pPr>
            <a:endParaRPr lang="en-US"/>
          </a:p>
        </p:txBody>
      </p:sp>
    </p:spTree>
    <p:extLst>
      <p:ext uri="{BB962C8B-B14F-4D97-AF65-F5344CB8AC3E}">
        <p14:creationId xmlns:p14="http://schemas.microsoft.com/office/powerpoint/2010/main" val="429025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dirty="0"/>
              <a:t>Institutionalizing Guided Pathways </a:t>
            </a:r>
            <a:endParaRPr sz="3200" dirty="0"/>
          </a:p>
        </p:txBody>
      </p:sp>
      <p:sp>
        <p:nvSpPr>
          <p:cNvPr id="53" name="Google Shape;53;p11"/>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237061" indent="-50799">
              <a:spcBef>
                <a:spcPts val="0"/>
              </a:spcBef>
              <a:buSzPts val="2100"/>
              <a:buNone/>
            </a:pPr>
            <a:r>
              <a:rPr lang="en" sz="2400"/>
              <a:t>Questions to Ask: Has your College . . .</a:t>
            </a:r>
            <a:endParaRPr sz="2400"/>
          </a:p>
          <a:p>
            <a:pPr marL="237061" indent="-50799">
              <a:spcBef>
                <a:spcPts val="0"/>
              </a:spcBef>
              <a:buSzPts val="2100"/>
              <a:buNone/>
            </a:pPr>
            <a:endParaRPr sz="2400"/>
          </a:p>
          <a:p>
            <a:pPr marL="601130" indent="-457200">
              <a:spcBef>
                <a:spcPts val="0"/>
              </a:spcBef>
              <a:buSzPct val="75000"/>
              <a:buFont typeface="+mj-lt"/>
              <a:buAutoNum type="arabicParenR"/>
            </a:pPr>
            <a:r>
              <a:rPr lang="en" sz="2400"/>
              <a:t>Created a sustainability plan for supporting students and faculty in continuing the framework and addressing equity goals </a:t>
            </a:r>
            <a:endParaRPr sz="2400"/>
          </a:p>
          <a:p>
            <a:pPr marL="601130" indent="-457200">
              <a:spcBef>
                <a:spcPts val="0"/>
              </a:spcBef>
              <a:buSzPct val="75000"/>
              <a:buFont typeface="+mj-lt"/>
              <a:buAutoNum type="arabicParenR"/>
            </a:pPr>
            <a:r>
              <a:rPr lang="en" sz="2400"/>
              <a:t>Changed structures to align with the Guided Pathways framework: governance, planning, budgeting, hiring </a:t>
            </a:r>
            <a:endParaRPr sz="2400"/>
          </a:p>
          <a:p>
            <a:pPr marL="601130" indent="-457200">
              <a:spcBef>
                <a:spcPts val="0"/>
              </a:spcBef>
              <a:buSzPct val="75000"/>
              <a:buFont typeface="+mj-lt"/>
              <a:buAutoNum type="arabicParenR"/>
            </a:pPr>
            <a:r>
              <a:rPr lang="en" sz="2400"/>
              <a:t>Aligned outcome and program review assessments to ensure ongoing assessment of the framework </a:t>
            </a:r>
            <a:endParaRPr sz="2400"/>
          </a:p>
          <a:p>
            <a:pPr marL="601130" indent="-457200">
              <a:spcBef>
                <a:spcPts val="0"/>
              </a:spcBef>
              <a:buSzPct val="75000"/>
              <a:buFont typeface="+mj-lt"/>
              <a:buAutoNum type="arabicParenR"/>
            </a:pPr>
            <a:r>
              <a:rPr lang="en" sz="2400"/>
              <a:t>Identified a continued role for the academic senate and curriculum committees in Guided Pathways re-design </a:t>
            </a:r>
            <a:endParaRPr sz="2400"/>
          </a:p>
        </p:txBody>
      </p:sp>
    </p:spTree>
    <p:extLst>
      <p:ext uri="{BB962C8B-B14F-4D97-AF65-F5344CB8AC3E}">
        <p14:creationId xmlns:p14="http://schemas.microsoft.com/office/powerpoint/2010/main" val="81607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dirty="0"/>
              <a:t>Aligning the Mission and Vision with Equity and Guided Pathways </a:t>
            </a:r>
            <a:endParaRPr sz="3200" dirty="0"/>
          </a:p>
        </p:txBody>
      </p:sp>
      <p:sp>
        <p:nvSpPr>
          <p:cNvPr id="59" name="Google Shape;59;p12"/>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0" indent="0">
              <a:buNone/>
            </a:pPr>
            <a:r>
              <a:rPr lang="en" sz="2400"/>
              <a:t>Ensure your college VISION and MISSION statements are aligned with Guided Pathways efforts</a:t>
            </a:r>
            <a:endParaRPr sz="2400"/>
          </a:p>
          <a:p>
            <a:pPr marL="0" indent="0">
              <a:buNone/>
            </a:pPr>
            <a:r>
              <a:rPr lang="en" sz="2400"/>
              <a:t>Support faculty in</a:t>
            </a:r>
            <a:r>
              <a:rPr lang="en-US" sz="2400"/>
              <a:t>:</a:t>
            </a:r>
            <a:r>
              <a:rPr lang="en" sz="2400"/>
              <a:t> </a:t>
            </a:r>
            <a:endParaRPr sz="2400"/>
          </a:p>
          <a:p>
            <a:pPr indent="-397923">
              <a:buSzPts val="1100"/>
            </a:pPr>
            <a:r>
              <a:rPr lang="en" sz="2400"/>
              <a:t>leading change</a:t>
            </a:r>
            <a:endParaRPr sz="2400"/>
          </a:p>
          <a:p>
            <a:pPr indent="-397923">
              <a:spcBef>
                <a:spcPts val="0"/>
              </a:spcBef>
              <a:buSzPts val="1100"/>
            </a:pPr>
            <a:r>
              <a:rPr lang="en" sz="2400"/>
              <a:t>serving students</a:t>
            </a:r>
            <a:endParaRPr sz="2400"/>
          </a:p>
          <a:p>
            <a:pPr indent="-397923">
              <a:spcBef>
                <a:spcPts val="0"/>
              </a:spcBef>
              <a:buSzPts val="1100"/>
            </a:pPr>
            <a:r>
              <a:rPr lang="en" sz="2400"/>
              <a:t>embracing inclusion </a:t>
            </a:r>
            <a:endParaRPr sz="2400"/>
          </a:p>
          <a:p>
            <a:pPr indent="-397923">
              <a:spcBef>
                <a:spcPts val="0"/>
              </a:spcBef>
              <a:buSzPts val="1100"/>
            </a:pPr>
            <a:r>
              <a:rPr lang="en" sz="2400"/>
              <a:t>engaging in anti-racism</a:t>
            </a:r>
          </a:p>
          <a:p>
            <a:pPr marL="0" indent="0">
              <a:spcBef>
                <a:spcPts val="0"/>
              </a:spcBef>
              <a:buSzPts val="1100"/>
              <a:buNone/>
            </a:pPr>
            <a:endParaRPr lang="en" sz="2400"/>
          </a:p>
          <a:p>
            <a:pPr marL="0" indent="0">
              <a:spcBef>
                <a:spcPts val="0"/>
              </a:spcBef>
              <a:buSzPts val="1100"/>
              <a:buNone/>
            </a:pPr>
            <a:r>
              <a:rPr lang="en" sz="2400"/>
              <a:t>Curriculum Committee efforts aligned with Mission and Vision through the development criteria</a:t>
            </a:r>
            <a:endParaRPr sz="2400"/>
          </a:p>
        </p:txBody>
      </p:sp>
    </p:spTree>
    <p:extLst>
      <p:ext uri="{BB962C8B-B14F-4D97-AF65-F5344CB8AC3E}">
        <p14:creationId xmlns:p14="http://schemas.microsoft.com/office/powerpoint/2010/main" val="54521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pPr>
              <a:spcBef>
                <a:spcPts val="0"/>
              </a:spcBef>
              <a:buClr>
                <a:schemeClr val="dk1"/>
              </a:buClr>
              <a:buSzPts val="3300"/>
            </a:pPr>
            <a:r>
              <a:rPr lang="en" sz="3200" dirty="0">
                <a:latin typeface="Palatino" charset="0"/>
                <a:ea typeface="Palatino" charset="0"/>
                <a:cs typeface="Palatino" charset="0"/>
                <a:sym typeface="Calibri"/>
              </a:rPr>
              <a:t>The 10+1 and Guided Pathways</a:t>
            </a:r>
            <a:endParaRPr sz="3200" dirty="0">
              <a:latin typeface="Palatino" charset="0"/>
              <a:ea typeface="Palatino" charset="0"/>
              <a:cs typeface="Palatino" charset="0"/>
            </a:endParaRPr>
          </a:p>
        </p:txBody>
      </p:sp>
      <p:sp>
        <p:nvSpPr>
          <p:cNvPr id="3" name="Content Placeholder 2">
            <a:extLst>
              <a:ext uri="{FF2B5EF4-FFF2-40B4-BE49-F238E27FC236}">
                <a16:creationId xmlns:a16="http://schemas.microsoft.com/office/drawing/2014/main" id="{C850B91A-4D01-894B-869D-023E8BEA02A5}"/>
              </a:ext>
            </a:extLst>
          </p:cNvPr>
          <p:cNvSpPr>
            <a:spLocks noGrp="1"/>
          </p:cNvSpPr>
          <p:nvPr>
            <p:ph sz="half" idx="1"/>
          </p:nvPr>
        </p:nvSpPr>
        <p:spPr/>
        <p:txBody>
          <a:bodyPr/>
          <a:lstStyle/>
          <a:p>
            <a:endParaRPr lang="en-US"/>
          </a:p>
        </p:txBody>
      </p:sp>
      <p:grpSp>
        <p:nvGrpSpPr>
          <p:cNvPr id="73" name="Google Shape;73;p14" descr="A chart showing the aignment of the 10+1 with elements of guided pathways" title="Ten Plus One and Pathways"/>
          <p:cNvGrpSpPr/>
          <p:nvPr/>
        </p:nvGrpSpPr>
        <p:grpSpPr>
          <a:xfrm>
            <a:off x="1286038" y="1578691"/>
            <a:ext cx="9649983" cy="4547472"/>
            <a:chOff x="507328" y="-21514"/>
            <a:chExt cx="7237487" cy="4547472"/>
          </a:xfrm>
        </p:grpSpPr>
        <p:sp>
          <p:nvSpPr>
            <p:cNvPr id="74" name="Google Shape;74;p14"/>
            <p:cNvSpPr/>
            <p:nvPr/>
          </p:nvSpPr>
          <p:spPr>
            <a:xfrm>
              <a:off x="4695929" y="3091420"/>
              <a:ext cx="3048886" cy="1434538"/>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75" name="Google Shape;75;p14"/>
            <p:cNvSpPr txBox="1"/>
            <p:nvPr/>
          </p:nvSpPr>
          <p:spPr>
            <a:xfrm>
              <a:off x="5642107" y="3481567"/>
              <a:ext cx="2071196" cy="1012880"/>
            </a:xfrm>
            <a:prstGeom prst="rect">
              <a:avLst/>
            </a:prstGeom>
            <a:noFill/>
            <a:ln>
              <a:noFill/>
            </a:ln>
          </p:spPr>
          <p:txBody>
            <a:bodyPr spcFirstLastPara="1" wrap="square" lIns="53333" tIns="53333" rIns="53333" bIns="53333" anchor="t" anchorCtr="0">
              <a:noAutofit/>
            </a:bodyPr>
            <a:lstStyle/>
            <a:p>
              <a:pPr marL="118110" lvl="1" indent="-126365">
                <a:lnSpc>
                  <a:spcPct val="90000"/>
                </a:lnSpc>
                <a:buClr>
                  <a:schemeClr val="dk1"/>
                </a:buClr>
                <a:buSzPts val="1100"/>
                <a:buFont typeface="Calibri"/>
                <a:buChar char="•"/>
              </a:pPr>
              <a:r>
                <a:rPr lang="en" sz="1450" b="1">
                  <a:solidFill>
                    <a:schemeClr val="tx2"/>
                  </a:solidFill>
                  <a:latin typeface="Calibri"/>
                  <a:ea typeface="Calibri"/>
                  <a:cs typeface="Calibri"/>
                  <a:sym typeface="Calibri"/>
                </a:rPr>
                <a:t>Curriculum</a:t>
              </a:r>
              <a:endParaRPr lang="en-US" sz="1450" b="1">
                <a:solidFill>
                  <a:schemeClr val="tx2"/>
                </a:solidFill>
              </a:endParaRPr>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Student Preparation and Success</a:t>
              </a:r>
              <a:endParaRPr sz="1467"/>
            </a:p>
          </p:txBody>
        </p:sp>
        <p:sp>
          <p:nvSpPr>
            <p:cNvPr id="76" name="Google Shape;76;p14"/>
            <p:cNvSpPr/>
            <p:nvPr/>
          </p:nvSpPr>
          <p:spPr>
            <a:xfrm>
              <a:off x="625298" y="3091420"/>
              <a:ext cx="3006078" cy="1434538"/>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77" name="Google Shape;77;p14"/>
            <p:cNvSpPr txBox="1"/>
            <p:nvPr/>
          </p:nvSpPr>
          <p:spPr>
            <a:xfrm>
              <a:off x="656810" y="3481567"/>
              <a:ext cx="2041231" cy="1012880"/>
            </a:xfrm>
            <a:prstGeom prst="rect">
              <a:avLst/>
            </a:prstGeom>
            <a:noFill/>
            <a:ln>
              <a:noFill/>
            </a:ln>
          </p:spPr>
          <p:txBody>
            <a:bodyPr spcFirstLastPara="1" wrap="square" lIns="53333" tIns="53333" rIns="53333" bIns="53333" anchor="t" anchorCtr="0">
              <a:noAutofit/>
            </a:bodyPr>
            <a:lstStyle/>
            <a:p>
              <a:pPr marL="118110" lvl="1" indent="-126365">
                <a:lnSpc>
                  <a:spcPct val="90000"/>
                </a:lnSpc>
                <a:buClr>
                  <a:schemeClr val="dk1"/>
                </a:buClr>
                <a:buSzPts val="1100"/>
                <a:buFont typeface="Calibri"/>
                <a:buChar char="•"/>
              </a:pPr>
              <a:r>
                <a:rPr lang="en" sz="1450" b="1">
                  <a:solidFill>
                    <a:schemeClr val="tx2"/>
                  </a:solidFill>
                  <a:latin typeface="Calibri"/>
                  <a:ea typeface="Calibri"/>
                  <a:cs typeface="Calibri"/>
                  <a:sym typeface="Calibri"/>
                </a:rPr>
                <a:t>Curriculum</a:t>
              </a:r>
              <a:endParaRPr lang="en-US" sz="1467">
                <a:solidFill>
                  <a:schemeClr val="tx2"/>
                </a:solidFill>
              </a:endParaRPr>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Student Preparation and Success</a:t>
              </a:r>
              <a:endParaRPr sz="1467"/>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Educational Programs</a:t>
              </a:r>
              <a:endParaRPr sz="1467"/>
            </a:p>
          </p:txBody>
        </p:sp>
        <p:sp>
          <p:nvSpPr>
            <p:cNvPr id="78" name="Google Shape;78;p14"/>
            <p:cNvSpPr/>
            <p:nvPr/>
          </p:nvSpPr>
          <p:spPr>
            <a:xfrm>
              <a:off x="4650885" y="3"/>
              <a:ext cx="3050569" cy="1434538"/>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79" name="Google Shape;79;p14"/>
            <p:cNvSpPr txBox="1"/>
            <p:nvPr/>
          </p:nvSpPr>
          <p:spPr>
            <a:xfrm>
              <a:off x="5597567" y="31515"/>
              <a:ext cx="2072374" cy="1012880"/>
            </a:xfrm>
            <a:prstGeom prst="rect">
              <a:avLst/>
            </a:prstGeom>
            <a:noFill/>
            <a:ln>
              <a:noFill/>
            </a:ln>
          </p:spPr>
          <p:txBody>
            <a:bodyPr spcFirstLastPara="1" wrap="square" lIns="53333" tIns="53333" rIns="53333" bIns="53333" anchor="t" anchorCtr="0">
              <a:noAutofit/>
            </a:bodyPr>
            <a:lstStyle/>
            <a:p>
              <a:pPr marL="118110" lvl="1" indent="-126365">
                <a:lnSpc>
                  <a:spcPct val="90000"/>
                </a:lnSpc>
                <a:buClr>
                  <a:schemeClr val="dk1"/>
                </a:buClr>
                <a:buSzPts val="1100"/>
                <a:buFont typeface="Calibri"/>
                <a:buChar char="•"/>
              </a:pPr>
              <a:r>
                <a:rPr lang="en" sz="1450" b="1">
                  <a:solidFill>
                    <a:schemeClr val="tx2"/>
                  </a:solidFill>
                  <a:latin typeface="Calibri"/>
                  <a:ea typeface="Calibri"/>
                  <a:cs typeface="Calibri"/>
                  <a:sym typeface="Calibri"/>
                </a:rPr>
                <a:t>Curriculum</a:t>
              </a:r>
              <a:endParaRPr lang="en-US" sz="1450" b="1">
                <a:solidFill>
                  <a:schemeClr val="tx2"/>
                </a:solidFill>
              </a:endParaRPr>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Student Preparation and Success</a:t>
              </a:r>
              <a:endParaRPr sz="1467"/>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Educational Programs</a:t>
              </a:r>
              <a:endParaRPr sz="1467"/>
            </a:p>
          </p:txBody>
        </p:sp>
        <p:sp>
          <p:nvSpPr>
            <p:cNvPr id="80" name="Google Shape;80;p14"/>
            <p:cNvSpPr/>
            <p:nvPr/>
          </p:nvSpPr>
          <p:spPr>
            <a:xfrm>
              <a:off x="507328" y="-21514"/>
              <a:ext cx="3080621" cy="1606654"/>
            </a:xfrm>
            <a:prstGeom prst="roundRect">
              <a:avLst>
                <a:gd name="adj" fmla="val 10000"/>
              </a:avLst>
            </a:prstGeom>
            <a:solidFill>
              <a:schemeClr val="lt1">
                <a:alpha val="89803"/>
              </a:schemeClr>
            </a:solidFill>
            <a:ln w="9525" cap="flat" cmpd="sng">
              <a:solidFill>
                <a:schemeClr val="accen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81" name="Google Shape;81;p14"/>
            <p:cNvSpPr txBox="1"/>
            <p:nvPr/>
          </p:nvSpPr>
          <p:spPr>
            <a:xfrm>
              <a:off x="542621" y="13779"/>
              <a:ext cx="2085848" cy="1134405"/>
            </a:xfrm>
            <a:prstGeom prst="rect">
              <a:avLst/>
            </a:prstGeom>
            <a:noFill/>
            <a:ln>
              <a:noFill/>
            </a:ln>
          </p:spPr>
          <p:txBody>
            <a:bodyPr spcFirstLastPara="1" wrap="square" lIns="53333" tIns="53333" rIns="53333" bIns="53333" anchor="t" anchorCtr="0">
              <a:noAutofit/>
            </a:bodyPr>
            <a:lstStyle/>
            <a:p>
              <a:pPr marL="118110" lvl="1" indent="-126365">
                <a:lnSpc>
                  <a:spcPct val="90000"/>
                </a:lnSpc>
                <a:buClr>
                  <a:schemeClr val="dk1"/>
                </a:buClr>
                <a:buSzPts val="1100"/>
                <a:buFont typeface="Calibri"/>
                <a:buChar char="•"/>
              </a:pPr>
              <a:r>
                <a:rPr lang="en" sz="1450" b="1">
                  <a:solidFill>
                    <a:schemeClr val="tx2"/>
                  </a:solidFill>
                  <a:latin typeface="Calibri"/>
                  <a:ea typeface="Calibri"/>
                  <a:cs typeface="Calibri"/>
                  <a:sym typeface="Calibri"/>
                </a:rPr>
                <a:t>Curriculum</a:t>
              </a:r>
              <a:endParaRPr lang="en-US" sz="1450" b="1">
                <a:solidFill>
                  <a:schemeClr val="tx2"/>
                </a:solidFill>
              </a:endParaRPr>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Educational Programs</a:t>
              </a:r>
              <a:endParaRPr sz="1467"/>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Degree and Certificate Requirements</a:t>
              </a:r>
              <a:endParaRPr sz="1467"/>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Student Preparation and Success</a:t>
              </a:r>
              <a:endParaRPr sz="1467"/>
            </a:p>
            <a:p>
              <a:pPr marL="118530" lvl="1" indent="-126997">
                <a:lnSpc>
                  <a:spcPct val="90000"/>
                </a:lnSpc>
                <a:spcBef>
                  <a:spcPts val="267"/>
                </a:spcBef>
                <a:buClr>
                  <a:schemeClr val="dk1"/>
                </a:buClr>
                <a:buSzPts val="1100"/>
                <a:buFont typeface="Calibri"/>
                <a:buChar char="•"/>
              </a:pPr>
              <a:r>
                <a:rPr lang="en" sz="1467">
                  <a:solidFill>
                    <a:schemeClr val="dk1"/>
                  </a:solidFill>
                  <a:latin typeface="Calibri"/>
                  <a:ea typeface="Calibri"/>
                  <a:cs typeface="Calibri"/>
                  <a:sym typeface="Calibri"/>
                </a:rPr>
                <a:t>Accreditation Process</a:t>
              </a:r>
              <a:endParaRPr sz="1467">
                <a:solidFill>
                  <a:schemeClr val="dk1"/>
                </a:solidFill>
                <a:latin typeface="Calibri"/>
                <a:ea typeface="Calibri"/>
                <a:cs typeface="Calibri"/>
                <a:sym typeface="Calibri"/>
              </a:endParaRPr>
            </a:p>
          </p:txBody>
        </p:sp>
        <p:sp>
          <p:nvSpPr>
            <p:cNvPr id="82" name="Google Shape;82;p14"/>
            <p:cNvSpPr/>
            <p:nvPr/>
          </p:nvSpPr>
          <p:spPr>
            <a:xfrm>
              <a:off x="2128860" y="277041"/>
              <a:ext cx="1941110" cy="194111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sp>
          <p:nvSpPr>
            <p:cNvPr id="83" name="Google Shape;83;p14"/>
            <p:cNvSpPr txBox="1"/>
            <p:nvPr/>
          </p:nvSpPr>
          <p:spPr>
            <a:xfrm>
              <a:off x="2697398" y="845579"/>
              <a:ext cx="1372572" cy="1372572"/>
            </a:xfrm>
            <a:prstGeom prst="rect">
              <a:avLst/>
            </a:prstGeom>
            <a:noFill/>
            <a:ln>
              <a:noFill/>
            </a:ln>
          </p:spPr>
          <p:txBody>
            <a:bodyPr spcFirstLastPara="1" wrap="square" lIns="128000" tIns="128000" rIns="128000" bIns="128000" anchor="ctr" anchorCtr="0">
              <a:noAutofit/>
            </a:bodyPr>
            <a:lstStyle/>
            <a:p>
              <a:pPr algn="ctr">
                <a:lnSpc>
                  <a:spcPct val="90000"/>
                </a:lnSpc>
              </a:pPr>
              <a:r>
                <a:rPr lang="en" sz="1867">
                  <a:solidFill>
                    <a:schemeClr val="lt1"/>
                  </a:solidFill>
                  <a:latin typeface="Calibri"/>
                  <a:ea typeface="Calibri"/>
                  <a:cs typeface="Calibri"/>
                  <a:sym typeface="Calibri"/>
                </a:rPr>
                <a:t>Clear pathways and programs</a:t>
              </a:r>
              <a:endParaRPr sz="1467"/>
            </a:p>
          </p:txBody>
        </p:sp>
        <p:sp>
          <p:nvSpPr>
            <p:cNvPr id="84" name="Google Shape;84;p14"/>
            <p:cNvSpPr/>
            <p:nvPr/>
          </p:nvSpPr>
          <p:spPr>
            <a:xfrm rot="5400000">
              <a:off x="4159629" y="277041"/>
              <a:ext cx="1941110" cy="194111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sp>
          <p:nvSpPr>
            <p:cNvPr id="85" name="Google Shape;85;p14"/>
            <p:cNvSpPr txBox="1"/>
            <p:nvPr/>
          </p:nvSpPr>
          <p:spPr>
            <a:xfrm>
              <a:off x="4159629" y="845579"/>
              <a:ext cx="1372572" cy="1372572"/>
            </a:xfrm>
            <a:prstGeom prst="rect">
              <a:avLst/>
            </a:prstGeom>
            <a:noFill/>
            <a:ln>
              <a:noFill/>
            </a:ln>
          </p:spPr>
          <p:txBody>
            <a:bodyPr spcFirstLastPara="1" wrap="square" lIns="128000" tIns="128000" rIns="128000" bIns="128000" anchor="ctr" anchorCtr="0">
              <a:noAutofit/>
            </a:bodyPr>
            <a:lstStyle/>
            <a:p>
              <a:pPr algn="ctr">
                <a:lnSpc>
                  <a:spcPct val="90000"/>
                </a:lnSpc>
              </a:pPr>
              <a:r>
                <a:rPr lang="en" sz="1867">
                  <a:solidFill>
                    <a:schemeClr val="lt1"/>
                  </a:solidFill>
                  <a:latin typeface="Calibri"/>
                  <a:ea typeface="Calibri"/>
                  <a:cs typeface="Calibri"/>
                  <a:sym typeface="Calibri"/>
                </a:rPr>
                <a:t>Guided Exploration and Progress</a:t>
              </a:r>
              <a:endParaRPr sz="1467"/>
            </a:p>
          </p:txBody>
        </p:sp>
        <p:sp>
          <p:nvSpPr>
            <p:cNvPr id="86" name="Google Shape;86;p14"/>
            <p:cNvSpPr/>
            <p:nvPr/>
          </p:nvSpPr>
          <p:spPr>
            <a:xfrm rot="10800000">
              <a:off x="4159629" y="2307810"/>
              <a:ext cx="1941110" cy="194111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sp>
          <p:nvSpPr>
            <p:cNvPr id="87" name="Google Shape;87;p14"/>
            <p:cNvSpPr txBox="1"/>
            <p:nvPr/>
          </p:nvSpPr>
          <p:spPr>
            <a:xfrm>
              <a:off x="4159629" y="2307810"/>
              <a:ext cx="1372572" cy="1372572"/>
            </a:xfrm>
            <a:prstGeom prst="rect">
              <a:avLst/>
            </a:prstGeom>
            <a:noFill/>
            <a:ln>
              <a:noFill/>
            </a:ln>
          </p:spPr>
          <p:txBody>
            <a:bodyPr spcFirstLastPara="1" wrap="square" lIns="128000" tIns="128000" rIns="128000" bIns="128000" anchor="ctr" anchorCtr="0">
              <a:noAutofit/>
            </a:bodyPr>
            <a:lstStyle/>
            <a:p>
              <a:pPr algn="ctr">
                <a:lnSpc>
                  <a:spcPct val="90000"/>
                </a:lnSpc>
              </a:pPr>
              <a:r>
                <a:rPr lang="en" sz="1867">
                  <a:solidFill>
                    <a:schemeClr val="lt1"/>
                  </a:solidFill>
                  <a:latin typeface="Calibri"/>
                  <a:ea typeface="Calibri"/>
                  <a:cs typeface="Calibri"/>
                  <a:sym typeface="Calibri"/>
                </a:rPr>
                <a:t>Academic and Student Support</a:t>
              </a:r>
              <a:endParaRPr sz="1467"/>
            </a:p>
          </p:txBody>
        </p:sp>
        <p:sp>
          <p:nvSpPr>
            <p:cNvPr id="88" name="Google Shape;88;p14"/>
            <p:cNvSpPr/>
            <p:nvPr/>
          </p:nvSpPr>
          <p:spPr>
            <a:xfrm rot="-5400000">
              <a:off x="2128860" y="2307810"/>
              <a:ext cx="1941110" cy="194111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sp>
          <p:nvSpPr>
            <p:cNvPr id="89" name="Google Shape;89;p14"/>
            <p:cNvSpPr txBox="1"/>
            <p:nvPr/>
          </p:nvSpPr>
          <p:spPr>
            <a:xfrm>
              <a:off x="2697398" y="2307810"/>
              <a:ext cx="1372572" cy="1372572"/>
            </a:xfrm>
            <a:prstGeom prst="rect">
              <a:avLst/>
            </a:prstGeom>
            <a:noFill/>
            <a:ln>
              <a:noFill/>
            </a:ln>
          </p:spPr>
          <p:txBody>
            <a:bodyPr spcFirstLastPara="1" wrap="square" lIns="128000" tIns="128000" rIns="128000" bIns="128000" anchor="ctr" anchorCtr="0">
              <a:noAutofit/>
            </a:bodyPr>
            <a:lstStyle/>
            <a:p>
              <a:pPr algn="ctr">
                <a:lnSpc>
                  <a:spcPct val="90000"/>
                </a:lnSpc>
              </a:pPr>
              <a:r>
                <a:rPr lang="en" sz="1867">
                  <a:solidFill>
                    <a:schemeClr val="lt1"/>
                  </a:solidFill>
                  <a:latin typeface="Calibri"/>
                  <a:ea typeface="Calibri"/>
                  <a:cs typeface="Calibri"/>
                  <a:sym typeface="Calibri"/>
                </a:rPr>
                <a:t>Teaching and Learning</a:t>
              </a:r>
              <a:endParaRPr sz="1867">
                <a:solidFill>
                  <a:schemeClr val="lt1"/>
                </a:solidFill>
                <a:latin typeface="Calibri"/>
                <a:ea typeface="Calibri"/>
                <a:cs typeface="Calibri"/>
                <a:sym typeface="Calibri"/>
              </a:endParaRPr>
            </a:p>
          </p:txBody>
        </p:sp>
        <p:sp>
          <p:nvSpPr>
            <p:cNvPr id="90" name="Google Shape;90;p14"/>
            <p:cNvSpPr/>
            <p:nvPr/>
          </p:nvSpPr>
          <p:spPr>
            <a:xfrm>
              <a:off x="3779700" y="1859517"/>
              <a:ext cx="670198" cy="582781"/>
            </a:xfrm>
            <a:custGeom>
              <a:avLst/>
              <a:gdLst/>
              <a:ahLst/>
              <a:cxnLst/>
              <a:rect l="l" t="t" r="r" b="b"/>
              <a:pathLst>
                <a:path w="120000" h="120000" extrusionOk="0">
                  <a:moveTo>
                    <a:pt x="4891" y="60000"/>
                  </a:moveTo>
                  <a:lnTo>
                    <a:pt x="4891" y="60000"/>
                  </a:lnTo>
                  <a:cubicBezTo>
                    <a:pt x="4891" y="35527"/>
                    <a:pt x="22641" y="14300"/>
                    <a:pt x="47680" y="8829"/>
                  </a:cubicBezTo>
                  <a:cubicBezTo>
                    <a:pt x="72718" y="3358"/>
                    <a:pt x="98404" y="15093"/>
                    <a:pt x="109600" y="37120"/>
                  </a:cubicBezTo>
                  <a:lnTo>
                    <a:pt x="113024" y="37120"/>
                  </a:lnTo>
                  <a:lnTo>
                    <a:pt x="110217" y="60000"/>
                  </a:lnTo>
                  <a:lnTo>
                    <a:pt x="93459" y="37120"/>
                  </a:lnTo>
                  <a:lnTo>
                    <a:pt x="95911" y="37120"/>
                  </a:lnTo>
                  <a:lnTo>
                    <a:pt x="95911" y="37120"/>
                  </a:lnTo>
                  <a:cubicBezTo>
                    <a:pt x="84073" y="24401"/>
                    <a:pt x="63761" y="19327"/>
                    <a:pt x="45393" y="24501"/>
                  </a:cubicBezTo>
                  <a:cubicBezTo>
                    <a:pt x="27025" y="29674"/>
                    <a:pt x="14674" y="43947"/>
                    <a:pt x="14674" y="60000"/>
                  </a:cubicBezTo>
                  <a:close/>
                </a:path>
              </a:pathLst>
            </a:custGeom>
            <a:gradFill>
              <a:gsLst>
                <a:gs pos="0">
                  <a:srgbClr val="7D8CA2"/>
                </a:gs>
                <a:gs pos="80000">
                  <a:srgbClr val="A5B7D5"/>
                </a:gs>
                <a:gs pos="100000">
                  <a:srgbClr val="A5B8D7"/>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sp>
          <p:nvSpPr>
            <p:cNvPr id="91" name="Google Shape;91;p14"/>
            <p:cNvSpPr/>
            <p:nvPr/>
          </p:nvSpPr>
          <p:spPr>
            <a:xfrm rot="10800000">
              <a:off x="3779700" y="2083664"/>
              <a:ext cx="670198" cy="582781"/>
            </a:xfrm>
            <a:custGeom>
              <a:avLst/>
              <a:gdLst/>
              <a:ahLst/>
              <a:cxnLst/>
              <a:rect l="l" t="t" r="r" b="b"/>
              <a:pathLst>
                <a:path w="120000" h="120000" extrusionOk="0">
                  <a:moveTo>
                    <a:pt x="4891" y="60000"/>
                  </a:moveTo>
                  <a:lnTo>
                    <a:pt x="4891" y="60000"/>
                  </a:lnTo>
                  <a:cubicBezTo>
                    <a:pt x="4891" y="35527"/>
                    <a:pt x="22641" y="14300"/>
                    <a:pt x="47680" y="8829"/>
                  </a:cubicBezTo>
                  <a:cubicBezTo>
                    <a:pt x="72718" y="3358"/>
                    <a:pt x="98404" y="15093"/>
                    <a:pt x="109600" y="37120"/>
                  </a:cubicBezTo>
                  <a:lnTo>
                    <a:pt x="113024" y="37120"/>
                  </a:lnTo>
                  <a:lnTo>
                    <a:pt x="110217" y="60000"/>
                  </a:lnTo>
                  <a:lnTo>
                    <a:pt x="93459" y="37120"/>
                  </a:lnTo>
                  <a:lnTo>
                    <a:pt x="95911" y="37120"/>
                  </a:lnTo>
                  <a:lnTo>
                    <a:pt x="95911" y="37120"/>
                  </a:lnTo>
                  <a:cubicBezTo>
                    <a:pt x="84073" y="24401"/>
                    <a:pt x="63761" y="19327"/>
                    <a:pt x="45393" y="24501"/>
                  </a:cubicBezTo>
                  <a:cubicBezTo>
                    <a:pt x="27025" y="29674"/>
                    <a:pt x="14674" y="43947"/>
                    <a:pt x="14674" y="60000"/>
                  </a:cubicBezTo>
                  <a:close/>
                </a:path>
              </a:pathLst>
            </a:custGeom>
            <a:gradFill>
              <a:gsLst>
                <a:gs pos="0">
                  <a:srgbClr val="7D8CA2"/>
                </a:gs>
                <a:gs pos="80000">
                  <a:srgbClr val="A5B7D5"/>
                </a:gs>
                <a:gs pos="100000">
                  <a:srgbClr val="A5B8D7"/>
                </a:gs>
              </a:gsLst>
              <a:lin ang="16200000" scaled="0"/>
            </a:gradFill>
            <a:ln>
              <a:noFill/>
            </a:ln>
            <a:effectLst>
              <a:outerShdw blurRad="40000" dist="23000" dir="5400000" rotWithShape="0">
                <a:srgbClr val="000000">
                  <a:alpha val="34901"/>
                </a:srgbClr>
              </a:outerShdw>
            </a:effectLst>
          </p:spPr>
          <p:txBody>
            <a:bodyPr spcFirstLastPara="1" wrap="square" lIns="91433" tIns="91433" rIns="91433" bIns="91433" anchor="ctr" anchorCtr="0">
              <a:noAutofit/>
            </a:bodyPr>
            <a:lstStyle/>
            <a:p>
              <a:endParaRPr sz="2400"/>
            </a:p>
          </p:txBody>
        </p:sp>
      </p:grpSp>
    </p:spTree>
    <p:extLst>
      <p:ext uri="{BB962C8B-B14F-4D97-AF65-F5344CB8AC3E}">
        <p14:creationId xmlns:p14="http://schemas.microsoft.com/office/powerpoint/2010/main" val="177133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dirty="0"/>
              <a:t>Guided Pathways Integration into College Structures  </a:t>
            </a:r>
            <a:endParaRPr sz="3200" dirty="0"/>
          </a:p>
        </p:txBody>
      </p:sp>
      <p:sp>
        <p:nvSpPr>
          <p:cNvPr id="111" name="Google Shape;111;p17"/>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457189" indent="-372524">
              <a:buSzPts val="1800"/>
            </a:pPr>
            <a:r>
              <a:rPr lang="en" sz="2400"/>
              <a:t>Key areas to consider: </a:t>
            </a:r>
            <a:endParaRPr sz="2400"/>
          </a:p>
          <a:p>
            <a:pPr marL="914377" lvl="1" indent="-347125">
              <a:spcBef>
                <a:spcPts val="0"/>
              </a:spcBef>
              <a:buSzPts val="1500"/>
            </a:pPr>
            <a:r>
              <a:rPr lang="en" sz="2000"/>
              <a:t>Sustaining role of student voice / input  </a:t>
            </a:r>
            <a:endParaRPr sz="2000"/>
          </a:p>
          <a:p>
            <a:pPr marL="914377" lvl="1" indent="-347125">
              <a:spcBef>
                <a:spcPts val="0"/>
              </a:spcBef>
              <a:buSzPts val="1500"/>
            </a:pPr>
            <a:r>
              <a:rPr lang="en" sz="2000"/>
              <a:t>Hand-off to committees and other standing groups </a:t>
            </a:r>
            <a:endParaRPr sz="2000"/>
          </a:p>
          <a:p>
            <a:pPr marL="914377" lvl="1" indent="-347125">
              <a:spcBef>
                <a:spcPts val="0"/>
              </a:spcBef>
              <a:buSzPts val="1500"/>
            </a:pPr>
            <a:r>
              <a:rPr lang="en" sz="2000"/>
              <a:t>Changes to governance bodies and committees</a:t>
            </a:r>
            <a:endParaRPr sz="2000"/>
          </a:p>
          <a:p>
            <a:pPr marL="914377" lvl="1" indent="-347125">
              <a:spcBef>
                <a:spcPts val="0"/>
              </a:spcBef>
              <a:buSzPts val="1500"/>
            </a:pPr>
            <a:r>
              <a:rPr lang="en" sz="2000"/>
              <a:t>Institutional Planning: Annual, Educational and other Master Plans, Program Review, etc.</a:t>
            </a:r>
            <a:endParaRPr sz="2000"/>
          </a:p>
          <a:p>
            <a:pPr marL="914377" lvl="1" indent="-347125">
              <a:spcBef>
                <a:spcPts val="0"/>
              </a:spcBef>
              <a:buSzPts val="1500"/>
            </a:pPr>
            <a:r>
              <a:rPr lang="en" sz="2000"/>
              <a:t>Locating ongoing oversight with structures that provide appropriately high-level, holistic perspective on the institution</a:t>
            </a:r>
            <a:endParaRPr sz="2000"/>
          </a:p>
          <a:p>
            <a:pPr marL="914377" lvl="1" indent="-347125">
              <a:spcBef>
                <a:spcPts val="0"/>
              </a:spcBef>
              <a:buSzPts val="1500"/>
            </a:pPr>
            <a:r>
              <a:rPr lang="en" sz="2000"/>
              <a:t>Ongoing funding sources / budgets for anything currently funded through GP</a:t>
            </a:r>
            <a:endParaRPr sz="2000"/>
          </a:p>
          <a:p>
            <a:pPr marL="914377" lvl="1" indent="-347125">
              <a:spcBef>
                <a:spcPts val="0"/>
              </a:spcBef>
              <a:buSzPts val="1500"/>
            </a:pPr>
            <a:r>
              <a:rPr lang="en" sz="2000"/>
              <a:t>Continuing efforts to "de-silo" work </a:t>
            </a:r>
            <a:endParaRPr sz="2000"/>
          </a:p>
          <a:p>
            <a:pPr marL="914377" lvl="1" indent="-347125">
              <a:spcBef>
                <a:spcPts val="0"/>
              </a:spcBef>
              <a:buSzPts val="1500"/>
            </a:pPr>
            <a:r>
              <a:rPr lang="en" sz="2000"/>
              <a:t>Integration with Equity </a:t>
            </a:r>
            <a:endParaRPr sz="2000"/>
          </a:p>
          <a:p>
            <a:pPr marL="457189" indent="-372524">
              <a:spcBef>
                <a:spcPts val="0"/>
              </a:spcBef>
              <a:buSzPts val="1800"/>
            </a:pPr>
            <a:r>
              <a:rPr lang="en" sz="2400"/>
              <a:t>Sustaining a Focus on Students</a:t>
            </a:r>
            <a:endParaRPr sz="2400"/>
          </a:p>
          <a:p>
            <a:pPr marL="237061" indent="-50799">
              <a:spcBef>
                <a:spcPts val="0"/>
              </a:spcBef>
              <a:buSzPts val="2100"/>
              <a:buNone/>
            </a:pPr>
            <a:endParaRPr sz="1467"/>
          </a:p>
        </p:txBody>
      </p:sp>
    </p:spTree>
    <p:extLst>
      <p:ext uri="{BB962C8B-B14F-4D97-AF65-F5344CB8AC3E}">
        <p14:creationId xmlns:p14="http://schemas.microsoft.com/office/powerpoint/2010/main" val="213369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FFC8-3498-3B49-BB49-40530A48D3D7}"/>
              </a:ext>
            </a:extLst>
          </p:cNvPr>
          <p:cNvSpPr>
            <a:spLocks noGrp="1"/>
          </p:cNvSpPr>
          <p:nvPr>
            <p:ph type="title"/>
          </p:nvPr>
        </p:nvSpPr>
        <p:spPr/>
        <p:txBody>
          <a:bodyPr anchor="ctr"/>
          <a:lstStyle/>
          <a:p>
            <a:r>
              <a:rPr lang="en-US" dirty="0"/>
              <a:t>DEI and Anti-Racism</a:t>
            </a:r>
          </a:p>
        </p:txBody>
      </p:sp>
      <p:sp>
        <p:nvSpPr>
          <p:cNvPr id="3" name="Content Placeholder 2">
            <a:extLst>
              <a:ext uri="{FF2B5EF4-FFF2-40B4-BE49-F238E27FC236}">
                <a16:creationId xmlns:a16="http://schemas.microsoft.com/office/drawing/2014/main" id="{7213D34D-D872-974E-BC36-C8161051A273}"/>
              </a:ext>
            </a:extLst>
          </p:cNvPr>
          <p:cNvSpPr>
            <a:spLocks noGrp="1"/>
          </p:cNvSpPr>
          <p:nvPr>
            <p:ph sz="half" idx="1"/>
          </p:nvPr>
        </p:nvSpPr>
        <p:spPr/>
        <p:txBody>
          <a:bodyPr vert="horz" lIns="91440" tIns="45720" rIns="91440" bIns="45720" rtlCol="0" anchor="t">
            <a:normAutofit/>
          </a:bodyPr>
          <a:lstStyle/>
          <a:p>
            <a:r>
              <a:rPr lang="en-US"/>
              <a:t>Major Objectives of Guided Pathways Institutional Redesign:</a:t>
            </a:r>
          </a:p>
          <a:p>
            <a:pPr lvl="1"/>
            <a:r>
              <a:rPr lang="en-US">
                <a:cs typeface="Gill Sans"/>
              </a:rPr>
              <a:t>Close equity, achievement, and opportunity gaps</a:t>
            </a:r>
          </a:p>
          <a:p>
            <a:pPr lvl="1"/>
            <a:r>
              <a:rPr lang="en-US">
                <a:cs typeface="Gill Sans"/>
              </a:rPr>
              <a:t>English, English as a Second Language, and Mathematics Pathways</a:t>
            </a:r>
          </a:p>
          <a:p>
            <a:pPr lvl="1"/>
            <a:r>
              <a:rPr lang="en-US">
                <a:cs typeface="Gill Sans"/>
              </a:rPr>
              <a:t>Streamlined student journey so that financial aid is not wasted on unnecessary course taking</a:t>
            </a:r>
          </a:p>
          <a:p>
            <a:pPr lvl="1"/>
            <a:r>
              <a:rPr lang="en-US">
                <a:latin typeface="Calibri"/>
                <a:cs typeface="Calibri"/>
              </a:rPr>
              <a:t>Student Self-Agency: students are provided with clearly defined pathways and program maps to choose their self-determined educational goals</a:t>
            </a:r>
            <a:endParaRPr lang="en-US"/>
          </a:p>
          <a:p>
            <a:pPr lvl="1"/>
            <a:r>
              <a:rPr lang="en-US">
                <a:cs typeface="Gill Sans"/>
              </a:rPr>
              <a:t>Curriculum that is culturally responsive as well as relevant to students’ career and future educational goals</a:t>
            </a:r>
          </a:p>
          <a:p>
            <a:r>
              <a:rPr lang="en-US">
                <a:cs typeface="Gill Sans"/>
              </a:rPr>
              <a:t>Consider – where do these goals fit in your institution?</a:t>
            </a:r>
          </a:p>
        </p:txBody>
      </p:sp>
      <p:sp>
        <p:nvSpPr>
          <p:cNvPr id="4" name="Slide Number Placeholder 3">
            <a:extLst>
              <a:ext uri="{FF2B5EF4-FFF2-40B4-BE49-F238E27FC236}">
                <a16:creationId xmlns:a16="http://schemas.microsoft.com/office/drawing/2014/main" id="{8DEAE496-41AC-3944-B63B-276412CD96C0}"/>
              </a:ext>
            </a:extLst>
          </p:cNvPr>
          <p:cNvSpPr>
            <a:spLocks noGrp="1"/>
          </p:cNvSpPr>
          <p:nvPr>
            <p:ph type="sldNum" sz="quarter" idx="10"/>
          </p:nvPr>
        </p:nvSpPr>
        <p:spPr/>
        <p:txBody>
          <a:bodyPr/>
          <a:lstStyle/>
          <a:p>
            <a:fld id="{492D8F1A-69A8-9242-9469-8400121D240A}" type="slidenum">
              <a:rPr lang="en-US" smtClean="0"/>
              <a:pPr/>
              <a:t>8</a:t>
            </a:fld>
            <a:endParaRPr lang="en-US"/>
          </a:p>
        </p:txBody>
      </p:sp>
    </p:spTree>
    <p:extLst>
      <p:ext uri="{BB962C8B-B14F-4D97-AF65-F5344CB8AC3E}">
        <p14:creationId xmlns:p14="http://schemas.microsoft.com/office/powerpoint/2010/main" val="40602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sz="3200" dirty="0"/>
              <a:t>Reviewing Committee Charges </a:t>
            </a:r>
            <a:endParaRPr sz="3200" dirty="0"/>
          </a:p>
        </p:txBody>
      </p:sp>
      <p:sp>
        <p:nvSpPr>
          <p:cNvPr id="105" name="Google Shape;105;p16"/>
          <p:cNvSpPr txBox="1">
            <a:spLocks noGrp="1"/>
          </p:cNvSpPr>
          <p:nvPr>
            <p:ph sz="half" idx="1"/>
          </p:nvPr>
        </p:nvSpPr>
        <p:spPr>
          <a:prstGeom prst="rect">
            <a:avLst/>
          </a:prstGeom>
          <a:noFill/>
          <a:ln>
            <a:noFill/>
          </a:ln>
        </p:spPr>
        <p:txBody>
          <a:bodyPr spcFirstLastPara="1" vert="horz" wrap="square" lIns="91433" tIns="45700" rIns="91433" bIns="45700" rtlCol="0" anchor="t" anchorCtr="0">
            <a:normAutofit/>
          </a:bodyPr>
          <a:lstStyle/>
          <a:p>
            <a:pPr marL="457189" indent="-313259">
              <a:spcBef>
                <a:spcPts val="0"/>
              </a:spcBef>
              <a:buSzPts val="1100"/>
            </a:pPr>
            <a:r>
              <a:rPr lang="en"/>
              <a:t>Take note of the GP activities to be sustained </a:t>
            </a:r>
            <a:endParaRPr/>
          </a:p>
          <a:p>
            <a:pPr marL="457189" indent="-313259">
              <a:spcBef>
                <a:spcPts val="0"/>
              </a:spcBef>
              <a:buSzPts val="1100"/>
            </a:pPr>
            <a:r>
              <a:rPr lang="en"/>
              <a:t>Discuss how your current or revised curriculum committee structure can support GP improvements</a:t>
            </a:r>
            <a:endParaRPr/>
          </a:p>
          <a:p>
            <a:pPr marL="457189" indent="-313259">
              <a:spcBef>
                <a:spcPts val="0"/>
              </a:spcBef>
              <a:buSzPts val="1100"/>
            </a:pPr>
            <a:r>
              <a:rPr lang="en"/>
              <a:t>Look at your current committee work and prioritize discussions on how to incorporate the work of GP in your institutional structures </a:t>
            </a:r>
            <a:endParaRPr/>
          </a:p>
          <a:p>
            <a:pPr marL="457189" indent="-313259">
              <a:spcBef>
                <a:spcPts val="0"/>
              </a:spcBef>
              <a:buSzPts val="1100"/>
            </a:pPr>
            <a:r>
              <a:rPr lang="en"/>
              <a:t>If the work does not fit into current committees perhaps revise committee charges  </a:t>
            </a:r>
            <a:endParaRPr/>
          </a:p>
          <a:p>
            <a:pPr marL="457189" indent="-313259">
              <a:spcBef>
                <a:spcPts val="0"/>
              </a:spcBef>
              <a:buSzPts val="1100"/>
            </a:pPr>
            <a:r>
              <a:rPr lang="en"/>
              <a:t>Make sure to review/address membership to include all constituency groups and highlight student voices </a:t>
            </a:r>
            <a:endParaRPr/>
          </a:p>
        </p:txBody>
      </p:sp>
    </p:spTree>
    <p:extLst>
      <p:ext uri="{BB962C8B-B14F-4D97-AF65-F5344CB8AC3E}">
        <p14:creationId xmlns:p14="http://schemas.microsoft.com/office/powerpoint/2010/main" val="1034507634"/>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2</Template>
  <TotalTime>23</TotalTime>
  <Words>2051</Words>
  <Application>Microsoft Macintosh PowerPoint</Application>
  <PresentationFormat>Widescreen</PresentationFormat>
  <Paragraphs>275</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vt:lpstr>
      <vt:lpstr>Palatino</vt:lpstr>
      <vt:lpstr>ASCCC Curriculum Inst. 2020 Theme</vt:lpstr>
      <vt:lpstr>Curriculum Committee, Planning, and Governance: Integrating Our Guided Pathways Work </vt:lpstr>
      <vt:lpstr>Housekeeping</vt:lpstr>
      <vt:lpstr>Session Description</vt:lpstr>
      <vt:lpstr>Institutionalizing Guided Pathways </vt:lpstr>
      <vt:lpstr>Aligning the Mission and Vision with Equity and Guided Pathways </vt:lpstr>
      <vt:lpstr>The 10+1 and Guided Pathways</vt:lpstr>
      <vt:lpstr>Guided Pathways Integration into College Structures  </vt:lpstr>
      <vt:lpstr>DEI and Anti-Racism</vt:lpstr>
      <vt:lpstr>Reviewing Committee Charges </vt:lpstr>
      <vt:lpstr>Example: College of the Sequoias</vt:lpstr>
      <vt:lpstr>Example: College of the Sequoias (Cont.)</vt:lpstr>
      <vt:lpstr>Example: San Joaquin Delta College</vt:lpstr>
      <vt:lpstr>SJDC: Understanding Guided Pathways</vt:lpstr>
      <vt:lpstr>SJDC: What are “Meta-Majors” </vt:lpstr>
      <vt:lpstr>SJDC: Transfer and Career Pathways</vt:lpstr>
      <vt:lpstr>SJDC: Success Teams</vt:lpstr>
      <vt:lpstr>SJDC: Pathway Maps</vt:lpstr>
      <vt:lpstr>SJDC: Guided Pathways &amp; The SJDC Curriculum Committee</vt:lpstr>
      <vt:lpstr>Discussion: Your Examples</vt:lpstr>
      <vt:lpstr>Sustaining Change and Assessment (Continuous Quality Improvement)</vt:lpstr>
      <vt:lpstr>Some GP integration considerations for Curriculum Committees</vt:lpstr>
      <vt:lpstr>Keeping an Eye on the Big Picture:  The Development Criteria</vt:lpstr>
      <vt:lpstr>Committee Membership</vt:lpstr>
      <vt:lpstr>Meta Major Development</vt:lpstr>
      <vt:lpstr>Monitoring English and Math Pathways</vt:lpstr>
      <vt:lpstr>Resources </vt:lpstr>
      <vt:lpstr>Q &amp; 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Harris</dc:creator>
  <cp:keywords/>
  <dc:description/>
  <cp:lastModifiedBy>Erik Shearer</cp:lastModifiedBy>
  <cp:revision>162</cp:revision>
  <dcterms:created xsi:type="dcterms:W3CDTF">2020-06-24T22:47:34Z</dcterms:created>
  <dcterms:modified xsi:type="dcterms:W3CDTF">2021-07-02T22:27:25Z</dcterms:modified>
  <cp:category/>
</cp:coreProperties>
</file>