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3" autoAdjust="0"/>
    <p:restoredTop sz="94660"/>
  </p:normalViewPr>
  <p:slideViewPr>
    <p:cSldViewPr snapToGrid="0">
      <p:cViewPr varScale="1">
        <p:scale>
          <a:sx n="71" d="100"/>
          <a:sy n="71" d="100"/>
        </p:scale>
        <p:origin x="200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84FD-6A79-49CF-9B4C-7F81679DFB7A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5A5-802A-4AF8-8C98-3BF9E7F1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9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84FD-6A79-49CF-9B4C-7F81679DFB7A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5A5-802A-4AF8-8C98-3BF9E7F1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8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84FD-6A79-49CF-9B4C-7F81679DFB7A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5A5-802A-4AF8-8C98-3BF9E7F1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6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84FD-6A79-49CF-9B4C-7F81679DFB7A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5A5-802A-4AF8-8C98-3BF9E7F1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6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84FD-6A79-49CF-9B4C-7F81679DFB7A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5A5-802A-4AF8-8C98-3BF9E7F1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0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84FD-6A79-49CF-9B4C-7F81679DFB7A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5A5-802A-4AF8-8C98-3BF9E7F1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0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84FD-6A79-49CF-9B4C-7F81679DFB7A}" type="datetimeFigureOut">
              <a:rPr lang="en-US" smtClean="0"/>
              <a:t>6/15/17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5A5-802A-4AF8-8C98-3BF9E7F1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3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84FD-6A79-49CF-9B4C-7F81679DFB7A}" type="datetimeFigureOut">
              <a:rPr lang="en-US" smtClean="0"/>
              <a:t>6/15/17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5A5-802A-4AF8-8C98-3BF9E7F1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7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84FD-6A79-49CF-9B4C-7F81679DFB7A}" type="datetimeFigureOut">
              <a:rPr lang="en-US" smtClean="0"/>
              <a:t>6/15/17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5A5-802A-4AF8-8C98-3BF9E7F1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84FD-6A79-49CF-9B4C-7F81679DFB7A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5A5-802A-4AF8-8C98-3BF9E7F1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0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84FD-6A79-49CF-9B4C-7F81679DFB7A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5A5-802A-4AF8-8C98-3BF9E7F1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4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484FD-6A79-49CF-9B4C-7F81679DFB7A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1F5A5-802A-4AF8-8C98-3BF9E7F1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0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oo.gl/PB2yw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rodriguez@cccco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9271"/>
            <a:ext cx="9144000" cy="160848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California Community Colleges</a:t>
            </a:r>
            <a:br>
              <a:rPr lang="en-US" b="1" dirty="0" smtClean="0"/>
            </a:br>
            <a:r>
              <a:rPr lang="en-US" b="1" dirty="0" smtClean="0"/>
              <a:t>Budget Process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7131" y="2730843"/>
            <a:ext cx="9977738" cy="2526957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John Freitas, ASCCC Treasurer (Facilitator)</a:t>
            </a:r>
          </a:p>
          <a:p>
            <a:pPr algn="l"/>
            <a:r>
              <a:rPr lang="en-US" dirty="0" smtClean="0"/>
              <a:t>Mario Rodriguez, Vice Chancellor of </a:t>
            </a:r>
            <a:r>
              <a:rPr lang="en-US" dirty="0" smtClean="0"/>
              <a:t>Finance and </a:t>
            </a:r>
            <a:r>
              <a:rPr lang="en-US" dirty="0" smtClean="0"/>
              <a:t>Facilities, Chancellor’s Office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Faculty Leadership Institute</a:t>
            </a:r>
          </a:p>
          <a:p>
            <a:pPr algn="l"/>
            <a:r>
              <a:rPr lang="en-US" dirty="0" smtClean="0"/>
              <a:t>June 16, 2017</a:t>
            </a:r>
          </a:p>
          <a:p>
            <a:pPr algn="l"/>
            <a:r>
              <a:rPr lang="en-US" dirty="0" smtClean="0"/>
              <a:t>Sacramento Sheraton Grand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605558"/>
            <a:ext cx="4338938" cy="8186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238" y="5760892"/>
            <a:ext cx="50165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25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to find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Considerations - A Primer for Senate Leaders (2009)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goo.gl/PB2yw8</a:t>
            </a:r>
            <a:endParaRPr lang="en-US" dirty="0" smtClean="0"/>
          </a:p>
          <a:p>
            <a:r>
              <a:rPr lang="en-US" dirty="0" smtClean="0"/>
              <a:t>Local Data</a:t>
            </a:r>
          </a:p>
          <a:p>
            <a:pPr lvl="1"/>
            <a:r>
              <a:rPr lang="en-US" dirty="0" smtClean="0"/>
              <a:t>Tentative Budget, Final Budget, 311, 311Q, 320, Audit</a:t>
            </a:r>
          </a:p>
          <a:p>
            <a:r>
              <a:rPr lang="en-US" dirty="0" smtClean="0"/>
              <a:t>Statewide Data</a:t>
            </a:r>
          </a:p>
          <a:p>
            <a:pPr lvl="1"/>
            <a:r>
              <a:rPr lang="en-US" dirty="0" smtClean="0"/>
              <a:t>Budget News, Budget Summaries, FON, Staffing Reports, Fiscal Data 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58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Contact Information for Mario Rodriguez:</a:t>
            </a:r>
          </a:p>
          <a:p>
            <a:pPr marL="0" indent="0">
              <a:buNone/>
            </a:pPr>
            <a:r>
              <a:rPr lang="en-US" dirty="0" smtClean="0"/>
              <a:t>(916</a:t>
            </a:r>
            <a:r>
              <a:rPr lang="en-US" dirty="0" smtClean="0"/>
              <a:t>) </a:t>
            </a:r>
            <a:r>
              <a:rPr lang="en-US" dirty="0" smtClean="0"/>
              <a:t>218-2759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mrodriguez@cccco.edu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Thank You!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401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budget process</a:t>
            </a:r>
          </a:p>
          <a:p>
            <a:r>
              <a:rPr lang="en-US" dirty="0" smtClean="0"/>
              <a:t>Know where you have influence</a:t>
            </a:r>
          </a:p>
          <a:p>
            <a:r>
              <a:rPr lang="en-US" dirty="0" smtClean="0"/>
              <a:t>Find key documents</a:t>
            </a:r>
          </a:p>
          <a:p>
            <a:r>
              <a:rPr lang="en-US" dirty="0" smtClean="0"/>
              <a:t>Thoughts on future budgets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9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Budget Process </a:t>
            </a:r>
            <a:r>
              <a:rPr lang="en-US" b="1" dirty="0"/>
              <a:t>–</a:t>
            </a:r>
            <a:r>
              <a:rPr lang="en-US" b="1" dirty="0" smtClean="0"/>
              <a:t> Inputs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48849" cy="4351338"/>
          </a:xfrm>
        </p:spPr>
        <p:txBody>
          <a:bodyPr/>
          <a:lstStyle/>
          <a:p>
            <a:r>
              <a:rPr lang="en-US" dirty="0" smtClean="0"/>
              <a:t>Budget Development Workgroup </a:t>
            </a:r>
          </a:p>
          <a:p>
            <a:pPr lvl="1"/>
            <a:r>
              <a:rPr lang="en-US" dirty="0" smtClean="0"/>
              <a:t>Made up of Consultation Council organizations</a:t>
            </a:r>
          </a:p>
          <a:p>
            <a:pPr lvl="1"/>
            <a:r>
              <a:rPr lang="en-US" dirty="0" smtClean="0"/>
              <a:t>Debate key points and issues</a:t>
            </a:r>
          </a:p>
          <a:p>
            <a:pPr lvl="1"/>
            <a:r>
              <a:rPr lang="en-US" dirty="0" smtClean="0"/>
              <a:t>Assign dollars to the priorities</a:t>
            </a:r>
          </a:p>
          <a:p>
            <a:r>
              <a:rPr lang="en-US" dirty="0" smtClean="0"/>
              <a:t>Consolation Council</a:t>
            </a:r>
          </a:p>
          <a:p>
            <a:pPr lvl="1"/>
            <a:r>
              <a:rPr lang="en-US" dirty="0" smtClean="0"/>
              <a:t>Generally agree with the points and issues</a:t>
            </a:r>
          </a:p>
          <a:p>
            <a:r>
              <a:rPr lang="en-US" dirty="0" smtClean="0"/>
              <a:t>Board of Governors</a:t>
            </a:r>
          </a:p>
          <a:p>
            <a:pPr lvl="1"/>
            <a:r>
              <a:rPr lang="en-US" dirty="0" smtClean="0"/>
              <a:t>May ask for additional issues or dollars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054" y="1690688"/>
            <a:ext cx="4421659" cy="119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11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Budget Process – Governor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539681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Budget Change Proposals</a:t>
            </a:r>
          </a:p>
          <a:p>
            <a:pPr lvl="1"/>
            <a:r>
              <a:rPr lang="en-US" dirty="0" smtClean="0"/>
              <a:t>Submitted to DOF in fall</a:t>
            </a:r>
          </a:p>
          <a:p>
            <a:pPr lvl="1"/>
            <a:r>
              <a:rPr lang="en-US" dirty="0" smtClean="0"/>
              <a:t>Possibly incorporated in the Governor’s Budget</a:t>
            </a:r>
          </a:p>
          <a:p>
            <a:r>
              <a:rPr lang="en-US" dirty="0" smtClean="0"/>
              <a:t>Governor’s Budget</a:t>
            </a:r>
          </a:p>
          <a:p>
            <a:pPr lvl="1"/>
            <a:r>
              <a:rPr lang="en-US" dirty="0" smtClean="0"/>
              <a:t>January 10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First estimate of revenues and priorities for the year</a:t>
            </a:r>
          </a:p>
          <a:p>
            <a:r>
              <a:rPr lang="en-US" dirty="0" smtClean="0"/>
              <a:t>May Revision</a:t>
            </a:r>
          </a:p>
          <a:p>
            <a:pPr lvl="1"/>
            <a:r>
              <a:rPr lang="en-US" dirty="0" smtClean="0"/>
              <a:t>May 14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Update on revenues and priorities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700" y="1825625"/>
            <a:ext cx="28321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81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Budget Process </a:t>
            </a:r>
            <a:r>
              <a:rPr lang="en-US" b="1" dirty="0"/>
              <a:t>–</a:t>
            </a:r>
            <a:r>
              <a:rPr lang="en-US" b="1" dirty="0" smtClean="0"/>
              <a:t> Legislature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070" y="1825625"/>
            <a:ext cx="6783859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Budget Subcommittee</a:t>
            </a:r>
          </a:p>
          <a:p>
            <a:pPr lvl="1"/>
            <a:r>
              <a:rPr lang="en-US" dirty="0" smtClean="0"/>
              <a:t>Hearings held on GB and MR</a:t>
            </a:r>
          </a:p>
          <a:p>
            <a:pPr lvl="1"/>
            <a:r>
              <a:rPr lang="en-US" dirty="0" smtClean="0"/>
              <a:t>Generally no actions taken prior to MR</a:t>
            </a:r>
          </a:p>
          <a:p>
            <a:r>
              <a:rPr lang="en-US" dirty="0" smtClean="0"/>
              <a:t>House’s Budgets</a:t>
            </a:r>
          </a:p>
          <a:p>
            <a:pPr lvl="1"/>
            <a:r>
              <a:rPr lang="en-US" dirty="0" smtClean="0"/>
              <a:t>Each house (Assembly and Senate) will adopt a budget</a:t>
            </a:r>
          </a:p>
          <a:p>
            <a:pPr lvl="1"/>
            <a:r>
              <a:rPr lang="en-US" dirty="0" smtClean="0"/>
              <a:t>Mostly based on the MR</a:t>
            </a:r>
          </a:p>
          <a:p>
            <a:r>
              <a:rPr lang="en-US" dirty="0" smtClean="0"/>
              <a:t>Conference Committee</a:t>
            </a:r>
          </a:p>
          <a:p>
            <a:pPr lvl="1"/>
            <a:r>
              <a:rPr lang="en-US" dirty="0" smtClean="0"/>
              <a:t>Debate differences (mostly)</a:t>
            </a:r>
          </a:p>
          <a:p>
            <a:pPr lvl="1"/>
            <a:r>
              <a:rPr lang="en-US" dirty="0" smtClean="0"/>
              <a:t>Big 5 is now Big 3</a:t>
            </a:r>
          </a:p>
          <a:p>
            <a:pPr lvl="1"/>
            <a:r>
              <a:rPr lang="en-US" dirty="0" smtClean="0"/>
              <a:t>On time budget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690688"/>
            <a:ext cx="1857890" cy="18578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881" y="4327954"/>
            <a:ext cx="2975919" cy="198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77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Budget Process </a:t>
            </a:r>
            <a:r>
              <a:rPr lang="en-US" b="1" dirty="0"/>
              <a:t>–</a:t>
            </a:r>
            <a:r>
              <a:rPr lang="en-US" b="1" dirty="0" smtClean="0"/>
              <a:t> Final Budget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Governor approves budget</a:t>
            </a:r>
          </a:p>
          <a:p>
            <a:pPr lvl="1"/>
            <a:r>
              <a:rPr lang="en-US" dirty="0" smtClean="0"/>
              <a:t>Can veto items</a:t>
            </a:r>
          </a:p>
          <a:p>
            <a:r>
              <a:rPr lang="en-US" dirty="0" smtClean="0"/>
              <a:t>Budget Bill</a:t>
            </a:r>
          </a:p>
          <a:p>
            <a:pPr lvl="1"/>
            <a:r>
              <a:rPr lang="en-US" dirty="0" smtClean="0"/>
              <a:t>Includes all of the items in the 2017-18 FY</a:t>
            </a:r>
          </a:p>
          <a:p>
            <a:pPr lvl="1"/>
            <a:r>
              <a:rPr lang="en-US" dirty="0" smtClean="0"/>
              <a:t>AB 97</a:t>
            </a:r>
          </a:p>
          <a:p>
            <a:r>
              <a:rPr lang="en-US" dirty="0" smtClean="0"/>
              <a:t>Trailer Bill</a:t>
            </a:r>
          </a:p>
          <a:p>
            <a:pPr lvl="1"/>
            <a:r>
              <a:rPr lang="en-US" dirty="0" smtClean="0"/>
              <a:t>Includes all laws necessary to implement budget</a:t>
            </a:r>
          </a:p>
          <a:p>
            <a:pPr lvl="1"/>
            <a:r>
              <a:rPr lang="en-US" dirty="0" smtClean="0"/>
              <a:t>We generally have a few</a:t>
            </a:r>
          </a:p>
          <a:p>
            <a:pPr lvl="1"/>
            <a:r>
              <a:rPr lang="en-US" dirty="0" smtClean="0"/>
              <a:t>SB 85, SB 83, AB 101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957" y="4226011"/>
            <a:ext cx="3483843" cy="195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02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2017-18 Budget Overview – On-going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$183.6m base increase</a:t>
            </a:r>
          </a:p>
          <a:p>
            <a:r>
              <a:rPr lang="en-US" dirty="0" smtClean="0"/>
              <a:t>1% growth</a:t>
            </a:r>
          </a:p>
          <a:p>
            <a:r>
              <a:rPr lang="en-US" dirty="0" smtClean="0"/>
              <a:t>1.56% COLA</a:t>
            </a:r>
          </a:p>
          <a:p>
            <a:r>
              <a:rPr lang="en-US" dirty="0" smtClean="0"/>
              <a:t>$10m for OEI LMS</a:t>
            </a:r>
          </a:p>
          <a:p>
            <a:r>
              <a:rPr lang="en-US" dirty="0" smtClean="0"/>
              <a:t>$25m for Completion Grants ($2,000/year)</a:t>
            </a:r>
          </a:p>
          <a:p>
            <a:r>
              <a:rPr lang="en-US" dirty="0" smtClean="0"/>
              <a:t>$20m for Full-time Student Success Grants ($1,000/year)</a:t>
            </a:r>
          </a:p>
          <a:p>
            <a:r>
              <a:rPr lang="en-US" dirty="0" smtClean="0"/>
              <a:t>$5m VRCs</a:t>
            </a:r>
          </a:p>
          <a:p>
            <a:r>
              <a:rPr lang="en-US" dirty="0" smtClean="0"/>
              <a:t>$2.5m Umoja</a:t>
            </a:r>
          </a:p>
        </p:txBody>
      </p:sp>
    </p:spTree>
    <p:extLst>
      <p:ext uri="{BB962C8B-B14F-4D97-AF65-F5344CB8AC3E}">
        <p14:creationId xmlns:p14="http://schemas.microsoft.com/office/powerpoint/2010/main" val="122454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2017-18 Budget Overview – One-time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$150m for Guided Pathways</a:t>
            </a:r>
          </a:p>
          <a:p>
            <a:r>
              <a:rPr lang="en-US" dirty="0" smtClean="0"/>
              <a:t>$20m for Innovation Awards</a:t>
            </a:r>
          </a:p>
          <a:p>
            <a:r>
              <a:rPr lang="en-US" dirty="0" smtClean="0"/>
              <a:t>$8m for economic development grants</a:t>
            </a:r>
          </a:p>
          <a:p>
            <a:r>
              <a:rPr lang="en-US" dirty="0" smtClean="0"/>
              <a:t>$7m for VRCs</a:t>
            </a:r>
          </a:p>
          <a:p>
            <a:r>
              <a:rPr lang="en-US" dirty="0" smtClean="0"/>
              <a:t>$4.5m for mental health services</a:t>
            </a:r>
          </a:p>
          <a:p>
            <a:r>
              <a:rPr lang="en-US" dirty="0" smtClean="0"/>
              <a:t>$2.5m for Title IX training</a:t>
            </a:r>
          </a:p>
          <a:p>
            <a:r>
              <a:rPr lang="en-US" dirty="0" smtClean="0"/>
              <a:t>$2.5m for Hunger-Free grants</a:t>
            </a:r>
          </a:p>
          <a:p>
            <a:r>
              <a:rPr lang="en-US" dirty="0" smtClean="0"/>
              <a:t>$1m for ASCCC for C-ID</a:t>
            </a:r>
          </a:p>
          <a:p>
            <a:r>
              <a:rPr lang="en-US" dirty="0" smtClean="0"/>
              <a:t>$76.9m for deferred maintenance and instructional equipment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00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Budgets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Modest increases in </a:t>
            </a:r>
            <a:r>
              <a:rPr lang="en-US" dirty="0" smtClean="0"/>
              <a:t>Prop 98</a:t>
            </a:r>
            <a:endParaRPr lang="en-US" dirty="0" smtClean="0"/>
          </a:p>
          <a:p>
            <a:pPr lvl="1"/>
            <a:r>
              <a:rPr lang="en-US" dirty="0" smtClean="0"/>
              <a:t>Until a recession</a:t>
            </a:r>
          </a:p>
          <a:p>
            <a:r>
              <a:rPr lang="en-US" dirty="0" smtClean="0"/>
              <a:t>Continued focus on student success</a:t>
            </a:r>
          </a:p>
          <a:p>
            <a:pPr lvl="1"/>
            <a:r>
              <a:rPr lang="en-US" dirty="0" smtClean="0"/>
              <a:t>Guided Pathways</a:t>
            </a:r>
          </a:p>
          <a:p>
            <a:pPr lvl="1"/>
            <a:r>
              <a:rPr lang="en-US" dirty="0" smtClean="0"/>
              <a:t>Funding for outcomes</a:t>
            </a:r>
          </a:p>
          <a:p>
            <a:r>
              <a:rPr lang="en-US" dirty="0" smtClean="0"/>
              <a:t>Continued discretion</a:t>
            </a:r>
          </a:p>
          <a:p>
            <a:pPr lvl="1"/>
            <a:r>
              <a:rPr lang="en-US" dirty="0" smtClean="0"/>
              <a:t>At least until new Governor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1" t="3303" b="7427"/>
          <a:stretch/>
        </p:blipFill>
        <p:spPr>
          <a:xfrm>
            <a:off x="8132805" y="3102523"/>
            <a:ext cx="3220995" cy="307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00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20474</TotalTime>
  <Words>423</Words>
  <Application>Microsoft Macintosh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California Community Colleges Budget Process</vt:lpstr>
      <vt:lpstr>Outcomes</vt:lpstr>
      <vt:lpstr>Budget Process – Inputs</vt:lpstr>
      <vt:lpstr>Budget Process – Governor</vt:lpstr>
      <vt:lpstr>Budget Process – Legislature</vt:lpstr>
      <vt:lpstr>Budget Process – Final Budget</vt:lpstr>
      <vt:lpstr>2017-18 Budget Overview – On-going</vt:lpstr>
      <vt:lpstr>2017-18 Budget Overview – One-time</vt:lpstr>
      <vt:lpstr>Future Budgets</vt:lpstr>
      <vt:lpstr>Where to find information</vt:lpstr>
      <vt:lpstr>Questions?</vt:lpstr>
    </vt:vector>
  </TitlesOfParts>
  <Company>CCCCO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Community Colleges Budget Process</dc:title>
  <dc:creator>Rodriguez, Mario</dc:creator>
  <cp:lastModifiedBy>Microsoft Office User</cp:lastModifiedBy>
  <cp:revision>15</cp:revision>
  <dcterms:created xsi:type="dcterms:W3CDTF">2017-06-01T17:20:44Z</dcterms:created>
  <dcterms:modified xsi:type="dcterms:W3CDTF">2017-06-16T06:15:19Z</dcterms:modified>
</cp:coreProperties>
</file>