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4"/>
  </p:notesMasterIdLst>
  <p:handoutMasterIdLst>
    <p:handoutMasterId r:id="rId15"/>
  </p:handoutMasterIdLst>
  <p:sldIdLst>
    <p:sldId id="284" r:id="rId2"/>
    <p:sldId id="300" r:id="rId3"/>
    <p:sldId id="257" r:id="rId4"/>
    <p:sldId id="258" r:id="rId5"/>
    <p:sldId id="259" r:id="rId6"/>
    <p:sldId id="260" r:id="rId7"/>
    <p:sldId id="261" r:id="rId8"/>
    <p:sldId id="311" r:id="rId9"/>
    <p:sldId id="312" r:id="rId10"/>
    <p:sldId id="302" r:id="rId11"/>
    <p:sldId id="303" r:id="rId12"/>
    <p:sldId id="310" r:id="rId13"/>
  </p:sldIdLst>
  <p:sldSz cx="12192000" cy="6858000"/>
  <p:notesSz cx="6858000" cy="1219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49"/>
    <p:restoredTop sz="93112"/>
  </p:normalViewPr>
  <p:slideViewPr>
    <p:cSldViewPr>
      <p:cViewPr varScale="1">
        <p:scale>
          <a:sx n="57" d="100"/>
          <a:sy n="57" d="100"/>
        </p:scale>
        <p:origin x="168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DA3DC-3564-4241-8F8D-A10587457F9B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C7A4A-E944-1D4D-BEE5-B6B7463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15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EEE53-1D4D-CB49-9F40-0560F947085D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867402"/>
            <a:ext cx="5486400" cy="4800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213BA-FFC7-B146-90AA-28F0E3F88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2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8C551-7708-9B49-90E3-D153F408E5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3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95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8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1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678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9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374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10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5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28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1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6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stanskas@valleycollege.edu" TargetMode="External"/><Relationship Id="rId2" Type="http://schemas.openxmlformats.org/officeDocument/2006/relationships/hyperlink" Target="mailto:narrie_estela@sm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10489"/>
            <a:ext cx="10591800" cy="1477328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Times New Roman"/>
                <a:cs typeface="Times New Roman"/>
              </a:rPr>
              <a:t>Pathways to California Community Colleges Bachelor’s Degrees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10246" y="4419600"/>
            <a:ext cx="9430966" cy="947952"/>
          </a:xfrm>
          <a:prstGeom prst="rect">
            <a:avLst/>
          </a:prstGeom>
        </p:spPr>
        <p:txBody>
          <a:bodyPr/>
          <a:lstStyle/>
          <a:p>
            <a:r>
              <a:rPr lang="en-US" sz="2800" dirty="0">
                <a:latin typeface="Times New Roman"/>
                <a:cs typeface="Times New Roman"/>
              </a:rPr>
              <a:t>Estela </a:t>
            </a:r>
            <a:r>
              <a:rPr lang="en-US" sz="2800" dirty="0" err="1">
                <a:latin typeface="Times New Roman"/>
                <a:cs typeface="Times New Roman"/>
              </a:rPr>
              <a:t>Narrie</a:t>
            </a:r>
            <a:r>
              <a:rPr lang="en-US" sz="2800" dirty="0">
                <a:latin typeface="Times New Roman"/>
                <a:cs typeface="Times New Roman"/>
              </a:rPr>
              <a:t>, Santa Monica College</a:t>
            </a:r>
          </a:p>
          <a:p>
            <a:r>
              <a:rPr lang="en-US" sz="2800" dirty="0">
                <a:latin typeface="Times New Roman"/>
                <a:cs typeface="Times New Roman"/>
              </a:rPr>
              <a:t>John Stanskas, ASCCC President</a:t>
            </a:r>
          </a:p>
        </p:txBody>
      </p:sp>
      <p:pic>
        <p:nvPicPr>
          <p:cNvPr id="5" name="Picture 4" descr="ASCCC_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96609"/>
            <a:ext cx="610017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2FC097-B98D-E44A-A264-68523ED3B937}"/>
              </a:ext>
            </a:extLst>
          </p:cNvPr>
          <p:cNvSpPr txBox="1"/>
          <p:nvPr/>
        </p:nvSpPr>
        <p:spPr>
          <a:xfrm>
            <a:off x="6968416" y="6096000"/>
            <a:ext cx="51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2018 ASCCC Curriculum Institute</a:t>
            </a:r>
          </a:p>
        </p:txBody>
      </p:sp>
    </p:spTree>
    <p:extLst>
      <p:ext uri="{BB962C8B-B14F-4D97-AF65-F5344CB8AC3E}">
        <p14:creationId xmlns:p14="http://schemas.microsoft.com/office/powerpoint/2010/main" val="84574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0312-7693-E34E-8DC5-51AFD788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Level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BE23A-F980-C84E-85CD-0B01208FB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r>
              <a:rPr lang="en-US" sz="3200" b="1" dirty="0"/>
              <a:t>C-ID Processes</a:t>
            </a:r>
          </a:p>
          <a:p>
            <a:pPr lvl="1"/>
            <a:r>
              <a:rPr lang="en-US" dirty="0"/>
              <a:t>Dental Hygiene – FDRG will meet in Fall to continue work</a:t>
            </a:r>
          </a:p>
          <a:p>
            <a:pPr lvl="1"/>
            <a:r>
              <a:rPr lang="en-US" dirty="0"/>
              <a:t>Biomanufacturing – FDRG has 1 MC and 1 descriptor, needs more feedback</a:t>
            </a:r>
          </a:p>
          <a:p>
            <a:pPr lvl="1"/>
            <a:r>
              <a:rPr lang="en-US" dirty="0"/>
              <a:t>Automotive – FDRG has 5 stack-able draft certificates and MC to lead to BS</a:t>
            </a:r>
          </a:p>
          <a:p>
            <a:pPr lvl="1"/>
            <a:r>
              <a:rPr lang="en-US" dirty="0"/>
              <a:t>Respiratory Care – FDRG has 17 draft descriptors and 1 MC, meeting bi-weekly</a:t>
            </a:r>
          </a:p>
        </p:txBody>
      </p:sp>
    </p:spTree>
    <p:extLst>
      <p:ext uri="{BB962C8B-B14F-4D97-AF65-F5344CB8AC3E}">
        <p14:creationId xmlns:p14="http://schemas.microsoft.com/office/powerpoint/2010/main" val="4120407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69D2-D542-424D-9699-5DF3FB990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Level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20122-ABD7-5C49-8E54-323D5D108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562600"/>
          </a:xfrm>
        </p:spPr>
        <p:txBody>
          <a:bodyPr>
            <a:normAutofit fontScale="47500" lnSpcReduction="20000"/>
          </a:bodyPr>
          <a:lstStyle/>
          <a:p>
            <a:pPr marL="274320" lvl="1" indent="0">
              <a:buNone/>
            </a:pPr>
            <a:endParaRPr lang="en-US" dirty="0"/>
          </a:p>
          <a:p>
            <a:r>
              <a:rPr lang="en-US" sz="3800" b="1" dirty="0"/>
              <a:t>DRAFT Transfer to Dental Hygiene Program from any CCC</a:t>
            </a:r>
            <a:endParaRPr lang="en-US" sz="3800" dirty="0"/>
          </a:p>
          <a:p>
            <a:r>
              <a:rPr lang="en-US" sz="3800" dirty="0"/>
              <a:t> </a:t>
            </a:r>
          </a:p>
          <a:p>
            <a:r>
              <a:rPr lang="en-US" sz="3800" dirty="0"/>
              <a:t>*Anatomy and Physiology sequence  (</a:t>
            </a:r>
            <a:r>
              <a:rPr lang="en-US" sz="3800"/>
              <a:t>8)   BIOL115S </a:t>
            </a:r>
            <a:r>
              <a:rPr lang="en-US" sz="3800" dirty="0"/>
              <a:t>or 110B+120B</a:t>
            </a:r>
          </a:p>
          <a:p>
            <a:r>
              <a:rPr lang="en-US" sz="3800" dirty="0"/>
              <a:t>Microbiology(5)				*Introductory Chemistry(4)		  CHEM101</a:t>
            </a:r>
          </a:p>
          <a:p>
            <a:r>
              <a:rPr lang="en-US" sz="3800" dirty="0"/>
              <a:t>Nutrition(3)		NUTR110	*Statistics or College Algebra(3)	  MATH110, MATH151/0 </a:t>
            </a:r>
          </a:p>
          <a:p>
            <a:r>
              <a:rPr lang="en-US" sz="3800" dirty="0"/>
              <a:t>*English Composition(3)	ENGL100	*Critical Thinking through Writing(3)	ENGL105 or ENGL110</a:t>
            </a:r>
          </a:p>
          <a:p>
            <a:r>
              <a:rPr lang="en-US" sz="3800" dirty="0"/>
              <a:t>*Intro to Sociology(3)	SOCI110	*Intro to Psychology(3)		   PSYCH110</a:t>
            </a:r>
          </a:p>
          <a:p>
            <a:r>
              <a:rPr lang="en-US" sz="3800" dirty="0"/>
              <a:t>*Interpersonal Comm. or Public Speaking(3) COMM110 or 120 or 130 or 140 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r>
              <a:rPr lang="en-US" sz="3800" dirty="0"/>
              <a:t>Multi-Cultural or Ethnic Studies Requirement.  Choose one:</a:t>
            </a:r>
          </a:p>
          <a:p>
            <a:r>
              <a:rPr lang="en-US" sz="3800" dirty="0"/>
              <a:t>Cultural Anthropology(3)	ANTH120	Introduction to Race and Ethnicity(3)	SOCI140</a:t>
            </a:r>
          </a:p>
          <a:p>
            <a:r>
              <a:rPr lang="en-US" sz="3800" dirty="0"/>
              <a:t>Introduction to Gender(3)	SOCI150	Global Studies?		      SJS 110, 120, 130, 140</a:t>
            </a:r>
          </a:p>
          <a:p>
            <a:r>
              <a:rPr lang="en-US" sz="3800" dirty="0"/>
              <a:t>						</a:t>
            </a:r>
          </a:p>
          <a:p>
            <a:r>
              <a:rPr lang="en-US" sz="3800" dirty="0"/>
              <a:t>IGETC or CSU-GE Breadth  38 units </a:t>
            </a:r>
          </a:p>
          <a:p>
            <a:r>
              <a:rPr lang="en-US" sz="3800" dirty="0"/>
              <a:t> </a:t>
            </a:r>
          </a:p>
          <a:p>
            <a:r>
              <a:rPr lang="en-US" sz="3800" b="1" dirty="0"/>
              <a:t>Recommended Preparation</a:t>
            </a:r>
            <a:endParaRPr lang="en-US" sz="3800" dirty="0"/>
          </a:p>
          <a:p>
            <a:r>
              <a:rPr lang="en-US" sz="3800" dirty="0"/>
              <a:t>Organic and </a:t>
            </a:r>
            <a:r>
              <a:rPr lang="en-US" sz="3800" dirty="0" err="1"/>
              <a:t>Biochem</a:t>
            </a:r>
            <a:r>
              <a:rPr lang="en-US" sz="3800" dirty="0"/>
              <a:t> option (4)		CHEM102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003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24FB-33F7-254F-AC28-381621AF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111A6-4D74-4245-81CD-24F6788AF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Estela </a:t>
            </a:r>
            <a:r>
              <a:rPr lang="en-US" sz="2400" dirty="0" err="1"/>
              <a:t>Narrie</a:t>
            </a:r>
            <a:r>
              <a:rPr lang="en-US" sz="2400" dirty="0"/>
              <a:t>: </a:t>
            </a:r>
            <a:r>
              <a:rPr lang="en-US" sz="2400" dirty="0">
                <a:hlinkClick r:id="rId2"/>
              </a:rPr>
              <a:t>narrie_estela@smc.edu</a:t>
            </a:r>
            <a:r>
              <a:rPr lang="en-US" sz="2400" dirty="0"/>
              <a:t>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John </a:t>
            </a:r>
            <a:r>
              <a:rPr lang="en-US" sz="2400" dirty="0" err="1"/>
              <a:t>Stanskas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jstanskas@valleycollege.edu</a:t>
            </a:r>
            <a:endParaRPr lang="en-US" sz="2400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D34DC7-1378-5C4E-8A85-B9422F4F35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966" y="2057400"/>
            <a:ext cx="4808034" cy="480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7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89D7B-0993-3C45-BDF9-BFF672F98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E9846-A167-EF49-A58F-43BDADAF0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and Background</a:t>
            </a:r>
          </a:p>
          <a:p>
            <a:r>
              <a:rPr lang="en-US" dirty="0"/>
              <a:t>Serving the State Mission</a:t>
            </a:r>
          </a:p>
          <a:p>
            <a:r>
              <a:rPr lang="en-US" dirty="0"/>
              <a:t>Transfer from other Colleges</a:t>
            </a:r>
          </a:p>
          <a:p>
            <a:r>
              <a:rPr lang="en-US" dirty="0"/>
              <a:t>College Efforts</a:t>
            </a:r>
          </a:p>
          <a:p>
            <a:r>
              <a:rPr lang="en-US" dirty="0"/>
              <a:t>Statewide Efforts</a:t>
            </a:r>
          </a:p>
          <a:p>
            <a:r>
              <a:rPr lang="en-US" dirty="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B60D42-EABC-8544-A2AF-C03ADDB2F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998" y="1219200"/>
            <a:ext cx="6768402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1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Creation primarily existed for native students from existing programs of study at the associate’s degree level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Inter-segmental and Intra-segmental Transfer were not primary considerations</a:t>
            </a:r>
          </a:p>
          <a:p>
            <a:endParaRPr lang="en-US" dirty="0"/>
          </a:p>
        </p:txBody>
      </p:sp>
      <p:pic>
        <p:nvPicPr>
          <p:cNvPr id="4" name="Picture 3" descr="images-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044" y="4592020"/>
            <a:ext cx="5096593" cy="196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0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Requirements of all students include recognized general education patterns across the state (CSU-GE and IGETC)</a:t>
            </a:r>
          </a:p>
          <a:p>
            <a:endParaRPr lang="en-US" dirty="0"/>
          </a:p>
          <a:p>
            <a:r>
              <a:rPr lang="en-US" dirty="0"/>
              <a:t>Major’s Preparation varies depending on the program of study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6FA354-2002-5A47-AE03-1F3DA9558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3AD4AD-A1EE-AB40-8D73-89F32CC574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3440151"/>
            <a:ext cx="4317283" cy="34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0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Serving the State’s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Singular Programs or Geographically limited programs offered by the state of California need to be accessible to all Californians</a:t>
            </a:r>
          </a:p>
          <a:p>
            <a:r>
              <a:rPr lang="en-US" dirty="0"/>
              <a:t>In the long range, as the pilot becomes permanent, a consistent process needs to be in place to facilitate student transfer</a:t>
            </a:r>
          </a:p>
        </p:txBody>
      </p:sp>
      <p:pic>
        <p:nvPicPr>
          <p:cNvPr id="4" name="Picture 3" descr="idealightbul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60" y="4762790"/>
            <a:ext cx="7943704" cy="209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9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Serving the State’s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this different from what we already do?</a:t>
            </a:r>
          </a:p>
          <a:p>
            <a:endParaRPr lang="en-US" dirty="0"/>
          </a:p>
          <a:p>
            <a:r>
              <a:rPr lang="en-US" dirty="0"/>
              <a:t>All colleges are equipped to certify general education and major’s preparation for students wishing to transfer to a baccalaureate institution</a:t>
            </a:r>
          </a:p>
          <a:p>
            <a:endParaRPr lang="en-US" dirty="0"/>
          </a:p>
          <a:p>
            <a:r>
              <a:rPr lang="en-US" dirty="0"/>
              <a:t>There are processes in place to evaluate students transferring into our certificate and associate’s degree programs</a:t>
            </a:r>
          </a:p>
        </p:txBody>
      </p:sp>
    </p:spTree>
    <p:extLst>
      <p:ext uri="{BB962C8B-B14F-4D97-AF65-F5344CB8AC3E}">
        <p14:creationId xmlns:p14="http://schemas.microsoft.com/office/powerpoint/2010/main" val="159618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Serving the State’s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CCCs are not experienced as the receiving institution for baccalaureate programs.  What processes would be different?</a:t>
            </a:r>
          </a:p>
        </p:txBody>
      </p:sp>
      <p:pic>
        <p:nvPicPr>
          <p:cNvPr id="4" name="Picture 3" descr="in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704" y="3625178"/>
            <a:ext cx="6654358" cy="309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24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7548-8A6A-8143-9AC5-2BFA0CF9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Current Baccalaureate College Efforts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B4439-33A2-1F4B-B6A7-F46C561FA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81" y="1311917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b="1" dirty="0"/>
              <a:t>Cypress College Funeral Services and Mortuary Science</a:t>
            </a:r>
          </a:p>
          <a:p>
            <a:endParaRPr lang="en-US" dirty="0"/>
          </a:p>
          <a:p>
            <a:pPr fontAlgn="base"/>
            <a:r>
              <a:rPr lang="en-US" dirty="0"/>
              <a:t>Students who qualify to apply for the Bachelor of Science in Funeral Service will have met the following prerequisites:</a:t>
            </a:r>
          </a:p>
          <a:p>
            <a:pPr fontAlgn="base"/>
            <a:r>
              <a:rPr lang="en-US" dirty="0"/>
              <a:t>Graduation from an ABFSE-accredited program of Funeral Service Education and ICFSEB NBE Certification</a:t>
            </a:r>
          </a:p>
          <a:p>
            <a:pPr fontAlgn="base"/>
            <a:r>
              <a:rPr lang="en-US" dirty="0"/>
              <a:t>CSU GE or IGETC Certification or a bachelor’s degree from a California State University</a:t>
            </a:r>
          </a:p>
          <a:p>
            <a:pPr fontAlgn="base"/>
            <a:r>
              <a:rPr lang="en-US" dirty="0"/>
              <a:t>Embalmer and Funeral Director License or Funeral Service Practitioner Certification, CFSP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3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7548-8A6A-8143-9AC5-2BFA0CF9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Current Baccalaureate College Efforts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B4439-33A2-1F4B-B6A7-F46C561FA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81" y="1311917"/>
            <a:ext cx="10515600" cy="4351338"/>
          </a:xfrm>
        </p:spPr>
        <p:txBody>
          <a:bodyPr>
            <a:normAutofit/>
          </a:bodyPr>
          <a:lstStyle/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b="1" dirty="0"/>
              <a:t>Santa Monica College Interaction Design</a:t>
            </a:r>
          </a:p>
          <a:p>
            <a:endParaRPr lang="en-US" dirty="0"/>
          </a:p>
          <a:p>
            <a:pPr fontAlgn="base"/>
            <a:r>
              <a:rPr lang="en-US" dirty="0"/>
              <a:t>Prefer local students</a:t>
            </a:r>
          </a:p>
          <a:p>
            <a:pPr fontAlgn="base"/>
            <a:r>
              <a:rPr lang="en-US" dirty="0"/>
              <a:t>60 CSU transferable units or earned a previous Bachelor’s degree</a:t>
            </a:r>
          </a:p>
          <a:p>
            <a:pPr fontAlgn="base"/>
            <a:r>
              <a:rPr lang="en-US" dirty="0"/>
              <a:t>Graduates of a graphic design program and/or possess work experience in design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80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CC">
  <a:themeElements>
    <a:clrScheme name="Custom 5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E20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" id="{582654A2-8F12-3146-83F7-BD9873F812BA}" vid="{58C9C3D4-CDC4-ED46-994E-B4971180DE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</Template>
  <TotalTime>1595</TotalTime>
  <Words>413</Words>
  <Application>Microsoft Macintosh PowerPoint</Application>
  <PresentationFormat>Widescreen</PresentationFormat>
  <Paragraphs>80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ASCCC</vt:lpstr>
      <vt:lpstr>Pathways to California Community Colleges Bachelor’s Degrees</vt:lpstr>
      <vt:lpstr>Overview</vt:lpstr>
      <vt:lpstr>Background</vt:lpstr>
      <vt:lpstr>Background</vt:lpstr>
      <vt:lpstr>Serving the State’s Mission</vt:lpstr>
      <vt:lpstr>Serving the State’s Mission</vt:lpstr>
      <vt:lpstr>Serving the State’s Mission</vt:lpstr>
      <vt:lpstr>Current Baccalaureate College Efforts </vt:lpstr>
      <vt:lpstr>Current Baccalaureate College Efforts </vt:lpstr>
      <vt:lpstr>State Level Coordination</vt:lpstr>
      <vt:lpstr>State Level Coordination</vt:lpstr>
      <vt:lpstr>Questions?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Stoup</dc:creator>
  <cp:lastModifiedBy>Stanskas, Peter-John</cp:lastModifiedBy>
  <cp:revision>49</cp:revision>
  <cp:lastPrinted>2018-07-12T03:48:11Z</cp:lastPrinted>
  <dcterms:created xsi:type="dcterms:W3CDTF">2017-06-15T21:32:47Z</dcterms:created>
  <dcterms:modified xsi:type="dcterms:W3CDTF">2018-07-12T03:48:14Z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2017-06-16T00:00:00Z</vt:filetime>
  </property>
</Properties>
</file>