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7" r:id="rId9"/>
    <p:sldId id="268" r:id="rId10"/>
    <p:sldId id="262" r:id="rId11"/>
    <p:sldId id="263" r:id="rId12"/>
    <p:sldId id="264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1" r:id="rId24"/>
    <p:sldId id="282" r:id="rId25"/>
    <p:sldId id="283" r:id="rId26"/>
    <p:sldId id="280" r:id="rId27"/>
    <p:sldId id="285" r:id="rId28"/>
    <p:sldId id="286" r:id="rId29"/>
    <p:sldId id="287" r:id="rId30"/>
    <p:sldId id="288" r:id="rId31"/>
    <p:sldId id="289" r:id="rId32"/>
    <p:sldId id="290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890" autoAdjust="0"/>
  </p:normalViewPr>
  <p:slideViewPr>
    <p:cSldViewPr snapToGrid="0">
      <p:cViewPr varScale="1">
        <p:scale>
          <a:sx n="63" d="100"/>
          <a:sy n="63" d="100"/>
        </p:scale>
        <p:origin x="-13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22262-08BD-5449-8115-9D404D5C2BA6}" type="datetimeFigureOut">
              <a:rPr lang="en-US" smtClean="0"/>
              <a:t>3/1/18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37674-C773-6145-BF66-0685370A7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91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36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03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0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88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78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83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748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45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654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013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88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839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304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829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620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99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948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77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550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003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599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08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972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938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50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4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34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81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24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58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37674-C773-6145-BF66-0685370A70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4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asccc.org/directory/accreditation-committee-0" TargetMode="External"/><Relationship Id="rId3" Type="http://schemas.openxmlformats.org/officeDocument/2006/relationships/hyperlink" Target="https://www.ccleague.org/resources/accreditati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CCCCO Accreditation Workgroups 1 and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History, Update and Future</a:t>
            </a:r>
            <a:endParaRPr lang="en-US" sz="4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616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345" y="4555065"/>
            <a:ext cx="8534400" cy="1507067"/>
          </a:xfrm>
        </p:spPr>
        <p:txBody>
          <a:bodyPr/>
          <a:lstStyle/>
          <a:p>
            <a:r>
              <a:rPr lang="en-US" dirty="0" smtClean="0"/>
              <a:t>Communication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559521" cy="3615267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Improving Communication Recommendations</a:t>
            </a:r>
          </a:p>
          <a:p>
            <a:pPr lvl="1"/>
            <a:r>
              <a:rPr lang="en-US" sz="3400" dirty="0" smtClean="0"/>
              <a:t>10 Total:  To improve tone and quality as well as transparency and accuracy </a:t>
            </a:r>
          </a:p>
          <a:p>
            <a:pPr lvl="1"/>
            <a:r>
              <a:rPr lang="en-US" sz="3400" dirty="0"/>
              <a:t>5</a:t>
            </a:r>
            <a:r>
              <a:rPr lang="en-US" sz="3400" dirty="0" smtClean="0"/>
              <a:t> Addressed</a:t>
            </a:r>
          </a:p>
          <a:p>
            <a:pPr lvl="1"/>
            <a:r>
              <a:rPr lang="en-US" sz="3400" dirty="0"/>
              <a:t>5</a:t>
            </a:r>
            <a:r>
              <a:rPr lang="en-US" sz="3400" dirty="0" smtClean="0"/>
              <a:t> In Progress</a:t>
            </a:r>
          </a:p>
          <a:p>
            <a:pPr lvl="1"/>
            <a:r>
              <a:rPr lang="en-US" sz="3400" dirty="0" smtClean="0"/>
              <a:t>None Outstanding</a:t>
            </a:r>
          </a:p>
          <a:p>
            <a:pPr lvl="1"/>
            <a:r>
              <a:rPr lang="en-US" sz="3400" dirty="0" smtClean="0"/>
              <a:t>None Declined</a:t>
            </a:r>
          </a:p>
        </p:txBody>
      </p:sp>
    </p:spTree>
    <p:extLst>
      <p:ext uri="{BB962C8B-B14F-4D97-AF65-F5344CB8AC3E}">
        <p14:creationId xmlns:p14="http://schemas.microsoft.com/office/powerpoint/2010/main" val="1813451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the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1033655" cy="3615267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Comprehensive Evaluation and Improvement Recommendations</a:t>
            </a:r>
          </a:p>
          <a:p>
            <a:pPr lvl="1"/>
            <a:r>
              <a:rPr lang="en-US" sz="3400" dirty="0" smtClean="0"/>
              <a:t>2 Total In Progress:  Regular evaluation of ACCJC and its staff by the field</a:t>
            </a:r>
          </a:p>
          <a:p>
            <a:pPr lvl="1"/>
            <a:r>
              <a:rPr lang="en-US" sz="3400" dirty="0"/>
              <a:t>8</a:t>
            </a:r>
            <a:r>
              <a:rPr lang="en-US" sz="3400" dirty="0" smtClean="0"/>
              <a:t> Sub-recommendations</a:t>
            </a:r>
          </a:p>
          <a:p>
            <a:pPr lvl="2"/>
            <a:r>
              <a:rPr lang="en-US" sz="3200" dirty="0" smtClean="0"/>
              <a:t>4 In Progress</a:t>
            </a:r>
          </a:p>
          <a:p>
            <a:pPr lvl="2"/>
            <a:r>
              <a:rPr lang="en-US" sz="3200" dirty="0" smtClean="0"/>
              <a:t>4 Outstanding</a:t>
            </a:r>
          </a:p>
        </p:txBody>
      </p:sp>
    </p:spTree>
    <p:extLst>
      <p:ext uri="{BB962C8B-B14F-4D97-AF65-F5344CB8AC3E}">
        <p14:creationId xmlns:p14="http://schemas.microsoft.com/office/powerpoint/2010/main" val="2879983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and Structure of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423334"/>
            <a:ext cx="9712855" cy="3877734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Six Categories</a:t>
            </a:r>
          </a:p>
          <a:p>
            <a:pPr lvl="1"/>
            <a:r>
              <a:rPr lang="en-US" sz="3400" dirty="0" smtClean="0"/>
              <a:t>Institutional Self-Evaluation</a:t>
            </a:r>
          </a:p>
          <a:p>
            <a:pPr lvl="1"/>
            <a:r>
              <a:rPr lang="en-US" sz="3400" dirty="0" smtClean="0"/>
              <a:t>Pre-Visit</a:t>
            </a:r>
          </a:p>
          <a:p>
            <a:pPr lvl="1"/>
            <a:r>
              <a:rPr lang="en-US" sz="3400" dirty="0" smtClean="0"/>
              <a:t>Site Visit</a:t>
            </a:r>
          </a:p>
          <a:p>
            <a:pPr lvl="1"/>
            <a:r>
              <a:rPr lang="en-US" sz="3400" dirty="0" smtClean="0"/>
              <a:t>Post Visit</a:t>
            </a:r>
          </a:p>
          <a:p>
            <a:pPr lvl="1"/>
            <a:r>
              <a:rPr lang="en-US" sz="3400" dirty="0" smtClean="0"/>
              <a:t>Substantive Change Reports</a:t>
            </a:r>
          </a:p>
          <a:p>
            <a:pPr lvl="1"/>
            <a:r>
              <a:rPr lang="en-US" sz="3400" dirty="0" smtClean="0"/>
              <a:t>Annual Report Workload</a:t>
            </a:r>
          </a:p>
        </p:txBody>
      </p:sp>
    </p:spTree>
    <p:extLst>
      <p:ext uri="{BB962C8B-B14F-4D97-AF65-F5344CB8AC3E}">
        <p14:creationId xmlns:p14="http://schemas.microsoft.com/office/powerpoint/2010/main" val="3338088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and Structure of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423334"/>
            <a:ext cx="10728856" cy="387773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Institutional Self-Evaluation Recommendations</a:t>
            </a:r>
          </a:p>
          <a:p>
            <a:pPr lvl="1"/>
            <a:r>
              <a:rPr lang="en-US" sz="3400" dirty="0" smtClean="0"/>
              <a:t>7 Total:  Better guidance and assistance</a:t>
            </a:r>
          </a:p>
          <a:p>
            <a:pPr lvl="1"/>
            <a:r>
              <a:rPr lang="en-US" sz="3400" dirty="0" smtClean="0"/>
              <a:t>3 In Progress</a:t>
            </a:r>
          </a:p>
          <a:p>
            <a:pPr lvl="1"/>
            <a:r>
              <a:rPr lang="en-US" sz="3400" dirty="0" smtClean="0"/>
              <a:t>4 Outstanding</a:t>
            </a:r>
          </a:p>
        </p:txBody>
      </p:sp>
    </p:spTree>
    <p:extLst>
      <p:ext uri="{BB962C8B-B14F-4D97-AF65-F5344CB8AC3E}">
        <p14:creationId xmlns:p14="http://schemas.microsoft.com/office/powerpoint/2010/main" val="908034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and Structure of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423334"/>
            <a:ext cx="10728856" cy="387773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Pre-Visit Recommendations</a:t>
            </a:r>
          </a:p>
          <a:p>
            <a:pPr lvl="1"/>
            <a:r>
              <a:rPr lang="en-US" sz="3400" dirty="0"/>
              <a:t>5</a:t>
            </a:r>
            <a:r>
              <a:rPr lang="en-US" sz="3400" dirty="0" smtClean="0"/>
              <a:t> Total:  Better advance preparation</a:t>
            </a:r>
          </a:p>
          <a:p>
            <a:pPr lvl="1"/>
            <a:r>
              <a:rPr lang="en-US" sz="3400" dirty="0"/>
              <a:t>5</a:t>
            </a:r>
            <a:r>
              <a:rPr lang="en-US" sz="3400" dirty="0" smtClean="0"/>
              <a:t> In Progress</a:t>
            </a:r>
          </a:p>
        </p:txBody>
      </p:sp>
    </p:spTree>
    <p:extLst>
      <p:ext uri="{BB962C8B-B14F-4D97-AF65-F5344CB8AC3E}">
        <p14:creationId xmlns:p14="http://schemas.microsoft.com/office/powerpoint/2010/main" val="2976086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and Structure of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423334"/>
            <a:ext cx="10728856" cy="3877734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Site Visit Recommendations</a:t>
            </a:r>
          </a:p>
          <a:p>
            <a:pPr lvl="1"/>
            <a:r>
              <a:rPr lang="en-US" sz="3400" dirty="0"/>
              <a:t>5</a:t>
            </a:r>
            <a:r>
              <a:rPr lang="en-US" sz="3400" dirty="0" smtClean="0"/>
              <a:t> Total: Simplify and focus the team visit</a:t>
            </a:r>
          </a:p>
          <a:p>
            <a:pPr lvl="1"/>
            <a:r>
              <a:rPr lang="en-US" sz="3400" dirty="0"/>
              <a:t>2</a:t>
            </a:r>
            <a:r>
              <a:rPr lang="en-US" sz="3400" dirty="0" smtClean="0"/>
              <a:t> In Progress</a:t>
            </a:r>
          </a:p>
          <a:p>
            <a:pPr lvl="1"/>
            <a:r>
              <a:rPr lang="en-US" sz="3400" dirty="0" smtClean="0"/>
              <a:t>1 Addressed</a:t>
            </a:r>
          </a:p>
          <a:p>
            <a:pPr lvl="1"/>
            <a:r>
              <a:rPr lang="en-US" sz="3400" dirty="0"/>
              <a:t>2</a:t>
            </a:r>
            <a:r>
              <a:rPr lang="en-US" sz="3400" dirty="0" smtClean="0"/>
              <a:t> Declined:  Adding one day and including leadership team in final visit</a:t>
            </a:r>
          </a:p>
        </p:txBody>
      </p:sp>
    </p:spTree>
    <p:extLst>
      <p:ext uri="{BB962C8B-B14F-4D97-AF65-F5344CB8AC3E}">
        <p14:creationId xmlns:p14="http://schemas.microsoft.com/office/powerpoint/2010/main" val="2976086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and Structure of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423334"/>
            <a:ext cx="10728856" cy="3877734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Post Visit Recommendations</a:t>
            </a:r>
          </a:p>
          <a:p>
            <a:pPr lvl="1"/>
            <a:r>
              <a:rPr lang="en-US" sz="3400" dirty="0" smtClean="0"/>
              <a:t>7 Total:  More communication between college and ACCJC</a:t>
            </a:r>
          </a:p>
          <a:p>
            <a:pPr lvl="1"/>
            <a:r>
              <a:rPr lang="en-US" sz="3400" dirty="0"/>
              <a:t>1</a:t>
            </a:r>
            <a:r>
              <a:rPr lang="en-US" sz="3400" dirty="0" smtClean="0"/>
              <a:t> In Progress</a:t>
            </a:r>
          </a:p>
          <a:p>
            <a:pPr lvl="1"/>
            <a:r>
              <a:rPr lang="en-US" sz="3400" dirty="0"/>
              <a:t>5</a:t>
            </a:r>
            <a:r>
              <a:rPr lang="en-US" sz="3400" dirty="0" smtClean="0"/>
              <a:t> Addressed</a:t>
            </a:r>
          </a:p>
          <a:p>
            <a:pPr lvl="1"/>
            <a:r>
              <a:rPr lang="en-US" sz="3400" dirty="0" smtClean="0"/>
              <a:t> 1 Declined: Discussion of final decision by team Chair, college and ACCJC</a:t>
            </a:r>
          </a:p>
        </p:txBody>
      </p:sp>
    </p:spTree>
    <p:extLst>
      <p:ext uri="{BB962C8B-B14F-4D97-AF65-F5344CB8AC3E}">
        <p14:creationId xmlns:p14="http://schemas.microsoft.com/office/powerpoint/2010/main" val="2976086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and Structure of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423334"/>
            <a:ext cx="10728856" cy="387773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Substantive Change Reports Recommendations</a:t>
            </a:r>
          </a:p>
          <a:p>
            <a:pPr lvl="1"/>
            <a:r>
              <a:rPr lang="en-US" sz="3400" dirty="0"/>
              <a:t>1</a:t>
            </a:r>
            <a:r>
              <a:rPr lang="en-US" sz="3400" dirty="0" smtClean="0"/>
              <a:t> Total:  Provide a template</a:t>
            </a:r>
          </a:p>
          <a:p>
            <a:pPr lvl="1"/>
            <a:r>
              <a:rPr lang="en-US" sz="3400" dirty="0"/>
              <a:t>1</a:t>
            </a:r>
            <a:r>
              <a:rPr lang="en-US" sz="3400" dirty="0" smtClean="0"/>
              <a:t> Outstanding </a:t>
            </a:r>
          </a:p>
        </p:txBody>
      </p:sp>
    </p:spTree>
    <p:extLst>
      <p:ext uri="{BB962C8B-B14F-4D97-AF65-F5344CB8AC3E}">
        <p14:creationId xmlns:p14="http://schemas.microsoft.com/office/powerpoint/2010/main" val="1314373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and Structure of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423334"/>
            <a:ext cx="10728856" cy="387773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Annual Reports/Workload Recommendations</a:t>
            </a:r>
          </a:p>
          <a:p>
            <a:pPr lvl="1"/>
            <a:r>
              <a:rPr lang="en-US" sz="3400" dirty="0"/>
              <a:t>1</a:t>
            </a:r>
            <a:r>
              <a:rPr lang="en-US" sz="3400" dirty="0" smtClean="0"/>
              <a:t> Total:  Reduce information requested to minimum required</a:t>
            </a:r>
          </a:p>
          <a:p>
            <a:pPr lvl="1"/>
            <a:r>
              <a:rPr lang="en-US" sz="3400" dirty="0"/>
              <a:t>1</a:t>
            </a:r>
            <a:r>
              <a:rPr lang="en-US" sz="3400" dirty="0" smtClean="0"/>
              <a:t> Addressed</a:t>
            </a:r>
          </a:p>
        </p:txBody>
      </p:sp>
    </p:spTree>
    <p:extLst>
      <p:ext uri="{BB962C8B-B14F-4D97-AF65-F5344CB8AC3E}">
        <p14:creationId xmlns:p14="http://schemas.microsoft.com/office/powerpoint/2010/main" val="3599593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423334"/>
            <a:ext cx="10728856" cy="387773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Three Categories</a:t>
            </a:r>
          </a:p>
          <a:p>
            <a:pPr lvl="1"/>
            <a:r>
              <a:rPr lang="en-US" sz="3400" dirty="0" smtClean="0"/>
              <a:t>Financial Transparency</a:t>
            </a:r>
          </a:p>
          <a:p>
            <a:pPr lvl="1"/>
            <a:r>
              <a:rPr lang="en-US" sz="3400" dirty="0" smtClean="0"/>
              <a:t>Commission Size and Composition</a:t>
            </a:r>
          </a:p>
          <a:p>
            <a:pPr lvl="1"/>
            <a:r>
              <a:rPr lang="en-US" sz="3400" dirty="0" smtClean="0"/>
              <a:t>Nominating Committee</a:t>
            </a:r>
          </a:p>
        </p:txBody>
      </p:sp>
    </p:spTree>
    <p:extLst>
      <p:ext uri="{BB962C8B-B14F-4D97-AF65-F5344CB8AC3E}">
        <p14:creationId xmlns:p14="http://schemas.microsoft.com/office/powerpoint/2010/main" val="6381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Accreditation was idyllic in the California system until 2009</a:t>
            </a:r>
          </a:p>
          <a:p>
            <a:r>
              <a:rPr lang="en-US" dirty="0" smtClean="0"/>
              <a:t>Colleges began receiving sanctions at a much higher rate and each year, more colleges would be sanctioned than not</a:t>
            </a:r>
          </a:p>
          <a:p>
            <a:r>
              <a:rPr lang="en-US" dirty="0" smtClean="0"/>
              <a:t>The CCCCO created its first Taskforce in 2010 and attempted to open a dialogue with ACCJC with limited success</a:t>
            </a:r>
          </a:p>
          <a:p>
            <a:r>
              <a:rPr lang="en-US" dirty="0" smtClean="0"/>
              <a:t>Taskforce 2.0 convened in 2013 and wrote a report that was not released</a:t>
            </a:r>
          </a:p>
          <a:p>
            <a:r>
              <a:rPr lang="en-US" dirty="0" smtClean="0"/>
              <a:t>In 2014, CEOs met with ACCJC Commissioners and staff – this group also sent a letter of concern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050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423334"/>
            <a:ext cx="10728856" cy="387773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Financial Transparency Recommendations</a:t>
            </a:r>
          </a:p>
          <a:p>
            <a:pPr lvl="1"/>
            <a:r>
              <a:rPr lang="en-US" sz="3400" dirty="0" smtClean="0"/>
              <a:t>1 Total:  Make budget public</a:t>
            </a:r>
          </a:p>
          <a:p>
            <a:pPr lvl="1"/>
            <a:r>
              <a:rPr lang="en-US" sz="3400" dirty="0" smtClean="0"/>
              <a:t>1 Addressed</a:t>
            </a:r>
          </a:p>
        </p:txBody>
      </p:sp>
    </p:spTree>
    <p:extLst>
      <p:ext uri="{BB962C8B-B14F-4D97-AF65-F5344CB8AC3E}">
        <p14:creationId xmlns:p14="http://schemas.microsoft.com/office/powerpoint/2010/main" val="1132308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423334"/>
            <a:ext cx="10445123" cy="3877734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Commission Size and </a:t>
            </a:r>
            <a:r>
              <a:rPr lang="en-US" sz="3600" dirty="0" smtClean="0"/>
              <a:t>Composition Recommendations</a:t>
            </a:r>
            <a:endParaRPr lang="en-US" sz="3600" dirty="0"/>
          </a:p>
          <a:p>
            <a:pPr lvl="1"/>
            <a:r>
              <a:rPr lang="en-US" sz="3400" dirty="0" smtClean="0"/>
              <a:t>3 Recommendations:  Some positions added, some not</a:t>
            </a:r>
          </a:p>
          <a:p>
            <a:pPr lvl="1"/>
            <a:r>
              <a:rPr lang="en-US" sz="3400" dirty="0" smtClean="0"/>
              <a:t>1 Addressed</a:t>
            </a:r>
          </a:p>
          <a:p>
            <a:pPr lvl="1"/>
            <a:r>
              <a:rPr lang="en-US" sz="3400" dirty="0" smtClean="0"/>
              <a:t>2 Declined:  Dispute over Commissioners who change positions</a:t>
            </a:r>
          </a:p>
        </p:txBody>
      </p:sp>
    </p:spTree>
    <p:extLst>
      <p:ext uri="{BB962C8B-B14F-4D97-AF65-F5344CB8AC3E}">
        <p14:creationId xmlns:p14="http://schemas.microsoft.com/office/powerpoint/2010/main" val="1132308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423334"/>
            <a:ext cx="10728856" cy="387773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Nominating Committee Recommendations</a:t>
            </a:r>
            <a:endParaRPr lang="en-US" sz="3600" dirty="0"/>
          </a:p>
          <a:p>
            <a:pPr lvl="1"/>
            <a:r>
              <a:rPr lang="en-US" sz="3400" dirty="0"/>
              <a:t>5</a:t>
            </a:r>
            <a:r>
              <a:rPr lang="en-US" sz="3400" dirty="0" smtClean="0"/>
              <a:t> Recommendations:  Level the playing field</a:t>
            </a:r>
          </a:p>
          <a:p>
            <a:pPr lvl="1"/>
            <a:r>
              <a:rPr lang="en-US" sz="3400" dirty="0" smtClean="0"/>
              <a:t>4 In Progress</a:t>
            </a:r>
          </a:p>
          <a:p>
            <a:pPr lvl="1"/>
            <a:r>
              <a:rPr lang="en-US" sz="3400" dirty="0" smtClean="0"/>
              <a:t>1 Addressed</a:t>
            </a:r>
          </a:p>
        </p:txBody>
      </p:sp>
    </p:spTree>
    <p:extLst>
      <p:ext uri="{BB962C8B-B14F-4D97-AF65-F5344CB8AC3E}">
        <p14:creationId xmlns:p14="http://schemas.microsoft.com/office/powerpoint/2010/main" val="2220699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Workgroup II: </a:t>
            </a:r>
            <a:r>
              <a:rPr lang="en-US" dirty="0" smtClean="0"/>
              <a:t>the long</a:t>
            </a:r>
            <a:r>
              <a:rPr lang="en-US" dirty="0"/>
              <a:t>-range Accrediting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Workgroup II: long-range Accrediting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423334"/>
            <a:ext cx="10728856" cy="387773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Report Completed in Fall 2017</a:t>
            </a:r>
          </a:p>
          <a:p>
            <a:pPr lvl="1"/>
            <a:r>
              <a:rPr lang="en-US" sz="3400" dirty="0" smtClean="0"/>
              <a:t>Exploration of Options</a:t>
            </a:r>
          </a:p>
          <a:p>
            <a:pPr lvl="1"/>
            <a:r>
              <a:rPr lang="en-US" sz="3400" dirty="0" smtClean="0"/>
              <a:t>Vision for single accreditor</a:t>
            </a:r>
          </a:p>
          <a:p>
            <a:pPr lvl="1"/>
            <a:r>
              <a:rPr lang="en-US" sz="3400" dirty="0" smtClean="0"/>
              <a:t>Decision and Implementation Steps</a:t>
            </a:r>
          </a:p>
          <a:p>
            <a:pPr lvl="1"/>
            <a:r>
              <a:rPr lang="en-US" sz="3400" dirty="0" smtClean="0"/>
              <a:t>Recommendation</a:t>
            </a:r>
          </a:p>
        </p:txBody>
      </p:sp>
    </p:spTree>
    <p:extLst>
      <p:ext uri="{BB962C8B-B14F-4D97-AF65-F5344CB8AC3E}">
        <p14:creationId xmlns:p14="http://schemas.microsoft.com/office/powerpoint/2010/main" val="3900570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 of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Stronger relationship between ACCJC and WSCUC</a:t>
            </a:r>
          </a:p>
          <a:p>
            <a:r>
              <a:rPr lang="en-US" sz="3600" dirty="0" smtClean="0"/>
              <a:t>Two-year colleges chose an Accreditor (ACCJC or WSCUC)</a:t>
            </a:r>
          </a:p>
          <a:p>
            <a:r>
              <a:rPr lang="en-US" sz="3600" dirty="0" smtClean="0"/>
              <a:t>Single accreditor for Western Region (ACCJC members move to WSCUC)</a:t>
            </a:r>
          </a:p>
          <a:p>
            <a:r>
              <a:rPr lang="en-US" sz="3600" dirty="0" smtClean="0"/>
              <a:t>Two-year colleges seek membership in another regional accreditor (Not WSCUC)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1658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for single accreditor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Strength in Advocacy</a:t>
            </a:r>
          </a:p>
          <a:p>
            <a:r>
              <a:rPr lang="en-US" sz="3600" dirty="0" smtClean="0"/>
              <a:t>Consistency in Quality Assurance</a:t>
            </a:r>
          </a:p>
          <a:p>
            <a:r>
              <a:rPr lang="en-US" sz="3600" dirty="0" smtClean="0"/>
              <a:t>Respect</a:t>
            </a:r>
          </a:p>
          <a:p>
            <a:r>
              <a:rPr lang="en-US" sz="3600" dirty="0" smtClean="0"/>
              <a:t>Quality Enhancement</a:t>
            </a:r>
          </a:p>
          <a:p>
            <a:r>
              <a:rPr lang="en-US" sz="3600" dirty="0" smtClean="0"/>
              <a:t>Common Pathways</a:t>
            </a:r>
          </a:p>
          <a:p>
            <a:r>
              <a:rPr lang="en-US" sz="3600" dirty="0" smtClean="0"/>
              <a:t>Student Success </a:t>
            </a:r>
          </a:p>
        </p:txBody>
      </p:sp>
    </p:spTree>
    <p:extLst>
      <p:ext uri="{BB962C8B-B14F-4D97-AF65-F5344CB8AC3E}">
        <p14:creationId xmlns:p14="http://schemas.microsoft.com/office/powerpoint/2010/main" val="96039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and Implementation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9441921" cy="3615267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Outlined long term implementation plan (up to 10 years)</a:t>
            </a:r>
          </a:p>
          <a:p>
            <a:r>
              <a:rPr lang="en-US" sz="3600" dirty="0" smtClean="0"/>
              <a:t>Provided potential Pathway</a:t>
            </a:r>
          </a:p>
          <a:p>
            <a:r>
              <a:rPr lang="en-US" sz="3600" dirty="0" smtClean="0"/>
              <a:t>Multiple decision points</a:t>
            </a:r>
          </a:p>
          <a:p>
            <a:r>
              <a:rPr lang="en-US" sz="3600" dirty="0" smtClean="0"/>
              <a:t>Gradual phase </a:t>
            </a:r>
          </a:p>
          <a:p>
            <a:r>
              <a:rPr lang="en-US" sz="3600" dirty="0" smtClean="0"/>
              <a:t>Transitional period for each college</a:t>
            </a:r>
          </a:p>
          <a:p>
            <a:r>
              <a:rPr lang="en-US" sz="3600" dirty="0" smtClean="0"/>
              <a:t>Timeline, cost, training and support</a:t>
            </a:r>
          </a:p>
        </p:txBody>
      </p:sp>
    </p:spTree>
    <p:extLst>
      <p:ext uri="{BB962C8B-B14F-4D97-AF65-F5344CB8AC3E}">
        <p14:creationId xmlns:p14="http://schemas.microsoft.com/office/powerpoint/2010/main" val="3124616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Now?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570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Workgroup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406400"/>
            <a:ext cx="8534400" cy="43180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Report presented to CEOs, </a:t>
            </a:r>
            <a:r>
              <a:rPr lang="en-US" sz="3600" dirty="0" err="1" smtClean="0"/>
              <a:t>BoG</a:t>
            </a:r>
            <a:r>
              <a:rPr lang="en-US" sz="3600" dirty="0" smtClean="0"/>
              <a:t>, and Consultation Council</a:t>
            </a:r>
          </a:p>
          <a:p>
            <a:r>
              <a:rPr lang="en-US" sz="3600" dirty="0" smtClean="0"/>
              <a:t>Continue to work with ACCJC on recommendations</a:t>
            </a:r>
          </a:p>
          <a:p>
            <a:r>
              <a:rPr lang="en-US" sz="3600" dirty="0" smtClean="0"/>
              <a:t>Questionnaire to field</a:t>
            </a:r>
          </a:p>
          <a:p>
            <a:r>
              <a:rPr lang="en-US" sz="3600" dirty="0" smtClean="0"/>
              <a:t>Assess effectiveness of changes recommended including training</a:t>
            </a:r>
          </a:p>
          <a:p>
            <a:r>
              <a:rPr lang="en-US" sz="3600" dirty="0" smtClean="0"/>
              <a:t>Determine recommendation on ISER</a:t>
            </a:r>
          </a:p>
        </p:txBody>
      </p:sp>
    </p:spTree>
    <p:extLst>
      <p:ext uri="{BB962C8B-B14F-4D97-AF65-F5344CB8AC3E}">
        <p14:creationId xmlns:p14="http://schemas.microsoft.com/office/powerpoint/2010/main" val="33729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system gets serious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2015, the Board of Governors removed ACCJC from Title V</a:t>
            </a:r>
          </a:p>
          <a:p>
            <a:r>
              <a:rPr lang="en-US" dirty="0" smtClean="0"/>
              <a:t>In the same year, Taskforce 3.0 was created and issued a report in August 2015</a:t>
            </a:r>
          </a:p>
          <a:p>
            <a:r>
              <a:rPr lang="en-US" dirty="0" smtClean="0"/>
              <a:t>The CEO Board stepped up to take a stronger role as the member institutions</a:t>
            </a:r>
          </a:p>
          <a:p>
            <a:r>
              <a:rPr lang="en-US" dirty="0" smtClean="0"/>
              <a:t>Workgroups 1 and 2 were commissioned by the CEO Board in February-March 2016</a:t>
            </a:r>
          </a:p>
          <a:p>
            <a:r>
              <a:rPr lang="en-US" dirty="0" smtClean="0"/>
              <a:t>Each group has a separate 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295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Workgroup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Recommendation presented to CEOs</a:t>
            </a:r>
          </a:p>
          <a:p>
            <a:r>
              <a:rPr lang="en-US" sz="3600" dirty="0" smtClean="0"/>
              <a:t>Report presented to </a:t>
            </a:r>
            <a:r>
              <a:rPr lang="en-US" sz="3600" dirty="0" err="1" smtClean="0"/>
              <a:t>BoG</a:t>
            </a:r>
            <a:r>
              <a:rPr lang="en-US" sz="3600" dirty="0" smtClean="0"/>
              <a:t> and Consultation Council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41619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894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9980639" cy="3615267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Academic Senate for California Community Colleges </a:t>
            </a:r>
            <a:r>
              <a:rPr lang="mr-IN" sz="2800" dirty="0" smtClean="0">
                <a:hlinkClick r:id="rId2"/>
              </a:rPr>
              <a:t>–</a:t>
            </a:r>
            <a:r>
              <a:rPr lang="en-US" sz="2800" dirty="0" smtClean="0">
                <a:hlinkClick r:id="rId2"/>
              </a:rPr>
              <a:t> Accreditation Committee</a:t>
            </a:r>
            <a:endParaRPr lang="en-US" sz="2800" dirty="0" smtClean="0">
              <a:hlinkClick r:id="rId3"/>
            </a:endParaRPr>
          </a:p>
          <a:p>
            <a:r>
              <a:rPr lang="en-US" sz="2800" dirty="0" smtClean="0">
                <a:hlinkClick r:id="rId3"/>
              </a:rPr>
              <a:t>Community Colleges League of California </a:t>
            </a:r>
            <a:r>
              <a:rPr lang="mr-IN" sz="2800" dirty="0" smtClean="0">
                <a:hlinkClick r:id="rId3"/>
              </a:rPr>
              <a:t>–</a:t>
            </a:r>
            <a:r>
              <a:rPr lang="en-US" sz="2800" dirty="0" smtClean="0">
                <a:hlinkClick r:id="rId3"/>
              </a:rPr>
              <a:t> Accreditation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92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741327"/>
            <a:ext cx="9120188" cy="1507067"/>
          </a:xfrm>
        </p:spPr>
        <p:txBody>
          <a:bodyPr>
            <a:normAutofit/>
          </a:bodyPr>
          <a:lstStyle/>
          <a:p>
            <a:r>
              <a:rPr lang="en-US" dirty="0" smtClean="0"/>
              <a:t>Workgroup 1: Improving ACCJC structure, function and relations</a:t>
            </a:r>
            <a:endParaRPr lang="en-US" dirty="0"/>
          </a:p>
        </p:txBody>
      </p:sp>
      <p:pic>
        <p:nvPicPr>
          <p:cNvPr id="4" name="Content Placeholder 3" descr="&lt;strong&gt;Collaboration&lt;/strong&gt;, not competition: questioning the culture of giving | Nesta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44" y="431805"/>
            <a:ext cx="4357424" cy="4357424"/>
          </a:xfrm>
        </p:spPr>
      </p:pic>
    </p:spTree>
    <p:extLst>
      <p:ext uri="{BB962C8B-B14F-4D97-AF65-F5344CB8AC3E}">
        <p14:creationId xmlns:p14="http://schemas.microsoft.com/office/powerpoint/2010/main" val="3242731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Workgroup 1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group has been meeting continuously since February 2016</a:t>
            </a:r>
          </a:p>
          <a:p>
            <a:r>
              <a:rPr lang="en-US" dirty="0" smtClean="0"/>
              <a:t>Membership includes several CEOs, two CIOs, and Academic Senate representatives</a:t>
            </a:r>
          </a:p>
          <a:p>
            <a:r>
              <a:rPr lang="en-US" dirty="0" smtClean="0"/>
              <a:t>Five Areas of Focus were identified</a:t>
            </a:r>
          </a:p>
          <a:p>
            <a:r>
              <a:rPr lang="en-US" dirty="0" smtClean="0"/>
              <a:t>First report to Board of Governors in July 2016</a:t>
            </a:r>
          </a:p>
          <a:p>
            <a:r>
              <a:rPr lang="en-US" dirty="0" smtClean="0"/>
              <a:t>Several more panel presentations and updates since then</a:t>
            </a:r>
          </a:p>
          <a:p>
            <a:r>
              <a:rPr lang="en-US" dirty="0" smtClean="0"/>
              <a:t>Next update to Board of Governors in June 2018</a:t>
            </a:r>
          </a:p>
        </p:txBody>
      </p:sp>
    </p:spTree>
    <p:extLst>
      <p:ext uri="{BB962C8B-B14F-4D97-AF65-F5344CB8AC3E}">
        <p14:creationId xmlns:p14="http://schemas.microsoft.com/office/powerpoint/2010/main" val="278073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AREAS of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Chair and Team Training</a:t>
            </a:r>
          </a:p>
          <a:p>
            <a:r>
              <a:rPr lang="en-US" sz="3200" dirty="0" smtClean="0"/>
              <a:t>Communication</a:t>
            </a:r>
          </a:p>
          <a:p>
            <a:r>
              <a:rPr lang="en-US" sz="3200" dirty="0" smtClean="0"/>
              <a:t>Evaluation</a:t>
            </a:r>
          </a:p>
          <a:p>
            <a:r>
              <a:rPr lang="en-US" sz="3200" dirty="0" smtClean="0"/>
              <a:t>Process and Structure of Visit</a:t>
            </a:r>
          </a:p>
          <a:p>
            <a:r>
              <a:rPr lang="en-US" sz="3200" dirty="0" smtClean="0"/>
              <a:t>Commission Operation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3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Chair and Team Training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19678" y="821293"/>
            <a:ext cx="10407121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dirty="0" smtClean="0"/>
              <a:t>Two Categories</a:t>
            </a:r>
          </a:p>
          <a:p>
            <a:pPr lvl="1"/>
            <a:r>
              <a:rPr lang="en-US" sz="3100" dirty="0" smtClean="0"/>
              <a:t>Visiting Team and Chair Training</a:t>
            </a:r>
          </a:p>
          <a:p>
            <a:pPr lvl="1"/>
            <a:r>
              <a:rPr lang="en-US" sz="3200" dirty="0"/>
              <a:t>Team Member Selection, Team Composition, and Team Member Training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4479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Chair and Team Training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19678" y="821293"/>
            <a:ext cx="10407121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dirty="0" smtClean="0"/>
              <a:t>Visiting Team Chair Training Recommendations</a:t>
            </a:r>
          </a:p>
          <a:p>
            <a:pPr lvl="1"/>
            <a:r>
              <a:rPr lang="en-US" sz="3100" dirty="0" smtClean="0"/>
              <a:t>12 Total: Concern about adequate preparation and appropriate “mindset” for team</a:t>
            </a:r>
          </a:p>
          <a:p>
            <a:pPr lvl="1"/>
            <a:r>
              <a:rPr lang="en-US" sz="3100" dirty="0" smtClean="0"/>
              <a:t>9 In Progress</a:t>
            </a:r>
          </a:p>
          <a:p>
            <a:pPr lvl="1"/>
            <a:r>
              <a:rPr lang="en-US" sz="3100" dirty="0" smtClean="0"/>
              <a:t>None Outstanding</a:t>
            </a:r>
          </a:p>
          <a:p>
            <a:pPr lvl="1"/>
            <a:r>
              <a:rPr lang="en-US" sz="3100" dirty="0" smtClean="0"/>
              <a:t>One Declined: ACCJC will train chairs prior to every visit rather than every fourth visit</a:t>
            </a:r>
          </a:p>
        </p:txBody>
      </p:sp>
    </p:spTree>
    <p:extLst>
      <p:ext uri="{BB962C8B-B14F-4D97-AF65-F5344CB8AC3E}">
        <p14:creationId xmlns:p14="http://schemas.microsoft.com/office/powerpoint/2010/main" val="1240399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Chair and Team Training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19678" y="821293"/>
            <a:ext cx="10407121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dirty="0" smtClean="0"/>
              <a:t>Team Member Selection, Team Composition, and Team Member Training Recommendations</a:t>
            </a:r>
          </a:p>
          <a:p>
            <a:pPr lvl="1"/>
            <a:r>
              <a:rPr lang="en-US" sz="3100" dirty="0" smtClean="0"/>
              <a:t>12 Total: To ensure that more constituencies and individuals are represented and adequately prepared</a:t>
            </a:r>
          </a:p>
          <a:p>
            <a:pPr lvl="1"/>
            <a:r>
              <a:rPr lang="en-US" sz="3100" dirty="0" smtClean="0"/>
              <a:t>2 Addressed</a:t>
            </a:r>
          </a:p>
          <a:p>
            <a:pPr lvl="1"/>
            <a:r>
              <a:rPr lang="en-US" sz="3100" dirty="0"/>
              <a:t>8</a:t>
            </a:r>
            <a:r>
              <a:rPr lang="en-US" sz="3100" dirty="0" smtClean="0"/>
              <a:t> In Progress</a:t>
            </a:r>
          </a:p>
          <a:p>
            <a:pPr lvl="1"/>
            <a:r>
              <a:rPr lang="en-US" sz="3100" dirty="0" smtClean="0"/>
              <a:t>2 New</a:t>
            </a:r>
          </a:p>
          <a:p>
            <a:pPr lvl="1"/>
            <a:r>
              <a:rPr lang="en-US" sz="3100" dirty="0" smtClean="0"/>
              <a:t>None Outstanding</a:t>
            </a:r>
          </a:p>
          <a:p>
            <a:pPr lvl="1"/>
            <a:r>
              <a:rPr lang="en-US" sz="3100" dirty="0" smtClean="0"/>
              <a:t>None Declined</a:t>
            </a:r>
          </a:p>
        </p:txBody>
      </p:sp>
    </p:spTree>
    <p:extLst>
      <p:ext uri="{BB962C8B-B14F-4D97-AF65-F5344CB8AC3E}">
        <p14:creationId xmlns:p14="http://schemas.microsoft.com/office/powerpoint/2010/main" val="379376334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10292</TotalTime>
  <Words>889</Words>
  <Application>Microsoft Macintosh PowerPoint</Application>
  <PresentationFormat>Custom</PresentationFormat>
  <Paragraphs>186</Paragraphs>
  <Slides>32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Slice</vt:lpstr>
      <vt:lpstr>CCCCO Accreditation Workgroups 1 and 2</vt:lpstr>
      <vt:lpstr>A brief history</vt:lpstr>
      <vt:lpstr>The system gets serious</vt:lpstr>
      <vt:lpstr>Workgroup 1: Improving ACCJC structure, function and relations</vt:lpstr>
      <vt:lpstr>Workgroup 1 Timeline</vt:lpstr>
      <vt:lpstr>Five AREAS of FOCUS</vt:lpstr>
      <vt:lpstr>Chair and Team Training </vt:lpstr>
      <vt:lpstr>Chair and Team Training </vt:lpstr>
      <vt:lpstr>Chair and Team Training </vt:lpstr>
      <vt:lpstr>Communication </vt:lpstr>
      <vt:lpstr>Evaluation of the Commission</vt:lpstr>
      <vt:lpstr>Process and Structure of visit</vt:lpstr>
      <vt:lpstr>Process and Structure of visit</vt:lpstr>
      <vt:lpstr>Process and Structure of visit</vt:lpstr>
      <vt:lpstr>Process and Structure of visit</vt:lpstr>
      <vt:lpstr>Process and Structure of visit</vt:lpstr>
      <vt:lpstr>Process and Structure of visit</vt:lpstr>
      <vt:lpstr>Process and Structure of visit</vt:lpstr>
      <vt:lpstr>Commission Operations</vt:lpstr>
      <vt:lpstr>Commission Operations</vt:lpstr>
      <vt:lpstr>Commission Operations</vt:lpstr>
      <vt:lpstr>Commission Operations</vt:lpstr>
      <vt:lpstr>Workgroup II: the long-range Accrediting model</vt:lpstr>
      <vt:lpstr>Workgroup II: long-range Accrediting model</vt:lpstr>
      <vt:lpstr>Exploration of Options</vt:lpstr>
      <vt:lpstr>Vision for single accreditor</vt:lpstr>
      <vt:lpstr>Decision and Implementation Plan</vt:lpstr>
      <vt:lpstr>What Now?</vt:lpstr>
      <vt:lpstr>Workgroup I</vt:lpstr>
      <vt:lpstr>Workgroup II</vt:lpstr>
      <vt:lpstr>Questions and Answers</vt:lpstr>
      <vt:lpstr>Resources</vt:lpstr>
    </vt:vector>
  </TitlesOfParts>
  <Company>Chaffey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CCCCO Accreditation Workgroups 1 and 2</dc:title>
  <dc:creator>Meridith Randall</dc:creator>
  <cp:lastModifiedBy>Julie Bruno</cp:lastModifiedBy>
  <cp:revision>23</cp:revision>
  <cp:lastPrinted>2018-02-22T16:32:32Z</cp:lastPrinted>
  <dcterms:created xsi:type="dcterms:W3CDTF">2018-02-03T19:53:54Z</dcterms:created>
  <dcterms:modified xsi:type="dcterms:W3CDTF">2018-03-05T21:56:07Z</dcterms:modified>
</cp:coreProperties>
</file>