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6" r:id="rId4"/>
    <p:sldMasterId id="2147483682" r:id="rId5"/>
    <p:sldMasterId id="2147483672" r:id="rId6"/>
  </p:sldMasterIdLst>
  <p:notesMasterIdLst>
    <p:notesMasterId r:id="rId81"/>
  </p:notesMasterIdLst>
  <p:handoutMasterIdLst>
    <p:handoutMasterId r:id="rId82"/>
  </p:handoutMasterIdLst>
  <p:sldIdLst>
    <p:sldId id="273" r:id="rId7"/>
    <p:sldId id="274" r:id="rId8"/>
    <p:sldId id="301" r:id="rId9"/>
    <p:sldId id="344" r:id="rId10"/>
    <p:sldId id="345" r:id="rId11"/>
    <p:sldId id="346" r:id="rId12"/>
    <p:sldId id="347" r:id="rId13"/>
    <p:sldId id="348" r:id="rId14"/>
    <p:sldId id="349" r:id="rId15"/>
    <p:sldId id="350" r:id="rId16"/>
    <p:sldId id="351" r:id="rId17"/>
    <p:sldId id="386"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05" r:id="rId52"/>
    <p:sldId id="306" r:id="rId53"/>
    <p:sldId id="330" r:id="rId54"/>
    <p:sldId id="387" r:id="rId55"/>
    <p:sldId id="307" r:id="rId56"/>
    <p:sldId id="308" r:id="rId57"/>
    <p:sldId id="338" r:id="rId58"/>
    <p:sldId id="339" r:id="rId59"/>
    <p:sldId id="340" r:id="rId60"/>
    <p:sldId id="309" r:id="rId61"/>
    <p:sldId id="310" r:id="rId62"/>
    <p:sldId id="311" r:id="rId63"/>
    <p:sldId id="312" r:id="rId64"/>
    <p:sldId id="313" r:id="rId65"/>
    <p:sldId id="314" r:id="rId66"/>
    <p:sldId id="315" r:id="rId67"/>
    <p:sldId id="317" r:id="rId68"/>
    <p:sldId id="318" r:id="rId69"/>
    <p:sldId id="319" r:id="rId70"/>
    <p:sldId id="335" r:id="rId71"/>
    <p:sldId id="332" r:id="rId72"/>
    <p:sldId id="333" r:id="rId73"/>
    <p:sldId id="334" r:id="rId74"/>
    <p:sldId id="336" r:id="rId75"/>
    <p:sldId id="321" r:id="rId76"/>
    <p:sldId id="322" r:id="rId77"/>
    <p:sldId id="327" r:id="rId78"/>
    <p:sldId id="325" r:id="rId79"/>
    <p:sldId id="326" r:id="rId80"/>
  </p:sldIdLst>
  <p:sldSz cx="12192000" cy="6858000"/>
  <p:notesSz cx="6858000" cy="9144000"/>
  <p:embeddedFontLst>
    <p:embeddedFont>
      <p:font typeface="Rockwell" panose="02060603020205020403" pitchFamily="18" charset="0"/>
      <p:regular r:id="rId83"/>
      <p:bold r:id="rId84"/>
      <p:italic r:id="rId85"/>
      <p:boldItalic r:id="rId86"/>
    </p:embeddedFont>
    <p:embeddedFont>
      <p:font typeface="Source Sans Pro" panose="020B0503030403020204" pitchFamily="34" charset="0"/>
      <p:regular r:id="rId87"/>
      <p:bold r:id="rId88"/>
      <p:italic r:id="rId89"/>
      <p:boldItalic r:id="rId90"/>
    </p:embeddedFont>
    <p:embeddedFont>
      <p:font typeface="Tahoma" panose="020B0604030504040204" pitchFamily="34" charset="0"/>
      <p:regular r:id="rId91"/>
      <p:bold r:id="rId92"/>
    </p:embeddedFont>
    <p:embeddedFont>
      <p:font typeface="Constantia" panose="02030602050306030303" pitchFamily="18" charset="0"/>
      <p:regular r:id="rId93"/>
      <p:bold r:id="rId94"/>
      <p:italic r:id="rId95"/>
      <p:boldItalic r:id="rId96"/>
    </p:embeddedFont>
    <p:embeddedFont>
      <p:font typeface="Calibri" panose="020F0502020204030204" pitchFamily="34" charset="0"/>
      <p:regular r:id="rId97"/>
      <p:bold r:id="rId98"/>
      <p:italic r:id="rId99"/>
      <p:bold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6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1ED"/>
    <a:srgbClr val="DEEEC9"/>
    <a:srgbClr val="48C5FF"/>
    <a:srgbClr val="F1DEE0"/>
    <a:srgbClr val="03A7E5"/>
    <a:srgbClr val="8FB431"/>
    <a:srgbClr val="E2DFFC"/>
    <a:srgbClr val="B3E1F5"/>
    <a:srgbClr val="CCCCFF"/>
    <a:srgbClr val="C7E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E876C-D27A-4F2F-BB86-57DA852B970E}" v="2" dt="2018-06-05T21:26:58.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6"/>
  </p:normalViewPr>
  <p:slideViewPr>
    <p:cSldViewPr snapToGrid="0" snapToObjects="1" showGuides="1">
      <p:cViewPr varScale="1">
        <p:scale>
          <a:sx n="111" d="100"/>
          <a:sy n="111" d="100"/>
        </p:scale>
        <p:origin x="456" y="114"/>
      </p:cViewPr>
      <p:guideLst>
        <p:guide orient="horz" pos="624"/>
        <p:guide pos="648"/>
      </p:guideLst>
    </p:cSldViewPr>
  </p:slideViewPr>
  <p:notesTextViewPr>
    <p:cViewPr>
      <p:scale>
        <a:sx n="1" d="1"/>
        <a:sy n="1" d="1"/>
      </p:scale>
      <p:origin x="0" y="0"/>
    </p:cViewPr>
  </p:notesTextViewPr>
  <p:notesViewPr>
    <p:cSldViewPr snapToGrid="0" snapToObjects="1">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font" Target="fonts/font3.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5.fntdata"/><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5.fntdata"/><Relationship Id="rId61" Type="http://schemas.openxmlformats.org/officeDocument/2006/relationships/slide" Target="slides/slide55.xml"/><Relationship Id="rId82"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8.fntdata"/><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E44BE-F22C-44BD-8301-F67642335A89}"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76816406-74BB-4DB2-A127-9E4E6BCAF88A}">
      <dgm:prSet phldrT="[Text]"/>
      <dgm:spPr/>
      <dgm:t>
        <a:bodyPr/>
        <a:lstStyle/>
        <a:p>
          <a:r>
            <a:rPr lang="en-US" dirty="0" smtClean="0"/>
            <a:t>Access</a:t>
          </a:r>
          <a:endParaRPr lang="en-US" dirty="0"/>
        </a:p>
      </dgm:t>
    </dgm:pt>
    <dgm:pt modelId="{5B436A6B-407C-490F-8DD8-64CBBAE88A25}" type="parTrans" cxnId="{CFD1A4C7-79EB-4B81-85BF-D90868A5BAFE}">
      <dgm:prSet/>
      <dgm:spPr/>
      <dgm:t>
        <a:bodyPr/>
        <a:lstStyle/>
        <a:p>
          <a:endParaRPr lang="en-US"/>
        </a:p>
      </dgm:t>
    </dgm:pt>
    <dgm:pt modelId="{EB1D431F-2E94-4140-9257-F87D688334B2}" type="sibTrans" cxnId="{CFD1A4C7-79EB-4B81-85BF-D90868A5BAFE}">
      <dgm:prSet/>
      <dgm:spPr/>
      <dgm:t>
        <a:bodyPr/>
        <a:lstStyle/>
        <a:p>
          <a:endParaRPr lang="en-US"/>
        </a:p>
      </dgm:t>
    </dgm:pt>
    <dgm:pt modelId="{BF7687A9-D74E-4459-807F-83A7C3479718}">
      <dgm:prSet phldrT="[Text]"/>
      <dgm:spPr/>
      <dgm:t>
        <a:bodyPr/>
        <a:lstStyle/>
        <a:p>
          <a:r>
            <a:rPr lang="en-US" dirty="0" smtClean="0"/>
            <a:t>Comprehensively informing students</a:t>
          </a:r>
          <a:endParaRPr lang="en-US" dirty="0"/>
        </a:p>
      </dgm:t>
    </dgm:pt>
    <dgm:pt modelId="{B844017E-1B89-4896-932E-AB42C770890F}" type="parTrans" cxnId="{858E1EBA-06D8-481F-B49F-461196A2F812}">
      <dgm:prSet/>
      <dgm:spPr/>
      <dgm:t>
        <a:bodyPr/>
        <a:lstStyle/>
        <a:p>
          <a:endParaRPr lang="en-US"/>
        </a:p>
      </dgm:t>
    </dgm:pt>
    <dgm:pt modelId="{B15C3FC3-74C5-45F4-9868-ED1B0C9A3A51}" type="sibTrans" cxnId="{858E1EBA-06D8-481F-B49F-461196A2F812}">
      <dgm:prSet/>
      <dgm:spPr/>
      <dgm:t>
        <a:bodyPr/>
        <a:lstStyle/>
        <a:p>
          <a:endParaRPr lang="en-US"/>
        </a:p>
      </dgm:t>
    </dgm:pt>
    <dgm:pt modelId="{6633B73A-8D98-4C33-8239-D7594A48A53B}">
      <dgm:prSet phldrT="[Text]"/>
      <dgm:spPr/>
      <dgm:t>
        <a:bodyPr/>
        <a:lstStyle/>
        <a:p>
          <a:r>
            <a:rPr lang="en-US" dirty="0" smtClean="0"/>
            <a:t>Enrollment</a:t>
          </a:r>
          <a:endParaRPr lang="en-US" dirty="0"/>
        </a:p>
      </dgm:t>
    </dgm:pt>
    <dgm:pt modelId="{A7F7BD78-1343-4CC6-8BFF-182CEA58500E}" type="parTrans" cxnId="{49CE721A-22BD-4465-92A7-BE77F041A58C}">
      <dgm:prSet/>
      <dgm:spPr/>
      <dgm:t>
        <a:bodyPr/>
        <a:lstStyle/>
        <a:p>
          <a:endParaRPr lang="en-US"/>
        </a:p>
      </dgm:t>
    </dgm:pt>
    <dgm:pt modelId="{81739639-EA75-401F-B57D-615D779F9C7F}" type="sibTrans" cxnId="{49CE721A-22BD-4465-92A7-BE77F041A58C}">
      <dgm:prSet/>
      <dgm:spPr/>
      <dgm:t>
        <a:bodyPr/>
        <a:lstStyle/>
        <a:p>
          <a:endParaRPr lang="en-US"/>
        </a:p>
      </dgm:t>
    </dgm:pt>
    <dgm:pt modelId="{452F9DC6-0F10-47F4-88AD-E4B68EEEDF51}">
      <dgm:prSet phldrT="[Text]"/>
      <dgm:spPr/>
      <dgm:t>
        <a:bodyPr/>
        <a:lstStyle/>
        <a:p>
          <a:r>
            <a:rPr lang="en-US" dirty="0" smtClean="0"/>
            <a:t>Ensuring students enroll in gateway courses (not simply giving them the option to)</a:t>
          </a:r>
          <a:endParaRPr lang="en-US" dirty="0"/>
        </a:p>
      </dgm:t>
    </dgm:pt>
    <dgm:pt modelId="{6BD96EA5-416C-44E0-B7AD-6E502DE76D04}" type="parTrans" cxnId="{F60045CC-6ABC-4B2A-BBB2-00DA0D01AAAB}">
      <dgm:prSet/>
      <dgm:spPr/>
      <dgm:t>
        <a:bodyPr/>
        <a:lstStyle/>
        <a:p>
          <a:endParaRPr lang="en-US"/>
        </a:p>
      </dgm:t>
    </dgm:pt>
    <dgm:pt modelId="{5D076A12-0FB4-49DB-BC7B-60BFBD917254}" type="sibTrans" cxnId="{F60045CC-6ABC-4B2A-BBB2-00DA0D01AAAB}">
      <dgm:prSet/>
      <dgm:spPr/>
      <dgm:t>
        <a:bodyPr/>
        <a:lstStyle/>
        <a:p>
          <a:endParaRPr lang="en-US"/>
        </a:p>
      </dgm:t>
    </dgm:pt>
    <dgm:pt modelId="{2AD11356-C8B2-4626-9A90-6FDEDE7346A4}">
      <dgm:prSet phldrT="[Text]"/>
      <dgm:spPr/>
      <dgm:t>
        <a:bodyPr/>
        <a:lstStyle/>
        <a:p>
          <a:r>
            <a:rPr lang="en-US" dirty="0" smtClean="0"/>
            <a:t>Performance</a:t>
          </a:r>
          <a:endParaRPr lang="en-US" dirty="0"/>
        </a:p>
      </dgm:t>
    </dgm:pt>
    <dgm:pt modelId="{DA6727ED-6CE4-42FB-8AB7-50FF4B3F1DCB}" type="parTrans" cxnId="{27FC22D2-E44B-4156-8A0C-63119F95650E}">
      <dgm:prSet/>
      <dgm:spPr/>
      <dgm:t>
        <a:bodyPr/>
        <a:lstStyle/>
        <a:p>
          <a:endParaRPr lang="en-US"/>
        </a:p>
      </dgm:t>
    </dgm:pt>
    <dgm:pt modelId="{F4749E28-A90C-4E99-9B55-CD17AEB1850B}" type="sibTrans" cxnId="{27FC22D2-E44B-4156-8A0C-63119F95650E}">
      <dgm:prSet/>
      <dgm:spPr/>
      <dgm:t>
        <a:bodyPr/>
        <a:lstStyle/>
        <a:p>
          <a:endParaRPr lang="en-US"/>
        </a:p>
      </dgm:t>
    </dgm:pt>
    <dgm:pt modelId="{3F1CA9CD-206B-4768-9591-6EC5168197A0}">
      <dgm:prSet phldrT="[Text]"/>
      <dgm:spPr/>
      <dgm:t>
        <a:bodyPr/>
        <a:lstStyle/>
        <a:p>
          <a:r>
            <a:rPr lang="en-US" dirty="0" smtClean="0"/>
            <a:t>Investing in concurrent support</a:t>
          </a:r>
          <a:endParaRPr lang="en-US" dirty="0"/>
        </a:p>
      </dgm:t>
    </dgm:pt>
    <dgm:pt modelId="{0041535A-25D7-4465-8B48-2ED9D8E2D363}" type="parTrans" cxnId="{D10F29A9-145E-44B3-9E39-19FE7457A936}">
      <dgm:prSet/>
      <dgm:spPr/>
      <dgm:t>
        <a:bodyPr/>
        <a:lstStyle/>
        <a:p>
          <a:endParaRPr lang="en-US"/>
        </a:p>
      </dgm:t>
    </dgm:pt>
    <dgm:pt modelId="{6625D8DB-8F79-42EA-9674-4318FB4044C5}" type="sibTrans" cxnId="{D10F29A9-145E-44B3-9E39-19FE7457A936}">
      <dgm:prSet/>
      <dgm:spPr/>
      <dgm:t>
        <a:bodyPr/>
        <a:lstStyle/>
        <a:p>
          <a:endParaRPr lang="en-US"/>
        </a:p>
      </dgm:t>
    </dgm:pt>
    <dgm:pt modelId="{3A5AFC4E-6116-4EDA-AD61-D60EFFFA1C10}">
      <dgm:prSet phldrT="[Text]"/>
      <dgm:spPr/>
      <dgm:t>
        <a:bodyPr/>
        <a:lstStyle/>
        <a:p>
          <a:r>
            <a:rPr lang="en-US" dirty="0" smtClean="0"/>
            <a:t>Data-driven advising</a:t>
          </a:r>
          <a:endParaRPr lang="en-US" dirty="0"/>
        </a:p>
      </dgm:t>
    </dgm:pt>
    <dgm:pt modelId="{54612E9A-3E16-4803-AF97-0AB847AC7D76}" type="parTrans" cxnId="{317272EF-C7C6-471D-9B37-552C506AD3B6}">
      <dgm:prSet/>
      <dgm:spPr/>
      <dgm:t>
        <a:bodyPr/>
        <a:lstStyle/>
        <a:p>
          <a:endParaRPr lang="en-US"/>
        </a:p>
      </dgm:t>
    </dgm:pt>
    <dgm:pt modelId="{D0FCBF1F-FA24-4681-82F2-2FF0CAC59D4B}" type="sibTrans" cxnId="{317272EF-C7C6-471D-9B37-552C506AD3B6}">
      <dgm:prSet/>
      <dgm:spPr/>
      <dgm:t>
        <a:bodyPr/>
        <a:lstStyle/>
        <a:p>
          <a:endParaRPr lang="en-US"/>
        </a:p>
      </dgm:t>
    </dgm:pt>
    <dgm:pt modelId="{ADCF7EEB-5881-4C92-BFBE-15A9C0C73CCC}">
      <dgm:prSet phldrT="[Text]"/>
      <dgm:spPr/>
      <dgm:t>
        <a:bodyPr/>
        <a:lstStyle/>
        <a:p>
          <a:r>
            <a:rPr lang="en-US" dirty="0" smtClean="0"/>
            <a:t>Defaulting to transfer-level placement</a:t>
          </a:r>
          <a:endParaRPr lang="en-US" dirty="0"/>
        </a:p>
      </dgm:t>
    </dgm:pt>
    <dgm:pt modelId="{97B0B008-18D9-4FDA-BE95-3314FD46A107}" type="parTrans" cxnId="{9EEF6DDB-E034-4228-B3F5-BA3A3E03B935}">
      <dgm:prSet/>
      <dgm:spPr/>
      <dgm:t>
        <a:bodyPr/>
        <a:lstStyle/>
        <a:p>
          <a:endParaRPr lang="en-US"/>
        </a:p>
      </dgm:t>
    </dgm:pt>
    <dgm:pt modelId="{A8AF24C8-6280-425E-ADFA-542DEC9B2774}" type="sibTrans" cxnId="{9EEF6DDB-E034-4228-B3F5-BA3A3E03B935}">
      <dgm:prSet/>
      <dgm:spPr/>
      <dgm:t>
        <a:bodyPr/>
        <a:lstStyle/>
        <a:p>
          <a:endParaRPr lang="en-US"/>
        </a:p>
      </dgm:t>
    </dgm:pt>
    <dgm:pt modelId="{D5E79E99-58F5-481B-8F25-38860AC72A94}">
      <dgm:prSet phldrT="[Text]"/>
      <dgm:spPr/>
      <dgm:t>
        <a:bodyPr/>
        <a:lstStyle/>
        <a:p>
          <a:r>
            <a:rPr lang="en-US" dirty="0" smtClean="0"/>
            <a:t>Ensuring equity in classroom curriculum and pedagogy</a:t>
          </a:r>
          <a:endParaRPr lang="en-US" dirty="0"/>
        </a:p>
      </dgm:t>
    </dgm:pt>
    <dgm:pt modelId="{05BD1209-0BC5-4340-94F7-52A264EC1903}" type="parTrans" cxnId="{BF342FCC-BD66-4A85-88EA-4D66048DDD44}">
      <dgm:prSet/>
      <dgm:spPr/>
      <dgm:t>
        <a:bodyPr/>
        <a:lstStyle/>
        <a:p>
          <a:endParaRPr lang="en-US"/>
        </a:p>
      </dgm:t>
    </dgm:pt>
    <dgm:pt modelId="{FFB1D53F-75E6-4702-8A1E-785C9D4F6D0E}" type="sibTrans" cxnId="{BF342FCC-BD66-4A85-88EA-4D66048DDD44}">
      <dgm:prSet/>
      <dgm:spPr/>
      <dgm:t>
        <a:bodyPr/>
        <a:lstStyle/>
        <a:p>
          <a:endParaRPr lang="en-US"/>
        </a:p>
      </dgm:t>
    </dgm:pt>
    <dgm:pt modelId="{0FF2BE69-CE04-48D5-AFC0-A31DF8A21321}" type="pres">
      <dgm:prSet presAssocID="{EB5E44BE-F22C-44BD-8301-F67642335A89}" presName="Name0" presStyleCnt="0">
        <dgm:presLayoutVars>
          <dgm:dir/>
          <dgm:animLvl val="lvl"/>
          <dgm:resizeHandles val="exact"/>
        </dgm:presLayoutVars>
      </dgm:prSet>
      <dgm:spPr/>
      <dgm:t>
        <a:bodyPr/>
        <a:lstStyle/>
        <a:p>
          <a:endParaRPr lang="en-US"/>
        </a:p>
      </dgm:t>
    </dgm:pt>
    <dgm:pt modelId="{95355BC2-5EA6-4EF9-A2E1-8153EA759362}" type="pres">
      <dgm:prSet presAssocID="{76816406-74BB-4DB2-A127-9E4E6BCAF88A}" presName="compositeNode" presStyleCnt="0">
        <dgm:presLayoutVars>
          <dgm:bulletEnabled val="1"/>
        </dgm:presLayoutVars>
      </dgm:prSet>
      <dgm:spPr/>
    </dgm:pt>
    <dgm:pt modelId="{CAE23D7B-E99A-44BD-9867-3F479D62793B}" type="pres">
      <dgm:prSet presAssocID="{76816406-74BB-4DB2-A127-9E4E6BCAF88A}" presName="bgRect" presStyleLbl="node1" presStyleIdx="0" presStyleCnt="3"/>
      <dgm:spPr/>
      <dgm:t>
        <a:bodyPr/>
        <a:lstStyle/>
        <a:p>
          <a:endParaRPr lang="en-US"/>
        </a:p>
      </dgm:t>
    </dgm:pt>
    <dgm:pt modelId="{8CCE7CC3-A8DC-4AF0-A28B-08090AD1FDB7}" type="pres">
      <dgm:prSet presAssocID="{76816406-74BB-4DB2-A127-9E4E6BCAF88A}" presName="parentNode" presStyleLbl="node1" presStyleIdx="0" presStyleCnt="3">
        <dgm:presLayoutVars>
          <dgm:chMax val="0"/>
          <dgm:bulletEnabled val="1"/>
        </dgm:presLayoutVars>
      </dgm:prSet>
      <dgm:spPr/>
      <dgm:t>
        <a:bodyPr/>
        <a:lstStyle/>
        <a:p>
          <a:endParaRPr lang="en-US"/>
        </a:p>
      </dgm:t>
    </dgm:pt>
    <dgm:pt modelId="{1B775AB3-E495-41AB-8DBA-913B3B037BED}" type="pres">
      <dgm:prSet presAssocID="{76816406-74BB-4DB2-A127-9E4E6BCAF88A}" presName="childNode" presStyleLbl="node1" presStyleIdx="0" presStyleCnt="3">
        <dgm:presLayoutVars>
          <dgm:bulletEnabled val="1"/>
        </dgm:presLayoutVars>
      </dgm:prSet>
      <dgm:spPr/>
      <dgm:t>
        <a:bodyPr/>
        <a:lstStyle/>
        <a:p>
          <a:endParaRPr lang="en-US"/>
        </a:p>
      </dgm:t>
    </dgm:pt>
    <dgm:pt modelId="{E93EDE00-4984-4422-B8FB-0433042ED4F9}" type="pres">
      <dgm:prSet presAssocID="{EB1D431F-2E94-4140-9257-F87D688334B2}" presName="hSp" presStyleCnt="0"/>
      <dgm:spPr/>
    </dgm:pt>
    <dgm:pt modelId="{CE46E66A-E79F-464F-A119-29DB4B345857}" type="pres">
      <dgm:prSet presAssocID="{EB1D431F-2E94-4140-9257-F87D688334B2}" presName="vProcSp" presStyleCnt="0"/>
      <dgm:spPr/>
    </dgm:pt>
    <dgm:pt modelId="{4B960070-FAA3-4971-8A2C-A38073BAD749}" type="pres">
      <dgm:prSet presAssocID="{EB1D431F-2E94-4140-9257-F87D688334B2}" presName="vSp1" presStyleCnt="0"/>
      <dgm:spPr/>
    </dgm:pt>
    <dgm:pt modelId="{D547E0DE-10D6-4CEA-9389-830E05979282}" type="pres">
      <dgm:prSet presAssocID="{EB1D431F-2E94-4140-9257-F87D688334B2}" presName="simulatedConn" presStyleLbl="solidFgAcc1" presStyleIdx="0" presStyleCnt="2"/>
      <dgm:spPr/>
    </dgm:pt>
    <dgm:pt modelId="{8FF021B9-FCAC-4700-89DE-1A6A420F89C3}" type="pres">
      <dgm:prSet presAssocID="{EB1D431F-2E94-4140-9257-F87D688334B2}" presName="vSp2" presStyleCnt="0"/>
      <dgm:spPr/>
    </dgm:pt>
    <dgm:pt modelId="{82BD7E1A-75F4-4F2E-B9B2-8C123A706026}" type="pres">
      <dgm:prSet presAssocID="{EB1D431F-2E94-4140-9257-F87D688334B2}" presName="sibTrans" presStyleCnt="0"/>
      <dgm:spPr/>
    </dgm:pt>
    <dgm:pt modelId="{15AB8907-897F-4F80-8342-C5C49C976FC4}" type="pres">
      <dgm:prSet presAssocID="{6633B73A-8D98-4C33-8239-D7594A48A53B}" presName="compositeNode" presStyleCnt="0">
        <dgm:presLayoutVars>
          <dgm:bulletEnabled val="1"/>
        </dgm:presLayoutVars>
      </dgm:prSet>
      <dgm:spPr/>
    </dgm:pt>
    <dgm:pt modelId="{1E56C8CA-94C4-4ECE-A0FB-C1FBC7A6A778}" type="pres">
      <dgm:prSet presAssocID="{6633B73A-8D98-4C33-8239-D7594A48A53B}" presName="bgRect" presStyleLbl="node1" presStyleIdx="1" presStyleCnt="3"/>
      <dgm:spPr/>
      <dgm:t>
        <a:bodyPr/>
        <a:lstStyle/>
        <a:p>
          <a:endParaRPr lang="en-US"/>
        </a:p>
      </dgm:t>
    </dgm:pt>
    <dgm:pt modelId="{F1F4B968-6EB0-4EA9-9C01-C87ED6903FB8}" type="pres">
      <dgm:prSet presAssocID="{6633B73A-8D98-4C33-8239-D7594A48A53B}" presName="parentNode" presStyleLbl="node1" presStyleIdx="1" presStyleCnt="3">
        <dgm:presLayoutVars>
          <dgm:chMax val="0"/>
          <dgm:bulletEnabled val="1"/>
        </dgm:presLayoutVars>
      </dgm:prSet>
      <dgm:spPr/>
      <dgm:t>
        <a:bodyPr/>
        <a:lstStyle/>
        <a:p>
          <a:endParaRPr lang="en-US"/>
        </a:p>
      </dgm:t>
    </dgm:pt>
    <dgm:pt modelId="{1DBFB691-848A-46FB-B617-5F18BEDF9B8A}" type="pres">
      <dgm:prSet presAssocID="{6633B73A-8D98-4C33-8239-D7594A48A53B}" presName="childNode" presStyleLbl="node1" presStyleIdx="1" presStyleCnt="3">
        <dgm:presLayoutVars>
          <dgm:bulletEnabled val="1"/>
        </dgm:presLayoutVars>
      </dgm:prSet>
      <dgm:spPr/>
      <dgm:t>
        <a:bodyPr/>
        <a:lstStyle/>
        <a:p>
          <a:endParaRPr lang="en-US"/>
        </a:p>
      </dgm:t>
    </dgm:pt>
    <dgm:pt modelId="{2008FF38-74BD-489A-9E7A-FF822ECB7182}" type="pres">
      <dgm:prSet presAssocID="{81739639-EA75-401F-B57D-615D779F9C7F}" presName="hSp" presStyleCnt="0"/>
      <dgm:spPr/>
    </dgm:pt>
    <dgm:pt modelId="{DBD9EB00-81FD-4089-8CFF-FDB1EFBCD367}" type="pres">
      <dgm:prSet presAssocID="{81739639-EA75-401F-B57D-615D779F9C7F}" presName="vProcSp" presStyleCnt="0"/>
      <dgm:spPr/>
    </dgm:pt>
    <dgm:pt modelId="{6651EF52-F00F-45E1-A708-96BAFC41C6BC}" type="pres">
      <dgm:prSet presAssocID="{81739639-EA75-401F-B57D-615D779F9C7F}" presName="vSp1" presStyleCnt="0"/>
      <dgm:spPr/>
    </dgm:pt>
    <dgm:pt modelId="{67461E58-A7CF-431F-AD12-2BA5B3F2E90B}" type="pres">
      <dgm:prSet presAssocID="{81739639-EA75-401F-B57D-615D779F9C7F}" presName="simulatedConn" presStyleLbl="solidFgAcc1" presStyleIdx="1" presStyleCnt="2"/>
      <dgm:spPr/>
    </dgm:pt>
    <dgm:pt modelId="{660151D3-9BEB-434B-9805-D82E4F81A4BE}" type="pres">
      <dgm:prSet presAssocID="{81739639-EA75-401F-B57D-615D779F9C7F}" presName="vSp2" presStyleCnt="0"/>
      <dgm:spPr/>
    </dgm:pt>
    <dgm:pt modelId="{4671EA2D-2C8A-4879-B6D3-18FF0447EAB9}" type="pres">
      <dgm:prSet presAssocID="{81739639-EA75-401F-B57D-615D779F9C7F}" presName="sibTrans" presStyleCnt="0"/>
      <dgm:spPr/>
    </dgm:pt>
    <dgm:pt modelId="{4DA39F35-FFB0-4681-B67B-EC966D1B9E0E}" type="pres">
      <dgm:prSet presAssocID="{2AD11356-C8B2-4626-9A90-6FDEDE7346A4}" presName="compositeNode" presStyleCnt="0">
        <dgm:presLayoutVars>
          <dgm:bulletEnabled val="1"/>
        </dgm:presLayoutVars>
      </dgm:prSet>
      <dgm:spPr/>
    </dgm:pt>
    <dgm:pt modelId="{41C08FC7-4CC6-4939-95C9-CCE0776760F8}" type="pres">
      <dgm:prSet presAssocID="{2AD11356-C8B2-4626-9A90-6FDEDE7346A4}" presName="bgRect" presStyleLbl="node1" presStyleIdx="2" presStyleCnt="3"/>
      <dgm:spPr/>
      <dgm:t>
        <a:bodyPr/>
        <a:lstStyle/>
        <a:p>
          <a:endParaRPr lang="en-US"/>
        </a:p>
      </dgm:t>
    </dgm:pt>
    <dgm:pt modelId="{80A5FC8F-1926-47BD-AEA3-201F53B31177}" type="pres">
      <dgm:prSet presAssocID="{2AD11356-C8B2-4626-9A90-6FDEDE7346A4}" presName="parentNode" presStyleLbl="node1" presStyleIdx="2" presStyleCnt="3">
        <dgm:presLayoutVars>
          <dgm:chMax val="0"/>
          <dgm:bulletEnabled val="1"/>
        </dgm:presLayoutVars>
      </dgm:prSet>
      <dgm:spPr/>
      <dgm:t>
        <a:bodyPr/>
        <a:lstStyle/>
        <a:p>
          <a:endParaRPr lang="en-US"/>
        </a:p>
      </dgm:t>
    </dgm:pt>
    <dgm:pt modelId="{32E7A874-093C-4F48-ADC4-8ABE36126232}" type="pres">
      <dgm:prSet presAssocID="{2AD11356-C8B2-4626-9A90-6FDEDE7346A4}" presName="childNode" presStyleLbl="node1" presStyleIdx="2" presStyleCnt="3">
        <dgm:presLayoutVars>
          <dgm:bulletEnabled val="1"/>
        </dgm:presLayoutVars>
      </dgm:prSet>
      <dgm:spPr/>
      <dgm:t>
        <a:bodyPr/>
        <a:lstStyle/>
        <a:p>
          <a:endParaRPr lang="en-US"/>
        </a:p>
      </dgm:t>
    </dgm:pt>
  </dgm:ptLst>
  <dgm:cxnLst>
    <dgm:cxn modelId="{27FC22D2-E44B-4156-8A0C-63119F95650E}" srcId="{EB5E44BE-F22C-44BD-8301-F67642335A89}" destId="{2AD11356-C8B2-4626-9A90-6FDEDE7346A4}" srcOrd="2" destOrd="0" parTransId="{DA6727ED-6CE4-42FB-8AB7-50FF4B3F1DCB}" sibTransId="{F4749E28-A90C-4E99-9B55-CD17AEB1850B}"/>
    <dgm:cxn modelId="{CFD1A4C7-79EB-4B81-85BF-D90868A5BAFE}" srcId="{EB5E44BE-F22C-44BD-8301-F67642335A89}" destId="{76816406-74BB-4DB2-A127-9E4E6BCAF88A}" srcOrd="0" destOrd="0" parTransId="{5B436A6B-407C-490F-8DD8-64CBBAE88A25}" sibTransId="{EB1D431F-2E94-4140-9257-F87D688334B2}"/>
    <dgm:cxn modelId="{61739304-CE48-475F-9149-E156C14645F0}" type="presOf" srcId="{452F9DC6-0F10-47F4-88AD-E4B68EEEDF51}" destId="{1DBFB691-848A-46FB-B617-5F18BEDF9B8A}" srcOrd="0" destOrd="0" presId="urn:microsoft.com/office/officeart/2005/8/layout/hProcess7"/>
    <dgm:cxn modelId="{957365AE-81C1-40FA-B537-4965177B3272}" type="presOf" srcId="{6633B73A-8D98-4C33-8239-D7594A48A53B}" destId="{F1F4B968-6EB0-4EA9-9C01-C87ED6903FB8}" srcOrd="1" destOrd="0" presId="urn:microsoft.com/office/officeart/2005/8/layout/hProcess7"/>
    <dgm:cxn modelId="{317272EF-C7C6-471D-9B37-552C506AD3B6}" srcId="{76816406-74BB-4DB2-A127-9E4E6BCAF88A}" destId="{3A5AFC4E-6116-4EDA-AD61-D60EFFFA1C10}" srcOrd="1" destOrd="0" parTransId="{54612E9A-3E16-4803-AF97-0AB847AC7D76}" sibTransId="{D0FCBF1F-FA24-4681-82F2-2FF0CAC59D4B}"/>
    <dgm:cxn modelId="{3C85E161-4325-493D-84A3-84941A65ACED}" type="presOf" srcId="{6633B73A-8D98-4C33-8239-D7594A48A53B}" destId="{1E56C8CA-94C4-4ECE-A0FB-C1FBC7A6A778}" srcOrd="0" destOrd="0" presId="urn:microsoft.com/office/officeart/2005/8/layout/hProcess7"/>
    <dgm:cxn modelId="{9EEF6DDB-E034-4228-B3F5-BA3A3E03B935}" srcId="{76816406-74BB-4DB2-A127-9E4E6BCAF88A}" destId="{ADCF7EEB-5881-4C92-BFBE-15A9C0C73CCC}" srcOrd="2" destOrd="0" parTransId="{97B0B008-18D9-4FDA-BE95-3314FD46A107}" sibTransId="{A8AF24C8-6280-425E-ADFA-542DEC9B2774}"/>
    <dgm:cxn modelId="{026C6547-4262-4B29-9432-430DCFD6B241}" type="presOf" srcId="{BF7687A9-D74E-4459-807F-83A7C3479718}" destId="{1B775AB3-E495-41AB-8DBA-913B3B037BED}" srcOrd="0" destOrd="0" presId="urn:microsoft.com/office/officeart/2005/8/layout/hProcess7"/>
    <dgm:cxn modelId="{FFE1CCD9-82B3-4610-86A2-3B9FA18A8880}" type="presOf" srcId="{76816406-74BB-4DB2-A127-9E4E6BCAF88A}" destId="{CAE23D7B-E99A-44BD-9867-3F479D62793B}" srcOrd="0" destOrd="0" presId="urn:microsoft.com/office/officeart/2005/8/layout/hProcess7"/>
    <dgm:cxn modelId="{858E1EBA-06D8-481F-B49F-461196A2F812}" srcId="{76816406-74BB-4DB2-A127-9E4E6BCAF88A}" destId="{BF7687A9-D74E-4459-807F-83A7C3479718}" srcOrd="0" destOrd="0" parTransId="{B844017E-1B89-4896-932E-AB42C770890F}" sibTransId="{B15C3FC3-74C5-45F4-9868-ED1B0C9A3A51}"/>
    <dgm:cxn modelId="{9D9F160A-29D1-48C2-AF4F-AB700D99AAAF}" type="presOf" srcId="{3A5AFC4E-6116-4EDA-AD61-D60EFFFA1C10}" destId="{1B775AB3-E495-41AB-8DBA-913B3B037BED}" srcOrd="0" destOrd="1" presId="urn:microsoft.com/office/officeart/2005/8/layout/hProcess7"/>
    <dgm:cxn modelId="{3FFD7186-E8BF-46E2-A4A7-2CE719F76A39}" type="presOf" srcId="{76816406-74BB-4DB2-A127-9E4E6BCAF88A}" destId="{8CCE7CC3-A8DC-4AF0-A28B-08090AD1FDB7}" srcOrd="1" destOrd="0" presId="urn:microsoft.com/office/officeart/2005/8/layout/hProcess7"/>
    <dgm:cxn modelId="{BF342FCC-BD66-4A85-88EA-4D66048DDD44}" srcId="{2AD11356-C8B2-4626-9A90-6FDEDE7346A4}" destId="{D5E79E99-58F5-481B-8F25-38860AC72A94}" srcOrd="1" destOrd="0" parTransId="{05BD1209-0BC5-4340-94F7-52A264EC1903}" sibTransId="{FFB1D53F-75E6-4702-8A1E-785C9D4F6D0E}"/>
    <dgm:cxn modelId="{D10F29A9-145E-44B3-9E39-19FE7457A936}" srcId="{2AD11356-C8B2-4626-9A90-6FDEDE7346A4}" destId="{3F1CA9CD-206B-4768-9591-6EC5168197A0}" srcOrd="0" destOrd="0" parTransId="{0041535A-25D7-4465-8B48-2ED9D8E2D363}" sibTransId="{6625D8DB-8F79-42EA-9674-4318FB4044C5}"/>
    <dgm:cxn modelId="{AAC89D9B-A695-4732-A7DB-C1C2761C107E}" type="presOf" srcId="{2AD11356-C8B2-4626-9A90-6FDEDE7346A4}" destId="{41C08FC7-4CC6-4939-95C9-CCE0776760F8}" srcOrd="0" destOrd="0" presId="urn:microsoft.com/office/officeart/2005/8/layout/hProcess7"/>
    <dgm:cxn modelId="{F60045CC-6ABC-4B2A-BBB2-00DA0D01AAAB}" srcId="{6633B73A-8D98-4C33-8239-D7594A48A53B}" destId="{452F9DC6-0F10-47F4-88AD-E4B68EEEDF51}" srcOrd="0" destOrd="0" parTransId="{6BD96EA5-416C-44E0-B7AD-6E502DE76D04}" sibTransId="{5D076A12-0FB4-49DB-BC7B-60BFBD917254}"/>
    <dgm:cxn modelId="{B9440ABB-80C5-4FCF-BAAF-764993643AC1}" type="presOf" srcId="{ADCF7EEB-5881-4C92-BFBE-15A9C0C73CCC}" destId="{1B775AB3-E495-41AB-8DBA-913B3B037BED}" srcOrd="0" destOrd="2" presId="urn:microsoft.com/office/officeart/2005/8/layout/hProcess7"/>
    <dgm:cxn modelId="{49CE721A-22BD-4465-92A7-BE77F041A58C}" srcId="{EB5E44BE-F22C-44BD-8301-F67642335A89}" destId="{6633B73A-8D98-4C33-8239-D7594A48A53B}" srcOrd="1" destOrd="0" parTransId="{A7F7BD78-1343-4CC6-8BFF-182CEA58500E}" sibTransId="{81739639-EA75-401F-B57D-615D779F9C7F}"/>
    <dgm:cxn modelId="{93C8F616-BC09-4510-87A2-6C924A6E68A2}" type="presOf" srcId="{EB5E44BE-F22C-44BD-8301-F67642335A89}" destId="{0FF2BE69-CE04-48D5-AFC0-A31DF8A21321}" srcOrd="0" destOrd="0" presId="urn:microsoft.com/office/officeart/2005/8/layout/hProcess7"/>
    <dgm:cxn modelId="{B270B7CD-9F16-4EE2-AAE9-E84B6CC1E952}" type="presOf" srcId="{2AD11356-C8B2-4626-9A90-6FDEDE7346A4}" destId="{80A5FC8F-1926-47BD-AEA3-201F53B31177}" srcOrd="1" destOrd="0" presId="urn:microsoft.com/office/officeart/2005/8/layout/hProcess7"/>
    <dgm:cxn modelId="{193DE2D7-D1E4-47C5-85E9-52EADAF835EF}" type="presOf" srcId="{D5E79E99-58F5-481B-8F25-38860AC72A94}" destId="{32E7A874-093C-4F48-ADC4-8ABE36126232}" srcOrd="0" destOrd="1" presId="urn:microsoft.com/office/officeart/2005/8/layout/hProcess7"/>
    <dgm:cxn modelId="{1E8144C5-9505-478F-BAA8-3E12CBC02A10}" type="presOf" srcId="{3F1CA9CD-206B-4768-9591-6EC5168197A0}" destId="{32E7A874-093C-4F48-ADC4-8ABE36126232}" srcOrd="0" destOrd="0" presId="urn:microsoft.com/office/officeart/2005/8/layout/hProcess7"/>
    <dgm:cxn modelId="{C8EA2054-37AB-45EB-94FA-7FFCCE6DAFB1}" type="presParOf" srcId="{0FF2BE69-CE04-48D5-AFC0-A31DF8A21321}" destId="{95355BC2-5EA6-4EF9-A2E1-8153EA759362}" srcOrd="0" destOrd="0" presId="urn:microsoft.com/office/officeart/2005/8/layout/hProcess7"/>
    <dgm:cxn modelId="{9905C4DB-8636-4470-8121-7774142D09E4}" type="presParOf" srcId="{95355BC2-5EA6-4EF9-A2E1-8153EA759362}" destId="{CAE23D7B-E99A-44BD-9867-3F479D62793B}" srcOrd="0" destOrd="0" presId="urn:microsoft.com/office/officeart/2005/8/layout/hProcess7"/>
    <dgm:cxn modelId="{82416D30-6C48-4938-9438-748B8A3CD2A1}" type="presParOf" srcId="{95355BC2-5EA6-4EF9-A2E1-8153EA759362}" destId="{8CCE7CC3-A8DC-4AF0-A28B-08090AD1FDB7}" srcOrd="1" destOrd="0" presId="urn:microsoft.com/office/officeart/2005/8/layout/hProcess7"/>
    <dgm:cxn modelId="{0C7C2D2F-51A9-4435-8057-75C770CEAA1E}" type="presParOf" srcId="{95355BC2-5EA6-4EF9-A2E1-8153EA759362}" destId="{1B775AB3-E495-41AB-8DBA-913B3B037BED}" srcOrd="2" destOrd="0" presId="urn:microsoft.com/office/officeart/2005/8/layout/hProcess7"/>
    <dgm:cxn modelId="{D77F9239-575F-409B-B570-F003E72F786A}" type="presParOf" srcId="{0FF2BE69-CE04-48D5-AFC0-A31DF8A21321}" destId="{E93EDE00-4984-4422-B8FB-0433042ED4F9}" srcOrd="1" destOrd="0" presId="urn:microsoft.com/office/officeart/2005/8/layout/hProcess7"/>
    <dgm:cxn modelId="{ED3C1B4D-0C09-4831-B2D8-D1864D8D3E34}" type="presParOf" srcId="{0FF2BE69-CE04-48D5-AFC0-A31DF8A21321}" destId="{CE46E66A-E79F-464F-A119-29DB4B345857}" srcOrd="2" destOrd="0" presId="urn:microsoft.com/office/officeart/2005/8/layout/hProcess7"/>
    <dgm:cxn modelId="{0E218D1E-6ADA-40A7-8A73-FA82C63D48B0}" type="presParOf" srcId="{CE46E66A-E79F-464F-A119-29DB4B345857}" destId="{4B960070-FAA3-4971-8A2C-A38073BAD749}" srcOrd="0" destOrd="0" presId="urn:microsoft.com/office/officeart/2005/8/layout/hProcess7"/>
    <dgm:cxn modelId="{AAF7FA6C-02C6-4652-A217-D865E504553E}" type="presParOf" srcId="{CE46E66A-E79F-464F-A119-29DB4B345857}" destId="{D547E0DE-10D6-4CEA-9389-830E05979282}" srcOrd="1" destOrd="0" presId="urn:microsoft.com/office/officeart/2005/8/layout/hProcess7"/>
    <dgm:cxn modelId="{3CDE9FC5-38C1-445B-8CB8-995C91F08296}" type="presParOf" srcId="{CE46E66A-E79F-464F-A119-29DB4B345857}" destId="{8FF021B9-FCAC-4700-89DE-1A6A420F89C3}" srcOrd="2" destOrd="0" presId="urn:microsoft.com/office/officeart/2005/8/layout/hProcess7"/>
    <dgm:cxn modelId="{B7C416F8-1C21-4058-BC7A-C246952D1F13}" type="presParOf" srcId="{0FF2BE69-CE04-48D5-AFC0-A31DF8A21321}" destId="{82BD7E1A-75F4-4F2E-B9B2-8C123A706026}" srcOrd="3" destOrd="0" presId="urn:microsoft.com/office/officeart/2005/8/layout/hProcess7"/>
    <dgm:cxn modelId="{5630EE34-9D21-464F-8316-ED488ED9935F}" type="presParOf" srcId="{0FF2BE69-CE04-48D5-AFC0-A31DF8A21321}" destId="{15AB8907-897F-4F80-8342-C5C49C976FC4}" srcOrd="4" destOrd="0" presId="urn:microsoft.com/office/officeart/2005/8/layout/hProcess7"/>
    <dgm:cxn modelId="{817E8B70-5A8F-4D6F-BB15-E77A335F93BD}" type="presParOf" srcId="{15AB8907-897F-4F80-8342-C5C49C976FC4}" destId="{1E56C8CA-94C4-4ECE-A0FB-C1FBC7A6A778}" srcOrd="0" destOrd="0" presId="urn:microsoft.com/office/officeart/2005/8/layout/hProcess7"/>
    <dgm:cxn modelId="{16F54871-3A83-470C-A85A-76BABD6EBB62}" type="presParOf" srcId="{15AB8907-897F-4F80-8342-C5C49C976FC4}" destId="{F1F4B968-6EB0-4EA9-9C01-C87ED6903FB8}" srcOrd="1" destOrd="0" presId="urn:microsoft.com/office/officeart/2005/8/layout/hProcess7"/>
    <dgm:cxn modelId="{FA44DF97-5B78-4B9A-A2EC-BE793F7E3E2B}" type="presParOf" srcId="{15AB8907-897F-4F80-8342-C5C49C976FC4}" destId="{1DBFB691-848A-46FB-B617-5F18BEDF9B8A}" srcOrd="2" destOrd="0" presId="urn:microsoft.com/office/officeart/2005/8/layout/hProcess7"/>
    <dgm:cxn modelId="{193C7021-8372-47E5-BD7C-286B0A60B53B}" type="presParOf" srcId="{0FF2BE69-CE04-48D5-AFC0-A31DF8A21321}" destId="{2008FF38-74BD-489A-9E7A-FF822ECB7182}" srcOrd="5" destOrd="0" presId="urn:microsoft.com/office/officeart/2005/8/layout/hProcess7"/>
    <dgm:cxn modelId="{16A0EC3B-A7EC-42D7-9813-4A8C85492BC9}" type="presParOf" srcId="{0FF2BE69-CE04-48D5-AFC0-A31DF8A21321}" destId="{DBD9EB00-81FD-4089-8CFF-FDB1EFBCD367}" srcOrd="6" destOrd="0" presId="urn:microsoft.com/office/officeart/2005/8/layout/hProcess7"/>
    <dgm:cxn modelId="{1B915638-94DD-4624-9131-C4C68CB8DED1}" type="presParOf" srcId="{DBD9EB00-81FD-4089-8CFF-FDB1EFBCD367}" destId="{6651EF52-F00F-45E1-A708-96BAFC41C6BC}" srcOrd="0" destOrd="0" presId="urn:microsoft.com/office/officeart/2005/8/layout/hProcess7"/>
    <dgm:cxn modelId="{D14A007A-63A0-47B8-BA05-6BC85B9CFEB8}" type="presParOf" srcId="{DBD9EB00-81FD-4089-8CFF-FDB1EFBCD367}" destId="{67461E58-A7CF-431F-AD12-2BA5B3F2E90B}" srcOrd="1" destOrd="0" presId="urn:microsoft.com/office/officeart/2005/8/layout/hProcess7"/>
    <dgm:cxn modelId="{6B2618F3-62A9-451E-9450-BCC228F60D1E}" type="presParOf" srcId="{DBD9EB00-81FD-4089-8CFF-FDB1EFBCD367}" destId="{660151D3-9BEB-434B-9805-D82E4F81A4BE}" srcOrd="2" destOrd="0" presId="urn:microsoft.com/office/officeart/2005/8/layout/hProcess7"/>
    <dgm:cxn modelId="{D2300F33-C0CC-4F21-B2FA-7810927B650A}" type="presParOf" srcId="{0FF2BE69-CE04-48D5-AFC0-A31DF8A21321}" destId="{4671EA2D-2C8A-4879-B6D3-18FF0447EAB9}" srcOrd="7" destOrd="0" presId="urn:microsoft.com/office/officeart/2005/8/layout/hProcess7"/>
    <dgm:cxn modelId="{DF03A858-D541-4621-A9DF-9532E4EE07FF}" type="presParOf" srcId="{0FF2BE69-CE04-48D5-AFC0-A31DF8A21321}" destId="{4DA39F35-FFB0-4681-B67B-EC966D1B9E0E}" srcOrd="8" destOrd="0" presId="urn:microsoft.com/office/officeart/2005/8/layout/hProcess7"/>
    <dgm:cxn modelId="{83BD55CA-DF5D-428F-B7CC-84A90FD1A8F8}" type="presParOf" srcId="{4DA39F35-FFB0-4681-B67B-EC966D1B9E0E}" destId="{41C08FC7-4CC6-4939-95C9-CCE0776760F8}" srcOrd="0" destOrd="0" presId="urn:microsoft.com/office/officeart/2005/8/layout/hProcess7"/>
    <dgm:cxn modelId="{A0754118-3CD8-4E48-AA80-4C6B99852C7D}" type="presParOf" srcId="{4DA39F35-FFB0-4681-B67B-EC966D1B9E0E}" destId="{80A5FC8F-1926-47BD-AEA3-201F53B31177}" srcOrd="1" destOrd="0" presId="urn:microsoft.com/office/officeart/2005/8/layout/hProcess7"/>
    <dgm:cxn modelId="{B439093A-E0A4-421F-A75F-F77065C703C5}" type="presParOf" srcId="{4DA39F35-FFB0-4681-B67B-EC966D1B9E0E}" destId="{32E7A874-093C-4F48-ADC4-8ABE3612623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0DE2B-C936-4641-93C4-AEE62D90EB22}" type="doc">
      <dgm:prSet loTypeId="urn:microsoft.com/office/officeart/2005/8/layout/bProcess3" loCatId="process" qsTypeId="urn:microsoft.com/office/officeart/2005/8/quickstyle/3d1" qsCatId="3D" csTypeId="urn:microsoft.com/office/officeart/2005/8/colors/accent1_2" csCatId="accent1" phldr="1"/>
      <dgm:spPr/>
    </dgm:pt>
    <dgm:pt modelId="{27E24FA5-0DCC-477F-82D1-9EAA67D0EDB5}">
      <dgm:prSet phldrT="[Text]"/>
      <dgm:spPr/>
      <dgm:t>
        <a:bodyPr/>
        <a:lstStyle/>
        <a:p>
          <a:r>
            <a:rPr lang="en-US" dirty="0" smtClean="0"/>
            <a:t>Colleges submit applications</a:t>
          </a:r>
          <a:endParaRPr lang="en-US" dirty="0"/>
        </a:p>
      </dgm:t>
    </dgm:pt>
    <dgm:pt modelId="{6F2722B4-AA14-4D5D-B706-9A63D234CCD0}" type="parTrans" cxnId="{1FB57BCB-80D2-4B78-90E9-2297FDB46DD0}">
      <dgm:prSet/>
      <dgm:spPr/>
      <dgm:t>
        <a:bodyPr/>
        <a:lstStyle/>
        <a:p>
          <a:endParaRPr lang="en-US"/>
        </a:p>
      </dgm:t>
    </dgm:pt>
    <dgm:pt modelId="{97D1DE6F-F388-4EF8-B00A-CCCF7D03CECD}" type="sibTrans" cxnId="{1FB57BCB-80D2-4B78-90E9-2297FDB46DD0}">
      <dgm:prSet/>
      <dgm:spPr/>
      <dgm:t>
        <a:bodyPr/>
        <a:lstStyle/>
        <a:p>
          <a:endParaRPr lang="en-US"/>
        </a:p>
      </dgm:t>
    </dgm:pt>
    <dgm:pt modelId="{395283B0-C56D-4C90-A6AC-E3167207AC38}">
      <dgm:prSet phldrT="[Text]"/>
      <dgm:spPr/>
      <dgm:t>
        <a:bodyPr/>
        <a:lstStyle/>
        <a:p>
          <a:r>
            <a:rPr lang="en-US" dirty="0" smtClean="0"/>
            <a:t>CO validates submissions and commences program review </a:t>
          </a:r>
          <a:endParaRPr lang="en-US" dirty="0"/>
        </a:p>
      </dgm:t>
    </dgm:pt>
    <dgm:pt modelId="{4421C07F-BCF1-4FC1-AE0B-4FE303C6168C}" type="parTrans" cxnId="{7C3AA928-3763-4C20-A7BF-6DBC12258EC0}">
      <dgm:prSet/>
      <dgm:spPr/>
      <dgm:t>
        <a:bodyPr/>
        <a:lstStyle/>
        <a:p>
          <a:endParaRPr lang="en-US"/>
        </a:p>
      </dgm:t>
    </dgm:pt>
    <dgm:pt modelId="{A4E92A57-69FF-4FB8-9DB6-3E1AC8E83EFC}" type="sibTrans" cxnId="{7C3AA928-3763-4C20-A7BF-6DBC12258EC0}">
      <dgm:prSet/>
      <dgm:spPr/>
      <dgm:t>
        <a:bodyPr/>
        <a:lstStyle/>
        <a:p>
          <a:endParaRPr lang="en-US"/>
        </a:p>
      </dgm:t>
    </dgm:pt>
    <dgm:pt modelId="{D708857B-5415-438A-8E3F-BD8E953F48F1}">
      <dgm:prSet phldrT="[Text]"/>
      <dgm:spPr/>
      <dgm:t>
        <a:bodyPr/>
        <a:lstStyle/>
        <a:p>
          <a:r>
            <a:rPr lang="en-US" dirty="0" smtClean="0"/>
            <a:t>CO sends proposed BDPs to 4-year segments</a:t>
          </a:r>
          <a:endParaRPr lang="en-US" dirty="0"/>
        </a:p>
      </dgm:t>
    </dgm:pt>
    <dgm:pt modelId="{F2052C4C-6002-46F3-8E02-E22645366465}" type="parTrans" cxnId="{0480CDBA-BAF6-471D-ABFD-9D6B1F524EB0}">
      <dgm:prSet/>
      <dgm:spPr/>
      <dgm:t>
        <a:bodyPr/>
        <a:lstStyle/>
        <a:p>
          <a:endParaRPr lang="en-US"/>
        </a:p>
      </dgm:t>
    </dgm:pt>
    <dgm:pt modelId="{00913AD9-484C-417B-BFC9-5062083D30C0}" type="sibTrans" cxnId="{0480CDBA-BAF6-471D-ABFD-9D6B1F524EB0}">
      <dgm:prSet/>
      <dgm:spPr/>
      <dgm:t>
        <a:bodyPr/>
        <a:lstStyle/>
        <a:p>
          <a:endParaRPr lang="en-US"/>
        </a:p>
      </dgm:t>
    </dgm:pt>
    <dgm:pt modelId="{BB0568E1-B7B7-4FA4-94BA-7D9E78E1A4AC}">
      <dgm:prSet phldrT="[Text]"/>
      <dgm:spPr/>
      <dgm:t>
        <a:bodyPr/>
        <a:lstStyle/>
        <a:p>
          <a:r>
            <a:rPr lang="en-US" dirty="0" smtClean="0"/>
            <a:t>CO notifies colleges of final approval decisions</a:t>
          </a:r>
          <a:endParaRPr lang="en-US" dirty="0"/>
        </a:p>
      </dgm:t>
    </dgm:pt>
    <dgm:pt modelId="{983605EB-744A-4B65-BF12-E55BCB7CCFD2}" type="parTrans" cxnId="{7772DEEC-3147-42FB-9995-E3FDB1D1E835}">
      <dgm:prSet/>
      <dgm:spPr/>
      <dgm:t>
        <a:bodyPr/>
        <a:lstStyle/>
        <a:p>
          <a:endParaRPr lang="en-US"/>
        </a:p>
      </dgm:t>
    </dgm:pt>
    <dgm:pt modelId="{3D891DFB-3750-4AEA-8DB6-4BBE13E66B58}" type="sibTrans" cxnId="{7772DEEC-3147-42FB-9995-E3FDB1D1E835}">
      <dgm:prSet/>
      <dgm:spPr/>
      <dgm:t>
        <a:bodyPr/>
        <a:lstStyle/>
        <a:p>
          <a:endParaRPr lang="en-US"/>
        </a:p>
      </dgm:t>
    </dgm:pt>
    <dgm:pt modelId="{4E8F4F1F-01FA-477B-967E-4915FCEEAB90}">
      <dgm:prSet phldrT="[Text]"/>
      <dgm:spPr/>
      <dgm:t>
        <a:bodyPr/>
        <a:lstStyle/>
        <a:p>
          <a:r>
            <a:rPr lang="en-US" dirty="0" smtClean="0"/>
            <a:t>CO analyzes CSU &amp; UC program duplication objections</a:t>
          </a:r>
          <a:endParaRPr lang="en-US" dirty="0"/>
        </a:p>
      </dgm:t>
    </dgm:pt>
    <dgm:pt modelId="{1C02D102-3A0F-4C80-AA0B-7312A8FF2B5C}" type="parTrans" cxnId="{F369B6CB-D2E7-44F0-8A6C-6B3A5BCF0B7F}">
      <dgm:prSet/>
      <dgm:spPr/>
      <dgm:t>
        <a:bodyPr/>
        <a:lstStyle/>
        <a:p>
          <a:endParaRPr lang="en-US"/>
        </a:p>
      </dgm:t>
    </dgm:pt>
    <dgm:pt modelId="{977E42DB-3F12-42DC-8249-BF2AF8387C1F}" type="sibTrans" cxnId="{F369B6CB-D2E7-44F0-8A6C-6B3A5BCF0B7F}">
      <dgm:prSet/>
      <dgm:spPr/>
      <dgm:t>
        <a:bodyPr/>
        <a:lstStyle/>
        <a:p>
          <a:endParaRPr lang="en-US"/>
        </a:p>
      </dgm:t>
    </dgm:pt>
    <dgm:pt modelId="{6DF3337E-8054-4495-9884-85BC4747F8D6}">
      <dgm:prSet phldrT="[Text]"/>
      <dgm:spPr/>
      <dgm:t>
        <a:bodyPr/>
        <a:lstStyle/>
        <a:p>
          <a:r>
            <a:rPr lang="en-US" dirty="0" smtClean="0"/>
            <a:t>CO convenes objecting segment(s) and negotiates agreement(s)</a:t>
          </a:r>
          <a:endParaRPr lang="en-US" dirty="0"/>
        </a:p>
      </dgm:t>
    </dgm:pt>
    <dgm:pt modelId="{E8079CEB-55FC-4B5D-9182-8CF1D1B4700C}" type="parTrans" cxnId="{3583DCF5-C79A-40F3-B996-2275B6E03E11}">
      <dgm:prSet/>
      <dgm:spPr/>
      <dgm:t>
        <a:bodyPr/>
        <a:lstStyle/>
        <a:p>
          <a:endParaRPr lang="en-US"/>
        </a:p>
      </dgm:t>
    </dgm:pt>
    <dgm:pt modelId="{33B278D0-684B-4F44-8719-907937796CAA}" type="sibTrans" cxnId="{3583DCF5-C79A-40F3-B996-2275B6E03E11}">
      <dgm:prSet/>
      <dgm:spPr/>
      <dgm:t>
        <a:bodyPr/>
        <a:lstStyle/>
        <a:p>
          <a:endParaRPr lang="en-US"/>
        </a:p>
      </dgm:t>
    </dgm:pt>
    <dgm:pt modelId="{0364ED6F-3DBB-4F76-995C-E77ADC81B630}">
      <dgm:prSet phldrT="[Text]"/>
      <dgm:spPr/>
      <dgm:t>
        <a:bodyPr/>
        <a:lstStyle/>
        <a:p>
          <a:r>
            <a:rPr lang="en-US" dirty="0" smtClean="0"/>
            <a:t>CO sends recommended programs for BOG approval</a:t>
          </a:r>
          <a:endParaRPr lang="en-US" dirty="0"/>
        </a:p>
      </dgm:t>
    </dgm:pt>
    <dgm:pt modelId="{3D95F803-064F-42C8-8B40-1E0133F63E3B}" type="parTrans" cxnId="{F4AF885F-B31E-4F57-95F8-57A1C6C75195}">
      <dgm:prSet/>
      <dgm:spPr/>
      <dgm:t>
        <a:bodyPr/>
        <a:lstStyle/>
        <a:p>
          <a:endParaRPr lang="en-US"/>
        </a:p>
      </dgm:t>
    </dgm:pt>
    <dgm:pt modelId="{785958A2-A260-49A8-8457-2C2F1842DD3E}" type="sibTrans" cxnId="{F4AF885F-B31E-4F57-95F8-57A1C6C75195}">
      <dgm:prSet/>
      <dgm:spPr/>
      <dgm:t>
        <a:bodyPr/>
        <a:lstStyle/>
        <a:p>
          <a:endParaRPr lang="en-US"/>
        </a:p>
      </dgm:t>
    </dgm:pt>
    <dgm:pt modelId="{55CDCABB-8177-4E22-B627-DC1B6B39307E}">
      <dgm:prSet phldrT="[Text]"/>
      <dgm:spPr/>
      <dgm:t>
        <a:bodyPr/>
        <a:lstStyle/>
        <a:p>
          <a:r>
            <a:rPr lang="en-US" dirty="0" smtClean="0"/>
            <a:t>CO informs colleges of provisional program approval decisions &amp; commences appeal process</a:t>
          </a:r>
          <a:endParaRPr lang="en-US" dirty="0"/>
        </a:p>
      </dgm:t>
    </dgm:pt>
    <dgm:pt modelId="{CE5AC2A7-C4D8-4775-A603-71C82107273E}" type="parTrans" cxnId="{DAF72A5A-1730-40EE-BAE6-A3FF7D5AB967}">
      <dgm:prSet/>
      <dgm:spPr/>
      <dgm:t>
        <a:bodyPr/>
        <a:lstStyle/>
        <a:p>
          <a:endParaRPr lang="en-US"/>
        </a:p>
      </dgm:t>
    </dgm:pt>
    <dgm:pt modelId="{B82140A5-5CB7-4DAB-85BF-C1AF37800F4B}" type="sibTrans" cxnId="{DAF72A5A-1730-40EE-BAE6-A3FF7D5AB967}">
      <dgm:prSet/>
      <dgm:spPr/>
      <dgm:t>
        <a:bodyPr/>
        <a:lstStyle/>
        <a:p>
          <a:endParaRPr lang="en-US"/>
        </a:p>
      </dgm:t>
    </dgm:pt>
    <dgm:pt modelId="{33713F56-CD6D-4199-AA19-6C64EAE11A86}">
      <dgm:prSet phldrT="[Text]"/>
      <dgm:spPr/>
      <dgm:t>
        <a:bodyPr/>
        <a:lstStyle/>
        <a:p>
          <a:r>
            <a:rPr lang="en-US" dirty="0" smtClean="0"/>
            <a:t>CO finalizes college appeals process</a:t>
          </a:r>
          <a:endParaRPr lang="en-US" dirty="0"/>
        </a:p>
      </dgm:t>
    </dgm:pt>
    <dgm:pt modelId="{EFEF14DE-8FFE-4535-BDE9-CA1F67AA4EC1}" type="parTrans" cxnId="{25D5AB5A-DE9A-4B7B-A49D-771A10E7C2C5}">
      <dgm:prSet/>
      <dgm:spPr/>
      <dgm:t>
        <a:bodyPr/>
        <a:lstStyle/>
        <a:p>
          <a:endParaRPr lang="en-US"/>
        </a:p>
      </dgm:t>
    </dgm:pt>
    <dgm:pt modelId="{8BD6ED39-5995-4C82-9523-283E529ADA75}" type="sibTrans" cxnId="{25D5AB5A-DE9A-4B7B-A49D-771A10E7C2C5}">
      <dgm:prSet/>
      <dgm:spPr/>
      <dgm:t>
        <a:bodyPr/>
        <a:lstStyle/>
        <a:p>
          <a:endParaRPr lang="en-US"/>
        </a:p>
      </dgm:t>
    </dgm:pt>
    <dgm:pt modelId="{E042635E-53D9-4A98-A92F-933EC1D59B5E}" type="pres">
      <dgm:prSet presAssocID="{1F20DE2B-C936-4641-93C4-AEE62D90EB22}" presName="Name0" presStyleCnt="0">
        <dgm:presLayoutVars>
          <dgm:dir/>
          <dgm:resizeHandles val="exact"/>
        </dgm:presLayoutVars>
      </dgm:prSet>
      <dgm:spPr/>
    </dgm:pt>
    <dgm:pt modelId="{178E0400-4490-427B-8F13-EFDC2966DDE2}" type="pres">
      <dgm:prSet presAssocID="{27E24FA5-0DCC-477F-82D1-9EAA67D0EDB5}" presName="node" presStyleLbl="node1" presStyleIdx="0" presStyleCnt="9">
        <dgm:presLayoutVars>
          <dgm:bulletEnabled val="1"/>
        </dgm:presLayoutVars>
      </dgm:prSet>
      <dgm:spPr/>
      <dgm:t>
        <a:bodyPr/>
        <a:lstStyle/>
        <a:p>
          <a:endParaRPr lang="en-US"/>
        </a:p>
      </dgm:t>
    </dgm:pt>
    <dgm:pt modelId="{3D4E06E4-B338-4BF0-AB03-3640A165E075}" type="pres">
      <dgm:prSet presAssocID="{97D1DE6F-F388-4EF8-B00A-CCCF7D03CECD}" presName="sibTrans" presStyleLbl="sibTrans1D1" presStyleIdx="0" presStyleCnt="8"/>
      <dgm:spPr/>
      <dgm:t>
        <a:bodyPr/>
        <a:lstStyle/>
        <a:p>
          <a:endParaRPr lang="en-US"/>
        </a:p>
      </dgm:t>
    </dgm:pt>
    <dgm:pt modelId="{D4A19388-F9C2-4422-9CAF-53FDF893AC62}" type="pres">
      <dgm:prSet presAssocID="{97D1DE6F-F388-4EF8-B00A-CCCF7D03CECD}" presName="connectorText" presStyleLbl="sibTrans1D1" presStyleIdx="0" presStyleCnt="8"/>
      <dgm:spPr/>
      <dgm:t>
        <a:bodyPr/>
        <a:lstStyle/>
        <a:p>
          <a:endParaRPr lang="en-US"/>
        </a:p>
      </dgm:t>
    </dgm:pt>
    <dgm:pt modelId="{A7F6F578-7734-4A7B-B9AE-1C3D85D40DF4}" type="pres">
      <dgm:prSet presAssocID="{395283B0-C56D-4C90-A6AC-E3167207AC38}" presName="node" presStyleLbl="node1" presStyleIdx="1" presStyleCnt="9">
        <dgm:presLayoutVars>
          <dgm:bulletEnabled val="1"/>
        </dgm:presLayoutVars>
      </dgm:prSet>
      <dgm:spPr/>
      <dgm:t>
        <a:bodyPr/>
        <a:lstStyle/>
        <a:p>
          <a:endParaRPr lang="en-US"/>
        </a:p>
      </dgm:t>
    </dgm:pt>
    <dgm:pt modelId="{D2B471F2-AC9E-4DCF-90BA-A145C84A3EE4}" type="pres">
      <dgm:prSet presAssocID="{A4E92A57-69FF-4FB8-9DB6-3E1AC8E83EFC}" presName="sibTrans" presStyleLbl="sibTrans1D1" presStyleIdx="1" presStyleCnt="8"/>
      <dgm:spPr/>
      <dgm:t>
        <a:bodyPr/>
        <a:lstStyle/>
        <a:p>
          <a:endParaRPr lang="en-US"/>
        </a:p>
      </dgm:t>
    </dgm:pt>
    <dgm:pt modelId="{0559BF7E-56BA-4F1F-BBD2-B983FFBF48E8}" type="pres">
      <dgm:prSet presAssocID="{A4E92A57-69FF-4FB8-9DB6-3E1AC8E83EFC}" presName="connectorText" presStyleLbl="sibTrans1D1" presStyleIdx="1" presStyleCnt="8"/>
      <dgm:spPr/>
      <dgm:t>
        <a:bodyPr/>
        <a:lstStyle/>
        <a:p>
          <a:endParaRPr lang="en-US"/>
        </a:p>
      </dgm:t>
    </dgm:pt>
    <dgm:pt modelId="{8C1FDB7F-9B06-42F9-97DD-430DC16B49CF}" type="pres">
      <dgm:prSet presAssocID="{D708857B-5415-438A-8E3F-BD8E953F48F1}" presName="node" presStyleLbl="node1" presStyleIdx="2" presStyleCnt="9">
        <dgm:presLayoutVars>
          <dgm:bulletEnabled val="1"/>
        </dgm:presLayoutVars>
      </dgm:prSet>
      <dgm:spPr/>
      <dgm:t>
        <a:bodyPr/>
        <a:lstStyle/>
        <a:p>
          <a:endParaRPr lang="en-US"/>
        </a:p>
      </dgm:t>
    </dgm:pt>
    <dgm:pt modelId="{4DCD58B6-0F78-49EF-B27B-667177800911}" type="pres">
      <dgm:prSet presAssocID="{00913AD9-484C-417B-BFC9-5062083D30C0}" presName="sibTrans" presStyleLbl="sibTrans1D1" presStyleIdx="2" presStyleCnt="8"/>
      <dgm:spPr/>
      <dgm:t>
        <a:bodyPr/>
        <a:lstStyle/>
        <a:p>
          <a:endParaRPr lang="en-US"/>
        </a:p>
      </dgm:t>
    </dgm:pt>
    <dgm:pt modelId="{55E43A52-0675-42B6-8F37-22C3B2E07820}" type="pres">
      <dgm:prSet presAssocID="{00913AD9-484C-417B-BFC9-5062083D30C0}" presName="connectorText" presStyleLbl="sibTrans1D1" presStyleIdx="2" presStyleCnt="8"/>
      <dgm:spPr/>
      <dgm:t>
        <a:bodyPr/>
        <a:lstStyle/>
        <a:p>
          <a:endParaRPr lang="en-US"/>
        </a:p>
      </dgm:t>
    </dgm:pt>
    <dgm:pt modelId="{12F7D721-8EE1-40B7-951E-32E60AD2AF95}" type="pres">
      <dgm:prSet presAssocID="{55CDCABB-8177-4E22-B627-DC1B6B39307E}" presName="node" presStyleLbl="node1" presStyleIdx="3" presStyleCnt="9">
        <dgm:presLayoutVars>
          <dgm:bulletEnabled val="1"/>
        </dgm:presLayoutVars>
      </dgm:prSet>
      <dgm:spPr/>
      <dgm:t>
        <a:bodyPr/>
        <a:lstStyle/>
        <a:p>
          <a:endParaRPr lang="en-US"/>
        </a:p>
      </dgm:t>
    </dgm:pt>
    <dgm:pt modelId="{4F7C83DA-5E02-45F2-811A-3999E0526C04}" type="pres">
      <dgm:prSet presAssocID="{B82140A5-5CB7-4DAB-85BF-C1AF37800F4B}" presName="sibTrans" presStyleLbl="sibTrans1D1" presStyleIdx="3" presStyleCnt="8"/>
      <dgm:spPr/>
      <dgm:t>
        <a:bodyPr/>
        <a:lstStyle/>
        <a:p>
          <a:endParaRPr lang="en-US"/>
        </a:p>
      </dgm:t>
    </dgm:pt>
    <dgm:pt modelId="{C0BEBFDE-3988-422B-A6E6-258DCC033B48}" type="pres">
      <dgm:prSet presAssocID="{B82140A5-5CB7-4DAB-85BF-C1AF37800F4B}" presName="connectorText" presStyleLbl="sibTrans1D1" presStyleIdx="3" presStyleCnt="8"/>
      <dgm:spPr/>
      <dgm:t>
        <a:bodyPr/>
        <a:lstStyle/>
        <a:p>
          <a:endParaRPr lang="en-US"/>
        </a:p>
      </dgm:t>
    </dgm:pt>
    <dgm:pt modelId="{E828A87F-CA60-4480-A127-1E76E0BEBFE8}" type="pres">
      <dgm:prSet presAssocID="{4E8F4F1F-01FA-477B-967E-4915FCEEAB90}" presName="node" presStyleLbl="node1" presStyleIdx="4" presStyleCnt="9">
        <dgm:presLayoutVars>
          <dgm:bulletEnabled val="1"/>
        </dgm:presLayoutVars>
      </dgm:prSet>
      <dgm:spPr/>
      <dgm:t>
        <a:bodyPr/>
        <a:lstStyle/>
        <a:p>
          <a:endParaRPr lang="en-US"/>
        </a:p>
      </dgm:t>
    </dgm:pt>
    <dgm:pt modelId="{186D4BDA-28EA-4211-9BE2-3D897F595D41}" type="pres">
      <dgm:prSet presAssocID="{977E42DB-3F12-42DC-8249-BF2AF8387C1F}" presName="sibTrans" presStyleLbl="sibTrans1D1" presStyleIdx="4" presStyleCnt="8"/>
      <dgm:spPr/>
      <dgm:t>
        <a:bodyPr/>
        <a:lstStyle/>
        <a:p>
          <a:endParaRPr lang="en-US"/>
        </a:p>
      </dgm:t>
    </dgm:pt>
    <dgm:pt modelId="{CDEAB8E7-AB88-47B4-8271-12254F6AF750}" type="pres">
      <dgm:prSet presAssocID="{977E42DB-3F12-42DC-8249-BF2AF8387C1F}" presName="connectorText" presStyleLbl="sibTrans1D1" presStyleIdx="4" presStyleCnt="8"/>
      <dgm:spPr/>
      <dgm:t>
        <a:bodyPr/>
        <a:lstStyle/>
        <a:p>
          <a:endParaRPr lang="en-US"/>
        </a:p>
      </dgm:t>
    </dgm:pt>
    <dgm:pt modelId="{D20D0ED9-FACF-4FCB-89B7-95772A7A8759}" type="pres">
      <dgm:prSet presAssocID="{6DF3337E-8054-4495-9884-85BC4747F8D6}" presName="node" presStyleLbl="node1" presStyleIdx="5" presStyleCnt="9">
        <dgm:presLayoutVars>
          <dgm:bulletEnabled val="1"/>
        </dgm:presLayoutVars>
      </dgm:prSet>
      <dgm:spPr/>
      <dgm:t>
        <a:bodyPr/>
        <a:lstStyle/>
        <a:p>
          <a:endParaRPr lang="en-US"/>
        </a:p>
      </dgm:t>
    </dgm:pt>
    <dgm:pt modelId="{AADC713D-A24D-4C8C-96CB-4F9A43758DD6}" type="pres">
      <dgm:prSet presAssocID="{33B278D0-684B-4F44-8719-907937796CAA}" presName="sibTrans" presStyleLbl="sibTrans1D1" presStyleIdx="5" presStyleCnt="8"/>
      <dgm:spPr/>
      <dgm:t>
        <a:bodyPr/>
        <a:lstStyle/>
        <a:p>
          <a:endParaRPr lang="en-US"/>
        </a:p>
      </dgm:t>
    </dgm:pt>
    <dgm:pt modelId="{D0DA0A8E-C2BC-471A-A2E2-FCD59B19BD24}" type="pres">
      <dgm:prSet presAssocID="{33B278D0-684B-4F44-8719-907937796CAA}" presName="connectorText" presStyleLbl="sibTrans1D1" presStyleIdx="5" presStyleCnt="8"/>
      <dgm:spPr/>
      <dgm:t>
        <a:bodyPr/>
        <a:lstStyle/>
        <a:p>
          <a:endParaRPr lang="en-US"/>
        </a:p>
      </dgm:t>
    </dgm:pt>
    <dgm:pt modelId="{9FB54B73-C91F-49F1-871A-05A9FCAE1999}" type="pres">
      <dgm:prSet presAssocID="{33713F56-CD6D-4199-AA19-6C64EAE11A86}" presName="node" presStyleLbl="node1" presStyleIdx="6" presStyleCnt="9">
        <dgm:presLayoutVars>
          <dgm:bulletEnabled val="1"/>
        </dgm:presLayoutVars>
      </dgm:prSet>
      <dgm:spPr/>
      <dgm:t>
        <a:bodyPr/>
        <a:lstStyle/>
        <a:p>
          <a:endParaRPr lang="en-US"/>
        </a:p>
      </dgm:t>
    </dgm:pt>
    <dgm:pt modelId="{E03B600C-B83F-435C-8B03-7D38B095583A}" type="pres">
      <dgm:prSet presAssocID="{8BD6ED39-5995-4C82-9523-283E529ADA75}" presName="sibTrans" presStyleLbl="sibTrans1D1" presStyleIdx="6" presStyleCnt="8"/>
      <dgm:spPr/>
      <dgm:t>
        <a:bodyPr/>
        <a:lstStyle/>
        <a:p>
          <a:endParaRPr lang="en-US"/>
        </a:p>
      </dgm:t>
    </dgm:pt>
    <dgm:pt modelId="{96909765-A166-4194-B512-D7ABABDCBF3F}" type="pres">
      <dgm:prSet presAssocID="{8BD6ED39-5995-4C82-9523-283E529ADA75}" presName="connectorText" presStyleLbl="sibTrans1D1" presStyleIdx="6" presStyleCnt="8"/>
      <dgm:spPr/>
      <dgm:t>
        <a:bodyPr/>
        <a:lstStyle/>
        <a:p>
          <a:endParaRPr lang="en-US"/>
        </a:p>
      </dgm:t>
    </dgm:pt>
    <dgm:pt modelId="{150EFA8E-07FB-4D10-94A6-8CB03A49D68D}" type="pres">
      <dgm:prSet presAssocID="{0364ED6F-3DBB-4F76-995C-E77ADC81B630}" presName="node" presStyleLbl="node1" presStyleIdx="7" presStyleCnt="9">
        <dgm:presLayoutVars>
          <dgm:bulletEnabled val="1"/>
        </dgm:presLayoutVars>
      </dgm:prSet>
      <dgm:spPr/>
      <dgm:t>
        <a:bodyPr/>
        <a:lstStyle/>
        <a:p>
          <a:endParaRPr lang="en-US"/>
        </a:p>
      </dgm:t>
    </dgm:pt>
    <dgm:pt modelId="{72C99D20-49AD-499E-AC08-5A2C344E47F4}" type="pres">
      <dgm:prSet presAssocID="{785958A2-A260-49A8-8457-2C2F1842DD3E}" presName="sibTrans" presStyleLbl="sibTrans1D1" presStyleIdx="7" presStyleCnt="8"/>
      <dgm:spPr/>
      <dgm:t>
        <a:bodyPr/>
        <a:lstStyle/>
        <a:p>
          <a:endParaRPr lang="en-US"/>
        </a:p>
      </dgm:t>
    </dgm:pt>
    <dgm:pt modelId="{DC54F7DC-901D-4CB1-A373-5AB7D0D91DCA}" type="pres">
      <dgm:prSet presAssocID="{785958A2-A260-49A8-8457-2C2F1842DD3E}" presName="connectorText" presStyleLbl="sibTrans1D1" presStyleIdx="7" presStyleCnt="8"/>
      <dgm:spPr/>
      <dgm:t>
        <a:bodyPr/>
        <a:lstStyle/>
        <a:p>
          <a:endParaRPr lang="en-US"/>
        </a:p>
      </dgm:t>
    </dgm:pt>
    <dgm:pt modelId="{9A2D4342-439C-40E4-8641-7178265093EF}" type="pres">
      <dgm:prSet presAssocID="{BB0568E1-B7B7-4FA4-94BA-7D9E78E1A4AC}" presName="node" presStyleLbl="node1" presStyleIdx="8" presStyleCnt="9">
        <dgm:presLayoutVars>
          <dgm:bulletEnabled val="1"/>
        </dgm:presLayoutVars>
      </dgm:prSet>
      <dgm:spPr/>
      <dgm:t>
        <a:bodyPr/>
        <a:lstStyle/>
        <a:p>
          <a:endParaRPr lang="en-US"/>
        </a:p>
      </dgm:t>
    </dgm:pt>
  </dgm:ptLst>
  <dgm:cxnLst>
    <dgm:cxn modelId="{5C7ECF52-E5F6-4CFA-9370-B7E779A53677}" type="presOf" srcId="{97D1DE6F-F388-4EF8-B00A-CCCF7D03CECD}" destId="{3D4E06E4-B338-4BF0-AB03-3640A165E075}" srcOrd="0" destOrd="0" presId="urn:microsoft.com/office/officeart/2005/8/layout/bProcess3"/>
    <dgm:cxn modelId="{F369B6CB-D2E7-44F0-8A6C-6B3A5BCF0B7F}" srcId="{1F20DE2B-C936-4641-93C4-AEE62D90EB22}" destId="{4E8F4F1F-01FA-477B-967E-4915FCEEAB90}" srcOrd="4" destOrd="0" parTransId="{1C02D102-3A0F-4C80-AA0B-7312A8FF2B5C}" sibTransId="{977E42DB-3F12-42DC-8249-BF2AF8387C1F}"/>
    <dgm:cxn modelId="{25D5AB5A-DE9A-4B7B-A49D-771A10E7C2C5}" srcId="{1F20DE2B-C936-4641-93C4-AEE62D90EB22}" destId="{33713F56-CD6D-4199-AA19-6C64EAE11A86}" srcOrd="6" destOrd="0" parTransId="{EFEF14DE-8FFE-4535-BDE9-CA1F67AA4EC1}" sibTransId="{8BD6ED39-5995-4C82-9523-283E529ADA75}"/>
    <dgm:cxn modelId="{15FBB9A1-111E-40F8-99CE-A9293A421BC5}" type="presOf" srcId="{00913AD9-484C-417B-BFC9-5062083D30C0}" destId="{4DCD58B6-0F78-49EF-B27B-667177800911}" srcOrd="0" destOrd="0" presId="urn:microsoft.com/office/officeart/2005/8/layout/bProcess3"/>
    <dgm:cxn modelId="{9429075B-5DB2-40AB-8B19-F2A3C852EE18}" type="presOf" srcId="{33B278D0-684B-4F44-8719-907937796CAA}" destId="{D0DA0A8E-C2BC-471A-A2E2-FCD59B19BD24}" srcOrd="1" destOrd="0" presId="urn:microsoft.com/office/officeart/2005/8/layout/bProcess3"/>
    <dgm:cxn modelId="{130E9580-2782-45F3-B147-F03CE6321FB2}" type="presOf" srcId="{6DF3337E-8054-4495-9884-85BC4747F8D6}" destId="{D20D0ED9-FACF-4FCB-89B7-95772A7A8759}" srcOrd="0" destOrd="0" presId="urn:microsoft.com/office/officeart/2005/8/layout/bProcess3"/>
    <dgm:cxn modelId="{62C34F4A-40CA-4B4E-91C1-0E56CF19E06C}" type="presOf" srcId="{785958A2-A260-49A8-8457-2C2F1842DD3E}" destId="{DC54F7DC-901D-4CB1-A373-5AB7D0D91DCA}" srcOrd="1" destOrd="0" presId="urn:microsoft.com/office/officeart/2005/8/layout/bProcess3"/>
    <dgm:cxn modelId="{DCE1BDB3-1FC0-424A-8297-A14FCF4B1187}" type="presOf" srcId="{00913AD9-484C-417B-BFC9-5062083D30C0}" destId="{55E43A52-0675-42B6-8F37-22C3B2E07820}" srcOrd="1" destOrd="0" presId="urn:microsoft.com/office/officeart/2005/8/layout/bProcess3"/>
    <dgm:cxn modelId="{DAF72A5A-1730-40EE-BAE6-A3FF7D5AB967}" srcId="{1F20DE2B-C936-4641-93C4-AEE62D90EB22}" destId="{55CDCABB-8177-4E22-B627-DC1B6B39307E}" srcOrd="3" destOrd="0" parTransId="{CE5AC2A7-C4D8-4775-A603-71C82107273E}" sibTransId="{B82140A5-5CB7-4DAB-85BF-C1AF37800F4B}"/>
    <dgm:cxn modelId="{7FB7F0F2-0E3A-4C69-9949-EAA954F8BC91}" type="presOf" srcId="{97D1DE6F-F388-4EF8-B00A-CCCF7D03CECD}" destId="{D4A19388-F9C2-4422-9CAF-53FDF893AC62}" srcOrd="1" destOrd="0" presId="urn:microsoft.com/office/officeart/2005/8/layout/bProcess3"/>
    <dgm:cxn modelId="{A7D5CEDA-026D-4790-91BF-9FBC6704AA3F}" type="presOf" srcId="{0364ED6F-3DBB-4F76-995C-E77ADC81B630}" destId="{150EFA8E-07FB-4D10-94A6-8CB03A49D68D}" srcOrd="0" destOrd="0" presId="urn:microsoft.com/office/officeart/2005/8/layout/bProcess3"/>
    <dgm:cxn modelId="{1FB57BCB-80D2-4B78-90E9-2297FDB46DD0}" srcId="{1F20DE2B-C936-4641-93C4-AEE62D90EB22}" destId="{27E24FA5-0DCC-477F-82D1-9EAA67D0EDB5}" srcOrd="0" destOrd="0" parTransId="{6F2722B4-AA14-4D5D-B706-9A63D234CCD0}" sibTransId="{97D1DE6F-F388-4EF8-B00A-CCCF7D03CECD}"/>
    <dgm:cxn modelId="{5AB5ED2F-40BB-4B4F-B4A9-493EBB5E31A0}" type="presOf" srcId="{A4E92A57-69FF-4FB8-9DB6-3E1AC8E83EFC}" destId="{D2B471F2-AC9E-4DCF-90BA-A145C84A3EE4}" srcOrd="0" destOrd="0" presId="urn:microsoft.com/office/officeart/2005/8/layout/bProcess3"/>
    <dgm:cxn modelId="{B072F638-F8BE-4C8C-8F51-7FD0D79A7328}" type="presOf" srcId="{BB0568E1-B7B7-4FA4-94BA-7D9E78E1A4AC}" destId="{9A2D4342-439C-40E4-8641-7178265093EF}" srcOrd="0" destOrd="0" presId="urn:microsoft.com/office/officeart/2005/8/layout/bProcess3"/>
    <dgm:cxn modelId="{A634A193-7FC0-446F-936B-71F00499683B}" type="presOf" srcId="{4E8F4F1F-01FA-477B-967E-4915FCEEAB90}" destId="{E828A87F-CA60-4480-A127-1E76E0BEBFE8}" srcOrd="0" destOrd="0" presId="urn:microsoft.com/office/officeart/2005/8/layout/bProcess3"/>
    <dgm:cxn modelId="{32A1AB0D-9215-461F-AA83-7408BD956C9D}" type="presOf" srcId="{785958A2-A260-49A8-8457-2C2F1842DD3E}" destId="{72C99D20-49AD-499E-AC08-5A2C344E47F4}" srcOrd="0" destOrd="0" presId="urn:microsoft.com/office/officeart/2005/8/layout/bProcess3"/>
    <dgm:cxn modelId="{56F78C8A-FA16-448F-BCF7-8556C34F4D13}" type="presOf" srcId="{977E42DB-3F12-42DC-8249-BF2AF8387C1F}" destId="{CDEAB8E7-AB88-47B4-8271-12254F6AF750}" srcOrd="1" destOrd="0" presId="urn:microsoft.com/office/officeart/2005/8/layout/bProcess3"/>
    <dgm:cxn modelId="{CBDCD55C-00F9-4F00-A08D-7DD5EA904C17}" type="presOf" srcId="{55CDCABB-8177-4E22-B627-DC1B6B39307E}" destId="{12F7D721-8EE1-40B7-951E-32E60AD2AF95}" srcOrd="0" destOrd="0" presId="urn:microsoft.com/office/officeart/2005/8/layout/bProcess3"/>
    <dgm:cxn modelId="{F4AF885F-B31E-4F57-95F8-57A1C6C75195}" srcId="{1F20DE2B-C936-4641-93C4-AEE62D90EB22}" destId="{0364ED6F-3DBB-4F76-995C-E77ADC81B630}" srcOrd="7" destOrd="0" parTransId="{3D95F803-064F-42C8-8B40-1E0133F63E3B}" sibTransId="{785958A2-A260-49A8-8457-2C2F1842DD3E}"/>
    <dgm:cxn modelId="{0480CDBA-BAF6-471D-ABFD-9D6B1F524EB0}" srcId="{1F20DE2B-C936-4641-93C4-AEE62D90EB22}" destId="{D708857B-5415-438A-8E3F-BD8E953F48F1}" srcOrd="2" destOrd="0" parTransId="{F2052C4C-6002-46F3-8E02-E22645366465}" sibTransId="{00913AD9-484C-417B-BFC9-5062083D30C0}"/>
    <dgm:cxn modelId="{87CCBD08-CD3A-4790-A6DA-188E35EAE729}" type="presOf" srcId="{D708857B-5415-438A-8E3F-BD8E953F48F1}" destId="{8C1FDB7F-9B06-42F9-97DD-430DC16B49CF}" srcOrd="0" destOrd="0" presId="urn:microsoft.com/office/officeart/2005/8/layout/bProcess3"/>
    <dgm:cxn modelId="{3583DCF5-C79A-40F3-B996-2275B6E03E11}" srcId="{1F20DE2B-C936-4641-93C4-AEE62D90EB22}" destId="{6DF3337E-8054-4495-9884-85BC4747F8D6}" srcOrd="5" destOrd="0" parTransId="{E8079CEB-55FC-4B5D-9182-8CF1D1B4700C}" sibTransId="{33B278D0-684B-4F44-8719-907937796CAA}"/>
    <dgm:cxn modelId="{E469DD90-AAC7-4B08-8B46-AEBD3B002F0A}" type="presOf" srcId="{27E24FA5-0DCC-477F-82D1-9EAA67D0EDB5}" destId="{178E0400-4490-427B-8F13-EFDC2966DDE2}" srcOrd="0" destOrd="0" presId="urn:microsoft.com/office/officeart/2005/8/layout/bProcess3"/>
    <dgm:cxn modelId="{B702E0A6-578F-45D1-A8B4-B4ACE2154504}" type="presOf" srcId="{395283B0-C56D-4C90-A6AC-E3167207AC38}" destId="{A7F6F578-7734-4A7B-B9AE-1C3D85D40DF4}" srcOrd="0" destOrd="0" presId="urn:microsoft.com/office/officeart/2005/8/layout/bProcess3"/>
    <dgm:cxn modelId="{355D5FCD-21D5-4AB4-B163-10A255173052}" type="presOf" srcId="{1F20DE2B-C936-4641-93C4-AEE62D90EB22}" destId="{E042635E-53D9-4A98-A92F-933EC1D59B5E}" srcOrd="0" destOrd="0" presId="urn:microsoft.com/office/officeart/2005/8/layout/bProcess3"/>
    <dgm:cxn modelId="{EF42CF12-99DB-4D41-99D0-AE11F922A2FD}" type="presOf" srcId="{A4E92A57-69FF-4FB8-9DB6-3E1AC8E83EFC}" destId="{0559BF7E-56BA-4F1F-BBD2-B983FFBF48E8}" srcOrd="1" destOrd="0" presId="urn:microsoft.com/office/officeart/2005/8/layout/bProcess3"/>
    <dgm:cxn modelId="{7C3AA928-3763-4C20-A7BF-6DBC12258EC0}" srcId="{1F20DE2B-C936-4641-93C4-AEE62D90EB22}" destId="{395283B0-C56D-4C90-A6AC-E3167207AC38}" srcOrd="1" destOrd="0" parTransId="{4421C07F-BCF1-4FC1-AE0B-4FE303C6168C}" sibTransId="{A4E92A57-69FF-4FB8-9DB6-3E1AC8E83EFC}"/>
    <dgm:cxn modelId="{C528CC23-A67A-49D6-B2EA-E066BC34D909}" type="presOf" srcId="{33B278D0-684B-4F44-8719-907937796CAA}" destId="{AADC713D-A24D-4C8C-96CB-4F9A43758DD6}" srcOrd="0" destOrd="0" presId="urn:microsoft.com/office/officeart/2005/8/layout/bProcess3"/>
    <dgm:cxn modelId="{FBBF8CC5-B06C-47D8-9928-E9232200C481}" type="presOf" srcId="{B82140A5-5CB7-4DAB-85BF-C1AF37800F4B}" destId="{C0BEBFDE-3988-422B-A6E6-258DCC033B48}" srcOrd="1" destOrd="0" presId="urn:microsoft.com/office/officeart/2005/8/layout/bProcess3"/>
    <dgm:cxn modelId="{B412A470-21F5-4011-91F3-4E58C337A85A}" type="presOf" srcId="{8BD6ED39-5995-4C82-9523-283E529ADA75}" destId="{E03B600C-B83F-435C-8B03-7D38B095583A}" srcOrd="0" destOrd="0" presId="urn:microsoft.com/office/officeart/2005/8/layout/bProcess3"/>
    <dgm:cxn modelId="{2AEE0B37-F881-4605-A55C-94C65F01F8DA}" type="presOf" srcId="{8BD6ED39-5995-4C82-9523-283E529ADA75}" destId="{96909765-A166-4194-B512-D7ABABDCBF3F}" srcOrd="1" destOrd="0" presId="urn:microsoft.com/office/officeart/2005/8/layout/bProcess3"/>
    <dgm:cxn modelId="{7772DEEC-3147-42FB-9995-E3FDB1D1E835}" srcId="{1F20DE2B-C936-4641-93C4-AEE62D90EB22}" destId="{BB0568E1-B7B7-4FA4-94BA-7D9E78E1A4AC}" srcOrd="8" destOrd="0" parTransId="{983605EB-744A-4B65-BF12-E55BCB7CCFD2}" sibTransId="{3D891DFB-3750-4AEA-8DB6-4BBE13E66B58}"/>
    <dgm:cxn modelId="{FDD441C7-D61A-44E3-918B-F282C3863B90}" type="presOf" srcId="{33713F56-CD6D-4199-AA19-6C64EAE11A86}" destId="{9FB54B73-C91F-49F1-871A-05A9FCAE1999}" srcOrd="0" destOrd="0" presId="urn:microsoft.com/office/officeart/2005/8/layout/bProcess3"/>
    <dgm:cxn modelId="{96F86EE7-4360-4691-B62D-5BCFD350F429}" type="presOf" srcId="{977E42DB-3F12-42DC-8249-BF2AF8387C1F}" destId="{186D4BDA-28EA-4211-9BE2-3D897F595D41}" srcOrd="0" destOrd="0" presId="urn:microsoft.com/office/officeart/2005/8/layout/bProcess3"/>
    <dgm:cxn modelId="{8A1B568F-4ED4-48EA-9DBF-FA9259313429}" type="presOf" srcId="{B82140A5-5CB7-4DAB-85BF-C1AF37800F4B}" destId="{4F7C83DA-5E02-45F2-811A-3999E0526C04}" srcOrd="0" destOrd="0" presId="urn:microsoft.com/office/officeart/2005/8/layout/bProcess3"/>
    <dgm:cxn modelId="{61C4F988-4277-46E1-B02E-A66E53D6C243}" type="presParOf" srcId="{E042635E-53D9-4A98-A92F-933EC1D59B5E}" destId="{178E0400-4490-427B-8F13-EFDC2966DDE2}" srcOrd="0" destOrd="0" presId="urn:microsoft.com/office/officeart/2005/8/layout/bProcess3"/>
    <dgm:cxn modelId="{9BB868C7-D5E5-44EE-AABB-7922F6EA02FD}" type="presParOf" srcId="{E042635E-53D9-4A98-A92F-933EC1D59B5E}" destId="{3D4E06E4-B338-4BF0-AB03-3640A165E075}" srcOrd="1" destOrd="0" presId="urn:microsoft.com/office/officeart/2005/8/layout/bProcess3"/>
    <dgm:cxn modelId="{F6630841-DC29-4FB0-83FA-85AA75277853}" type="presParOf" srcId="{3D4E06E4-B338-4BF0-AB03-3640A165E075}" destId="{D4A19388-F9C2-4422-9CAF-53FDF893AC62}" srcOrd="0" destOrd="0" presId="urn:microsoft.com/office/officeart/2005/8/layout/bProcess3"/>
    <dgm:cxn modelId="{E7C7D63C-195D-4403-AB1E-A1B19AEC945F}" type="presParOf" srcId="{E042635E-53D9-4A98-A92F-933EC1D59B5E}" destId="{A7F6F578-7734-4A7B-B9AE-1C3D85D40DF4}" srcOrd="2" destOrd="0" presId="urn:microsoft.com/office/officeart/2005/8/layout/bProcess3"/>
    <dgm:cxn modelId="{CA9A7B2C-22D7-49CC-B157-2CA39314B901}" type="presParOf" srcId="{E042635E-53D9-4A98-A92F-933EC1D59B5E}" destId="{D2B471F2-AC9E-4DCF-90BA-A145C84A3EE4}" srcOrd="3" destOrd="0" presId="urn:microsoft.com/office/officeart/2005/8/layout/bProcess3"/>
    <dgm:cxn modelId="{07FC6F21-C1B4-435E-B8BF-094CE0F291A8}" type="presParOf" srcId="{D2B471F2-AC9E-4DCF-90BA-A145C84A3EE4}" destId="{0559BF7E-56BA-4F1F-BBD2-B983FFBF48E8}" srcOrd="0" destOrd="0" presId="urn:microsoft.com/office/officeart/2005/8/layout/bProcess3"/>
    <dgm:cxn modelId="{DF6E66C4-87C4-4D47-9384-55D40438AF63}" type="presParOf" srcId="{E042635E-53D9-4A98-A92F-933EC1D59B5E}" destId="{8C1FDB7F-9B06-42F9-97DD-430DC16B49CF}" srcOrd="4" destOrd="0" presId="urn:microsoft.com/office/officeart/2005/8/layout/bProcess3"/>
    <dgm:cxn modelId="{EF3D87C1-4204-4BAF-93F1-7EECB7B5A63C}" type="presParOf" srcId="{E042635E-53D9-4A98-A92F-933EC1D59B5E}" destId="{4DCD58B6-0F78-49EF-B27B-667177800911}" srcOrd="5" destOrd="0" presId="urn:microsoft.com/office/officeart/2005/8/layout/bProcess3"/>
    <dgm:cxn modelId="{91535642-4EB2-42FB-AF18-D0F1E40ABA21}" type="presParOf" srcId="{4DCD58B6-0F78-49EF-B27B-667177800911}" destId="{55E43A52-0675-42B6-8F37-22C3B2E07820}" srcOrd="0" destOrd="0" presId="urn:microsoft.com/office/officeart/2005/8/layout/bProcess3"/>
    <dgm:cxn modelId="{2EA7A4BC-B2BA-4099-9487-B4A00F1D8E3F}" type="presParOf" srcId="{E042635E-53D9-4A98-A92F-933EC1D59B5E}" destId="{12F7D721-8EE1-40B7-951E-32E60AD2AF95}" srcOrd="6" destOrd="0" presId="urn:microsoft.com/office/officeart/2005/8/layout/bProcess3"/>
    <dgm:cxn modelId="{96B66A45-93D3-4231-A874-3739BD2843A6}" type="presParOf" srcId="{E042635E-53D9-4A98-A92F-933EC1D59B5E}" destId="{4F7C83DA-5E02-45F2-811A-3999E0526C04}" srcOrd="7" destOrd="0" presId="urn:microsoft.com/office/officeart/2005/8/layout/bProcess3"/>
    <dgm:cxn modelId="{2BC4F879-0A55-4157-A11F-E4FC932EE48B}" type="presParOf" srcId="{4F7C83DA-5E02-45F2-811A-3999E0526C04}" destId="{C0BEBFDE-3988-422B-A6E6-258DCC033B48}" srcOrd="0" destOrd="0" presId="urn:microsoft.com/office/officeart/2005/8/layout/bProcess3"/>
    <dgm:cxn modelId="{3FFA84D0-A733-4171-9FCC-619B20CD4ACF}" type="presParOf" srcId="{E042635E-53D9-4A98-A92F-933EC1D59B5E}" destId="{E828A87F-CA60-4480-A127-1E76E0BEBFE8}" srcOrd="8" destOrd="0" presId="urn:microsoft.com/office/officeart/2005/8/layout/bProcess3"/>
    <dgm:cxn modelId="{4560CD8E-B27F-48B2-B39C-D767502A90F8}" type="presParOf" srcId="{E042635E-53D9-4A98-A92F-933EC1D59B5E}" destId="{186D4BDA-28EA-4211-9BE2-3D897F595D41}" srcOrd="9" destOrd="0" presId="urn:microsoft.com/office/officeart/2005/8/layout/bProcess3"/>
    <dgm:cxn modelId="{95763E73-D398-45E9-B023-24DEA6251700}" type="presParOf" srcId="{186D4BDA-28EA-4211-9BE2-3D897F595D41}" destId="{CDEAB8E7-AB88-47B4-8271-12254F6AF750}" srcOrd="0" destOrd="0" presId="urn:microsoft.com/office/officeart/2005/8/layout/bProcess3"/>
    <dgm:cxn modelId="{DF0E860F-DC0D-4F54-B11E-98D33A515762}" type="presParOf" srcId="{E042635E-53D9-4A98-A92F-933EC1D59B5E}" destId="{D20D0ED9-FACF-4FCB-89B7-95772A7A8759}" srcOrd="10" destOrd="0" presId="urn:microsoft.com/office/officeart/2005/8/layout/bProcess3"/>
    <dgm:cxn modelId="{06B2C159-2855-4061-BFE6-07FBF3701E17}" type="presParOf" srcId="{E042635E-53D9-4A98-A92F-933EC1D59B5E}" destId="{AADC713D-A24D-4C8C-96CB-4F9A43758DD6}" srcOrd="11" destOrd="0" presId="urn:microsoft.com/office/officeart/2005/8/layout/bProcess3"/>
    <dgm:cxn modelId="{8E05E532-E5C8-4690-AF91-9C84D59442E3}" type="presParOf" srcId="{AADC713D-A24D-4C8C-96CB-4F9A43758DD6}" destId="{D0DA0A8E-C2BC-471A-A2E2-FCD59B19BD24}" srcOrd="0" destOrd="0" presId="urn:microsoft.com/office/officeart/2005/8/layout/bProcess3"/>
    <dgm:cxn modelId="{23A1E339-33EE-4BC8-830D-094CC727F0E0}" type="presParOf" srcId="{E042635E-53D9-4A98-A92F-933EC1D59B5E}" destId="{9FB54B73-C91F-49F1-871A-05A9FCAE1999}" srcOrd="12" destOrd="0" presId="urn:microsoft.com/office/officeart/2005/8/layout/bProcess3"/>
    <dgm:cxn modelId="{F820AF44-D5E3-443F-94BF-8EBFBFF08AA4}" type="presParOf" srcId="{E042635E-53D9-4A98-A92F-933EC1D59B5E}" destId="{E03B600C-B83F-435C-8B03-7D38B095583A}" srcOrd="13" destOrd="0" presId="urn:microsoft.com/office/officeart/2005/8/layout/bProcess3"/>
    <dgm:cxn modelId="{F774E84B-0204-4FA5-BD6D-81F4B5BB76B7}" type="presParOf" srcId="{E03B600C-B83F-435C-8B03-7D38B095583A}" destId="{96909765-A166-4194-B512-D7ABABDCBF3F}" srcOrd="0" destOrd="0" presId="urn:microsoft.com/office/officeart/2005/8/layout/bProcess3"/>
    <dgm:cxn modelId="{18418087-BFF7-43B5-B8B9-E2ED89460D23}" type="presParOf" srcId="{E042635E-53D9-4A98-A92F-933EC1D59B5E}" destId="{150EFA8E-07FB-4D10-94A6-8CB03A49D68D}" srcOrd="14" destOrd="0" presId="urn:microsoft.com/office/officeart/2005/8/layout/bProcess3"/>
    <dgm:cxn modelId="{695BA161-074E-4706-857C-8D9CB969050E}" type="presParOf" srcId="{E042635E-53D9-4A98-A92F-933EC1D59B5E}" destId="{72C99D20-49AD-499E-AC08-5A2C344E47F4}" srcOrd="15" destOrd="0" presId="urn:microsoft.com/office/officeart/2005/8/layout/bProcess3"/>
    <dgm:cxn modelId="{3D3D7095-C8DA-493F-9D86-E71CAE67C363}" type="presParOf" srcId="{72C99D20-49AD-499E-AC08-5A2C344E47F4}" destId="{DC54F7DC-901D-4CB1-A373-5AB7D0D91DCA}" srcOrd="0" destOrd="0" presId="urn:microsoft.com/office/officeart/2005/8/layout/bProcess3"/>
    <dgm:cxn modelId="{C53E4566-ABEC-437A-AD50-F8FADAF4D885}" type="presParOf" srcId="{E042635E-53D9-4A98-A92F-933EC1D59B5E}" destId="{9A2D4342-439C-40E4-8641-7178265093EF}"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23D7B-E99A-44BD-9867-3F479D62793B}">
      <dsp:nvSpPr>
        <dsp:cNvPr id="0" name=""/>
        <dsp:cNvSpPr/>
      </dsp:nvSpPr>
      <dsp:spPr>
        <a:xfrm>
          <a:off x="795" y="0"/>
          <a:ext cx="3424758" cy="3654425"/>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0302" rIns="168910" bIns="0" numCol="1" spcCol="1270" anchor="t" anchorCtr="0">
          <a:noAutofit/>
        </a:bodyPr>
        <a:lstStyle/>
        <a:p>
          <a:pPr lvl="0" algn="r" defTabSz="1689100">
            <a:lnSpc>
              <a:spcPct val="90000"/>
            </a:lnSpc>
            <a:spcBef>
              <a:spcPct val="0"/>
            </a:spcBef>
            <a:spcAft>
              <a:spcPct val="35000"/>
            </a:spcAft>
          </a:pPr>
          <a:r>
            <a:rPr lang="en-US" sz="3800" kern="1200" dirty="0" smtClean="0"/>
            <a:t>Access</a:t>
          </a:r>
          <a:endParaRPr lang="en-US" sz="3800" kern="1200" dirty="0"/>
        </a:p>
      </dsp:txBody>
      <dsp:txXfrm rot="16200000">
        <a:off x="-1155042" y="1155838"/>
        <a:ext cx="2996628" cy="684951"/>
      </dsp:txXfrm>
    </dsp:sp>
    <dsp:sp modelId="{1B775AB3-E495-41AB-8DBA-913B3B037BED}">
      <dsp:nvSpPr>
        <dsp:cNvPr id="0" name=""/>
        <dsp:cNvSpPr/>
      </dsp:nvSpPr>
      <dsp:spPr>
        <a:xfrm>
          <a:off x="685747" y="0"/>
          <a:ext cx="2551445" cy="36544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lvl="0" algn="l" defTabSz="1200150">
            <a:lnSpc>
              <a:spcPct val="90000"/>
            </a:lnSpc>
            <a:spcBef>
              <a:spcPct val="0"/>
            </a:spcBef>
            <a:spcAft>
              <a:spcPct val="35000"/>
            </a:spcAft>
          </a:pPr>
          <a:r>
            <a:rPr lang="en-US" sz="2700" kern="1200" dirty="0" smtClean="0"/>
            <a:t>Comprehensively informing students</a:t>
          </a:r>
          <a:endParaRPr lang="en-US" sz="2700" kern="1200" dirty="0"/>
        </a:p>
        <a:p>
          <a:pPr lvl="0" algn="l" defTabSz="1200150">
            <a:lnSpc>
              <a:spcPct val="90000"/>
            </a:lnSpc>
            <a:spcBef>
              <a:spcPct val="0"/>
            </a:spcBef>
            <a:spcAft>
              <a:spcPct val="35000"/>
            </a:spcAft>
          </a:pPr>
          <a:r>
            <a:rPr lang="en-US" sz="2700" kern="1200" dirty="0" smtClean="0"/>
            <a:t>Data-driven advising</a:t>
          </a:r>
          <a:endParaRPr lang="en-US" sz="2700" kern="1200" dirty="0"/>
        </a:p>
        <a:p>
          <a:pPr lvl="0" algn="l" defTabSz="1200150">
            <a:lnSpc>
              <a:spcPct val="90000"/>
            </a:lnSpc>
            <a:spcBef>
              <a:spcPct val="0"/>
            </a:spcBef>
            <a:spcAft>
              <a:spcPct val="35000"/>
            </a:spcAft>
          </a:pPr>
          <a:r>
            <a:rPr lang="en-US" sz="2700" kern="1200" dirty="0" smtClean="0"/>
            <a:t>Defaulting to transfer-level placement</a:t>
          </a:r>
          <a:endParaRPr lang="en-US" sz="2700" kern="1200" dirty="0"/>
        </a:p>
      </dsp:txBody>
      <dsp:txXfrm>
        <a:off x="685747" y="0"/>
        <a:ext cx="2551445" cy="3654425"/>
      </dsp:txXfrm>
    </dsp:sp>
    <dsp:sp modelId="{1E56C8CA-94C4-4ECE-A0FB-C1FBC7A6A778}">
      <dsp:nvSpPr>
        <dsp:cNvPr id="0" name=""/>
        <dsp:cNvSpPr/>
      </dsp:nvSpPr>
      <dsp:spPr>
        <a:xfrm>
          <a:off x="3545420" y="0"/>
          <a:ext cx="3424758" cy="3654425"/>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0302" rIns="168910" bIns="0" numCol="1" spcCol="1270" anchor="t" anchorCtr="0">
          <a:noAutofit/>
        </a:bodyPr>
        <a:lstStyle/>
        <a:p>
          <a:pPr lvl="0" algn="r" defTabSz="1689100">
            <a:lnSpc>
              <a:spcPct val="90000"/>
            </a:lnSpc>
            <a:spcBef>
              <a:spcPct val="0"/>
            </a:spcBef>
            <a:spcAft>
              <a:spcPct val="35000"/>
            </a:spcAft>
          </a:pPr>
          <a:r>
            <a:rPr lang="en-US" sz="3800" kern="1200" dirty="0" smtClean="0"/>
            <a:t>Enrollment</a:t>
          </a:r>
          <a:endParaRPr lang="en-US" sz="3800" kern="1200" dirty="0"/>
        </a:p>
      </dsp:txBody>
      <dsp:txXfrm rot="16200000">
        <a:off x="2389582" y="1155838"/>
        <a:ext cx="2996628" cy="684951"/>
      </dsp:txXfrm>
    </dsp:sp>
    <dsp:sp modelId="{D547E0DE-10D6-4CEA-9389-830E05979282}">
      <dsp:nvSpPr>
        <dsp:cNvPr id="0" name=""/>
        <dsp:cNvSpPr/>
      </dsp:nvSpPr>
      <dsp:spPr>
        <a:xfrm rot="5400000">
          <a:off x="3294134" y="2874589"/>
          <a:ext cx="536819" cy="51371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FB691-848A-46FB-B617-5F18BEDF9B8A}">
      <dsp:nvSpPr>
        <dsp:cNvPr id="0" name=""/>
        <dsp:cNvSpPr/>
      </dsp:nvSpPr>
      <dsp:spPr>
        <a:xfrm>
          <a:off x="4230372" y="0"/>
          <a:ext cx="2551445" cy="36544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lvl="0" algn="l" defTabSz="1200150">
            <a:lnSpc>
              <a:spcPct val="90000"/>
            </a:lnSpc>
            <a:spcBef>
              <a:spcPct val="0"/>
            </a:spcBef>
            <a:spcAft>
              <a:spcPct val="35000"/>
            </a:spcAft>
          </a:pPr>
          <a:r>
            <a:rPr lang="en-US" sz="2700" kern="1200" dirty="0" smtClean="0"/>
            <a:t>Ensuring students enroll in gateway courses (not simply giving them the option to)</a:t>
          </a:r>
          <a:endParaRPr lang="en-US" sz="2700" kern="1200" dirty="0"/>
        </a:p>
      </dsp:txBody>
      <dsp:txXfrm>
        <a:off x="4230372" y="0"/>
        <a:ext cx="2551445" cy="3654425"/>
      </dsp:txXfrm>
    </dsp:sp>
    <dsp:sp modelId="{41C08FC7-4CC6-4939-95C9-CCE0776760F8}">
      <dsp:nvSpPr>
        <dsp:cNvPr id="0" name=""/>
        <dsp:cNvSpPr/>
      </dsp:nvSpPr>
      <dsp:spPr>
        <a:xfrm>
          <a:off x="7090045" y="0"/>
          <a:ext cx="3424758" cy="3654425"/>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0302" rIns="168910" bIns="0" numCol="1" spcCol="1270" anchor="t" anchorCtr="0">
          <a:noAutofit/>
        </a:bodyPr>
        <a:lstStyle/>
        <a:p>
          <a:pPr lvl="0" algn="r" defTabSz="1689100">
            <a:lnSpc>
              <a:spcPct val="90000"/>
            </a:lnSpc>
            <a:spcBef>
              <a:spcPct val="0"/>
            </a:spcBef>
            <a:spcAft>
              <a:spcPct val="35000"/>
            </a:spcAft>
          </a:pPr>
          <a:r>
            <a:rPr lang="en-US" sz="3800" kern="1200" dirty="0" smtClean="0"/>
            <a:t>Performance</a:t>
          </a:r>
          <a:endParaRPr lang="en-US" sz="3800" kern="1200" dirty="0"/>
        </a:p>
      </dsp:txBody>
      <dsp:txXfrm rot="16200000">
        <a:off x="5934207" y="1155838"/>
        <a:ext cx="2996628" cy="684951"/>
      </dsp:txXfrm>
    </dsp:sp>
    <dsp:sp modelId="{67461E58-A7CF-431F-AD12-2BA5B3F2E90B}">
      <dsp:nvSpPr>
        <dsp:cNvPr id="0" name=""/>
        <dsp:cNvSpPr/>
      </dsp:nvSpPr>
      <dsp:spPr>
        <a:xfrm rot="5400000">
          <a:off x="6838759" y="2874589"/>
          <a:ext cx="536819" cy="51371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E7A874-093C-4F48-ADC4-8ABE36126232}">
      <dsp:nvSpPr>
        <dsp:cNvPr id="0" name=""/>
        <dsp:cNvSpPr/>
      </dsp:nvSpPr>
      <dsp:spPr>
        <a:xfrm>
          <a:off x="7774997" y="0"/>
          <a:ext cx="2551445" cy="36544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lvl="0" algn="l" defTabSz="1200150">
            <a:lnSpc>
              <a:spcPct val="90000"/>
            </a:lnSpc>
            <a:spcBef>
              <a:spcPct val="0"/>
            </a:spcBef>
            <a:spcAft>
              <a:spcPct val="35000"/>
            </a:spcAft>
          </a:pPr>
          <a:r>
            <a:rPr lang="en-US" sz="2700" kern="1200" dirty="0" smtClean="0"/>
            <a:t>Investing in concurrent support</a:t>
          </a:r>
          <a:endParaRPr lang="en-US" sz="2700" kern="1200" dirty="0"/>
        </a:p>
        <a:p>
          <a:pPr lvl="0" algn="l" defTabSz="1200150">
            <a:lnSpc>
              <a:spcPct val="90000"/>
            </a:lnSpc>
            <a:spcBef>
              <a:spcPct val="0"/>
            </a:spcBef>
            <a:spcAft>
              <a:spcPct val="35000"/>
            </a:spcAft>
          </a:pPr>
          <a:r>
            <a:rPr lang="en-US" sz="2700" kern="1200" dirty="0" smtClean="0"/>
            <a:t>Ensuring equity in classroom curriculum and pedagogy</a:t>
          </a:r>
          <a:endParaRPr lang="en-US" sz="2700" kern="1200" dirty="0"/>
        </a:p>
      </dsp:txBody>
      <dsp:txXfrm>
        <a:off x="7774997" y="0"/>
        <a:ext cx="2551445" cy="3654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E06E4-B338-4BF0-AB03-3640A165E075}">
      <dsp:nvSpPr>
        <dsp:cNvPr id="0" name=""/>
        <dsp:cNvSpPr/>
      </dsp:nvSpPr>
      <dsp:spPr>
        <a:xfrm>
          <a:off x="1973011" y="849706"/>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72638" y="893163"/>
        <a:ext cx="22623" cy="4524"/>
      </dsp:txXfrm>
    </dsp:sp>
    <dsp:sp modelId="{178E0400-4490-427B-8F13-EFDC2966DDE2}">
      <dsp:nvSpPr>
        <dsp:cNvPr id="0" name=""/>
        <dsp:cNvSpPr/>
      </dsp:nvSpPr>
      <dsp:spPr>
        <a:xfrm>
          <a:off x="7516" y="305237"/>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Colleges submit applications</a:t>
          </a:r>
          <a:endParaRPr lang="en-US" sz="1300" kern="1200" dirty="0"/>
        </a:p>
      </dsp:txBody>
      <dsp:txXfrm>
        <a:off x="7516" y="305237"/>
        <a:ext cx="1967295" cy="1180377"/>
      </dsp:txXfrm>
    </dsp:sp>
    <dsp:sp modelId="{D2B471F2-AC9E-4DCF-90BA-A145C84A3EE4}">
      <dsp:nvSpPr>
        <dsp:cNvPr id="0" name=""/>
        <dsp:cNvSpPr/>
      </dsp:nvSpPr>
      <dsp:spPr>
        <a:xfrm>
          <a:off x="4392785" y="849706"/>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92412" y="893163"/>
        <a:ext cx="22623" cy="4524"/>
      </dsp:txXfrm>
    </dsp:sp>
    <dsp:sp modelId="{A7F6F578-7734-4A7B-B9AE-1C3D85D40DF4}">
      <dsp:nvSpPr>
        <dsp:cNvPr id="0" name=""/>
        <dsp:cNvSpPr/>
      </dsp:nvSpPr>
      <dsp:spPr>
        <a:xfrm>
          <a:off x="2427289" y="305237"/>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validates submissions and commences program review </a:t>
          </a:r>
          <a:endParaRPr lang="en-US" sz="1300" kern="1200" dirty="0"/>
        </a:p>
      </dsp:txBody>
      <dsp:txXfrm>
        <a:off x="2427289" y="305237"/>
        <a:ext cx="1967295" cy="1180377"/>
      </dsp:txXfrm>
    </dsp:sp>
    <dsp:sp modelId="{4DCD58B6-0F78-49EF-B27B-667177800911}">
      <dsp:nvSpPr>
        <dsp:cNvPr id="0" name=""/>
        <dsp:cNvSpPr/>
      </dsp:nvSpPr>
      <dsp:spPr>
        <a:xfrm>
          <a:off x="6812558" y="849706"/>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12185" y="893163"/>
        <a:ext cx="22623" cy="4524"/>
      </dsp:txXfrm>
    </dsp:sp>
    <dsp:sp modelId="{8C1FDB7F-9B06-42F9-97DD-430DC16B49CF}">
      <dsp:nvSpPr>
        <dsp:cNvPr id="0" name=""/>
        <dsp:cNvSpPr/>
      </dsp:nvSpPr>
      <dsp:spPr>
        <a:xfrm>
          <a:off x="4847063" y="305237"/>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sends proposed BDPs to 4-year segments</a:t>
          </a:r>
          <a:endParaRPr lang="en-US" sz="1300" kern="1200" dirty="0"/>
        </a:p>
      </dsp:txBody>
      <dsp:txXfrm>
        <a:off x="4847063" y="305237"/>
        <a:ext cx="1967295" cy="1180377"/>
      </dsp:txXfrm>
    </dsp:sp>
    <dsp:sp modelId="{4F7C83DA-5E02-45F2-811A-3999E0526C04}">
      <dsp:nvSpPr>
        <dsp:cNvPr id="0" name=""/>
        <dsp:cNvSpPr/>
      </dsp:nvSpPr>
      <dsp:spPr>
        <a:xfrm>
          <a:off x="9232332" y="849706"/>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431959" y="893163"/>
        <a:ext cx="22623" cy="4524"/>
      </dsp:txXfrm>
    </dsp:sp>
    <dsp:sp modelId="{12F7D721-8EE1-40B7-951E-32E60AD2AF95}">
      <dsp:nvSpPr>
        <dsp:cNvPr id="0" name=""/>
        <dsp:cNvSpPr/>
      </dsp:nvSpPr>
      <dsp:spPr>
        <a:xfrm>
          <a:off x="7266836" y="305237"/>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informs colleges of provisional program approval decisions &amp; commences appeal process</a:t>
          </a:r>
          <a:endParaRPr lang="en-US" sz="1300" kern="1200" dirty="0"/>
        </a:p>
      </dsp:txBody>
      <dsp:txXfrm>
        <a:off x="7266836" y="305237"/>
        <a:ext cx="1967295" cy="1180377"/>
      </dsp:txXfrm>
    </dsp:sp>
    <dsp:sp modelId="{186D4BDA-28EA-4211-9BE2-3D897F595D41}">
      <dsp:nvSpPr>
        <dsp:cNvPr id="0" name=""/>
        <dsp:cNvSpPr/>
      </dsp:nvSpPr>
      <dsp:spPr>
        <a:xfrm>
          <a:off x="991163" y="1483815"/>
          <a:ext cx="9679094" cy="421877"/>
        </a:xfrm>
        <a:custGeom>
          <a:avLst/>
          <a:gdLst/>
          <a:ahLst/>
          <a:cxnLst/>
          <a:rect l="0" t="0" r="0" b="0"/>
          <a:pathLst>
            <a:path>
              <a:moveTo>
                <a:pt x="9679094" y="0"/>
              </a:moveTo>
              <a:lnTo>
                <a:pt x="9679094" y="228038"/>
              </a:lnTo>
              <a:lnTo>
                <a:pt x="0" y="228038"/>
              </a:lnTo>
              <a:lnTo>
                <a:pt x="0" y="421877"/>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88469" y="1692491"/>
        <a:ext cx="484483" cy="4524"/>
      </dsp:txXfrm>
    </dsp:sp>
    <dsp:sp modelId="{E828A87F-CA60-4480-A127-1E76E0BEBFE8}">
      <dsp:nvSpPr>
        <dsp:cNvPr id="0" name=""/>
        <dsp:cNvSpPr/>
      </dsp:nvSpPr>
      <dsp:spPr>
        <a:xfrm>
          <a:off x="9686610" y="305237"/>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analyzes CSU &amp; UC program duplication objections</a:t>
          </a:r>
          <a:endParaRPr lang="en-US" sz="1300" kern="1200" dirty="0"/>
        </a:p>
      </dsp:txBody>
      <dsp:txXfrm>
        <a:off x="9686610" y="305237"/>
        <a:ext cx="1967295" cy="1180377"/>
      </dsp:txXfrm>
    </dsp:sp>
    <dsp:sp modelId="{AADC713D-A24D-4C8C-96CB-4F9A43758DD6}">
      <dsp:nvSpPr>
        <dsp:cNvPr id="0" name=""/>
        <dsp:cNvSpPr/>
      </dsp:nvSpPr>
      <dsp:spPr>
        <a:xfrm>
          <a:off x="1973011" y="2482561"/>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72638" y="2526019"/>
        <a:ext cx="22623" cy="4524"/>
      </dsp:txXfrm>
    </dsp:sp>
    <dsp:sp modelId="{D20D0ED9-FACF-4FCB-89B7-95772A7A8759}">
      <dsp:nvSpPr>
        <dsp:cNvPr id="0" name=""/>
        <dsp:cNvSpPr/>
      </dsp:nvSpPr>
      <dsp:spPr>
        <a:xfrm>
          <a:off x="7516" y="1938092"/>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convenes objecting segment(s) and negotiates agreement(s)</a:t>
          </a:r>
          <a:endParaRPr lang="en-US" sz="1300" kern="1200" dirty="0"/>
        </a:p>
      </dsp:txBody>
      <dsp:txXfrm>
        <a:off x="7516" y="1938092"/>
        <a:ext cx="1967295" cy="1180377"/>
      </dsp:txXfrm>
    </dsp:sp>
    <dsp:sp modelId="{E03B600C-B83F-435C-8B03-7D38B095583A}">
      <dsp:nvSpPr>
        <dsp:cNvPr id="0" name=""/>
        <dsp:cNvSpPr/>
      </dsp:nvSpPr>
      <dsp:spPr>
        <a:xfrm>
          <a:off x="4392785" y="2482561"/>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92412" y="2526019"/>
        <a:ext cx="22623" cy="4524"/>
      </dsp:txXfrm>
    </dsp:sp>
    <dsp:sp modelId="{9FB54B73-C91F-49F1-871A-05A9FCAE1999}">
      <dsp:nvSpPr>
        <dsp:cNvPr id="0" name=""/>
        <dsp:cNvSpPr/>
      </dsp:nvSpPr>
      <dsp:spPr>
        <a:xfrm>
          <a:off x="2427289" y="1938092"/>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finalizes college appeals process</a:t>
          </a:r>
          <a:endParaRPr lang="en-US" sz="1300" kern="1200" dirty="0"/>
        </a:p>
      </dsp:txBody>
      <dsp:txXfrm>
        <a:off x="2427289" y="1938092"/>
        <a:ext cx="1967295" cy="1180377"/>
      </dsp:txXfrm>
    </dsp:sp>
    <dsp:sp modelId="{72C99D20-49AD-499E-AC08-5A2C344E47F4}">
      <dsp:nvSpPr>
        <dsp:cNvPr id="0" name=""/>
        <dsp:cNvSpPr/>
      </dsp:nvSpPr>
      <dsp:spPr>
        <a:xfrm>
          <a:off x="6812558" y="2482561"/>
          <a:ext cx="421877" cy="91440"/>
        </a:xfrm>
        <a:custGeom>
          <a:avLst/>
          <a:gdLst/>
          <a:ahLst/>
          <a:cxnLst/>
          <a:rect l="0" t="0" r="0" b="0"/>
          <a:pathLst>
            <a:path>
              <a:moveTo>
                <a:pt x="0" y="45720"/>
              </a:moveTo>
              <a:lnTo>
                <a:pt x="421877"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12185" y="2526019"/>
        <a:ext cx="22623" cy="4524"/>
      </dsp:txXfrm>
    </dsp:sp>
    <dsp:sp modelId="{150EFA8E-07FB-4D10-94A6-8CB03A49D68D}">
      <dsp:nvSpPr>
        <dsp:cNvPr id="0" name=""/>
        <dsp:cNvSpPr/>
      </dsp:nvSpPr>
      <dsp:spPr>
        <a:xfrm>
          <a:off x="4847063" y="1938092"/>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sends recommended programs for BOG approval</a:t>
          </a:r>
          <a:endParaRPr lang="en-US" sz="1300" kern="1200" dirty="0"/>
        </a:p>
      </dsp:txBody>
      <dsp:txXfrm>
        <a:off x="4847063" y="1938092"/>
        <a:ext cx="1967295" cy="1180377"/>
      </dsp:txXfrm>
    </dsp:sp>
    <dsp:sp modelId="{9A2D4342-439C-40E4-8641-7178265093EF}">
      <dsp:nvSpPr>
        <dsp:cNvPr id="0" name=""/>
        <dsp:cNvSpPr/>
      </dsp:nvSpPr>
      <dsp:spPr>
        <a:xfrm>
          <a:off x="7266836" y="1938092"/>
          <a:ext cx="1967295" cy="11803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 notifies colleges of final approval decisions</a:t>
          </a:r>
          <a:endParaRPr lang="en-US" sz="1300" kern="1200" dirty="0"/>
        </a:p>
      </dsp:txBody>
      <dsp:txXfrm>
        <a:off x="7266836" y="1938092"/>
        <a:ext cx="1967295" cy="11803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019FB-593D-4275-A3B5-1DB4D2B35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764C7F-BDC6-4D64-8395-004DA5AB16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A46059-6C88-4AA4-A97C-579F1A0DEB00}" type="datetimeFigureOut">
              <a:rPr lang="en-US" smtClean="0"/>
              <a:t>7/1/2022</a:t>
            </a:fld>
            <a:endParaRPr lang="en-US"/>
          </a:p>
        </p:txBody>
      </p:sp>
      <p:sp>
        <p:nvSpPr>
          <p:cNvPr id="4" name="Footer Placeholder 3">
            <a:extLst>
              <a:ext uri="{FF2B5EF4-FFF2-40B4-BE49-F238E27FC236}">
                <a16:creationId xmlns:a16="http://schemas.microsoft.com/office/drawing/2014/main" id="{A06ADE41-A083-4BA5-849F-E236975496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173AA-1E36-4444-B047-839691ABC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AEA9F6-6142-4242-851B-79E9B1DDDD42}" type="slidenum">
              <a:rPr lang="en-US" smtClean="0"/>
              <a:t>‹#›</a:t>
            </a:fld>
            <a:endParaRPr lang="en-US"/>
          </a:p>
        </p:txBody>
      </p:sp>
    </p:spTree>
    <p:extLst>
      <p:ext uri="{BB962C8B-B14F-4D97-AF65-F5344CB8AC3E}">
        <p14:creationId xmlns:p14="http://schemas.microsoft.com/office/powerpoint/2010/main" val="947743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A2C80-5EFD-481C-A353-80B44931313E}"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7968D-5969-4CC4-A63D-C90CD4C34E88}" type="slidenum">
              <a:rPr lang="en-US" smtClean="0"/>
              <a:t>‹#›</a:t>
            </a:fld>
            <a:endParaRPr lang="en-US"/>
          </a:p>
        </p:txBody>
      </p:sp>
    </p:spTree>
    <p:extLst>
      <p:ext uri="{BB962C8B-B14F-4D97-AF65-F5344CB8AC3E}">
        <p14:creationId xmlns:p14="http://schemas.microsoft.com/office/powerpoint/2010/main" val="4106857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it.ly/3qtHal6"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bit.ly/35S1EvT" TargetMode="External"/><Relationship Id="rId5" Type="http://schemas.openxmlformats.org/officeDocument/2006/relationships/hyperlink" Target="https://www.cccesfcouncil.org/" TargetMode="External"/><Relationship Id="rId4" Type="http://schemas.openxmlformats.org/officeDocument/2006/relationships/hyperlink" Target="https://bit.ly/3wWuCG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it.ly/3qtHal6"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bit.ly/35S1EvT" TargetMode="External"/><Relationship Id="rId5" Type="http://schemas.openxmlformats.org/officeDocument/2006/relationships/hyperlink" Target="https://www.cccesfcouncil.org/" TargetMode="External"/><Relationship Id="rId4" Type="http://schemas.openxmlformats.org/officeDocument/2006/relationships/hyperlink" Target="https://bit.ly/3wWuCG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B40AE-8B73-4102-A6DA-0A017B1E2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89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CASAS: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the 80R and 80L tests due to sampling methodology used for the consequential validity data collection and the need to collect data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CELSA: </a:t>
            </a:r>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CELSA paper-and-pencil and computer-delivered version due to the missing documentation for logical and empirical fairness reviews of the tests.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Accuplacer:</a:t>
            </a:r>
          </a:p>
          <a:p>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ESL Listening and </a:t>
            </a:r>
            <a:r>
              <a:rPr lang="en-US" sz="1200" b="0" i="0" kern="1200" dirty="0" err="1" smtClean="0">
                <a:solidFill>
                  <a:schemeClr val="tx1"/>
                </a:solidFill>
                <a:effectLst/>
                <a:latin typeface="+mn-lt"/>
                <a:ea typeface="+mn-ea"/>
                <a:cs typeface="+mn-cs"/>
              </a:rPr>
              <a:t>WritePlacer</a:t>
            </a:r>
            <a:r>
              <a:rPr lang="en-US" sz="1200" b="0" i="0" kern="1200" dirty="0" smtClean="0">
                <a:solidFill>
                  <a:schemeClr val="tx1"/>
                </a:solidFill>
                <a:effectLst/>
                <a:latin typeface="+mn-lt"/>
                <a:ea typeface="+mn-ea"/>
                <a:cs typeface="+mn-cs"/>
              </a:rPr>
              <a:t> ESL (Computer-delivered and COMPANION forms) due to the absence of criterion/consequential validity evidence.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ESL Reading Skills, ESL Sentence Meaning, and ESL Language Use (Computer-delivered and COMPANION forms) due to the need for criterion/consequential validity data to be collected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15</a:t>
            </a:fld>
            <a:endParaRPr lang="en-US"/>
          </a:p>
        </p:txBody>
      </p:sp>
    </p:spTree>
    <p:extLst>
      <p:ext uri="{BB962C8B-B14F-4D97-AF65-F5344CB8AC3E}">
        <p14:creationId xmlns:p14="http://schemas.microsoft.com/office/powerpoint/2010/main" val="141135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CASAS: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the 80R and 80L tests due to sampling methodology used for the consequential validity data collection and the need to collect data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CELSA: </a:t>
            </a:r>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CELSA paper-and-pencil and computer-delivered version due to the missing documentation for logical and empirical fairness reviews of the tests.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Accuplacer:</a:t>
            </a:r>
          </a:p>
          <a:p>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ESL Listening and </a:t>
            </a:r>
            <a:r>
              <a:rPr lang="en-US" sz="1200" b="0" i="0" kern="1200" dirty="0" err="1" smtClean="0">
                <a:solidFill>
                  <a:schemeClr val="tx1"/>
                </a:solidFill>
                <a:effectLst/>
                <a:latin typeface="+mn-lt"/>
                <a:ea typeface="+mn-ea"/>
                <a:cs typeface="+mn-cs"/>
              </a:rPr>
              <a:t>WritePlacer</a:t>
            </a:r>
            <a:r>
              <a:rPr lang="en-US" sz="1200" b="0" i="0" kern="1200" dirty="0" smtClean="0">
                <a:solidFill>
                  <a:schemeClr val="tx1"/>
                </a:solidFill>
                <a:effectLst/>
                <a:latin typeface="+mn-lt"/>
                <a:ea typeface="+mn-ea"/>
                <a:cs typeface="+mn-cs"/>
              </a:rPr>
              <a:t> ESL (Computer-delivered and COMPANION forms) due to the absence of criterion/consequential validity evidence.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ESL Reading Skills, ESL Sentence Meaning, and ESL Language Use (Computer-delivered and COMPANION forms) due to the need for criterion/consequential validity data to be collected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16</a:t>
            </a:fld>
            <a:endParaRPr lang="en-US"/>
          </a:p>
        </p:txBody>
      </p:sp>
    </p:spTree>
    <p:extLst>
      <p:ext uri="{BB962C8B-B14F-4D97-AF65-F5344CB8AC3E}">
        <p14:creationId xmlns:p14="http://schemas.microsoft.com/office/powerpoint/2010/main" val="50319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CASAS: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the 80R and 80L tests due to sampling methodology used for the consequential validity data collection and the need to collect data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CELSA: </a:t>
            </a:r>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CELSA paper-and-pencil and computer-delivered version due to the missing documentation for logical and empirical fairness reviews of the tests.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Accuplacer:</a:t>
            </a:r>
          </a:p>
          <a:p>
            <a:r>
              <a:rPr lang="en-US" sz="1200" b="1" i="0" kern="1200" dirty="0" smtClean="0">
                <a:solidFill>
                  <a:schemeClr val="tx1"/>
                </a:solidFill>
                <a:effectLst/>
                <a:latin typeface="+mn-lt"/>
                <a:ea typeface="+mn-ea"/>
                <a:cs typeface="+mn-cs"/>
              </a:rPr>
              <a:t>Not approved</a:t>
            </a:r>
            <a:r>
              <a:rPr lang="en-US" sz="1200" b="0" i="0" kern="1200" dirty="0" smtClean="0">
                <a:solidFill>
                  <a:schemeClr val="tx1"/>
                </a:solidFill>
                <a:effectLst/>
                <a:latin typeface="+mn-lt"/>
                <a:ea typeface="+mn-ea"/>
                <a:cs typeface="+mn-cs"/>
              </a:rPr>
              <a:t> for ESL Listening and </a:t>
            </a:r>
            <a:r>
              <a:rPr lang="en-US" sz="1200" b="0" i="0" kern="1200" dirty="0" err="1" smtClean="0">
                <a:solidFill>
                  <a:schemeClr val="tx1"/>
                </a:solidFill>
                <a:effectLst/>
                <a:latin typeface="+mn-lt"/>
                <a:ea typeface="+mn-ea"/>
                <a:cs typeface="+mn-cs"/>
              </a:rPr>
              <a:t>WritePlacer</a:t>
            </a:r>
            <a:r>
              <a:rPr lang="en-US" sz="1200" b="0" i="0" kern="1200" dirty="0" smtClean="0">
                <a:solidFill>
                  <a:schemeClr val="tx1"/>
                </a:solidFill>
                <a:effectLst/>
                <a:latin typeface="+mn-lt"/>
                <a:ea typeface="+mn-ea"/>
                <a:cs typeface="+mn-cs"/>
              </a:rPr>
              <a:t> ESL (Computer-delivered and COMPANION forms) due to the absence of criterion/consequential validity evidence.  </a:t>
            </a:r>
            <a:r>
              <a:rPr lang="en-US" sz="1200" b="1" i="0" kern="1200" dirty="0" smtClean="0">
                <a:solidFill>
                  <a:schemeClr val="tx1"/>
                </a:solidFill>
                <a:effectLst/>
                <a:latin typeface="+mn-lt"/>
                <a:ea typeface="+mn-ea"/>
                <a:cs typeface="+mn-cs"/>
              </a:rPr>
              <a:t>Probationary approval</a:t>
            </a:r>
            <a:r>
              <a:rPr lang="en-US" sz="1200" b="0" i="0" kern="1200" dirty="0" smtClean="0">
                <a:solidFill>
                  <a:schemeClr val="tx1"/>
                </a:solidFill>
                <a:effectLst/>
                <a:latin typeface="+mn-lt"/>
                <a:ea typeface="+mn-ea"/>
                <a:cs typeface="+mn-cs"/>
              </a:rPr>
              <a:t> for ESL Reading Skills, ESL Sentence Meaning, and ESL Language Use (Computer-delivered and COMPANION forms) due to the need for criterion/consequential validity data to be collected from a sufficient number of community colleges with samples that meet CCC </a:t>
            </a:r>
            <a:r>
              <a:rPr lang="en-US" sz="1200" b="0" i="1" kern="1200" dirty="0" smtClean="0">
                <a:solidFill>
                  <a:schemeClr val="tx1"/>
                </a:solidFill>
                <a:effectLst/>
                <a:latin typeface="+mn-lt"/>
                <a:ea typeface="+mn-ea"/>
                <a:cs typeface="+mn-cs"/>
              </a:rPr>
              <a:t>Standards</a:t>
            </a:r>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17</a:t>
            </a:fld>
            <a:endParaRPr lang="en-US"/>
          </a:p>
        </p:txBody>
      </p:sp>
    </p:spTree>
    <p:extLst>
      <p:ext uri="{BB962C8B-B14F-4D97-AF65-F5344CB8AC3E}">
        <p14:creationId xmlns:p14="http://schemas.microsoft.com/office/powerpoint/2010/main" val="231411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we continue to implement and evaluate the implementation of this transformational reform, our focus is on shifting from compliance to full implementation, not simply to the letter of the law, but the spirit of the law</a:t>
            </a:r>
          </a:p>
          <a:p>
            <a:pPr marL="171450" indent="-171450">
              <a:buFont typeface="Arial" panose="020B0604020202020204" pitchFamily="34" charset="0"/>
              <a:buChar char="•"/>
            </a:pPr>
            <a:r>
              <a:rPr lang="en-US" dirty="0" smtClean="0"/>
              <a:t>The spirit and intent of this reform is not simply that students have the option to enroll in these</a:t>
            </a:r>
            <a:r>
              <a:rPr lang="en-US" baseline="0" dirty="0" smtClean="0"/>
              <a:t> essential gateway courses, but that our districts and colleges ensure students’ entrance into, support in, and successful completion of these courses is maximized</a:t>
            </a:r>
          </a:p>
          <a:p>
            <a:pPr marL="171450" indent="-171450">
              <a:buFont typeface="Arial" panose="020B0604020202020204" pitchFamily="34" charset="0"/>
              <a:buChar char="•"/>
            </a:pPr>
            <a:r>
              <a:rPr lang="en-US" baseline="0" dirty="0" smtClean="0"/>
              <a:t>Maximized, which by definition means to make as large or great as possible, and to make the best use of</a:t>
            </a:r>
          </a:p>
          <a:p>
            <a:pPr marL="171450" indent="-171450">
              <a:buFont typeface="Arial" panose="020B0604020202020204" pitchFamily="34" charset="0"/>
              <a:buChar char="•"/>
            </a:pPr>
            <a:r>
              <a:rPr lang="en-US" baseline="0" dirty="0" smtClean="0"/>
              <a:t>The work of implementing AB 705 with fidelity requires that we create the largest opportunities possible for access to gateway courses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That we ensure the greatest enrollment possible into gateway courses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that make the best use of these opportunities for students by providing them the support they need to perform well and be successful in completing gateway courses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 we review our implementation progress and the work still before us, we want to keep this ecosystem of equitable placement in mind – Access, Enrollment and Performance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18</a:t>
            </a:fld>
            <a:endParaRPr lang="en-US"/>
          </a:p>
        </p:txBody>
      </p:sp>
    </p:spTree>
    <p:extLst>
      <p:ext uri="{BB962C8B-B14F-4D97-AF65-F5344CB8AC3E}">
        <p14:creationId xmlns:p14="http://schemas.microsoft.com/office/powerpoint/2010/main" val="149488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CASAS English as a Second Language (ESL) Appraisal Tests for Reading (80R) and Listening (80L): Probationary approval </a:t>
            </a:r>
          </a:p>
          <a:p>
            <a:pPr lvl="0"/>
            <a:r>
              <a:rPr lang="en-US" dirty="0" smtClean="0"/>
              <a:t>Combined English Language Skill Assessment (CELSA) tests: Not approved</a:t>
            </a:r>
          </a:p>
          <a:p>
            <a:pPr lvl="0"/>
            <a:r>
              <a:rPr lang="en-US" dirty="0" smtClean="0"/>
              <a:t>ACCUPLACER ESL Tests:</a:t>
            </a:r>
          </a:p>
          <a:p>
            <a:pPr lvl="1"/>
            <a:r>
              <a:rPr lang="en-US" dirty="0" smtClean="0"/>
              <a:t>Sentence Meaning: Probationary approval</a:t>
            </a:r>
          </a:p>
          <a:p>
            <a:pPr lvl="1"/>
            <a:r>
              <a:rPr lang="en-US" dirty="0" smtClean="0"/>
              <a:t>Reading Skills: Probationary approval</a:t>
            </a:r>
          </a:p>
          <a:p>
            <a:pPr lvl="1"/>
            <a:r>
              <a:rPr lang="en-US" dirty="0" smtClean="0"/>
              <a:t>Language Use: Probationary approval</a:t>
            </a:r>
          </a:p>
          <a:p>
            <a:pPr lvl="1"/>
            <a:r>
              <a:rPr lang="en-US" dirty="0" smtClean="0"/>
              <a:t>Listening: Not approved</a:t>
            </a:r>
          </a:p>
          <a:p>
            <a:pPr lvl="1"/>
            <a:r>
              <a:rPr lang="en-US" dirty="0" err="1" smtClean="0"/>
              <a:t>WritePlacer</a:t>
            </a:r>
            <a:r>
              <a:rPr lang="en-US" dirty="0" smtClean="0"/>
              <a:t>: Not approved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50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5fb23105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5fb23105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71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f5ad5431d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df5ad5431d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highlight those high level barriers </a:t>
            </a:r>
            <a:endParaRPr/>
          </a:p>
        </p:txBody>
      </p:sp>
      <p:sp>
        <p:nvSpPr>
          <p:cNvPr id="245" name="Google Shape;245;gdf5ad5431d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79067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20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18146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f5ad5431d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df5ad5431d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Arial"/>
              <a:buChar char="●"/>
            </a:pPr>
            <a:r>
              <a:rPr lang="en-US" dirty="0"/>
              <a:t>Business Administration (2)</a:t>
            </a:r>
            <a:endParaRPr dirty="0"/>
          </a:p>
          <a:p>
            <a:pPr marL="457200" lvl="0" indent="-406400" algn="l" rtl="0">
              <a:lnSpc>
                <a:spcPct val="100000"/>
              </a:lnSpc>
              <a:spcBef>
                <a:spcPts val="0"/>
              </a:spcBef>
              <a:spcAft>
                <a:spcPts val="0"/>
              </a:spcAft>
              <a:buSzPts val="2800"/>
              <a:buFont typeface="Arial"/>
              <a:buChar char="●"/>
            </a:pPr>
            <a:r>
              <a:rPr lang="en-US" dirty="0"/>
              <a:t>Early Childhood Education/Child Development (2)</a:t>
            </a:r>
            <a:endParaRPr dirty="0"/>
          </a:p>
          <a:p>
            <a:pPr marL="457200" lvl="0" indent="-406400" algn="l" rtl="0">
              <a:lnSpc>
                <a:spcPct val="100000"/>
              </a:lnSpc>
              <a:spcBef>
                <a:spcPts val="0"/>
              </a:spcBef>
              <a:spcAft>
                <a:spcPts val="0"/>
              </a:spcAft>
              <a:buSzPts val="2800"/>
              <a:buFont typeface="Arial"/>
              <a:buChar char="●"/>
            </a:pPr>
            <a:r>
              <a:rPr lang="en-US" dirty="0"/>
              <a:t>Kinesiology &amp; Wellness (1)</a:t>
            </a:r>
            <a:endParaRPr dirty="0"/>
          </a:p>
          <a:p>
            <a:pPr marL="457200" lvl="0" indent="-406400" algn="l" rtl="0">
              <a:lnSpc>
                <a:spcPct val="100000"/>
              </a:lnSpc>
              <a:spcBef>
                <a:spcPts val="0"/>
              </a:spcBef>
              <a:spcAft>
                <a:spcPts val="0"/>
              </a:spcAft>
              <a:buSzPts val="2800"/>
              <a:buFont typeface="Arial"/>
              <a:buChar char="●"/>
            </a:pPr>
            <a:r>
              <a:rPr lang="en-US" dirty="0"/>
              <a:t>Technology &amp; Logistics (1)</a:t>
            </a:r>
            <a:endParaRPr dirty="0"/>
          </a:p>
          <a:p>
            <a:pPr marL="457200" lvl="0" indent="-406400" algn="l" rtl="0">
              <a:lnSpc>
                <a:spcPct val="100000"/>
              </a:lnSpc>
              <a:spcBef>
                <a:spcPts val="0"/>
              </a:spcBef>
              <a:spcAft>
                <a:spcPts val="0"/>
              </a:spcAft>
              <a:buSzPts val="2800"/>
              <a:buFont typeface="Arial"/>
              <a:buChar char="●"/>
            </a:pPr>
            <a:r>
              <a:rPr lang="en-US" dirty="0"/>
              <a:t>Culinary</a:t>
            </a:r>
            <a:endParaRPr dirty="0"/>
          </a:p>
          <a:p>
            <a:pPr marL="457200" lvl="0" indent="-406400" algn="l" rtl="0">
              <a:lnSpc>
                <a:spcPct val="100000"/>
              </a:lnSpc>
              <a:spcBef>
                <a:spcPts val="0"/>
              </a:spcBef>
              <a:spcAft>
                <a:spcPts val="0"/>
              </a:spcAft>
              <a:buSzPts val="2800"/>
              <a:buFont typeface="Arial"/>
              <a:buChar char="●"/>
            </a:pPr>
            <a:r>
              <a:rPr lang="en-US" dirty="0"/>
              <a:t>Automotive tech </a:t>
            </a:r>
            <a:endParaRPr dirty="0"/>
          </a:p>
          <a:p>
            <a:pPr marL="0" lvl="0" indent="0" algn="l" rtl="0">
              <a:lnSpc>
                <a:spcPct val="100000"/>
              </a:lnSpc>
              <a:spcBef>
                <a:spcPts val="0"/>
              </a:spcBef>
              <a:spcAft>
                <a:spcPts val="0"/>
              </a:spcAft>
              <a:buSzPts val="1400"/>
              <a:buNone/>
            </a:pPr>
            <a:endParaRPr dirty="0"/>
          </a:p>
        </p:txBody>
      </p:sp>
      <p:sp>
        <p:nvSpPr>
          <p:cNvPr id="313" name="Google Shape;313;gdf5ad5431d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50700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txBox="1">
            <a:spLocks noGrp="1"/>
          </p:cNvSpPr>
          <p:nvPr>
            <p:ph type="body" sz="quarter" idx="1"/>
          </p:nvPr>
        </p:nvSpPr>
        <p:spPr/>
        <p:txBody>
          <a:bodyPr/>
          <a:lstStyle/>
          <a:p>
            <a:pPr lvl="0"/>
            <a:r>
              <a:rPr lang="en-US" b="1"/>
              <a:t>Summarize bullets in slides</a:t>
            </a:r>
          </a:p>
        </p:txBody>
      </p:sp>
      <p:sp>
        <p:nvSpPr>
          <p:cNvPr id="4" name="Slide Number Placeholder 3"/>
          <p:cNvSpPr txBox="1"/>
          <p:nvPr/>
        </p:nvSpPr>
        <p:spPr>
          <a:xfrm>
            <a:off x="3970937" y="8829967"/>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DA8B65D-CDCF-4BF8-9B5B-45FCC254A098}"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90179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f5ad5431d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df5ad5431d_2_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highlight those high level barriers </a:t>
            </a:r>
            <a:endParaRPr/>
          </a:p>
        </p:txBody>
      </p:sp>
      <p:sp>
        <p:nvSpPr>
          <p:cNvPr id="269" name="Google Shape;269;gdf5ad5431d_2_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410717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5fb2310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5fb231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174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5fb2310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5fb23105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28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5fb23105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5fb23105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66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5fb23105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5fb23105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smtClean="0">
                <a:solidFill>
                  <a:schemeClr val="tx1"/>
                </a:solidFill>
                <a:effectLst/>
                <a:latin typeface="+mn-lt"/>
                <a:ea typeface="+mn-ea"/>
                <a:cs typeface="+mn-cs"/>
              </a:rPr>
              <a:t>The California Labor and Workforce Development Agency in partnership with the California Workforce Development Investment Board announced $24,050,000 in competitive grants to fund Regional Equity and Recovery Partnerships (RERP) between Local Workforce Development Boards and Community College Regional Consortia. Applications have been received, scored, and the Labor agency is in the process of approving awards for public announcement sometime in Sept. Upon confirmation of their award the CO will fund colleges who were part of winning proposals with the $10M funds we were allocated.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primary objectives of these grants are to create quality jobs, preparing Californians for those jobs, ensuring access for those too often left behind, and supporting employers who are investing in their workforce.</a:t>
            </a:r>
          </a:p>
          <a:p>
            <a:r>
              <a:rPr lang="en-US" sz="1200" kern="1200" dirty="0" smtClean="0">
                <a:solidFill>
                  <a:schemeClr val="tx1"/>
                </a:solidFill>
                <a:effectLst/>
                <a:latin typeface="+mn-lt"/>
                <a:ea typeface="+mn-ea"/>
                <a:cs typeface="+mn-cs"/>
              </a:rPr>
              <a:t>The strategies include, but are not limited to interventions that:</a:t>
            </a:r>
          </a:p>
          <a:p>
            <a:pPr lvl="0"/>
            <a:r>
              <a:rPr lang="en-US" sz="1200" kern="1200" dirty="0" smtClean="0">
                <a:solidFill>
                  <a:schemeClr val="tx1"/>
                </a:solidFill>
                <a:effectLst/>
                <a:latin typeface="+mn-lt"/>
                <a:ea typeface="+mn-ea"/>
                <a:cs typeface="+mn-cs"/>
              </a:rPr>
              <a:t>Improve job quality and job access, including for women and people from underserved and underrepresented populations.</a:t>
            </a:r>
          </a:p>
          <a:p>
            <a:pPr lvl="0"/>
            <a:r>
              <a:rPr lang="en-US" sz="1200" kern="1200" dirty="0" smtClean="0">
                <a:solidFill>
                  <a:schemeClr val="tx1"/>
                </a:solidFill>
                <a:effectLst/>
                <a:latin typeface="+mn-lt"/>
                <a:ea typeface="+mn-ea"/>
                <a:cs typeface="+mn-cs"/>
              </a:rPr>
              <a:t>Meet the skill and profitability needs of employers.</a:t>
            </a:r>
          </a:p>
          <a:p>
            <a:pPr lvl="0"/>
            <a:r>
              <a:rPr lang="en-US" sz="1200" kern="1200" dirty="0" smtClean="0">
                <a:solidFill>
                  <a:schemeClr val="tx1"/>
                </a:solidFill>
                <a:effectLst/>
                <a:latin typeface="+mn-lt"/>
                <a:ea typeface="+mn-ea"/>
                <a:cs typeface="+mn-cs"/>
              </a:rPr>
              <a:t>Meet the economic, social, and environmental needs of the community.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community college portion of the grants, districts and colleges will be funded to address the following: </a:t>
            </a:r>
          </a:p>
          <a:p>
            <a:pPr lvl="0"/>
            <a:r>
              <a:rPr lang="en-US" sz="1200" kern="1200" dirty="0" smtClean="0">
                <a:solidFill>
                  <a:schemeClr val="tx1"/>
                </a:solidFill>
                <a:effectLst/>
                <a:latin typeface="+mn-lt"/>
                <a:ea typeface="+mn-ea"/>
                <a:cs typeface="+mn-cs"/>
              </a:rPr>
              <a:t>credit for prior learning, </a:t>
            </a:r>
          </a:p>
          <a:p>
            <a:pPr lvl="0"/>
            <a:r>
              <a:rPr lang="en-US" sz="1200" kern="1200" dirty="0" err="1" smtClean="0">
                <a:solidFill>
                  <a:schemeClr val="tx1"/>
                </a:solidFill>
                <a:effectLst/>
                <a:latin typeface="+mn-lt"/>
                <a:ea typeface="+mn-ea"/>
                <a:cs typeface="+mn-cs"/>
              </a:rPr>
              <a:t>competency-based</a:t>
            </a:r>
            <a:r>
              <a:rPr lang="en-US" sz="1200" kern="1200" dirty="0" smtClean="0">
                <a:solidFill>
                  <a:schemeClr val="tx1"/>
                </a:solidFill>
                <a:effectLst/>
                <a:latin typeface="+mn-lt"/>
                <a:ea typeface="+mn-ea"/>
                <a:cs typeface="+mn-cs"/>
              </a:rPr>
              <a:t> education, and </a:t>
            </a:r>
          </a:p>
          <a:p>
            <a:pPr lvl="0"/>
            <a:r>
              <a:rPr lang="en-US" sz="1200" kern="1200" dirty="0" smtClean="0">
                <a:solidFill>
                  <a:schemeClr val="tx1"/>
                </a:solidFill>
                <a:effectLst/>
                <a:latin typeface="+mn-lt"/>
                <a:ea typeface="+mn-ea"/>
                <a:cs typeface="+mn-cs"/>
              </a:rPr>
              <a:t>work-based learning provisions outlined in Assembly Bill 132 to support the strategies mentioned above in creating access to quality jobs for students.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20803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5fb23105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5fb23105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smtClean="0">
                <a:solidFill>
                  <a:schemeClr val="tx1"/>
                </a:solidFill>
                <a:effectLst/>
                <a:latin typeface="+mn-lt"/>
                <a:ea typeface="+mn-ea"/>
                <a:cs typeface="+mn-cs"/>
              </a:rPr>
              <a:t>The California Labor and Workforce Development Agency in partnership with the California Workforce Development Investment Board announced $24,050,000 in competitive grants to fund Regional Equity and Recovery Partnerships (RERP) between Local Workforce Development Boards and Community College Regional Consortia. Applications have been received, scored, and the Labor agency is in the process of approving awards for public announcement sometime in Sept. Upon confirmation of their award the CO will fund colleges who were part of winning proposals with the $10M funds we were allocated.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primary objectives of these grants are to create quality jobs, preparing Californians for those jobs, ensuring access for those too often left behind, and supporting employers who are investing in their workforce.</a:t>
            </a:r>
          </a:p>
          <a:p>
            <a:r>
              <a:rPr lang="en-US" sz="1200" kern="1200" dirty="0" smtClean="0">
                <a:solidFill>
                  <a:schemeClr val="tx1"/>
                </a:solidFill>
                <a:effectLst/>
                <a:latin typeface="+mn-lt"/>
                <a:ea typeface="+mn-ea"/>
                <a:cs typeface="+mn-cs"/>
              </a:rPr>
              <a:t>The strategies include, but are not limited to interventions that:</a:t>
            </a:r>
          </a:p>
          <a:p>
            <a:pPr lvl="0"/>
            <a:r>
              <a:rPr lang="en-US" sz="1200" kern="1200" dirty="0" smtClean="0">
                <a:solidFill>
                  <a:schemeClr val="tx1"/>
                </a:solidFill>
                <a:effectLst/>
                <a:latin typeface="+mn-lt"/>
                <a:ea typeface="+mn-ea"/>
                <a:cs typeface="+mn-cs"/>
              </a:rPr>
              <a:t>Improve job quality and job access, including for women and people from underserved and underrepresented populations.</a:t>
            </a:r>
          </a:p>
          <a:p>
            <a:pPr lvl="0"/>
            <a:r>
              <a:rPr lang="en-US" sz="1200" kern="1200" dirty="0" smtClean="0">
                <a:solidFill>
                  <a:schemeClr val="tx1"/>
                </a:solidFill>
                <a:effectLst/>
                <a:latin typeface="+mn-lt"/>
                <a:ea typeface="+mn-ea"/>
                <a:cs typeface="+mn-cs"/>
              </a:rPr>
              <a:t>Meet the skill and profitability needs of employers.</a:t>
            </a:r>
          </a:p>
          <a:p>
            <a:pPr lvl="0"/>
            <a:r>
              <a:rPr lang="en-US" sz="1200" kern="1200" dirty="0" smtClean="0">
                <a:solidFill>
                  <a:schemeClr val="tx1"/>
                </a:solidFill>
                <a:effectLst/>
                <a:latin typeface="+mn-lt"/>
                <a:ea typeface="+mn-ea"/>
                <a:cs typeface="+mn-cs"/>
              </a:rPr>
              <a:t>Meet the economic, social, and environmental needs of the community.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community college portion of the grants, districts and colleges will be funded to address the following: </a:t>
            </a:r>
          </a:p>
          <a:p>
            <a:pPr lvl="0"/>
            <a:r>
              <a:rPr lang="en-US" sz="1200" kern="1200" dirty="0" smtClean="0">
                <a:solidFill>
                  <a:schemeClr val="tx1"/>
                </a:solidFill>
                <a:effectLst/>
                <a:latin typeface="+mn-lt"/>
                <a:ea typeface="+mn-ea"/>
                <a:cs typeface="+mn-cs"/>
              </a:rPr>
              <a:t>credit for prior learning, </a:t>
            </a:r>
          </a:p>
          <a:p>
            <a:pPr lvl="0"/>
            <a:r>
              <a:rPr lang="en-US" sz="1200" kern="1200" dirty="0" err="1" smtClean="0">
                <a:solidFill>
                  <a:schemeClr val="tx1"/>
                </a:solidFill>
                <a:effectLst/>
                <a:latin typeface="+mn-lt"/>
                <a:ea typeface="+mn-ea"/>
                <a:cs typeface="+mn-cs"/>
              </a:rPr>
              <a:t>competency-based</a:t>
            </a:r>
            <a:r>
              <a:rPr lang="en-US" sz="1200" kern="1200" dirty="0" smtClean="0">
                <a:solidFill>
                  <a:schemeClr val="tx1"/>
                </a:solidFill>
                <a:effectLst/>
                <a:latin typeface="+mn-lt"/>
                <a:ea typeface="+mn-ea"/>
                <a:cs typeface="+mn-cs"/>
              </a:rPr>
              <a:t> education, and </a:t>
            </a:r>
          </a:p>
          <a:p>
            <a:pPr lvl="0"/>
            <a:r>
              <a:rPr lang="en-US" sz="1200" kern="1200" dirty="0" smtClean="0">
                <a:solidFill>
                  <a:schemeClr val="tx1"/>
                </a:solidFill>
                <a:effectLst/>
                <a:latin typeface="+mn-lt"/>
                <a:ea typeface="+mn-ea"/>
                <a:cs typeface="+mn-cs"/>
              </a:rPr>
              <a:t>work-based learning provisions outlined in Assembly Bill 132 to support the strategies mentioned above in creating access to quality jobs for students.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3899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Consultation Council on March 18, 2021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Board of Governors on May 24, 2021 for a first reading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2</a:t>
            </a:r>
            <a:r>
              <a:rPr lang="en-US" sz="1200" b="0" i="0" kern="1200" baseline="30000" dirty="0"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read at July BOG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September 2019, the Board of Governors adopted the 68 Diversity, Equity and Inclusion Integration Plan recommendations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June 2020, the Chancellor’s Office released the Diversity, Equity and Inclusion (DEI) Call to Action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Historically, ethnic studies is the interdisciplinary and comparative study of race and ethnicity with special focus on four historically defined racialized groups — Native Americans, African Americans, Asian Americans &amp; Pacific Islanders, and Latina/o Americans. As such, instituting ethnic studies as a graduation requirement for the Associate degree is an important step in diversifying curriculum and one important tool for creating anti-racism curriculum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Field advocating in 2020:</a:t>
            </a:r>
          </a:p>
          <a:p>
            <a:pPr marL="628650" lvl="1" indent="-171450">
              <a:buFont typeface="Arial" panose="020B0604020202020204" pitchFamily="34" charset="0"/>
              <a:buChar char="•"/>
            </a:pPr>
            <a:r>
              <a:rPr lang="en-US" b="0" i="0" kern="1200" dirty="0" smtClean="0">
                <a:solidFill>
                  <a:schemeClr val="tx1"/>
                </a:solidFill>
                <a:effectLst/>
                <a:latin typeface="+mn-lt"/>
                <a:ea typeface="+mn-ea"/>
                <a:cs typeface="+mn-cs"/>
              </a:rPr>
              <a:t>ASCCC </a:t>
            </a:r>
            <a:r>
              <a:rPr lang="en-US" sz="1200" b="0" i="0" kern="1200" dirty="0" smtClean="0">
                <a:solidFill>
                  <a:schemeClr val="tx1"/>
                </a:solidFill>
                <a:effectLst/>
                <a:latin typeface="+mn-lt"/>
                <a:ea typeface="+mn-ea"/>
                <a:cs typeface="+mn-cs"/>
              </a:rPr>
              <a:t>adopted </a:t>
            </a:r>
            <a:r>
              <a:rPr lang="en-US" sz="1200" b="0" i="0" u="sng" kern="1200" dirty="0" smtClean="0">
                <a:solidFill>
                  <a:schemeClr val="tx1"/>
                </a:solidFill>
                <a:effectLst/>
                <a:latin typeface="+mn-lt"/>
                <a:ea typeface="+mn-ea"/>
                <a:cs typeface="+mn-cs"/>
                <a:hlinkClick r:id="rId3"/>
              </a:rPr>
              <a:t>Resolution 9.03</a:t>
            </a:r>
            <a:endParaRPr lang="en-US" sz="1200" b="0" i="0"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u="sng" kern="1200" dirty="0" smtClean="0">
                <a:solidFill>
                  <a:schemeClr val="tx1"/>
                </a:solidFill>
                <a:effectLst/>
                <a:latin typeface="+mn-lt"/>
                <a:ea typeface="+mn-ea"/>
                <a:cs typeface="+mn-cs"/>
              </a:rPr>
              <a:t>SSCCC </a:t>
            </a:r>
            <a:r>
              <a:rPr lang="en-US" sz="1200" b="0" i="0" kern="1200" dirty="0" smtClean="0">
                <a:solidFill>
                  <a:schemeClr val="tx1"/>
                </a:solidFill>
                <a:effectLst/>
                <a:latin typeface="+mn-lt"/>
                <a:ea typeface="+mn-ea"/>
                <a:cs typeface="+mn-cs"/>
              </a:rPr>
              <a:t>adopted </a:t>
            </a:r>
            <a:r>
              <a:rPr lang="en-US" sz="1200" b="0" i="0" u="sng" kern="1200" dirty="0" smtClean="0">
                <a:solidFill>
                  <a:schemeClr val="tx1"/>
                </a:solidFill>
                <a:effectLst/>
                <a:latin typeface="+mn-lt"/>
                <a:ea typeface="+mn-ea"/>
                <a:cs typeface="+mn-cs"/>
                <a:hlinkClick r:id="rId4"/>
              </a:rPr>
              <a:t>Resolution S21.01.05</a:t>
            </a:r>
            <a:r>
              <a:rPr lang="en-US" sz="1200" b="0" i="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California Community Colleges </a:t>
            </a:r>
            <a:r>
              <a:rPr lang="en-US" sz="1200" b="0" i="0" u="sng" kern="1200" dirty="0" smtClean="0">
                <a:solidFill>
                  <a:schemeClr val="tx1"/>
                </a:solidFill>
                <a:effectLst/>
                <a:latin typeface="+mn-lt"/>
                <a:ea typeface="+mn-ea"/>
                <a:cs typeface="+mn-cs"/>
                <a:hlinkClick r:id="rId5"/>
              </a:rPr>
              <a:t>Ethnic Studies Faculty Council</a:t>
            </a:r>
            <a:r>
              <a:rPr lang="en-US" sz="1200" b="0" i="0" kern="1200" dirty="0" smtClean="0">
                <a:solidFill>
                  <a:schemeClr val="tx1"/>
                </a:solidFill>
                <a:effectLst/>
                <a:latin typeface="+mn-lt"/>
                <a:ea typeface="+mn-ea"/>
                <a:cs typeface="+mn-cs"/>
              </a:rPr>
              <a:t> (www.cccesfcouncil.org/), consisting of 200 ethnic studies faculty from across the California Community College (CCC) System</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Alignment</a:t>
            </a:r>
            <a:r>
              <a:rPr lang="en-US" sz="1200" b="0" i="0" kern="1200" baseline="0" dirty="0" smtClean="0">
                <a:solidFill>
                  <a:schemeClr val="tx1"/>
                </a:solidFill>
                <a:effectLst/>
                <a:latin typeface="+mn-lt"/>
                <a:ea typeface="+mn-ea"/>
                <a:cs typeface="+mn-cs"/>
              </a:rPr>
              <a:t> with </a:t>
            </a:r>
            <a:r>
              <a:rPr lang="en-US" sz="1200" b="0" i="0" kern="1200" dirty="0" smtClean="0">
                <a:solidFill>
                  <a:schemeClr val="tx1"/>
                </a:solidFill>
                <a:effectLst/>
                <a:latin typeface="+mn-lt"/>
                <a:ea typeface="+mn-ea"/>
                <a:cs typeface="+mn-cs"/>
              </a:rPr>
              <a:t>newly created Area F for CSU general education breadth to implement a lower-division ethnic studies requirement</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Governor's Council for Post-Secondary Education report, “</a:t>
            </a:r>
            <a:r>
              <a:rPr lang="en-US" sz="1200" b="0" i="0" u="sng" kern="1200" dirty="0" smtClean="0">
                <a:solidFill>
                  <a:schemeClr val="tx1"/>
                </a:solidFill>
                <a:effectLst/>
                <a:latin typeface="+mn-lt"/>
                <a:ea typeface="+mn-ea"/>
                <a:cs typeface="+mn-cs"/>
                <a:hlinkClick r:id="rId6"/>
              </a:rPr>
              <a:t>Recovery with Equity: Roadmap for Higher Education After the Pandemic</a:t>
            </a:r>
            <a:r>
              <a:rPr lang="en-US" sz="1200" b="0" i="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The Chancellor’s Office will work in collaboration with the ASCCC, the SSCCC, the CCC Ethnic Studies Faculty Council, and the applicable intersegmental groups (i.e. Intersegmental Curriculum Workgroup and Course Identification Numbering System (C-ID)) where appropriate to:</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Define ethnic studies for the CCC System;</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Establish an Ethnic Studies Transfer Model Curriculum;</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Create the needed C-ID course descriptors;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Examine and update ethnic studies minimum qualifications;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Update the Program and Course Approval Handbook;</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Provide professional development to ensure ethnic studies is implemented with fidelity; and</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Coordinate with CSU for alignment.</a:t>
            </a:r>
          </a:p>
          <a:p>
            <a:pPr marL="171450" lvl="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Consultation Council on March 18, 2021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Board of Governors on May 24, 2021 for a first reading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2</a:t>
            </a:r>
            <a:r>
              <a:rPr lang="en-US" sz="1200" b="0" i="0" kern="1200" baseline="30000" dirty="0"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read at July BOG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September 2019, the Board of Governors adopted the 68 Diversity, Equity and Inclusion Integration Plan recommendations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June 2020, the Chancellor’s Office released the Diversity, Equity and Inclusion (DEI) Call to Action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Historically, ethnic studies is the interdisciplinary and comparative study of race and ethnicity with special focus on four historically defined racialized groups — Native Americans, African Americans, Asian Americans &amp; Pacific Islanders, and Latina/o Americans. As such, instituting ethnic studies as a graduation requirement for the Associate degree is an important step in diversifying curriculum and one important tool for creating anti-racism curriculum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Field advocating in 2020:</a:t>
            </a:r>
          </a:p>
          <a:p>
            <a:pPr marL="628650" lvl="1" indent="-171450">
              <a:buFont typeface="Arial" panose="020B0604020202020204" pitchFamily="34" charset="0"/>
              <a:buChar char="•"/>
            </a:pPr>
            <a:r>
              <a:rPr lang="en-US" b="0" i="0" kern="1200" dirty="0" smtClean="0">
                <a:solidFill>
                  <a:schemeClr val="tx1"/>
                </a:solidFill>
                <a:effectLst/>
                <a:latin typeface="+mn-lt"/>
                <a:ea typeface="+mn-ea"/>
                <a:cs typeface="+mn-cs"/>
              </a:rPr>
              <a:t>ASCCC </a:t>
            </a:r>
            <a:r>
              <a:rPr lang="en-US" sz="1200" b="0" i="0" kern="1200" dirty="0" smtClean="0">
                <a:solidFill>
                  <a:schemeClr val="tx1"/>
                </a:solidFill>
                <a:effectLst/>
                <a:latin typeface="+mn-lt"/>
                <a:ea typeface="+mn-ea"/>
                <a:cs typeface="+mn-cs"/>
              </a:rPr>
              <a:t>adopted </a:t>
            </a:r>
            <a:r>
              <a:rPr lang="en-US" sz="1200" b="0" i="0" u="sng" kern="1200" dirty="0" smtClean="0">
                <a:solidFill>
                  <a:schemeClr val="tx1"/>
                </a:solidFill>
                <a:effectLst/>
                <a:latin typeface="+mn-lt"/>
                <a:ea typeface="+mn-ea"/>
                <a:cs typeface="+mn-cs"/>
                <a:hlinkClick r:id="rId3"/>
              </a:rPr>
              <a:t>Resolution 9.03</a:t>
            </a:r>
            <a:endParaRPr lang="en-US" sz="1200" b="0" i="0" u="sng"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u="sng" kern="1200" dirty="0" smtClean="0">
                <a:solidFill>
                  <a:schemeClr val="tx1"/>
                </a:solidFill>
                <a:effectLst/>
                <a:latin typeface="+mn-lt"/>
                <a:ea typeface="+mn-ea"/>
                <a:cs typeface="+mn-cs"/>
              </a:rPr>
              <a:t>SSCCC </a:t>
            </a:r>
            <a:r>
              <a:rPr lang="en-US" sz="1200" b="0" i="0" kern="1200" dirty="0" smtClean="0">
                <a:solidFill>
                  <a:schemeClr val="tx1"/>
                </a:solidFill>
                <a:effectLst/>
                <a:latin typeface="+mn-lt"/>
                <a:ea typeface="+mn-ea"/>
                <a:cs typeface="+mn-cs"/>
              </a:rPr>
              <a:t>adopted </a:t>
            </a:r>
            <a:r>
              <a:rPr lang="en-US" sz="1200" b="0" i="0" u="sng" kern="1200" dirty="0" smtClean="0">
                <a:solidFill>
                  <a:schemeClr val="tx1"/>
                </a:solidFill>
                <a:effectLst/>
                <a:latin typeface="+mn-lt"/>
                <a:ea typeface="+mn-ea"/>
                <a:cs typeface="+mn-cs"/>
                <a:hlinkClick r:id="rId4"/>
              </a:rPr>
              <a:t>Resolution S21.01.05</a:t>
            </a:r>
            <a:r>
              <a:rPr lang="en-US" sz="1200" b="0" i="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California Community Colleges </a:t>
            </a:r>
            <a:r>
              <a:rPr lang="en-US" sz="1200" b="0" i="0" u="sng" kern="1200" dirty="0" smtClean="0">
                <a:solidFill>
                  <a:schemeClr val="tx1"/>
                </a:solidFill>
                <a:effectLst/>
                <a:latin typeface="+mn-lt"/>
                <a:ea typeface="+mn-ea"/>
                <a:cs typeface="+mn-cs"/>
                <a:hlinkClick r:id="rId5"/>
              </a:rPr>
              <a:t>Ethnic Studies Faculty Council</a:t>
            </a:r>
            <a:r>
              <a:rPr lang="en-US" sz="1200" b="0" i="0" kern="1200" dirty="0" smtClean="0">
                <a:solidFill>
                  <a:schemeClr val="tx1"/>
                </a:solidFill>
                <a:effectLst/>
                <a:latin typeface="+mn-lt"/>
                <a:ea typeface="+mn-ea"/>
                <a:cs typeface="+mn-cs"/>
              </a:rPr>
              <a:t> (www.cccesfcouncil.org/), consisting of 200 ethnic studies faculty from across the California Community College (CCC) System</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Alignment</a:t>
            </a:r>
            <a:r>
              <a:rPr lang="en-US" sz="1200" b="0" i="0" kern="1200" baseline="0" dirty="0" smtClean="0">
                <a:solidFill>
                  <a:schemeClr val="tx1"/>
                </a:solidFill>
                <a:effectLst/>
                <a:latin typeface="+mn-lt"/>
                <a:ea typeface="+mn-ea"/>
                <a:cs typeface="+mn-cs"/>
              </a:rPr>
              <a:t> with </a:t>
            </a:r>
            <a:r>
              <a:rPr lang="en-US" sz="1200" b="0" i="0" kern="1200" dirty="0" smtClean="0">
                <a:solidFill>
                  <a:schemeClr val="tx1"/>
                </a:solidFill>
                <a:effectLst/>
                <a:latin typeface="+mn-lt"/>
                <a:ea typeface="+mn-ea"/>
                <a:cs typeface="+mn-cs"/>
              </a:rPr>
              <a:t>newly created Area F for CSU general education breadth to implement a lower-division ethnic studies requirement</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Governor's Council for Post-Secondary Education report, “</a:t>
            </a:r>
            <a:r>
              <a:rPr lang="en-US" sz="1200" b="0" i="0" u="sng" kern="1200" dirty="0" smtClean="0">
                <a:solidFill>
                  <a:schemeClr val="tx1"/>
                </a:solidFill>
                <a:effectLst/>
                <a:latin typeface="+mn-lt"/>
                <a:ea typeface="+mn-ea"/>
                <a:cs typeface="+mn-cs"/>
                <a:hlinkClick r:id="rId6"/>
              </a:rPr>
              <a:t>Recovery with Equity: Roadmap for Higher Education After the Pandemic</a:t>
            </a:r>
            <a:r>
              <a:rPr lang="en-US" sz="1200" b="0" i="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The Chancellor’s Office will work in collaboration with the ASCCC, the SSCCC, the CCC Ethnic Studies Faculty Council, and the applicable intersegmental groups (i.e. Intersegmental Curriculum Workgroup and Course Identification Numbering System (C-ID)) where appropriate to:</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Define ethnic studies for the CCC System;</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Establish an Ethnic Studies Transfer Model Curriculum;</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Create the needed C-ID course descriptors;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Examine and update ethnic studies minimum qualifications;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Update the Program and Course Approval Handbook;</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Provide professional development to ensure ethnic studies is implemented with fidelity; and</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Coordinate with CSU for alignment.</a:t>
            </a:r>
          </a:p>
          <a:p>
            <a:pPr marL="171450" lvl="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213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AB 927 made the pilot BDP a permanent CCCs offering</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leg stipulates two very specific application and review cycles each year in January and August</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Those processes, as well as application review, have to be completed within 6 months</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34</a:t>
            </a:fld>
            <a:endParaRPr lang="en-US" dirty="0"/>
          </a:p>
        </p:txBody>
      </p:sp>
    </p:spTree>
    <p:extLst>
      <p:ext uri="{BB962C8B-B14F-4D97-AF65-F5344CB8AC3E}">
        <p14:creationId xmlns:p14="http://schemas.microsoft.com/office/powerpoint/2010/main" val="2131034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intersegmental review process on two fronts: 1) CCCs coordinating with CSU &amp; UC on regional workforce needs and 2) the CCCCO establishing a process for CSU, UC and AICCU to provide feedback on CC proposed BDP and for CSU &amp; UC to submit any program duplication objectives.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important to note the CO was not provided any new staff to manage these new requirements or to build the infrastructure needed to support the BDPs (items like implementing the BDPs into the curriculum submission &amp; review process, COCI, MIS, the PCAH, etc.)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35</a:t>
            </a:fld>
            <a:endParaRPr lang="en-US" dirty="0"/>
          </a:p>
        </p:txBody>
      </p:sp>
    </p:spTree>
    <p:extLst>
      <p:ext uri="{BB962C8B-B14F-4D97-AF65-F5344CB8AC3E}">
        <p14:creationId xmlns:p14="http://schemas.microsoft.com/office/powerpoint/2010/main" val="243486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US" b="1"/>
              <a:t>Summarize bullets in slides</a:t>
            </a:r>
          </a:p>
        </p:txBody>
      </p:sp>
      <p:sp>
        <p:nvSpPr>
          <p:cNvPr id="4" name="Slide Number Placeholder 3"/>
          <p:cNvSpPr txBox="1"/>
          <p:nvPr/>
        </p:nvSpPr>
        <p:spPr>
          <a:xfrm>
            <a:off x="3970937" y="8829967"/>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2D2BB1A-00B9-4A98-A883-A3D216655E32}"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91906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intersegmental review process on two fronts: 1) CCCs coordinating with CSU &amp; UC on regional workforce needs and 2) the CCCCO establishing a process for CSU, UC and AICCU to provide feedback on CC proposed BDP and for CSU &amp; UC to submit any program duplication objectives.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important to note the CO was not provided any new staff to manage these new requirements or to build the infrastructure needed to support the BDPs (items like implementing the BDPs into the curriculum submission &amp; review process, COCI, MIS, the PCAH, etc.)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36</a:t>
            </a:fld>
            <a:endParaRPr lang="en-US" dirty="0"/>
          </a:p>
        </p:txBody>
      </p:sp>
    </p:spTree>
    <p:extLst>
      <p:ext uri="{BB962C8B-B14F-4D97-AF65-F5344CB8AC3E}">
        <p14:creationId xmlns:p14="http://schemas.microsoft.com/office/powerpoint/2010/main" val="1048854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3763C-7202-47A1-9572-D05ED6E486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70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mn-lt"/>
              </a:rPr>
              <a:t>There</a:t>
            </a:r>
            <a:r>
              <a:rPr lang="en-US" u="sng" baseline="0" dirty="0" smtClean="0">
                <a:latin typeface="+mn-lt"/>
              </a:rPr>
              <a:t> are t</a:t>
            </a:r>
            <a:r>
              <a:rPr lang="en-US" u="sng" dirty="0" smtClean="0">
                <a:latin typeface="+mn-lt"/>
              </a:rPr>
              <a:t>hree portions to the bill:</a:t>
            </a:r>
          </a:p>
          <a:p>
            <a:pPr marL="228600" indent="-228600">
              <a:buFont typeface="+mj-lt"/>
              <a:buAutoNum type="arabicPeriod"/>
            </a:pPr>
            <a:r>
              <a:rPr lang="en-US" dirty="0" smtClean="0">
                <a:latin typeface="+mn-lt"/>
              </a:rPr>
              <a:t>One component is the requirement that the CSU and UC create a singular </a:t>
            </a:r>
            <a:r>
              <a:rPr lang="en-US" sz="1200" b="0" i="0" u="none" strike="noStrike" baseline="0" dirty="0" smtClean="0">
                <a:solidFill>
                  <a:srgbClr val="000000"/>
                </a:solidFill>
                <a:latin typeface="+mn-lt"/>
              </a:rPr>
              <a:t>lower division general education pathway by fall 2025 that will not lengthen the time-to-degree or include more units than those required under the IGETC</a:t>
            </a:r>
          </a:p>
          <a:p>
            <a:pPr marL="685800" lvl="1" indent="-228600">
              <a:buFont typeface="+mj-lt"/>
              <a:buAutoNum type="arabicPeriod"/>
            </a:pPr>
            <a:r>
              <a:rPr lang="en-US" sz="1200" b="0" i="0" u="none" strike="noStrike" baseline="0" dirty="0" smtClean="0">
                <a:solidFill>
                  <a:srgbClr val="000000"/>
                </a:solidFill>
                <a:latin typeface="+mn-lt"/>
              </a:rPr>
              <a:t>At this time the ICAS Single GE Subcommittee proposal developed Spring 2022 has been accepted by ICAS.</a:t>
            </a:r>
          </a:p>
          <a:p>
            <a:pPr marL="1143000" lvl="2" indent="-228600">
              <a:buFont typeface="+mj-lt"/>
              <a:buAutoNum type="arabicPeriod"/>
            </a:pPr>
            <a:r>
              <a:rPr lang="en-US" sz="1200" b="0" i="0" u="none" strike="noStrike" baseline="0" dirty="0" smtClean="0">
                <a:solidFill>
                  <a:srgbClr val="000000"/>
                </a:solidFill>
                <a:latin typeface="+mn-lt"/>
              </a:rPr>
              <a:t>The accepted proposal now enters a vetting phase for the field into fall (all segments)</a:t>
            </a:r>
          </a:p>
          <a:p>
            <a:pPr marL="1143000" lvl="2" indent="-228600">
              <a:buFont typeface="+mj-lt"/>
              <a:buAutoNum type="arabicPeriod"/>
            </a:pPr>
            <a:r>
              <a:rPr lang="en-US" sz="1200" b="0" i="0" u="none" strike="noStrike" baseline="0" dirty="0" smtClean="0">
                <a:solidFill>
                  <a:srgbClr val="000000"/>
                </a:solidFill>
                <a:latin typeface="+mn-lt"/>
              </a:rPr>
              <a:t>There is also an inclusion opportunity on the single GE pathway at the summer Curriculum Institute and the fall Senate curriculum regionals and plenary.</a:t>
            </a:r>
          </a:p>
          <a:p>
            <a:pPr marL="685800" lvl="1" indent="-228600">
              <a:buFont typeface="+mj-lt"/>
              <a:buAutoNum type="arabicPeriod"/>
            </a:pPr>
            <a:r>
              <a:rPr lang="en-US" sz="1200" b="0" i="0" u="none" strike="noStrike" baseline="0" dirty="0" smtClean="0">
                <a:solidFill>
                  <a:srgbClr val="000000"/>
                </a:solidFill>
                <a:latin typeface="+mn-lt"/>
              </a:rPr>
              <a:t>The new law requires a solution by May 2023, and application of </a:t>
            </a:r>
            <a:r>
              <a:rPr lang="en-US" sz="1200" b="0" i="0" u="none" strike="noStrike" baseline="0" smtClean="0">
                <a:solidFill>
                  <a:srgbClr val="000000"/>
                </a:solidFill>
                <a:latin typeface="+mn-lt"/>
              </a:rPr>
              <a:t>the solution by the 2025-26 AY</a:t>
            </a:r>
            <a:endParaRPr lang="en-US" sz="1200" b="0" i="0" u="none" strike="noStrike" baseline="0" dirty="0" smtClean="0">
              <a:solidFill>
                <a:srgbClr val="000000"/>
              </a:solidFill>
              <a:latin typeface="+mn-lt"/>
            </a:endParaRPr>
          </a:p>
          <a:p>
            <a:endParaRPr lang="en-US" sz="1200" b="0" i="0" u="none" strike="noStrike" baseline="0" dirty="0" smtClean="0">
              <a:solidFill>
                <a:srgbClr val="000000"/>
              </a:solidFill>
              <a:latin typeface="+mn-lt"/>
            </a:endParaRPr>
          </a:p>
          <a:p>
            <a:r>
              <a:rPr lang="en-US" sz="1200" b="0" i="0" u="sng" strike="noStrike" baseline="0" dirty="0" smtClean="0">
                <a:solidFill>
                  <a:srgbClr val="000000"/>
                </a:solidFill>
                <a:latin typeface="+mn-lt"/>
              </a:rPr>
              <a:t>Other components of the bill:</a:t>
            </a:r>
          </a:p>
          <a:p>
            <a:r>
              <a:rPr lang="en-US" sz="1200" b="0" i="0" u="none" strike="noStrike" baseline="0" dirty="0" smtClean="0">
                <a:solidFill>
                  <a:srgbClr val="000000"/>
                </a:solidFill>
                <a:latin typeface="+mn-lt"/>
              </a:rPr>
              <a:t>Establishes the Associate Degree for Transfer Intersegmental Implementation Committee to serve as the primary entity charged with the oversight of the ADT.   The CCCCO will chair this committee for the first two years, which Dr. Lowe has “volunteered” to do. </a:t>
            </a:r>
          </a:p>
          <a:p>
            <a:r>
              <a:rPr lang="en-US" dirty="0" smtClean="0">
                <a:latin typeface="+mn-lt"/>
              </a:rPr>
              <a:t>16 members</a:t>
            </a:r>
            <a:r>
              <a:rPr lang="en-US" baseline="0" dirty="0" smtClean="0">
                <a:latin typeface="+mn-lt"/>
              </a:rPr>
              <a:t> of committee as listed in the new law  (3 Senate, 3 Student Senate, 3 System Office, 1 K12, 1 AICCU, and 5 appointed by the </a:t>
            </a:r>
            <a:r>
              <a:rPr lang="en-US" baseline="0" dirty="0" err="1" smtClean="0">
                <a:latin typeface="+mn-lt"/>
              </a:rPr>
              <a:t>Gov</a:t>
            </a:r>
            <a:r>
              <a:rPr lang="en-US" baseline="0" dirty="0" smtClean="0">
                <a:latin typeface="+mn-lt"/>
              </a:rPr>
              <a:t> and Lieutenant </a:t>
            </a:r>
            <a:r>
              <a:rPr lang="en-US" baseline="0" dirty="0" err="1" smtClean="0">
                <a:latin typeface="+mn-lt"/>
              </a:rPr>
              <a:t>Gov</a:t>
            </a:r>
            <a:r>
              <a:rPr lang="en-US" baseline="0" dirty="0" smtClean="0">
                <a:latin typeface="+mn-lt"/>
              </a:rPr>
              <a:t>)</a:t>
            </a:r>
          </a:p>
          <a:p>
            <a:r>
              <a:rPr lang="en-US" baseline="0" dirty="0" smtClean="0">
                <a:latin typeface="+mn-lt"/>
              </a:rPr>
              <a:t>Look for meetings to begin this summer, with professional facilitation support provided by the State’s Office of Planning and Research. </a:t>
            </a:r>
          </a:p>
          <a:p>
            <a:r>
              <a:rPr lang="en-US" baseline="0" dirty="0" smtClean="0">
                <a:latin typeface="+mn-lt"/>
              </a:rPr>
              <a:t>Like the CCN taskforce meetings, these meetings will also be accessible to the public.   </a:t>
            </a:r>
          </a:p>
          <a:p>
            <a:r>
              <a:rPr lang="en-US" baseline="0" dirty="0" smtClean="0">
                <a:latin typeface="+mn-lt"/>
              </a:rPr>
              <a:t>Some responsibilities of this committee are:</a:t>
            </a:r>
          </a:p>
          <a:p>
            <a:r>
              <a:rPr lang="en-US" dirty="0" smtClean="0">
                <a:latin typeface="+mn-lt"/>
              </a:rPr>
              <a:t>To serve as the primary entity charged with the oversight of the associate degree for transfer for the sole purpose of strengthening the pathway for students and to ensure it becomes the primary transfer pathway in California between campuses of the California Community Colleges and the University of California, the California State University.</a:t>
            </a:r>
            <a:r>
              <a:rPr lang="en-US" baseline="0" dirty="0" smtClean="0">
                <a:latin typeface="+mn-lt"/>
              </a:rPr>
              <a:t>  </a:t>
            </a:r>
            <a:r>
              <a:rPr lang="en-US" dirty="0" smtClean="0">
                <a:latin typeface="+mn-lt"/>
              </a:rPr>
              <a:t>The oversight shall include, but is not limited to, all of the following:</a:t>
            </a:r>
          </a:p>
          <a:p>
            <a:r>
              <a:rPr lang="en-US" dirty="0" smtClean="0">
                <a:latin typeface="+mn-lt"/>
              </a:rPr>
              <a:t>(A) Ensuring a reduction in the number of excess units accumulated by California Community College students before transferring to four-year postsecondary educational institutions.</a:t>
            </a:r>
          </a:p>
          <a:p>
            <a:r>
              <a:rPr lang="en-US" dirty="0" smtClean="0">
                <a:latin typeface="+mn-lt"/>
              </a:rPr>
              <a:t>(B) Eliminating repetition of courses at four-year postsecondary educational institutions taken by California Community College students who successfully transfer into four-year postsecondary educational institutions.</a:t>
            </a:r>
          </a:p>
          <a:p>
            <a:r>
              <a:rPr lang="en-US" dirty="0" smtClean="0">
                <a:latin typeface="+mn-lt"/>
              </a:rPr>
              <a:t>(C) Increasing the number of California Community College students who transfer into a four-year postsecondary educational institution through an ADT pathway.</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The third directive of AB 928 is the auto-enrollment of students into an ADT pathway.  More specifically…</a:t>
            </a:r>
          </a:p>
          <a:p>
            <a:r>
              <a:rPr lang="en-US" sz="1200" b="0" i="0" u="none" strike="noStrike" baseline="0" dirty="0" smtClean="0">
                <a:solidFill>
                  <a:srgbClr val="000000"/>
                </a:solidFill>
                <a:latin typeface="+mn-lt"/>
              </a:rPr>
              <a:t>Where ADTs for major pathways exist, the bill would require the California Community Colleges, on or before August 1, 2024, to place students who declare a goal of transfer on their mandatory education plans on the ADT pathway if the student has not opted out, as specified, and if such a pathway exists for their intended major.   More to come on that, the honest answer at this time is that my cup is full.</a:t>
            </a:r>
          </a:p>
          <a:p>
            <a:endParaRPr lang="en-US" sz="1200" b="0" i="0" u="none" strike="noStrike" baseline="0" dirty="0" smtClean="0">
              <a:solidFill>
                <a:srgbClr val="000000"/>
              </a:solidFill>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710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708660" y="4451985"/>
            <a:ext cx="5669280" cy="4217670"/>
          </a:xfrm>
          <a:prstGeom prst="rect">
            <a:avLst/>
          </a:prstGeom>
          <a:noFill/>
          <a:ln>
            <a:noFill/>
          </a:ln>
        </p:spPr>
        <p:txBody>
          <a:bodyPr spcFirstLastPara="1" wrap="square" lIns="94025" tIns="47000" rIns="94025" bIns="47000" anchor="t" anchorCtr="0">
            <a:noAutofit/>
          </a:bodyPr>
          <a:lstStyle/>
          <a:p>
            <a:pPr marL="228600" indent="-228600">
              <a:buFont typeface="+mj-lt"/>
              <a:buAutoNum type="arabicPeriod"/>
            </a:pPr>
            <a:r>
              <a:rPr lang="en-US" baseline="0" dirty="0" smtClean="0"/>
              <a:t>AB 1111, known as the common course numbering project. As you can see from the slide, the end goal is a July 2024 implementation. </a:t>
            </a:r>
          </a:p>
          <a:p>
            <a:pPr marL="685800" lvl="1" indent="-228600">
              <a:buFont typeface="+mj-lt"/>
              <a:buAutoNum type="arabicPeriod"/>
            </a:pPr>
            <a:r>
              <a:rPr lang="en-US" baseline="0" dirty="0" smtClean="0"/>
              <a:t>The project is currently nearing the conclusion of the Landscape Scan phase (June 2022)</a:t>
            </a:r>
          </a:p>
          <a:p>
            <a:pPr marL="685800" lvl="1" indent="-228600">
              <a:buFont typeface="+mj-lt"/>
              <a:buAutoNum type="arabicPeriod"/>
            </a:pPr>
            <a:r>
              <a:rPr lang="en-US" dirty="0" smtClean="0"/>
              <a:t>That</a:t>
            </a:r>
            <a:r>
              <a:rPr lang="en-US" baseline="0" dirty="0" smtClean="0"/>
              <a:t> phase included </a:t>
            </a:r>
            <a:r>
              <a:rPr lang="en-US" dirty="0" smtClean="0"/>
              <a:t>lit review, CCN in 18 states (e.g., NV, FL, TX), 100+  interviews (national, and CA higher-</a:t>
            </a:r>
            <a:r>
              <a:rPr lang="en-US" dirty="0" err="1" smtClean="0"/>
              <a:t>ed</a:t>
            </a:r>
            <a:r>
              <a:rPr lang="en-US" dirty="0" smtClean="0"/>
              <a:t> experts), and a CCC system survey where several thousand</a:t>
            </a:r>
            <a:r>
              <a:rPr lang="en-US" baseline="0" dirty="0" smtClean="0"/>
              <a:t> responded representing 112 CCCs.</a:t>
            </a:r>
            <a:endParaRPr lang="en-US" dirty="0" smtClean="0"/>
          </a:p>
          <a:p>
            <a:pPr marL="685800" lvl="1" indent="-228600">
              <a:buFont typeface="+mj-lt"/>
              <a:buAutoNum type="arabicPeriod"/>
            </a:pPr>
            <a:r>
              <a:rPr lang="en-US" dirty="0" smtClean="0"/>
              <a:t>A final Landscape Scan report is anticipated in late June</a:t>
            </a:r>
          </a:p>
          <a:p>
            <a:pPr marL="228600" indent="-228600">
              <a:buFont typeface="+mj-lt"/>
              <a:buAutoNum type="arabicPeriod"/>
            </a:pPr>
            <a:r>
              <a:rPr lang="en-US" dirty="0" smtClean="0"/>
              <a:t>The next phase to follow</a:t>
            </a:r>
            <a:r>
              <a:rPr lang="en-US" baseline="0" dirty="0" smtClean="0"/>
              <a:t> is the </a:t>
            </a:r>
            <a:r>
              <a:rPr lang="en-US" baseline="0" dirty="0" err="1" smtClean="0"/>
              <a:t>Solutioning</a:t>
            </a:r>
            <a:r>
              <a:rPr lang="en-US" baseline="0" dirty="0" smtClean="0"/>
              <a:t> Phase.</a:t>
            </a:r>
            <a:endParaRPr lang="en-US" dirty="0" smtClean="0"/>
          </a:p>
          <a:p>
            <a:pPr marL="685800" lvl="1" indent="-228600">
              <a:buFont typeface="+mj-lt"/>
              <a:buAutoNum type="arabicPeriod"/>
            </a:pPr>
            <a:r>
              <a:rPr lang="en-US" dirty="0" smtClean="0"/>
              <a:t>This</a:t>
            </a:r>
            <a:r>
              <a:rPr lang="en-US" baseline="0" dirty="0" smtClean="0"/>
              <a:t> phase leverages a </a:t>
            </a:r>
            <a:r>
              <a:rPr lang="en-US" dirty="0" smtClean="0"/>
              <a:t>Risk</a:t>
            </a:r>
            <a:r>
              <a:rPr lang="en-US" baseline="0" dirty="0" smtClean="0"/>
              <a:t> Mitigation plan developed using information gathered from the landscape scan (such as concerns and challenges) to form a response to how to mitigate each risk identified.  This type of plan is considered a living document and will be updated as the project evolves.</a:t>
            </a:r>
          </a:p>
          <a:p>
            <a:pPr marL="685800" lvl="1" indent="-228600">
              <a:buFont typeface="+mj-lt"/>
              <a:buAutoNum type="arabicPeriod"/>
            </a:pPr>
            <a:r>
              <a:rPr lang="en-US" dirty="0" smtClean="0"/>
              <a:t>As part of the </a:t>
            </a:r>
            <a:r>
              <a:rPr lang="en-US" dirty="0" err="1" smtClean="0"/>
              <a:t>Solutioning</a:t>
            </a:r>
            <a:r>
              <a:rPr lang="en-US" baseline="0" dirty="0" smtClean="0"/>
              <a:t> Phase, a</a:t>
            </a:r>
            <a:r>
              <a:rPr lang="en-US" dirty="0" smtClean="0"/>
              <a:t> Task Force,</a:t>
            </a:r>
            <a:r>
              <a:rPr lang="en-US" baseline="0" dirty="0" smtClean="0"/>
              <a:t> will be convened, supported by a </a:t>
            </a:r>
            <a:r>
              <a:rPr lang="en-US" dirty="0" smtClean="0"/>
              <a:t>charter outlining the groups charge, members, etc. for the group’s work.  The taskforce is called for in the statute</a:t>
            </a:r>
            <a:r>
              <a:rPr lang="en-US" baseline="0" dirty="0" smtClean="0"/>
              <a:t> concerning common course numbering, and meetings will be accessible to the public.  </a:t>
            </a:r>
          </a:p>
          <a:p>
            <a:pPr marL="685800" lvl="1" indent="-228600">
              <a:buFont typeface="+mj-lt"/>
              <a:buAutoNum type="arabicPeriod"/>
            </a:pPr>
            <a:r>
              <a:rPr lang="en-US" baseline="0" dirty="0" smtClean="0"/>
              <a:t>We anticipate the taskforce convening as soon as September.  The taskforce will develop a set of recommendations for the implementation plan.</a:t>
            </a:r>
            <a:endParaRPr lang="en-US" dirty="0" smtClean="0"/>
          </a:p>
          <a:p>
            <a:pPr marL="228600" indent="-228600">
              <a:buFont typeface="+mj-lt"/>
              <a:buAutoNum type="arabicPeriod"/>
            </a:pPr>
            <a:r>
              <a:rPr lang="en-US" dirty="0" smtClean="0"/>
              <a:t>Financially</a:t>
            </a:r>
            <a:r>
              <a:rPr lang="en-US" baseline="0" dirty="0" smtClean="0"/>
              <a:t>, $10 million is currently allocated to this project, with an additional $105 million proposed in the 2022-23 state budget.</a:t>
            </a:r>
          </a:p>
        </p:txBody>
      </p:sp>
      <p:sp>
        <p:nvSpPr>
          <p:cNvPr id="232" name="Google Shape;232;p5:notes"/>
          <p:cNvSpPr txBox="1">
            <a:spLocks noGrp="1"/>
          </p:cNvSpPr>
          <p:nvPr>
            <p:ph type="sldNum" idx="12"/>
          </p:nvPr>
        </p:nvSpPr>
        <p:spPr>
          <a:xfrm>
            <a:off x="4014100" y="8902343"/>
            <a:ext cx="3070860" cy="468630"/>
          </a:xfrm>
          <a:prstGeom prst="rect">
            <a:avLst/>
          </a:prstGeom>
          <a:noFill/>
          <a:ln>
            <a:noFill/>
          </a:ln>
        </p:spPr>
        <p:txBody>
          <a:bodyPr spcFirstLastPara="1" wrap="square" lIns="94025" tIns="47000" rIns="94025" bIns="470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1707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(Aisha)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8417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138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(Aisha)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17461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(Aisha)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269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67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7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047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3763C-7202-47A1-9572-D05ED6E486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ESL Research:</a:t>
            </a:r>
          </a:p>
          <a:p>
            <a:pPr marL="914400" lvl="1" indent="-457200">
              <a:buFont typeface="Arial" panose="020B0604020202020204" pitchFamily="34" charset="0"/>
              <a:buChar char="•"/>
            </a:pPr>
            <a:r>
              <a:rPr lang="en-US" sz="2600" dirty="0"/>
              <a:t>Assess colleges with high populations of international students (assessment, placement &amp; outcome data) to assess correlations and establish criteria (quantitative)</a:t>
            </a:r>
          </a:p>
          <a:p>
            <a:pPr marL="914400" lvl="1" indent="-457200">
              <a:buFont typeface="Arial" panose="020B0604020202020204" pitchFamily="34" charset="0"/>
              <a:buChar char="•"/>
            </a:pPr>
            <a:r>
              <a:rPr lang="en-US" sz="2600" dirty="0"/>
              <a:t>Assess colleges with high throughout for ESL to assess best practices (qualitative)</a:t>
            </a:r>
          </a:p>
          <a:p>
            <a:pPr marL="914400" lvl="1" indent="-457200">
              <a:buFont typeface="Arial" panose="020B0604020202020204" pitchFamily="34" charset="0"/>
              <a:buChar char="•"/>
            </a:pPr>
            <a:r>
              <a:rPr lang="en-US" sz="2600" dirty="0"/>
              <a:t>Assess colleges with promising GSP models (qualitative)</a:t>
            </a:r>
          </a:p>
          <a:p>
            <a:endParaRPr lang="en-US" dirty="0"/>
          </a:p>
        </p:txBody>
      </p:sp>
      <p:sp>
        <p:nvSpPr>
          <p:cNvPr id="4" name="Slide Number Placeholder 3"/>
          <p:cNvSpPr>
            <a:spLocks noGrp="1"/>
          </p:cNvSpPr>
          <p:nvPr>
            <p:ph type="sldNum" sz="quarter" idx="10"/>
          </p:nvPr>
        </p:nvSpPr>
        <p:spPr/>
        <p:txBody>
          <a:bodyPr/>
          <a:lstStyle/>
          <a:p>
            <a:fld id="{0437968D-5969-4CC4-A63D-C90CD4C34E88}" type="slidenum">
              <a:rPr lang="en-US" smtClean="0"/>
              <a:t>14</a:t>
            </a:fld>
            <a:endParaRPr lang="en-US" dirty="0"/>
          </a:p>
        </p:txBody>
      </p:sp>
    </p:spTree>
    <p:extLst>
      <p:ext uri="{BB962C8B-B14F-4D97-AF65-F5344CB8AC3E}">
        <p14:creationId xmlns:p14="http://schemas.microsoft.com/office/powerpoint/2010/main" val="3136083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 Id="rId11"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 Id="rId11"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 Id="rId11"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 Id="rId10" Type="http://schemas.openxmlformats.org/officeDocument/2006/relationships/image" Target="../media/image2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smtClean="0"/>
              <a:t>Click to edit Master title style</a:t>
            </a:r>
            <a:endParaRPr lang="en-US" dirty="0"/>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973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2909F9-20DD-4BD6-99A8-0BFC1ED669C5}"/>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dirty="0"/>
              <a:t>Click to edit Master title style</a:t>
            </a:r>
          </a:p>
        </p:txBody>
      </p:sp>
      <p:sp>
        <p:nvSpPr>
          <p:cNvPr id="8" name="Subtitle 2">
            <a:extLst>
              <a:ext uri="{FF2B5EF4-FFF2-40B4-BE49-F238E27FC236}">
                <a16:creationId xmlns:a16="http://schemas.microsoft.com/office/drawing/2014/main" id="{3D382415-6ABB-4402-9BED-B55896826984}"/>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Slide Number Placeholder 1">
            <a:extLst>
              <a:ext uri="{FF2B5EF4-FFF2-40B4-BE49-F238E27FC236}">
                <a16:creationId xmlns:a16="http://schemas.microsoft.com/office/drawing/2014/main" id="{791005AC-AACC-432D-B1F1-04545C6744DC}"/>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3150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271712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BEB0654F-0269-494C-98F0-3283A29ACA37}"/>
              </a:ext>
            </a:extLst>
          </p:cNvPr>
          <p:cNvSpPr>
            <a:spLocks noGrp="1"/>
          </p:cNvSpPr>
          <p:nvPr>
            <p:ph type="sldNum" sz="quarter" idx="11"/>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24721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698555-9940-4EB7-A686-C22E91CD551B}"/>
              </a:ext>
            </a:extLst>
          </p:cNvPr>
          <p:cNvSpPr>
            <a:spLocks noGrp="1"/>
          </p:cNvSpPr>
          <p:nvPr>
            <p:ph type="title"/>
          </p:nvPr>
        </p:nvSpPr>
        <p:spPr>
          <a:xfrm>
            <a:off x="839788" y="352425"/>
            <a:ext cx="10515600" cy="1325563"/>
          </a:xfrm>
        </p:spPr>
        <p:txBody>
          <a:bodyPr/>
          <a:lstStyle/>
          <a:p>
            <a:r>
              <a:rPr lang="en-US" dirty="0"/>
              <a:t>Click to edit Master title style</a:t>
            </a:r>
          </a:p>
        </p:txBody>
      </p:sp>
      <p:sp>
        <p:nvSpPr>
          <p:cNvPr id="9" name="Text Placeholder 2">
            <a:extLst>
              <a:ext uri="{FF2B5EF4-FFF2-40B4-BE49-F238E27FC236}">
                <a16:creationId xmlns:a16="http://schemas.microsoft.com/office/drawing/2014/main" id="{38E60D12-30DB-446D-BF31-F167948B8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2DDF733E-E00C-437A-AE0A-8E8E5BA5920E}"/>
              </a:ext>
            </a:extLst>
          </p:cNvPr>
          <p:cNvSpPr>
            <a:spLocks noGrp="1"/>
          </p:cNvSpPr>
          <p:nvPr>
            <p:ph sz="half" idx="2"/>
          </p:nvPr>
        </p:nvSpPr>
        <p:spPr>
          <a:xfrm>
            <a:off x="839788" y="2505075"/>
            <a:ext cx="5157787" cy="28590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3F948005-17BB-46D3-9677-3766F0786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5">
            <a:extLst>
              <a:ext uri="{FF2B5EF4-FFF2-40B4-BE49-F238E27FC236}">
                <a16:creationId xmlns:a16="http://schemas.microsoft.com/office/drawing/2014/main" id="{0B581D24-290F-4074-9A3E-B9BCD09620AC}"/>
              </a:ext>
            </a:extLst>
          </p:cNvPr>
          <p:cNvSpPr>
            <a:spLocks noGrp="1"/>
          </p:cNvSpPr>
          <p:nvPr>
            <p:ph sz="quarter" idx="4"/>
          </p:nvPr>
        </p:nvSpPr>
        <p:spPr>
          <a:xfrm>
            <a:off x="6172200" y="2505075"/>
            <a:ext cx="5183188" cy="28590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9F9D9922-A659-469D-B4D9-A7EA98553930}"/>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211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p:spPr>
        <p:txBody>
          <a:bodyPr/>
          <a:lstStyle/>
          <a:p>
            <a:endParaRPr lang="en-US"/>
          </a:p>
        </p:txBody>
      </p:sp>
      <p:sp>
        <p:nvSpPr>
          <p:cNvPr id="2" name="Slide Number Placeholder 1">
            <a:extLst>
              <a:ext uri="{FF2B5EF4-FFF2-40B4-BE49-F238E27FC236}">
                <a16:creationId xmlns:a16="http://schemas.microsoft.com/office/drawing/2014/main" id="{D7B03234-8F25-429B-82D9-DECDB3540695}"/>
              </a:ext>
            </a:extLst>
          </p:cNvPr>
          <p:cNvSpPr>
            <a:spLocks noGrp="1"/>
          </p:cNvSpPr>
          <p:nvPr>
            <p:ph type="sldNum" sz="quarter" idx="12"/>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38167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A60F77-6D5A-45B4-90B8-214D7BA6610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7" name="Content Placeholder 2">
            <a:extLst>
              <a:ext uri="{FF2B5EF4-FFF2-40B4-BE49-F238E27FC236}">
                <a16:creationId xmlns:a16="http://schemas.microsoft.com/office/drawing/2014/main" id="{E7BDAC51-C64A-4C06-9E86-38C7AC565BDA}"/>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167B2790-AA41-4571-A12E-1364A4BF8124}"/>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Slide Number Placeholder 1">
            <a:extLst>
              <a:ext uri="{FF2B5EF4-FFF2-40B4-BE49-F238E27FC236}">
                <a16:creationId xmlns:a16="http://schemas.microsoft.com/office/drawing/2014/main" id="{8F8FCDCD-F128-49F2-8AEC-E85E67432952}"/>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62176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019883-9167-4C57-A1E0-36FFCB97F18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6" name="Picture Placeholder 2">
            <a:extLst>
              <a:ext uri="{FF2B5EF4-FFF2-40B4-BE49-F238E27FC236}">
                <a16:creationId xmlns:a16="http://schemas.microsoft.com/office/drawing/2014/main" id="{3A94749B-B34F-42CE-A1B2-905A20F19C1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5855D150-BFCA-4FE7-A79C-2CA3A61C2421}"/>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Slide Number Placeholder 1">
            <a:extLst>
              <a:ext uri="{FF2B5EF4-FFF2-40B4-BE49-F238E27FC236}">
                <a16:creationId xmlns:a16="http://schemas.microsoft.com/office/drawing/2014/main" id="{51912D31-7980-43CE-B6C6-D027AE727DA6}"/>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4353078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890502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dirty="0" smtClean="0"/>
              <a:t>Table of Contents</a:t>
            </a:r>
            <a:endParaRPr lang="en-US" dirty="0"/>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10"/>
          <p:cNvSpPr>
            <a:spLocks noGrp="1"/>
          </p:cNvSpPr>
          <p:nvPr>
            <p:ph type="pic" sz="quarter" idx="12"/>
          </p:nvPr>
        </p:nvSpPr>
        <p:spPr>
          <a:xfrm>
            <a:off x="6092825" y="0"/>
            <a:ext cx="6099175" cy="6858000"/>
          </a:xfrm>
        </p:spPr>
        <p:txBody>
          <a:bodyPr/>
          <a:lstStyle/>
          <a:p>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4369188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dirty="0" smtClean="0"/>
              <a:t>Section #</a:t>
            </a:r>
            <a:endParaRPr lang="en-US" dirty="0"/>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Section Title</a:t>
            </a:r>
            <a:endParaRPr lang="en-US" dirty="0"/>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7325529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smtClean="0"/>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4308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1"/>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7" name="Text Placeholder 6"/>
          <p:cNvSpPr>
            <a:spLocks noGrp="1"/>
          </p:cNvSpPr>
          <p:nvPr>
            <p:ph type="body" sz="quarter" idx="11"/>
          </p:nvPr>
        </p:nvSpPr>
        <p:spPr>
          <a:xfrm>
            <a:off x="0" y="1828800"/>
            <a:ext cx="12192000" cy="4070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45959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1"/>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dirty="0"/>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Right"/>
          <p:cNvSpPr>
            <a:spLocks noGrp="1"/>
          </p:cNvSpPr>
          <p:nvPr>
            <p:ph type="body" sz="quarter" idx="13"/>
          </p:nvPr>
        </p:nvSpPr>
        <p:spPr>
          <a:xfrm>
            <a:off x="6096000" y="1828800"/>
            <a:ext cx="6096000" cy="40195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2071346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1"/>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dirty="0" smtClean="0"/>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Right"/>
          <p:cNvSpPr>
            <a:spLocks noGrp="1"/>
          </p:cNvSpPr>
          <p:nvPr>
            <p:ph type="body" sz="quarter" idx="14"/>
          </p:nvPr>
        </p:nvSpPr>
        <p:spPr>
          <a:xfrm>
            <a:off x="6065838" y="2378075"/>
            <a:ext cx="6126162" cy="3473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227684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dirty="0"/>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dirty="0" smtClean="0"/>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dirty="0" smtClean="0"/>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130399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dirty="0" smtClean="0"/>
              <a:t>Insert Photo, Graph, or Chart</a:t>
            </a:r>
            <a:endParaRPr lang="en-US" dirty="0"/>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599313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dirty="0"/>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Insert Photo, Graph or Chart</a:t>
            </a:r>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885067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Insert Photo, Graph or Chart</a:t>
            </a:r>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248018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dirty="0" smtClean="0"/>
              <a:t>Insert Photo, Graph or Chart</a:t>
            </a:r>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472267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dirty="0" smtClean="0"/>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dirty="0" smtClean="0"/>
              <a:t>Insert Photo, Graph or Chart</a:t>
            </a:r>
            <a:endParaRPr lang="en-US" dirty="0"/>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dirty="0" smtClean="0"/>
              <a:t>Insert Photo, Graph or Chart</a:t>
            </a:r>
            <a:endParaRPr lang="en-US" dirty="0"/>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5718016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dirty="0"/>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dirty="0" smtClean="0"/>
              <a:t>Insert Photo, Graph or Chart</a:t>
            </a:r>
          </a:p>
          <a:p>
            <a:pPr lvl="0"/>
            <a:endParaRPr lang="en-US" dirty="0"/>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375870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smtClean="0"/>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69817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smtClean="0"/>
              <a:t>Insert Photo, Graph or Chart</a:t>
            </a:r>
            <a:endParaRPr lang="en-US" dirty="0"/>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1460625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4632760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dirty="0" smtClean="0">
                <a:solidFill>
                  <a:schemeClr val="bg1"/>
                </a:solidFill>
              </a:rPr>
              <a:t>Thank you!</a:t>
            </a:r>
            <a:endParaRPr lang="en-US" sz="4000" b="0" dirty="0">
              <a:solidFill>
                <a:schemeClr val="bg1"/>
              </a:solidFill>
            </a:endParaRP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smtClean="0"/>
              <a:t>Edit Master text styles</a:t>
            </a:r>
          </a:p>
          <a:p>
            <a:pPr lvl="1"/>
            <a:r>
              <a:rPr lang="en-US" dirty="0" smtClean="0"/>
              <a:t>Second level</a:t>
            </a:r>
          </a:p>
          <a:p>
            <a:pPr lvl="2"/>
            <a:r>
              <a:rPr lang="en-US" dirty="0" smtClean="0"/>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dirty="0" smtClean="0">
                <a:solidFill>
                  <a:schemeClr val="bg1"/>
                </a:solidFill>
              </a:rPr>
              <a:t>www.cccco.edu</a:t>
            </a:r>
            <a:endParaRPr lang="en-US" dirty="0">
              <a:solidFill>
                <a:schemeClr val="bg1"/>
              </a:solidFill>
            </a:endParaRP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58314951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dirty="0" smtClean="0">
                <a:solidFill>
                  <a:schemeClr val="bg1"/>
                </a:solidFill>
              </a:rPr>
              <a:t>Thank you!</a:t>
            </a:r>
            <a:endParaRPr lang="en-US" sz="4000" b="0" dirty="0">
              <a:solidFill>
                <a:schemeClr val="bg1"/>
              </a:solidFill>
            </a:endParaRP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smtClean="0"/>
              <a:t>Edit Master text styles</a:t>
            </a:r>
          </a:p>
          <a:p>
            <a:pPr lvl="1"/>
            <a:r>
              <a:rPr lang="en-US" dirty="0" smtClean="0"/>
              <a:t>Second level</a:t>
            </a:r>
          </a:p>
          <a:p>
            <a:pPr lvl="2"/>
            <a:r>
              <a:rPr lang="en-US" dirty="0" smtClean="0"/>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dirty="0" smtClean="0">
                <a:solidFill>
                  <a:schemeClr val="bg1"/>
                </a:solidFill>
              </a:rPr>
              <a:t>www.cccco.edu</a:t>
            </a:r>
            <a:endParaRPr lang="en-US" dirty="0">
              <a:solidFill>
                <a:schemeClr val="bg1"/>
              </a:solidFill>
            </a:endParaRP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0034421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8CA11-74FB-463D-8656-21FE0FCDF573}" type="datetime1">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E8667-13B6-4304-A410-D37E32F36084}" type="slidenum">
              <a:rPr lang="en-US" smtClean="0"/>
              <a:t>‹#›</a:t>
            </a:fld>
            <a:endParaRPr lang="en-US"/>
          </a:p>
        </p:txBody>
      </p:sp>
    </p:spTree>
    <p:extLst>
      <p:ext uri="{BB962C8B-B14F-4D97-AF65-F5344CB8AC3E}">
        <p14:creationId xmlns:p14="http://schemas.microsoft.com/office/powerpoint/2010/main" val="981793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96D2D-C154-40DF-9F88-64EF9D6B1AC1}" type="datetime1">
              <a:rPr lang="en-US" smtClean="0"/>
              <a:t>7/1/2022</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172494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ge5e326f970_0_13"/>
          <p:cNvSpPr txBox="1">
            <a:spLocks noGrp="1"/>
          </p:cNvSpPr>
          <p:nvPr>
            <p:ph type="title"/>
          </p:nvPr>
        </p:nvSpPr>
        <p:spPr>
          <a:xfrm>
            <a:off x="415600" y="521800"/>
            <a:ext cx="11360700" cy="834900"/>
          </a:xfrm>
          <a:prstGeom prst="rect">
            <a:avLst/>
          </a:prstGeom>
        </p:spPr>
        <p:txBody>
          <a:bodyPr spcFirstLastPara="1" wrap="square" lIns="121900" tIns="121900" rIns="121900" bIns="121900" anchor="t" anchorCtr="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21" name="Google Shape;21;ge5e326f970_0_1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2" name="Google Shape;22;ge5e326f970_0_1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9495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D"/>
              </a:buClr>
              <a:buSzPts val="1800"/>
              <a:buFont typeface="Palatin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3"/>
          <p:cNvSpPr>
            <a:spLocks noGrp="1"/>
          </p:cNvSpPr>
          <p:nvPr>
            <p:ph type="pic" idx="2"/>
          </p:nvPr>
        </p:nvSpPr>
        <p:spPr>
          <a:xfrm>
            <a:off x="5608638" y="1849438"/>
            <a:ext cx="6583362" cy="3302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3575A"/>
              </a:buClr>
              <a:buSzPts val="2800"/>
              <a:buFont typeface="Arial"/>
              <a:buChar char="•"/>
              <a:defRPr sz="2800" b="0" i="0" u="none" strike="noStrike" cap="none">
                <a:solidFill>
                  <a:srgbClr val="53575A"/>
                </a:solidFill>
                <a:latin typeface="Source Sans Pro"/>
                <a:ea typeface="Source Sans Pro"/>
                <a:cs typeface="Source Sans Pro"/>
                <a:sym typeface="Source Sans Pro"/>
              </a:defRPr>
            </a:lvl1pPr>
            <a:lvl2pPr marR="0" lvl="1" algn="l" rtl="0">
              <a:lnSpc>
                <a:spcPct val="90000"/>
              </a:lnSpc>
              <a:spcBef>
                <a:spcPts val="500"/>
              </a:spcBef>
              <a:spcAft>
                <a:spcPts val="0"/>
              </a:spcAft>
              <a:buClr>
                <a:srgbClr val="53575A"/>
              </a:buClr>
              <a:buSzPts val="2400"/>
              <a:buFont typeface="Arial"/>
              <a:buChar char="•"/>
              <a:defRPr sz="2400" b="0" i="0" u="none" strike="noStrike" cap="none">
                <a:solidFill>
                  <a:srgbClr val="53575A"/>
                </a:solidFill>
                <a:latin typeface="Source Sans Pro"/>
                <a:ea typeface="Source Sans Pro"/>
                <a:cs typeface="Source Sans Pro"/>
                <a:sym typeface="Source Sans Pro"/>
              </a:defRPr>
            </a:lvl2pPr>
            <a:lvl3pPr marR="0" lvl="2" algn="l" rtl="0">
              <a:lnSpc>
                <a:spcPct val="90000"/>
              </a:lnSpc>
              <a:spcBef>
                <a:spcPts val="500"/>
              </a:spcBef>
              <a:spcAft>
                <a:spcPts val="0"/>
              </a:spcAft>
              <a:buClr>
                <a:srgbClr val="53575A"/>
              </a:buClr>
              <a:buSzPts val="2000"/>
              <a:buFont typeface="Arial"/>
              <a:buChar char="•"/>
              <a:defRPr sz="2000" b="0" i="0" u="none" strike="noStrike" cap="none">
                <a:solidFill>
                  <a:srgbClr val="53575A"/>
                </a:solidFill>
                <a:latin typeface="Source Sans Pro"/>
                <a:ea typeface="Source Sans Pro"/>
                <a:cs typeface="Source Sans Pro"/>
                <a:sym typeface="Source Sans Pro"/>
              </a:defRPr>
            </a:lvl3pPr>
            <a:lvl4pPr marR="0" lvl="3"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Source Sans Pro"/>
                <a:ea typeface="Source Sans Pro"/>
                <a:cs typeface="Source Sans Pro"/>
                <a:sym typeface="Source Sans Pro"/>
              </a:defRPr>
            </a:lvl4pPr>
            <a:lvl5pPr marR="0" lvl="4" algn="l" rtl="0">
              <a:lnSpc>
                <a:spcPct val="90000"/>
              </a:lnSpc>
              <a:spcBef>
                <a:spcPts val="500"/>
              </a:spcBef>
              <a:spcAft>
                <a:spcPts val="0"/>
              </a:spcAft>
              <a:buClr>
                <a:srgbClr val="53575A"/>
              </a:buClr>
              <a:buSzPts val="1800"/>
              <a:buFont typeface="Arial"/>
              <a:buChar char="•"/>
              <a:defRPr sz="1800" b="0" i="0" u="none" strike="noStrike" cap="none">
                <a:solidFill>
                  <a:srgbClr val="53575A"/>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9" name="Google Shape;39;p113"/>
          <p:cNvSpPr txBox="1">
            <a:spLocks noGrp="1"/>
          </p:cNvSpPr>
          <p:nvPr>
            <p:ph type="body" idx="1"/>
          </p:nvPr>
        </p:nvSpPr>
        <p:spPr>
          <a:xfrm>
            <a:off x="838200" y="1849438"/>
            <a:ext cx="4578350" cy="330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3575A"/>
              </a:buClr>
              <a:buSzPts val="1800"/>
              <a:buChar char="•"/>
              <a:defRPr/>
            </a:lvl1pPr>
            <a:lvl2pPr marL="914400" lvl="1" indent="-342900" algn="l">
              <a:lnSpc>
                <a:spcPct val="90000"/>
              </a:lnSpc>
              <a:spcBef>
                <a:spcPts val="500"/>
              </a:spcBef>
              <a:spcAft>
                <a:spcPts val="0"/>
              </a:spcAft>
              <a:buClr>
                <a:srgbClr val="53575A"/>
              </a:buClr>
              <a:buSzPts val="1800"/>
              <a:buChar char="•"/>
              <a:defRPr/>
            </a:lvl2pPr>
            <a:lvl3pPr marL="1371600" lvl="2" indent="-342900" algn="l">
              <a:lnSpc>
                <a:spcPct val="90000"/>
              </a:lnSpc>
              <a:spcBef>
                <a:spcPts val="500"/>
              </a:spcBef>
              <a:spcAft>
                <a:spcPts val="0"/>
              </a:spcAft>
              <a:buClr>
                <a:srgbClr val="53575A"/>
              </a:buClr>
              <a:buSzPts val="1800"/>
              <a:buChar char="•"/>
              <a:defRPr/>
            </a:lvl3pPr>
            <a:lvl4pPr marL="1828800" lvl="3" indent="-342900" algn="l">
              <a:lnSpc>
                <a:spcPct val="90000"/>
              </a:lnSpc>
              <a:spcBef>
                <a:spcPts val="500"/>
              </a:spcBef>
              <a:spcAft>
                <a:spcPts val="0"/>
              </a:spcAft>
              <a:buClr>
                <a:srgbClr val="53575A"/>
              </a:buClr>
              <a:buSzPts val="1800"/>
              <a:buChar char="•"/>
              <a:defRPr/>
            </a:lvl4pPr>
            <a:lvl5pPr marL="2286000" lvl="4" indent="-342900" algn="l">
              <a:lnSpc>
                <a:spcPct val="90000"/>
              </a:lnSpc>
              <a:spcBef>
                <a:spcPts val="500"/>
              </a:spcBef>
              <a:spcAft>
                <a:spcPts val="0"/>
              </a:spcAft>
              <a:buClr>
                <a:srgbClr val="53575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3"/>
          <p:cNvSpPr txBox="1">
            <a:spLocks noGrp="1"/>
          </p:cNvSpPr>
          <p:nvPr>
            <p:ph type="sldNum" idx="12"/>
          </p:nvPr>
        </p:nvSpPr>
        <p:spPr>
          <a:xfrm>
            <a:off x="8610600" y="6117246"/>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1pPr>
            <a:lvl2pPr marL="0" marR="0" lvl="1"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2pPr>
            <a:lvl3pPr marL="0" marR="0" lvl="2"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3pPr>
            <a:lvl4pPr marL="0" marR="0" lvl="3"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4pPr>
            <a:lvl5pPr marL="0" marR="0" lvl="4"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5pPr>
            <a:lvl6pPr marL="0" marR="0" lvl="5"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6pPr>
            <a:lvl7pPr marL="0" marR="0" lvl="6"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7pPr>
            <a:lvl8pPr marL="0" marR="0" lvl="7"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8pPr>
            <a:lvl9pPr marL="0" marR="0" lvl="8" indent="0" algn="r">
              <a:spcBef>
                <a:spcPts val="0"/>
              </a:spcBef>
              <a:spcAft>
                <a:spcPts val="0"/>
              </a:spcAft>
              <a:buClr>
                <a:srgbClr val="532E11"/>
              </a:buClr>
              <a:buSzPts val="1000"/>
              <a:buFont typeface="Arial"/>
              <a:buNone/>
              <a:defRPr sz="1000">
                <a:solidFill>
                  <a:srgbClr val="532E1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3539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dirty="0"/>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591549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Only" type="titleOnly">
  <p:cSld name="1_Title Only">
    <p:bg>
      <p:bgPr>
        <a:gradFill>
          <a:gsLst>
            <a:gs pos="0">
              <a:srgbClr val="EFEDEE"/>
            </a:gs>
            <a:gs pos="52999">
              <a:srgbClr val="F1EFF0"/>
            </a:gs>
            <a:gs pos="77000">
              <a:srgbClr val="EFEDEE"/>
            </a:gs>
            <a:gs pos="100000">
              <a:srgbClr val="EFEBEC"/>
            </a:gs>
          </a:gsLst>
          <a:lin ang="5400000" scaled="0"/>
        </a:gradFill>
        <a:effectLst/>
      </p:bgPr>
    </p:bg>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106331"/>
            <a:ext cx="10515600" cy="739056"/>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SzPts val="28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481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smtClean="0"/>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8674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smtClean="0"/>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6466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smtClean="0"/>
              <a:t>Click to edit Master title style</a:t>
            </a:r>
            <a:endParaRPr lang="en-US" dirty="0"/>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14498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smtClean="0"/>
              <a:t>Click to edit Master title style</a:t>
            </a:r>
            <a:endParaRPr lang="en-US" dirty="0"/>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r>
              <a:rPr lang="en-US" smtClean="0"/>
              <a:t>Click icon to add picture</a:t>
            </a:r>
            <a:endParaRPr lang="en-US"/>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7978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95543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3795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svg"/><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048512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descr="&quot;&quot;">
            <a:extLst>
              <a:ext uri="{FF2B5EF4-FFF2-40B4-BE49-F238E27FC236}">
                <a16:creationId xmlns:a16="http://schemas.microsoft.com/office/drawing/2014/main" id="{A488A3D8-CF47-4546-940D-5B749F980CDE}"/>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12879" b="7360"/>
          <a:stretch/>
        </p:blipFill>
        <p:spPr>
          <a:xfrm>
            <a:off x="7810500" y="1041748"/>
            <a:ext cx="4381500" cy="4659045"/>
          </a:xfrm>
          <a:prstGeom prst="rect">
            <a:avLst/>
          </a:prstGeom>
        </p:spPr>
      </p:pic>
      <p:sp>
        <p:nvSpPr>
          <p:cNvPr id="7" name="Rectangle 6" descr="&quot;&quot;">
            <a:extLst>
              <a:ext uri="{FF2B5EF4-FFF2-40B4-BE49-F238E27FC236}">
                <a16:creationId xmlns:a16="http://schemas.microsoft.com/office/drawing/2014/main" id="{D6735E12-E053-470D-BD72-30D4D84AC7CB}"/>
              </a:ext>
            </a:extLst>
          </p:cNvPr>
          <p:cNvSpPr/>
          <p:nvPr userDrawn="1"/>
        </p:nvSpPr>
        <p:spPr>
          <a:xfrm>
            <a:off x="0" y="5700793"/>
            <a:ext cx="12192000" cy="1157207"/>
          </a:xfrm>
          <a:prstGeom prst="rect">
            <a:avLst/>
          </a:prstGeom>
          <a:solidFill>
            <a:srgbClr val="002F6D"/>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2F755134-ED20-4A2D-810F-7E5FA4795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2">
            <a:extLst>
              <a:ext uri="{FF2B5EF4-FFF2-40B4-BE49-F238E27FC236}">
                <a16:creationId xmlns:a16="http://schemas.microsoft.com/office/drawing/2014/main" id="{67B8663F-59C3-4047-89AF-08F90FB32F34}"/>
              </a:ext>
            </a:extLst>
          </p:cNvPr>
          <p:cNvSpPr>
            <a:spLocks noGrp="1"/>
          </p:cNvSpPr>
          <p:nvPr>
            <p:ph type="body" idx="1"/>
          </p:nvPr>
        </p:nvSpPr>
        <p:spPr>
          <a:xfrm>
            <a:off x="838200" y="1825625"/>
            <a:ext cx="10515600" cy="30015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California Community Colleges logo">
            <a:extLst>
              <a:ext uri="{FF2B5EF4-FFF2-40B4-BE49-F238E27FC236}">
                <a16:creationId xmlns:a16="http://schemas.microsoft.com/office/drawing/2014/main" id="{4D1F41B8-A97E-4305-AE95-D2889CE83444}"/>
              </a:ext>
            </a:extLst>
          </p:cNvPr>
          <p:cNvPicPr>
            <a:picLocks noChangeAspect="1"/>
          </p:cNvPicPr>
          <p:nvPr userDrawn="1"/>
        </p:nvPicPr>
        <p:blipFill>
          <a:blip r:embed="rId11"/>
          <a:stretch>
            <a:fillRect/>
          </a:stretch>
        </p:blipFill>
        <p:spPr>
          <a:xfrm>
            <a:off x="320140" y="6001350"/>
            <a:ext cx="1579813" cy="596917"/>
          </a:xfrm>
          <a:prstGeom prst="rect">
            <a:avLst/>
          </a:prstGeom>
        </p:spPr>
      </p:pic>
      <p:sp>
        <p:nvSpPr>
          <p:cNvPr id="2" name="Slide Number Placeholder 1">
            <a:extLst>
              <a:ext uri="{FF2B5EF4-FFF2-40B4-BE49-F238E27FC236}">
                <a16:creationId xmlns:a16="http://schemas.microsoft.com/office/drawing/2014/main" id="{A0584A05-C9BB-4E27-8BD0-58F6EE13144C}"/>
              </a:ext>
            </a:extLst>
          </p:cNvPr>
          <p:cNvSpPr>
            <a:spLocks noGrp="1"/>
          </p:cNvSpPr>
          <p:nvPr>
            <p:ph type="sldNum" sz="quarter" idx="4"/>
          </p:nvPr>
        </p:nvSpPr>
        <p:spPr>
          <a:xfrm>
            <a:off x="8610600" y="6102326"/>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37156174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5"/>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270914908"/>
      </p:ext>
    </p:extLst>
  </p:cSld>
  <p:clrMap bg1="lt1" tx1="dk1" bg2="lt2" tx2="dk2" accent1="accent1" accent2="accent2" accent3="accent3" accent4="accent4" accent5="accent5" accent6="accent6" hlink="hlink" folHlink="folHlink"/>
  <p:sldLayoutIdLst>
    <p:sldLayoutId id="2147483673" r:id="rId1"/>
    <p:sldLayoutId id="2147483755" r:id="rId2"/>
    <p:sldLayoutId id="2147483760" r:id="rId3"/>
    <p:sldLayoutId id="2147483674" r:id="rId4"/>
    <p:sldLayoutId id="2147483676" r:id="rId5"/>
    <p:sldLayoutId id="2147483798" r:id="rId6"/>
    <p:sldLayoutId id="2147483797" r:id="rId7"/>
    <p:sldLayoutId id="2147483678" r:id="rId8"/>
    <p:sldLayoutId id="2147483758" r:id="rId9"/>
    <p:sldLayoutId id="2147483757" r:id="rId10"/>
    <p:sldLayoutId id="2147483756" r:id="rId11"/>
    <p:sldLayoutId id="2147483796" r:id="rId12"/>
    <p:sldLayoutId id="2147483677" r:id="rId13"/>
    <p:sldLayoutId id="2147483680" r:id="rId14"/>
    <p:sldLayoutId id="2147483681" r:id="rId15"/>
    <p:sldLayoutId id="2147483759" r:id="rId16"/>
    <p:sldLayoutId id="2147483761" r:id="rId17"/>
    <p:sldLayoutId id="2147483799" r:id="rId18"/>
    <p:sldLayoutId id="2147483800" r:id="rId19"/>
    <p:sldLayoutId id="2147483801" r:id="rId20"/>
    <p:sldLayoutId id="2147483802" r:id="rId21"/>
    <p:sldLayoutId id="2147483803" r:id="rId22"/>
    <p:sldLayoutId id="2147483804" r:id="rId2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transfer-level-dashboard"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assessment.cccco.edu/assessment"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hyperlink" Target="https://www.law.cornell.edu/cfr/text/38/21.4253"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hyperlink" Target="https://www.law.cornell.edu/definitions/index.php?width=840&amp;height=800&amp;iframe=true&amp;def_id=d0867ae02c08086339a636b6f4f75738&amp;term_occur=999&amp;term_src=Title:38:Chapter:I:Part:21:Subpart:D:Subjgrp:236:21.4253" TargetMode="External"/><Relationship Id="rId4" Type="http://schemas.openxmlformats.org/officeDocument/2006/relationships/hyperlink" Target="https://www.law.cornell.edu/definitions/index.php?width=840&amp;height=800&amp;iframe=true&amp;def_id=39e63457b0666cc91d48797c77003c20&amp;term_occur=999&amp;term_src=Title:38:Chapter:I:Part:21:Subpart:D:Subjgrp:236:21.425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cccpln.csod.com/client/cccpln/default.aspx" TargetMode="External"/><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hyperlink" Target="https://www.asccc.org/events/2021-03-18-180000-2021-03-18-190000/cte-liaison-coffee-hour-credit-prior-learning" TargetMode="External"/><Relationship Id="rId5" Type="http://schemas.openxmlformats.org/officeDocument/2006/relationships/hyperlink" Target="https://www.asccc.org/events/2021-02-11-230000-2021-02-12-000000/webinar-implementing-credit-prior-learning" TargetMode="External"/><Relationship Id="rId4" Type="http://schemas.openxmlformats.org/officeDocument/2006/relationships/hyperlink" Target="https://www.asccc.org/content/credit-prior-learning-equity-lever"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ap.rccd.edu/" TargetMode="External"/><Relationship Id="rId3" Type="http://schemas.openxmlformats.org/officeDocument/2006/relationships/hyperlink" Target="https://www.palomar.edu/cpl/" TargetMode="External"/><Relationship Id="rId7" Type="http://schemas.openxmlformats.org/officeDocument/2006/relationships/hyperlink" Target="https://www.youtube.com/watch?v=w3ZRjZMsX2I" TargetMode="External"/><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hyperlink" Target="https://workingnation.com/getting-the-credit-they-deserve-for-their-military-service/" TargetMode="External"/><Relationship Id="rId5" Type="http://schemas.openxmlformats.org/officeDocument/2006/relationships/hyperlink" Target="https://urldefense.com/v3/__https:/linkprotect.cudasvc.com/url?a=https*3a*2f*2fwww.ccdaily.com*2f2022*2f02*2fdatabase-helps-vets-gain-credit-for-prior-learning*2f&amp;c=E,1,-bNyqkh3HknPmayn-ietGBjY7MB85bjPSOxkScm8Xq31CIBpG7wr0Ljmri9YsKvxvp4gcYd3pQbgjJWNgBSdoGqh0x34RoaNHQorHDOs_DJtEGfK2hg,&amp;typo=1__;JSUlJSUlJQ!!MAvgZiKdB6dk!GVS30MCpGbUux1TOZwW-13RFxZ2UqT8fjvQ16p1kcx4I07loQEqPvQycPWPDhIpwWDVs6yZgYD9Oe6VBvn2n5B81FFdeJIBLbGJRJrQO2f3A$" TargetMode="External"/><Relationship Id="rId4" Type="http://schemas.openxmlformats.org/officeDocument/2006/relationships/hyperlink" Target="https://urldefense.com/v3/__https:/podcasts.apple.com/us/podcast/military-articulation-platform-map-at-norco-college/id1385048881?i=1000548508395__;!!MAvgZiKdB6dk!GVS30MCpGbUux1TOZwW-13RFxZ2UqT8fjvQ16p1kcx4I07loQEqPvQycPWPDhIpwWDVs6yZgYD9Oe6VBvn2n5B81FFdeJIBLbGJRJsgZbwj7$"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survey.alchemer.com/s3/6870062/EthnicStudiesSurvey" TargetMode="External"/><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leginfo.legislature.ca.gov/faces/billCompareClient.xhtml?bill_id=202120220AB927&amp;showamends=false"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hyperlink" Target="mailto:rarambula@cccco.edu" TargetMode="External"/><Relationship Id="rId3" Type="http://schemas.openxmlformats.org/officeDocument/2006/relationships/hyperlink" Target="mailto:AssessmentAdvisory@cccco.edu" TargetMode="External"/><Relationship Id="rId7" Type="http://schemas.openxmlformats.org/officeDocument/2006/relationships/hyperlink" Target="mailto:bquinn@cccco.edu" TargetMode="External"/><Relationship Id="rId2" Type="http://schemas.openxmlformats.org/officeDocument/2006/relationships/hyperlink" Target="mailto:ab705@cccco.edu" TargetMode="External"/><Relationship Id="rId1" Type="http://schemas.openxmlformats.org/officeDocument/2006/relationships/slideLayout" Target="../slideLayouts/slideLayout34.xml"/><Relationship Id="rId6" Type="http://schemas.openxmlformats.org/officeDocument/2006/relationships/hyperlink" Target="mailto:EthnicStudies@cccco.edu" TargetMode="External"/><Relationship Id="rId11" Type="http://schemas.openxmlformats.org/officeDocument/2006/relationships/hyperlink" Target="mailto:wfinche@cccco.edu" TargetMode="External"/><Relationship Id="rId5" Type="http://schemas.openxmlformats.org/officeDocument/2006/relationships/hyperlink" Target="mailto:CBE@cccco.edu" TargetMode="External"/><Relationship Id="rId10" Type="http://schemas.openxmlformats.org/officeDocument/2006/relationships/hyperlink" Target="mailto:gbrowne@cccco.edu" TargetMode="External"/><Relationship Id="rId4" Type="http://schemas.openxmlformats.org/officeDocument/2006/relationships/hyperlink" Target="mailto:BDP@cccco.edu" TargetMode="External"/><Relationship Id="rId9" Type="http://schemas.openxmlformats.org/officeDocument/2006/relationships/hyperlink" Target="mailto:lwoodyar@cccco.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hyperlink" Target="https://www.3cmediasolutions.org/services/CCC-Board-of-Governors/archive/July2021" TargetMode="Externa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hyperlink" Target="https://www.youtube.com/watch?v=aP3c2opBxwc" TargetMode="External"/><Relationship Id="rId5" Type="http://schemas.openxmlformats.org/officeDocument/2006/relationships/hyperlink" Target="https://www.youtube.com/watch?v=hbr2Hz2CEUI" TargetMode="External"/><Relationship Id="rId4" Type="http://schemas.openxmlformats.org/officeDocument/2006/relationships/hyperlink" Target="https://www.cccco.edu/About-Us/Chancellors-Office/Divisions/Educational-Services-and-Support/transfer-level-dashboard"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rpgroup.org/Portals/0/Documents/Projects/MultipleMeasures/AB705_Workshops/ESL_Innovations_Orange%20Coast_SLO_Assessments_final_November2021.pdf?ver=2021-11-17-130641-217" TargetMode="External"/><Relationship Id="rId3" Type="http://schemas.openxmlformats.org/officeDocument/2006/relationships/hyperlink" Target="https://rpgroup.org/Portals/0/Documents/Projects/MultipleMeasures/AB705_Workshops/Emerging_Practices_In_ESL_Guided_Self-Placement_final_January2022.pdf?ver=2022-02-07-073703-083" TargetMode="External"/><Relationship Id="rId7" Type="http://schemas.openxmlformats.org/officeDocument/2006/relationships/hyperlink" Target="https://rpgroup.org/Portals/0/Documents/Projects/MultipleMeasures/AB705_Workshops/ESL_Innovations_Cypress_ESL_Milestone_Certificates_final_November2021.pdf?ver=2021-11-17-130643-373" TargetMode="External"/><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hyperlink" Target="https://rpgroup.org/Portals/0/Documents/Projects/MultipleMeasures/AB705_Workshops/ESL_Innovations_Cypress_Course_Transferability_final_November2021.pdf?ver=2021-11-17-130646-900" TargetMode="External"/><Relationship Id="rId5" Type="http://schemas.openxmlformats.org/officeDocument/2006/relationships/hyperlink" Target="https://rpgroup.org/Portals/0/Documents/Projects/MultipleMeasures/AB705_Workshops/ESL_Innovations_San_Mateo_Word_Jam_final_November2021.pdf?ver=2021-11-17-130652-420" TargetMode="External"/><Relationship Id="rId4" Type="http://schemas.openxmlformats.org/officeDocument/2006/relationships/hyperlink" Target="https://rpgroup.org/Portals/0/Documents/Projects/MultipleMeasures/AB705_Workshops/ESL_Innovations_San%20Francisco_Steps_to_Credit_final_November2021.pdf?ver=2021-11-17-130658-81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dpolicyinca.org/publications/english-learners-pathways-californias-community-colleges-under-ab-705" TargetMode="External"/><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hyperlink" Target="https://rpgroup.org/Portals/0/Documents/Projects/MultipleMeasures/AB705_Workshops/Assessment_Measures_for_English_as_a_Second_Language_Students_in_College_Feb2021.pdf?ver=2021-03-26-084632-350" TargetMode="External"/><Relationship Id="rId5" Type="http://schemas.openxmlformats.org/officeDocument/2006/relationships/hyperlink" Target="https://rpgroup.org/Portals/0/Documents/Projects/MultipleMeasures/AB705_Workshops/Enrollment%20and%20Success%20in%20Transfer-Level_English_and_Math_for_Special_Populations_July2021.pdf?ver=2021-08-04-114819-053" TargetMode="External"/><Relationship Id="rId4" Type="http://schemas.openxmlformats.org/officeDocument/2006/relationships/hyperlink" Target="https://rpgroup.org/Portals/0/Documents/Projects/MultipleMeasures/AB705_Workshops/Transition_in_Math_from_High_School_to_Community_College_Before_and_After_AB_705_Final_January2022.pdf?ver=2022-01-27-073320-377"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qB7DZn72ID9a40JgOgvYnMRgZ-VJJfhEoA48xixcUCg/edit?usp=sharing" TargetMode="External"/><Relationship Id="rId7" Type="http://schemas.openxmlformats.org/officeDocument/2006/relationships/hyperlink" Target="https://rpgroup.org/Portals/0/Documents/Projects/MultipleMeasures/AB705_Workshops/Maximizing-English-Language-Learners-Completion_Infographic_September2020.pdf?ver=2020-09-25-144657-863" TargetMode="External"/><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hyperlink" Target="https://rpgroup.org/Portals/0/Documents/Projects/MultipleMeasures/AB705_Workshops/Maximizing-English-Language-Learners-Completion_September2020.pdf?ver=2021-05-29-104508-203" TargetMode="External"/><Relationship Id="rId5" Type="http://schemas.openxmlformats.org/officeDocument/2006/relationships/hyperlink" Target="https://rpgroup.org/Portals/0/Documents/Projects/MultipleMeasures/AB705_Workshops/AccessEnrollmentSuccess_RPGroup_Final2020-1.pdf?ver=2021-04-28-082835-143" TargetMode="External"/><Relationship Id="rId4" Type="http://schemas.openxmlformats.org/officeDocument/2006/relationships/hyperlink" Target="https://rpgroup.org/Portals/0/Documents/Projects/MultipleMeasures/AB705_Workshops/MaximizingMathThroughputOfStudentsWhoDidNotCompleteAlgebra2InHighSchool-final-August2021.pdf?ver=2021-09-17-105800-293"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What-we-do/Curriculum-and-Instruction-Unit/Templates-For-Approved-Transfer-Model-Curriculum" TargetMode="External"/><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8" Type="http://schemas.openxmlformats.org/officeDocument/2006/relationships/hyperlink" Target="mailto:areynolds@cccco.edu" TargetMode="External"/><Relationship Id="rId3" Type="http://schemas.openxmlformats.org/officeDocument/2006/relationships/hyperlink" Target="mailto:rarambula@cccco.edu" TargetMode="External"/><Relationship Id="rId7" Type="http://schemas.openxmlformats.org/officeDocument/2006/relationships/hyperlink" Target="mailto:ylopez@cccco.edu" TargetMode="External"/><Relationship Id="rId2" Type="http://schemas.openxmlformats.org/officeDocument/2006/relationships/image" Target="../media/image67.jpeg"/><Relationship Id="rId1" Type="http://schemas.openxmlformats.org/officeDocument/2006/relationships/slideLayout" Target="../slideLayouts/slideLayout35.xml"/><Relationship Id="rId6" Type="http://schemas.openxmlformats.org/officeDocument/2006/relationships/hyperlink" Target="mailto:pblank@cccco.edu" TargetMode="External"/><Relationship Id="rId5" Type="http://schemas.openxmlformats.org/officeDocument/2006/relationships/hyperlink" Target="mailto:ngriffin@cccco.edu" TargetMode="External"/><Relationship Id="rId4" Type="http://schemas.openxmlformats.org/officeDocument/2006/relationships/hyperlink" Target="mailto:dgarcia@cccco.edu" TargetMode="External"/><Relationship Id="rId9"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7934E7AA-586C-4B13-A389-1429762DA247}" type="slidenum">
              <a:rPr lang="en-US" smtClean="0"/>
              <a:pPr/>
              <a:t>1</a:t>
            </a:fld>
            <a:endParaRPr lang="en-US" dirty="0"/>
          </a:p>
        </p:txBody>
      </p:sp>
      <p:pic>
        <p:nvPicPr>
          <p:cNvPr id="7" name="Picture 6"/>
          <p:cNvPicPr>
            <a:picLocks noChangeAspect="1"/>
          </p:cNvPicPr>
          <p:nvPr/>
        </p:nvPicPr>
        <p:blipFill>
          <a:blip r:embed="rId2"/>
          <a:stretch>
            <a:fillRect/>
          </a:stretch>
        </p:blipFill>
        <p:spPr>
          <a:xfrm>
            <a:off x="4444179" y="2183114"/>
            <a:ext cx="7428274" cy="3972232"/>
          </a:xfrm>
          <a:prstGeom prst="rect">
            <a:avLst/>
          </a:prstGeom>
        </p:spPr>
      </p:pic>
      <p:sp>
        <p:nvSpPr>
          <p:cNvPr id="8" name="Rectangle 7"/>
          <p:cNvSpPr/>
          <p:nvPr/>
        </p:nvSpPr>
        <p:spPr>
          <a:xfrm>
            <a:off x="776749" y="1817989"/>
            <a:ext cx="4316362" cy="3185487"/>
          </a:xfrm>
          <a:prstGeom prst="rect">
            <a:avLst/>
          </a:prstGeom>
        </p:spPr>
        <p:txBody>
          <a:bodyPr wrap="square">
            <a:spAutoFit/>
          </a:bodyPr>
          <a:lstStyle/>
          <a:p>
            <a:pPr algn="ctr"/>
            <a:endParaRPr lang="en-US" sz="1400" b="1" dirty="0" smtClean="0">
              <a:solidFill>
                <a:schemeClr val="bg1"/>
              </a:solidFill>
              <a:latin typeface="+mj-lt"/>
              <a:ea typeface="Tahoma" panose="020B0604030504040204" pitchFamily="34" charset="0"/>
              <a:cs typeface="Calibri" panose="020F0502020204030204" pitchFamily="34" charset="0"/>
            </a:endParaRPr>
          </a:p>
          <a:p>
            <a:pPr algn="ctr"/>
            <a:r>
              <a:rPr lang="en-US" sz="2400" b="1" dirty="0" smtClean="0">
                <a:solidFill>
                  <a:srgbClr val="183768"/>
                </a:solidFill>
                <a:latin typeface="+mj-lt"/>
                <a:ea typeface="Source Sans Pro"/>
                <a:cs typeface="Calibri"/>
              </a:rPr>
              <a:t>Chancellor’s Office</a:t>
            </a:r>
          </a:p>
          <a:p>
            <a:pPr algn="ctr"/>
            <a:endParaRPr lang="en-US" sz="100" b="1" dirty="0" smtClean="0">
              <a:solidFill>
                <a:schemeClr val="bg1"/>
              </a:solidFill>
              <a:latin typeface="+mj-lt"/>
              <a:ea typeface="Source Sans Pro"/>
              <a:cs typeface="Calibri"/>
            </a:endParaRPr>
          </a:p>
          <a:p>
            <a:pPr algn="ctr">
              <a:lnSpc>
                <a:spcPct val="150000"/>
              </a:lnSpc>
            </a:pPr>
            <a:r>
              <a:rPr lang="en-US" dirty="0" smtClean="0">
                <a:solidFill>
                  <a:srgbClr val="183768"/>
                </a:solidFill>
                <a:latin typeface="+mj-lt"/>
                <a:ea typeface="Source Sans Pro"/>
                <a:cs typeface="Calibri"/>
              </a:rPr>
              <a:t>Vice Chancellor Aisha Lowe</a:t>
            </a:r>
            <a:r>
              <a:rPr lang="en-US" dirty="0">
                <a:solidFill>
                  <a:srgbClr val="183768"/>
                </a:solidFill>
                <a:latin typeface="+mj-lt"/>
                <a:ea typeface="Tahoma" panose="020B0604030504040204" pitchFamily="34" charset="0"/>
                <a:cs typeface="Calibri" panose="020F0502020204030204" pitchFamily="34" charset="0"/>
              </a:rPr>
              <a:t/>
            </a:r>
            <a:br>
              <a:rPr lang="en-US" dirty="0">
                <a:solidFill>
                  <a:srgbClr val="183768"/>
                </a:solidFill>
                <a:latin typeface="+mj-lt"/>
                <a:ea typeface="Tahoma" panose="020B0604030504040204" pitchFamily="34" charset="0"/>
                <a:cs typeface="Calibri" panose="020F0502020204030204" pitchFamily="34" charset="0"/>
              </a:rPr>
            </a:br>
            <a:r>
              <a:rPr lang="en-US" dirty="0" smtClean="0">
                <a:solidFill>
                  <a:srgbClr val="183768"/>
                </a:solidFill>
                <a:latin typeface="+mj-lt"/>
                <a:ea typeface="Tahoma" panose="020B0604030504040204" pitchFamily="34" charset="0"/>
                <a:cs typeface="Calibri" panose="020F0502020204030204" pitchFamily="34" charset="0"/>
              </a:rPr>
              <a:t>Dean </a:t>
            </a:r>
            <a:r>
              <a:rPr lang="en-US" dirty="0" smtClean="0">
                <a:solidFill>
                  <a:srgbClr val="183768"/>
                </a:solidFill>
                <a:latin typeface="+mj-lt"/>
                <a:ea typeface="Source Sans Pro"/>
                <a:cs typeface="Calibri"/>
              </a:rPr>
              <a:t>Raul Arambula </a:t>
            </a:r>
          </a:p>
          <a:p>
            <a:pPr algn="ctr">
              <a:lnSpc>
                <a:spcPct val="150000"/>
              </a:lnSpc>
            </a:pPr>
            <a:r>
              <a:rPr lang="en-US" dirty="0" smtClean="0">
                <a:solidFill>
                  <a:srgbClr val="183768"/>
                </a:solidFill>
                <a:latin typeface="+mj-lt"/>
                <a:ea typeface="Source Sans Pro"/>
                <a:cs typeface="Calibri"/>
              </a:rPr>
              <a:t>Patti Blank</a:t>
            </a:r>
          </a:p>
          <a:p>
            <a:pPr algn="ctr">
              <a:lnSpc>
                <a:spcPct val="150000"/>
              </a:lnSpc>
            </a:pPr>
            <a:r>
              <a:rPr lang="en-US" dirty="0">
                <a:solidFill>
                  <a:srgbClr val="183768"/>
                </a:solidFill>
                <a:ea typeface="Source Sans Pro"/>
                <a:cs typeface="Calibri"/>
              </a:rPr>
              <a:t>Yvonne Lopez</a:t>
            </a:r>
            <a:r>
              <a:rPr lang="en-US" dirty="0">
                <a:solidFill>
                  <a:srgbClr val="183768"/>
                </a:solidFill>
                <a:latin typeface="+mj-lt"/>
                <a:ea typeface="Source Sans Pro"/>
                <a:cs typeface="Calibri"/>
              </a:rPr>
              <a:t/>
            </a:r>
            <a:br>
              <a:rPr lang="en-US" dirty="0">
                <a:solidFill>
                  <a:srgbClr val="183768"/>
                </a:solidFill>
                <a:latin typeface="+mj-lt"/>
                <a:ea typeface="Source Sans Pro"/>
                <a:cs typeface="Calibri"/>
              </a:rPr>
            </a:br>
            <a:r>
              <a:rPr lang="en-US" dirty="0" smtClean="0">
                <a:solidFill>
                  <a:srgbClr val="183768"/>
                </a:solidFill>
                <a:latin typeface="+mj-lt"/>
                <a:ea typeface="Source Sans Pro"/>
                <a:cs typeface="Calibri"/>
              </a:rPr>
              <a:t>David Garcia </a:t>
            </a:r>
            <a:r>
              <a:rPr lang="en-US" dirty="0">
                <a:solidFill>
                  <a:srgbClr val="183768"/>
                </a:solidFill>
                <a:latin typeface="+mj-lt"/>
                <a:ea typeface="Source Sans Pro"/>
                <a:cs typeface="Calibri"/>
              </a:rPr>
              <a:t/>
            </a:r>
            <a:br>
              <a:rPr lang="en-US" dirty="0">
                <a:solidFill>
                  <a:srgbClr val="183768"/>
                </a:solidFill>
                <a:latin typeface="+mj-lt"/>
                <a:ea typeface="Source Sans Pro"/>
                <a:cs typeface="Calibri"/>
              </a:rPr>
            </a:br>
            <a:r>
              <a:rPr lang="en-US" dirty="0" smtClean="0">
                <a:solidFill>
                  <a:srgbClr val="183768"/>
                </a:solidFill>
                <a:latin typeface="+mj-lt"/>
                <a:ea typeface="Source Sans Pro"/>
                <a:cs typeface="Calibri"/>
              </a:rPr>
              <a:t>Rosa Estrada</a:t>
            </a:r>
            <a:endParaRPr lang="en-US" dirty="0">
              <a:solidFill>
                <a:srgbClr val="183768"/>
              </a:solidFill>
              <a:latin typeface="+mj-lt"/>
            </a:endParaRPr>
          </a:p>
        </p:txBody>
      </p:sp>
      <p:sp>
        <p:nvSpPr>
          <p:cNvPr id="6" name="Title 1"/>
          <p:cNvSpPr txBox="1">
            <a:spLocks/>
          </p:cNvSpPr>
          <p:nvPr/>
        </p:nvSpPr>
        <p:spPr>
          <a:xfrm>
            <a:off x="629729" y="739129"/>
            <a:ext cx="5676181" cy="500331"/>
          </a:xfrm>
          <a:prstGeom prst="rect">
            <a:avLst/>
          </a:prstGeom>
        </p:spPr>
        <p:txBody>
          <a:bodyPr vert="horz" lIns="457200" tIns="0" rIns="457200" bIns="45720" rtlCol="0" anchor="t"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Calibri" panose="020F0502020204030204" pitchFamily="34" charset="0"/>
              </a:rPr>
              <a:t>Submission Requirements</a:t>
            </a:r>
            <a:endPar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89424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31" y="303461"/>
            <a:ext cx="7184923" cy="1325563"/>
          </a:xfrm>
        </p:spPr>
        <p:txBody>
          <a:bodyPr>
            <a:normAutofit/>
          </a:bodyPr>
          <a:lstStyle/>
          <a:p>
            <a:r>
              <a:rPr lang="en-US" sz="4000" b="1" dirty="0" smtClean="0">
                <a:effectLst>
                  <a:outerShdw blurRad="38100" dist="38100" dir="2700000" algn="tl">
                    <a:srgbClr val="000000">
                      <a:alpha val="43137"/>
                    </a:srgbClr>
                  </a:outerShdw>
                </a:effectLst>
              </a:rPr>
              <a:t>Key Updates</a:t>
            </a:r>
            <a:endParaRPr lang="en-US" sz="4000"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3680276" y="1735744"/>
            <a:ext cx="8020664" cy="3945255"/>
          </a:xfrm>
          <a:solidFill>
            <a:schemeClr val="tx1"/>
          </a:solidFill>
        </p:spPr>
        <p:txBody>
          <a:bodyPr>
            <a:normAutofit fontScale="92500" lnSpcReduction="20000"/>
          </a:bodyPr>
          <a:lstStyle/>
          <a:p>
            <a:pPr marL="514350" indent="-514350">
              <a:buFont typeface="+mj-lt"/>
              <a:buAutoNum type="arabicParenR"/>
            </a:pPr>
            <a:endParaRPr lang="en-US" sz="3200" dirty="0" smtClean="0">
              <a:solidFill>
                <a:schemeClr val="bg1"/>
              </a:solidFill>
            </a:endParaRPr>
          </a:p>
          <a:p>
            <a:pPr marL="514350" indent="-514350">
              <a:buFont typeface="+mj-lt"/>
              <a:buAutoNum type="arabicParenR"/>
            </a:pPr>
            <a:r>
              <a:rPr lang="en-US" sz="3200" dirty="0" smtClean="0">
                <a:solidFill>
                  <a:schemeClr val="bg1"/>
                </a:solidFill>
              </a:rPr>
              <a:t>5C Updates</a:t>
            </a:r>
          </a:p>
          <a:p>
            <a:pPr marL="514350" indent="-514350">
              <a:buFont typeface="+mj-lt"/>
              <a:buAutoNum type="arabicParenR"/>
            </a:pPr>
            <a:r>
              <a:rPr lang="en-US" sz="3200" dirty="0" smtClean="0">
                <a:solidFill>
                  <a:schemeClr val="bg1"/>
                </a:solidFill>
              </a:rPr>
              <a:t>Equitable </a:t>
            </a:r>
            <a:r>
              <a:rPr lang="en-US" sz="3200" dirty="0">
                <a:solidFill>
                  <a:schemeClr val="bg1"/>
                </a:solidFill>
              </a:rPr>
              <a:t>Placement and </a:t>
            </a:r>
            <a:r>
              <a:rPr lang="en-US" sz="3200" dirty="0" smtClean="0">
                <a:solidFill>
                  <a:schemeClr val="bg1"/>
                </a:solidFill>
              </a:rPr>
              <a:t>Completion</a:t>
            </a:r>
            <a:endParaRPr lang="en-US" sz="3200" dirty="0">
              <a:solidFill>
                <a:schemeClr val="bg1"/>
              </a:solidFill>
            </a:endParaRPr>
          </a:p>
          <a:p>
            <a:pPr marL="514350" indent="-514350">
              <a:buFont typeface="+mj-lt"/>
              <a:buAutoNum type="arabicParenR"/>
            </a:pPr>
            <a:r>
              <a:rPr lang="en-US" sz="3200" dirty="0" smtClean="0">
                <a:solidFill>
                  <a:schemeClr val="bg1"/>
                </a:solidFill>
              </a:rPr>
              <a:t>Competency-based education</a:t>
            </a:r>
          </a:p>
          <a:p>
            <a:pPr marL="514350" indent="-514350">
              <a:buFont typeface="+mj-lt"/>
              <a:buAutoNum type="arabicParenR"/>
            </a:pPr>
            <a:r>
              <a:rPr lang="en-US" sz="3200" dirty="0">
                <a:solidFill>
                  <a:schemeClr val="bg1"/>
                </a:solidFill>
              </a:rPr>
              <a:t>Credit for Prior Learning </a:t>
            </a:r>
          </a:p>
          <a:p>
            <a:pPr marL="514350" indent="-514350">
              <a:buFont typeface="+mj-lt"/>
              <a:buAutoNum type="arabicParenR"/>
            </a:pPr>
            <a:r>
              <a:rPr lang="en-US" sz="3200" dirty="0">
                <a:solidFill>
                  <a:schemeClr val="bg1"/>
                </a:solidFill>
              </a:rPr>
              <a:t>Ethnic Studies Implementation</a:t>
            </a:r>
          </a:p>
          <a:p>
            <a:pPr marL="514350" indent="-514350">
              <a:buFont typeface="+mj-lt"/>
              <a:buAutoNum type="arabicParenR"/>
            </a:pPr>
            <a:r>
              <a:rPr lang="en-US" sz="3200" dirty="0" smtClean="0">
                <a:solidFill>
                  <a:schemeClr val="bg1"/>
                </a:solidFill>
              </a:rPr>
              <a:t>Baccalaureate Degree </a:t>
            </a:r>
            <a:r>
              <a:rPr lang="en-US" sz="3200" dirty="0">
                <a:solidFill>
                  <a:schemeClr val="bg1"/>
                </a:solidFill>
              </a:rPr>
              <a:t>Implementation</a:t>
            </a:r>
          </a:p>
          <a:p>
            <a:pPr marL="514350" indent="-514350">
              <a:buFont typeface="+mj-lt"/>
              <a:buAutoNum type="arabicParenR"/>
            </a:pPr>
            <a:r>
              <a:rPr lang="en-US" sz="3200" dirty="0" smtClean="0">
                <a:solidFill>
                  <a:schemeClr val="bg1"/>
                </a:solidFill>
              </a:rPr>
              <a:t>Legislation Implementation</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240891" y="2497394"/>
            <a:ext cx="3714814" cy="2089583"/>
          </a:xfrm>
          <a:prstGeom prst="rect">
            <a:avLst/>
          </a:prstGeom>
        </p:spPr>
      </p:pic>
      <p:sp>
        <p:nvSpPr>
          <p:cNvPr id="5" name="Slide Number Placeholder 4"/>
          <p:cNvSpPr>
            <a:spLocks noGrp="1"/>
          </p:cNvSpPr>
          <p:nvPr>
            <p:ph type="sldNum" sz="quarter" idx="12"/>
          </p:nvPr>
        </p:nvSpPr>
        <p:spPr/>
        <p:txBody>
          <a:bodyPr/>
          <a:lstStyle/>
          <a:p>
            <a:fld id="{5D3E8667-13B6-4304-A410-D37E32F36084}" type="slidenum">
              <a:rPr lang="en-US" smtClean="0"/>
              <a:t>10</a:t>
            </a:fld>
            <a:endParaRPr lang="en-US"/>
          </a:p>
        </p:txBody>
      </p:sp>
    </p:spTree>
    <p:extLst>
      <p:ext uri="{BB962C8B-B14F-4D97-AF65-F5344CB8AC3E}">
        <p14:creationId xmlns:p14="http://schemas.microsoft.com/office/powerpoint/2010/main" val="3989036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2071"/>
          </a:xfrm>
          <a:solidFill>
            <a:schemeClr val="tx1"/>
          </a:solidFill>
        </p:spPr>
        <p:txBody>
          <a:bodyPr>
            <a:normAutofit/>
          </a:bodyPr>
          <a:lstStyle/>
          <a:p>
            <a:r>
              <a:rPr lang="en-US" sz="4000" b="1" dirty="0" smtClean="0">
                <a:solidFill>
                  <a:schemeClr val="bg1"/>
                </a:solidFill>
                <a:latin typeface="+mj-lt"/>
                <a:cs typeface="Arial" panose="020B0604020202020204" pitchFamily="34" charset="0"/>
              </a:rPr>
              <a:t>5C Updates</a:t>
            </a:r>
            <a:endParaRPr lang="en-US" sz="40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364374" y="1497770"/>
            <a:ext cx="11339946" cy="4455662"/>
          </a:xfrm>
        </p:spPr>
        <p:txBody>
          <a:bodyPr>
            <a:normAutofit fontScale="85000" lnSpcReduction="20000"/>
          </a:bodyPr>
          <a:lstStyle/>
          <a:p>
            <a:pPr>
              <a:lnSpc>
                <a:spcPct val="110000"/>
              </a:lnSpc>
            </a:pPr>
            <a:r>
              <a:rPr lang="en-US" b="1" dirty="0" smtClean="0">
                <a:solidFill>
                  <a:schemeClr val="tx1"/>
                </a:solidFill>
              </a:rPr>
              <a:t>DEI in Curriculum Framework</a:t>
            </a:r>
            <a:r>
              <a:rPr lang="en-US" dirty="0" smtClean="0">
                <a:solidFill>
                  <a:schemeClr val="tx1"/>
                </a:solidFill>
              </a:rPr>
              <a:t>: </a:t>
            </a:r>
            <a:r>
              <a:rPr lang="en-US" dirty="0">
                <a:solidFill>
                  <a:schemeClr val="tx1"/>
                </a:solidFill>
              </a:rPr>
              <a:t>Diversity, Equity, and Inclusion in Curriculum: Model Principles and </a:t>
            </a:r>
            <a:r>
              <a:rPr lang="en-US" dirty="0" smtClean="0">
                <a:solidFill>
                  <a:schemeClr val="tx1"/>
                </a:solidFill>
              </a:rPr>
              <a:t>Practices published.</a:t>
            </a:r>
            <a:endParaRPr lang="en-US" dirty="0">
              <a:solidFill>
                <a:schemeClr val="tx1"/>
              </a:solidFill>
            </a:endParaRPr>
          </a:p>
          <a:p>
            <a:pPr>
              <a:lnSpc>
                <a:spcPct val="110000"/>
              </a:lnSpc>
            </a:pPr>
            <a:r>
              <a:rPr lang="en-US" b="1" dirty="0" smtClean="0">
                <a:solidFill>
                  <a:schemeClr val="tx1"/>
                </a:solidFill>
              </a:rPr>
              <a:t>Work </a:t>
            </a:r>
            <a:r>
              <a:rPr lang="en-US" b="1" dirty="0">
                <a:solidFill>
                  <a:schemeClr val="tx1"/>
                </a:solidFill>
              </a:rPr>
              <a:t>Experience Education</a:t>
            </a:r>
            <a:r>
              <a:rPr lang="en-US" dirty="0">
                <a:solidFill>
                  <a:schemeClr val="tx1"/>
                </a:solidFill>
              </a:rPr>
              <a:t>: </a:t>
            </a:r>
            <a:r>
              <a:rPr lang="en-US" dirty="0" smtClean="0">
                <a:solidFill>
                  <a:schemeClr val="tx1"/>
                </a:solidFill>
              </a:rPr>
              <a:t>Updated regulations went before the BOG for first read in May (2</a:t>
            </a:r>
            <a:r>
              <a:rPr lang="en-US" baseline="30000" dirty="0" smtClean="0">
                <a:solidFill>
                  <a:schemeClr val="tx1"/>
                </a:solidFill>
              </a:rPr>
              <a:t>nd</a:t>
            </a:r>
            <a:r>
              <a:rPr lang="en-US" dirty="0" smtClean="0">
                <a:solidFill>
                  <a:schemeClr val="tx1"/>
                </a:solidFill>
              </a:rPr>
              <a:t> read in July).</a:t>
            </a:r>
          </a:p>
          <a:p>
            <a:pPr>
              <a:lnSpc>
                <a:spcPct val="110000"/>
              </a:lnSpc>
            </a:pPr>
            <a:r>
              <a:rPr lang="en-US" b="1" dirty="0" smtClean="0">
                <a:solidFill>
                  <a:schemeClr val="tx1"/>
                </a:solidFill>
              </a:rPr>
              <a:t>PCAH</a:t>
            </a:r>
            <a:r>
              <a:rPr lang="en-US" dirty="0" smtClean="0">
                <a:solidFill>
                  <a:schemeClr val="tx1"/>
                </a:solidFill>
              </a:rPr>
              <a:t>: Reviewed </a:t>
            </a:r>
            <a:r>
              <a:rPr lang="en-US" dirty="0">
                <a:solidFill>
                  <a:schemeClr val="tx1"/>
                </a:solidFill>
              </a:rPr>
              <a:t>and finalizing PCAH </a:t>
            </a:r>
            <a:r>
              <a:rPr lang="en-US" dirty="0" smtClean="0">
                <a:solidFill>
                  <a:schemeClr val="tx1"/>
                </a:solidFill>
              </a:rPr>
              <a:t>revisions</a:t>
            </a:r>
            <a:endParaRPr lang="en-US" dirty="0">
              <a:solidFill>
                <a:schemeClr val="tx1"/>
              </a:solidFill>
            </a:endParaRPr>
          </a:p>
          <a:p>
            <a:pPr>
              <a:lnSpc>
                <a:spcPct val="110000"/>
              </a:lnSpc>
            </a:pPr>
            <a:r>
              <a:rPr lang="en-US" b="1" dirty="0" smtClean="0">
                <a:solidFill>
                  <a:schemeClr val="tx1"/>
                </a:solidFill>
              </a:rPr>
              <a:t>Forthcoming</a:t>
            </a:r>
            <a:r>
              <a:rPr lang="en-US" dirty="0" smtClean="0">
                <a:solidFill>
                  <a:schemeClr val="tx1"/>
                </a:solidFill>
              </a:rPr>
              <a:t>: </a:t>
            </a:r>
          </a:p>
          <a:p>
            <a:pPr lvl="1">
              <a:lnSpc>
                <a:spcPct val="110000"/>
              </a:lnSpc>
            </a:pPr>
            <a:r>
              <a:rPr lang="en-US" dirty="0" smtClean="0">
                <a:solidFill>
                  <a:schemeClr val="tx1"/>
                </a:solidFill>
              </a:rPr>
              <a:t>Updates to the AA degree regs and associated sections</a:t>
            </a:r>
          </a:p>
          <a:p>
            <a:pPr lvl="1">
              <a:lnSpc>
                <a:spcPct val="110000"/>
              </a:lnSpc>
            </a:pPr>
            <a:r>
              <a:rPr lang="en-US" dirty="0">
                <a:solidFill>
                  <a:schemeClr val="tx1"/>
                </a:solidFill>
              </a:rPr>
              <a:t>Incorporating DEI in the COR </a:t>
            </a:r>
            <a:r>
              <a:rPr lang="en-US" dirty="0" smtClean="0">
                <a:solidFill>
                  <a:schemeClr val="tx1"/>
                </a:solidFill>
              </a:rPr>
              <a:t>regulations</a:t>
            </a:r>
          </a:p>
          <a:p>
            <a:pPr lvl="1">
              <a:lnSpc>
                <a:spcPct val="110000"/>
              </a:lnSpc>
            </a:pPr>
            <a:r>
              <a:rPr lang="en-US" dirty="0" smtClean="0">
                <a:solidFill>
                  <a:schemeClr val="tx1"/>
                </a:solidFill>
              </a:rPr>
              <a:t>Guidance &amp; attendance accounting for </a:t>
            </a:r>
            <a:r>
              <a:rPr lang="en-US" dirty="0" err="1" smtClean="0">
                <a:solidFill>
                  <a:schemeClr val="tx1"/>
                </a:solidFill>
              </a:rPr>
              <a:t>Hyflex</a:t>
            </a:r>
            <a:r>
              <a:rPr lang="en-US" dirty="0" smtClean="0">
                <a:solidFill>
                  <a:schemeClr val="tx1"/>
                </a:solidFill>
              </a:rPr>
              <a:t> </a:t>
            </a:r>
          </a:p>
          <a:p>
            <a:pPr lvl="1">
              <a:lnSpc>
                <a:spcPct val="110000"/>
              </a:lnSpc>
            </a:pPr>
            <a:r>
              <a:rPr lang="en-US" dirty="0" smtClean="0">
                <a:solidFill>
                  <a:schemeClr val="tx1"/>
                </a:solidFill>
              </a:rPr>
              <a:t>Guidance on cross listing</a:t>
            </a:r>
          </a:p>
          <a:p>
            <a:pPr lvl="1">
              <a:lnSpc>
                <a:spcPct val="110000"/>
              </a:lnSpc>
            </a:pPr>
            <a:r>
              <a:rPr lang="en-US" dirty="0" smtClean="0">
                <a:solidFill>
                  <a:schemeClr val="tx1"/>
                </a:solidFill>
              </a:rPr>
              <a:t>Title 5 revisions for AB 705 alignment</a:t>
            </a:r>
            <a:endParaRPr lang="en-US" dirty="0">
              <a:solidFill>
                <a:schemeClr val="tx1"/>
              </a:solidFill>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5D3E8667-13B6-4304-A410-D37E32F36084}" type="slidenum">
              <a:rPr lang="en-US" smtClean="0"/>
              <a:t>11</a:t>
            </a:fld>
            <a:endParaRPr lang="en-US"/>
          </a:p>
        </p:txBody>
      </p:sp>
    </p:spTree>
    <p:extLst>
      <p:ext uri="{BB962C8B-B14F-4D97-AF65-F5344CB8AC3E}">
        <p14:creationId xmlns:p14="http://schemas.microsoft.com/office/powerpoint/2010/main" val="1225106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3E8667-13B6-4304-A410-D37E32F36084}" type="slidenum">
              <a:rPr lang="en-US" smtClean="0"/>
              <a:t>12</a:t>
            </a:fld>
            <a:endParaRPr lang="en-US"/>
          </a:p>
        </p:txBody>
      </p:sp>
      <p:sp>
        <p:nvSpPr>
          <p:cNvPr id="5" name="Title 1">
            <a:extLst>
              <a:ext uri="{FF2B5EF4-FFF2-40B4-BE49-F238E27FC236}">
                <a16:creationId xmlns:a16="http://schemas.microsoft.com/office/drawing/2014/main" id="{5A329120-03AE-4F54-9CE2-7CCC7C024034}"/>
              </a:ext>
            </a:extLst>
          </p:cNvPr>
          <p:cNvSpPr>
            <a:spLocks noGrp="1"/>
          </p:cNvSpPr>
          <p:nvPr>
            <p:ph type="title"/>
          </p:nvPr>
        </p:nvSpPr>
        <p:spPr>
          <a:xfrm>
            <a:off x="0" y="1"/>
            <a:ext cx="12192000" cy="1199534"/>
          </a:xfrm>
          <a:solidFill>
            <a:schemeClr val="tx1"/>
          </a:solidFill>
        </p:spPr>
        <p:txBody>
          <a:bodyPr anchor="ctr">
            <a:normAutofit fontScale="90000"/>
          </a:bodyPr>
          <a:lstStyle/>
          <a:p>
            <a:r>
              <a:rPr lang="en-US" sz="4000" b="1" dirty="0">
                <a:solidFill>
                  <a:schemeClr val="bg1"/>
                </a:solidFill>
              </a:rPr>
              <a:t>Equitable </a:t>
            </a:r>
            <a:r>
              <a:rPr lang="en-US" sz="4000" b="1" dirty="0" smtClean="0">
                <a:solidFill>
                  <a:schemeClr val="bg1"/>
                </a:solidFill>
              </a:rPr>
              <a:t>Placement and Completion </a:t>
            </a:r>
            <a:br>
              <a:rPr lang="en-US" sz="4000" b="1" dirty="0" smtClean="0">
                <a:solidFill>
                  <a:schemeClr val="bg1"/>
                </a:solidFill>
              </a:rPr>
            </a:br>
            <a:r>
              <a:rPr lang="en-US" sz="4000" b="1" dirty="0" smtClean="0">
                <a:solidFill>
                  <a:schemeClr val="bg1"/>
                </a:solidFill>
              </a:rPr>
              <a:t>(AB 705/1705)</a:t>
            </a:r>
            <a:br>
              <a:rPr lang="en-US" sz="4000" b="1" dirty="0" smtClean="0">
                <a:solidFill>
                  <a:schemeClr val="bg1"/>
                </a:solidFill>
              </a:rPr>
            </a:br>
            <a:endParaRPr lang="en-US" sz="4000" b="1" dirty="0">
              <a:solidFill>
                <a:schemeClr val="bg1"/>
              </a:solidFill>
            </a:endParaRPr>
          </a:p>
        </p:txBody>
      </p:sp>
      <p:sp>
        <p:nvSpPr>
          <p:cNvPr id="6" name="Content Placeholder 2">
            <a:extLst>
              <a:ext uri="{FF2B5EF4-FFF2-40B4-BE49-F238E27FC236}">
                <a16:creationId xmlns:a16="http://schemas.microsoft.com/office/drawing/2014/main" id="{C5B62BB1-207A-4241-9D59-807A036271CB}"/>
              </a:ext>
            </a:extLst>
          </p:cNvPr>
          <p:cNvSpPr>
            <a:spLocks noGrp="1"/>
          </p:cNvSpPr>
          <p:nvPr>
            <p:ph idx="1"/>
          </p:nvPr>
        </p:nvSpPr>
        <p:spPr>
          <a:xfrm>
            <a:off x="1676400" y="1204913"/>
            <a:ext cx="10515600" cy="3603061"/>
          </a:xfrm>
        </p:spPr>
        <p:txBody>
          <a:bodyPr>
            <a:noAutofit/>
          </a:bodyPr>
          <a:lstStyle/>
          <a:p>
            <a:r>
              <a:rPr lang="en-US" sz="2600" b="1" i="1" dirty="0" smtClean="0">
                <a:solidFill>
                  <a:schemeClr val="tx1"/>
                </a:solidFill>
              </a:rPr>
              <a:t>Goal:</a:t>
            </a:r>
            <a:r>
              <a:rPr lang="en-US" sz="2600" b="1" dirty="0" smtClean="0">
                <a:solidFill>
                  <a:schemeClr val="tx1"/>
                </a:solidFill>
              </a:rPr>
              <a:t> </a:t>
            </a:r>
            <a:r>
              <a:rPr lang="en-US" sz="2600" dirty="0" smtClean="0">
                <a:solidFill>
                  <a:schemeClr val="tx1"/>
                </a:solidFill>
              </a:rPr>
              <a:t>Maximize student success</a:t>
            </a:r>
          </a:p>
          <a:p>
            <a:r>
              <a:rPr lang="en-US" sz="2600" b="1" i="1" dirty="0" smtClean="0">
                <a:solidFill>
                  <a:schemeClr val="tx1"/>
                </a:solidFill>
              </a:rPr>
              <a:t>Policy Reform:</a:t>
            </a:r>
            <a:r>
              <a:rPr lang="en-US" sz="2600" i="1" dirty="0" smtClean="0">
                <a:solidFill>
                  <a:schemeClr val="tx1"/>
                </a:solidFill>
              </a:rPr>
              <a:t> </a:t>
            </a:r>
            <a:r>
              <a:rPr lang="en-US" sz="2600" dirty="0" smtClean="0">
                <a:solidFill>
                  <a:schemeClr val="tx1"/>
                </a:solidFill>
              </a:rPr>
              <a:t>Stipulates the time to enrollment &amp; completion; what information can be used for placement; and the standard of proof for any BTL placements</a:t>
            </a:r>
          </a:p>
          <a:p>
            <a:r>
              <a:rPr lang="en-US" sz="2600" b="1" i="1" dirty="0" smtClean="0">
                <a:solidFill>
                  <a:schemeClr val="tx1"/>
                </a:solidFill>
              </a:rPr>
              <a:t>Implementation:</a:t>
            </a:r>
            <a:r>
              <a:rPr lang="en-US" sz="2600" dirty="0" smtClean="0">
                <a:solidFill>
                  <a:schemeClr val="tx1"/>
                </a:solidFill>
              </a:rPr>
              <a:t> Research to establish standards &amp; best practices; Required adoption plans with a two-year innovation window; Required validation of practices; Enforcement of the law; Improvement plans; Continued evaluation and improvement</a:t>
            </a:r>
          </a:p>
          <a:p>
            <a:pPr marL="0" indent="0">
              <a:buNone/>
            </a:pPr>
            <a:endParaRPr lang="en-US" sz="2600" dirty="0"/>
          </a:p>
          <a:p>
            <a:endParaRPr lang="en-US" sz="2600" dirty="0" smtClean="0"/>
          </a:p>
          <a:p>
            <a:endParaRPr lang="en-US" sz="2600" dirty="0" smtClean="0"/>
          </a:p>
          <a:p>
            <a:endParaRPr lang="en-US" sz="3600" dirty="0"/>
          </a:p>
        </p:txBody>
      </p:sp>
      <p:sp>
        <p:nvSpPr>
          <p:cNvPr id="8" name="Rectangle 7"/>
          <p:cNvSpPr/>
          <p:nvPr/>
        </p:nvSpPr>
        <p:spPr>
          <a:xfrm>
            <a:off x="1181100" y="4943570"/>
            <a:ext cx="10515600" cy="830997"/>
          </a:xfrm>
          <a:prstGeom prst="rect">
            <a:avLst/>
          </a:prstGeom>
          <a:solidFill>
            <a:schemeClr val="accent2"/>
          </a:solidFill>
        </p:spPr>
        <p:txBody>
          <a:bodyPr wrap="square">
            <a:spAutoFit/>
          </a:bodyPr>
          <a:lstStyle/>
          <a:p>
            <a:pPr algn="ctr"/>
            <a:r>
              <a:rPr lang="en-US" sz="2400" b="1" dirty="0"/>
              <a:t>AB 705 is a </a:t>
            </a:r>
            <a:r>
              <a:rPr lang="en-US" sz="2400" b="1" dirty="0" smtClean="0"/>
              <a:t>historic </a:t>
            </a:r>
            <a:r>
              <a:rPr lang="en-US" sz="2400" b="1" dirty="0"/>
              <a:t>reform to dismantle structural racism and classism </a:t>
            </a:r>
            <a:r>
              <a:rPr lang="en-US" sz="2400" b="1" dirty="0" smtClean="0"/>
              <a:t>barriers.</a:t>
            </a:r>
            <a:endParaRPr lang="en-US" sz="2400" b="1" dirty="0"/>
          </a:p>
        </p:txBody>
      </p:sp>
    </p:spTree>
    <p:extLst>
      <p:ext uri="{BB962C8B-B14F-4D97-AF65-F5344CB8AC3E}">
        <p14:creationId xmlns:p14="http://schemas.microsoft.com/office/powerpoint/2010/main" val="507732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FDB2405-D88E-F948-80CC-2CB467A70131}"/>
              </a:ext>
            </a:extLst>
          </p:cNvPr>
          <p:cNvGraphicFramePr>
            <a:graphicFrameLocks noGrp="1"/>
          </p:cNvGraphicFramePr>
          <p:nvPr>
            <p:extLst/>
          </p:nvPr>
        </p:nvGraphicFramePr>
        <p:xfrm>
          <a:off x="860762" y="210636"/>
          <a:ext cx="10493038" cy="5309974"/>
        </p:xfrm>
        <a:graphic>
          <a:graphicData uri="http://schemas.openxmlformats.org/drawingml/2006/table">
            <a:tbl>
              <a:tblPr firstRow="1" bandRow="1">
                <a:tableStyleId>{5C22544A-7EE6-4342-B048-85BDC9FD1C3A}</a:tableStyleId>
              </a:tblPr>
              <a:tblGrid>
                <a:gridCol w="3045388">
                  <a:extLst>
                    <a:ext uri="{9D8B030D-6E8A-4147-A177-3AD203B41FA5}">
                      <a16:colId xmlns:a16="http://schemas.microsoft.com/office/drawing/2014/main" val="2975507794"/>
                    </a:ext>
                  </a:extLst>
                </a:gridCol>
                <a:gridCol w="7447650">
                  <a:extLst>
                    <a:ext uri="{9D8B030D-6E8A-4147-A177-3AD203B41FA5}">
                      <a16:colId xmlns:a16="http://schemas.microsoft.com/office/drawing/2014/main" val="2966927145"/>
                    </a:ext>
                  </a:extLst>
                </a:gridCol>
              </a:tblGrid>
              <a:tr h="498558">
                <a:tc gridSpan="2">
                  <a:txBody>
                    <a:bodyPr/>
                    <a:lstStyle/>
                    <a:p>
                      <a:pPr algn="ctr"/>
                      <a:r>
                        <a:rPr lang="en-US" sz="2400" dirty="0"/>
                        <a:t>Implementation Progress</a:t>
                      </a:r>
                    </a:p>
                  </a:txBody>
                  <a:tcPr marL="91433" marR="91433" marT="45716" marB="45716" anchor="ctr"/>
                </a:tc>
                <a:tc hMerge="1">
                  <a:txBody>
                    <a:bodyPr/>
                    <a:lstStyle/>
                    <a:p>
                      <a:endParaRPr lang="en-US" sz="2400" dirty="0"/>
                    </a:p>
                  </a:txBody>
                  <a:tcPr anchor="ctr"/>
                </a:tc>
                <a:extLst>
                  <a:ext uri="{0D108BD9-81ED-4DB2-BD59-A6C34878D82A}">
                    <a16:rowId xmlns:a16="http://schemas.microsoft.com/office/drawing/2014/main" val="2637705406"/>
                  </a:ext>
                </a:extLst>
              </a:tr>
              <a:tr h="49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October 2017</a:t>
                      </a:r>
                    </a:p>
                  </a:txBody>
                  <a:tcPr marL="91433" marR="91433" marT="45716" marB="45716" anchor="ctr"/>
                </a:tc>
                <a:tc>
                  <a:txBody>
                    <a:bodyPr/>
                    <a:lstStyle/>
                    <a:p>
                      <a:r>
                        <a:rPr lang="en-US" sz="2400" dirty="0"/>
                        <a:t>Legislation Signed</a:t>
                      </a:r>
                    </a:p>
                  </a:txBody>
                  <a:tcPr marL="91433" marR="91433" marT="45716" marB="45716" anchor="ctr"/>
                </a:tc>
                <a:extLst>
                  <a:ext uri="{0D108BD9-81ED-4DB2-BD59-A6C34878D82A}">
                    <a16:rowId xmlns:a16="http://schemas.microsoft.com/office/drawing/2014/main" val="645592417"/>
                  </a:ext>
                </a:extLst>
              </a:tr>
              <a:tr h="498558">
                <a:tc>
                  <a:txBody>
                    <a:bodyPr/>
                    <a:lstStyle/>
                    <a:p>
                      <a:r>
                        <a:rPr lang="en-US" sz="2400" dirty="0"/>
                        <a:t>March/July 2018</a:t>
                      </a:r>
                    </a:p>
                  </a:txBody>
                  <a:tcPr marL="91433" marR="91433" marT="45716" marB="45716" anchor="ctr"/>
                </a:tc>
                <a:tc>
                  <a:txBody>
                    <a:bodyPr/>
                    <a:lstStyle/>
                    <a:p>
                      <a:r>
                        <a:rPr lang="en-US" sz="2400" dirty="0"/>
                        <a:t>Default Placement Rules Established</a:t>
                      </a:r>
                    </a:p>
                  </a:txBody>
                  <a:tcPr marL="91433" marR="91433" marT="45716" marB="45716" anchor="ctr"/>
                </a:tc>
                <a:extLst>
                  <a:ext uri="{0D108BD9-81ED-4DB2-BD59-A6C34878D82A}">
                    <a16:rowId xmlns:a16="http://schemas.microsoft.com/office/drawing/2014/main" val="3073076538"/>
                  </a:ext>
                </a:extLst>
              </a:tr>
              <a:tr h="498558">
                <a:tc>
                  <a:txBody>
                    <a:bodyPr/>
                    <a:lstStyle/>
                    <a:p>
                      <a:r>
                        <a:rPr lang="en-US" sz="2400" dirty="0"/>
                        <a:t>March 2019</a:t>
                      </a:r>
                    </a:p>
                  </a:txBody>
                  <a:tcPr marL="91433" marR="91433" marT="45716" marB="45716" anchor="ctr"/>
                </a:tc>
                <a:tc>
                  <a:txBody>
                    <a:bodyPr/>
                    <a:lstStyle/>
                    <a:p>
                      <a:r>
                        <a:rPr lang="en-US" sz="2400" dirty="0"/>
                        <a:t>English and Math Regulations  Approved</a:t>
                      </a:r>
                    </a:p>
                  </a:txBody>
                  <a:tcPr marL="91433" marR="91433" marT="45716" marB="45716" anchor="ctr"/>
                </a:tc>
                <a:extLst>
                  <a:ext uri="{0D108BD9-81ED-4DB2-BD59-A6C34878D82A}">
                    <a16:rowId xmlns:a16="http://schemas.microsoft.com/office/drawing/2014/main" val="633326130"/>
                  </a:ext>
                </a:extLst>
              </a:tr>
              <a:tr h="498558">
                <a:tc>
                  <a:txBody>
                    <a:bodyPr/>
                    <a:lstStyle/>
                    <a:p>
                      <a:r>
                        <a:rPr lang="en-US" sz="2400" dirty="0"/>
                        <a:t>July 2019</a:t>
                      </a:r>
                    </a:p>
                  </a:txBody>
                  <a:tcPr marL="91433" marR="91433" marT="45716" marB="45716" anchor="ctr"/>
                </a:tc>
                <a:tc>
                  <a:txBody>
                    <a:bodyPr/>
                    <a:lstStyle/>
                    <a:p>
                      <a:r>
                        <a:rPr lang="en-US" sz="2400" dirty="0"/>
                        <a:t>English and Math Adoption Plans Submitted</a:t>
                      </a:r>
                    </a:p>
                  </a:txBody>
                  <a:tcPr marL="91433" marR="91433" marT="45716" marB="45716" anchor="ctr"/>
                </a:tc>
                <a:extLst>
                  <a:ext uri="{0D108BD9-81ED-4DB2-BD59-A6C34878D82A}">
                    <a16:rowId xmlns:a16="http://schemas.microsoft.com/office/drawing/2014/main" val="2001839961"/>
                  </a:ext>
                </a:extLst>
              </a:tr>
              <a:tr h="498558">
                <a:tc>
                  <a:txBody>
                    <a:bodyPr/>
                    <a:lstStyle/>
                    <a:p>
                      <a:r>
                        <a:rPr lang="en-US" sz="2400" dirty="0"/>
                        <a:t>Fall 2019</a:t>
                      </a:r>
                    </a:p>
                  </a:txBody>
                  <a:tcPr marL="91433" marR="91433" marT="45716" marB="45716" anchor="ctr"/>
                </a:tc>
                <a:tc>
                  <a:txBody>
                    <a:bodyPr/>
                    <a:lstStyle/>
                    <a:p>
                      <a:r>
                        <a:rPr lang="en-US" sz="2400" dirty="0"/>
                        <a:t>Implementation Deadline for English and Math</a:t>
                      </a:r>
                    </a:p>
                  </a:txBody>
                  <a:tcPr marL="91433" marR="91433" marT="45716" marB="45716" anchor="ctr"/>
                </a:tc>
                <a:extLst>
                  <a:ext uri="{0D108BD9-81ED-4DB2-BD59-A6C34878D82A}">
                    <a16:rowId xmlns:a16="http://schemas.microsoft.com/office/drawing/2014/main" val="736391528"/>
                  </a:ext>
                </a:extLst>
              </a:tr>
              <a:tr h="498558">
                <a:tc>
                  <a:txBody>
                    <a:bodyPr/>
                    <a:lstStyle/>
                    <a:p>
                      <a:r>
                        <a:rPr lang="en-US" sz="2400" dirty="0"/>
                        <a:t>March 2020</a:t>
                      </a:r>
                    </a:p>
                  </a:txBody>
                  <a:tcPr marL="91433" marR="91433" marT="45716" marB="45716" anchor="ctr"/>
                </a:tc>
                <a:tc>
                  <a:txBody>
                    <a:bodyPr/>
                    <a:lstStyle/>
                    <a:p>
                      <a:r>
                        <a:rPr lang="en-US" sz="2400" b="0" dirty="0"/>
                        <a:t>ESL Regulations Approved</a:t>
                      </a:r>
                    </a:p>
                  </a:txBody>
                  <a:tcPr marL="91433" marR="91433" marT="45716" marB="45716" anchor="ctr"/>
                </a:tc>
                <a:extLst>
                  <a:ext uri="{0D108BD9-81ED-4DB2-BD59-A6C34878D82A}">
                    <a16:rowId xmlns:a16="http://schemas.microsoft.com/office/drawing/2014/main" val="4232880934"/>
                  </a:ext>
                </a:extLst>
              </a:tr>
              <a:tr h="822899">
                <a:tc>
                  <a:txBody>
                    <a:bodyPr/>
                    <a:lstStyle/>
                    <a:p>
                      <a:r>
                        <a:rPr lang="en-US" sz="2400" dirty="0"/>
                        <a:t>Spring 2020</a:t>
                      </a:r>
                    </a:p>
                  </a:txBody>
                  <a:tcPr marL="91433" marR="91433" marT="45716" marB="45716" anchor="ctr"/>
                </a:tc>
                <a:tc>
                  <a:txBody>
                    <a:bodyPr/>
                    <a:lstStyle/>
                    <a:p>
                      <a:r>
                        <a:rPr lang="en-US" sz="2400" b="0" dirty="0"/>
                        <a:t>ESL Adoption Plan Deadline extended to July 1, 2021 for Fall 2021 Implementation</a:t>
                      </a:r>
                    </a:p>
                  </a:txBody>
                  <a:tcPr marL="91433" marR="91433" marT="45716" marB="45716" anchor="ctr"/>
                </a:tc>
                <a:extLst>
                  <a:ext uri="{0D108BD9-81ED-4DB2-BD59-A6C34878D82A}">
                    <a16:rowId xmlns:a16="http://schemas.microsoft.com/office/drawing/2014/main" val="232205535"/>
                  </a:ext>
                </a:extLst>
              </a:tr>
              <a:tr h="49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Spring 2020</a:t>
                      </a:r>
                    </a:p>
                  </a:txBody>
                  <a:tcPr marL="91433" marR="91433" marT="45716" marB="4571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Published Equitable Placement Toolkit</a:t>
                      </a:r>
                    </a:p>
                  </a:txBody>
                  <a:tcPr marL="91433" marR="91433" marT="45716" marB="45716" anchor="ctr"/>
                </a:tc>
                <a:extLst>
                  <a:ext uri="{0D108BD9-81ED-4DB2-BD59-A6C34878D82A}">
                    <a16:rowId xmlns:a16="http://schemas.microsoft.com/office/drawing/2014/main" val="3569988874"/>
                  </a:ext>
                </a:extLst>
              </a:tr>
              <a:tr h="49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Spring 2021</a:t>
                      </a:r>
                    </a:p>
                  </a:txBody>
                  <a:tcPr marL="91433" marR="91433" marT="45716" marB="45716" anchor="ctr"/>
                </a:tc>
                <a:tc>
                  <a:txBody>
                    <a:bodyPr/>
                    <a:lstStyle/>
                    <a:p>
                      <a:r>
                        <a:rPr lang="en-US" sz="2400" dirty="0"/>
                        <a:t>English and Math Validation of Practices Data Collected</a:t>
                      </a:r>
                    </a:p>
                  </a:txBody>
                  <a:tcPr marL="91433" marR="91433" marT="45716" marB="45716" anchor="ctr"/>
                </a:tc>
                <a:extLst>
                  <a:ext uri="{0D108BD9-81ED-4DB2-BD59-A6C34878D82A}">
                    <a16:rowId xmlns:a16="http://schemas.microsoft.com/office/drawing/2014/main" val="3538176775"/>
                  </a:ext>
                </a:extLst>
              </a:tr>
            </a:tbl>
          </a:graphicData>
        </a:graphic>
      </p:graphicFrame>
      <p:sp>
        <p:nvSpPr>
          <p:cNvPr id="2" name="Slide Number Placeholder 1"/>
          <p:cNvSpPr>
            <a:spLocks noGrp="1"/>
          </p:cNvSpPr>
          <p:nvPr>
            <p:ph type="sldNum" sz="quarter" idx="12"/>
          </p:nvPr>
        </p:nvSpPr>
        <p:spPr/>
        <p:txBody>
          <a:bodyPr/>
          <a:lstStyle/>
          <a:p>
            <a:fld id="{5D3E8667-13B6-4304-A410-D37E32F36084}" type="slidenum">
              <a:rPr lang="en-US" smtClean="0"/>
              <a:t>13</a:t>
            </a:fld>
            <a:endParaRPr lang="en-US"/>
          </a:p>
        </p:txBody>
      </p:sp>
    </p:spTree>
    <p:extLst>
      <p:ext uri="{BB962C8B-B14F-4D97-AF65-F5344CB8AC3E}">
        <p14:creationId xmlns:p14="http://schemas.microsoft.com/office/powerpoint/2010/main" val="1410013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FDB2405-D88E-F948-80CC-2CB467A70131}"/>
              </a:ext>
            </a:extLst>
          </p:cNvPr>
          <p:cNvGraphicFramePr>
            <a:graphicFrameLocks noGrp="1"/>
          </p:cNvGraphicFramePr>
          <p:nvPr>
            <p:extLst/>
          </p:nvPr>
        </p:nvGraphicFramePr>
        <p:xfrm>
          <a:off x="762402" y="299665"/>
          <a:ext cx="10493038" cy="5134521"/>
        </p:xfrm>
        <a:graphic>
          <a:graphicData uri="http://schemas.openxmlformats.org/drawingml/2006/table">
            <a:tbl>
              <a:tblPr firstRow="1" bandRow="1">
                <a:tableStyleId>{5C22544A-7EE6-4342-B048-85BDC9FD1C3A}</a:tableStyleId>
              </a:tblPr>
              <a:tblGrid>
                <a:gridCol w="3045388">
                  <a:extLst>
                    <a:ext uri="{9D8B030D-6E8A-4147-A177-3AD203B41FA5}">
                      <a16:colId xmlns:a16="http://schemas.microsoft.com/office/drawing/2014/main" val="2975507794"/>
                    </a:ext>
                  </a:extLst>
                </a:gridCol>
                <a:gridCol w="7447650">
                  <a:extLst>
                    <a:ext uri="{9D8B030D-6E8A-4147-A177-3AD203B41FA5}">
                      <a16:colId xmlns:a16="http://schemas.microsoft.com/office/drawing/2014/main" val="2966927145"/>
                    </a:ext>
                  </a:extLst>
                </a:gridCol>
              </a:tblGrid>
              <a:tr h="498558">
                <a:tc gridSpan="2">
                  <a:txBody>
                    <a:bodyPr/>
                    <a:lstStyle/>
                    <a:p>
                      <a:pPr algn="ctr"/>
                      <a:r>
                        <a:rPr lang="en-US" sz="2400" dirty="0"/>
                        <a:t>Implementation Progress</a:t>
                      </a:r>
                    </a:p>
                  </a:txBody>
                  <a:tcPr marL="91433" marR="91433" marT="45716" marB="45716" anchor="ctr"/>
                </a:tc>
                <a:tc hMerge="1">
                  <a:txBody>
                    <a:bodyPr/>
                    <a:lstStyle/>
                    <a:p>
                      <a:endParaRPr lang="en-US" sz="2400" dirty="0"/>
                    </a:p>
                  </a:txBody>
                  <a:tcPr anchor="ctr"/>
                </a:tc>
                <a:extLst>
                  <a:ext uri="{0D108BD9-81ED-4DB2-BD59-A6C34878D82A}">
                    <a16:rowId xmlns:a16="http://schemas.microsoft.com/office/drawing/2014/main" val="2637705406"/>
                  </a:ext>
                </a:extLst>
              </a:tr>
              <a:tr h="821663">
                <a:tc>
                  <a:txBody>
                    <a:bodyPr/>
                    <a:lstStyle/>
                    <a:p>
                      <a:r>
                        <a:rPr lang="en-US" sz="2400" dirty="0"/>
                        <a:t>Spring 2021</a:t>
                      </a:r>
                    </a:p>
                  </a:txBody>
                  <a:tcPr marL="91433" marR="91433" marT="45716" marB="45716" anchor="ctr"/>
                </a:tc>
                <a:tc>
                  <a:txBody>
                    <a:bodyPr/>
                    <a:lstStyle/>
                    <a:p>
                      <a:r>
                        <a:rPr lang="en-US" sz="2400" b="0" baseline="0" dirty="0">
                          <a:hlinkClick r:id="rId3"/>
                        </a:rPr>
                        <a:t>Transfer Level Gateway Completion Dashboard</a:t>
                      </a:r>
                      <a:r>
                        <a:rPr lang="en-US" sz="2400" b="0" dirty="0">
                          <a:hlinkClick r:id="rId3"/>
                        </a:rPr>
                        <a:t> Created</a:t>
                      </a:r>
                      <a:endParaRPr lang="en-US" sz="2400" b="0" dirty="0"/>
                    </a:p>
                  </a:txBody>
                  <a:tcPr marL="91433" marR="91433" marT="45716" marB="45716" anchor="ctr"/>
                </a:tc>
                <a:extLst>
                  <a:ext uri="{0D108BD9-81ED-4DB2-BD59-A6C34878D82A}">
                    <a16:rowId xmlns:a16="http://schemas.microsoft.com/office/drawing/2014/main" val="3073076538"/>
                  </a:ext>
                </a:extLst>
              </a:tr>
              <a:tr h="498558">
                <a:tc>
                  <a:txBody>
                    <a:bodyPr/>
                    <a:lstStyle/>
                    <a:p>
                      <a:r>
                        <a:rPr lang="en-US" sz="2400" dirty="0"/>
                        <a:t>Spring 2021</a:t>
                      </a:r>
                    </a:p>
                  </a:txBody>
                  <a:tcPr marL="91433" marR="91433" marT="45716" marB="45716" anchor="ctr"/>
                </a:tc>
                <a:tc>
                  <a:txBody>
                    <a:bodyPr/>
                    <a:lstStyle/>
                    <a:p>
                      <a:r>
                        <a:rPr lang="en-US" sz="2400" b="0" dirty="0"/>
                        <a:t>ESL Data Analysis and Research</a:t>
                      </a:r>
                    </a:p>
                  </a:txBody>
                  <a:tcPr marL="91433" marR="91433" marT="45716" marB="45716" anchor="ctr"/>
                </a:tc>
                <a:extLst>
                  <a:ext uri="{0D108BD9-81ED-4DB2-BD59-A6C34878D82A}">
                    <a16:rowId xmlns:a16="http://schemas.microsoft.com/office/drawing/2014/main" val="920033493"/>
                  </a:ext>
                </a:extLst>
              </a:tr>
              <a:tr h="49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July 1, 2021</a:t>
                      </a:r>
                    </a:p>
                  </a:txBody>
                  <a:tcPr marL="91433" marR="91433" marT="45716" marB="45716" anchor="ctr"/>
                </a:tc>
                <a:tc>
                  <a:txBody>
                    <a:bodyPr/>
                    <a:lstStyle/>
                    <a:p>
                      <a:r>
                        <a:rPr lang="en-US" sz="2400" b="0" dirty="0"/>
                        <a:t>ESL Adoption Plans Due </a:t>
                      </a:r>
                    </a:p>
                  </a:txBody>
                  <a:tcPr marL="91433" marR="91433" marT="45716" marB="45716" anchor="ctr"/>
                </a:tc>
                <a:extLst>
                  <a:ext uri="{0D108BD9-81ED-4DB2-BD59-A6C34878D82A}">
                    <a16:rowId xmlns:a16="http://schemas.microsoft.com/office/drawing/2014/main" val="633326130"/>
                  </a:ext>
                </a:extLst>
              </a:tr>
              <a:tr h="822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July 2021</a:t>
                      </a:r>
                    </a:p>
                  </a:txBody>
                  <a:tcPr marL="91433" marR="91433" marT="45716" marB="45716" anchor="ctr"/>
                </a:tc>
                <a:tc>
                  <a:txBody>
                    <a:bodyPr/>
                    <a:lstStyle/>
                    <a:p>
                      <a:r>
                        <a:rPr lang="en-US" sz="2400" b="0" dirty="0"/>
                        <a:t>Equitable Placement &amp; Completion BOG Spotlight: Results of Validation of Practices</a:t>
                      </a:r>
                    </a:p>
                  </a:txBody>
                  <a:tcPr marL="91433" marR="91433" marT="45716" marB="45716" anchor="ctr"/>
                </a:tc>
                <a:extLst>
                  <a:ext uri="{0D108BD9-81ED-4DB2-BD59-A6C34878D82A}">
                    <a16:rowId xmlns:a16="http://schemas.microsoft.com/office/drawing/2014/main" val="1727763203"/>
                  </a:ext>
                </a:extLst>
              </a:tr>
              <a:tr h="498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Fall 2021</a:t>
                      </a:r>
                    </a:p>
                  </a:txBody>
                  <a:tcPr marL="91433" marR="91433" marT="45716" marB="4571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Implementation Deadline for ESL</a:t>
                      </a:r>
                    </a:p>
                  </a:txBody>
                  <a:tcPr marL="91433" marR="91433" marT="45716" marB="45716" anchor="ctr"/>
                </a:tc>
                <a:extLst>
                  <a:ext uri="{0D108BD9-81ED-4DB2-BD59-A6C34878D82A}">
                    <a16:rowId xmlns:a16="http://schemas.microsoft.com/office/drawing/2014/main" val="2291218557"/>
                  </a:ext>
                </a:extLst>
              </a:tr>
              <a:tr h="498558">
                <a:tc>
                  <a:txBody>
                    <a:bodyPr/>
                    <a:lstStyle/>
                    <a:p>
                      <a:r>
                        <a:rPr lang="en-US" sz="2400" dirty="0"/>
                        <a:t>Fall 2021</a:t>
                      </a:r>
                    </a:p>
                  </a:txBody>
                  <a:tcPr marL="91433" marR="91433" marT="45716" marB="45716" anchor="ctr"/>
                </a:tc>
                <a:tc>
                  <a:txBody>
                    <a:bodyPr/>
                    <a:lstStyle/>
                    <a:p>
                      <a:r>
                        <a:rPr lang="en-US" sz="2400" b="0" dirty="0"/>
                        <a:t>Reconstituted Assessment</a:t>
                      </a:r>
                      <a:r>
                        <a:rPr lang="en-US" sz="2400" b="0" baseline="0" dirty="0"/>
                        <a:t> Committee</a:t>
                      </a:r>
                      <a:endParaRPr lang="en-US" sz="2400" b="0" dirty="0"/>
                    </a:p>
                  </a:txBody>
                  <a:tcPr marL="91433" marR="91433" marT="45716" marB="45716" anchor="ctr"/>
                </a:tc>
                <a:extLst>
                  <a:ext uri="{0D108BD9-81ED-4DB2-BD59-A6C34878D82A}">
                    <a16:rowId xmlns:a16="http://schemas.microsoft.com/office/drawing/2014/main" val="2300312679"/>
                  </a:ext>
                </a:extLst>
              </a:tr>
              <a:tr h="498558">
                <a:tc>
                  <a:txBody>
                    <a:bodyPr/>
                    <a:lstStyle/>
                    <a:p>
                      <a:r>
                        <a:rPr lang="en-US" sz="2400" dirty="0"/>
                        <a:t>Fall 2021</a:t>
                      </a:r>
                    </a:p>
                  </a:txBody>
                  <a:tcPr marL="91433" marR="91433" marT="45716" marB="45716" anchor="ctr"/>
                </a:tc>
                <a:tc>
                  <a:txBody>
                    <a:bodyPr/>
                    <a:lstStyle/>
                    <a:p>
                      <a:r>
                        <a:rPr lang="en-US" sz="2400" b="0" dirty="0"/>
                        <a:t>Assessing</a:t>
                      </a:r>
                      <a:r>
                        <a:rPr lang="en-US" sz="2400" b="0" baseline="0" dirty="0"/>
                        <a:t> ESL Adoption Plans</a:t>
                      </a:r>
                      <a:endParaRPr lang="en-US" sz="2400" b="0" dirty="0"/>
                    </a:p>
                  </a:txBody>
                  <a:tcPr marL="91433" marR="91433" marT="45716" marB="45716" anchor="ctr"/>
                </a:tc>
                <a:extLst>
                  <a:ext uri="{0D108BD9-81ED-4DB2-BD59-A6C34878D82A}">
                    <a16:rowId xmlns:a16="http://schemas.microsoft.com/office/drawing/2014/main" val="1618514596"/>
                  </a:ext>
                </a:extLst>
              </a:tr>
              <a:tr h="498558">
                <a:tc>
                  <a:txBody>
                    <a:bodyPr/>
                    <a:lstStyle/>
                    <a:p>
                      <a:r>
                        <a:rPr lang="en-US" sz="2400" dirty="0"/>
                        <a:t>Fall 2021</a:t>
                      </a:r>
                    </a:p>
                  </a:txBody>
                  <a:tcPr marL="91433" marR="91433" marT="45716" marB="45716" anchor="ctr"/>
                </a:tc>
                <a:tc>
                  <a:txBody>
                    <a:bodyPr/>
                    <a:lstStyle/>
                    <a:p>
                      <a:r>
                        <a:rPr lang="en-US" sz="2400" dirty="0"/>
                        <a:t>Equitable Placement &amp; Completion Improvement Plans</a:t>
                      </a:r>
                    </a:p>
                  </a:txBody>
                  <a:tcPr marL="91433" marR="91433" marT="45716" marB="45716" anchor="ctr"/>
                </a:tc>
                <a:extLst>
                  <a:ext uri="{0D108BD9-81ED-4DB2-BD59-A6C34878D82A}">
                    <a16:rowId xmlns:a16="http://schemas.microsoft.com/office/drawing/2014/main" val="4162642945"/>
                  </a:ext>
                </a:extLst>
              </a:tr>
            </a:tbl>
          </a:graphicData>
        </a:graphic>
      </p:graphicFrame>
      <p:sp>
        <p:nvSpPr>
          <p:cNvPr id="3" name="TextBox 2"/>
          <p:cNvSpPr txBox="1"/>
          <p:nvPr/>
        </p:nvSpPr>
        <p:spPr>
          <a:xfrm>
            <a:off x="4113992" y="5933094"/>
            <a:ext cx="6255304" cy="369332"/>
          </a:xfrm>
          <a:prstGeom prst="rect">
            <a:avLst/>
          </a:prstGeom>
          <a:noFill/>
        </p:spPr>
        <p:txBody>
          <a:bodyPr wrap="square" rtlCol="0">
            <a:spAutoFit/>
          </a:bodyPr>
          <a:lstStyle/>
          <a:p>
            <a:r>
              <a:rPr lang="en-US" dirty="0" smtClean="0"/>
              <a:t>Results of Improvement Plans analyses will be sent to colleges.</a:t>
            </a:r>
            <a:endParaRPr lang="en-US" dirty="0"/>
          </a:p>
        </p:txBody>
      </p:sp>
      <p:sp>
        <p:nvSpPr>
          <p:cNvPr id="2" name="Slide Number Placeholder 1"/>
          <p:cNvSpPr>
            <a:spLocks noGrp="1"/>
          </p:cNvSpPr>
          <p:nvPr>
            <p:ph type="sldNum" sz="quarter" idx="12"/>
          </p:nvPr>
        </p:nvSpPr>
        <p:spPr/>
        <p:txBody>
          <a:bodyPr/>
          <a:lstStyle/>
          <a:p>
            <a:fld id="{5D3E8667-13B6-4304-A410-D37E32F36084}" type="slidenum">
              <a:rPr lang="en-US" smtClean="0"/>
              <a:t>14</a:t>
            </a:fld>
            <a:endParaRPr lang="en-US"/>
          </a:p>
        </p:txBody>
      </p:sp>
    </p:spTree>
    <p:extLst>
      <p:ext uri="{BB962C8B-B14F-4D97-AF65-F5344CB8AC3E}">
        <p14:creationId xmlns:p14="http://schemas.microsoft.com/office/powerpoint/2010/main" val="3441743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9120-03AE-4F54-9CE2-7CCC7C024034}"/>
              </a:ext>
            </a:extLst>
          </p:cNvPr>
          <p:cNvSpPr>
            <a:spLocks noGrp="1"/>
          </p:cNvSpPr>
          <p:nvPr>
            <p:ph type="title"/>
          </p:nvPr>
        </p:nvSpPr>
        <p:spPr>
          <a:xfrm>
            <a:off x="0" y="1"/>
            <a:ext cx="12192000" cy="924232"/>
          </a:xfrm>
          <a:solidFill>
            <a:schemeClr val="tx1"/>
          </a:solidFill>
        </p:spPr>
        <p:txBody>
          <a:bodyPr anchor="ctr">
            <a:normAutofit fontScale="90000"/>
          </a:bodyPr>
          <a:lstStyle/>
          <a:p>
            <a:r>
              <a:rPr lang="en-US" sz="4000" b="1" dirty="0" smtClean="0">
                <a:solidFill>
                  <a:schemeClr val="bg1"/>
                </a:solidFill>
              </a:rPr>
              <a:t>What We Know</a:t>
            </a:r>
            <a:br>
              <a:rPr lang="en-US" sz="4000" b="1" dirty="0" smtClean="0">
                <a:solidFill>
                  <a:schemeClr val="bg1"/>
                </a:solidFill>
              </a:rPr>
            </a:br>
            <a:endParaRPr lang="en-US" sz="4000" b="1" dirty="0">
              <a:solidFill>
                <a:schemeClr val="bg1"/>
              </a:solidFill>
            </a:endParaRPr>
          </a:p>
        </p:txBody>
      </p:sp>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550608" y="1065215"/>
            <a:ext cx="11641392" cy="4840448"/>
          </a:xfrm>
          <a:solidFill>
            <a:srgbClr val="E3EEFB"/>
          </a:solidFill>
        </p:spPr>
        <p:txBody>
          <a:bodyPr>
            <a:noAutofit/>
          </a:bodyPr>
          <a:lstStyle/>
          <a:p>
            <a:pPr marL="0" lvl="0" indent="0">
              <a:buNone/>
            </a:pPr>
            <a:r>
              <a:rPr lang="en-US" b="1" dirty="0" smtClean="0">
                <a:solidFill>
                  <a:schemeClr val="tx1"/>
                </a:solidFill>
              </a:rPr>
              <a:t>              Evidence </a:t>
            </a:r>
            <a:r>
              <a:rPr lang="en-US" b="1" dirty="0">
                <a:solidFill>
                  <a:schemeClr val="tx1"/>
                </a:solidFill>
              </a:rPr>
              <a:t>from </a:t>
            </a:r>
            <a:r>
              <a:rPr lang="en-US" b="1" dirty="0" smtClean="0">
                <a:solidFill>
                  <a:schemeClr val="tx1"/>
                </a:solidFill>
              </a:rPr>
              <a:t>numerous sources </a:t>
            </a:r>
            <a:r>
              <a:rPr lang="en-US" b="1" dirty="0">
                <a:solidFill>
                  <a:schemeClr val="tx1"/>
                </a:solidFill>
              </a:rPr>
              <a:t>supports one key finding: </a:t>
            </a:r>
            <a:endParaRPr lang="en-US" b="1" dirty="0" smtClean="0">
              <a:solidFill>
                <a:schemeClr val="tx1"/>
              </a:solidFill>
            </a:endParaRPr>
          </a:p>
          <a:p>
            <a:pPr marL="0" lvl="0" indent="0" algn="just">
              <a:buNone/>
            </a:pPr>
            <a:r>
              <a:rPr lang="en-US" dirty="0" smtClean="0">
                <a:solidFill>
                  <a:schemeClr val="tx1"/>
                </a:solidFill>
              </a:rPr>
              <a:t>When </a:t>
            </a:r>
            <a:r>
              <a:rPr lang="en-US" dirty="0">
                <a:solidFill>
                  <a:schemeClr val="tx1"/>
                </a:solidFill>
              </a:rPr>
              <a:t>local placement practices require, encourage or allow students to enroll in pre-transfer level coursework, throughput is not being maximized. Students are more likely to complete transfer requirements in math and English when they are placed and enroll in transfer-level </a:t>
            </a:r>
            <a:r>
              <a:rPr lang="en-US" dirty="0" smtClean="0">
                <a:solidFill>
                  <a:schemeClr val="tx1"/>
                </a:solidFill>
              </a:rPr>
              <a:t>coursework. </a:t>
            </a:r>
          </a:p>
          <a:p>
            <a:pPr marL="2290763" algn="just"/>
            <a:r>
              <a:rPr lang="en-US" dirty="0" smtClean="0">
                <a:solidFill>
                  <a:schemeClr val="tx1"/>
                </a:solidFill>
              </a:rPr>
              <a:t>For all student groups</a:t>
            </a:r>
          </a:p>
          <a:p>
            <a:pPr marL="2290763"/>
            <a:r>
              <a:rPr lang="en-US" dirty="0" smtClean="0">
                <a:solidFill>
                  <a:schemeClr val="tx1"/>
                </a:solidFill>
              </a:rPr>
              <a:t>No matter students’ high school performance</a:t>
            </a:r>
          </a:p>
          <a:p>
            <a:pPr marL="2290763"/>
            <a:r>
              <a:rPr lang="en-US" dirty="0" smtClean="0">
                <a:solidFill>
                  <a:schemeClr val="tx1"/>
                </a:solidFill>
              </a:rPr>
              <a:t>No matter how long students have been out of school</a:t>
            </a:r>
          </a:p>
          <a:p>
            <a:pPr marL="2290763"/>
            <a:r>
              <a:rPr lang="en-US" dirty="0" smtClean="0">
                <a:solidFill>
                  <a:schemeClr val="tx1"/>
                </a:solidFill>
              </a:rPr>
              <a:t>No matter students’ prior math completion</a:t>
            </a:r>
            <a:endParaRPr lang="en-US" dirty="0">
              <a:solidFill>
                <a:schemeClr val="tx1"/>
              </a:solidFill>
            </a:endParaRPr>
          </a:p>
        </p:txBody>
      </p:sp>
      <p:sp>
        <p:nvSpPr>
          <p:cNvPr id="4" name="TextBox 3"/>
          <p:cNvSpPr txBox="1"/>
          <p:nvPr/>
        </p:nvSpPr>
        <p:spPr>
          <a:xfrm>
            <a:off x="3601928" y="5905662"/>
            <a:ext cx="7686558" cy="646331"/>
          </a:xfrm>
          <a:prstGeom prst="rect">
            <a:avLst/>
          </a:prstGeom>
          <a:solidFill>
            <a:schemeClr val="accent2">
              <a:lumMod val="20000"/>
              <a:lumOff val="80000"/>
            </a:schemeClr>
          </a:solidFill>
          <a:ln>
            <a:noFill/>
          </a:ln>
        </p:spPr>
        <p:txBody>
          <a:bodyPr wrap="square" rtlCol="0">
            <a:spAutoFit/>
          </a:bodyPr>
          <a:lstStyle/>
          <a:p>
            <a:r>
              <a:rPr lang="en-US" dirty="0" smtClean="0"/>
              <a:t>See BOG January &amp; July 2021 digests &amp; spotlights, and memo </a:t>
            </a:r>
            <a:r>
              <a:rPr lang="en-US" dirty="0"/>
              <a:t>ESS 21-300-015 </a:t>
            </a:r>
            <a:r>
              <a:rPr lang="en-US" dirty="0" smtClean="0"/>
              <a:t>(</a:t>
            </a:r>
            <a:r>
              <a:rPr lang="en-US" dirty="0"/>
              <a:t>November 18, </a:t>
            </a:r>
            <a:r>
              <a:rPr lang="en-US" dirty="0" smtClean="0"/>
              <a:t>2021) for research references.</a:t>
            </a:r>
            <a:endParaRPr lang="en-US" dirty="0"/>
          </a:p>
        </p:txBody>
      </p:sp>
      <p:sp>
        <p:nvSpPr>
          <p:cNvPr id="5" name="Slide Number Placeholder 4"/>
          <p:cNvSpPr>
            <a:spLocks noGrp="1"/>
          </p:cNvSpPr>
          <p:nvPr>
            <p:ph type="sldNum" sz="quarter" idx="12"/>
          </p:nvPr>
        </p:nvSpPr>
        <p:spPr/>
        <p:txBody>
          <a:bodyPr/>
          <a:lstStyle/>
          <a:p>
            <a:fld id="{5D3E8667-13B6-4304-A410-D37E32F36084}" type="slidenum">
              <a:rPr lang="en-US" smtClean="0"/>
              <a:t>15</a:t>
            </a:fld>
            <a:endParaRPr lang="en-US"/>
          </a:p>
        </p:txBody>
      </p:sp>
      <p:pic>
        <p:nvPicPr>
          <p:cNvPr id="6" name="Picture 5"/>
          <p:cNvPicPr>
            <a:picLocks noChangeAspect="1"/>
          </p:cNvPicPr>
          <p:nvPr/>
        </p:nvPicPr>
        <p:blipFill>
          <a:blip r:embed="rId3"/>
          <a:stretch>
            <a:fillRect/>
          </a:stretch>
        </p:blipFill>
        <p:spPr>
          <a:xfrm>
            <a:off x="442452" y="4031226"/>
            <a:ext cx="1950332" cy="1297857"/>
          </a:xfrm>
          <a:prstGeom prst="rect">
            <a:avLst/>
          </a:prstGeom>
          <a:effectLst>
            <a:glow rad="127000">
              <a:schemeClr val="accent1"/>
            </a:glow>
          </a:effectLst>
        </p:spPr>
      </p:pic>
    </p:spTree>
    <p:extLst>
      <p:ext uri="{BB962C8B-B14F-4D97-AF65-F5344CB8AC3E}">
        <p14:creationId xmlns:p14="http://schemas.microsoft.com/office/powerpoint/2010/main" val="2117082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345057" y="2025445"/>
            <a:ext cx="11669962" cy="3796547"/>
          </a:xfrm>
          <a:solidFill>
            <a:srgbClr val="FFE523"/>
          </a:solidFill>
        </p:spPr>
        <p:txBody>
          <a:bodyPr anchor="ctr">
            <a:noAutofit/>
          </a:bodyPr>
          <a:lstStyle/>
          <a:p>
            <a:pPr>
              <a:lnSpc>
                <a:spcPct val="100000"/>
              </a:lnSpc>
            </a:pPr>
            <a:r>
              <a:rPr lang="en-US" dirty="0" smtClean="0">
                <a:solidFill>
                  <a:schemeClr val="tx1"/>
                </a:solidFill>
              </a:rPr>
              <a:t>Starting in transfer-level gives students the best chance of successfully </a:t>
            </a:r>
            <a:r>
              <a:rPr lang="en-US" dirty="0">
                <a:solidFill>
                  <a:schemeClr val="tx1"/>
                </a:solidFill>
              </a:rPr>
              <a:t>completing </a:t>
            </a:r>
            <a:r>
              <a:rPr lang="en-US" dirty="0" smtClean="0">
                <a:solidFill>
                  <a:schemeClr val="tx1"/>
                </a:solidFill>
              </a:rPr>
              <a:t>transfer-level</a:t>
            </a:r>
          </a:p>
          <a:p>
            <a:pPr>
              <a:lnSpc>
                <a:spcPct val="100000"/>
              </a:lnSpc>
            </a:pPr>
            <a:r>
              <a:rPr lang="en-US" dirty="0" smtClean="0">
                <a:solidFill>
                  <a:schemeClr val="tx1"/>
                </a:solidFill>
              </a:rPr>
              <a:t>Overall non-successful completions have declined post-AB 705 (not increased)</a:t>
            </a:r>
          </a:p>
          <a:p>
            <a:pPr>
              <a:lnSpc>
                <a:spcPct val="100000"/>
              </a:lnSpc>
            </a:pPr>
            <a:r>
              <a:rPr lang="en-US" dirty="0" smtClean="0">
                <a:solidFill>
                  <a:schemeClr val="tx1"/>
                </a:solidFill>
              </a:rPr>
              <a:t>Even students who start in and </a:t>
            </a:r>
            <a:r>
              <a:rPr lang="en-US" dirty="0">
                <a:solidFill>
                  <a:schemeClr val="tx1"/>
                </a:solidFill>
              </a:rPr>
              <a:t>fail transfer-level </a:t>
            </a:r>
            <a:r>
              <a:rPr lang="en-US" dirty="0" smtClean="0">
                <a:solidFill>
                  <a:schemeClr val="tx1"/>
                </a:solidFill>
              </a:rPr>
              <a:t>are more likely to then pass </a:t>
            </a:r>
            <a:r>
              <a:rPr lang="en-US" dirty="0">
                <a:solidFill>
                  <a:schemeClr val="tx1"/>
                </a:solidFill>
              </a:rPr>
              <a:t>transfer-level </a:t>
            </a:r>
            <a:r>
              <a:rPr lang="en-US" dirty="0" smtClean="0">
                <a:solidFill>
                  <a:schemeClr val="tx1"/>
                </a:solidFill>
              </a:rPr>
              <a:t> than if they had started below </a:t>
            </a:r>
            <a:r>
              <a:rPr lang="en-US" dirty="0">
                <a:solidFill>
                  <a:schemeClr val="tx1"/>
                </a:solidFill>
              </a:rPr>
              <a:t>transfer-level </a:t>
            </a:r>
          </a:p>
        </p:txBody>
      </p:sp>
      <p:sp>
        <p:nvSpPr>
          <p:cNvPr id="5" name="TextBox 4"/>
          <p:cNvSpPr txBox="1"/>
          <p:nvPr/>
        </p:nvSpPr>
        <p:spPr>
          <a:xfrm>
            <a:off x="4180426" y="5998972"/>
            <a:ext cx="5038219" cy="369332"/>
          </a:xfrm>
          <a:prstGeom prst="rect">
            <a:avLst/>
          </a:prstGeom>
          <a:solidFill>
            <a:schemeClr val="accent2">
              <a:lumMod val="20000"/>
              <a:lumOff val="80000"/>
            </a:schemeClr>
          </a:solidFill>
        </p:spPr>
        <p:txBody>
          <a:bodyPr wrap="square" rtlCol="0">
            <a:spAutoFit/>
          </a:bodyPr>
          <a:lstStyle/>
          <a:p>
            <a:r>
              <a:rPr lang="en-US" dirty="0" smtClean="0"/>
              <a:t>Research briefs on these topics are forthcoming.</a:t>
            </a:r>
            <a:endParaRPr lang="en-US" dirty="0"/>
          </a:p>
        </p:txBody>
      </p:sp>
      <p:sp>
        <p:nvSpPr>
          <p:cNvPr id="4" name="Slide Number Placeholder 3"/>
          <p:cNvSpPr>
            <a:spLocks noGrp="1"/>
          </p:cNvSpPr>
          <p:nvPr>
            <p:ph type="sldNum" sz="quarter" idx="12"/>
          </p:nvPr>
        </p:nvSpPr>
        <p:spPr/>
        <p:txBody>
          <a:bodyPr/>
          <a:lstStyle/>
          <a:p>
            <a:fld id="{5D3E8667-13B6-4304-A410-D37E32F36084}" type="slidenum">
              <a:rPr lang="en-US" smtClean="0"/>
              <a:t>16</a:t>
            </a:fld>
            <a:endParaRPr lang="en-US"/>
          </a:p>
        </p:txBody>
      </p:sp>
      <p:sp>
        <p:nvSpPr>
          <p:cNvPr id="7" name="Title 1">
            <a:extLst>
              <a:ext uri="{FF2B5EF4-FFF2-40B4-BE49-F238E27FC236}">
                <a16:creationId xmlns:a16="http://schemas.microsoft.com/office/drawing/2014/main" id="{5A329120-03AE-4F54-9CE2-7CCC7C024034}"/>
              </a:ext>
            </a:extLst>
          </p:cNvPr>
          <p:cNvSpPr>
            <a:spLocks noGrp="1"/>
          </p:cNvSpPr>
          <p:nvPr>
            <p:ph type="title"/>
          </p:nvPr>
        </p:nvSpPr>
        <p:spPr>
          <a:xfrm>
            <a:off x="0" y="1"/>
            <a:ext cx="12192000" cy="924232"/>
          </a:xfrm>
          <a:solidFill>
            <a:schemeClr val="tx1"/>
          </a:solidFill>
        </p:spPr>
        <p:txBody>
          <a:bodyPr anchor="ctr">
            <a:normAutofit fontScale="90000"/>
          </a:bodyPr>
          <a:lstStyle/>
          <a:p>
            <a:r>
              <a:rPr lang="en-US" sz="4000" b="1" dirty="0" smtClean="0">
                <a:solidFill>
                  <a:schemeClr val="bg1"/>
                </a:solidFill>
              </a:rPr>
              <a:t>What We Know</a:t>
            </a:r>
            <a:br>
              <a:rPr lang="en-US" sz="4000" b="1" dirty="0" smtClean="0">
                <a:solidFill>
                  <a:schemeClr val="bg1"/>
                </a:solidFill>
              </a:rPr>
            </a:br>
            <a:endParaRPr lang="en-US" sz="4000" b="1" dirty="0">
              <a:solidFill>
                <a:schemeClr val="bg1"/>
              </a:solidFill>
            </a:endParaRPr>
          </a:p>
        </p:txBody>
      </p:sp>
      <p:pic>
        <p:nvPicPr>
          <p:cNvPr id="8" name="Picture 7"/>
          <p:cNvPicPr>
            <a:picLocks noChangeAspect="1"/>
          </p:cNvPicPr>
          <p:nvPr/>
        </p:nvPicPr>
        <p:blipFill>
          <a:blip r:embed="rId3"/>
          <a:stretch>
            <a:fillRect/>
          </a:stretch>
        </p:blipFill>
        <p:spPr>
          <a:xfrm>
            <a:off x="5738800" y="117456"/>
            <a:ext cx="6276219" cy="2280261"/>
          </a:xfrm>
          <a:prstGeom prst="rect">
            <a:avLst/>
          </a:prstGeom>
        </p:spPr>
      </p:pic>
      <p:sp>
        <p:nvSpPr>
          <p:cNvPr id="9" name="Rectangle 8"/>
          <p:cNvSpPr/>
          <p:nvPr/>
        </p:nvSpPr>
        <p:spPr>
          <a:xfrm>
            <a:off x="10903974" y="462117"/>
            <a:ext cx="1111045" cy="540773"/>
          </a:xfrm>
          <a:prstGeom prst="rect">
            <a:avLst/>
          </a:prstGeom>
          <a:solidFill>
            <a:srgbClr val="A2C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148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9120-03AE-4F54-9CE2-7CCC7C024034}"/>
              </a:ext>
            </a:extLst>
          </p:cNvPr>
          <p:cNvSpPr>
            <a:spLocks noGrp="1"/>
          </p:cNvSpPr>
          <p:nvPr>
            <p:ph type="title"/>
          </p:nvPr>
        </p:nvSpPr>
        <p:spPr>
          <a:xfrm>
            <a:off x="-22860" y="1"/>
            <a:ext cx="12214860" cy="914400"/>
          </a:xfrm>
          <a:solidFill>
            <a:schemeClr val="accent3">
              <a:lumMod val="75000"/>
            </a:schemeClr>
          </a:solidFill>
        </p:spPr>
        <p:txBody>
          <a:bodyPr anchor="ctr">
            <a:normAutofit fontScale="90000"/>
          </a:bodyPr>
          <a:lstStyle/>
          <a:p>
            <a:r>
              <a:rPr lang="en-US" sz="4000" b="1" dirty="0" smtClean="0">
                <a:solidFill>
                  <a:schemeClr val="bg1"/>
                </a:solidFill>
              </a:rPr>
              <a:t>					AB 1705 brings clarity</a:t>
            </a:r>
            <a:endParaRPr lang="en-US" sz="4000" b="1" dirty="0">
              <a:solidFill>
                <a:schemeClr val="bg1"/>
              </a:solidFill>
            </a:endParaRPr>
          </a:p>
        </p:txBody>
      </p:sp>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231908" y="1137722"/>
            <a:ext cx="11310235" cy="4712472"/>
          </a:xfrm>
          <a:solidFill>
            <a:srgbClr val="C7EEAC"/>
          </a:solidFill>
        </p:spPr>
        <p:txBody>
          <a:bodyPr numCol="2">
            <a:noAutofit/>
          </a:bodyPr>
          <a:lstStyle/>
          <a:p>
            <a:endParaRPr lang="en-US" dirty="0" smtClean="0"/>
          </a:p>
          <a:p>
            <a:endParaRPr lang="en-US" dirty="0"/>
          </a:p>
          <a:p>
            <a:endParaRPr lang="en-US" dirty="0" smtClean="0"/>
          </a:p>
          <a:p>
            <a:endParaRPr lang="en-US" dirty="0"/>
          </a:p>
          <a:p>
            <a:r>
              <a:rPr lang="en-US" dirty="0" smtClean="0">
                <a:solidFill>
                  <a:schemeClr val="tx1"/>
                </a:solidFill>
              </a:rPr>
              <a:t>AB 1705 clarifies vague or confusing aspects of AB 705</a:t>
            </a:r>
          </a:p>
          <a:p>
            <a:r>
              <a:rPr lang="en-US" dirty="0" smtClean="0">
                <a:solidFill>
                  <a:schemeClr val="tx1"/>
                </a:solidFill>
              </a:rPr>
              <a:t>The goals and standards of proof remain the same</a:t>
            </a:r>
          </a:p>
          <a:p>
            <a:r>
              <a:rPr lang="en-US" dirty="0" smtClean="0">
                <a:solidFill>
                  <a:schemeClr val="tx1"/>
                </a:solidFill>
              </a:rPr>
              <a:t>Important loopholes are closed</a:t>
            </a:r>
          </a:p>
          <a:p>
            <a:pPr marL="0" indent="0">
              <a:buNone/>
            </a:pPr>
            <a:endParaRPr lang="en-US" dirty="0">
              <a:solidFill>
                <a:schemeClr val="tx1"/>
              </a:solidFill>
            </a:endParaRPr>
          </a:p>
          <a:p>
            <a:r>
              <a:rPr lang="en-US" dirty="0" smtClean="0">
                <a:solidFill>
                  <a:schemeClr val="tx1"/>
                </a:solidFill>
              </a:rPr>
              <a:t>Allowances for BTL course work are made clear:</a:t>
            </a:r>
          </a:p>
          <a:p>
            <a:pPr lvl="1"/>
            <a:r>
              <a:rPr lang="en-US" dirty="0" smtClean="0">
                <a:solidFill>
                  <a:schemeClr val="tx1"/>
                </a:solidFill>
              </a:rPr>
              <a:t>Non U.S. high school graduates</a:t>
            </a:r>
          </a:p>
          <a:p>
            <a:pPr lvl="1"/>
            <a:r>
              <a:rPr lang="en-US" dirty="0" smtClean="0">
                <a:solidFill>
                  <a:schemeClr val="tx1"/>
                </a:solidFill>
              </a:rPr>
              <a:t>Certain certificate programs</a:t>
            </a:r>
          </a:p>
          <a:p>
            <a:pPr lvl="1"/>
            <a:r>
              <a:rPr lang="en-US" dirty="0" smtClean="0">
                <a:solidFill>
                  <a:schemeClr val="tx1"/>
                </a:solidFill>
              </a:rPr>
              <a:t>Noncredit ESL</a:t>
            </a:r>
          </a:p>
          <a:p>
            <a:pPr lvl="1"/>
            <a:r>
              <a:rPr lang="en-US" dirty="0" smtClean="0">
                <a:solidFill>
                  <a:schemeClr val="tx1"/>
                </a:solidFill>
              </a:rPr>
              <a:t>Students with disabilities</a:t>
            </a:r>
          </a:p>
          <a:p>
            <a:pPr lvl="1"/>
            <a:r>
              <a:rPr lang="en-US" dirty="0" smtClean="0">
                <a:solidFill>
                  <a:schemeClr val="tx1"/>
                </a:solidFill>
              </a:rPr>
              <a:t>Adult education</a:t>
            </a:r>
          </a:p>
          <a:p>
            <a:pPr lvl="1"/>
            <a:r>
              <a:rPr lang="en-US" dirty="0" smtClean="0">
                <a:solidFill>
                  <a:schemeClr val="tx1"/>
                </a:solidFill>
              </a:rPr>
              <a:t>Dual enrollment</a:t>
            </a:r>
          </a:p>
          <a:p>
            <a:pPr lvl="1"/>
            <a:r>
              <a:rPr lang="en-US" dirty="0" smtClean="0">
                <a:solidFill>
                  <a:schemeClr val="tx1"/>
                </a:solidFill>
              </a:rPr>
              <a:t>CTE</a:t>
            </a:r>
          </a:p>
          <a:p>
            <a:pPr lvl="1"/>
            <a:r>
              <a:rPr lang="en-US" dirty="0" smtClean="0">
                <a:solidFill>
                  <a:schemeClr val="tx1"/>
                </a:solidFill>
              </a:rPr>
              <a:t>Where there is evidence of benefit to students</a:t>
            </a:r>
            <a:endParaRPr lang="en-US" dirty="0">
              <a:solidFill>
                <a:schemeClr val="tx1"/>
              </a:solidFill>
            </a:endParaRPr>
          </a:p>
        </p:txBody>
      </p:sp>
      <p:sp>
        <p:nvSpPr>
          <p:cNvPr id="5" name="TextBox 4"/>
          <p:cNvSpPr txBox="1"/>
          <p:nvPr/>
        </p:nvSpPr>
        <p:spPr>
          <a:xfrm>
            <a:off x="4180426" y="5998972"/>
            <a:ext cx="5038219" cy="369332"/>
          </a:xfrm>
          <a:prstGeom prst="rect">
            <a:avLst/>
          </a:prstGeom>
          <a:solidFill>
            <a:schemeClr val="accent2">
              <a:lumMod val="20000"/>
              <a:lumOff val="80000"/>
            </a:schemeClr>
          </a:solidFill>
        </p:spPr>
        <p:txBody>
          <a:bodyPr wrap="square" rtlCol="0">
            <a:spAutoFit/>
          </a:bodyPr>
          <a:lstStyle/>
          <a:p>
            <a:r>
              <a:rPr lang="en-US" dirty="0" smtClean="0"/>
              <a:t>See the detailed Assembly and Senate analyses.</a:t>
            </a:r>
            <a:endParaRPr lang="en-US" dirty="0"/>
          </a:p>
        </p:txBody>
      </p:sp>
      <p:sp>
        <p:nvSpPr>
          <p:cNvPr id="4" name="Slide Number Placeholder 3"/>
          <p:cNvSpPr>
            <a:spLocks noGrp="1"/>
          </p:cNvSpPr>
          <p:nvPr>
            <p:ph type="sldNum" sz="quarter" idx="12"/>
          </p:nvPr>
        </p:nvSpPr>
        <p:spPr/>
        <p:txBody>
          <a:bodyPr/>
          <a:lstStyle/>
          <a:p>
            <a:fld id="{5D3E8667-13B6-4304-A410-D37E32F36084}" type="slidenum">
              <a:rPr lang="en-US" smtClean="0"/>
              <a:t>17</a:t>
            </a:fld>
            <a:endParaRPr lang="en-US"/>
          </a:p>
        </p:txBody>
      </p:sp>
      <p:pic>
        <p:nvPicPr>
          <p:cNvPr id="6" name="Picture 5"/>
          <p:cNvPicPr>
            <a:picLocks noChangeAspect="1"/>
          </p:cNvPicPr>
          <p:nvPr/>
        </p:nvPicPr>
        <p:blipFill>
          <a:blip r:embed="rId3"/>
          <a:stretch>
            <a:fillRect/>
          </a:stretch>
        </p:blipFill>
        <p:spPr>
          <a:xfrm>
            <a:off x="231908" y="242635"/>
            <a:ext cx="4046841" cy="2276348"/>
          </a:xfrm>
          <a:prstGeom prst="rect">
            <a:avLst/>
          </a:prstGeom>
        </p:spPr>
      </p:pic>
    </p:spTree>
    <p:extLst>
      <p:ext uri="{BB962C8B-B14F-4D97-AF65-F5344CB8AC3E}">
        <p14:creationId xmlns:p14="http://schemas.microsoft.com/office/powerpoint/2010/main" val="3743801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9120-03AE-4F54-9CE2-7CCC7C024034}"/>
              </a:ext>
            </a:extLst>
          </p:cNvPr>
          <p:cNvSpPr>
            <a:spLocks noGrp="1"/>
          </p:cNvSpPr>
          <p:nvPr>
            <p:ph type="title"/>
          </p:nvPr>
        </p:nvSpPr>
        <p:spPr>
          <a:xfrm>
            <a:off x="838200" y="85133"/>
            <a:ext cx="10515600" cy="1325563"/>
          </a:xfrm>
        </p:spPr>
        <p:txBody>
          <a:bodyPr>
            <a:normAutofit fontScale="90000"/>
          </a:bodyPr>
          <a:lstStyle/>
          <a:p>
            <a:r>
              <a:rPr lang="en-US" sz="4000" b="1" dirty="0" smtClean="0"/>
              <a:t>From Compliance to Continuous Improvement</a:t>
            </a:r>
            <a:endParaRPr lang="en-US" sz="4000" b="1" dirty="0"/>
          </a:p>
        </p:txBody>
      </p:sp>
      <p:graphicFrame>
        <p:nvGraphicFramePr>
          <p:cNvPr id="4" name="Content Placeholder 3"/>
          <p:cNvGraphicFramePr>
            <a:graphicFrameLocks noGrp="1"/>
          </p:cNvGraphicFramePr>
          <p:nvPr>
            <p:ph idx="1"/>
            <p:extLst/>
          </p:nvPr>
        </p:nvGraphicFramePr>
        <p:xfrm>
          <a:off x="838200" y="1282364"/>
          <a:ext cx="10515600" cy="3654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38200" y="5166868"/>
            <a:ext cx="10515600" cy="461665"/>
          </a:xfrm>
          <a:prstGeom prst="rect">
            <a:avLst/>
          </a:prstGeom>
          <a:noFill/>
        </p:spPr>
        <p:txBody>
          <a:bodyPr wrap="square" rtlCol="0">
            <a:spAutoFit/>
          </a:bodyPr>
          <a:lstStyle/>
          <a:p>
            <a:pPr algn="ctr"/>
            <a:r>
              <a:rPr lang="en-US" sz="2400" dirty="0" smtClean="0"/>
              <a:t>Let’s work together so that all students and colleges can be successful.</a:t>
            </a:r>
            <a:endParaRPr lang="en-US" sz="2400" dirty="0"/>
          </a:p>
        </p:txBody>
      </p:sp>
      <p:sp>
        <p:nvSpPr>
          <p:cNvPr id="6" name="TextBox 5"/>
          <p:cNvSpPr txBox="1"/>
          <p:nvPr/>
        </p:nvSpPr>
        <p:spPr>
          <a:xfrm>
            <a:off x="4180426" y="5998972"/>
            <a:ext cx="5038219" cy="369332"/>
          </a:xfrm>
          <a:prstGeom prst="rect">
            <a:avLst/>
          </a:prstGeom>
          <a:noFill/>
        </p:spPr>
        <p:txBody>
          <a:bodyPr wrap="square" rtlCol="0">
            <a:spAutoFit/>
          </a:bodyPr>
          <a:lstStyle/>
          <a:p>
            <a:pPr algn="ctr"/>
            <a:r>
              <a:rPr lang="en-US" dirty="0" smtClean="0"/>
              <a:t>See appendix for research sources.</a:t>
            </a:r>
            <a:endParaRPr lang="en-US" dirty="0"/>
          </a:p>
        </p:txBody>
      </p:sp>
      <p:sp>
        <p:nvSpPr>
          <p:cNvPr id="3" name="Slide Number Placeholder 2"/>
          <p:cNvSpPr>
            <a:spLocks noGrp="1"/>
          </p:cNvSpPr>
          <p:nvPr>
            <p:ph type="sldNum" sz="quarter" idx="12"/>
          </p:nvPr>
        </p:nvSpPr>
        <p:spPr/>
        <p:txBody>
          <a:bodyPr/>
          <a:lstStyle/>
          <a:p>
            <a:fld id="{5D3E8667-13B6-4304-A410-D37E32F36084}" type="slidenum">
              <a:rPr lang="en-US" smtClean="0"/>
              <a:t>18</a:t>
            </a:fld>
            <a:endParaRPr lang="en-US"/>
          </a:p>
        </p:txBody>
      </p:sp>
    </p:spTree>
    <p:extLst>
      <p:ext uri="{BB962C8B-B14F-4D97-AF65-F5344CB8AC3E}">
        <p14:creationId xmlns:p14="http://schemas.microsoft.com/office/powerpoint/2010/main" val="1100453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91706"/>
          </a:xfrm>
          <a:solidFill>
            <a:schemeClr val="tx1"/>
          </a:solidFill>
        </p:spPr>
        <p:txBody>
          <a:bodyPr anchor="ctr">
            <a:normAutofit fontScale="90000"/>
          </a:bodyPr>
          <a:lstStyle/>
          <a:p>
            <a:r>
              <a:rPr lang="en-US" sz="4000" b="1" dirty="0" smtClean="0">
                <a:solidFill>
                  <a:schemeClr val="bg1"/>
                </a:solidFill>
                <a:latin typeface="+mj-lt"/>
                <a:cs typeface="Arial" panose="020B0604020202020204" pitchFamily="34" charset="0"/>
              </a:rPr>
              <a:t>ESL Updates</a:t>
            </a:r>
            <a:br>
              <a:rPr lang="en-US" sz="4000" b="1" dirty="0" smtClean="0">
                <a:solidFill>
                  <a:schemeClr val="bg1"/>
                </a:solidFill>
                <a:latin typeface="+mj-lt"/>
                <a:cs typeface="Arial" panose="020B0604020202020204" pitchFamily="34" charset="0"/>
              </a:rPr>
            </a:br>
            <a:endParaRPr lang="en-US" sz="40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414251" y="891706"/>
            <a:ext cx="11298382" cy="4695278"/>
          </a:xfrm>
          <a:solidFill>
            <a:schemeClr val="accent6">
              <a:lumMod val="20000"/>
              <a:lumOff val="80000"/>
            </a:schemeClr>
          </a:solidFill>
        </p:spPr>
        <p:txBody>
          <a:bodyPr>
            <a:normAutofit fontScale="85000" lnSpcReduction="10000"/>
          </a:bodyPr>
          <a:lstStyle/>
          <a:p>
            <a:pPr lvl="0"/>
            <a:endParaRPr lang="en-US" dirty="0" smtClean="0">
              <a:solidFill>
                <a:schemeClr val="tx1"/>
              </a:solidFill>
            </a:endParaRPr>
          </a:p>
          <a:p>
            <a:pPr lvl="0"/>
            <a:r>
              <a:rPr lang="en-US" dirty="0" smtClean="0">
                <a:solidFill>
                  <a:schemeClr val="tx1"/>
                </a:solidFill>
              </a:rPr>
              <a:t>ESL innovation and experimentation should have been planned 2017-2020, and should be evaluated 2020-2023</a:t>
            </a:r>
          </a:p>
          <a:p>
            <a:pPr lvl="1"/>
            <a:r>
              <a:rPr lang="en-US" dirty="0" smtClean="0">
                <a:solidFill>
                  <a:schemeClr val="tx1"/>
                </a:solidFill>
              </a:rPr>
              <a:t>There will be a similar validation of practices process in 2023</a:t>
            </a:r>
          </a:p>
          <a:p>
            <a:pPr lvl="0"/>
            <a:r>
              <a:rPr lang="en-US" dirty="0" smtClean="0">
                <a:solidFill>
                  <a:schemeClr val="tx1"/>
                </a:solidFill>
              </a:rPr>
              <a:t>Current </a:t>
            </a:r>
            <a:r>
              <a:rPr lang="en-US" dirty="0">
                <a:solidFill>
                  <a:schemeClr val="tx1"/>
                </a:solidFill>
              </a:rPr>
              <a:t>assessments will remain approved through the ESL innovation timeframe (2021-22 and 2022-23</a:t>
            </a:r>
            <a:r>
              <a:rPr lang="en-US" dirty="0" smtClean="0">
                <a:solidFill>
                  <a:schemeClr val="tx1"/>
                </a:solidFill>
              </a:rPr>
              <a:t>)</a:t>
            </a:r>
          </a:p>
          <a:p>
            <a:pPr lvl="0"/>
            <a:r>
              <a:rPr lang="en-US" dirty="0" smtClean="0">
                <a:solidFill>
                  <a:schemeClr val="tx1"/>
                </a:solidFill>
              </a:rPr>
              <a:t>Assessment Advisory Committee recommendations approved by the BOG January 2022 (see BOG </a:t>
            </a:r>
            <a:r>
              <a:rPr lang="en-US" dirty="0">
                <a:solidFill>
                  <a:schemeClr val="tx1"/>
                </a:solidFill>
              </a:rPr>
              <a:t>digest &amp; </a:t>
            </a:r>
            <a:r>
              <a:rPr lang="en-US" dirty="0">
                <a:solidFill>
                  <a:schemeClr val="tx1"/>
                </a:solidFill>
                <a:hlinkClick r:id="rId3"/>
              </a:rPr>
              <a:t>https://</a:t>
            </a:r>
            <a:r>
              <a:rPr lang="en-US" dirty="0" smtClean="0">
                <a:solidFill>
                  <a:schemeClr val="tx1"/>
                </a:solidFill>
                <a:hlinkClick r:id="rId3"/>
              </a:rPr>
              <a:t>assessment.cccco.edu/assessment</a:t>
            </a:r>
            <a:r>
              <a:rPr lang="en-US" dirty="0" smtClean="0">
                <a:solidFill>
                  <a:schemeClr val="tx1"/>
                </a:solidFill>
              </a:rPr>
              <a:t> for the list)  </a:t>
            </a:r>
            <a:endParaRPr lang="en-US" dirty="0">
              <a:solidFill>
                <a:schemeClr val="tx1"/>
              </a:solidFill>
            </a:endParaRPr>
          </a:p>
          <a:p>
            <a:r>
              <a:rPr lang="en-US" dirty="0" smtClean="0">
                <a:solidFill>
                  <a:schemeClr val="tx1"/>
                </a:solidFill>
              </a:rPr>
              <a:t>Forthcoming:</a:t>
            </a:r>
          </a:p>
          <a:p>
            <a:pPr lvl="1"/>
            <a:r>
              <a:rPr lang="en-US" dirty="0">
                <a:solidFill>
                  <a:schemeClr val="tx1"/>
                </a:solidFill>
              </a:rPr>
              <a:t>Review and revise standards (</a:t>
            </a:r>
            <a:r>
              <a:rPr lang="en-US" dirty="0" smtClean="0">
                <a:solidFill>
                  <a:schemeClr val="tx1"/>
                </a:solidFill>
              </a:rPr>
              <a:t>spring-fall </a:t>
            </a:r>
            <a:r>
              <a:rPr lang="en-US" dirty="0">
                <a:solidFill>
                  <a:schemeClr val="tx1"/>
                </a:solidFill>
              </a:rPr>
              <a:t>2022)</a:t>
            </a:r>
          </a:p>
          <a:p>
            <a:pPr lvl="1"/>
            <a:r>
              <a:rPr lang="en-US" dirty="0">
                <a:solidFill>
                  <a:schemeClr val="tx1"/>
                </a:solidFill>
              </a:rPr>
              <a:t>Review locally developed assessments (fall 2022)</a:t>
            </a:r>
          </a:p>
          <a:p>
            <a:pPr lvl="1"/>
            <a:r>
              <a:rPr lang="en-US" dirty="0">
                <a:solidFill>
                  <a:schemeClr val="tx1"/>
                </a:solidFill>
              </a:rPr>
              <a:t>Establish infrastructure for additional assessment review (i.e. guided/self-placement</a:t>
            </a:r>
            <a:r>
              <a:rPr lang="en-US" dirty="0" smtClean="0">
                <a:solidFill>
                  <a:schemeClr val="tx1"/>
                </a:solidFill>
              </a:rPr>
              <a:t>)</a:t>
            </a:r>
            <a:endParaRPr lang="en-US" dirty="0">
              <a:solidFill>
                <a:schemeClr val="tx1"/>
              </a:solidFill>
            </a:endParaRPr>
          </a:p>
          <a:p>
            <a:pPr fontAlgn="ctr">
              <a:lnSpc>
                <a:spcPct val="100000"/>
              </a:lnSpc>
            </a:pPr>
            <a:endParaRPr lang="en-US" b="1" dirty="0" smtClean="0">
              <a:latin typeface="Arial" panose="020B0604020202020204" pitchFamily="34" charset="0"/>
              <a:cs typeface="Arial" panose="020B0604020202020204" pitchFamily="34" charset="0"/>
            </a:endParaRPr>
          </a:p>
          <a:p>
            <a:pPr marL="0" lvl="0" indent="0" fontAlgn="ctr">
              <a:lnSpc>
                <a:spcPct val="200000"/>
              </a:lnSpc>
              <a:buNone/>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4180426" y="5998972"/>
            <a:ext cx="5038219" cy="369332"/>
          </a:xfrm>
          <a:prstGeom prst="rect">
            <a:avLst/>
          </a:prstGeom>
          <a:solidFill>
            <a:schemeClr val="accent2">
              <a:lumMod val="20000"/>
              <a:lumOff val="80000"/>
            </a:schemeClr>
          </a:solidFill>
        </p:spPr>
        <p:txBody>
          <a:bodyPr wrap="square" rtlCol="0">
            <a:spAutoFit/>
          </a:bodyPr>
          <a:lstStyle/>
          <a:p>
            <a:pPr algn="ctr"/>
            <a:r>
              <a:rPr lang="en-US" dirty="0" smtClean="0"/>
              <a:t>See appendix for ESL research &amp; guides.</a:t>
            </a:r>
            <a:endParaRPr lang="en-US" dirty="0"/>
          </a:p>
        </p:txBody>
      </p:sp>
      <p:sp>
        <p:nvSpPr>
          <p:cNvPr id="5" name="Slide Number Placeholder 4"/>
          <p:cNvSpPr>
            <a:spLocks noGrp="1"/>
          </p:cNvSpPr>
          <p:nvPr>
            <p:ph type="sldNum" sz="quarter" idx="12"/>
          </p:nvPr>
        </p:nvSpPr>
        <p:spPr/>
        <p:txBody>
          <a:bodyPr/>
          <a:lstStyle/>
          <a:p>
            <a:fld id="{5D3E8667-13B6-4304-A410-D37E32F36084}" type="slidenum">
              <a:rPr lang="en-US" smtClean="0"/>
              <a:t>19</a:t>
            </a:fld>
            <a:endParaRPr lang="en-US"/>
          </a:p>
        </p:txBody>
      </p:sp>
    </p:spTree>
    <p:extLst>
      <p:ext uri="{BB962C8B-B14F-4D97-AF65-F5344CB8AC3E}">
        <p14:creationId xmlns:p14="http://schemas.microsoft.com/office/powerpoint/2010/main" val="3448850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45627" y="3146323"/>
            <a:ext cx="6990733" cy="614691"/>
          </a:xfrm>
          <a:prstGeom prst="rect">
            <a:avLst/>
          </a:prstGeom>
          <a:solidFill>
            <a:srgbClr val="FFB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fld id="{7934E7AA-586C-4B13-A389-1429762DA247}" type="slidenum">
              <a:rPr lang="en-US" smtClean="0"/>
              <a:pPr/>
              <a:t>2</a:t>
            </a:fld>
            <a:endParaRPr lang="en-US" dirty="0"/>
          </a:p>
        </p:txBody>
      </p:sp>
      <p:sp>
        <p:nvSpPr>
          <p:cNvPr id="6" name="Rectangle 5"/>
          <p:cNvSpPr/>
          <p:nvPr/>
        </p:nvSpPr>
        <p:spPr>
          <a:xfrm>
            <a:off x="0" y="859144"/>
            <a:ext cx="4935794" cy="4862870"/>
          </a:xfrm>
          <a:prstGeom prst="rect">
            <a:avLst/>
          </a:prstGeom>
          <a:noFill/>
        </p:spPr>
        <p:txBody>
          <a:bodyPr wrap="square">
            <a:spAutoFit/>
          </a:bodyPr>
          <a:lstStyle/>
          <a:p>
            <a:pPr marL="971550" lvl="1" indent="-514350">
              <a:spcBef>
                <a:spcPts val="2400"/>
              </a:spcBef>
              <a:buFont typeface="+mj-lt"/>
              <a:buAutoNum type="arabicPeriod"/>
            </a:pPr>
            <a:r>
              <a:rPr lang="en-US" sz="2000" b="1" dirty="0">
                <a:solidFill>
                  <a:schemeClr val="bg1"/>
                </a:solidFill>
                <a:ea typeface="Source Sans Pro" panose="020B0503030403020204" pitchFamily="34" charset="0"/>
                <a:cs typeface="Calibri" panose="020F0502020204030204" pitchFamily="34" charset="0"/>
              </a:rPr>
              <a:t>Chancellor’s Office 2022 Updates</a:t>
            </a:r>
          </a:p>
          <a:p>
            <a:pPr marL="971550" lvl="1" indent="-514350">
              <a:spcBef>
                <a:spcPts val="2400"/>
              </a:spcBef>
              <a:buFont typeface="+mj-lt"/>
              <a:buAutoNum type="arabicPeriod"/>
            </a:pPr>
            <a:r>
              <a:rPr lang="en-US" sz="2000" b="1" dirty="0">
                <a:solidFill>
                  <a:schemeClr val="bg1"/>
                </a:solidFill>
                <a:ea typeface="Source Sans Pro" panose="020B0503030403020204" pitchFamily="34" charset="0"/>
                <a:cs typeface="Calibri" panose="020F0502020204030204" pitchFamily="34" charset="0"/>
              </a:rPr>
              <a:t>COCI Updates / Maintenance Dates </a:t>
            </a:r>
          </a:p>
          <a:p>
            <a:pPr marL="971550" lvl="1" indent="-514350">
              <a:spcBef>
                <a:spcPts val="2400"/>
              </a:spcBef>
              <a:buFont typeface="+mj-lt"/>
              <a:buAutoNum type="arabicPeriod"/>
            </a:pPr>
            <a:r>
              <a:rPr lang="en-US" sz="2000" b="1" dirty="0">
                <a:solidFill>
                  <a:schemeClr val="bg1"/>
                </a:solidFill>
                <a:ea typeface="Source Sans Pro" panose="020B0503030403020204" pitchFamily="34" charset="0"/>
                <a:cs typeface="Calibri" panose="020F0502020204030204" pitchFamily="34" charset="0"/>
              </a:rPr>
              <a:t>Resources</a:t>
            </a:r>
          </a:p>
          <a:p>
            <a:pPr marL="971550" lvl="1" indent="-514350">
              <a:spcBef>
                <a:spcPts val="2400"/>
              </a:spcBef>
              <a:buFont typeface="+mj-lt"/>
              <a:buAutoNum type="arabicPeriod"/>
            </a:pPr>
            <a:r>
              <a:rPr lang="en-US" sz="2000" b="1" dirty="0">
                <a:solidFill>
                  <a:schemeClr val="bg1"/>
                </a:solidFill>
                <a:ea typeface="Source Sans Pro" panose="020B0503030403020204" pitchFamily="34" charset="0"/>
                <a:cs typeface="Calibri" panose="020F0502020204030204" pitchFamily="34" charset="0"/>
              </a:rPr>
              <a:t>Submission Requirements </a:t>
            </a:r>
            <a:endParaRPr lang="en-US" sz="2000" b="1" dirty="0" smtClean="0">
              <a:solidFill>
                <a:schemeClr val="bg1"/>
              </a:solidFill>
              <a:ea typeface="Source Sans Pro" panose="020B0503030403020204" pitchFamily="34" charset="0"/>
              <a:cs typeface="Calibri" panose="020F0502020204030204" pitchFamily="34" charset="0"/>
            </a:endParaRPr>
          </a:p>
          <a:p>
            <a:pPr marL="1143000" lvl="2" indent="-228600">
              <a:spcBef>
                <a:spcPts val="1200"/>
              </a:spcBef>
              <a:buFont typeface="Arial" panose="020B0604020202020204" pitchFamily="34" charset="0"/>
              <a:buChar char="•"/>
            </a:pPr>
            <a:r>
              <a:rPr lang="en-US" sz="2000" dirty="0">
                <a:solidFill>
                  <a:schemeClr val="bg1"/>
                </a:solidFill>
                <a:ea typeface="Source Sans Pro" panose="020B0503030403020204" pitchFamily="34" charset="0"/>
                <a:cs typeface="Calibri" panose="020F0502020204030204" pitchFamily="34" charset="0"/>
              </a:rPr>
              <a:t>Credit Programs (AA/AS/COA)</a:t>
            </a:r>
          </a:p>
          <a:p>
            <a:pPr marL="1143000" lvl="2" indent="-228600">
              <a:spcBef>
                <a:spcPts val="1200"/>
              </a:spcBef>
              <a:buFont typeface="Arial" panose="020B0604020202020204" pitchFamily="34" charset="0"/>
              <a:buChar char="•"/>
            </a:pPr>
            <a:r>
              <a:rPr lang="en-US" sz="2000" dirty="0" smtClean="0">
                <a:solidFill>
                  <a:schemeClr val="bg1"/>
                </a:solidFill>
                <a:ea typeface="Source Sans Pro" panose="020B0503030403020204" pitchFamily="34" charset="0"/>
                <a:cs typeface="Calibri" panose="020F0502020204030204" pitchFamily="34" charset="0"/>
              </a:rPr>
              <a:t>Noncredit</a:t>
            </a:r>
            <a:endParaRPr lang="en-US" sz="2000" dirty="0">
              <a:solidFill>
                <a:schemeClr val="bg1"/>
              </a:solidFill>
              <a:ea typeface="Source Sans Pro" panose="020B0503030403020204" pitchFamily="34" charset="0"/>
              <a:cs typeface="Calibri" panose="020F0502020204030204" pitchFamily="34" charset="0"/>
            </a:endParaRPr>
          </a:p>
          <a:p>
            <a:pPr marL="1143000" lvl="2" indent="-228600">
              <a:spcBef>
                <a:spcPts val="1200"/>
              </a:spcBef>
              <a:buFont typeface="Arial" panose="020B0604020202020204" pitchFamily="34" charset="0"/>
              <a:buChar char="•"/>
            </a:pPr>
            <a:r>
              <a:rPr lang="en-US" sz="2000" dirty="0">
                <a:solidFill>
                  <a:schemeClr val="bg1"/>
                </a:solidFill>
                <a:ea typeface="Source Sans Pro" panose="020B0503030403020204" pitchFamily="34" charset="0"/>
                <a:cs typeface="Calibri" panose="020F0502020204030204" pitchFamily="34" charset="0"/>
              </a:rPr>
              <a:t>ADTs</a:t>
            </a:r>
          </a:p>
          <a:p>
            <a:pPr marL="971550" lvl="1" indent="-514350">
              <a:spcBef>
                <a:spcPts val="1200"/>
              </a:spcBef>
              <a:buFont typeface="+mj-lt"/>
              <a:buAutoNum type="arabicPeriod"/>
            </a:pPr>
            <a:r>
              <a:rPr lang="en-US" sz="2000" b="1" dirty="0">
                <a:solidFill>
                  <a:schemeClr val="bg1"/>
                </a:solidFill>
                <a:ea typeface="Source Sans Pro" panose="020B0503030403020204" pitchFamily="34" charset="0"/>
                <a:cs typeface="Calibri" panose="020F0502020204030204" pitchFamily="34" charset="0"/>
              </a:rPr>
              <a:t>Common Submission Errors</a:t>
            </a:r>
          </a:p>
          <a:p>
            <a:pPr marL="914400" lvl="1" indent="-457200">
              <a:spcBef>
                <a:spcPts val="1200"/>
              </a:spcBef>
              <a:buFont typeface="+mj-lt"/>
              <a:buAutoNum type="arabicPeriod"/>
            </a:pPr>
            <a:r>
              <a:rPr lang="en-US" sz="2000" b="1" dirty="0" smtClean="0">
                <a:solidFill>
                  <a:schemeClr val="bg1"/>
                </a:solidFill>
                <a:ea typeface="Source Sans Pro"/>
                <a:cs typeface="Calibri"/>
              </a:rPr>
              <a:t>Questions </a:t>
            </a:r>
            <a:endParaRPr lang="en-US" sz="2000" b="1" dirty="0">
              <a:solidFill>
                <a:schemeClr val="bg1"/>
              </a:solidFill>
              <a:ea typeface="Source Sans Pro" panose="020B0503030403020204" pitchFamily="34" charset="0"/>
              <a:cs typeface="Calibri" panose="020F0502020204030204" pitchFamily="34" charset="0"/>
            </a:endParaRPr>
          </a:p>
        </p:txBody>
      </p:sp>
      <p:sp>
        <p:nvSpPr>
          <p:cNvPr id="8" name="Oval 7"/>
          <p:cNvSpPr/>
          <p:nvPr/>
        </p:nvSpPr>
        <p:spPr>
          <a:xfrm>
            <a:off x="6743769" y="1903268"/>
            <a:ext cx="3148641" cy="3230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71426" y="2951808"/>
            <a:ext cx="4693328" cy="978485"/>
          </a:xfrm>
          <a:solidFill>
            <a:schemeClr val="tx1">
              <a:lumMod val="60000"/>
              <a:lumOff val="40000"/>
            </a:schemeClr>
          </a:solidFill>
        </p:spPr>
        <p:txBody>
          <a:bodyPr anchor="ctr">
            <a:normAutofit fontScale="90000"/>
          </a:bodyPr>
          <a:lstStyle/>
          <a:p>
            <a:r>
              <a:rPr lang="en-US" sz="4400" dirty="0" smtClean="0">
                <a:effectLst>
                  <a:outerShdw blurRad="38100" dist="38100" dir="2700000" algn="tl">
                    <a:srgbClr val="000000">
                      <a:alpha val="43137"/>
                    </a:srgbClr>
                  </a:outerShdw>
                </a:effectLst>
              </a:rPr>
              <a:t>Session Overview</a:t>
            </a:r>
            <a:r>
              <a:rPr lang="en-US" dirty="0" smtClean="0"/>
              <a:t/>
            </a:r>
            <a:br>
              <a:rPr lang="en-US" dirty="0" smtClean="0"/>
            </a:br>
            <a:endParaRPr lang="en-US" dirty="0"/>
          </a:p>
        </p:txBody>
      </p:sp>
    </p:spTree>
    <p:extLst>
      <p:ext uri="{BB962C8B-B14F-4D97-AF65-F5344CB8AC3E}">
        <p14:creationId xmlns:p14="http://schemas.microsoft.com/office/powerpoint/2010/main" val="4237795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309903"/>
            <a:ext cx="11360800" cy="1142836"/>
          </a:xfrm>
          <a:prstGeom prst="rect">
            <a:avLst/>
          </a:prstGeom>
        </p:spPr>
        <p:txBody>
          <a:bodyPr spcFirstLastPara="1" wrap="square" lIns="121900" tIns="121900" rIns="121900" bIns="121900" anchor="t" anchorCtr="0">
            <a:noAutofit/>
          </a:bodyPr>
          <a:lstStyle/>
          <a:p>
            <a:pPr>
              <a:buSzPts val="990"/>
            </a:pPr>
            <a:r>
              <a:rPr lang="en" sz="4000" b="1" dirty="0"/>
              <a:t>CPL and CBE: Separate but related strategies </a:t>
            </a:r>
            <a:endParaRPr sz="4000" b="1" dirty="0"/>
          </a:p>
          <a:p>
            <a:pPr>
              <a:buSzPts val="990"/>
            </a:pPr>
            <a:r>
              <a:rPr lang="en" sz="4000" b="1" dirty="0"/>
              <a:t>to serve working learners</a:t>
            </a:r>
            <a:endParaRPr sz="4000" b="1" dirty="0"/>
          </a:p>
        </p:txBody>
      </p:sp>
      <p:pic>
        <p:nvPicPr>
          <p:cNvPr id="83" name="Google Shape;83;p17"/>
          <p:cNvPicPr preferRelativeResize="0"/>
          <p:nvPr/>
        </p:nvPicPr>
        <p:blipFill>
          <a:blip r:embed="rId3">
            <a:alphaModFix/>
          </a:blip>
          <a:stretch>
            <a:fillRect/>
          </a:stretch>
        </p:blipFill>
        <p:spPr>
          <a:xfrm>
            <a:off x="1022102" y="1838101"/>
            <a:ext cx="6860257" cy="3857041"/>
          </a:xfrm>
          <a:prstGeom prst="rect">
            <a:avLst/>
          </a:prstGeom>
          <a:noFill/>
          <a:ln>
            <a:noFill/>
          </a:ln>
        </p:spPr>
      </p:pic>
      <p:sp>
        <p:nvSpPr>
          <p:cNvPr id="84" name="Google Shape;84;p17"/>
          <p:cNvSpPr txBox="1"/>
          <p:nvPr/>
        </p:nvSpPr>
        <p:spPr>
          <a:xfrm>
            <a:off x="8430727" y="2101570"/>
            <a:ext cx="3345673" cy="3330102"/>
          </a:xfrm>
          <a:prstGeom prst="rect">
            <a:avLst/>
          </a:prstGeom>
          <a:solidFill>
            <a:srgbClr val="E69138"/>
          </a:solidFill>
          <a:ln>
            <a:noFill/>
          </a:ln>
        </p:spPr>
        <p:txBody>
          <a:bodyPr spcFirstLastPara="1" wrap="square" lIns="121900" tIns="121900" rIns="121900" bIns="121900" anchor="t" anchorCtr="0">
            <a:spAutoFit/>
          </a:bodyPr>
          <a:lstStyle/>
          <a:p>
            <a:pPr>
              <a:lnSpc>
                <a:spcPct val="115000"/>
              </a:lnSpc>
            </a:pPr>
            <a:r>
              <a:rPr lang="en" sz="2400" dirty="0">
                <a:solidFill>
                  <a:schemeClr val="bg1"/>
                </a:solidFill>
              </a:rPr>
              <a:t>Shared central tenets:</a:t>
            </a:r>
            <a:endParaRPr sz="2400" dirty="0">
              <a:solidFill>
                <a:schemeClr val="bg1"/>
              </a:solidFill>
            </a:endParaRPr>
          </a:p>
          <a:p>
            <a:pPr marL="347663" indent="-260350">
              <a:lnSpc>
                <a:spcPct val="90000"/>
              </a:lnSpc>
              <a:buClr>
                <a:schemeClr val="dk1"/>
              </a:buClr>
              <a:buSzPts val="1800"/>
              <a:buFont typeface="Arial" panose="020B0604020202020204" pitchFamily="34" charset="0"/>
              <a:buChar char="●"/>
            </a:pPr>
            <a:r>
              <a:rPr lang="en" sz="2400" dirty="0">
                <a:solidFill>
                  <a:schemeClr val="bg1"/>
                </a:solidFill>
                <a:latin typeface="Source Sans Pro" panose="020B0503030403020204" pitchFamily="34" charset="0"/>
                <a:ea typeface="Source Sans Pro" panose="020B0503030403020204" pitchFamily="34" charset="0"/>
              </a:rPr>
              <a:t>Giving credit where credit is due</a:t>
            </a:r>
            <a:endParaRPr sz="2400" dirty="0">
              <a:solidFill>
                <a:schemeClr val="bg1"/>
              </a:solidFill>
              <a:latin typeface="Source Sans Pro" panose="020B0503030403020204" pitchFamily="34" charset="0"/>
              <a:ea typeface="Source Sans Pro" panose="020B0503030403020204" pitchFamily="34" charset="0"/>
            </a:endParaRPr>
          </a:p>
          <a:p>
            <a:pPr marL="347663" indent="-260350">
              <a:lnSpc>
                <a:spcPct val="90000"/>
              </a:lnSpc>
              <a:buClr>
                <a:schemeClr val="dk1"/>
              </a:buClr>
              <a:buSzPts val="1800"/>
              <a:buFont typeface="Arial" panose="020B0604020202020204" pitchFamily="34" charset="0"/>
              <a:buChar char="●"/>
            </a:pPr>
            <a:r>
              <a:rPr lang="en" sz="2400" dirty="0">
                <a:solidFill>
                  <a:schemeClr val="bg1"/>
                </a:solidFill>
                <a:latin typeface="Source Sans Pro" panose="020B0503030403020204" pitchFamily="34" charset="0"/>
                <a:ea typeface="Source Sans Pro" panose="020B0503030403020204" pitchFamily="34" charset="0"/>
              </a:rPr>
              <a:t>Validate learning however it is achieved</a:t>
            </a:r>
            <a:endParaRPr sz="2400" dirty="0">
              <a:solidFill>
                <a:schemeClr val="bg1"/>
              </a:solidFill>
              <a:latin typeface="Source Sans Pro" panose="020B0503030403020204" pitchFamily="34" charset="0"/>
              <a:ea typeface="Source Sans Pro" panose="020B0503030403020204" pitchFamily="34" charset="0"/>
            </a:endParaRPr>
          </a:p>
          <a:p>
            <a:pPr marL="347663" indent="-260350">
              <a:lnSpc>
                <a:spcPct val="90000"/>
              </a:lnSpc>
              <a:buClr>
                <a:schemeClr val="dk1"/>
              </a:buClr>
              <a:buSzPts val="1800"/>
              <a:buFont typeface="Arial" panose="020B0604020202020204" pitchFamily="34" charset="0"/>
              <a:buChar char="●"/>
            </a:pPr>
            <a:r>
              <a:rPr lang="en" sz="2400" dirty="0">
                <a:solidFill>
                  <a:schemeClr val="bg1"/>
                </a:solidFill>
                <a:latin typeface="Source Sans Pro" panose="020B0503030403020204" pitchFamily="34" charset="0"/>
                <a:ea typeface="Source Sans Pro" panose="020B0503030403020204" pitchFamily="34" charset="0"/>
              </a:rPr>
              <a:t>Mastery rather than time on task</a:t>
            </a:r>
            <a:endParaRPr sz="2400" dirty="0">
              <a:solidFill>
                <a:schemeClr val="bg1"/>
              </a:solidFill>
              <a:latin typeface="Source Sans Pro" panose="020B0503030403020204" pitchFamily="34" charset="0"/>
              <a:ea typeface="Source Sans Pro" panose="020B0503030403020204" pitchFamily="34" charset="0"/>
            </a:endParaRPr>
          </a:p>
          <a:p>
            <a:pPr marL="347663" indent="-260350">
              <a:lnSpc>
                <a:spcPct val="90000"/>
              </a:lnSpc>
              <a:buClr>
                <a:schemeClr val="dk1"/>
              </a:buClr>
              <a:buSzPts val="1800"/>
              <a:buFont typeface="Arial" panose="020B0604020202020204" pitchFamily="34" charset="0"/>
              <a:buChar char="●"/>
            </a:pPr>
            <a:r>
              <a:rPr lang="en" sz="2400" dirty="0">
                <a:solidFill>
                  <a:schemeClr val="bg1"/>
                </a:solidFill>
                <a:latin typeface="Source Sans Pro" panose="020B0503030403020204" pitchFamily="34" charset="0"/>
                <a:ea typeface="Source Sans Pro" panose="020B0503030403020204" pitchFamily="34" charset="0"/>
              </a:rPr>
              <a:t>Flexibility </a:t>
            </a:r>
            <a:endParaRPr sz="2400" dirty="0">
              <a:solidFill>
                <a:schemeClr val="bg1"/>
              </a:solidFill>
              <a:latin typeface="Source Sans Pro" panose="020B0503030403020204" pitchFamily="34" charset="0"/>
              <a:ea typeface="Source Sans Pro" panose="020B0503030403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2611913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4D1C-ED87-4526-9773-EC8E50466FEE}"/>
              </a:ext>
            </a:extLst>
          </p:cNvPr>
          <p:cNvSpPr>
            <a:spLocks noGrp="1"/>
          </p:cNvSpPr>
          <p:nvPr>
            <p:ph type="title"/>
          </p:nvPr>
        </p:nvSpPr>
        <p:spPr>
          <a:xfrm>
            <a:off x="426720" y="90802"/>
            <a:ext cx="10515600" cy="1325563"/>
          </a:xfrm>
          <a:solidFill>
            <a:schemeClr val="tx1"/>
          </a:solidFill>
        </p:spPr>
        <p:txBody>
          <a:bodyPr>
            <a:normAutofit/>
          </a:bodyPr>
          <a:lstStyle/>
          <a:p>
            <a:r>
              <a:rPr lang="en-US" sz="4000" b="1" dirty="0" smtClean="0">
                <a:solidFill>
                  <a:schemeClr val="bg1"/>
                </a:solidFill>
              </a:rPr>
              <a:t>Competency-based</a:t>
            </a:r>
            <a:r>
              <a:rPr lang="en-US" sz="4000" b="1" dirty="0" smtClean="0"/>
              <a:t> </a:t>
            </a:r>
            <a:r>
              <a:rPr lang="en-US" sz="4000" b="1" dirty="0" smtClean="0">
                <a:solidFill>
                  <a:schemeClr val="bg1"/>
                </a:solidFill>
              </a:rPr>
              <a:t>Education</a:t>
            </a:r>
            <a:endParaRPr lang="en-US" sz="4000" b="1" dirty="0">
              <a:solidFill>
                <a:schemeClr val="bg1"/>
              </a:solidFill>
            </a:endParaRPr>
          </a:p>
        </p:txBody>
      </p:sp>
      <p:sp>
        <p:nvSpPr>
          <p:cNvPr id="3" name="Content Placeholder 2">
            <a:extLst>
              <a:ext uri="{FF2B5EF4-FFF2-40B4-BE49-F238E27FC236}">
                <a16:creationId xmlns:a16="http://schemas.microsoft.com/office/drawing/2014/main" id="{BE2E0980-08BC-4CC0-80E7-1028278B5D6E}"/>
              </a:ext>
            </a:extLst>
          </p:cNvPr>
          <p:cNvSpPr>
            <a:spLocks noGrp="1"/>
          </p:cNvSpPr>
          <p:nvPr>
            <p:ph idx="1"/>
          </p:nvPr>
        </p:nvSpPr>
        <p:spPr>
          <a:xfrm>
            <a:off x="426721" y="1416366"/>
            <a:ext cx="11624382" cy="4561648"/>
          </a:xfrm>
          <a:solidFill>
            <a:schemeClr val="bg1">
              <a:lumMod val="95000"/>
            </a:schemeClr>
          </a:solidFill>
        </p:spPr>
        <p:txBody>
          <a:bodyPr>
            <a:noAutofit/>
          </a:bodyPr>
          <a:lstStyle/>
          <a:p>
            <a:r>
              <a:rPr lang="en-US" b="1" i="0" u="none" strike="noStrike" baseline="0" dirty="0" smtClean="0">
                <a:solidFill>
                  <a:schemeClr val="tx1"/>
                </a:solidFill>
              </a:rPr>
              <a:t>Direct </a:t>
            </a:r>
            <a:r>
              <a:rPr lang="en-US" b="1" i="0" u="none" strike="noStrike" baseline="0" dirty="0">
                <a:solidFill>
                  <a:schemeClr val="tx1"/>
                </a:solidFill>
              </a:rPr>
              <a:t>assessment competency-based education </a:t>
            </a:r>
            <a:r>
              <a:rPr lang="en-US" b="0" i="0" u="none" strike="noStrike" baseline="0" dirty="0">
                <a:solidFill>
                  <a:schemeClr val="tx1"/>
                </a:solidFill>
              </a:rPr>
              <a:t>is an intentional outcomes-based and equity-minded approach to earning a </a:t>
            </a:r>
            <a:r>
              <a:rPr lang="en-US" b="1" i="0" u="none" strike="noStrike" baseline="0" dirty="0">
                <a:solidFill>
                  <a:schemeClr val="tx1"/>
                </a:solidFill>
              </a:rPr>
              <a:t>college degree </a:t>
            </a:r>
            <a:r>
              <a:rPr lang="en-US" b="0" i="0" u="none" strike="noStrike" baseline="0" dirty="0">
                <a:solidFill>
                  <a:schemeClr val="tx1"/>
                </a:solidFill>
              </a:rPr>
              <a:t>in which the expectations of learning are held constant, but time is variable through a flexible, self-paced, high-touch and innovative learning practice. </a:t>
            </a:r>
          </a:p>
          <a:p>
            <a:r>
              <a:rPr lang="en-US" dirty="0">
                <a:solidFill>
                  <a:schemeClr val="tx1"/>
                </a:solidFill>
              </a:rPr>
              <a:t>Under Title 5 Regulations Direct Assessment Programs are Associate Degree Programs delivered through direct assessment (as defined by Federal Regulations</a:t>
            </a:r>
            <a:r>
              <a:rPr lang="en-US" dirty="0" smtClean="0">
                <a:solidFill>
                  <a:schemeClr val="tx1"/>
                </a:solidFill>
              </a:rPr>
              <a:t>); Programs are fully online or hybrid </a:t>
            </a:r>
            <a:endParaRPr lang="en-US" dirty="0">
              <a:solidFill>
                <a:schemeClr val="tx1"/>
              </a:solidFill>
            </a:endParaRPr>
          </a:p>
          <a:p>
            <a:r>
              <a:rPr lang="en-US" b="0" i="0" u="none" strike="noStrike" baseline="0" dirty="0">
                <a:solidFill>
                  <a:schemeClr val="tx1"/>
                </a:solidFill>
              </a:rPr>
              <a:t>Direct Assessment </a:t>
            </a:r>
            <a:r>
              <a:rPr lang="en-US" dirty="0">
                <a:solidFill>
                  <a:schemeClr val="tx1"/>
                </a:solidFill>
              </a:rPr>
              <a:t>differs from more generalized competency-based education which can be used for non-credit degree pathways. </a:t>
            </a:r>
            <a:endParaRPr lang="en-US" b="0" i="0" u="none" strike="noStrike" baseline="0" dirty="0">
              <a:solidFill>
                <a:schemeClr val="tx1"/>
              </a:solidFill>
            </a:endParaRPr>
          </a:p>
        </p:txBody>
      </p:sp>
      <p:sp>
        <p:nvSpPr>
          <p:cNvPr id="4" name="Slide Number Placeholder 3"/>
          <p:cNvSpPr>
            <a:spLocks noGrp="1"/>
          </p:cNvSpPr>
          <p:nvPr>
            <p:ph type="sldNum" sz="quarter" idx="12"/>
          </p:nvPr>
        </p:nvSpPr>
        <p:spPr/>
        <p:txBody>
          <a:bodyPr/>
          <a:lstStyle/>
          <a:p>
            <a:fld id="{5D3E8667-13B6-4304-A410-D37E32F36084}" type="slidenum">
              <a:rPr lang="en-US" smtClean="0"/>
              <a:t>21</a:t>
            </a:fld>
            <a:endParaRPr lang="en-US"/>
          </a:p>
        </p:txBody>
      </p:sp>
    </p:spTree>
    <p:extLst>
      <p:ext uri="{BB962C8B-B14F-4D97-AF65-F5344CB8AC3E}">
        <p14:creationId xmlns:p14="http://schemas.microsoft.com/office/powerpoint/2010/main" val="3998921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df5ad5431d_2_75"/>
          <p:cNvSpPr txBox="1">
            <a:spLocks noGrp="1"/>
          </p:cNvSpPr>
          <p:nvPr>
            <p:ph type="title"/>
          </p:nvPr>
        </p:nvSpPr>
        <p:spPr>
          <a:xfrm>
            <a:off x="545868" y="1365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F6D"/>
              </a:buClr>
              <a:buSzPts val="3600"/>
              <a:buFont typeface="Source Sans Pro"/>
              <a:buNone/>
            </a:pPr>
            <a:r>
              <a:rPr lang="en-US" sz="3600" b="1"/>
              <a:t>CBE requires we dismantle the status quo</a:t>
            </a:r>
            <a:endParaRPr b="1"/>
          </a:p>
        </p:txBody>
      </p:sp>
      <p:sp>
        <p:nvSpPr>
          <p:cNvPr id="249" name="Google Shape;249;gdf5ad5431d_2_75"/>
          <p:cNvSpPr/>
          <p:nvPr/>
        </p:nvSpPr>
        <p:spPr>
          <a:xfrm>
            <a:off x="1310074" y="1621746"/>
            <a:ext cx="2846069" cy="1807254"/>
          </a:xfrm>
          <a:prstGeom prst="roundRect">
            <a:avLst>
              <a:gd name="adj" fmla="val 100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Reliance on time: </a:t>
            </a:r>
            <a:r>
              <a:rPr lang="en-US" sz="1800">
                <a:solidFill>
                  <a:schemeClr val="dk1"/>
                </a:solidFill>
                <a:latin typeface="Source Sans Pro"/>
                <a:ea typeface="Source Sans Pro"/>
                <a:cs typeface="Source Sans Pro"/>
                <a:sym typeface="Source Sans Pro"/>
              </a:rPr>
              <a:t>seat time and out-of-the-classroom time</a:t>
            </a:r>
            <a:endParaRPr sz="1800" b="0" i="1" u="none" strike="noStrike" cap="none">
              <a:solidFill>
                <a:schemeClr val="accent1"/>
              </a:solidFill>
              <a:highlight>
                <a:srgbClr val="FFFF00"/>
              </a:highlight>
              <a:latin typeface="Source Sans Pro"/>
              <a:ea typeface="Source Sans Pro"/>
              <a:cs typeface="Source Sans Pro"/>
              <a:sym typeface="Source Sans Pro"/>
            </a:endParaRPr>
          </a:p>
        </p:txBody>
      </p:sp>
      <p:sp>
        <p:nvSpPr>
          <p:cNvPr id="250" name="Google Shape;250;gdf5ad5431d_2_75"/>
          <p:cNvSpPr/>
          <p:nvPr/>
        </p:nvSpPr>
        <p:spPr>
          <a:xfrm>
            <a:off x="4380634" y="3600143"/>
            <a:ext cx="2846069" cy="1807254"/>
          </a:xfrm>
          <a:prstGeom prst="roundRect">
            <a:avLst>
              <a:gd name="adj" fmla="val 100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0" u="none" strike="noStrike" cap="none">
                <a:solidFill>
                  <a:schemeClr val="dk1"/>
                </a:solidFill>
                <a:latin typeface="Source Sans Pro"/>
                <a:ea typeface="Source Sans Pro"/>
                <a:cs typeface="Source Sans Pro"/>
                <a:sym typeface="Source Sans Pro"/>
              </a:rPr>
              <a:t>Traditional grading: </a:t>
            </a:r>
            <a:r>
              <a:rPr lang="en-US" sz="1800" b="0" i="0" u="none" strike="noStrike" cap="none">
                <a:solidFill>
                  <a:schemeClr val="dk1"/>
                </a:solidFill>
                <a:latin typeface="Source Sans Pro"/>
                <a:ea typeface="Source Sans Pro"/>
                <a:cs typeface="Source Sans Pro"/>
                <a:sym typeface="Source Sans Pro"/>
              </a:rPr>
              <a:t>Focused on passing</a:t>
            </a:r>
            <a:r>
              <a:rPr lang="en-US" sz="1800">
                <a:solidFill>
                  <a:schemeClr val="dk1"/>
                </a:solidFill>
                <a:latin typeface="Source Sans Pro"/>
                <a:ea typeface="Source Sans Pro"/>
                <a:cs typeface="Source Sans Pro"/>
                <a:sym typeface="Source Sans Pro"/>
              </a:rPr>
              <a:t> and grades</a:t>
            </a:r>
            <a:r>
              <a:rPr lang="en-US" sz="1800" b="0" i="0" u="none" strike="noStrike" cap="none">
                <a:solidFill>
                  <a:schemeClr val="dk1"/>
                </a:solidFill>
                <a:latin typeface="Source Sans Pro"/>
                <a:ea typeface="Source Sans Pro"/>
                <a:cs typeface="Source Sans Pro"/>
                <a:sym typeface="Source Sans Pro"/>
              </a:rPr>
              <a:t>, not mastery</a:t>
            </a:r>
            <a:r>
              <a:rPr lang="en-US" sz="1800">
                <a:solidFill>
                  <a:schemeClr val="dk1"/>
                </a:solidFill>
                <a:latin typeface="Source Sans Pro"/>
                <a:ea typeface="Source Sans Pro"/>
                <a:cs typeface="Source Sans Pro"/>
                <a:sym typeface="Source Sans Pro"/>
              </a:rPr>
              <a:t> </a:t>
            </a:r>
            <a:endParaRPr sz="1800" b="0" i="0" u="none" strike="noStrike" cap="none">
              <a:solidFill>
                <a:schemeClr val="dk1"/>
              </a:solidFill>
              <a:latin typeface="Source Sans Pro"/>
              <a:ea typeface="Source Sans Pro"/>
              <a:cs typeface="Source Sans Pro"/>
              <a:sym typeface="Source Sans Pro"/>
            </a:endParaRPr>
          </a:p>
        </p:txBody>
      </p:sp>
      <p:sp>
        <p:nvSpPr>
          <p:cNvPr id="251" name="Google Shape;251;gdf5ad5431d_2_75"/>
          <p:cNvSpPr/>
          <p:nvPr/>
        </p:nvSpPr>
        <p:spPr>
          <a:xfrm>
            <a:off x="4380634" y="1621746"/>
            <a:ext cx="2846069" cy="1807254"/>
          </a:xfrm>
          <a:prstGeom prst="roundRect">
            <a:avLst>
              <a:gd name="adj" fmla="val 100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Source Sans Pro"/>
              <a:buNone/>
            </a:pPr>
            <a:endParaRPr sz="1800" b="0" i="0" u="none" strike="noStrike" cap="none">
              <a:solidFill>
                <a:srgbClr val="FFFFFF"/>
              </a:solidFill>
              <a:latin typeface="Source Sans Pro"/>
              <a:ea typeface="Source Sans Pro"/>
              <a:cs typeface="Source Sans Pro"/>
              <a:sym typeface="Source Sans Pro"/>
            </a:endParaRPr>
          </a:p>
          <a:p>
            <a:pPr marL="0" marR="0" lvl="0" indent="0" algn="l" rtl="0">
              <a:spcBef>
                <a:spcPts val="600"/>
              </a:spcBef>
              <a:spcAft>
                <a:spcPts val="0"/>
              </a:spcAft>
              <a:buNone/>
            </a:pPr>
            <a:r>
              <a:rPr lang="en-US" sz="1800" b="1">
                <a:solidFill>
                  <a:schemeClr val="dk1"/>
                </a:solidFill>
                <a:latin typeface="Source Sans Pro"/>
                <a:ea typeface="Source Sans Pro"/>
                <a:cs typeface="Source Sans Pro"/>
                <a:sym typeface="Source Sans Pro"/>
              </a:rPr>
              <a:t>Reliance on traditional academic calendar:</a:t>
            </a:r>
            <a:r>
              <a:rPr lang="en-US" sz="1800">
                <a:solidFill>
                  <a:schemeClr val="dk1"/>
                </a:solidFill>
                <a:latin typeface="Source Sans Pro"/>
                <a:ea typeface="Source Sans Pro"/>
                <a:cs typeface="Source Sans Pro"/>
                <a:sym typeface="Source Sans Pro"/>
              </a:rPr>
              <a:t> Semesters, Quarters, and Intersession  </a:t>
            </a:r>
            <a:endParaRPr sz="1800" b="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chemeClr val="dk1"/>
              </a:buClr>
              <a:buSzPts val="1800"/>
              <a:buFont typeface="Source Sans Pro"/>
              <a:buNone/>
            </a:pPr>
            <a:endParaRPr sz="1800" b="0" i="0" u="none" strike="noStrike" cap="none">
              <a:solidFill>
                <a:srgbClr val="000000"/>
              </a:solidFill>
              <a:latin typeface="Source Sans Pro"/>
              <a:ea typeface="Source Sans Pro"/>
              <a:cs typeface="Source Sans Pro"/>
              <a:sym typeface="Source Sans Pro"/>
            </a:endParaRPr>
          </a:p>
        </p:txBody>
      </p:sp>
      <p:sp>
        <p:nvSpPr>
          <p:cNvPr id="252" name="Google Shape;252;gdf5ad5431d_2_75"/>
          <p:cNvSpPr/>
          <p:nvPr/>
        </p:nvSpPr>
        <p:spPr>
          <a:xfrm>
            <a:off x="1310074" y="3614584"/>
            <a:ext cx="2846069" cy="1807254"/>
          </a:xfrm>
          <a:prstGeom prst="roundRect">
            <a:avLst>
              <a:gd name="adj" fmla="val 100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0" u="none" strike="noStrike" cap="none">
                <a:solidFill>
                  <a:schemeClr val="dk1"/>
                </a:solidFill>
                <a:latin typeface="Source Sans Pro"/>
                <a:ea typeface="Source Sans Pro"/>
                <a:cs typeface="Source Sans Pro"/>
                <a:sym typeface="Source Sans Pro"/>
              </a:rPr>
              <a:t>Limited access to </a:t>
            </a:r>
            <a:r>
              <a:rPr lang="en-US" sz="1800" b="1">
                <a:solidFill>
                  <a:schemeClr val="dk1"/>
                </a:solidFill>
                <a:latin typeface="Source Sans Pro"/>
                <a:ea typeface="Source Sans Pro"/>
                <a:cs typeface="Source Sans Pro"/>
                <a:sym typeface="Source Sans Pro"/>
              </a:rPr>
              <a:t>student</a:t>
            </a:r>
            <a:r>
              <a:rPr lang="en-US" sz="1800" b="1" i="0" u="none" strike="noStrike" cap="none">
                <a:solidFill>
                  <a:schemeClr val="dk1"/>
                </a:solidFill>
                <a:latin typeface="Source Sans Pro"/>
                <a:ea typeface="Source Sans Pro"/>
                <a:cs typeface="Source Sans Pro"/>
                <a:sym typeface="Source Sans Pro"/>
              </a:rPr>
              <a:t> support services</a:t>
            </a:r>
            <a:r>
              <a:rPr lang="en-US" sz="1800" b="0" i="0" u="none" strike="noStrike" cap="none">
                <a:solidFill>
                  <a:schemeClr val="dk1"/>
                </a:solidFill>
                <a:latin typeface="Source Sans Pro"/>
                <a:ea typeface="Source Sans Pro"/>
                <a:cs typeface="Source Sans Pro"/>
                <a:sym typeface="Source Sans Pro"/>
              </a:rPr>
              <a:t>: Mon – Fri, 9 – 5</a:t>
            </a:r>
            <a:r>
              <a:rPr lang="en-US" sz="1800">
                <a:solidFill>
                  <a:schemeClr val="dk1"/>
                </a:solidFill>
                <a:latin typeface="Source Sans Pro"/>
                <a:ea typeface="Source Sans Pro"/>
                <a:cs typeface="Source Sans Pro"/>
                <a:sym typeface="Source Sans Pro"/>
              </a:rPr>
              <a:t>, primarily in-person (pre-COVID) </a:t>
            </a:r>
            <a:endParaRPr sz="1800" b="0" i="0" u="none" strike="noStrike" cap="none">
              <a:solidFill>
                <a:schemeClr val="dk1"/>
              </a:solidFill>
              <a:latin typeface="Source Sans Pro"/>
              <a:ea typeface="Source Sans Pro"/>
              <a:cs typeface="Source Sans Pro"/>
              <a:sym typeface="Source Sans Pro"/>
            </a:endParaRPr>
          </a:p>
        </p:txBody>
      </p:sp>
      <p:sp>
        <p:nvSpPr>
          <p:cNvPr id="2" name="Slide Number Placeholder 1"/>
          <p:cNvSpPr>
            <a:spLocks noGrp="1"/>
          </p:cNvSpPr>
          <p:nvPr>
            <p:ph type="sldNum" sz="quarter" idx="12"/>
          </p:nvPr>
        </p:nvSpPr>
        <p:spPr/>
        <p:txBody>
          <a:bodyPr/>
          <a:lstStyle/>
          <a:p>
            <a:fld id="{5D3E8667-13B6-4304-A410-D37E32F36084}" type="slidenum">
              <a:rPr lang="en-US" smtClean="0"/>
              <a:t>22</a:t>
            </a:fld>
            <a:endParaRPr lang="en-US"/>
          </a:p>
        </p:txBody>
      </p:sp>
    </p:spTree>
    <p:extLst>
      <p:ext uri="{BB962C8B-B14F-4D97-AF65-F5344CB8AC3E}">
        <p14:creationId xmlns:p14="http://schemas.microsoft.com/office/powerpoint/2010/main" val="3534591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a:spLocks noGrp="1"/>
          </p:cNvSpPr>
          <p:nvPr>
            <p:ph type="title"/>
          </p:nvPr>
        </p:nvSpPr>
        <p:spPr>
          <a:xfrm>
            <a:off x="0" y="0"/>
            <a:ext cx="12192000" cy="727587"/>
          </a:xfrm>
          <a:prstGeom prst="rect">
            <a:avLst/>
          </a:prstGeom>
          <a:solidFill>
            <a:schemeClr val="tx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000" b="1" dirty="0" smtClean="0">
                <a:solidFill>
                  <a:schemeClr val="bg1"/>
                </a:solidFill>
                <a:latin typeface="+mj-lt"/>
                <a:ea typeface="Arial"/>
                <a:cs typeface="Arial"/>
                <a:sym typeface="Arial"/>
              </a:rPr>
              <a:t>CBE Implementation</a:t>
            </a:r>
            <a:endParaRPr sz="4000" b="1" dirty="0">
              <a:solidFill>
                <a:schemeClr val="bg1"/>
              </a:solidFill>
              <a:latin typeface="+mj-lt"/>
            </a:endParaRPr>
          </a:p>
        </p:txBody>
      </p:sp>
      <p:sp>
        <p:nvSpPr>
          <p:cNvPr id="194" name="Google Shape;194;p9"/>
          <p:cNvSpPr txBox="1">
            <a:spLocks noGrp="1"/>
          </p:cNvSpPr>
          <p:nvPr>
            <p:ph idx="1"/>
          </p:nvPr>
        </p:nvSpPr>
        <p:spPr>
          <a:xfrm>
            <a:off x="3165987" y="1016468"/>
            <a:ext cx="8721213" cy="4566031"/>
          </a:xfrm>
          <a:prstGeom prst="rect">
            <a:avLst/>
          </a:prstGeom>
          <a:solidFill>
            <a:srgbClr val="E2DFFC"/>
          </a:solidFill>
          <a:ln>
            <a:noFill/>
          </a:ln>
        </p:spPr>
        <p:txBody>
          <a:bodyPr spcFirstLastPara="1" wrap="square" lIns="91425" tIns="45700" rIns="91425" bIns="45700" anchor="t" anchorCtr="0">
            <a:normAutofit fontScale="92500" lnSpcReduction="10000"/>
          </a:bodyPr>
          <a:lstStyle/>
          <a:p>
            <a:pPr marL="457200" marR="0" lvl="0" indent="-406400">
              <a:lnSpc>
                <a:spcPct val="100000"/>
              </a:lnSpc>
              <a:spcBef>
                <a:spcPts val="0"/>
              </a:spcBef>
              <a:spcAft>
                <a:spcPts val="0"/>
              </a:spcAft>
              <a:buSzPts val="2800"/>
              <a:buFont typeface="Arial" panose="020B0604020202020204" pitchFamily="34" charset="0"/>
              <a:buChar char="●"/>
            </a:pPr>
            <a:r>
              <a:rPr lang="en-US" sz="3000" dirty="0" smtClean="0">
                <a:solidFill>
                  <a:schemeClr val="tx1"/>
                </a:solidFill>
              </a:rPr>
              <a:t>January </a:t>
            </a:r>
            <a:r>
              <a:rPr lang="en-US" sz="3000" dirty="0">
                <a:solidFill>
                  <a:schemeClr val="tx1"/>
                </a:solidFill>
              </a:rPr>
              <a:t>2020 Presentation to Board of Governors</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smtClean="0">
                <a:solidFill>
                  <a:schemeClr val="tx1"/>
                </a:solidFill>
              </a:rPr>
              <a:t>January </a:t>
            </a:r>
            <a:r>
              <a:rPr lang="en-US" sz="3000" dirty="0">
                <a:solidFill>
                  <a:schemeClr val="tx1"/>
                </a:solidFill>
              </a:rPr>
              <a:t>2020 – June 2020 Partnered with 5C to Establish Title 5 Regulations</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smtClean="0">
                <a:solidFill>
                  <a:schemeClr val="tx1"/>
                </a:solidFill>
              </a:rPr>
              <a:t>September </a:t>
            </a:r>
            <a:r>
              <a:rPr lang="en-US" sz="3000" dirty="0">
                <a:solidFill>
                  <a:schemeClr val="tx1"/>
                </a:solidFill>
              </a:rPr>
              <a:t>2020 Presented Regulations at Sept BOG meeting (1st Reading)</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smtClean="0">
                <a:solidFill>
                  <a:schemeClr val="tx1"/>
                </a:solidFill>
              </a:rPr>
              <a:t>November </a:t>
            </a:r>
            <a:r>
              <a:rPr lang="en-US" sz="3000" dirty="0">
                <a:solidFill>
                  <a:schemeClr val="tx1"/>
                </a:solidFill>
              </a:rPr>
              <a:t>2020 Regulations approved by the BOG</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smtClean="0">
                <a:solidFill>
                  <a:schemeClr val="tx1"/>
                </a:solidFill>
              </a:rPr>
              <a:t>December </a:t>
            </a:r>
            <a:r>
              <a:rPr lang="en-US" sz="3000" dirty="0">
                <a:solidFill>
                  <a:schemeClr val="tx1"/>
                </a:solidFill>
              </a:rPr>
              <a:t>2020 Collaborative RFA </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a:solidFill>
                  <a:schemeClr val="tx1"/>
                </a:solidFill>
              </a:rPr>
              <a:t>June 2021 Launched the Direct Assessment CBE Collaborative </a:t>
            </a:r>
          </a:p>
          <a:p>
            <a:pPr marL="457200" lvl="0" indent="-406400">
              <a:lnSpc>
                <a:spcPct val="100000"/>
              </a:lnSpc>
              <a:spcBef>
                <a:spcPts val="0"/>
              </a:spcBef>
              <a:buSzPts val="2800"/>
              <a:buFont typeface="Arial" panose="020B0604020202020204" pitchFamily="34" charset="0"/>
              <a:buChar char="●"/>
            </a:pPr>
            <a:r>
              <a:rPr lang="en-US" sz="3000" dirty="0" smtClean="0">
                <a:solidFill>
                  <a:schemeClr val="tx1"/>
                </a:solidFill>
              </a:rPr>
              <a:t>Spring/Fall </a:t>
            </a:r>
            <a:r>
              <a:rPr lang="en-US" sz="3000" dirty="0">
                <a:solidFill>
                  <a:schemeClr val="tx1"/>
                </a:solidFill>
              </a:rPr>
              <a:t>2022 Seek ACCJC Approval </a:t>
            </a:r>
            <a:endParaRPr sz="3000" dirty="0">
              <a:solidFill>
                <a:schemeClr val="tx1"/>
              </a:solidFill>
            </a:endParaRPr>
          </a:p>
          <a:p>
            <a:pPr marL="457200" marR="0" lvl="0" indent="-406400">
              <a:lnSpc>
                <a:spcPct val="100000"/>
              </a:lnSpc>
              <a:spcBef>
                <a:spcPts val="0"/>
              </a:spcBef>
              <a:spcAft>
                <a:spcPts val="0"/>
              </a:spcAft>
              <a:buSzPts val="2800"/>
              <a:buFont typeface="Arial" panose="020B0604020202020204" pitchFamily="34" charset="0"/>
              <a:buChar char="●"/>
            </a:pPr>
            <a:r>
              <a:rPr lang="en-US" sz="3000" dirty="0">
                <a:solidFill>
                  <a:schemeClr val="tx1"/>
                </a:solidFill>
              </a:rPr>
              <a:t>Spring 2024 CBE Programs Launch </a:t>
            </a:r>
            <a:endParaRPr sz="3000" dirty="0">
              <a:solidFill>
                <a:schemeClr val="tx1"/>
              </a:solidFill>
            </a:endParaRPr>
          </a:p>
          <a:p>
            <a:pPr marL="228600" lvl="0" indent="-50800" algn="l" rtl="0">
              <a:lnSpc>
                <a:spcPct val="90000"/>
              </a:lnSpc>
              <a:spcBef>
                <a:spcPts val="1600"/>
              </a:spcBef>
              <a:spcAft>
                <a:spcPts val="1600"/>
              </a:spcAft>
              <a:buClr>
                <a:schemeClr val="dk1"/>
              </a:buClr>
              <a:buSzPts val="2800"/>
              <a:buNone/>
            </a:pPr>
            <a:endParaRPr dirty="0"/>
          </a:p>
        </p:txBody>
      </p:sp>
      <p:sp>
        <p:nvSpPr>
          <p:cNvPr id="2" name="Slide Number Placeholder 1"/>
          <p:cNvSpPr>
            <a:spLocks noGrp="1"/>
          </p:cNvSpPr>
          <p:nvPr>
            <p:ph type="sldNum" sz="quarter" idx="12"/>
          </p:nvPr>
        </p:nvSpPr>
        <p:spPr/>
        <p:txBody>
          <a:bodyPr/>
          <a:lstStyle/>
          <a:p>
            <a:fld id="{5D3E8667-13B6-4304-A410-D37E32F36084}" type="slidenum">
              <a:rPr lang="en-US" smtClean="0"/>
              <a:t>23</a:t>
            </a:fld>
            <a:endParaRPr lang="en-US"/>
          </a:p>
        </p:txBody>
      </p:sp>
      <p:pic>
        <p:nvPicPr>
          <p:cNvPr id="3" name="Picture 2"/>
          <p:cNvPicPr>
            <a:picLocks noChangeAspect="1"/>
          </p:cNvPicPr>
          <p:nvPr/>
        </p:nvPicPr>
        <p:blipFill>
          <a:blip r:embed="rId3"/>
          <a:stretch>
            <a:fillRect/>
          </a:stretch>
        </p:blipFill>
        <p:spPr>
          <a:xfrm>
            <a:off x="90360" y="1907458"/>
            <a:ext cx="2967472" cy="2359741"/>
          </a:xfrm>
          <a:prstGeom prst="rect">
            <a:avLst/>
          </a:prstGeom>
        </p:spPr>
      </p:pic>
    </p:spTree>
    <p:extLst>
      <p:ext uri="{BB962C8B-B14F-4D97-AF65-F5344CB8AC3E}">
        <p14:creationId xmlns:p14="http://schemas.microsoft.com/office/powerpoint/2010/main" val="2477360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8"/>
          <p:cNvSpPr txBox="1">
            <a:spLocks noGrp="1"/>
          </p:cNvSpPr>
          <p:nvPr>
            <p:ph type="title"/>
          </p:nvPr>
        </p:nvSpPr>
        <p:spPr>
          <a:xfrm>
            <a:off x="0" y="0"/>
            <a:ext cx="12192000" cy="1325563"/>
          </a:xfrm>
          <a:prstGeom prst="rect">
            <a:avLst/>
          </a:prstGeom>
          <a:solidFill>
            <a:schemeClr val="tx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Palatino"/>
              <a:buNone/>
            </a:pPr>
            <a:r>
              <a:rPr lang="en-US" sz="4000" b="1" dirty="0" smtClean="0">
                <a:solidFill>
                  <a:schemeClr val="bg1"/>
                </a:solidFill>
              </a:rPr>
              <a:t>2021-2024 CBE Collaborative Pilot</a:t>
            </a:r>
            <a:endParaRPr sz="4000" b="1" dirty="0">
              <a:solidFill>
                <a:schemeClr val="bg1"/>
              </a:solidFill>
            </a:endParaRPr>
          </a:p>
        </p:txBody>
      </p:sp>
      <p:sp>
        <p:nvSpPr>
          <p:cNvPr id="543" name="Google Shape;543;p48"/>
          <p:cNvSpPr txBox="1">
            <a:spLocks noGrp="1"/>
          </p:cNvSpPr>
          <p:nvPr>
            <p:ph type="body" idx="1"/>
          </p:nvPr>
        </p:nvSpPr>
        <p:spPr>
          <a:xfrm>
            <a:off x="932048" y="1205814"/>
            <a:ext cx="10403487" cy="4452732"/>
          </a:xfrm>
          <a:prstGeom prst="rect">
            <a:avLst/>
          </a:prstGeom>
          <a:solidFill>
            <a:srgbClr val="B3E1F5"/>
          </a:solidFill>
          <a:ln>
            <a:noFill/>
          </a:ln>
        </p:spPr>
        <p:txBody>
          <a:bodyPr spcFirstLastPara="1" wrap="square" lIns="45700" tIns="45700" rIns="45700" bIns="45700" anchor="t" anchorCtr="0">
            <a:normAutofit/>
          </a:bodyPr>
          <a:lstStyle/>
          <a:p>
            <a:pPr marL="0" lvl="0" indent="0" algn="ctr" rtl="0">
              <a:lnSpc>
                <a:spcPct val="90000"/>
              </a:lnSpc>
              <a:spcBef>
                <a:spcPts val="0"/>
              </a:spcBef>
              <a:spcAft>
                <a:spcPts val="0"/>
              </a:spcAft>
              <a:buClr>
                <a:srgbClr val="3F3F3F"/>
              </a:buClr>
              <a:buSzPts val="2400"/>
              <a:buNone/>
            </a:pPr>
            <a:r>
              <a:rPr lang="en-US" b="1" dirty="0">
                <a:solidFill>
                  <a:schemeClr val="tx1"/>
                </a:solidFill>
              </a:rPr>
              <a:t>A collaborative of campuses implementing direct assessment CBE programs</a:t>
            </a:r>
            <a:endParaRPr dirty="0">
              <a:solidFill>
                <a:schemeClr val="tx1"/>
              </a:solidFill>
            </a:endParaRPr>
          </a:p>
          <a:p>
            <a:pPr marL="0" lvl="0" indent="0" algn="ctr" rtl="0">
              <a:lnSpc>
                <a:spcPct val="90000"/>
              </a:lnSpc>
              <a:spcBef>
                <a:spcPts val="1000"/>
              </a:spcBef>
              <a:spcAft>
                <a:spcPts val="0"/>
              </a:spcAft>
              <a:buClr>
                <a:srgbClr val="3F3F3F"/>
              </a:buClr>
              <a:buSzPts val="2400"/>
              <a:buNone/>
            </a:pPr>
            <a:endParaRPr b="1" dirty="0">
              <a:solidFill>
                <a:schemeClr val="tx1"/>
              </a:solidFill>
            </a:endParaRPr>
          </a:p>
          <a:p>
            <a:pPr>
              <a:buClr>
                <a:schemeClr val="tx1"/>
              </a:buClr>
              <a:buSzPts val="2400"/>
            </a:pPr>
            <a:r>
              <a:rPr lang="en-US" dirty="0">
                <a:solidFill>
                  <a:schemeClr val="tx1"/>
                </a:solidFill>
              </a:rPr>
              <a:t>Close coordination with the CCCCO</a:t>
            </a:r>
            <a:endParaRPr dirty="0">
              <a:solidFill>
                <a:schemeClr val="tx1"/>
              </a:solidFill>
            </a:endParaRPr>
          </a:p>
          <a:p>
            <a:pPr>
              <a:buClr>
                <a:schemeClr val="tx1"/>
              </a:buClr>
              <a:buSzPts val="2400"/>
            </a:pPr>
            <a:r>
              <a:rPr lang="en-US" dirty="0">
                <a:solidFill>
                  <a:schemeClr val="tx1"/>
                </a:solidFill>
              </a:rPr>
              <a:t>Seed money to launch programs</a:t>
            </a:r>
            <a:endParaRPr dirty="0">
              <a:solidFill>
                <a:schemeClr val="tx1"/>
              </a:solidFill>
            </a:endParaRPr>
          </a:p>
          <a:p>
            <a:pPr>
              <a:buClr>
                <a:schemeClr val="tx1"/>
              </a:buClr>
              <a:buSzPts val="2400"/>
            </a:pPr>
            <a:r>
              <a:rPr lang="en-US" dirty="0">
                <a:solidFill>
                  <a:schemeClr val="tx1"/>
                </a:solidFill>
              </a:rPr>
              <a:t>Program development support</a:t>
            </a:r>
            <a:endParaRPr dirty="0">
              <a:solidFill>
                <a:schemeClr val="tx1"/>
              </a:solidFill>
            </a:endParaRPr>
          </a:p>
          <a:p>
            <a:pPr>
              <a:buClr>
                <a:schemeClr val="tx1"/>
              </a:buClr>
              <a:buSzPts val="2400"/>
            </a:pPr>
            <a:r>
              <a:rPr lang="en-US" dirty="0">
                <a:solidFill>
                  <a:schemeClr val="tx1"/>
                </a:solidFill>
              </a:rPr>
              <a:t>Research implementation process and program outcomes</a:t>
            </a:r>
            <a:endParaRPr dirty="0">
              <a:solidFill>
                <a:schemeClr val="tx1"/>
              </a:solidFill>
            </a:endParaRPr>
          </a:p>
          <a:p>
            <a:pPr>
              <a:buClr>
                <a:schemeClr val="tx1"/>
              </a:buClr>
              <a:buSzPts val="2400"/>
            </a:pPr>
            <a:r>
              <a:rPr lang="en-US" dirty="0">
                <a:solidFill>
                  <a:schemeClr val="tx1"/>
                </a:solidFill>
              </a:rPr>
              <a:t>Recommendations for improvement</a:t>
            </a:r>
            <a:endParaRPr dirty="0">
              <a:solidFill>
                <a:schemeClr val="tx1"/>
              </a:solidFill>
            </a:endParaRPr>
          </a:p>
          <a:p>
            <a:pPr>
              <a:buClr>
                <a:schemeClr val="tx1"/>
              </a:buClr>
              <a:buSzPts val="2400"/>
            </a:pPr>
            <a:r>
              <a:rPr lang="en-US" dirty="0">
                <a:solidFill>
                  <a:schemeClr val="tx1"/>
                </a:solidFill>
              </a:rPr>
              <a:t>Inform broader system implementation</a:t>
            </a:r>
            <a:endParaRPr dirty="0">
              <a:solidFill>
                <a:schemeClr val="tx1"/>
              </a:solidFill>
            </a:endParaRPr>
          </a:p>
        </p:txBody>
      </p:sp>
      <p:sp>
        <p:nvSpPr>
          <p:cNvPr id="2" name="Slide Number Placeholder 1"/>
          <p:cNvSpPr>
            <a:spLocks noGrp="1"/>
          </p:cNvSpPr>
          <p:nvPr>
            <p:ph type="sldNum" sz="quarter" idx="12"/>
          </p:nvPr>
        </p:nvSpPr>
        <p:spPr/>
        <p:txBody>
          <a:bodyPr/>
          <a:lstStyle/>
          <a:p>
            <a:fld id="{5D3E8667-13B6-4304-A410-D37E32F36084}" type="slidenum">
              <a:rPr lang="en-US" smtClean="0"/>
              <a:t>24</a:t>
            </a:fld>
            <a:endParaRPr lang="en-US"/>
          </a:p>
        </p:txBody>
      </p:sp>
    </p:spTree>
    <p:extLst>
      <p:ext uri="{BB962C8B-B14F-4D97-AF65-F5344CB8AC3E}">
        <p14:creationId xmlns:p14="http://schemas.microsoft.com/office/powerpoint/2010/main" val="2214087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df5ad5431d_0_48"/>
          <p:cNvSpPr txBox="1">
            <a:spLocks noGrp="1"/>
          </p:cNvSpPr>
          <p:nvPr>
            <p:ph type="title"/>
          </p:nvPr>
        </p:nvSpPr>
        <p:spPr>
          <a:xfrm>
            <a:off x="127818" y="295340"/>
            <a:ext cx="12022398" cy="796022"/>
          </a:xfrm>
          <a:prstGeom prst="rect">
            <a:avLst/>
          </a:prstGeom>
          <a:solidFill>
            <a:schemeClr val="tx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b="1" dirty="0">
                <a:solidFill>
                  <a:schemeClr val="bg1"/>
                </a:solidFill>
              </a:rPr>
              <a:t>CBE Collaborative Colleges</a:t>
            </a:r>
            <a:endParaRPr sz="4000" b="1" dirty="0">
              <a:solidFill>
                <a:schemeClr val="bg1"/>
              </a:solidFill>
            </a:endParaRPr>
          </a:p>
        </p:txBody>
      </p:sp>
      <p:sp>
        <p:nvSpPr>
          <p:cNvPr id="316" name="Google Shape;316;gdf5ad5431d_0_48"/>
          <p:cNvSpPr txBox="1">
            <a:spLocks noGrp="1"/>
          </p:cNvSpPr>
          <p:nvPr>
            <p:ph type="sldNum" idx="12"/>
          </p:nvPr>
        </p:nvSpPr>
        <p:spPr>
          <a:xfrm>
            <a:off x="8610600" y="611724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pic>
        <p:nvPicPr>
          <p:cNvPr id="317" name="Google Shape;317;gdf5ad5431d_0_48"/>
          <p:cNvPicPr preferRelativeResize="0"/>
          <p:nvPr/>
        </p:nvPicPr>
        <p:blipFill rotWithShape="1">
          <a:blip r:embed="rId3">
            <a:alphaModFix/>
          </a:blip>
          <a:srcRect/>
          <a:stretch/>
        </p:blipFill>
        <p:spPr>
          <a:xfrm>
            <a:off x="7013312" y="0"/>
            <a:ext cx="5136903" cy="6666900"/>
          </a:xfrm>
          <a:prstGeom prst="rect">
            <a:avLst/>
          </a:prstGeom>
          <a:noFill/>
          <a:ln>
            <a:noFill/>
          </a:ln>
        </p:spPr>
      </p:pic>
      <p:sp>
        <p:nvSpPr>
          <p:cNvPr id="318" name="Google Shape;318;gdf5ad5431d_0_48"/>
          <p:cNvSpPr txBox="1"/>
          <p:nvPr/>
        </p:nvSpPr>
        <p:spPr>
          <a:xfrm>
            <a:off x="550350" y="1275916"/>
            <a:ext cx="5638200" cy="4832062"/>
          </a:xfrm>
          <a:prstGeom prst="rect">
            <a:avLst/>
          </a:prstGeom>
          <a:noFill/>
          <a:ln>
            <a:noFill/>
          </a:ln>
        </p:spPr>
        <p:txBody>
          <a:bodyPr spcFirstLastPara="1" wrap="square" lIns="91425" tIns="91425" rIns="91425" bIns="91425" anchor="t" anchorCtr="0">
            <a:spAutoFit/>
          </a:bodyPr>
          <a:lstStyle/>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Eight colleges</a:t>
            </a:r>
            <a:endParaRPr dirty="0"/>
          </a:p>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175 participants</a:t>
            </a:r>
            <a:endParaRPr dirty="0"/>
          </a:p>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Monthly learning sessions</a:t>
            </a:r>
            <a:endParaRPr dirty="0"/>
          </a:p>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Monthly leads’ meetings</a:t>
            </a:r>
            <a:endParaRPr dirty="0"/>
          </a:p>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Integrated Canvas course</a:t>
            </a:r>
            <a:endParaRPr dirty="0"/>
          </a:p>
          <a:p>
            <a:pPr marL="508000" marR="0" lvl="0" indent="-457200" algn="l" rtl="0">
              <a:lnSpc>
                <a:spcPct val="90000"/>
              </a:lnSpc>
              <a:spcBef>
                <a:spcPts val="1000"/>
              </a:spcBef>
              <a:spcAft>
                <a:spcPts val="0"/>
              </a:spcAft>
              <a:buClr>
                <a:schemeClr val="tx1"/>
              </a:buClr>
              <a:buSzPts val="2800"/>
              <a:buFont typeface="Arial" panose="020B0604020202020204" pitchFamily="34" charset="0"/>
              <a:buChar char="•"/>
            </a:pPr>
            <a:r>
              <a:rPr lang="en-US" sz="2800" b="0" i="0" u="none" strike="noStrike" cap="none" dirty="0">
                <a:latin typeface="Source Sans Pro"/>
                <a:ea typeface="Source Sans Pro"/>
                <a:cs typeface="Source Sans Pro"/>
                <a:sym typeface="Source Sans Pro"/>
              </a:rPr>
              <a:t>Key Partners: </a:t>
            </a:r>
            <a:r>
              <a:rPr lang="en-US" sz="2800" b="0" i="0" u="none" strike="noStrike" cap="none" dirty="0" smtClean="0">
                <a:latin typeface="Source Sans Pro"/>
                <a:ea typeface="Source Sans Pro"/>
                <a:cs typeface="Source Sans Pro"/>
                <a:sym typeface="Source Sans Pro"/>
              </a:rPr>
              <a:t>Foundation Success Center, Jobs </a:t>
            </a:r>
            <a:r>
              <a:rPr lang="en-US" sz="2800" b="0" i="0" u="none" strike="noStrike" cap="none" dirty="0">
                <a:latin typeface="Source Sans Pro"/>
                <a:ea typeface="Source Sans Pro"/>
                <a:cs typeface="Source Sans Pro"/>
                <a:sym typeface="Source Sans Pro"/>
              </a:rPr>
              <a:t>for the Future (JFF), Competency Based Education Network (CBEN), RAND </a:t>
            </a:r>
            <a:endParaRPr sz="2800" b="0" i="0" u="none" strike="noStrike" cap="none"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1758951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df5ad5431d_2_97"/>
          <p:cNvSpPr txBox="1">
            <a:spLocks noGrp="1"/>
          </p:cNvSpPr>
          <p:nvPr>
            <p:ph type="title"/>
          </p:nvPr>
        </p:nvSpPr>
        <p:spPr>
          <a:xfrm>
            <a:off x="47936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F6D"/>
              </a:buClr>
              <a:buSzPts val="3600"/>
              <a:buFont typeface="Source Sans Pro"/>
              <a:buNone/>
            </a:pPr>
            <a:r>
              <a:rPr lang="en-US" sz="3600" b="1"/>
              <a:t>CBE is a tool for campus-wide transformation</a:t>
            </a:r>
            <a:endParaRPr b="1"/>
          </a:p>
        </p:txBody>
      </p:sp>
      <p:grpSp>
        <p:nvGrpSpPr>
          <p:cNvPr id="273" name="Google Shape;273;gdf5ad5431d_2_97"/>
          <p:cNvGrpSpPr/>
          <p:nvPr/>
        </p:nvGrpSpPr>
        <p:grpSpPr>
          <a:xfrm>
            <a:off x="2098680" y="1151927"/>
            <a:ext cx="5168324" cy="5418666"/>
            <a:chOff x="1479837" y="0"/>
            <a:chExt cx="5168324" cy="5418666"/>
          </a:xfrm>
        </p:grpSpPr>
        <p:sp>
          <p:nvSpPr>
            <p:cNvPr id="274" name="Google Shape;274;gdf5ad5431d_2_97"/>
            <p:cNvSpPr/>
            <p:nvPr/>
          </p:nvSpPr>
          <p:spPr>
            <a:xfrm>
              <a:off x="2952810" y="1748061"/>
              <a:ext cx="2221862" cy="1922001"/>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df5ad5431d_2_97"/>
            <p:cNvSpPr txBox="1"/>
            <p:nvPr/>
          </p:nvSpPr>
          <p:spPr>
            <a:xfrm>
              <a:off x="3321004" y="2066564"/>
              <a:ext cx="1485474" cy="1284995"/>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DA CBE</a:t>
              </a:r>
              <a:endParaRPr/>
            </a:p>
          </p:txBody>
        </p:sp>
        <p:sp>
          <p:nvSpPr>
            <p:cNvPr id="276" name="Google Shape;276;gdf5ad5431d_2_97"/>
            <p:cNvSpPr/>
            <p:nvPr/>
          </p:nvSpPr>
          <p:spPr>
            <a:xfrm>
              <a:off x="4344123" y="828514"/>
              <a:ext cx="838302" cy="722308"/>
            </a:xfrm>
            <a:prstGeom prst="hexagon">
              <a:avLst>
                <a:gd name="adj" fmla="val 28900"/>
                <a:gd name="vf" fmla="val 115470"/>
              </a:avLst>
            </a:prstGeom>
            <a:solidFill>
              <a:srgbClr val="CAC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df5ad5431d_2_97"/>
            <p:cNvSpPr/>
            <p:nvPr/>
          </p:nvSpPr>
          <p:spPr>
            <a:xfrm>
              <a:off x="3157475" y="0"/>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df5ad5431d_2_97"/>
            <p:cNvSpPr txBox="1"/>
            <p:nvPr/>
          </p:nvSpPr>
          <p:spPr>
            <a:xfrm>
              <a:off x="3459220" y="261045"/>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Faculty Role, Load and Contracts</a:t>
              </a:r>
              <a:endParaRPr/>
            </a:p>
          </p:txBody>
        </p:sp>
        <p:sp>
          <p:nvSpPr>
            <p:cNvPr id="279" name="Google Shape;279;gdf5ad5431d_2_97"/>
            <p:cNvSpPr/>
            <p:nvPr/>
          </p:nvSpPr>
          <p:spPr>
            <a:xfrm>
              <a:off x="5322487" y="2178846"/>
              <a:ext cx="838302" cy="722308"/>
            </a:xfrm>
            <a:prstGeom prst="hexagon">
              <a:avLst>
                <a:gd name="adj" fmla="val 28900"/>
                <a:gd name="vf" fmla="val 115470"/>
              </a:avLst>
            </a:prstGeom>
            <a:solidFill>
              <a:srgbClr val="CAC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df5ad5431d_2_97"/>
            <p:cNvSpPr/>
            <p:nvPr/>
          </p:nvSpPr>
          <p:spPr>
            <a:xfrm>
              <a:off x="4827361" y="968857"/>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df5ad5431d_2_97"/>
            <p:cNvSpPr txBox="1"/>
            <p:nvPr/>
          </p:nvSpPr>
          <p:spPr>
            <a:xfrm>
              <a:off x="5129106" y="1229902"/>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Student Support Services</a:t>
              </a:r>
              <a:endParaRPr/>
            </a:p>
          </p:txBody>
        </p:sp>
        <p:sp>
          <p:nvSpPr>
            <p:cNvPr id="282" name="Google Shape;282;gdf5ad5431d_2_97"/>
            <p:cNvSpPr/>
            <p:nvPr/>
          </p:nvSpPr>
          <p:spPr>
            <a:xfrm>
              <a:off x="4642852" y="3703117"/>
              <a:ext cx="838302" cy="722308"/>
            </a:xfrm>
            <a:prstGeom prst="hexagon">
              <a:avLst>
                <a:gd name="adj" fmla="val 28900"/>
                <a:gd name="vf" fmla="val 115470"/>
              </a:avLst>
            </a:prstGeom>
            <a:solidFill>
              <a:srgbClr val="CAC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df5ad5431d_2_97"/>
            <p:cNvSpPr/>
            <p:nvPr/>
          </p:nvSpPr>
          <p:spPr>
            <a:xfrm>
              <a:off x="4827361" y="2873519"/>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df5ad5431d_2_97"/>
            <p:cNvSpPr txBox="1"/>
            <p:nvPr/>
          </p:nvSpPr>
          <p:spPr>
            <a:xfrm>
              <a:off x="5129106" y="3134564"/>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Financial Aid</a:t>
              </a:r>
              <a:endParaRPr/>
            </a:p>
          </p:txBody>
        </p:sp>
        <p:sp>
          <p:nvSpPr>
            <p:cNvPr id="285" name="Google Shape;285;gdf5ad5431d_2_97"/>
            <p:cNvSpPr/>
            <p:nvPr/>
          </p:nvSpPr>
          <p:spPr>
            <a:xfrm>
              <a:off x="2956944" y="3861342"/>
              <a:ext cx="838302" cy="722308"/>
            </a:xfrm>
            <a:prstGeom prst="hexagon">
              <a:avLst>
                <a:gd name="adj" fmla="val 28900"/>
                <a:gd name="vf" fmla="val 115470"/>
              </a:avLst>
            </a:prstGeom>
            <a:solidFill>
              <a:srgbClr val="CAC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df5ad5431d_2_97"/>
            <p:cNvSpPr/>
            <p:nvPr/>
          </p:nvSpPr>
          <p:spPr>
            <a:xfrm>
              <a:off x="3157475" y="3843460"/>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df5ad5431d_2_97"/>
            <p:cNvSpPr txBox="1"/>
            <p:nvPr/>
          </p:nvSpPr>
          <p:spPr>
            <a:xfrm>
              <a:off x="3459220" y="4104505"/>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SIS &amp; LMS</a:t>
              </a:r>
              <a:endParaRPr/>
            </a:p>
          </p:txBody>
        </p:sp>
        <p:sp>
          <p:nvSpPr>
            <p:cNvPr id="288" name="Google Shape;288;gdf5ad5431d_2_97"/>
            <p:cNvSpPr/>
            <p:nvPr/>
          </p:nvSpPr>
          <p:spPr>
            <a:xfrm>
              <a:off x="1962559" y="2511552"/>
              <a:ext cx="838302" cy="722308"/>
            </a:xfrm>
            <a:prstGeom prst="hexagon">
              <a:avLst>
                <a:gd name="adj" fmla="val 28900"/>
                <a:gd name="vf" fmla="val 115470"/>
              </a:avLst>
            </a:prstGeom>
            <a:solidFill>
              <a:srgbClr val="CAC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df5ad5431d_2_97"/>
            <p:cNvSpPr/>
            <p:nvPr/>
          </p:nvSpPr>
          <p:spPr>
            <a:xfrm>
              <a:off x="1479837" y="2874602"/>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df5ad5431d_2_97"/>
            <p:cNvSpPr txBox="1"/>
            <p:nvPr/>
          </p:nvSpPr>
          <p:spPr>
            <a:xfrm>
              <a:off x="1781582" y="3135647"/>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Institutional Data &amp; Research</a:t>
              </a:r>
              <a:endParaRPr/>
            </a:p>
          </p:txBody>
        </p:sp>
        <p:sp>
          <p:nvSpPr>
            <p:cNvPr id="291" name="Google Shape;291;gdf5ad5431d_2_97"/>
            <p:cNvSpPr/>
            <p:nvPr/>
          </p:nvSpPr>
          <p:spPr>
            <a:xfrm>
              <a:off x="1479837" y="966690"/>
              <a:ext cx="1820800" cy="1575206"/>
            </a:xfrm>
            <a:prstGeom prst="hexagon">
              <a:avLst>
                <a:gd name="adj" fmla="val 28570"/>
                <a:gd name="vf" fmla="val 115470"/>
              </a:avLst>
            </a:prstGeom>
            <a:solidFill>
              <a:srgbClr val="002E6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gdf5ad5431d_2_97"/>
            <p:cNvSpPr txBox="1"/>
            <p:nvPr/>
          </p:nvSpPr>
          <p:spPr>
            <a:xfrm>
              <a:off x="1781582" y="1227735"/>
              <a:ext cx="1217310" cy="105311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Source Sans Pro"/>
                <a:buNone/>
              </a:pPr>
              <a:r>
                <a:rPr lang="en-US" sz="1400">
                  <a:solidFill>
                    <a:schemeClr val="lt1"/>
                  </a:solidFill>
                  <a:latin typeface="Source Sans Pro"/>
                  <a:ea typeface="Source Sans Pro"/>
                  <a:cs typeface="Source Sans Pro"/>
                  <a:sym typeface="Source Sans Pro"/>
                </a:rPr>
                <a:t>District/College Policies</a:t>
              </a:r>
              <a:endParaRPr/>
            </a:p>
          </p:txBody>
        </p:sp>
      </p:grpSp>
      <p:sp>
        <p:nvSpPr>
          <p:cNvPr id="293" name="Google Shape;293;gdf5ad5431d_2_97"/>
          <p:cNvSpPr txBox="1"/>
          <p:nvPr/>
        </p:nvSpPr>
        <p:spPr>
          <a:xfrm>
            <a:off x="4246409" y="2895009"/>
            <a:ext cx="87286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Student </a:t>
            </a:r>
            <a:endParaRPr/>
          </a:p>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Centered</a:t>
            </a:r>
            <a:endParaRPr/>
          </a:p>
        </p:txBody>
      </p:sp>
      <p:sp>
        <p:nvSpPr>
          <p:cNvPr id="294" name="Google Shape;294;gdf5ad5431d_2_97"/>
          <p:cNvSpPr txBox="1"/>
          <p:nvPr/>
        </p:nvSpPr>
        <p:spPr>
          <a:xfrm rot="-5400000">
            <a:off x="3524728" y="3591802"/>
            <a:ext cx="81817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Self </a:t>
            </a:r>
            <a:endParaRPr/>
          </a:p>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Directed</a:t>
            </a:r>
            <a:endParaRPr/>
          </a:p>
        </p:txBody>
      </p:sp>
      <p:sp>
        <p:nvSpPr>
          <p:cNvPr id="295" name="Google Shape;295;gdf5ad5431d_2_97"/>
          <p:cNvSpPr txBox="1"/>
          <p:nvPr/>
        </p:nvSpPr>
        <p:spPr>
          <a:xfrm>
            <a:off x="4190496" y="4315740"/>
            <a:ext cx="9846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Outcomes </a:t>
            </a:r>
            <a:endParaRPr/>
          </a:p>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Focused</a:t>
            </a:r>
            <a:endParaRPr/>
          </a:p>
        </p:txBody>
      </p:sp>
      <p:sp>
        <p:nvSpPr>
          <p:cNvPr id="296" name="Google Shape;296;gdf5ad5431d_2_97"/>
          <p:cNvSpPr txBox="1"/>
          <p:nvPr/>
        </p:nvSpPr>
        <p:spPr>
          <a:xfrm rot="5400000">
            <a:off x="4962847" y="3604373"/>
            <a:ext cx="82509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Variably </a:t>
            </a:r>
            <a:endParaRPr/>
          </a:p>
          <a:p>
            <a:pPr marL="0" marR="0" lvl="0" indent="0" algn="ctr" rtl="0">
              <a:spcBef>
                <a:spcPts val="0"/>
              </a:spcBef>
              <a:spcAft>
                <a:spcPts val="0"/>
              </a:spcAft>
              <a:buNone/>
            </a:pPr>
            <a:r>
              <a:rPr lang="en-US" sz="1400">
                <a:solidFill>
                  <a:schemeClr val="lt1"/>
                </a:solidFill>
                <a:latin typeface="Source Sans Pro"/>
                <a:ea typeface="Source Sans Pro"/>
                <a:cs typeface="Source Sans Pro"/>
                <a:sym typeface="Source Sans Pro"/>
              </a:rPr>
              <a:t>Paced</a:t>
            </a:r>
            <a:endParaRPr/>
          </a:p>
        </p:txBody>
      </p:sp>
      <p:sp>
        <p:nvSpPr>
          <p:cNvPr id="297" name="Google Shape;297;gdf5ad5431d_2_97"/>
          <p:cNvSpPr/>
          <p:nvPr/>
        </p:nvSpPr>
        <p:spPr>
          <a:xfrm>
            <a:off x="8407399" y="2023542"/>
            <a:ext cx="3657599" cy="2988733"/>
          </a:xfrm>
          <a:prstGeom prst="ellipse">
            <a:avLst/>
          </a:prstGeom>
          <a:solidFill>
            <a:schemeClr val="accent1"/>
          </a:solidFill>
          <a:ln w="12700" cap="flat" cmpd="sng">
            <a:solidFill>
              <a:srgbClr val="0022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98" name="Google Shape;298;gdf5ad5431d_2_97"/>
          <p:cNvSpPr txBox="1"/>
          <p:nvPr/>
        </p:nvSpPr>
        <p:spPr>
          <a:xfrm>
            <a:off x="8721442" y="2691353"/>
            <a:ext cx="305569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Source Sans Pro"/>
                <a:ea typeface="Source Sans Pro"/>
                <a:cs typeface="Source Sans Pro"/>
                <a:sym typeface="Source Sans Pro"/>
              </a:rPr>
              <a:t>Dismantling silos to provide a tailored student experience leading to clearly defined competencies students can leverage in industry.</a:t>
            </a:r>
            <a:endParaRPr/>
          </a:p>
        </p:txBody>
      </p:sp>
      <p:sp>
        <p:nvSpPr>
          <p:cNvPr id="2" name="Slide Number Placeholder 1"/>
          <p:cNvSpPr>
            <a:spLocks noGrp="1"/>
          </p:cNvSpPr>
          <p:nvPr>
            <p:ph type="sldNum" sz="quarter" idx="12"/>
          </p:nvPr>
        </p:nvSpPr>
        <p:spPr/>
        <p:txBody>
          <a:bodyPr/>
          <a:lstStyle/>
          <a:p>
            <a:fld id="{5D3E8667-13B6-4304-A410-D37E32F36084}" type="slidenum">
              <a:rPr lang="en-US" smtClean="0"/>
              <a:t>26</a:t>
            </a:fld>
            <a:endParaRPr lang="en-US"/>
          </a:p>
        </p:txBody>
      </p:sp>
    </p:spTree>
    <p:extLst>
      <p:ext uri="{BB962C8B-B14F-4D97-AF65-F5344CB8AC3E}">
        <p14:creationId xmlns:p14="http://schemas.microsoft.com/office/powerpoint/2010/main" val="3777685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0" y="3124"/>
            <a:ext cx="12192000" cy="1131261"/>
          </a:xfrm>
          <a:prstGeom prst="rect">
            <a:avLst/>
          </a:prstGeom>
          <a:solidFill>
            <a:schemeClr val="tx1"/>
          </a:solidFill>
        </p:spPr>
        <p:txBody>
          <a:bodyPr spcFirstLastPara="1" wrap="square" lIns="121900" tIns="121900" rIns="121900" bIns="121900" anchor="t" anchorCtr="0">
            <a:noAutofit/>
          </a:bodyPr>
          <a:lstStyle/>
          <a:p>
            <a:pPr>
              <a:lnSpc>
                <a:spcPct val="115000"/>
              </a:lnSpc>
              <a:spcAft>
                <a:spcPts val="1600"/>
              </a:spcAft>
              <a:buSzPts val="1100"/>
            </a:pPr>
            <a:r>
              <a:rPr lang="en-US" sz="4000" b="1" dirty="0" smtClean="0">
                <a:solidFill>
                  <a:schemeClr val="bg1"/>
                </a:solidFill>
                <a:latin typeface="+mj-lt"/>
              </a:rPr>
              <a:t>			Credit for Prior Learning (CPL)</a:t>
            </a:r>
            <a:endParaRPr lang="en-US" sz="4000" b="1" dirty="0">
              <a:solidFill>
                <a:schemeClr val="bg1"/>
              </a:solidFill>
              <a:latin typeface="+mj-lt"/>
            </a:endParaRPr>
          </a:p>
        </p:txBody>
      </p:sp>
      <p:sp>
        <p:nvSpPr>
          <p:cNvPr id="90" name="Google Shape;90;p18"/>
          <p:cNvSpPr txBox="1">
            <a:spLocks noGrp="1"/>
          </p:cNvSpPr>
          <p:nvPr>
            <p:ph type="body" idx="1"/>
          </p:nvPr>
        </p:nvSpPr>
        <p:spPr>
          <a:xfrm>
            <a:off x="2192594" y="1222874"/>
            <a:ext cx="9859439" cy="5018472"/>
          </a:xfrm>
          <a:prstGeom prst="rect">
            <a:avLst/>
          </a:prstGeom>
          <a:noFill/>
        </p:spPr>
        <p:txBody>
          <a:bodyPr spcFirstLastPara="1" wrap="square" lIns="121900" tIns="121900" rIns="121900" bIns="121900" anchor="t" anchorCtr="0">
            <a:noAutofit/>
          </a:bodyPr>
          <a:lstStyle/>
          <a:p>
            <a:pPr marL="609585" indent="-440256">
              <a:buClr>
                <a:schemeClr val="dk1"/>
              </a:buClr>
              <a:buSzPts val="1600"/>
              <a:buFont typeface="Arial" panose="020B0604020202020204" pitchFamily="34" charset="0"/>
              <a:buChar char="●"/>
            </a:pPr>
            <a:r>
              <a:rPr lang="en-US" sz="2600" dirty="0">
                <a:solidFill>
                  <a:schemeClr val="tx1"/>
                </a:solidFill>
                <a:sym typeface="Calibri"/>
              </a:rPr>
              <a:t>California Code of Regulations, Title 5 Section 55050 - Districts must have a policy in place to award CPL by December 2020</a:t>
            </a:r>
          </a:p>
          <a:p>
            <a:pPr marL="1219170" lvl="1" indent="-440256">
              <a:buClr>
                <a:schemeClr val="dk1"/>
              </a:buClr>
              <a:buSzPts val="1600"/>
              <a:buFont typeface="Arial" panose="020B0604020202020204" pitchFamily="34" charset="0"/>
              <a:buChar char="○"/>
            </a:pPr>
            <a:r>
              <a:rPr lang="en-US" sz="2600" dirty="0">
                <a:solidFill>
                  <a:schemeClr val="tx1"/>
                </a:solidFill>
                <a:sym typeface="Calibri"/>
              </a:rPr>
              <a:t>Expansion of prior learning assessment beyond credit by exam</a:t>
            </a:r>
          </a:p>
          <a:p>
            <a:pPr marL="1219170" lvl="1" indent="-440256">
              <a:buClr>
                <a:schemeClr val="dk1"/>
              </a:buClr>
              <a:buSzPts val="1600"/>
              <a:buFont typeface="Arial" panose="020B0604020202020204" pitchFamily="34" charset="0"/>
              <a:buChar char="○"/>
            </a:pPr>
            <a:r>
              <a:rPr lang="en-US" sz="2600" dirty="0">
                <a:solidFill>
                  <a:schemeClr val="tx1"/>
                </a:solidFill>
                <a:sym typeface="Calibri"/>
              </a:rPr>
              <a:t>Automatic referral for assessment for veteran/military and students with industry certifications</a:t>
            </a:r>
          </a:p>
          <a:p>
            <a:pPr marL="1219170" lvl="1" indent="-440256">
              <a:buClr>
                <a:schemeClr val="dk1"/>
              </a:buClr>
              <a:buSzPts val="1600"/>
              <a:buFont typeface="Arial" panose="020B0604020202020204" pitchFamily="34" charset="0"/>
              <a:buChar char="○"/>
            </a:pPr>
            <a:r>
              <a:rPr lang="en-US" sz="2600" dirty="0">
                <a:solidFill>
                  <a:schemeClr val="tx1"/>
                </a:solidFill>
                <a:sym typeface="Calibri"/>
              </a:rPr>
              <a:t>Priority for credits that count towards completion and transfer (not electives)</a:t>
            </a:r>
          </a:p>
          <a:p>
            <a:pPr marL="609585" indent="-440256">
              <a:buClr>
                <a:schemeClr val="dk1"/>
              </a:buClr>
              <a:buSzPts val="1600"/>
              <a:buFont typeface="Arial" panose="020B0604020202020204" pitchFamily="34" charset="0"/>
              <a:buChar char="●"/>
            </a:pPr>
            <a:r>
              <a:rPr lang="en-US" sz="2600" dirty="0">
                <a:solidFill>
                  <a:schemeClr val="tx1"/>
                </a:solidFill>
                <a:sym typeface="Calibri"/>
              </a:rPr>
              <a:t>Code of Federal Regulations, Title 38, Section </a:t>
            </a:r>
            <a:r>
              <a:rPr lang="en-US" sz="2600" dirty="0">
                <a:solidFill>
                  <a:schemeClr val="tx1"/>
                </a:solidFill>
                <a:sym typeface="Calibri"/>
                <a:hlinkClick r:id="rId3">
                  <a:extLst>
                    <a:ext uri="{A12FA001-AC4F-418D-AE19-62706E023703}">
                      <ahyp:hlinkClr xmlns:ahyp="http://schemas.microsoft.com/office/drawing/2018/hyperlinkcolor" xmlns="" val="tx"/>
                    </a:ext>
                  </a:extLst>
                </a:hlinkClick>
              </a:rPr>
              <a:t>21.4253(d)(3) </a:t>
            </a:r>
            <a:r>
              <a:rPr lang="en-US" sz="2600" dirty="0">
                <a:solidFill>
                  <a:schemeClr val="tx1"/>
                </a:solidFill>
                <a:sym typeface="Calibri"/>
              </a:rPr>
              <a:t>- Colleges receiving federal veteran’s funds must maintain a written record of previous education and training of the </a:t>
            </a:r>
            <a:r>
              <a:rPr lang="en-US" sz="2600" dirty="0">
                <a:solidFill>
                  <a:schemeClr val="tx1"/>
                </a:solidFill>
                <a:sym typeface="Calibri"/>
                <a:hlinkClick r:id="rId4">
                  <a:extLst>
                    <a:ext uri="{A12FA001-AC4F-418D-AE19-62706E023703}">
                      <ahyp:hlinkClr xmlns:ahyp="http://schemas.microsoft.com/office/drawing/2018/hyperlinkcolor" xmlns="" val="tx"/>
                    </a:ext>
                  </a:extLst>
                </a:hlinkClick>
              </a:rPr>
              <a:t>veteran</a:t>
            </a:r>
            <a:r>
              <a:rPr lang="en-US" sz="2600" dirty="0">
                <a:solidFill>
                  <a:schemeClr val="tx1"/>
                </a:solidFill>
                <a:sym typeface="Calibri"/>
              </a:rPr>
              <a:t> or </a:t>
            </a:r>
            <a:r>
              <a:rPr lang="en-US" sz="2600" dirty="0">
                <a:solidFill>
                  <a:schemeClr val="tx1"/>
                </a:solidFill>
                <a:sym typeface="Calibri"/>
                <a:hlinkClick r:id="rId5">
                  <a:extLst>
                    <a:ext uri="{A12FA001-AC4F-418D-AE19-62706E023703}">
                      <ahyp:hlinkClr xmlns:ahyp="http://schemas.microsoft.com/office/drawing/2018/hyperlinkcolor" xmlns="" val="tx"/>
                    </a:ext>
                  </a:extLst>
                </a:hlinkClick>
              </a:rPr>
              <a:t>eligible person</a:t>
            </a:r>
            <a:r>
              <a:rPr lang="en-US" sz="2600" dirty="0">
                <a:solidFill>
                  <a:schemeClr val="tx1"/>
                </a:solidFill>
                <a:sym typeface="Calibri"/>
              </a:rPr>
              <a:t> which clearly indicates that appropriate credit has been given by the school for previous education and training.</a:t>
            </a:r>
            <a:endParaRPr lang="en-US" sz="2600" dirty="0">
              <a:solidFill>
                <a:schemeClr val="tx1"/>
              </a:solidFill>
            </a:endParaRPr>
          </a:p>
          <a:p>
            <a:pPr marL="0" indent="0">
              <a:buClr>
                <a:schemeClr val="dk1"/>
              </a:buClr>
              <a:buSzPts val="1100"/>
              <a:buFont typeface="Arial" panose="020B0604020202020204" pitchFamily="34" charset="0"/>
              <a:buNone/>
            </a:pPr>
            <a:r>
              <a:rPr lang="en-US" dirty="0"/>
              <a:t> </a:t>
            </a:r>
            <a:endParaRPr lang="en-US" sz="2133" u="sng" dirty="0">
              <a:solidFill>
                <a:schemeClr val="dk1"/>
              </a:solidFill>
            </a:endParaRPr>
          </a:p>
          <a:p>
            <a:pPr marL="0" indent="0">
              <a:spcBef>
                <a:spcPts val="1600"/>
              </a:spcBef>
              <a:buClr>
                <a:schemeClr val="dk1"/>
              </a:buClr>
              <a:buSzPts val="1100"/>
              <a:buNone/>
            </a:pPr>
            <a:endParaRPr lang="en-US" sz="2133" dirty="0">
              <a:solidFill>
                <a:schemeClr val="dk1"/>
              </a:solidFill>
            </a:endParaRPr>
          </a:p>
          <a:p>
            <a:pPr marL="0" indent="0">
              <a:spcBef>
                <a:spcPts val="1600"/>
              </a:spcBef>
              <a:buClr>
                <a:schemeClr val="dk1"/>
              </a:buClr>
              <a:buSzPts val="1100"/>
              <a:buNone/>
            </a:pPr>
            <a:r>
              <a:rPr lang="en-US" sz="2133" dirty="0">
                <a:solidFill>
                  <a:schemeClr val="dk1"/>
                </a:solidFill>
              </a:rPr>
              <a:t> </a:t>
            </a:r>
          </a:p>
          <a:p>
            <a:pPr marL="0" indent="0">
              <a:spcBef>
                <a:spcPts val="1600"/>
              </a:spcBef>
              <a:buClr>
                <a:schemeClr val="dk1"/>
              </a:buClr>
              <a:buSzPts val="1100"/>
              <a:buNone/>
            </a:pPr>
            <a:endParaRPr lang="en-US" sz="2133" u="sng" dirty="0">
              <a:solidFill>
                <a:schemeClr val="dk1"/>
              </a:solidFill>
            </a:endParaRPr>
          </a:p>
          <a:p>
            <a:pPr marL="0" indent="0">
              <a:spcBef>
                <a:spcPts val="1600"/>
              </a:spcBef>
              <a:buClr>
                <a:schemeClr val="dk1"/>
              </a:buClr>
              <a:buSzPts val="1100"/>
              <a:buNone/>
            </a:pPr>
            <a:endParaRPr lang="en-US" sz="2133" dirty="0">
              <a:solidFill>
                <a:schemeClr val="dk1"/>
              </a:solidFill>
              <a:latin typeface="Calibri"/>
              <a:ea typeface="Calibri"/>
              <a:cs typeface="Calibri"/>
              <a:sym typeface="Calibri"/>
            </a:endParaRPr>
          </a:p>
          <a:p>
            <a:pPr marL="0" indent="0">
              <a:spcBef>
                <a:spcPts val="1600"/>
              </a:spcBef>
              <a:buClr>
                <a:schemeClr val="dk1"/>
              </a:buClr>
              <a:buSzPts val="1100"/>
              <a:buNone/>
            </a:pPr>
            <a:endParaRPr lang="en-US" sz="2133" dirty="0">
              <a:solidFill>
                <a:schemeClr val="dk1"/>
              </a:solidFill>
            </a:endParaRPr>
          </a:p>
          <a:p>
            <a:pPr marL="0" indent="0">
              <a:spcBef>
                <a:spcPts val="1600"/>
              </a:spcBef>
              <a:buClr>
                <a:schemeClr val="dk1"/>
              </a:buClr>
              <a:buSzPts val="1100"/>
              <a:buNone/>
            </a:pPr>
            <a:r>
              <a:rPr lang="en-US" sz="2133" dirty="0">
                <a:solidFill>
                  <a:schemeClr val="dk1"/>
                </a:solidFill>
              </a:rPr>
              <a:t> </a:t>
            </a:r>
          </a:p>
          <a:p>
            <a:pPr marL="0" indent="0">
              <a:spcBef>
                <a:spcPts val="1600"/>
              </a:spcBef>
              <a:buClr>
                <a:schemeClr val="dk1"/>
              </a:buClr>
              <a:buSzPts val="1100"/>
              <a:buNone/>
            </a:pPr>
            <a:endParaRPr lang="en-US" sz="2133" u="sng" dirty="0">
              <a:solidFill>
                <a:schemeClr val="dk1"/>
              </a:solidFill>
            </a:endParaRPr>
          </a:p>
          <a:p>
            <a:pPr marL="0" indent="0">
              <a:spcBef>
                <a:spcPts val="1600"/>
              </a:spcBef>
              <a:buClr>
                <a:schemeClr val="dk1"/>
              </a:buClr>
              <a:buSzPts val="1100"/>
              <a:buNone/>
            </a:pPr>
            <a:endParaRPr lang="en-US" sz="2133" dirty="0">
              <a:solidFill>
                <a:schemeClr val="dk1"/>
              </a:solidFill>
            </a:endParaRPr>
          </a:p>
          <a:p>
            <a:pPr marL="0" indent="0">
              <a:spcBef>
                <a:spcPts val="1600"/>
              </a:spcBef>
              <a:buClr>
                <a:schemeClr val="dk1"/>
              </a:buClr>
              <a:buSzPts val="1100"/>
              <a:buNone/>
            </a:pPr>
            <a:r>
              <a:rPr lang="en-US" sz="2133" dirty="0">
                <a:solidFill>
                  <a:schemeClr val="dk1"/>
                </a:solidFill>
              </a:rPr>
              <a:t> </a:t>
            </a:r>
          </a:p>
          <a:p>
            <a:pPr marL="0" indent="0">
              <a:spcBef>
                <a:spcPts val="1600"/>
              </a:spcBef>
              <a:buClr>
                <a:schemeClr val="dk1"/>
              </a:buClr>
              <a:buSzPts val="1100"/>
              <a:buNone/>
            </a:pPr>
            <a:endParaRPr lang="en-US" sz="2133" u="sng" dirty="0">
              <a:solidFill>
                <a:schemeClr val="dk1"/>
              </a:solidFill>
            </a:endParaRPr>
          </a:p>
          <a:p>
            <a:pPr marL="0" indent="0">
              <a:spcBef>
                <a:spcPts val="1600"/>
              </a:spcBef>
              <a:buClr>
                <a:schemeClr val="dk1"/>
              </a:buClr>
              <a:buSzPts val="1100"/>
              <a:buNone/>
            </a:pPr>
            <a:r>
              <a:rPr lang="en-US" sz="2133" dirty="0">
                <a:solidFill>
                  <a:schemeClr val="dk1"/>
                </a:solidFill>
              </a:rPr>
              <a:t>-</a:t>
            </a:r>
          </a:p>
          <a:p>
            <a:pPr marL="0" indent="0">
              <a:spcBef>
                <a:spcPts val="1600"/>
              </a:spcBef>
              <a:buClr>
                <a:schemeClr val="dk1"/>
              </a:buClr>
              <a:buSzPts val="1100"/>
              <a:buNone/>
            </a:pPr>
            <a:endParaRPr lang="en-US" sz="2133" dirty="0">
              <a:solidFill>
                <a:schemeClr val="dk1"/>
              </a:solidFill>
            </a:endParaRPr>
          </a:p>
          <a:p>
            <a:pPr marL="0" indent="0">
              <a:spcBef>
                <a:spcPts val="1600"/>
              </a:spcBef>
              <a:spcAft>
                <a:spcPts val="1600"/>
              </a:spcAft>
              <a:buNone/>
            </a:pPr>
            <a:endParaRPr lang="en-US" sz="2133"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3" name="Picture 2"/>
          <p:cNvPicPr>
            <a:picLocks noChangeAspect="1"/>
          </p:cNvPicPr>
          <p:nvPr/>
        </p:nvPicPr>
        <p:blipFill>
          <a:blip r:embed="rId6"/>
          <a:stretch>
            <a:fillRect/>
          </a:stretch>
        </p:blipFill>
        <p:spPr>
          <a:xfrm>
            <a:off x="275303" y="381148"/>
            <a:ext cx="1917291" cy="1917291"/>
          </a:xfrm>
          <a:prstGeom prst="rect">
            <a:avLst/>
          </a:prstGeom>
        </p:spPr>
      </p:pic>
    </p:spTree>
    <p:extLst>
      <p:ext uri="{BB962C8B-B14F-4D97-AF65-F5344CB8AC3E}">
        <p14:creationId xmlns:p14="http://schemas.microsoft.com/office/powerpoint/2010/main" val="3376344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643467" y="321734"/>
            <a:ext cx="10905066" cy="1135737"/>
          </a:xfrm>
          <a:prstGeom prst="rect">
            <a:avLst/>
          </a:prstGeom>
        </p:spPr>
        <p:txBody>
          <a:bodyPr spcFirstLastPara="1" vert="horz" lIns="91440" tIns="45720" rIns="91440" bIns="45720" rtlCol="0" anchor="ctr" anchorCtr="0">
            <a:noAutofit/>
          </a:bodyPr>
          <a:lstStyle/>
          <a:p>
            <a:pPr>
              <a:spcBef>
                <a:spcPct val="0"/>
              </a:spcBef>
              <a:spcAft>
                <a:spcPts val="1600"/>
              </a:spcAft>
              <a:buSzPts val="1100"/>
            </a:pPr>
            <a:r>
              <a:rPr lang="en-US" sz="4000" b="1" dirty="0" smtClean="0">
                <a:solidFill>
                  <a:schemeClr val="tx1"/>
                </a:solidFill>
                <a:latin typeface="+mj-lt"/>
                <a:ea typeface="+mj-ea"/>
              </a:rPr>
              <a:t>CPL: A credential completion tool</a:t>
            </a:r>
            <a:endParaRPr lang="en-US" sz="4000" b="1" dirty="0">
              <a:solidFill>
                <a:schemeClr val="tx1"/>
              </a:solidFill>
              <a:latin typeface="+mj-lt"/>
              <a:ea typeface="+mj-ea"/>
            </a:endParaRPr>
          </a:p>
        </p:txBody>
      </p:sp>
      <p:sp>
        <p:nvSpPr>
          <p:cNvPr id="102" name="Google Shape;102;p20"/>
          <p:cNvSpPr txBox="1">
            <a:spLocks noGrp="1"/>
          </p:cNvSpPr>
          <p:nvPr>
            <p:ph type="body" idx="1"/>
          </p:nvPr>
        </p:nvSpPr>
        <p:spPr>
          <a:xfrm>
            <a:off x="643467" y="1620466"/>
            <a:ext cx="4680887" cy="4259224"/>
          </a:xfrm>
          <a:prstGeom prst="rect">
            <a:avLst/>
          </a:prstGeom>
          <a:solidFill>
            <a:srgbClr val="F1DEE0"/>
          </a:solidFill>
        </p:spPr>
        <p:txBody>
          <a:bodyPr spcFirstLastPara="1" vert="horz" lIns="91440" tIns="45720" rIns="91440" bIns="45720" rtlCol="0" anchorCtr="0">
            <a:normAutofit/>
          </a:bodyPr>
          <a:lstStyle/>
          <a:p>
            <a:pPr marL="0" indent="0">
              <a:buClr>
                <a:schemeClr val="dk1"/>
              </a:buClr>
              <a:buSzPts val="1600"/>
              <a:buNone/>
            </a:pPr>
            <a:r>
              <a:rPr lang="en-US" sz="2000" b="1" dirty="0">
                <a:solidFill>
                  <a:schemeClr val="tx1"/>
                </a:solidFill>
              </a:rPr>
              <a:t>CPL boosts credential completion rates for adult students and has the potential to affect equity in </a:t>
            </a:r>
            <a:r>
              <a:rPr lang="en-US" sz="2000" b="1" dirty="0" smtClean="0">
                <a:solidFill>
                  <a:schemeClr val="tx1"/>
                </a:solidFill>
              </a:rPr>
              <a:t>educational </a:t>
            </a:r>
            <a:r>
              <a:rPr lang="en-US" sz="2000" b="1" dirty="0">
                <a:solidFill>
                  <a:schemeClr val="tx1"/>
                </a:solidFill>
              </a:rPr>
              <a:t>attainment. </a:t>
            </a:r>
          </a:p>
          <a:p>
            <a:pPr marL="0" indent="0">
              <a:buClr>
                <a:schemeClr val="dk1"/>
              </a:buClr>
              <a:buSzPts val="1600"/>
              <a:buNone/>
            </a:pPr>
            <a:endParaRPr lang="en-US" sz="2000" dirty="0">
              <a:solidFill>
                <a:schemeClr val="tx1"/>
              </a:solidFill>
            </a:endParaRPr>
          </a:p>
          <a:p>
            <a:pPr indent="-457200">
              <a:buClr>
                <a:schemeClr val="dk1"/>
              </a:buClr>
              <a:buSzPts val="1600"/>
            </a:pPr>
            <a:r>
              <a:rPr lang="en-US" sz="2000" dirty="0">
                <a:solidFill>
                  <a:schemeClr val="tx1"/>
                </a:solidFill>
              </a:rPr>
              <a:t>When controlling for other factors, the boost for adult student completion is 16% for all prior learning assessment (PLA) methods. This includes a boost of 14% for Black adults, 24% for Hispanic adults, 33% for Pell Grant recipients, and 25% for adult students at community colleges.  </a:t>
            </a:r>
          </a:p>
        </p:txBody>
      </p:sp>
      <p:pic>
        <p:nvPicPr>
          <p:cNvPr id="103" name="Google Shape;103;p20"/>
          <p:cNvPicPr preferRelativeResize="0"/>
          <p:nvPr/>
        </p:nvPicPr>
        <p:blipFill>
          <a:blip r:embed="rId3"/>
          <a:stretch>
            <a:fillRect/>
          </a:stretch>
        </p:blipFill>
        <p:spPr>
          <a:xfrm>
            <a:off x="5625841" y="1782981"/>
            <a:ext cx="5592169" cy="4361892"/>
          </a:xfrm>
          <a:prstGeom prst="rect">
            <a:avLst/>
          </a:prstGeom>
          <a:noFill/>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1607049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415600" y="217386"/>
            <a:ext cx="11360800" cy="763600"/>
          </a:xfrm>
          <a:prstGeom prst="rect">
            <a:avLst/>
          </a:prstGeom>
        </p:spPr>
        <p:txBody>
          <a:bodyPr spcFirstLastPara="1" wrap="square" lIns="121900" tIns="121900" rIns="121900" bIns="121900" anchor="t" anchorCtr="0">
            <a:normAutofit fontScale="90000"/>
          </a:bodyPr>
          <a:lstStyle/>
          <a:p>
            <a:pPr>
              <a:spcBef>
                <a:spcPct val="0"/>
              </a:spcBef>
              <a:spcAft>
                <a:spcPts val="1600"/>
              </a:spcAft>
              <a:buSzPts val="1100"/>
            </a:pPr>
            <a:r>
              <a:rPr lang="en-US" sz="4000" b="1" dirty="0" smtClean="0">
                <a:solidFill>
                  <a:schemeClr val="tx1"/>
                </a:solidFill>
                <a:latin typeface="+mj-lt"/>
                <a:ea typeface="+mj-ea"/>
              </a:rPr>
              <a:t>CPL: Evidence-based </a:t>
            </a:r>
            <a:r>
              <a:rPr lang="en-US" sz="4000" b="1" dirty="0">
                <a:solidFill>
                  <a:schemeClr val="tx1"/>
                </a:solidFill>
                <a:latin typeface="+mj-lt"/>
                <a:ea typeface="+mj-ea"/>
              </a:rPr>
              <a:t>Findings</a:t>
            </a:r>
          </a:p>
        </p:txBody>
      </p:sp>
      <p:sp>
        <p:nvSpPr>
          <p:cNvPr id="109" name="Google Shape;109;p21"/>
          <p:cNvSpPr txBox="1">
            <a:spLocks noGrp="1"/>
          </p:cNvSpPr>
          <p:nvPr>
            <p:ph type="body" idx="1"/>
          </p:nvPr>
        </p:nvSpPr>
        <p:spPr>
          <a:xfrm>
            <a:off x="415600" y="978668"/>
            <a:ext cx="11360800" cy="4493600"/>
          </a:xfrm>
          <a:prstGeom prst="rect">
            <a:avLst/>
          </a:prstGeom>
          <a:solidFill>
            <a:srgbClr val="F1DEE0"/>
          </a:solidFill>
        </p:spPr>
        <p:txBody>
          <a:bodyPr spcFirstLastPara="1" wrap="square" lIns="121900" tIns="121900" rIns="121900" bIns="121900" anchor="t" anchorCtr="0">
            <a:normAutofit fontScale="92500" lnSpcReduction="10000"/>
          </a:bodyPr>
          <a:lstStyle/>
          <a:p>
            <a:pPr marL="342900" indent="-342900">
              <a:lnSpc>
                <a:spcPct val="100000"/>
              </a:lnSpc>
              <a:buClr>
                <a:schemeClr val="dk1"/>
              </a:buClr>
              <a:buSzPts val="1600"/>
            </a:pPr>
            <a:endParaRPr lang="en-US" sz="2400" b="1" dirty="0" smtClean="0">
              <a:solidFill>
                <a:schemeClr val="tx1"/>
              </a:solidFill>
            </a:endParaRPr>
          </a:p>
          <a:p>
            <a:pPr marL="342900" indent="-342900">
              <a:lnSpc>
                <a:spcPct val="100000"/>
              </a:lnSpc>
              <a:buClr>
                <a:schemeClr val="dk1"/>
              </a:buClr>
              <a:buSzPts val="1600"/>
            </a:pPr>
            <a:r>
              <a:rPr lang="en-US" sz="2400" b="1" dirty="0" smtClean="0">
                <a:solidFill>
                  <a:schemeClr val="tx1"/>
                </a:solidFill>
              </a:rPr>
              <a:t>CPL </a:t>
            </a:r>
            <a:r>
              <a:rPr lang="en-US" sz="2400" b="1" dirty="0">
                <a:solidFill>
                  <a:schemeClr val="tx1"/>
                </a:solidFill>
              </a:rPr>
              <a:t>saves adult students both time and money. </a:t>
            </a:r>
            <a:r>
              <a:rPr lang="en-US" sz="2400" dirty="0">
                <a:solidFill>
                  <a:schemeClr val="tx1"/>
                </a:solidFill>
              </a:rPr>
              <a:t>Average adult student savings at public 2-year colleges is $1,481. At 2-year public institutions, adult students saved an average of 14 months in the earning of an associate degree if they earned at least 12 CPL credits</a:t>
            </a:r>
            <a:r>
              <a:rPr lang="en-US" sz="2400" dirty="0" smtClean="0">
                <a:solidFill>
                  <a:schemeClr val="tx1"/>
                </a:solidFill>
              </a:rPr>
              <a:t>.</a:t>
            </a:r>
            <a:endParaRPr lang="en-US" sz="2400" dirty="0">
              <a:solidFill>
                <a:schemeClr val="tx1"/>
              </a:solidFill>
            </a:endParaRPr>
          </a:p>
          <a:p>
            <a:pPr indent="-457200">
              <a:lnSpc>
                <a:spcPct val="100000"/>
              </a:lnSpc>
              <a:buClr>
                <a:schemeClr val="dk1"/>
              </a:buClr>
              <a:buSzPts val="1600"/>
            </a:pPr>
            <a:r>
              <a:rPr lang="en-US" sz="2400" b="1" dirty="0">
                <a:solidFill>
                  <a:schemeClr val="tx1"/>
                </a:solidFill>
              </a:rPr>
              <a:t>There is a strong business case for CPL. </a:t>
            </a:r>
            <a:r>
              <a:rPr lang="en-US" sz="2400" dirty="0">
                <a:solidFill>
                  <a:schemeClr val="tx1"/>
                </a:solidFill>
              </a:rPr>
              <a:t>On average, adult students that received CPL took 17.6 more credits at their institution than those who did not receive CPL, according to the data. </a:t>
            </a:r>
          </a:p>
          <a:p>
            <a:pPr marL="914400" lvl="2" indent="-457200">
              <a:lnSpc>
                <a:spcPct val="100000"/>
              </a:lnSpc>
              <a:buClr>
                <a:schemeClr val="dk1"/>
              </a:buClr>
              <a:buSzPts val="1600"/>
              <a:buFont typeface="Arial" panose="020B0604020202020204" pitchFamily="34" charset="0"/>
              <a:buChar char="●"/>
            </a:pPr>
            <a:r>
              <a:rPr lang="en-US" dirty="0">
                <a:solidFill>
                  <a:schemeClr val="tx1"/>
                </a:solidFill>
              </a:rPr>
              <a:t>Rather than taking revenue away for CPL, colleges get a net tuition gain through continued course enrollment.</a:t>
            </a:r>
          </a:p>
          <a:p>
            <a:pPr marL="457200" lvl="1" indent="-457200">
              <a:lnSpc>
                <a:spcPct val="100000"/>
              </a:lnSpc>
              <a:buClr>
                <a:schemeClr val="dk1"/>
              </a:buClr>
              <a:buSzPts val="1600"/>
              <a:buFont typeface="Arial" panose="020B0604020202020204" pitchFamily="34" charset="0"/>
              <a:buChar char="●"/>
            </a:pPr>
            <a:r>
              <a:rPr lang="en-US" b="1" dirty="0">
                <a:solidFill>
                  <a:schemeClr val="tx1"/>
                </a:solidFill>
              </a:rPr>
              <a:t>CPL attracts students who might not otherwise enroll.</a:t>
            </a:r>
          </a:p>
          <a:p>
            <a:pPr indent="-457200">
              <a:lnSpc>
                <a:spcPct val="100000"/>
              </a:lnSpc>
              <a:buClr>
                <a:schemeClr val="dk1"/>
              </a:buClr>
              <a:buSzPts val="1600"/>
            </a:pPr>
            <a:r>
              <a:rPr lang="en-US" sz="2400" b="1" dirty="0">
                <a:solidFill>
                  <a:schemeClr val="tx1"/>
                </a:solidFill>
              </a:rPr>
              <a:t>Uptake remains relatively low. </a:t>
            </a:r>
            <a:r>
              <a:rPr lang="en-US" sz="2400" dirty="0">
                <a:solidFill>
                  <a:schemeClr val="tx1"/>
                </a:solidFill>
              </a:rPr>
              <a:t>Only about 1 in 10 adult students received credit through CPL, according to the research. And, the rates at which students receive credit through CPL were lowest among Black students, Pell recipients, and those at community colleges.</a:t>
            </a:r>
          </a:p>
        </p:txBody>
      </p:sp>
      <p:sp>
        <p:nvSpPr>
          <p:cNvPr id="110" name="Google Shape;110;p21"/>
          <p:cNvSpPr txBox="1"/>
          <p:nvPr/>
        </p:nvSpPr>
        <p:spPr>
          <a:xfrm>
            <a:off x="2297632" y="5875480"/>
            <a:ext cx="9022701" cy="800179"/>
          </a:xfrm>
          <a:prstGeom prst="rect">
            <a:avLst/>
          </a:prstGeom>
          <a:solidFill>
            <a:schemeClr val="accent2">
              <a:lumMod val="20000"/>
              <a:lumOff val="80000"/>
            </a:schemeClr>
          </a:solidFill>
          <a:ln>
            <a:noFill/>
          </a:ln>
        </p:spPr>
        <p:txBody>
          <a:bodyPr spcFirstLastPara="1" wrap="square" lIns="121900" tIns="121900" rIns="121900" bIns="121900" anchor="t" anchorCtr="0">
            <a:spAutoFit/>
          </a:bodyPr>
          <a:lstStyle/>
          <a:p>
            <a:r>
              <a:rPr lang="en-US" sz="1200" dirty="0"/>
              <a:t>Source: Klein-Collins, R., Taylor, </a:t>
            </a:r>
            <a:r>
              <a:rPr lang="en-US" sz="1200" dirty="0" err="1"/>
              <a:t>J.,Bishop</a:t>
            </a:r>
            <a:r>
              <a:rPr lang="en-US" sz="1200" dirty="0"/>
              <a:t>, C., </a:t>
            </a:r>
            <a:r>
              <a:rPr lang="en-US" sz="1200" dirty="0" err="1">
                <a:solidFill>
                  <a:schemeClr val="dk1"/>
                </a:solidFill>
              </a:rPr>
              <a:t>Bransberger</a:t>
            </a:r>
            <a:r>
              <a:rPr lang="en-US" sz="1200" dirty="0">
                <a:solidFill>
                  <a:schemeClr val="dk1"/>
                </a:solidFill>
              </a:rPr>
              <a:t>, P., </a:t>
            </a:r>
            <a:r>
              <a:rPr lang="en-US" sz="1200" dirty="0"/>
              <a:t>Lane, P., and Leibrandt, S. (2020). The PLA Boost: Results from a 72-Institution Targeted Study of Prior Learning Assessment and Adult Student Outcomes. CAEL and WICHE. Retrieved from: https://www.wiche.edu/resources/pla-boost-report-updated-12-2020/</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2389729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4618346" y="2150517"/>
            <a:ext cx="6488022" cy="1777042"/>
          </a:xfrm>
          <a:prstGeom prst="rect">
            <a:avLst/>
          </a:prstGeom>
          <a:solidFill>
            <a:schemeClr val="accent6">
              <a:lumMod val="40000"/>
              <a:lumOff val="60000"/>
            </a:schemeClr>
          </a:solidFill>
        </p:spPr>
        <p:txBody>
          <a:bodyPr vert="horz" lIns="457200" tIns="45720" rIns="457200" bIns="2286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53575A"/>
                </a:solidFill>
                <a:latin typeface="Source Sans Pro" panose="020B0503030403020204" pitchFamily="34" charset="0"/>
                <a:ea typeface="Source Sans Pro" panose="020B05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53575A"/>
                </a:solidFill>
                <a:latin typeface="Source Sans Pro" panose="020B0503030403020204" pitchFamily="34" charset="0"/>
                <a:ea typeface="Source Sans Pro" panose="020B0503030403020204" pitchFamily="34"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53575A"/>
                </a:solidFill>
                <a:latin typeface="Source Sans Pro" panose="020B0503030403020204" pitchFamily="34" charset="0"/>
                <a:ea typeface="Source Sans Pro" panose="020B0503030403020204" pitchFamily="34"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53575A"/>
                </a:solidFill>
                <a:latin typeface="Source Sans Pro" panose="020B0503030403020204" pitchFamily="34" charset="0"/>
                <a:ea typeface="Source Sans Pro" panose="020B0503030403020204" pitchFamily="34"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53575A"/>
                </a:solidFill>
                <a:latin typeface="Source Sans Pro" panose="020B0503030403020204" pitchFamily="34" charset="0"/>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b="1" dirty="0" smtClean="0">
              <a:solidFill>
                <a:schemeClr val="tx1"/>
              </a:solidFill>
            </a:endParaRPr>
          </a:p>
          <a:p>
            <a:r>
              <a:rPr lang="en-US" b="1" dirty="0" smtClean="0">
                <a:solidFill>
                  <a:schemeClr val="tx1"/>
                </a:solidFill>
              </a:rPr>
              <a:t>Aisha N. Lowe, Ph.D.</a:t>
            </a:r>
            <a:r>
              <a:rPr lang="en-US" dirty="0" smtClean="0">
                <a:solidFill>
                  <a:schemeClr val="tx1"/>
                </a:solidFill>
              </a:rPr>
              <a:t>, </a:t>
            </a:r>
            <a:r>
              <a:rPr lang="en-US" b="1" dirty="0" smtClean="0">
                <a:solidFill>
                  <a:schemeClr val="tx1"/>
                </a:solidFill>
              </a:rPr>
              <a:t>Vice Chancellor</a:t>
            </a:r>
            <a:endParaRPr lang="en-US" dirty="0" smtClean="0">
              <a:solidFill>
                <a:schemeClr val="tx1"/>
              </a:solidFill>
            </a:endParaRPr>
          </a:p>
          <a:p>
            <a:r>
              <a:rPr lang="en-US" dirty="0" smtClean="0">
                <a:solidFill>
                  <a:schemeClr val="tx1"/>
                </a:solidFill>
              </a:rPr>
              <a:t>Equitable Student Learning, Experience, and Impact Office</a:t>
            </a:r>
          </a:p>
          <a:p>
            <a:r>
              <a:rPr lang="en-US" dirty="0" smtClean="0">
                <a:solidFill>
                  <a:schemeClr val="tx1"/>
                </a:solidFill>
              </a:rPr>
              <a:t>Educational Services and Support Division</a:t>
            </a:r>
            <a:endParaRPr lang="en-US" dirty="0">
              <a:solidFill>
                <a:schemeClr val="tx1"/>
              </a:solidFill>
            </a:endParaRPr>
          </a:p>
        </p:txBody>
      </p:sp>
      <p:sp>
        <p:nvSpPr>
          <p:cNvPr id="5" name="Slide Number Placeholder 4"/>
          <p:cNvSpPr>
            <a:spLocks noGrp="1"/>
          </p:cNvSpPr>
          <p:nvPr>
            <p:ph type="sldNum" sz="quarter" idx="10"/>
          </p:nvPr>
        </p:nvSpPr>
        <p:spPr/>
        <p:txBody>
          <a:bodyPr/>
          <a:lstStyle/>
          <a:p>
            <a:fld id="{7934E7AA-586C-4B13-A389-1429762DA247}" type="slidenum">
              <a:rPr lang="en-US" smtClean="0"/>
              <a:pPr/>
              <a:t>3</a:t>
            </a:fld>
            <a:endParaRPr lang="en-US" dirty="0"/>
          </a:p>
        </p:txBody>
      </p:sp>
      <p:sp>
        <p:nvSpPr>
          <p:cNvPr id="8" name="Rectangle 7"/>
          <p:cNvSpPr/>
          <p:nvPr/>
        </p:nvSpPr>
        <p:spPr>
          <a:xfrm>
            <a:off x="776749" y="1817989"/>
            <a:ext cx="4316362" cy="738664"/>
          </a:xfrm>
          <a:prstGeom prst="rect">
            <a:avLst/>
          </a:prstGeom>
        </p:spPr>
        <p:txBody>
          <a:bodyPr wrap="square">
            <a:spAutoFit/>
          </a:bodyPr>
          <a:lstStyle/>
          <a:p>
            <a:pPr algn="ctr"/>
            <a:r>
              <a:rPr lang="en-US" sz="1400" b="1" dirty="0">
                <a:solidFill>
                  <a:schemeClr val="bg1"/>
                </a:solidFill>
                <a:latin typeface="+mj-lt"/>
                <a:ea typeface="Tahoma" panose="020B0604030504040204" pitchFamily="34" charset="0"/>
                <a:cs typeface="Calibri" panose="020F0502020204030204" pitchFamily="34" charset="0"/>
              </a:rPr>
              <a:t/>
            </a:r>
            <a:br>
              <a:rPr lang="en-US" sz="1400" b="1" dirty="0">
                <a:solidFill>
                  <a:schemeClr val="bg1"/>
                </a:solidFill>
                <a:latin typeface="+mj-lt"/>
                <a:ea typeface="Tahoma" panose="020B0604030504040204" pitchFamily="34" charset="0"/>
                <a:cs typeface="Calibri" panose="020F0502020204030204" pitchFamily="34" charset="0"/>
              </a:rPr>
            </a:br>
            <a:endParaRPr lang="en-US" sz="1400" b="1" dirty="0" smtClean="0">
              <a:solidFill>
                <a:schemeClr val="bg1"/>
              </a:solidFill>
              <a:latin typeface="+mj-lt"/>
              <a:ea typeface="Tahoma" panose="020B0604030504040204" pitchFamily="34" charset="0"/>
              <a:cs typeface="Calibri" panose="020F0502020204030204" pitchFamily="34" charset="0"/>
            </a:endParaRPr>
          </a:p>
          <a:p>
            <a:pPr algn="ctr"/>
            <a:endParaRPr lang="en-US" sz="1400" b="1" dirty="0" smtClean="0">
              <a:solidFill>
                <a:schemeClr val="bg1"/>
              </a:solidFill>
              <a:latin typeface="+mj-lt"/>
              <a:ea typeface="Source Sans Pro"/>
              <a:cs typeface="Calibri"/>
            </a:endParaRPr>
          </a:p>
        </p:txBody>
      </p:sp>
      <p:sp>
        <p:nvSpPr>
          <p:cNvPr id="2" name="Rectangle 1"/>
          <p:cNvSpPr/>
          <p:nvPr/>
        </p:nvSpPr>
        <p:spPr>
          <a:xfrm>
            <a:off x="966531" y="3927559"/>
            <a:ext cx="3738079" cy="1261884"/>
          </a:xfrm>
          <a:prstGeom prst="rect">
            <a:avLst/>
          </a:prstGeom>
        </p:spPr>
        <p:txBody>
          <a:bodyPr wrap="square">
            <a:spAutoFit/>
          </a:bodyPr>
          <a:lstStyle/>
          <a:p>
            <a:pPr lvl="1">
              <a:spcBef>
                <a:spcPts val="2400"/>
              </a:spcBef>
            </a:pPr>
            <a:r>
              <a:rPr lang="en-US" sz="2800" b="1" dirty="0">
                <a:solidFill>
                  <a:schemeClr val="bg1"/>
                </a:solidFill>
                <a:ea typeface="Source Sans Pro" panose="020B0503030403020204" pitchFamily="34" charset="0"/>
                <a:cs typeface="Calibri" panose="020F0502020204030204" pitchFamily="34" charset="0"/>
              </a:rPr>
              <a:t>Chancellor’s </a:t>
            </a:r>
            <a:r>
              <a:rPr lang="en-US" sz="2800" b="1" dirty="0" smtClean="0">
                <a:solidFill>
                  <a:schemeClr val="bg1"/>
                </a:solidFill>
                <a:ea typeface="Source Sans Pro" panose="020B0503030403020204" pitchFamily="34" charset="0"/>
                <a:cs typeface="Calibri" panose="020F0502020204030204" pitchFamily="34" charset="0"/>
              </a:rPr>
              <a:t>Office</a:t>
            </a:r>
          </a:p>
          <a:p>
            <a:pPr lvl="1">
              <a:spcBef>
                <a:spcPts val="2400"/>
              </a:spcBef>
            </a:pPr>
            <a:r>
              <a:rPr lang="en-US" sz="2800" b="1" dirty="0" smtClean="0">
                <a:solidFill>
                  <a:schemeClr val="bg1"/>
                </a:solidFill>
                <a:ea typeface="Source Sans Pro" panose="020B0503030403020204" pitchFamily="34" charset="0"/>
                <a:cs typeface="Calibri" panose="020F0502020204030204" pitchFamily="34" charset="0"/>
              </a:rPr>
              <a:t> </a:t>
            </a:r>
            <a:r>
              <a:rPr lang="en-US" sz="2800" b="1" dirty="0">
                <a:solidFill>
                  <a:schemeClr val="bg1"/>
                </a:solidFill>
                <a:ea typeface="Source Sans Pro" panose="020B0503030403020204" pitchFamily="34" charset="0"/>
                <a:cs typeface="Calibri" panose="020F0502020204030204" pitchFamily="34" charset="0"/>
              </a:rPr>
              <a:t>2022 Updates</a:t>
            </a:r>
          </a:p>
        </p:txBody>
      </p:sp>
    </p:spTree>
    <p:extLst>
      <p:ext uri="{BB962C8B-B14F-4D97-AF65-F5344CB8AC3E}">
        <p14:creationId xmlns:p14="http://schemas.microsoft.com/office/powerpoint/2010/main" val="3166594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93190" y="78658"/>
            <a:ext cx="11776300" cy="1483465"/>
          </a:xfrm>
          <a:prstGeom prst="rect">
            <a:avLst/>
          </a:prstGeom>
        </p:spPr>
        <p:txBody>
          <a:bodyPr spcFirstLastPara="1" wrap="square" lIns="121900" tIns="121900" rIns="121900" bIns="121900" anchor="t" anchorCtr="0">
            <a:noAutofit/>
          </a:bodyPr>
          <a:lstStyle/>
          <a:p>
            <a:pPr>
              <a:lnSpc>
                <a:spcPct val="115000"/>
              </a:lnSpc>
              <a:spcBef>
                <a:spcPts val="1600"/>
              </a:spcBef>
              <a:spcAft>
                <a:spcPts val="1600"/>
              </a:spcAft>
            </a:pPr>
            <a:r>
              <a:rPr lang="en" sz="3600" b="1" dirty="0" smtClean="0"/>
              <a:t>Fully implementing CPL is a completion strategy, and there are resources to help:</a:t>
            </a:r>
            <a:endParaRPr sz="6000" b="1" dirty="0"/>
          </a:p>
        </p:txBody>
      </p:sp>
      <p:sp>
        <p:nvSpPr>
          <p:cNvPr id="128" name="Google Shape;128;p24"/>
          <p:cNvSpPr txBox="1">
            <a:spLocks noGrp="1"/>
          </p:cNvSpPr>
          <p:nvPr>
            <p:ph type="body" idx="1"/>
          </p:nvPr>
        </p:nvSpPr>
        <p:spPr>
          <a:xfrm>
            <a:off x="415600" y="1632321"/>
            <a:ext cx="11360700" cy="4217873"/>
          </a:xfrm>
          <a:prstGeom prst="rect">
            <a:avLst/>
          </a:prstGeom>
          <a:solidFill>
            <a:srgbClr val="F1DEE0"/>
          </a:solidFill>
        </p:spPr>
        <p:txBody>
          <a:bodyPr spcFirstLastPara="1" wrap="square" lIns="121900" tIns="121900" rIns="121900" bIns="121900" anchor="t" anchorCtr="0">
            <a:noAutofit/>
          </a:bodyPr>
          <a:lstStyle/>
          <a:p>
            <a:r>
              <a:rPr lang="en-US" sz="2400" dirty="0">
                <a:solidFill>
                  <a:schemeClr val="tx1"/>
                </a:solidFill>
              </a:rPr>
              <a:t>CCC Vision Resource Center (</a:t>
            </a:r>
            <a:r>
              <a:rPr lang="en-US" sz="2400" dirty="0" smtClean="0">
                <a:solidFill>
                  <a:schemeClr val="tx1"/>
                </a:solidFill>
                <a:hlinkClick r:id="rId3" tooltip="https://cccpln.csod.com/client/cccpln/default.aspx"/>
              </a:rPr>
              <a:t>VRC</a:t>
            </a:r>
            <a:r>
              <a:rPr lang="en-US" sz="2400" dirty="0" smtClean="0">
                <a:solidFill>
                  <a:schemeClr val="tx1"/>
                </a:solidFill>
              </a:rPr>
              <a:t>)</a:t>
            </a:r>
          </a:p>
          <a:p>
            <a:pPr lvl="1">
              <a:buFont typeface="Arial" panose="020B0604020202020204" pitchFamily="34" charset="0"/>
              <a:buChar char="•"/>
            </a:pPr>
            <a:r>
              <a:rPr lang="en-US" dirty="0" smtClean="0">
                <a:solidFill>
                  <a:schemeClr val="tx1"/>
                </a:solidFill>
              </a:rPr>
              <a:t>Policy </a:t>
            </a:r>
            <a:r>
              <a:rPr lang="en-US" dirty="0">
                <a:solidFill>
                  <a:schemeClr val="tx1"/>
                </a:solidFill>
              </a:rPr>
              <a:t>Guidance </a:t>
            </a:r>
            <a:r>
              <a:rPr lang="en-US" dirty="0" smtClean="0">
                <a:solidFill>
                  <a:schemeClr val="tx1"/>
                </a:solidFill>
              </a:rPr>
              <a:t>Memorandum</a:t>
            </a:r>
          </a:p>
          <a:p>
            <a:pPr lvl="1">
              <a:buFont typeface="Arial" panose="020B0604020202020204" pitchFamily="34" charset="0"/>
              <a:buChar char="•"/>
            </a:pPr>
            <a:r>
              <a:rPr lang="en-US" dirty="0" smtClean="0">
                <a:solidFill>
                  <a:schemeClr val="tx1"/>
                </a:solidFill>
              </a:rPr>
              <a:t>Implementation </a:t>
            </a:r>
            <a:r>
              <a:rPr lang="en-US" dirty="0">
                <a:solidFill>
                  <a:schemeClr val="tx1"/>
                </a:solidFill>
              </a:rPr>
              <a:t>Toolkit (templates in </a:t>
            </a:r>
            <a:r>
              <a:rPr lang="en-US" dirty="0" smtClean="0">
                <a:solidFill>
                  <a:schemeClr val="tx1"/>
                </a:solidFill>
              </a:rPr>
              <a:t>appendix)</a:t>
            </a:r>
          </a:p>
          <a:p>
            <a:pPr lvl="1">
              <a:buFont typeface="Arial" panose="020B0604020202020204" pitchFamily="34" charset="0"/>
              <a:buChar char="•"/>
            </a:pPr>
            <a:r>
              <a:rPr lang="en-US" dirty="0">
                <a:solidFill>
                  <a:schemeClr val="tx1"/>
                </a:solidFill>
              </a:rPr>
              <a:t>C</a:t>
            </a:r>
            <a:r>
              <a:rPr lang="en-US" dirty="0" smtClean="0">
                <a:solidFill>
                  <a:schemeClr val="tx1"/>
                </a:solidFill>
              </a:rPr>
              <a:t>ommunity forum</a:t>
            </a:r>
            <a:endParaRPr lang="en-US" dirty="0">
              <a:solidFill>
                <a:schemeClr val="tx1"/>
              </a:solidFill>
            </a:endParaRPr>
          </a:p>
          <a:p>
            <a:pPr lvl="1">
              <a:buFont typeface="Arial" panose="020B0604020202020204" pitchFamily="34" charset="0"/>
              <a:buChar char="•"/>
            </a:pPr>
            <a:r>
              <a:rPr lang="en-US" dirty="0">
                <a:solidFill>
                  <a:schemeClr val="tx1"/>
                </a:solidFill>
              </a:rPr>
              <a:t>P</a:t>
            </a:r>
            <a:r>
              <a:rPr lang="en-US" dirty="0" smtClean="0">
                <a:solidFill>
                  <a:schemeClr val="tx1"/>
                </a:solidFill>
              </a:rPr>
              <a:t>resentation archives</a:t>
            </a:r>
          </a:p>
          <a:p>
            <a:r>
              <a:rPr lang="en-US" sz="2400" dirty="0" smtClean="0">
                <a:solidFill>
                  <a:schemeClr val="tx1"/>
                </a:solidFill>
              </a:rPr>
              <a:t>Regional </a:t>
            </a:r>
            <a:r>
              <a:rPr lang="en-US" sz="2400" dirty="0">
                <a:solidFill>
                  <a:schemeClr val="tx1"/>
                </a:solidFill>
              </a:rPr>
              <a:t>Equity and Recovery Partnerships (RERP</a:t>
            </a:r>
            <a:r>
              <a:rPr lang="en-US" sz="2400" dirty="0" smtClean="0">
                <a:solidFill>
                  <a:schemeClr val="tx1"/>
                </a:solidFill>
              </a:rPr>
              <a:t>) grants: for CPL, CBE &amp; work-based learning; awards to be announced this fall</a:t>
            </a:r>
          </a:p>
          <a:p>
            <a:r>
              <a:rPr lang="en-US" sz="2400" dirty="0">
                <a:solidFill>
                  <a:schemeClr val="tx1"/>
                </a:solidFill>
              </a:rPr>
              <a:t>Academic Senate for California Community Colleges </a:t>
            </a:r>
            <a:r>
              <a:rPr lang="en-US" sz="2400" dirty="0" smtClean="0">
                <a:solidFill>
                  <a:schemeClr val="tx1"/>
                </a:solidFill>
              </a:rPr>
              <a:t>CPL Resources:</a:t>
            </a:r>
          </a:p>
          <a:p>
            <a:pPr lvl="1"/>
            <a:r>
              <a:rPr lang="en-US" dirty="0" smtClean="0">
                <a:solidFill>
                  <a:schemeClr val="tx1"/>
                </a:solidFill>
              </a:rPr>
              <a:t>Credit </a:t>
            </a:r>
            <a:r>
              <a:rPr lang="en-US" dirty="0">
                <a:solidFill>
                  <a:schemeClr val="tx1"/>
                </a:solidFill>
              </a:rPr>
              <a:t>for Prior Learning as an Equity Lever [</a:t>
            </a:r>
            <a:r>
              <a:rPr lang="en-US" dirty="0">
                <a:solidFill>
                  <a:schemeClr val="tx1"/>
                </a:solidFill>
                <a:hlinkClick r:id="rId4" tooltip="https://www.asccc.org/content/credit-prior-learning-equity-lever"/>
              </a:rPr>
              <a:t>article</a:t>
            </a:r>
            <a:r>
              <a:rPr lang="en-US" dirty="0" smtClean="0">
                <a:solidFill>
                  <a:schemeClr val="tx1"/>
                </a:solidFill>
              </a:rPr>
              <a:t>](</a:t>
            </a:r>
            <a:r>
              <a:rPr lang="en-US" dirty="0">
                <a:solidFill>
                  <a:schemeClr val="tx1"/>
                </a:solidFill>
              </a:rPr>
              <a:t>November 2020) </a:t>
            </a:r>
            <a:endParaRPr lang="en-US" dirty="0" smtClean="0">
              <a:solidFill>
                <a:schemeClr val="tx1"/>
              </a:solidFill>
            </a:endParaRPr>
          </a:p>
          <a:p>
            <a:pPr lvl="1"/>
            <a:r>
              <a:rPr lang="en-US" dirty="0">
                <a:solidFill>
                  <a:schemeClr val="tx1"/>
                </a:solidFill>
              </a:rPr>
              <a:t>Implementing Credit for Prior Learning webinar [</a:t>
            </a:r>
            <a:r>
              <a:rPr lang="en-US" dirty="0">
                <a:solidFill>
                  <a:schemeClr val="tx1"/>
                </a:solidFill>
                <a:hlinkClick r:id="rId5" tooltip="https://www.asccc.org/events/2021-02-11-230000-2021-02-12-000000/webinar-implementing-credit-prior-learning"/>
              </a:rPr>
              <a:t>recording</a:t>
            </a:r>
            <a:r>
              <a:rPr lang="en-US" dirty="0">
                <a:solidFill>
                  <a:schemeClr val="tx1"/>
                </a:solidFill>
              </a:rPr>
              <a:t>] (February 11, 2021)</a:t>
            </a:r>
            <a:endParaRPr lang="en-US" dirty="0">
              <a:solidFill>
                <a:schemeClr val="tx1"/>
              </a:solidFill>
              <a:sym typeface="Calibri"/>
            </a:endParaRPr>
          </a:p>
          <a:p>
            <a:pPr lvl="1"/>
            <a:r>
              <a:rPr lang="en-US" dirty="0" smtClean="0">
                <a:solidFill>
                  <a:schemeClr val="tx1"/>
                </a:solidFill>
              </a:rPr>
              <a:t>CTE </a:t>
            </a:r>
            <a:r>
              <a:rPr lang="en-US" dirty="0">
                <a:solidFill>
                  <a:schemeClr val="tx1"/>
                </a:solidFill>
              </a:rPr>
              <a:t>Liaison Coffee </a:t>
            </a:r>
            <a:r>
              <a:rPr lang="en-US" dirty="0" smtClean="0">
                <a:solidFill>
                  <a:schemeClr val="tx1"/>
                </a:solidFill>
              </a:rPr>
              <a:t>Hour webinar </a:t>
            </a:r>
            <a:r>
              <a:rPr lang="en-US" dirty="0">
                <a:solidFill>
                  <a:schemeClr val="tx1"/>
                </a:solidFill>
              </a:rPr>
              <a:t>[</a:t>
            </a:r>
            <a:r>
              <a:rPr lang="en-US" dirty="0">
                <a:solidFill>
                  <a:schemeClr val="tx1"/>
                </a:solidFill>
                <a:hlinkClick r:id="rId6" tooltip="https://www.asccc.org/events/2021-03-18-180000-2021-03-18-190000/cte-liaison-coffee-hour-credit-prior-learning"/>
              </a:rPr>
              <a:t>slides</a:t>
            </a:r>
            <a:r>
              <a:rPr lang="en-US" dirty="0" smtClean="0">
                <a:solidFill>
                  <a:schemeClr val="tx1"/>
                </a:solidFill>
              </a:rPr>
              <a:t>] (March </a:t>
            </a:r>
            <a:r>
              <a:rPr lang="en-US" dirty="0">
                <a:solidFill>
                  <a:schemeClr val="tx1"/>
                </a:solidFill>
              </a:rPr>
              <a:t>18, 2021) </a:t>
            </a:r>
            <a:endParaRPr lang="en-US" dirty="0" smtClean="0">
              <a:solidFill>
                <a:schemeClr val="tx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3397671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415600" y="95693"/>
            <a:ext cx="11360800" cy="1175111"/>
          </a:xfrm>
          <a:prstGeom prst="rect">
            <a:avLst/>
          </a:prstGeom>
        </p:spPr>
        <p:txBody>
          <a:bodyPr spcFirstLastPara="1" wrap="square" lIns="121900" tIns="121900" rIns="121900" bIns="121900" anchor="t" anchorCtr="0">
            <a:noAutofit/>
          </a:bodyPr>
          <a:lstStyle/>
          <a:p>
            <a:pPr>
              <a:lnSpc>
                <a:spcPct val="115000"/>
              </a:lnSpc>
              <a:spcBef>
                <a:spcPts val="1600"/>
              </a:spcBef>
              <a:spcAft>
                <a:spcPts val="1600"/>
              </a:spcAft>
            </a:pPr>
            <a:r>
              <a:rPr lang="en" sz="4000" b="1" dirty="0" smtClean="0"/>
              <a:t>CPL Rersources, continued:</a:t>
            </a:r>
            <a:endParaRPr sz="6600" b="1" dirty="0"/>
          </a:p>
        </p:txBody>
      </p:sp>
      <p:sp>
        <p:nvSpPr>
          <p:cNvPr id="128" name="Google Shape;128;p24"/>
          <p:cNvSpPr txBox="1">
            <a:spLocks noGrp="1"/>
          </p:cNvSpPr>
          <p:nvPr>
            <p:ph type="body" idx="1"/>
          </p:nvPr>
        </p:nvSpPr>
        <p:spPr>
          <a:xfrm>
            <a:off x="415600" y="1451567"/>
            <a:ext cx="11360700" cy="4173056"/>
          </a:xfrm>
          <a:prstGeom prst="rect">
            <a:avLst/>
          </a:prstGeom>
          <a:solidFill>
            <a:srgbClr val="F1DEE0"/>
          </a:solidFill>
        </p:spPr>
        <p:txBody>
          <a:bodyPr spcFirstLastPara="1" wrap="square" lIns="121900" tIns="121900" rIns="121900" bIns="121900" anchor="t" anchorCtr="0">
            <a:noAutofit/>
          </a:bodyPr>
          <a:lstStyle/>
          <a:p>
            <a:r>
              <a:rPr lang="en-US" dirty="0"/>
              <a:t>Palomar College, CPL Resources Web Page</a:t>
            </a:r>
          </a:p>
          <a:p>
            <a:pPr lvl="1"/>
            <a:r>
              <a:rPr lang="en-US" dirty="0"/>
              <a:t>Innovative local implementation resources [</a:t>
            </a:r>
            <a:r>
              <a:rPr lang="en-US" dirty="0">
                <a:hlinkClick r:id="rId3" tooltip="https://www.palomar.edu/cpl/"/>
              </a:rPr>
              <a:t>https://www.palomar.edu/cpl/</a:t>
            </a:r>
            <a:r>
              <a:rPr lang="en-US" dirty="0"/>
              <a:t>]</a:t>
            </a:r>
          </a:p>
          <a:p>
            <a:pPr marL="76200" indent="0">
              <a:buNone/>
            </a:pPr>
            <a:endParaRPr lang="en-US" dirty="0" smtClean="0"/>
          </a:p>
          <a:p>
            <a:r>
              <a:rPr lang="en-US" dirty="0" smtClean="0"/>
              <a:t>Military </a:t>
            </a:r>
            <a:r>
              <a:rPr lang="en-US" dirty="0"/>
              <a:t>Articulation Platform (MAP), Norco College</a:t>
            </a:r>
          </a:p>
          <a:p>
            <a:pPr lvl="1"/>
            <a:r>
              <a:rPr lang="en-US" dirty="0">
                <a:hlinkClick r:id="rId4" tooltip="https://urldefense.com/v3/__https:/podcasts.apple.com/us/podcast/military-articulation-platform-map-at-norco-college/id1385048881?i=1000548508395__;!!mavgzikdb6dk!gvs30mcpgbuux1tozww-13rfxz2uqt8fjvq16p1kcx4i07loqeqpvqycpwpdhipwwdvs6yzgyd9oe6vbvn2n5b81ffdejiblbgjrjsgzbwj7$"/>
              </a:rPr>
              <a:t>Community College Voice Podcast: Military Articulation Platform (MAP) at Norco College on Apple Podcasts</a:t>
            </a:r>
            <a:endParaRPr lang="en-US" sz="4800" dirty="0"/>
          </a:p>
          <a:p>
            <a:pPr lvl="1"/>
            <a:r>
              <a:rPr lang="en-US" dirty="0">
                <a:hlinkClick r:id="rId5" tooltip="https://urldefense.com/v3/__https:/linkprotect.cudasvc.com/url?a=https*3a*2f*2fwww.ccdaily.com*2f2022*2f02*2fdatabase-helps-vets-gain-credit-for-prior-learning*2f&amp;c=e,1,-bnyqkh3hknpmayn-ietgbjy7mb85bjpsoxkscm8xq31cibpg7wr0ljmri9yskvxvp4gcyd3pqbgjjwngbsdogqh0x34roanhqorhdos_djtegfk2hg,&amp;typo=1__;jsuljsuljq!!mavgzikdb6dk!gvs30mcpgbuux1tozww-13rfxz2uqt8fjvq16p1kcx4i07loqeqpvqycpwpdhipwwdvs6yzgyd9oe6vbvn2n5b81ffdejiblbgjrjrqo2f3a$"/>
              </a:rPr>
              <a:t>American Association of Community Colleges (AACC): Article on the California MAP Initiative</a:t>
            </a:r>
            <a:endParaRPr lang="en-US" sz="4800" dirty="0"/>
          </a:p>
          <a:p>
            <a:pPr lvl="1"/>
            <a:r>
              <a:rPr lang="en-US" dirty="0" err="1">
                <a:hlinkClick r:id="rId6" tooltip="https://workingnation.com/getting-the-credit-they-deserve-for-their-military-service/"/>
              </a:rPr>
              <a:t>Workingnation</a:t>
            </a:r>
            <a:r>
              <a:rPr lang="en-US" dirty="0">
                <a:hlinkClick r:id="rId6" tooltip="https://workingnation.com/getting-the-credit-they-deserve-for-their-military-service/"/>
              </a:rPr>
              <a:t>: Article on the California MAP Initiative</a:t>
            </a:r>
            <a:endParaRPr lang="en-US" sz="4800" dirty="0"/>
          </a:p>
          <a:p>
            <a:pPr lvl="1"/>
            <a:r>
              <a:rPr lang="en-US" dirty="0">
                <a:hlinkClick r:id="rId7" tooltip="https://www.youtube.com/watch?v=w3zrjzmsx2i"/>
              </a:rPr>
              <a:t>3-Minute Introductory Video on MAP</a:t>
            </a:r>
            <a:endParaRPr lang="en-US" sz="4800" dirty="0"/>
          </a:p>
          <a:p>
            <a:pPr lvl="1"/>
            <a:r>
              <a:rPr lang="en-US" dirty="0">
                <a:hlinkClick r:id="rId8" tooltip="https://map.rccd.edu/"/>
              </a:rPr>
              <a:t>MAP </a:t>
            </a:r>
            <a:r>
              <a:rPr lang="en-US" dirty="0" smtClean="0">
                <a:hlinkClick r:id="rId8" tooltip="https://map.rccd.edu/"/>
              </a:rPr>
              <a:t>Website</a:t>
            </a:r>
            <a:endParaRPr lang="en-US" sz="48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2655997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8091"/>
          </a:xfrm>
          <a:solidFill>
            <a:schemeClr val="tx1"/>
          </a:solidFill>
        </p:spPr>
        <p:txBody>
          <a:bodyPr anchor="ctr">
            <a:normAutofit fontScale="90000"/>
          </a:bodyPr>
          <a:lstStyle/>
          <a:p>
            <a:r>
              <a:rPr lang="en-US" sz="4000" b="1" dirty="0" smtClean="0">
                <a:solidFill>
                  <a:schemeClr val="bg1"/>
                </a:solidFill>
                <a:latin typeface="+mj-lt"/>
                <a:cs typeface="Arial" panose="020B0604020202020204" pitchFamily="34" charset="0"/>
              </a:rPr>
              <a:t>Ethnic Studies Implementation</a:t>
            </a:r>
            <a:br>
              <a:rPr lang="en-US" sz="4000" b="1" dirty="0" smtClean="0">
                <a:solidFill>
                  <a:schemeClr val="bg1"/>
                </a:solidFill>
                <a:latin typeface="+mj-lt"/>
                <a:cs typeface="Arial" panose="020B0604020202020204" pitchFamily="34" charset="0"/>
              </a:rPr>
            </a:br>
            <a:endParaRPr lang="en-US" sz="4000" b="1" dirty="0">
              <a:solidFill>
                <a:schemeClr val="bg1"/>
              </a:solidFill>
              <a:latin typeface="+mj-lt"/>
              <a:cs typeface="Arial" panose="020B0604020202020204" pitchFamily="34" charset="0"/>
            </a:endParaRPr>
          </a:p>
        </p:txBody>
      </p:sp>
      <p:sp>
        <p:nvSpPr>
          <p:cNvPr id="3" name="Content Placeholder 2"/>
          <p:cNvSpPr>
            <a:spLocks noGrp="1"/>
          </p:cNvSpPr>
          <p:nvPr>
            <p:ph idx="1"/>
          </p:nvPr>
        </p:nvSpPr>
        <p:spPr>
          <a:xfrm>
            <a:off x="347750" y="1387355"/>
            <a:ext cx="5562599" cy="4031143"/>
          </a:xfrm>
          <a:solidFill>
            <a:schemeClr val="accent6">
              <a:lumMod val="20000"/>
              <a:lumOff val="80000"/>
            </a:schemeClr>
          </a:solidFill>
        </p:spPr>
        <p:txBody>
          <a:bodyPr>
            <a:normAutofit/>
          </a:bodyPr>
          <a:lstStyle/>
          <a:p>
            <a:pPr marL="0" indent="0">
              <a:buNone/>
            </a:pPr>
            <a:r>
              <a:rPr lang="en-US" b="1" dirty="0" smtClean="0">
                <a:solidFill>
                  <a:schemeClr val="tx1"/>
                </a:solidFill>
              </a:rPr>
              <a:t>Title 5,</a:t>
            </a:r>
            <a:r>
              <a:rPr lang="en-US" dirty="0" smtClean="0">
                <a:solidFill>
                  <a:schemeClr val="tx1"/>
                </a:solidFill>
              </a:rPr>
              <a:t> </a:t>
            </a:r>
            <a:r>
              <a:rPr lang="en-US" b="1" dirty="0">
                <a:solidFill>
                  <a:schemeClr val="tx1"/>
                </a:solidFill>
              </a:rPr>
              <a:t>§55063</a:t>
            </a:r>
            <a:endParaRPr lang="en-US" dirty="0" smtClean="0">
              <a:solidFill>
                <a:schemeClr val="tx1"/>
              </a:solidFill>
            </a:endParaRPr>
          </a:p>
          <a:p>
            <a:pPr marL="0" indent="0">
              <a:buNone/>
            </a:pPr>
            <a:r>
              <a:rPr lang="en-US" sz="2200" dirty="0" smtClean="0">
                <a:solidFill>
                  <a:schemeClr val="tx1"/>
                </a:solidFill>
              </a:rPr>
              <a:t>(</a:t>
            </a:r>
            <a:r>
              <a:rPr lang="en-US" sz="2200" dirty="0">
                <a:solidFill>
                  <a:schemeClr val="tx1"/>
                </a:solidFill>
              </a:rPr>
              <a:t>3) Satisfactory completion of a transfer-level course (minimum of three semester units or four quarter units) in ethnic studies. This requirement may be satisfied by obtaining a satisfactory grade in a course in ethnic studies taught in or on behalf of other departments and disciplines</a:t>
            </a:r>
            <a:r>
              <a:rPr lang="en-US" sz="2200" dirty="0" smtClean="0">
                <a:solidFill>
                  <a:schemeClr val="tx1"/>
                </a:solidFill>
              </a:rPr>
              <a:t>.</a:t>
            </a:r>
            <a:endParaRPr lang="en-US" sz="2200" dirty="0">
              <a:solidFill>
                <a:schemeClr val="tx1"/>
              </a:solidFill>
            </a:endParaRPr>
          </a:p>
        </p:txBody>
      </p:sp>
      <p:sp>
        <p:nvSpPr>
          <p:cNvPr id="4" name="Rectangle 3"/>
          <p:cNvSpPr/>
          <p:nvPr/>
        </p:nvSpPr>
        <p:spPr>
          <a:xfrm>
            <a:off x="5726082" y="1067666"/>
            <a:ext cx="6096000" cy="4493538"/>
          </a:xfrm>
          <a:prstGeom prst="rect">
            <a:avLst/>
          </a:prstGeom>
          <a:solidFill>
            <a:schemeClr val="accent6">
              <a:lumMod val="40000"/>
              <a:lumOff val="60000"/>
            </a:schemeClr>
          </a:solidFill>
        </p:spPr>
        <p:txBody>
          <a:bodyPr>
            <a:spAutoFit/>
          </a:bodyPr>
          <a:lstStyle/>
          <a:p>
            <a:pPr lvl="1"/>
            <a:r>
              <a:rPr lang="en-US" sz="2200" b="1" dirty="0" smtClean="0"/>
              <a:t>Implementation</a:t>
            </a:r>
            <a:r>
              <a:rPr lang="en-US" sz="2200" dirty="0" smtClean="0"/>
              <a:t>:</a:t>
            </a:r>
          </a:p>
          <a:p>
            <a:pPr marL="628650" lvl="1" indent="-171450">
              <a:buFont typeface="Arial" panose="020B0604020202020204" pitchFamily="34" charset="0"/>
              <a:buChar char="•"/>
            </a:pPr>
            <a:r>
              <a:rPr lang="en-US" sz="2200" dirty="0" smtClean="0"/>
              <a:t>Define </a:t>
            </a:r>
            <a:r>
              <a:rPr lang="en-US" sz="2200" dirty="0"/>
              <a:t>ethnic studies for the CCC System;</a:t>
            </a:r>
          </a:p>
          <a:p>
            <a:pPr marL="628650" lvl="1" indent="-171450">
              <a:buFont typeface="Arial" panose="020B0604020202020204" pitchFamily="34" charset="0"/>
              <a:buChar char="•"/>
            </a:pPr>
            <a:r>
              <a:rPr lang="en-US" sz="2200" dirty="0"/>
              <a:t>Establish an Ethnic Studies Transfer Model Curriculum;</a:t>
            </a:r>
          </a:p>
          <a:p>
            <a:pPr marL="628650" lvl="1" indent="-171450">
              <a:buFont typeface="Arial" panose="020B0604020202020204" pitchFamily="34" charset="0"/>
              <a:buChar char="•"/>
            </a:pPr>
            <a:r>
              <a:rPr lang="en-US" sz="2200" dirty="0"/>
              <a:t>Create the needed C-ID course descriptors;</a:t>
            </a:r>
          </a:p>
          <a:p>
            <a:pPr marL="628650" lvl="1" indent="-171450">
              <a:buFont typeface="Arial" panose="020B0604020202020204" pitchFamily="34" charset="0"/>
              <a:buChar char="•"/>
            </a:pPr>
            <a:r>
              <a:rPr lang="en-US" sz="2200" dirty="0"/>
              <a:t>Examine and update ethnic studies minimum qualifications;</a:t>
            </a:r>
          </a:p>
          <a:p>
            <a:pPr marL="628650" lvl="1" indent="-171450">
              <a:buFont typeface="Arial" panose="020B0604020202020204" pitchFamily="34" charset="0"/>
              <a:buChar char="•"/>
            </a:pPr>
            <a:r>
              <a:rPr lang="en-US" sz="2200" dirty="0"/>
              <a:t>Update the Program and Course Approval Handbook;</a:t>
            </a:r>
          </a:p>
          <a:p>
            <a:pPr marL="628650" lvl="1" indent="-171450">
              <a:buFont typeface="Arial" panose="020B0604020202020204" pitchFamily="34" charset="0"/>
              <a:buChar char="•"/>
            </a:pPr>
            <a:r>
              <a:rPr lang="en-US" sz="2200" dirty="0"/>
              <a:t>Provide professional development to ensure ethnic studies is implemented with fidelity; and</a:t>
            </a:r>
          </a:p>
          <a:p>
            <a:pPr marL="628650" lvl="1" indent="-171450">
              <a:buFont typeface="Arial" panose="020B0604020202020204" pitchFamily="34" charset="0"/>
              <a:buChar char="•"/>
            </a:pPr>
            <a:r>
              <a:rPr lang="en-US" sz="2200" dirty="0"/>
              <a:t>Coordinate with CSU for alignment.</a:t>
            </a:r>
          </a:p>
        </p:txBody>
      </p:sp>
      <p:sp>
        <p:nvSpPr>
          <p:cNvPr id="5" name="Slide Number Placeholder 4"/>
          <p:cNvSpPr>
            <a:spLocks noGrp="1"/>
          </p:cNvSpPr>
          <p:nvPr>
            <p:ph type="sldNum" sz="quarter" idx="12"/>
          </p:nvPr>
        </p:nvSpPr>
        <p:spPr/>
        <p:txBody>
          <a:bodyPr/>
          <a:lstStyle/>
          <a:p>
            <a:fld id="{5D3E8667-13B6-4304-A410-D37E32F36084}" type="slidenum">
              <a:rPr lang="en-US" smtClean="0"/>
              <a:t>32</a:t>
            </a:fld>
            <a:endParaRPr lang="en-US"/>
          </a:p>
        </p:txBody>
      </p:sp>
    </p:spTree>
    <p:extLst>
      <p:ext uri="{BB962C8B-B14F-4D97-AF65-F5344CB8AC3E}">
        <p14:creationId xmlns:p14="http://schemas.microsoft.com/office/powerpoint/2010/main" val="3000265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002792" y="390017"/>
          <a:ext cx="10515600" cy="4973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66264245"/>
                    </a:ext>
                  </a:extLst>
                </a:gridCol>
                <a:gridCol w="5257800">
                  <a:extLst>
                    <a:ext uri="{9D8B030D-6E8A-4147-A177-3AD203B41FA5}">
                      <a16:colId xmlns:a16="http://schemas.microsoft.com/office/drawing/2014/main" val="921347978"/>
                    </a:ext>
                  </a:extLst>
                </a:gridCol>
              </a:tblGrid>
              <a:tr h="370840">
                <a:tc gridSpan="2">
                  <a:txBody>
                    <a:bodyPr/>
                    <a:lstStyle/>
                    <a:p>
                      <a:pPr algn="ctr"/>
                      <a:r>
                        <a:rPr lang="en-US" sz="3200" dirty="0" smtClean="0"/>
                        <a:t>CCC</a:t>
                      </a:r>
                      <a:r>
                        <a:rPr lang="en-US" sz="3200" baseline="0" dirty="0" smtClean="0"/>
                        <a:t> Ethnic Studies Implementation Taskforce Updates</a:t>
                      </a:r>
                      <a:endParaRPr lang="en-US" sz="3200" dirty="0"/>
                    </a:p>
                  </a:txBody>
                  <a:tcPr anchor="ctr"/>
                </a:tc>
                <a:tc hMerge="1">
                  <a:txBody>
                    <a:bodyPr/>
                    <a:lstStyle/>
                    <a:p>
                      <a:endParaRPr lang="en-US" dirty="0"/>
                    </a:p>
                  </a:txBody>
                  <a:tcPr/>
                </a:tc>
                <a:extLst>
                  <a:ext uri="{0D108BD9-81ED-4DB2-BD59-A6C34878D82A}">
                    <a16:rowId xmlns:a16="http://schemas.microsoft.com/office/drawing/2014/main" val="2694778795"/>
                  </a:ext>
                </a:extLst>
              </a:tr>
              <a:tr h="370840">
                <a:tc>
                  <a:txBody>
                    <a:bodyPr/>
                    <a:lstStyle/>
                    <a:p>
                      <a:r>
                        <a:rPr lang="en-US" sz="1800" b="1" kern="1200" dirty="0" smtClean="0">
                          <a:solidFill>
                            <a:schemeClr val="dk1"/>
                          </a:solidFill>
                          <a:effectLst/>
                          <a:latin typeface="+mn-lt"/>
                          <a:ea typeface="+mn-ea"/>
                          <a:cs typeface="+mn-cs"/>
                        </a:rPr>
                        <a:t>Goal 1. To determine an implementation date for the new CCC ethnic studies requirement</a:t>
                      </a:r>
                    </a:p>
                    <a:p>
                      <a:pPr marL="285750" indent="-285750">
                        <a:buFont typeface="Arial" panose="020B0604020202020204" pitchFamily="34" charset="0"/>
                        <a:buChar char="•"/>
                      </a:pPr>
                      <a:r>
                        <a:rPr lang="en-US" sz="1800" b="0" kern="1200" dirty="0" smtClean="0">
                          <a:solidFill>
                            <a:schemeClr val="dk1"/>
                          </a:solidFill>
                          <a:effectLst/>
                          <a:latin typeface="+mn-lt"/>
                          <a:ea typeface="+mn-ea"/>
                          <a:cs typeface="+mn-cs"/>
                        </a:rPr>
                        <a:t>By fall 2024</a:t>
                      </a:r>
                    </a:p>
                    <a:p>
                      <a:pPr marL="285750" indent="-285750">
                        <a:buFont typeface="Arial" panose="020B0604020202020204" pitchFamily="34" charset="0"/>
                        <a:buChar char="•"/>
                      </a:pPr>
                      <a:r>
                        <a:rPr lang="en-US" sz="1800" b="0" kern="1200" dirty="0" smtClean="0">
                          <a:solidFill>
                            <a:schemeClr val="dk1"/>
                          </a:solidFill>
                          <a:effectLst/>
                          <a:latin typeface="+mn-lt"/>
                          <a:ea typeface="+mn-ea"/>
                          <a:cs typeface="+mn-cs"/>
                        </a:rPr>
                        <a:t>Timeline included in recent memo</a:t>
                      </a:r>
                      <a:endParaRPr lang="en-US" b="0" dirty="0"/>
                    </a:p>
                  </a:txBody>
                  <a:tcPr/>
                </a:tc>
                <a:tc>
                  <a:txBody>
                    <a:bodyPr/>
                    <a:lstStyle/>
                    <a:p>
                      <a:r>
                        <a:rPr lang="en-US" sz="1800" b="1" kern="1200" dirty="0" smtClean="0">
                          <a:solidFill>
                            <a:schemeClr val="dk1"/>
                          </a:solidFill>
                          <a:effectLst/>
                          <a:latin typeface="+mn-lt"/>
                          <a:ea typeface="+mn-ea"/>
                          <a:cs typeface="+mn-cs"/>
                        </a:rPr>
                        <a:t>Goal 2. To establish ethnic studies core competencies for the California Community Colleges</a:t>
                      </a:r>
                    </a:p>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Drafting CCC ethnic studies core competencies</a:t>
                      </a:r>
                    </a:p>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Will undergo a vetting process through C-ID</a:t>
                      </a:r>
                      <a:r>
                        <a:rPr lang="en-US" sz="1800" kern="1200" baseline="0" dirty="0" smtClean="0">
                          <a:solidFill>
                            <a:schemeClr val="dk1"/>
                          </a:solidFill>
                          <a:effectLst/>
                          <a:latin typeface="+mn-lt"/>
                          <a:ea typeface="+mn-ea"/>
                          <a:cs typeface="+mn-cs"/>
                        </a:rPr>
                        <a:t> in fall</a:t>
                      </a:r>
                      <a:endParaRPr lang="en-US" dirty="0"/>
                    </a:p>
                  </a:txBody>
                  <a:tcPr/>
                </a:tc>
                <a:extLst>
                  <a:ext uri="{0D108BD9-81ED-4DB2-BD59-A6C34878D82A}">
                    <a16:rowId xmlns:a16="http://schemas.microsoft.com/office/drawing/2014/main" val="2321539663"/>
                  </a:ext>
                </a:extLst>
              </a:tr>
              <a:tr h="370840">
                <a:tc>
                  <a:txBody>
                    <a:bodyPr/>
                    <a:lstStyle/>
                    <a:p>
                      <a:r>
                        <a:rPr lang="en-US" sz="1800" b="1" kern="1200" dirty="0" smtClean="0">
                          <a:solidFill>
                            <a:schemeClr val="dk1"/>
                          </a:solidFill>
                          <a:effectLst/>
                          <a:latin typeface="+mn-lt"/>
                          <a:ea typeface="+mn-ea"/>
                          <a:cs typeface="+mn-cs"/>
                        </a:rPr>
                        <a:t>Goal 3. To help coordinate professional development and technical assistance for the California Community Colleges to ensure ethnic studies is implemented with fidelity to the disciplines</a:t>
                      </a:r>
                    </a:p>
                    <a:p>
                      <a:pPr marL="285750" indent="-285750">
                        <a:buFont typeface="Arial" panose="020B0604020202020204" pitchFamily="34" charset="0"/>
                        <a:buChar char="•"/>
                      </a:pPr>
                      <a:r>
                        <a:rPr lang="en-US" sz="1800" u="none" kern="1200" dirty="0" smtClean="0">
                          <a:solidFill>
                            <a:schemeClr val="dk1"/>
                          </a:solidFill>
                          <a:effectLst/>
                          <a:latin typeface="+mn-lt"/>
                          <a:ea typeface="+mn-ea"/>
                          <a:cs typeface="+mn-cs"/>
                          <a:hlinkClick r:id="rId3"/>
                        </a:rPr>
                        <a:t>CCC Ethnic Studies Requirement Professional Learning Survey</a:t>
                      </a:r>
                      <a:r>
                        <a:rPr lang="en-US" sz="1800" u="none" kern="1200" dirty="0" smtClean="0">
                          <a:solidFill>
                            <a:schemeClr val="dk1"/>
                          </a:solidFill>
                          <a:effectLst/>
                          <a:latin typeface="+mn-lt"/>
                          <a:ea typeface="+mn-ea"/>
                          <a:cs typeface="+mn-cs"/>
                        </a:rPr>
                        <a:t> disseminated</a:t>
                      </a:r>
                    </a:p>
                    <a:p>
                      <a:pPr marL="285750" indent="-285750">
                        <a:buFont typeface="Arial" panose="020B0604020202020204" pitchFamily="34" charset="0"/>
                        <a:buChar char="•"/>
                      </a:pPr>
                      <a:r>
                        <a:rPr lang="en-US" sz="1800" b="0" u="none" kern="1200" dirty="0" smtClean="0">
                          <a:solidFill>
                            <a:schemeClr val="dk1"/>
                          </a:solidFill>
                          <a:effectLst/>
                          <a:latin typeface="+mn-lt"/>
                          <a:ea typeface="+mn-ea"/>
                          <a:cs typeface="+mn-cs"/>
                        </a:rPr>
                        <a:t>Vision Resource Center</a:t>
                      </a:r>
                      <a:r>
                        <a:rPr lang="en-US" sz="1800" b="0" u="none" kern="1200" baseline="0" dirty="0" smtClean="0">
                          <a:solidFill>
                            <a:schemeClr val="dk1"/>
                          </a:solidFill>
                          <a:effectLst/>
                          <a:latin typeface="+mn-lt"/>
                          <a:ea typeface="+mn-ea"/>
                          <a:cs typeface="+mn-cs"/>
                        </a:rPr>
                        <a:t> community created</a:t>
                      </a:r>
                    </a:p>
                    <a:p>
                      <a:pPr marL="285750" indent="-285750">
                        <a:buFont typeface="Arial" panose="020B0604020202020204" pitchFamily="34" charset="0"/>
                        <a:buChar char="•"/>
                      </a:pPr>
                      <a:r>
                        <a:rPr lang="en-US" sz="1800" b="0" u="none" kern="1200" baseline="0" dirty="0" smtClean="0">
                          <a:solidFill>
                            <a:schemeClr val="dk1"/>
                          </a:solidFill>
                          <a:effectLst/>
                          <a:latin typeface="+mn-lt"/>
                          <a:ea typeface="+mn-ea"/>
                          <a:cs typeface="+mn-cs"/>
                        </a:rPr>
                        <a:t>FAQ forthcoming</a:t>
                      </a:r>
                      <a:endParaRPr lang="en-US" b="0"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Goal 4. To coordinate with California State University for intersegmental alignment</a:t>
                      </a:r>
                      <a:r>
                        <a:rPr lang="en-US" sz="1800" kern="1200" dirty="0" smtClean="0">
                          <a:solidFill>
                            <a:schemeClr val="dk1"/>
                          </a:solidFill>
                          <a:effectLst/>
                          <a:latin typeface="+mn-lt"/>
                          <a:ea typeface="+mn-ea"/>
                          <a:cs typeface="+mn-cs"/>
                        </a:rPr>
                        <a:t> </a:t>
                      </a:r>
                    </a:p>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Aligning CCC core competencies with the CSU Area F and the UC IGETC Area 7</a:t>
                      </a:r>
                    </a:p>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Coordinating on potential shared professional development</a:t>
                      </a:r>
                      <a:endParaRPr lang="en-US" dirty="0"/>
                    </a:p>
                  </a:txBody>
                  <a:tcPr/>
                </a:tc>
                <a:extLst>
                  <a:ext uri="{0D108BD9-81ED-4DB2-BD59-A6C34878D82A}">
                    <a16:rowId xmlns:a16="http://schemas.microsoft.com/office/drawing/2014/main" val="939849371"/>
                  </a:ext>
                </a:extLst>
              </a:tr>
              <a:tr h="370840">
                <a:tc gridSpan="2">
                  <a:txBody>
                    <a:bodyPr/>
                    <a:lstStyle/>
                    <a:p>
                      <a:pPr algn="ctr"/>
                      <a:r>
                        <a:rPr lang="en-US" dirty="0" smtClean="0"/>
                        <a:t>The taskforce will continue their work in</a:t>
                      </a:r>
                      <a:r>
                        <a:rPr lang="en-US" baseline="0" dirty="0" smtClean="0"/>
                        <a:t> 2022-2023.</a:t>
                      </a:r>
                      <a:endParaRPr lang="en-US" dirty="0"/>
                    </a:p>
                  </a:txBody>
                  <a:tcPr/>
                </a:tc>
                <a:tc hMerge="1">
                  <a:txBody>
                    <a:bodyPr/>
                    <a:lstStyle/>
                    <a:p>
                      <a:endParaRPr lang="en-US" dirty="0"/>
                    </a:p>
                  </a:txBody>
                  <a:tcPr/>
                </a:tc>
                <a:extLst>
                  <a:ext uri="{0D108BD9-81ED-4DB2-BD59-A6C34878D82A}">
                    <a16:rowId xmlns:a16="http://schemas.microsoft.com/office/drawing/2014/main" val="2671655334"/>
                  </a:ext>
                </a:extLst>
              </a:tr>
            </a:tbl>
          </a:graphicData>
        </a:graphic>
      </p:graphicFrame>
      <p:sp>
        <p:nvSpPr>
          <p:cNvPr id="2" name="Slide Number Placeholder 1"/>
          <p:cNvSpPr>
            <a:spLocks noGrp="1"/>
          </p:cNvSpPr>
          <p:nvPr>
            <p:ph type="sldNum" sz="quarter" idx="12"/>
          </p:nvPr>
        </p:nvSpPr>
        <p:spPr/>
        <p:txBody>
          <a:bodyPr/>
          <a:lstStyle/>
          <a:p>
            <a:fld id="{5D3E8667-13B6-4304-A410-D37E32F36084}" type="slidenum">
              <a:rPr lang="en-US" smtClean="0"/>
              <a:t>33</a:t>
            </a:fld>
            <a:endParaRPr lang="en-US"/>
          </a:p>
        </p:txBody>
      </p:sp>
    </p:spTree>
    <p:extLst>
      <p:ext uri="{BB962C8B-B14F-4D97-AF65-F5344CB8AC3E}">
        <p14:creationId xmlns:p14="http://schemas.microsoft.com/office/powerpoint/2010/main" val="3537759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1229032"/>
          </a:xfrm>
          <a:solidFill>
            <a:schemeClr val="tx1"/>
          </a:solidFill>
        </p:spPr>
        <p:txBody>
          <a:bodyPr anchor="t">
            <a:normAutofit/>
          </a:bodyPr>
          <a:lstStyle/>
          <a:p>
            <a:r>
              <a:rPr lang="en-US" sz="3600" b="1" dirty="0">
                <a:solidFill>
                  <a:schemeClr val="bg1"/>
                </a:solidFill>
              </a:rPr>
              <a:t>Baccalaureate Degree </a:t>
            </a:r>
            <a:r>
              <a:rPr lang="en-US" sz="3600" b="1" dirty="0" smtClean="0">
                <a:solidFill>
                  <a:schemeClr val="bg1"/>
                </a:solidFill>
              </a:rPr>
              <a:t>Programs (BDP)</a:t>
            </a:r>
            <a:endParaRPr lang="en-US" sz="3600" b="1" dirty="0">
              <a:solidFill>
                <a:schemeClr val="bg1"/>
              </a:solidFill>
            </a:endParaRPr>
          </a:p>
        </p:txBody>
      </p:sp>
      <p:sp>
        <p:nvSpPr>
          <p:cNvPr id="8" name="Content Placeholder 2"/>
          <p:cNvSpPr>
            <a:spLocks noGrp="1"/>
          </p:cNvSpPr>
          <p:nvPr>
            <p:ph idx="1"/>
          </p:nvPr>
        </p:nvSpPr>
        <p:spPr>
          <a:xfrm>
            <a:off x="838200" y="1673263"/>
            <a:ext cx="10515600" cy="4098271"/>
          </a:xfrm>
        </p:spPr>
        <p:txBody>
          <a:bodyPr>
            <a:noAutofit/>
          </a:bodyPr>
          <a:lstStyle/>
          <a:p>
            <a:r>
              <a:rPr lang="en-US" dirty="0">
                <a:solidFill>
                  <a:srgbClr val="002F6D"/>
                </a:solidFill>
              </a:rPr>
              <a:t>Goal: To increase the number of </a:t>
            </a:r>
            <a:r>
              <a:rPr lang="en-US" dirty="0" smtClean="0">
                <a:solidFill>
                  <a:srgbClr val="002F6D"/>
                </a:solidFill>
              </a:rPr>
              <a:t>bachelor’s </a:t>
            </a:r>
            <a:r>
              <a:rPr lang="en-US" dirty="0">
                <a:solidFill>
                  <a:srgbClr val="002F6D"/>
                </a:solidFill>
              </a:rPr>
              <a:t>degrees in </a:t>
            </a:r>
            <a:r>
              <a:rPr lang="en-US" dirty="0" smtClean="0">
                <a:solidFill>
                  <a:srgbClr val="002F6D"/>
                </a:solidFill>
              </a:rPr>
              <a:t>high-demand </a:t>
            </a:r>
            <a:r>
              <a:rPr lang="en-US" dirty="0">
                <a:solidFill>
                  <a:srgbClr val="002F6D"/>
                </a:solidFill>
              </a:rPr>
              <a:t>workforce industries. </a:t>
            </a:r>
          </a:p>
          <a:p>
            <a:r>
              <a:rPr lang="en-US" dirty="0" smtClean="0">
                <a:solidFill>
                  <a:srgbClr val="002F6D"/>
                </a:solidFill>
              </a:rPr>
              <a:t>Effective January 1, 2022 and chaptered into Education Code </a:t>
            </a:r>
            <a:r>
              <a:rPr lang="en-US" dirty="0" smtClean="0">
                <a:solidFill>
                  <a:srgbClr val="002F6D"/>
                </a:solidFill>
                <a:hlinkClick r:id="rId3"/>
              </a:rPr>
              <a:t>§78040-78042</a:t>
            </a:r>
            <a:r>
              <a:rPr lang="en-US" dirty="0" smtClean="0">
                <a:solidFill>
                  <a:srgbClr val="002F6D"/>
                </a:solidFill>
              </a:rPr>
              <a:t>.</a:t>
            </a:r>
          </a:p>
          <a:p>
            <a:r>
              <a:rPr lang="en-US" dirty="0">
                <a:solidFill>
                  <a:srgbClr val="002F6D"/>
                </a:solidFill>
              </a:rPr>
              <a:t>Makes permanent the existing 15 community college pilot sites authorized by SB 850 (2014).</a:t>
            </a:r>
          </a:p>
          <a:p>
            <a:r>
              <a:rPr lang="en-US" dirty="0">
                <a:solidFill>
                  <a:srgbClr val="002F6D"/>
                </a:solidFill>
              </a:rPr>
              <a:t>Allows an expansion of up to 30 community college baccalaureate degree programs per year. </a:t>
            </a:r>
          </a:p>
          <a:p>
            <a:r>
              <a:rPr lang="en-US" dirty="0" smtClean="0">
                <a:solidFill>
                  <a:srgbClr val="002F6D"/>
                </a:solidFill>
              </a:rPr>
              <a:t>Requires two application cycles with very specific timelines</a:t>
            </a:r>
            <a:endParaRPr lang="en-US" dirty="0">
              <a:solidFill>
                <a:srgbClr val="002F6D"/>
              </a:solidFill>
            </a:endParaRPr>
          </a:p>
          <a:p>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913965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063" y="365125"/>
            <a:ext cx="10515600" cy="1235075"/>
          </a:xfrm>
        </p:spPr>
        <p:txBody>
          <a:bodyPr>
            <a:normAutofit/>
          </a:bodyPr>
          <a:lstStyle/>
          <a:p>
            <a:r>
              <a:rPr lang="en-US" sz="4000" dirty="0" smtClean="0"/>
              <a:t>BDP Approval Process</a:t>
            </a:r>
            <a:endParaRPr lang="en-US" sz="4000" dirty="0"/>
          </a:p>
        </p:txBody>
      </p:sp>
      <p:graphicFrame>
        <p:nvGraphicFramePr>
          <p:cNvPr id="5" name="Content Placeholder 4"/>
          <p:cNvGraphicFramePr>
            <a:graphicFrameLocks noGrp="1"/>
          </p:cNvGraphicFramePr>
          <p:nvPr>
            <p:ph idx="1"/>
            <p:extLst/>
          </p:nvPr>
        </p:nvGraphicFramePr>
        <p:xfrm>
          <a:off x="272062" y="1825626"/>
          <a:ext cx="11661422" cy="3423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5D3E8667-13B6-4304-A410-D37E32F36084}" type="slidenum">
              <a:rPr lang="en-US" smtClean="0"/>
              <a:t>35</a:t>
            </a:fld>
            <a:endParaRPr lang="en-US"/>
          </a:p>
        </p:txBody>
      </p:sp>
    </p:spTree>
    <p:extLst>
      <p:ext uri="{BB962C8B-B14F-4D97-AF65-F5344CB8AC3E}">
        <p14:creationId xmlns:p14="http://schemas.microsoft.com/office/powerpoint/2010/main" val="2097362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32740839"/>
              </p:ext>
            </p:extLst>
          </p:nvPr>
        </p:nvGraphicFramePr>
        <p:xfrm>
          <a:off x="345056" y="163070"/>
          <a:ext cx="11576651" cy="6547269"/>
        </p:xfrm>
        <a:graphic>
          <a:graphicData uri="http://schemas.openxmlformats.org/drawingml/2006/table">
            <a:tbl>
              <a:tblPr firstRow="1" firstCol="1" bandRow="1">
                <a:tableStyleId>{793D81CF-94F2-401A-BA57-92F5A7B2D0C5}</a:tableStyleId>
              </a:tblPr>
              <a:tblGrid>
                <a:gridCol w="4775368">
                  <a:extLst>
                    <a:ext uri="{9D8B030D-6E8A-4147-A177-3AD203B41FA5}">
                      <a16:colId xmlns:a16="http://schemas.microsoft.com/office/drawing/2014/main" val="3111007074"/>
                    </a:ext>
                  </a:extLst>
                </a:gridCol>
                <a:gridCol w="3210502">
                  <a:extLst>
                    <a:ext uri="{9D8B030D-6E8A-4147-A177-3AD203B41FA5}">
                      <a16:colId xmlns:a16="http://schemas.microsoft.com/office/drawing/2014/main" val="2877840573"/>
                    </a:ext>
                  </a:extLst>
                </a:gridCol>
                <a:gridCol w="3590781">
                  <a:extLst>
                    <a:ext uri="{9D8B030D-6E8A-4147-A177-3AD203B41FA5}">
                      <a16:colId xmlns:a16="http://schemas.microsoft.com/office/drawing/2014/main" val="4006416403"/>
                    </a:ext>
                  </a:extLst>
                </a:gridCol>
              </a:tblGrid>
              <a:tr h="237162">
                <a:tc gridSpan="3">
                  <a:txBody>
                    <a:bodyPr/>
                    <a:lstStyle/>
                    <a:p>
                      <a:pPr marL="0" marR="0" algn="ctr">
                        <a:spcBef>
                          <a:spcPts val="400"/>
                        </a:spcBef>
                        <a:spcAft>
                          <a:spcPts val="0"/>
                        </a:spcAft>
                      </a:pPr>
                      <a:r>
                        <a:rPr lang="en-US" sz="1600" spc="20" dirty="0">
                          <a:effectLst/>
                        </a:rPr>
                        <a:t>December 2021 – </a:t>
                      </a:r>
                      <a:r>
                        <a:rPr lang="en-US" sz="1600" spc="20" dirty="0" smtClean="0">
                          <a:effectLst/>
                        </a:rPr>
                        <a:t>June </a:t>
                      </a:r>
                      <a:r>
                        <a:rPr lang="en-US" sz="1600" spc="20" dirty="0">
                          <a:effectLst/>
                        </a:rPr>
                        <a:t>2022 Implementation Progress</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6489160"/>
                  </a:ext>
                </a:extLst>
              </a:tr>
              <a:tr h="237162">
                <a:tc>
                  <a:txBody>
                    <a:bodyPr/>
                    <a:lstStyle/>
                    <a:p>
                      <a:pPr marL="0" marR="0" algn="ctr">
                        <a:spcBef>
                          <a:spcPts val="400"/>
                        </a:spcBef>
                        <a:spcAft>
                          <a:spcPts val="0"/>
                        </a:spcAft>
                      </a:pPr>
                      <a:r>
                        <a:rPr lang="en-US" sz="1600" spc="20" dirty="0">
                          <a:effectLst/>
                        </a:rPr>
                        <a:t>Infrastructure Building</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0" marR="0" algn="ctr">
                        <a:spcBef>
                          <a:spcPts val="400"/>
                        </a:spcBef>
                        <a:spcAft>
                          <a:spcPts val="0"/>
                        </a:spcAft>
                      </a:pPr>
                      <a:r>
                        <a:rPr lang="en-US" sz="1600" b="1" spc="20" dirty="0">
                          <a:effectLst/>
                        </a:rPr>
                        <a:t>Program Review &amp; Approval</a:t>
                      </a:r>
                      <a:endParaRPr lang="en-US" sz="1600" b="1"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0" marR="0" algn="ctr">
                        <a:spcBef>
                          <a:spcPts val="400"/>
                        </a:spcBef>
                        <a:spcAft>
                          <a:spcPts val="0"/>
                        </a:spcAft>
                      </a:pPr>
                      <a:r>
                        <a:rPr lang="en-US" sz="1600" b="1" spc="20" dirty="0">
                          <a:effectLst/>
                        </a:rPr>
                        <a:t>Intersegmental Coordination</a:t>
                      </a:r>
                      <a:endParaRPr lang="en-US" sz="1600" b="1"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extLst>
                  <a:ext uri="{0D108BD9-81ED-4DB2-BD59-A6C34878D82A}">
                    <a16:rowId xmlns:a16="http://schemas.microsoft.com/office/drawing/2014/main" val="2124695915"/>
                  </a:ext>
                </a:extLst>
              </a:tr>
              <a:tr h="2036418">
                <a:tc>
                  <a:txBody>
                    <a:bodyPr/>
                    <a:lstStyle/>
                    <a:p>
                      <a:pPr marL="342900" marR="0" lvl="0" indent="-342900">
                        <a:spcBef>
                          <a:spcPts val="0"/>
                        </a:spcBef>
                        <a:spcAft>
                          <a:spcPts val="0"/>
                        </a:spcAft>
                        <a:buFont typeface="Symbol" panose="05050102010706020507" pitchFamily="18" charset="2"/>
                        <a:buChar char=""/>
                      </a:pPr>
                      <a:r>
                        <a:rPr lang="en-US" sz="1600" b="0" spc="20" dirty="0">
                          <a:effectLst/>
                        </a:rPr>
                        <a:t>Designed and released BDP application and interest survey</a:t>
                      </a:r>
                    </a:p>
                    <a:p>
                      <a:pPr marL="342900" marR="0" lvl="0" indent="-342900">
                        <a:spcBef>
                          <a:spcPts val="0"/>
                        </a:spcBef>
                        <a:spcAft>
                          <a:spcPts val="0"/>
                        </a:spcAft>
                        <a:buFont typeface="Symbol" panose="05050102010706020507" pitchFamily="18" charset="2"/>
                        <a:buChar char=""/>
                      </a:pPr>
                      <a:r>
                        <a:rPr lang="en-US" sz="1600" b="0" spc="20" dirty="0" smtClean="0">
                          <a:effectLst/>
                        </a:rPr>
                        <a:t>Created </a:t>
                      </a:r>
                      <a:r>
                        <a:rPr lang="en-US" sz="1600" b="0" spc="20" dirty="0">
                          <a:effectLst/>
                        </a:rPr>
                        <a:t>new Chancellor’s Office Management Information System (COMIS) data element</a:t>
                      </a:r>
                    </a:p>
                    <a:p>
                      <a:pPr marL="342900" marR="0" lvl="0" indent="-342900">
                        <a:spcBef>
                          <a:spcPts val="0"/>
                        </a:spcBef>
                        <a:spcAft>
                          <a:spcPts val="0"/>
                        </a:spcAft>
                        <a:buFont typeface="Symbol" panose="05050102010706020507" pitchFamily="18" charset="2"/>
                        <a:buChar char=""/>
                      </a:pPr>
                      <a:r>
                        <a:rPr lang="en-US" sz="1600" b="0" spc="20" dirty="0">
                          <a:effectLst/>
                        </a:rPr>
                        <a:t>Completed preliminary edits to Program Course Approval Handbook (PCAH)</a:t>
                      </a:r>
                    </a:p>
                    <a:p>
                      <a:pPr marL="342900" marR="0" lvl="0" indent="-342900">
                        <a:spcBef>
                          <a:spcPts val="0"/>
                        </a:spcBef>
                        <a:spcAft>
                          <a:spcPts val="0"/>
                        </a:spcAft>
                        <a:buFont typeface="Symbol" panose="05050102010706020507" pitchFamily="18" charset="2"/>
                        <a:buChar char=""/>
                      </a:pPr>
                      <a:r>
                        <a:rPr lang="en-US" sz="1600" b="0" spc="20" dirty="0">
                          <a:effectLst/>
                        </a:rPr>
                        <a:t>Created BDP workgroup </a:t>
                      </a:r>
                      <a:r>
                        <a:rPr lang="en-US" sz="1600" b="0" spc="20" dirty="0" smtClean="0">
                          <a:effectLst/>
                        </a:rPr>
                        <a:t>charter &amp; convened group</a:t>
                      </a:r>
                      <a:endParaRPr lang="en-US" sz="1600" b="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342900" marR="0" lvl="0" indent="-342900">
                        <a:spcBef>
                          <a:spcPts val="0"/>
                        </a:spcBef>
                        <a:spcAft>
                          <a:spcPts val="0"/>
                        </a:spcAft>
                        <a:buFont typeface="Symbol" panose="05050102010706020507" pitchFamily="18" charset="2"/>
                        <a:buChar char=""/>
                      </a:pPr>
                      <a:r>
                        <a:rPr lang="en-US" sz="1600" spc="20" dirty="0">
                          <a:effectLst/>
                        </a:rPr>
                        <a:t>Received and certified 10 BDP applications</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tc>
                <a:tc>
                  <a:txBody>
                    <a:bodyPr/>
                    <a:lstStyle/>
                    <a:p>
                      <a:pPr marL="342900" marR="0" lvl="0" indent="-342900">
                        <a:spcBef>
                          <a:spcPts val="0"/>
                        </a:spcBef>
                        <a:spcAft>
                          <a:spcPts val="0"/>
                        </a:spcAft>
                        <a:buFont typeface="Symbol" panose="05050102010706020507" pitchFamily="18" charset="2"/>
                        <a:buChar char=""/>
                      </a:pPr>
                      <a:r>
                        <a:rPr lang="en-US" sz="1600" spc="20" dirty="0">
                          <a:effectLst/>
                        </a:rPr>
                        <a:t>Designed intersegmental duplication concerns processes and procedures</a:t>
                      </a:r>
                    </a:p>
                    <a:p>
                      <a:pPr marL="342900" marR="0" lvl="0" indent="-342900">
                        <a:spcBef>
                          <a:spcPts val="0"/>
                        </a:spcBef>
                        <a:spcAft>
                          <a:spcPts val="0"/>
                        </a:spcAft>
                        <a:buFont typeface="Symbol" panose="05050102010706020507" pitchFamily="18" charset="2"/>
                        <a:buChar char=""/>
                      </a:pPr>
                      <a:r>
                        <a:rPr lang="en-US" sz="1600" spc="20" dirty="0">
                          <a:effectLst/>
                        </a:rPr>
                        <a:t>Convened Intersegmental Coordinating Committee</a:t>
                      </a:r>
                    </a:p>
                    <a:p>
                      <a:pPr marL="342900" marR="0" lvl="0" indent="-342900">
                        <a:spcBef>
                          <a:spcPts val="0"/>
                        </a:spcBef>
                        <a:spcAft>
                          <a:spcPts val="0"/>
                        </a:spcAft>
                        <a:buFont typeface="Symbol" panose="05050102010706020507" pitchFamily="18" charset="2"/>
                        <a:buChar char=""/>
                      </a:pPr>
                      <a:r>
                        <a:rPr lang="en-US" sz="1600" spc="20" dirty="0">
                          <a:effectLst/>
                        </a:rPr>
                        <a:t>Designed and distributed Intersegmental Consultation Form </a:t>
                      </a:r>
                    </a:p>
                    <a:p>
                      <a:pPr marL="342900" marR="0" lvl="0" indent="-342900">
                        <a:spcBef>
                          <a:spcPts val="0"/>
                        </a:spcBef>
                        <a:spcAft>
                          <a:spcPts val="0"/>
                        </a:spcAft>
                        <a:buFont typeface="Symbol" panose="05050102010706020507" pitchFamily="18" charset="2"/>
                        <a:buChar char=""/>
                      </a:pPr>
                      <a:r>
                        <a:rPr lang="en-US" sz="1600" spc="20" dirty="0">
                          <a:effectLst/>
                        </a:rPr>
                        <a:t>Distributed applications for intersegmental consultation review</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tc>
                <a:extLst>
                  <a:ext uri="{0D108BD9-81ED-4DB2-BD59-A6C34878D82A}">
                    <a16:rowId xmlns:a16="http://schemas.microsoft.com/office/drawing/2014/main" val="2196926642"/>
                  </a:ext>
                </a:extLst>
              </a:tr>
              <a:tr h="237162">
                <a:tc gridSpan="3">
                  <a:txBody>
                    <a:bodyPr/>
                    <a:lstStyle/>
                    <a:p>
                      <a:pPr marL="0" marR="0" algn="ctr">
                        <a:spcBef>
                          <a:spcPts val="400"/>
                        </a:spcBef>
                        <a:spcAft>
                          <a:spcPts val="0"/>
                        </a:spcAft>
                      </a:pPr>
                      <a:r>
                        <a:rPr lang="en-US" sz="1600" spc="20" dirty="0" smtClean="0">
                          <a:effectLst/>
                        </a:rPr>
                        <a:t>July </a:t>
                      </a:r>
                      <a:r>
                        <a:rPr lang="en-US" sz="1600" spc="20" dirty="0">
                          <a:effectLst/>
                        </a:rPr>
                        <a:t>– December 2022 Implementation Pending Items</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8907117"/>
                  </a:ext>
                </a:extLst>
              </a:tr>
              <a:tr h="237162">
                <a:tc>
                  <a:txBody>
                    <a:bodyPr/>
                    <a:lstStyle/>
                    <a:p>
                      <a:pPr marL="0" marR="0" algn="ctr">
                        <a:spcBef>
                          <a:spcPts val="400"/>
                        </a:spcBef>
                        <a:spcAft>
                          <a:spcPts val="0"/>
                        </a:spcAft>
                      </a:pPr>
                      <a:r>
                        <a:rPr lang="en-US" sz="1600" spc="20">
                          <a:effectLst/>
                        </a:rPr>
                        <a:t>Infrastructure Building</a:t>
                      </a:r>
                      <a:endParaRPr lang="en-US" sz="1600" spc="2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0" marR="0" algn="ctr">
                        <a:spcBef>
                          <a:spcPts val="400"/>
                        </a:spcBef>
                        <a:spcAft>
                          <a:spcPts val="0"/>
                        </a:spcAft>
                      </a:pPr>
                      <a:r>
                        <a:rPr lang="en-US" sz="1600" b="1" spc="20" dirty="0">
                          <a:effectLst/>
                        </a:rPr>
                        <a:t>Program Review &amp; Approval</a:t>
                      </a:r>
                      <a:endParaRPr lang="en-US" sz="1600" b="1"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0" marR="0" algn="ctr">
                        <a:spcBef>
                          <a:spcPts val="400"/>
                        </a:spcBef>
                        <a:spcAft>
                          <a:spcPts val="0"/>
                        </a:spcAft>
                      </a:pPr>
                      <a:r>
                        <a:rPr lang="en-US" sz="1600" b="1" spc="20" dirty="0">
                          <a:effectLst/>
                        </a:rPr>
                        <a:t>Intersegmental Coordination</a:t>
                      </a:r>
                      <a:endParaRPr lang="en-US" sz="1600" b="1"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extLst>
                  <a:ext uri="{0D108BD9-81ED-4DB2-BD59-A6C34878D82A}">
                    <a16:rowId xmlns:a16="http://schemas.microsoft.com/office/drawing/2014/main" val="3228449221"/>
                  </a:ext>
                </a:extLst>
              </a:tr>
              <a:tr h="3377349">
                <a:tc>
                  <a:txBody>
                    <a:bodyPr/>
                    <a:lstStyle/>
                    <a:p>
                      <a:pPr marL="342900" marR="0" lvl="0" indent="-342900">
                        <a:spcBef>
                          <a:spcPts val="400"/>
                        </a:spcBef>
                        <a:spcAft>
                          <a:spcPts val="0"/>
                        </a:spcAft>
                        <a:buFont typeface="Symbol" panose="05050102010706020507" pitchFamily="18" charset="2"/>
                        <a:buChar char=""/>
                      </a:pPr>
                      <a:r>
                        <a:rPr lang="en-US" sz="1600" b="0" spc="20" dirty="0" smtClean="0">
                          <a:effectLst/>
                        </a:rPr>
                        <a:t>Establish </a:t>
                      </a:r>
                      <a:r>
                        <a:rPr lang="en-US" sz="1600" b="0" spc="20" dirty="0">
                          <a:effectLst/>
                        </a:rPr>
                        <a:t>BDP program review process</a:t>
                      </a:r>
                    </a:p>
                    <a:p>
                      <a:pPr marL="342900" marR="0" lvl="0" indent="-342900">
                        <a:spcBef>
                          <a:spcPts val="400"/>
                        </a:spcBef>
                        <a:spcAft>
                          <a:spcPts val="0"/>
                        </a:spcAft>
                        <a:buFont typeface="Symbol" panose="05050102010706020507" pitchFamily="18" charset="2"/>
                        <a:buChar char=""/>
                      </a:pPr>
                      <a:r>
                        <a:rPr lang="en-US" sz="1600" b="0" spc="20" dirty="0">
                          <a:effectLst/>
                        </a:rPr>
                        <a:t>Design appeal process </a:t>
                      </a:r>
                    </a:p>
                    <a:p>
                      <a:pPr marL="342900" marR="0" lvl="0" indent="-342900">
                        <a:spcBef>
                          <a:spcPts val="400"/>
                        </a:spcBef>
                        <a:spcAft>
                          <a:spcPts val="0"/>
                        </a:spcAft>
                        <a:buFont typeface="Symbol" panose="05050102010706020507" pitchFamily="18" charset="2"/>
                        <a:buChar char=""/>
                      </a:pPr>
                      <a:r>
                        <a:rPr lang="en-US" sz="1600" b="0" spc="20" dirty="0" smtClean="0">
                          <a:effectLst/>
                        </a:rPr>
                        <a:t>Revise </a:t>
                      </a:r>
                      <a:r>
                        <a:rPr lang="en-US" sz="1600" b="0" spc="20" dirty="0">
                          <a:effectLst/>
                        </a:rPr>
                        <a:t>BDP online application</a:t>
                      </a:r>
                    </a:p>
                    <a:p>
                      <a:pPr marL="342900" marR="0" lvl="0" indent="-342900">
                        <a:spcBef>
                          <a:spcPts val="400"/>
                        </a:spcBef>
                        <a:spcAft>
                          <a:spcPts val="0"/>
                        </a:spcAft>
                        <a:buFont typeface="Symbol" panose="05050102010706020507" pitchFamily="18" charset="2"/>
                        <a:buChar char=""/>
                      </a:pPr>
                      <a:r>
                        <a:rPr lang="en-US" sz="1600" b="0" spc="20" dirty="0">
                          <a:effectLst/>
                        </a:rPr>
                        <a:t>Update BDP Handbook</a:t>
                      </a:r>
                    </a:p>
                    <a:p>
                      <a:pPr marL="342900" marR="0" lvl="0" indent="-342900">
                        <a:spcBef>
                          <a:spcPts val="400"/>
                        </a:spcBef>
                        <a:spcAft>
                          <a:spcPts val="0"/>
                        </a:spcAft>
                        <a:buFont typeface="Symbol" panose="05050102010706020507" pitchFamily="18" charset="2"/>
                        <a:buChar char=""/>
                      </a:pPr>
                      <a:r>
                        <a:rPr lang="en-US" sz="1600" b="0" spc="20" dirty="0">
                          <a:effectLst/>
                        </a:rPr>
                        <a:t>Update PCAH</a:t>
                      </a:r>
                    </a:p>
                    <a:p>
                      <a:pPr marL="342900" marR="0" lvl="0" indent="-342900">
                        <a:spcBef>
                          <a:spcPts val="400"/>
                        </a:spcBef>
                        <a:spcAft>
                          <a:spcPts val="0"/>
                        </a:spcAft>
                        <a:buFont typeface="Symbol" panose="05050102010706020507" pitchFamily="18" charset="2"/>
                        <a:buChar char=""/>
                      </a:pPr>
                      <a:r>
                        <a:rPr lang="en-US" sz="1600" b="0" spc="20" dirty="0">
                          <a:effectLst/>
                        </a:rPr>
                        <a:t>Update Chancellor’s Office Curriculum Inventory system</a:t>
                      </a:r>
                    </a:p>
                    <a:p>
                      <a:pPr marL="342900" marR="0" lvl="0" indent="-342900">
                        <a:spcBef>
                          <a:spcPts val="400"/>
                        </a:spcBef>
                        <a:spcAft>
                          <a:spcPts val="0"/>
                        </a:spcAft>
                        <a:buFont typeface="Symbol" panose="05050102010706020507" pitchFamily="18" charset="2"/>
                        <a:buChar char=""/>
                      </a:pPr>
                      <a:r>
                        <a:rPr lang="en-US" sz="1600" b="0" spc="20" dirty="0">
                          <a:effectLst/>
                        </a:rPr>
                        <a:t>Leverage COMIS data elements and develop a BDP research agenda </a:t>
                      </a:r>
                    </a:p>
                    <a:p>
                      <a:pPr marL="342900" marR="0" lvl="0" indent="-342900">
                        <a:spcBef>
                          <a:spcPts val="400"/>
                        </a:spcBef>
                        <a:spcAft>
                          <a:spcPts val="0"/>
                        </a:spcAft>
                        <a:buFont typeface="Symbol" panose="05050102010706020507" pitchFamily="18" charset="2"/>
                        <a:buChar char=""/>
                      </a:pPr>
                      <a:r>
                        <a:rPr lang="en-US" sz="1600" b="0" spc="20" dirty="0">
                          <a:effectLst/>
                        </a:rPr>
                        <a:t>Create and update resources for colleges (e.g., CCCCO website and Vision Resource Center)</a:t>
                      </a:r>
                      <a:endParaRPr lang="en-US" sz="1600" b="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nchor="ctr"/>
                </a:tc>
                <a:tc>
                  <a:txBody>
                    <a:bodyPr/>
                    <a:lstStyle/>
                    <a:p>
                      <a:pPr marL="342900" marR="0" lvl="0" indent="-342900">
                        <a:spcBef>
                          <a:spcPts val="400"/>
                        </a:spcBef>
                        <a:spcAft>
                          <a:spcPts val="0"/>
                        </a:spcAft>
                        <a:buFont typeface="Symbol" panose="05050102010706020507" pitchFamily="18" charset="2"/>
                        <a:buChar char=""/>
                      </a:pPr>
                      <a:r>
                        <a:rPr lang="en-US" sz="1600" spc="20" dirty="0">
                          <a:effectLst/>
                        </a:rPr>
                        <a:t>Create and finalize application scoring </a:t>
                      </a:r>
                      <a:r>
                        <a:rPr lang="en-US" sz="1600" spc="20" dirty="0" smtClean="0">
                          <a:effectLst/>
                        </a:rPr>
                        <a:t>rubric </a:t>
                      </a:r>
                      <a:endParaRPr lang="en-US" sz="1600" spc="20" dirty="0">
                        <a:effectLst/>
                      </a:endParaRPr>
                    </a:p>
                    <a:p>
                      <a:pPr marL="342900" marR="0" lvl="0" indent="-342900">
                        <a:spcBef>
                          <a:spcPts val="400"/>
                        </a:spcBef>
                        <a:spcAft>
                          <a:spcPts val="0"/>
                        </a:spcAft>
                        <a:buFont typeface="Symbol" panose="05050102010706020507" pitchFamily="18" charset="2"/>
                        <a:buChar char=""/>
                      </a:pPr>
                      <a:r>
                        <a:rPr lang="en-US" sz="1600" spc="20" dirty="0">
                          <a:effectLst/>
                        </a:rPr>
                        <a:t>Review and score January 2022 applications</a:t>
                      </a:r>
                    </a:p>
                    <a:p>
                      <a:pPr marL="342900" marR="0" lvl="0" indent="-342900">
                        <a:spcBef>
                          <a:spcPts val="400"/>
                        </a:spcBef>
                        <a:spcAft>
                          <a:spcPts val="0"/>
                        </a:spcAft>
                        <a:buFont typeface="Symbol" panose="05050102010706020507" pitchFamily="18" charset="2"/>
                        <a:buChar char=""/>
                      </a:pPr>
                      <a:r>
                        <a:rPr lang="en-US" sz="1600" spc="20" dirty="0">
                          <a:effectLst/>
                        </a:rPr>
                        <a:t>Implement and manage appeal process</a:t>
                      </a:r>
                    </a:p>
                    <a:p>
                      <a:pPr marL="342900" marR="0" lvl="0" indent="-342900">
                        <a:spcBef>
                          <a:spcPts val="400"/>
                        </a:spcBef>
                        <a:spcAft>
                          <a:spcPts val="0"/>
                        </a:spcAft>
                        <a:buFont typeface="Symbol" panose="05050102010706020507" pitchFamily="18" charset="2"/>
                        <a:buChar char=""/>
                      </a:pPr>
                      <a:r>
                        <a:rPr lang="en-US" sz="1600" spc="20" dirty="0">
                          <a:effectLst/>
                        </a:rPr>
                        <a:t>BOG review and approval of new BDPs</a:t>
                      </a:r>
                    </a:p>
                    <a:p>
                      <a:pPr marL="342900" marR="0" lvl="0" indent="-342900">
                        <a:spcBef>
                          <a:spcPts val="400"/>
                        </a:spcBef>
                        <a:spcAft>
                          <a:spcPts val="0"/>
                        </a:spcAft>
                        <a:buFont typeface="Symbol" panose="05050102010706020507" pitchFamily="18" charset="2"/>
                        <a:buChar char=""/>
                      </a:pPr>
                      <a:r>
                        <a:rPr lang="en-US" sz="1600" spc="20" dirty="0">
                          <a:effectLst/>
                        </a:rPr>
                        <a:t>Notify colleges of approval decisions</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tc>
                <a:tc>
                  <a:txBody>
                    <a:bodyPr/>
                    <a:lstStyle/>
                    <a:p>
                      <a:pPr marL="342900" marR="0" lvl="0" indent="-342900">
                        <a:spcBef>
                          <a:spcPts val="400"/>
                        </a:spcBef>
                        <a:spcAft>
                          <a:spcPts val="0"/>
                        </a:spcAft>
                        <a:buFont typeface="Symbol" panose="05050102010706020507" pitchFamily="18" charset="2"/>
                        <a:buChar char=""/>
                      </a:pPr>
                      <a:r>
                        <a:rPr lang="en-US" sz="1600" spc="20" dirty="0">
                          <a:effectLst/>
                        </a:rPr>
                        <a:t>Complete intersegmental duplication objection process for cycle one applications</a:t>
                      </a:r>
                    </a:p>
                    <a:p>
                      <a:pPr marL="342900" marR="0" lvl="0" indent="-342900">
                        <a:spcBef>
                          <a:spcPts val="400"/>
                        </a:spcBef>
                        <a:spcAft>
                          <a:spcPts val="0"/>
                        </a:spcAft>
                        <a:buFont typeface="Symbol" panose="05050102010706020507" pitchFamily="18" charset="2"/>
                        <a:buChar char=""/>
                      </a:pPr>
                      <a:r>
                        <a:rPr lang="en-US" sz="1600" spc="20" dirty="0">
                          <a:effectLst/>
                        </a:rPr>
                        <a:t>Establish written agreements with segments regarding program duplication </a:t>
                      </a:r>
                      <a:r>
                        <a:rPr lang="en-US" sz="1600" spc="20" dirty="0" smtClean="0">
                          <a:effectLst/>
                        </a:rPr>
                        <a:t>objections</a:t>
                      </a:r>
                    </a:p>
                    <a:p>
                      <a:pPr marL="342900" marR="0" lvl="0" indent="-342900" algn="l" defTabSz="914400" rtl="0" eaLnBrk="1" fontAlgn="auto" latinLnBrk="0" hangingPunct="1">
                        <a:lnSpc>
                          <a:spcPct val="100000"/>
                        </a:lnSpc>
                        <a:spcBef>
                          <a:spcPts val="400"/>
                        </a:spcBef>
                        <a:spcAft>
                          <a:spcPts val="0"/>
                        </a:spcAft>
                        <a:buClrTx/>
                        <a:buSzTx/>
                        <a:buFont typeface="Symbol" panose="05050102010706020507" pitchFamily="18" charset="2"/>
                        <a:buChar char=""/>
                        <a:tabLst/>
                        <a:defRPr/>
                      </a:pPr>
                      <a:r>
                        <a:rPr lang="en-US" sz="1600" b="0" spc="20" dirty="0" smtClean="0">
                          <a:effectLst/>
                        </a:rPr>
                        <a:t>Review and improve intersegmental review and duplication objection process</a:t>
                      </a:r>
                      <a:endParaRPr lang="en-US" sz="1600" spc="20" dirty="0">
                        <a:effectLst/>
                      </a:endParaRPr>
                    </a:p>
                    <a:p>
                      <a:pPr marL="0" marR="0">
                        <a:spcBef>
                          <a:spcPts val="400"/>
                        </a:spcBef>
                        <a:spcAft>
                          <a:spcPts val="0"/>
                        </a:spcAft>
                      </a:pPr>
                      <a:r>
                        <a:rPr lang="en-US" sz="1600" spc="20" dirty="0">
                          <a:effectLst/>
                        </a:rPr>
                        <a:t> </a:t>
                      </a:r>
                      <a:endParaRPr lang="en-US" sz="16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endParaRPr>
                    </a:p>
                  </a:txBody>
                  <a:tcPr marL="30482" marR="30482" marT="0" marB="0"/>
                </a:tc>
                <a:extLst>
                  <a:ext uri="{0D108BD9-81ED-4DB2-BD59-A6C34878D82A}">
                    <a16:rowId xmlns:a16="http://schemas.microsoft.com/office/drawing/2014/main" val="4027938949"/>
                  </a:ext>
                </a:extLst>
              </a:tr>
            </a:tbl>
          </a:graphicData>
        </a:graphic>
      </p:graphicFrame>
      <p:sp>
        <p:nvSpPr>
          <p:cNvPr id="2" name="Slide Number Placeholder 1"/>
          <p:cNvSpPr>
            <a:spLocks noGrp="1"/>
          </p:cNvSpPr>
          <p:nvPr>
            <p:ph type="sldNum" sz="quarter" idx="12"/>
          </p:nvPr>
        </p:nvSpPr>
        <p:spPr/>
        <p:txBody>
          <a:bodyPr/>
          <a:lstStyle/>
          <a:p>
            <a:fld id="{5D3E8667-13B6-4304-A410-D37E32F36084}" type="slidenum">
              <a:rPr lang="en-US" smtClean="0"/>
              <a:t>36</a:t>
            </a:fld>
            <a:endParaRPr lang="en-US"/>
          </a:p>
        </p:txBody>
      </p:sp>
    </p:spTree>
    <p:extLst>
      <p:ext uri="{BB962C8B-B14F-4D97-AF65-F5344CB8AC3E}">
        <p14:creationId xmlns:p14="http://schemas.microsoft.com/office/powerpoint/2010/main" val="322954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13342" cy="1325563"/>
          </a:xfrm>
          <a:solidFill>
            <a:schemeClr val="tx1"/>
          </a:solidFill>
        </p:spPr>
        <p:txBody>
          <a:bodyPr>
            <a:normAutofit/>
          </a:bodyPr>
          <a:lstStyle/>
          <a:p>
            <a:r>
              <a:rPr lang="en-US" sz="4000" b="1" dirty="0" smtClean="0">
                <a:solidFill>
                  <a:schemeClr val="bg1"/>
                </a:solidFill>
              </a:rPr>
              <a:t>Legislation Implementation</a:t>
            </a:r>
            <a:endParaRPr lang="en-US" sz="4000" b="1" dirty="0">
              <a:solidFill>
                <a:schemeClr val="bg1"/>
              </a:solidFill>
            </a:endParaRPr>
          </a:p>
        </p:txBody>
      </p:sp>
      <p:sp>
        <p:nvSpPr>
          <p:cNvPr id="3" name="Content Placeholder 2"/>
          <p:cNvSpPr>
            <a:spLocks noGrp="1"/>
          </p:cNvSpPr>
          <p:nvPr>
            <p:ph idx="1"/>
          </p:nvPr>
        </p:nvSpPr>
        <p:spPr>
          <a:xfrm>
            <a:off x="815340" y="2238624"/>
            <a:ext cx="10515600" cy="1713944"/>
          </a:xfrm>
          <a:solidFill>
            <a:schemeClr val="accent2"/>
          </a:solidFill>
        </p:spPr>
        <p:txBody>
          <a:bodyPr anchor="ctr">
            <a:normAutofit/>
          </a:bodyPr>
          <a:lstStyle/>
          <a:p>
            <a:pPr marL="515938" lvl="1" indent="-342900">
              <a:lnSpc>
                <a:spcPct val="100000"/>
              </a:lnSpc>
            </a:pPr>
            <a:r>
              <a:rPr lang="en-US" sz="3200" dirty="0">
                <a:solidFill>
                  <a:schemeClr val="tx1"/>
                </a:solidFill>
              </a:rPr>
              <a:t>AB 928</a:t>
            </a:r>
          </a:p>
          <a:p>
            <a:pPr marL="515938" lvl="1" indent="-342900">
              <a:lnSpc>
                <a:spcPct val="100000"/>
              </a:lnSpc>
            </a:pPr>
            <a:r>
              <a:rPr lang="en-US" sz="3200" dirty="0" smtClean="0">
                <a:solidFill>
                  <a:schemeClr val="tx1"/>
                </a:solidFill>
              </a:rPr>
              <a:t>AB </a:t>
            </a:r>
            <a:r>
              <a:rPr lang="en-US" sz="3200" dirty="0">
                <a:solidFill>
                  <a:schemeClr val="tx1"/>
                </a:solidFill>
              </a:rPr>
              <a:t>1111 (</a:t>
            </a:r>
            <a:r>
              <a:rPr lang="en-US" sz="3200" dirty="0" smtClean="0">
                <a:solidFill>
                  <a:schemeClr val="tx1"/>
                </a:solidFill>
              </a:rPr>
              <a:t>Common Course Numbering)</a:t>
            </a:r>
          </a:p>
        </p:txBody>
      </p:sp>
      <p:sp>
        <p:nvSpPr>
          <p:cNvPr id="4" name="Slide Number Placeholder 3"/>
          <p:cNvSpPr>
            <a:spLocks noGrp="1"/>
          </p:cNvSpPr>
          <p:nvPr>
            <p:ph type="sldNum" sz="quarter" idx="12"/>
          </p:nvPr>
        </p:nvSpPr>
        <p:spPr/>
        <p:txBody>
          <a:bodyPr/>
          <a:lstStyle/>
          <a:p>
            <a:fld id="{5D3E8667-13B6-4304-A410-D37E32F36084}" type="slidenum">
              <a:rPr lang="en-US" smtClean="0"/>
              <a:t>37</a:t>
            </a:fld>
            <a:endParaRPr lang="en-US"/>
          </a:p>
        </p:txBody>
      </p:sp>
    </p:spTree>
    <p:extLst>
      <p:ext uri="{BB962C8B-B14F-4D97-AF65-F5344CB8AC3E}">
        <p14:creationId xmlns:p14="http://schemas.microsoft.com/office/powerpoint/2010/main" val="1692158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2"/>
          </a:solidFill>
        </p:spPr>
        <p:txBody>
          <a:bodyPr>
            <a:normAutofit fontScale="90000"/>
          </a:bodyPr>
          <a:lstStyle/>
          <a:p>
            <a:r>
              <a:rPr lang="en-US" sz="4000" b="1" dirty="0" smtClean="0"/>
              <a:t>Student Transfer Achievement Reform Act (AB 928)</a:t>
            </a:r>
            <a:endParaRPr lang="en-US" sz="4000" b="1" dirty="0"/>
          </a:p>
        </p:txBody>
      </p:sp>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
        <p:nvSpPr>
          <p:cNvPr id="6" name="Content Placeholder 2"/>
          <p:cNvSpPr>
            <a:spLocks noGrp="1"/>
          </p:cNvSpPr>
          <p:nvPr>
            <p:ph idx="1"/>
          </p:nvPr>
        </p:nvSpPr>
        <p:spPr>
          <a:xfrm>
            <a:off x="602225" y="1756799"/>
            <a:ext cx="11196484" cy="3038983"/>
          </a:xfrm>
        </p:spPr>
        <p:txBody>
          <a:bodyPr>
            <a:normAutofit fontScale="92500" lnSpcReduction="10000"/>
          </a:bodyPr>
          <a:lstStyle/>
          <a:p>
            <a:r>
              <a:rPr lang="en-US" dirty="0">
                <a:solidFill>
                  <a:schemeClr val="tx1"/>
                </a:solidFill>
              </a:rPr>
              <a:t>Requires ICAS to establish a singular lower division general education </a:t>
            </a:r>
            <a:r>
              <a:rPr lang="en-US" dirty="0" smtClean="0">
                <a:solidFill>
                  <a:schemeClr val="tx1"/>
                </a:solidFill>
              </a:rPr>
              <a:t>pathway</a:t>
            </a:r>
          </a:p>
          <a:p>
            <a:pPr lvl="1"/>
            <a:r>
              <a:rPr lang="en-US" dirty="0" smtClean="0">
                <a:solidFill>
                  <a:schemeClr val="tx1"/>
                </a:solidFill>
              </a:rPr>
              <a:t>Draft disseminated for feedback</a:t>
            </a:r>
            <a:endParaRPr lang="en-US" dirty="0">
              <a:solidFill>
                <a:schemeClr val="tx1"/>
              </a:solidFill>
            </a:endParaRPr>
          </a:p>
          <a:p>
            <a:pPr lvl="0"/>
            <a:r>
              <a:rPr lang="en-US" dirty="0" smtClean="0">
                <a:solidFill>
                  <a:schemeClr val="tx1"/>
                </a:solidFill>
              </a:rPr>
              <a:t>Establishes </a:t>
            </a:r>
            <a:r>
              <a:rPr lang="en-US" dirty="0">
                <a:solidFill>
                  <a:schemeClr val="tx1"/>
                </a:solidFill>
              </a:rPr>
              <a:t>the </a:t>
            </a:r>
            <a:r>
              <a:rPr lang="en-US" dirty="0" smtClean="0">
                <a:solidFill>
                  <a:schemeClr val="tx1"/>
                </a:solidFill>
              </a:rPr>
              <a:t>ADT Intersegmental Implementation Committee</a:t>
            </a:r>
          </a:p>
          <a:p>
            <a:pPr lvl="1"/>
            <a:r>
              <a:rPr lang="en-US" dirty="0" smtClean="0">
                <a:solidFill>
                  <a:schemeClr val="tx1"/>
                </a:solidFill>
              </a:rPr>
              <a:t>Committee will begin this fall and be chaired by the CCCCO</a:t>
            </a:r>
          </a:p>
          <a:p>
            <a:pPr lvl="0"/>
            <a:r>
              <a:rPr lang="en-US" dirty="0" smtClean="0">
                <a:solidFill>
                  <a:schemeClr val="tx1"/>
                </a:solidFill>
              </a:rPr>
              <a:t>Requires </a:t>
            </a:r>
            <a:r>
              <a:rPr lang="en-US" dirty="0">
                <a:solidFill>
                  <a:schemeClr val="tx1"/>
                </a:solidFill>
              </a:rPr>
              <a:t>the </a:t>
            </a:r>
            <a:r>
              <a:rPr lang="en-US" dirty="0" smtClean="0">
                <a:solidFill>
                  <a:schemeClr val="tx1"/>
                </a:solidFill>
              </a:rPr>
              <a:t>CCCs to </a:t>
            </a:r>
            <a:r>
              <a:rPr lang="en-US" dirty="0">
                <a:solidFill>
                  <a:schemeClr val="tx1"/>
                </a:solidFill>
              </a:rPr>
              <a:t>automatically place students on </a:t>
            </a:r>
            <a:r>
              <a:rPr lang="en-US" dirty="0" smtClean="0">
                <a:solidFill>
                  <a:schemeClr val="tx1"/>
                </a:solidFill>
              </a:rPr>
              <a:t>ADT pathways</a:t>
            </a:r>
          </a:p>
          <a:p>
            <a:pPr lvl="1"/>
            <a:r>
              <a:rPr lang="en-US" dirty="0" smtClean="0">
                <a:solidFill>
                  <a:schemeClr val="tx1"/>
                </a:solidFill>
              </a:rPr>
              <a:t>TBD</a:t>
            </a:r>
          </a:p>
        </p:txBody>
      </p:sp>
    </p:spTree>
    <p:extLst>
      <p:ext uri="{BB962C8B-B14F-4D97-AF65-F5344CB8AC3E}">
        <p14:creationId xmlns:p14="http://schemas.microsoft.com/office/powerpoint/2010/main" val="84605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title"/>
          </p:nvPr>
        </p:nvSpPr>
        <p:spPr>
          <a:xfrm>
            <a:off x="838200" y="106331"/>
            <a:ext cx="10515600" cy="739056"/>
          </a:xfrm>
          <a:prstGeom prst="rect">
            <a:avLst/>
          </a:prstGeom>
          <a:noFill/>
          <a:ln>
            <a:noFill/>
          </a:ln>
        </p:spPr>
        <p:txBody>
          <a:bodyPr spcFirstLastPara="1" wrap="square" lIns="0" tIns="0" rIns="0" bIns="0" anchor="ctr" anchorCtr="0">
            <a:normAutofit/>
          </a:bodyPr>
          <a:lstStyle/>
          <a:p>
            <a:pPr marL="0" lvl="0" indent="0" algn="ctr" rtl="0">
              <a:lnSpc>
                <a:spcPct val="86000"/>
              </a:lnSpc>
              <a:spcBef>
                <a:spcPts val="0"/>
              </a:spcBef>
              <a:spcAft>
                <a:spcPts val="0"/>
              </a:spcAft>
              <a:buSzPts val="2800"/>
              <a:buNone/>
            </a:pPr>
            <a:endParaRPr/>
          </a:p>
        </p:txBody>
      </p:sp>
      <p:pic>
        <p:nvPicPr>
          <p:cNvPr id="235" name="Google Shape;235;p5"/>
          <p:cNvPicPr preferRelativeResize="0"/>
          <p:nvPr/>
        </p:nvPicPr>
        <p:blipFill>
          <a:blip r:embed="rId3">
            <a:alphaModFix/>
          </a:blip>
          <a:stretch>
            <a:fillRect/>
          </a:stretch>
        </p:blipFill>
        <p:spPr>
          <a:xfrm>
            <a:off x="0" y="-3850"/>
            <a:ext cx="12209274" cy="6858000"/>
          </a:xfrm>
          <a:prstGeom prst="rect">
            <a:avLst/>
          </a:prstGeom>
          <a:noFill/>
          <a:ln>
            <a:noFill/>
          </a:ln>
        </p:spPr>
      </p:pic>
      <p:sp>
        <p:nvSpPr>
          <p:cNvPr id="2" name="Down Arrow 1"/>
          <p:cNvSpPr/>
          <p:nvPr/>
        </p:nvSpPr>
        <p:spPr>
          <a:xfrm>
            <a:off x="3460173" y="1381991"/>
            <a:ext cx="561110" cy="8104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8616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2E8CCEF-5A16-4C8D-A3EE-2104E360BAA3}"/>
              </a:ext>
            </a:extLst>
          </p:cNvPr>
          <p:cNvSpPr txBox="1">
            <a:spLocks/>
          </p:cNvSpPr>
          <p:nvPr/>
        </p:nvSpPr>
        <p:spPr>
          <a:xfrm>
            <a:off x="604281" y="90901"/>
            <a:ext cx="5753985"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a:lstStyle>
          <a:p>
            <a:pPr defTabSz="914446">
              <a:defRPr/>
            </a:pPr>
            <a:r>
              <a:rPr lang="en-US" sz="4000" b="1" i="1" dirty="0"/>
              <a:t>Vision for Success </a:t>
            </a:r>
            <a:r>
              <a:rPr lang="en-US" sz="4000" b="1" dirty="0"/>
              <a:t>Goals</a:t>
            </a:r>
          </a:p>
        </p:txBody>
      </p:sp>
      <p:pic>
        <p:nvPicPr>
          <p:cNvPr id="1030" name="Picture 6" descr="Degree College transparent background PNG cliparts free download | HiClipart">
            <a:extLst>
              <a:ext uri="{FF2B5EF4-FFF2-40B4-BE49-F238E27FC236}">
                <a16:creationId xmlns:a16="http://schemas.microsoft.com/office/drawing/2014/main" id="{BA581776-D3D4-43FB-802B-9F14F3E758B9}"/>
              </a:ext>
            </a:extLst>
          </p:cNvPr>
          <p:cNvPicPr>
            <a:picLocks noChangeAspect="1" noChangeArrowheads="1"/>
          </p:cNvPicPr>
          <p:nvPr/>
        </p:nvPicPr>
        <p:blipFill>
          <a:blip r:embed="rId3" cstate="print">
            <a:clrChange>
              <a:clrFrom>
                <a:srgbClr val="DDDDDD"/>
              </a:clrFrom>
              <a:clrTo>
                <a:srgbClr val="DDDDDD">
                  <a:alpha val="0"/>
                </a:srgbClr>
              </a:clrTo>
            </a:clrChange>
            <a:duotone>
              <a:schemeClr val="accent6">
                <a:shade val="45000"/>
                <a:satMod val="135000"/>
              </a:schemeClr>
              <a:prstClr val="white"/>
            </a:duotone>
            <a:alphaModFix amt="48000"/>
            <a:extLst>
              <a:ext uri="{28A0092B-C50C-407E-A947-70E740481C1C}">
                <a14:useLocalDpi xmlns:a14="http://schemas.microsoft.com/office/drawing/2010/main" val="0"/>
              </a:ext>
            </a:extLst>
          </a:blip>
          <a:srcRect/>
          <a:stretch>
            <a:fillRect/>
          </a:stretch>
        </p:blipFill>
        <p:spPr bwMode="auto">
          <a:xfrm>
            <a:off x="2489199" y="2729326"/>
            <a:ext cx="885429" cy="13516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9BE8B87-FD89-0157-6821-5C25504EEE9C}"/>
              </a:ext>
            </a:extLst>
          </p:cNvPr>
          <p:cNvGrpSpPr/>
          <p:nvPr/>
        </p:nvGrpSpPr>
        <p:grpSpPr>
          <a:xfrm>
            <a:off x="654453" y="1170614"/>
            <a:ext cx="4747816" cy="4480727"/>
            <a:chOff x="5169590" y="1170614"/>
            <a:chExt cx="4747816" cy="4480727"/>
          </a:xfrm>
        </p:grpSpPr>
        <p:pic>
          <p:nvPicPr>
            <p:cNvPr id="9" name="Picture 8" descr="Icon&#10;&#10;Description automatically generated">
              <a:extLst>
                <a:ext uri="{FF2B5EF4-FFF2-40B4-BE49-F238E27FC236}">
                  <a16:creationId xmlns:a16="http://schemas.microsoft.com/office/drawing/2014/main" id="{B13677A4-D285-FC1A-A5A6-B33A26FF045F}"/>
                </a:ext>
              </a:extLst>
            </p:cNvPr>
            <p:cNvPicPr>
              <a:picLocks noChangeAspect="1"/>
            </p:cNvPicPr>
            <p:nvPr/>
          </p:nvPicPr>
          <p:blipFill>
            <a:blip r:embed="rId4"/>
            <a:stretch>
              <a:fillRect/>
            </a:stretch>
          </p:blipFill>
          <p:spPr>
            <a:xfrm>
              <a:off x="5169590" y="1170614"/>
              <a:ext cx="4747816" cy="4480727"/>
            </a:xfrm>
            <a:prstGeom prst="rect">
              <a:avLst/>
            </a:prstGeom>
          </p:spPr>
        </p:pic>
        <p:sp>
          <p:nvSpPr>
            <p:cNvPr id="10" name="TextBox 9">
              <a:extLst>
                <a:ext uri="{FF2B5EF4-FFF2-40B4-BE49-F238E27FC236}">
                  <a16:creationId xmlns:a16="http://schemas.microsoft.com/office/drawing/2014/main" id="{8445138B-B260-E584-D853-0AA2F72C3B30}"/>
                </a:ext>
              </a:extLst>
            </p:cNvPr>
            <p:cNvSpPr txBox="1"/>
            <p:nvPr/>
          </p:nvSpPr>
          <p:spPr>
            <a:xfrm>
              <a:off x="5969000" y="1375992"/>
              <a:ext cx="1143000" cy="738664"/>
            </a:xfrm>
            <a:prstGeom prst="rect">
              <a:avLst/>
            </a:prstGeom>
            <a:noFill/>
          </p:spPr>
          <p:txBody>
            <a:bodyPr wrap="square" rtlCol="0">
              <a:spAutoFit/>
            </a:bodyPr>
            <a:lstStyle/>
            <a:p>
              <a:pPr algn="ctr"/>
              <a:r>
                <a:rPr lang="en-US" sz="1400">
                  <a:solidFill>
                    <a:schemeClr val="bg1"/>
                  </a:solidFill>
                </a:rPr>
                <a:t>Reduce and erase equity gaps</a:t>
              </a:r>
            </a:p>
          </p:txBody>
        </p:sp>
        <p:sp>
          <p:nvSpPr>
            <p:cNvPr id="14" name="TextBox 13">
              <a:extLst>
                <a:ext uri="{FF2B5EF4-FFF2-40B4-BE49-F238E27FC236}">
                  <a16:creationId xmlns:a16="http://schemas.microsoft.com/office/drawing/2014/main" id="{E8139588-3E9A-CC5E-BE2E-3C90BFA3C881}"/>
                </a:ext>
              </a:extLst>
            </p:cNvPr>
            <p:cNvSpPr txBox="1"/>
            <p:nvPr/>
          </p:nvSpPr>
          <p:spPr>
            <a:xfrm>
              <a:off x="8029744" y="1172791"/>
              <a:ext cx="1143000" cy="1169551"/>
            </a:xfrm>
            <a:prstGeom prst="rect">
              <a:avLst/>
            </a:prstGeom>
            <a:noFill/>
          </p:spPr>
          <p:txBody>
            <a:bodyPr wrap="square" rtlCol="0">
              <a:spAutoFit/>
            </a:bodyPr>
            <a:lstStyle/>
            <a:p>
              <a:pPr lvl="0" algn="ctr"/>
              <a:r>
                <a:rPr lang="en-US" sz="1400">
                  <a:solidFill>
                    <a:schemeClr val="bg1"/>
                  </a:solidFill>
                </a:rPr>
                <a:t>Decrease average unit obtainment for a degree to 79</a:t>
              </a:r>
            </a:p>
          </p:txBody>
        </p:sp>
        <p:sp>
          <p:nvSpPr>
            <p:cNvPr id="15" name="TextBox 14">
              <a:extLst>
                <a:ext uri="{FF2B5EF4-FFF2-40B4-BE49-F238E27FC236}">
                  <a16:creationId xmlns:a16="http://schemas.microsoft.com/office/drawing/2014/main" id="{784A2C8C-04F5-4CA3-A439-97E260F2FAD9}"/>
                </a:ext>
              </a:extLst>
            </p:cNvPr>
            <p:cNvSpPr txBox="1"/>
            <p:nvPr/>
          </p:nvSpPr>
          <p:spPr>
            <a:xfrm>
              <a:off x="5186524" y="2981507"/>
              <a:ext cx="1143000" cy="738664"/>
            </a:xfrm>
            <a:prstGeom prst="rect">
              <a:avLst/>
            </a:prstGeom>
            <a:noFill/>
          </p:spPr>
          <p:txBody>
            <a:bodyPr wrap="square" rtlCol="0">
              <a:spAutoFit/>
            </a:bodyPr>
            <a:lstStyle/>
            <a:p>
              <a:pPr lvl="0" algn="ctr"/>
              <a:r>
                <a:rPr lang="en-US" sz="1400">
                  <a:solidFill>
                    <a:schemeClr val="bg1"/>
                  </a:solidFill>
                </a:rPr>
                <a:t>Reduce regional gaps</a:t>
              </a:r>
            </a:p>
          </p:txBody>
        </p:sp>
        <p:sp>
          <p:nvSpPr>
            <p:cNvPr id="16" name="TextBox 15">
              <a:extLst>
                <a:ext uri="{FF2B5EF4-FFF2-40B4-BE49-F238E27FC236}">
                  <a16:creationId xmlns:a16="http://schemas.microsoft.com/office/drawing/2014/main" id="{33A2AA86-81DB-07A9-813F-C70887D2EB40}"/>
                </a:ext>
              </a:extLst>
            </p:cNvPr>
            <p:cNvSpPr txBox="1"/>
            <p:nvPr/>
          </p:nvSpPr>
          <p:spPr>
            <a:xfrm>
              <a:off x="8769032" y="2883166"/>
              <a:ext cx="1143000" cy="954107"/>
            </a:xfrm>
            <a:prstGeom prst="rect">
              <a:avLst/>
            </a:prstGeom>
            <a:noFill/>
          </p:spPr>
          <p:txBody>
            <a:bodyPr wrap="square" rtlCol="0">
              <a:spAutoFit/>
            </a:bodyPr>
            <a:lstStyle/>
            <a:p>
              <a:pPr lvl="0" algn="ctr"/>
              <a:r>
                <a:rPr lang="en-US" sz="1400">
                  <a:solidFill>
                    <a:schemeClr val="bg1"/>
                  </a:solidFill>
                </a:rPr>
                <a:t>Increase transfer by 35% to </a:t>
              </a:r>
              <a:br>
                <a:rPr lang="en-US" sz="1400">
                  <a:solidFill>
                    <a:schemeClr val="bg1"/>
                  </a:solidFill>
                </a:rPr>
              </a:br>
              <a:r>
                <a:rPr lang="en-US" sz="1400">
                  <a:solidFill>
                    <a:schemeClr val="bg1"/>
                  </a:solidFill>
                </a:rPr>
                <a:t>UC and CSU</a:t>
              </a:r>
            </a:p>
          </p:txBody>
        </p:sp>
        <p:sp>
          <p:nvSpPr>
            <p:cNvPr id="17" name="TextBox 16">
              <a:extLst>
                <a:ext uri="{FF2B5EF4-FFF2-40B4-BE49-F238E27FC236}">
                  <a16:creationId xmlns:a16="http://schemas.microsoft.com/office/drawing/2014/main" id="{C8A82603-DE80-7251-4CB8-16B25C99062A}"/>
                </a:ext>
              </a:extLst>
            </p:cNvPr>
            <p:cNvSpPr txBox="1"/>
            <p:nvPr/>
          </p:nvSpPr>
          <p:spPr>
            <a:xfrm>
              <a:off x="5969000" y="4496744"/>
              <a:ext cx="1143000" cy="954107"/>
            </a:xfrm>
            <a:prstGeom prst="rect">
              <a:avLst/>
            </a:prstGeom>
            <a:noFill/>
          </p:spPr>
          <p:txBody>
            <a:bodyPr wrap="square" rtlCol="0">
              <a:spAutoFit/>
            </a:bodyPr>
            <a:lstStyle/>
            <a:p>
              <a:pPr lvl="0" algn="ctr"/>
              <a:r>
                <a:rPr lang="en-US" sz="1400">
                  <a:solidFill>
                    <a:schemeClr val="bg1"/>
                  </a:solidFill>
                </a:rPr>
                <a:t>Increase credential obtainment </a:t>
              </a:r>
              <a:br>
                <a:rPr lang="en-US" sz="1400">
                  <a:solidFill>
                    <a:schemeClr val="bg1"/>
                  </a:solidFill>
                </a:rPr>
              </a:br>
              <a:r>
                <a:rPr lang="en-US" sz="1400">
                  <a:solidFill>
                    <a:schemeClr val="bg1"/>
                  </a:solidFill>
                </a:rPr>
                <a:t>by 20%</a:t>
              </a:r>
            </a:p>
          </p:txBody>
        </p:sp>
        <p:sp>
          <p:nvSpPr>
            <p:cNvPr id="18" name="TextBox 17">
              <a:extLst>
                <a:ext uri="{FF2B5EF4-FFF2-40B4-BE49-F238E27FC236}">
                  <a16:creationId xmlns:a16="http://schemas.microsoft.com/office/drawing/2014/main" id="{AF87DCE5-FFA2-FA5B-B14F-706CEAF63EEC}"/>
                </a:ext>
              </a:extLst>
            </p:cNvPr>
            <p:cNvSpPr txBox="1"/>
            <p:nvPr/>
          </p:nvSpPr>
          <p:spPr>
            <a:xfrm>
              <a:off x="8025234" y="4378207"/>
              <a:ext cx="1143000" cy="1200329"/>
            </a:xfrm>
            <a:prstGeom prst="rect">
              <a:avLst/>
            </a:prstGeom>
            <a:noFill/>
          </p:spPr>
          <p:txBody>
            <a:bodyPr wrap="square" rtlCol="0">
              <a:spAutoFit/>
            </a:bodyPr>
            <a:lstStyle/>
            <a:p>
              <a:pPr lvl="0" algn="ctr"/>
              <a:r>
                <a:rPr lang="en-US" sz="1200">
                  <a:solidFill>
                    <a:schemeClr val="bg1"/>
                  </a:solidFill>
                </a:rPr>
                <a:t>Increase employment for CTE students to 76% in their field of study</a:t>
              </a:r>
            </a:p>
          </p:txBody>
        </p:sp>
      </p:grpSp>
      <p:sp>
        <p:nvSpPr>
          <p:cNvPr id="4" name="Right Brace 3">
            <a:extLst>
              <a:ext uri="{FF2B5EF4-FFF2-40B4-BE49-F238E27FC236}">
                <a16:creationId xmlns:a16="http://schemas.microsoft.com/office/drawing/2014/main" id="{CA2FB3F4-13A7-4154-8012-5B5EAAD61924}"/>
              </a:ext>
            </a:extLst>
          </p:cNvPr>
          <p:cNvSpPr/>
          <p:nvPr/>
        </p:nvSpPr>
        <p:spPr>
          <a:xfrm>
            <a:off x="6297259" y="1448915"/>
            <a:ext cx="288235" cy="3863819"/>
          </a:xfrm>
          <a:prstGeom prst="rightBrace">
            <a:avLst>
              <a:gd name="adj1" fmla="val 0"/>
              <a:gd name="adj2" fmla="val 50000"/>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46">
              <a:defRPr/>
            </a:pPr>
            <a:endParaRPr lang="en-US">
              <a:solidFill>
                <a:srgbClr val="002F6D"/>
              </a:solidFill>
              <a:latin typeface="Source Sans Pro" panose="020B0503030403020204" pitchFamily="34" charset="0"/>
            </a:endParaRPr>
          </a:p>
        </p:txBody>
      </p:sp>
      <p:sp>
        <p:nvSpPr>
          <p:cNvPr id="6" name="Title 1">
            <a:extLst>
              <a:ext uri="{FF2B5EF4-FFF2-40B4-BE49-F238E27FC236}">
                <a16:creationId xmlns:a16="http://schemas.microsoft.com/office/drawing/2014/main" id="{BBF95963-F256-4616-8F97-82A14C0FF7EC}"/>
              </a:ext>
            </a:extLst>
          </p:cNvPr>
          <p:cNvSpPr txBox="1">
            <a:spLocks/>
          </p:cNvSpPr>
          <p:nvPr/>
        </p:nvSpPr>
        <p:spPr>
          <a:xfrm>
            <a:off x="6809597" y="74431"/>
            <a:ext cx="3438584"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a:lstStyle>
          <a:p>
            <a:pPr defTabSz="914446">
              <a:defRPr/>
            </a:pPr>
            <a:r>
              <a:rPr lang="en-US" sz="4000" b="1" dirty="0"/>
              <a:t>Commitments</a:t>
            </a:r>
          </a:p>
        </p:txBody>
      </p:sp>
      <p:sp>
        <p:nvSpPr>
          <p:cNvPr id="5" name="TextBox 4">
            <a:extLst>
              <a:ext uri="{FF2B5EF4-FFF2-40B4-BE49-F238E27FC236}">
                <a16:creationId xmlns:a16="http://schemas.microsoft.com/office/drawing/2014/main" id="{51B0DE60-0E8B-4B55-B705-FA79BE07834E}"/>
              </a:ext>
            </a:extLst>
          </p:cNvPr>
          <p:cNvSpPr txBox="1"/>
          <p:nvPr/>
        </p:nvSpPr>
        <p:spPr>
          <a:xfrm>
            <a:off x="6830867" y="1319039"/>
            <a:ext cx="5005759" cy="4080220"/>
          </a:xfrm>
          <a:prstGeom prst="rect">
            <a:avLst/>
          </a:prstGeom>
          <a:solidFill>
            <a:srgbClr val="8FC5DC"/>
          </a:solidFill>
        </p:spPr>
        <p:txBody>
          <a:bodyPr wrap="square" rtlCol="0">
            <a:spAutoFit/>
          </a:bodyPr>
          <a:lstStyle/>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Focus on students’ goals </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Design with the students’</a:t>
            </a:r>
            <a:br>
              <a:rPr lang="en-US" sz="2200" dirty="0">
                <a:solidFill>
                  <a:srgbClr val="002060"/>
                </a:solidFill>
                <a:latin typeface="Source Sans Pro" panose="020B0503030403020204" pitchFamily="34" charset="0"/>
                <a:ea typeface="Source Sans Pro" panose="020B0503030403020204" pitchFamily="34" charset="0"/>
              </a:rPr>
            </a:br>
            <a:r>
              <a:rPr lang="en-US" sz="2200" dirty="0">
                <a:solidFill>
                  <a:srgbClr val="002060"/>
                </a:solidFill>
                <a:latin typeface="Source Sans Pro" panose="020B0503030403020204" pitchFamily="34" charset="0"/>
                <a:ea typeface="Source Sans Pro" panose="020B0503030403020204" pitchFamily="34" charset="0"/>
              </a:rPr>
              <a:t>experience in mind</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High expectations and high support</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Foster use of data and evidence</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Own student performance</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Thoughtful innovation and action</a:t>
            </a:r>
          </a:p>
          <a:p>
            <a:pPr marL="457223" indent="-457223" defTabSz="914446">
              <a:lnSpc>
                <a:spcPct val="114000"/>
              </a:lnSpc>
              <a:spcAft>
                <a:spcPts val="1200"/>
              </a:spcAft>
              <a:buFont typeface="+mj-lt"/>
              <a:buAutoNum type="arabicPeriod"/>
              <a:defRPr/>
            </a:pPr>
            <a:r>
              <a:rPr lang="en-US" sz="2200" dirty="0">
                <a:solidFill>
                  <a:srgbClr val="002060"/>
                </a:solidFill>
                <a:latin typeface="Source Sans Pro" panose="020B0503030403020204" pitchFamily="34" charset="0"/>
                <a:ea typeface="Source Sans Pro" panose="020B0503030403020204" pitchFamily="34" charset="0"/>
              </a:rPr>
              <a:t>Cross-system partnership </a:t>
            </a:r>
          </a:p>
        </p:txBody>
      </p:sp>
      <p:sp>
        <p:nvSpPr>
          <p:cNvPr id="2" name="Slide Number Placeholder 1"/>
          <p:cNvSpPr>
            <a:spLocks noGrp="1"/>
          </p:cNvSpPr>
          <p:nvPr>
            <p:ph type="sldNum" sz="quarter" idx="12"/>
          </p:nvPr>
        </p:nvSpPr>
        <p:spPr/>
        <p:txBody>
          <a:bodyPr/>
          <a:lstStyle/>
          <a:p>
            <a:fld id="{5D3E8667-13B6-4304-A410-D37E32F36084}" type="slidenum">
              <a:rPr lang="en-US" smtClean="0"/>
              <a:t>4</a:t>
            </a:fld>
            <a:endParaRPr lang="en-US"/>
          </a:p>
        </p:txBody>
      </p:sp>
    </p:spTree>
    <p:extLst>
      <p:ext uri="{BB962C8B-B14F-4D97-AF65-F5344CB8AC3E}">
        <p14:creationId xmlns:p14="http://schemas.microsoft.com/office/powerpoint/2010/main" val="1695093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38" y="240434"/>
            <a:ext cx="10515600" cy="1325563"/>
          </a:xfrm>
        </p:spPr>
        <p:txBody>
          <a:bodyPr>
            <a:normAutofit/>
          </a:bodyPr>
          <a:lstStyle/>
          <a:p>
            <a:r>
              <a:rPr lang="en-US" sz="4000" b="1" dirty="0" smtClean="0">
                <a:latin typeface="+mj-lt"/>
              </a:rPr>
              <a:t>We are Here to </a:t>
            </a:r>
            <a:r>
              <a:rPr lang="en-US" sz="4000" b="1" dirty="0">
                <a:latin typeface="+mj-lt"/>
              </a:rPr>
              <a:t>S</a:t>
            </a:r>
            <a:r>
              <a:rPr lang="en-US" sz="4000" b="1" dirty="0" smtClean="0">
                <a:latin typeface="+mj-lt"/>
              </a:rPr>
              <a:t>upport You</a:t>
            </a:r>
            <a:endParaRPr lang="en-US" sz="4000" b="1" dirty="0">
              <a:latin typeface="+mj-lt"/>
            </a:endParaRPr>
          </a:p>
        </p:txBody>
      </p:sp>
      <p:sp>
        <p:nvSpPr>
          <p:cNvPr id="3" name="Content Placeholder 2"/>
          <p:cNvSpPr>
            <a:spLocks noGrp="1"/>
          </p:cNvSpPr>
          <p:nvPr>
            <p:ph idx="1"/>
          </p:nvPr>
        </p:nvSpPr>
        <p:spPr>
          <a:xfrm>
            <a:off x="815340" y="1268362"/>
            <a:ext cx="10515600" cy="4377526"/>
          </a:xfrm>
          <a:solidFill>
            <a:schemeClr val="accent2">
              <a:lumMod val="20000"/>
              <a:lumOff val="80000"/>
            </a:schemeClr>
          </a:solidFill>
        </p:spPr>
        <p:txBody>
          <a:bodyPr anchor="ctr">
            <a:normAutofit fontScale="77500" lnSpcReduction="20000"/>
          </a:bodyPr>
          <a:lstStyle/>
          <a:p>
            <a:endParaRPr lang="x-IV_mathan" dirty="0"/>
          </a:p>
          <a:p>
            <a:r>
              <a:rPr lang="x-IV_mathan" dirty="0" smtClean="0">
                <a:solidFill>
                  <a:schemeClr val="tx1"/>
                </a:solidFill>
              </a:rPr>
              <a:t>AB </a:t>
            </a:r>
            <a:r>
              <a:rPr lang="x-IV_mathan" dirty="0">
                <a:solidFill>
                  <a:schemeClr val="tx1"/>
                </a:solidFill>
              </a:rPr>
              <a:t>705 </a:t>
            </a:r>
            <a:r>
              <a:rPr lang="x-IV_mathan" dirty="0" smtClean="0">
                <a:solidFill>
                  <a:schemeClr val="tx1"/>
                </a:solidFill>
              </a:rPr>
              <a:t>implementation: </a:t>
            </a:r>
            <a:r>
              <a:rPr lang="x-IV_mathan" dirty="0" smtClean="0">
                <a:solidFill>
                  <a:schemeClr val="tx1"/>
                </a:solidFill>
                <a:hlinkClick r:id="rId2"/>
              </a:rPr>
              <a:t>ab705@cccco.edu</a:t>
            </a:r>
            <a:endParaRPr lang="x-IV_mathan" dirty="0" smtClean="0">
              <a:solidFill>
                <a:schemeClr val="tx1"/>
              </a:solidFill>
            </a:endParaRPr>
          </a:p>
          <a:p>
            <a:r>
              <a:rPr lang="en-US" dirty="0">
                <a:solidFill>
                  <a:schemeClr val="tx1"/>
                </a:solidFill>
              </a:rPr>
              <a:t>Assessment Advisory </a:t>
            </a:r>
            <a:r>
              <a:rPr lang="en-US" dirty="0" smtClean="0">
                <a:solidFill>
                  <a:schemeClr val="tx1"/>
                </a:solidFill>
              </a:rPr>
              <a:t>Committee: </a:t>
            </a:r>
            <a:r>
              <a:rPr lang="en-US" dirty="0" smtClean="0">
                <a:solidFill>
                  <a:schemeClr val="tx1"/>
                </a:solidFill>
                <a:hlinkClick r:id="rId3"/>
              </a:rPr>
              <a:t>AssessmentAdvisory@cccco.edu</a:t>
            </a:r>
            <a:endParaRPr lang="en-US" dirty="0" smtClean="0">
              <a:solidFill>
                <a:schemeClr val="tx1"/>
              </a:solidFill>
            </a:endParaRPr>
          </a:p>
          <a:p>
            <a:r>
              <a:rPr lang="en-US" dirty="0">
                <a:solidFill>
                  <a:schemeClr val="tx1"/>
                </a:solidFill>
              </a:rPr>
              <a:t>Baccalaureate Degree </a:t>
            </a:r>
            <a:r>
              <a:rPr lang="en-US" dirty="0" smtClean="0">
                <a:solidFill>
                  <a:schemeClr val="tx1"/>
                </a:solidFill>
              </a:rPr>
              <a:t>Program: </a:t>
            </a:r>
            <a:r>
              <a:rPr lang="en-US" dirty="0" smtClean="0">
                <a:solidFill>
                  <a:schemeClr val="tx1"/>
                </a:solidFill>
                <a:hlinkClick r:id="rId4"/>
              </a:rPr>
              <a:t>BDP@cccco.edu</a:t>
            </a:r>
            <a:endParaRPr lang="en-US" dirty="0" smtClean="0">
              <a:solidFill>
                <a:schemeClr val="tx1"/>
              </a:solidFill>
            </a:endParaRPr>
          </a:p>
          <a:p>
            <a:r>
              <a:rPr lang="en-US" dirty="0">
                <a:solidFill>
                  <a:schemeClr val="tx1"/>
                </a:solidFill>
              </a:rPr>
              <a:t>Competency Based </a:t>
            </a:r>
            <a:r>
              <a:rPr lang="en-US" dirty="0" smtClean="0">
                <a:solidFill>
                  <a:schemeClr val="tx1"/>
                </a:solidFill>
              </a:rPr>
              <a:t>Education: </a:t>
            </a:r>
            <a:r>
              <a:rPr lang="en-US" dirty="0" smtClean="0">
                <a:solidFill>
                  <a:schemeClr val="tx1"/>
                </a:solidFill>
                <a:hlinkClick r:id="rId5"/>
              </a:rPr>
              <a:t>CBE@cccco.edu</a:t>
            </a:r>
            <a:r>
              <a:rPr lang="en-US" dirty="0" smtClean="0">
                <a:solidFill>
                  <a:schemeClr val="tx1"/>
                </a:solidFill>
              </a:rPr>
              <a:t> </a:t>
            </a:r>
            <a:endParaRPr lang="x-IV_mathan" dirty="0" smtClean="0">
              <a:solidFill>
                <a:schemeClr val="tx1"/>
              </a:solidFill>
            </a:endParaRPr>
          </a:p>
          <a:p>
            <a:r>
              <a:rPr lang="en-US" dirty="0" smtClean="0">
                <a:solidFill>
                  <a:schemeClr val="tx1"/>
                </a:solidFill>
              </a:rPr>
              <a:t>Ethnic Studies: </a:t>
            </a:r>
            <a:r>
              <a:rPr lang="en-US" dirty="0" smtClean="0">
                <a:solidFill>
                  <a:schemeClr val="tx1"/>
                </a:solidFill>
                <a:hlinkClick r:id="rId6"/>
              </a:rPr>
              <a:t>EthnicStudies@cccco.edu</a:t>
            </a:r>
            <a:endParaRPr lang="en-US" dirty="0" smtClean="0">
              <a:solidFill>
                <a:schemeClr val="tx1"/>
              </a:solidFill>
            </a:endParaRPr>
          </a:p>
          <a:p>
            <a:r>
              <a:rPr lang="en-US" dirty="0" smtClean="0">
                <a:solidFill>
                  <a:schemeClr val="tx1"/>
                </a:solidFill>
              </a:rPr>
              <a:t>Articulation: Bob </a:t>
            </a:r>
            <a:r>
              <a:rPr lang="en-US" dirty="0">
                <a:solidFill>
                  <a:schemeClr val="tx1"/>
                </a:solidFill>
              </a:rPr>
              <a:t>Quinn (</a:t>
            </a:r>
            <a:r>
              <a:rPr lang="en-US" dirty="0">
                <a:solidFill>
                  <a:schemeClr val="tx1"/>
                </a:solidFill>
                <a:hlinkClick r:id="rId7"/>
              </a:rPr>
              <a:t>bquinn@cccco.edu</a:t>
            </a:r>
            <a:r>
              <a:rPr lang="en-US" dirty="0" smtClean="0">
                <a:solidFill>
                  <a:schemeClr val="tx1"/>
                </a:solidFill>
              </a:rPr>
              <a:t>)</a:t>
            </a:r>
          </a:p>
          <a:p>
            <a:r>
              <a:rPr lang="" dirty="0">
                <a:solidFill>
                  <a:schemeClr val="tx1"/>
                </a:solidFill>
              </a:rPr>
              <a:t>Curriculum: </a:t>
            </a:r>
            <a:r>
              <a:rPr lang="x-IV_mathan" dirty="0">
                <a:solidFill>
                  <a:schemeClr val="tx1"/>
                </a:solidFill>
              </a:rPr>
              <a:t>Raul Arambula (</a:t>
            </a:r>
            <a:r>
              <a:rPr lang="x-IV_mathan" dirty="0" smtClean="0">
                <a:solidFill>
                  <a:schemeClr val="tx1"/>
                </a:solidFill>
                <a:hlinkClick r:id="rId8"/>
              </a:rPr>
              <a:t>rarambula@cccco.edu</a:t>
            </a:r>
            <a:r>
              <a:rPr lang="x-IV_mathan" dirty="0" smtClean="0">
                <a:solidFill>
                  <a:schemeClr val="tx1"/>
                </a:solidFill>
              </a:rPr>
              <a:t>)</a:t>
            </a:r>
            <a:endParaRPr lang="x-IV_mathan" dirty="0">
              <a:solidFill>
                <a:schemeClr val="tx1"/>
              </a:solidFill>
            </a:endParaRPr>
          </a:p>
          <a:p>
            <a:r>
              <a:rPr lang="x-IV_mathan" dirty="0">
                <a:solidFill>
                  <a:schemeClr val="tx1"/>
                </a:solidFill>
              </a:rPr>
              <a:t>Rising Scholars, Puente, Umoja, HBCU, MESA, or dual enrollment: LeBaron </a:t>
            </a:r>
            <a:r>
              <a:rPr lang="x-IV_mathan" dirty="0" smtClean="0">
                <a:solidFill>
                  <a:schemeClr val="tx1"/>
                </a:solidFill>
              </a:rPr>
              <a:t>Woodyard (</a:t>
            </a:r>
            <a:r>
              <a:rPr lang="x-IV_mathan" dirty="0" smtClean="0">
                <a:solidFill>
                  <a:schemeClr val="tx1"/>
                </a:solidFill>
                <a:hlinkClick r:id="rId9"/>
              </a:rPr>
              <a:t>lwoodyar@cccco.edu</a:t>
            </a:r>
            <a:r>
              <a:rPr lang="x-IV_mathan" dirty="0" smtClean="0">
                <a:solidFill>
                  <a:schemeClr val="tx1"/>
                </a:solidFill>
              </a:rPr>
              <a:t>) </a:t>
            </a:r>
          </a:p>
          <a:p>
            <a:r>
              <a:rPr lang="en-US" dirty="0">
                <a:solidFill>
                  <a:schemeClr val="tx1"/>
                </a:solidFill>
              </a:rPr>
              <a:t>Financial </a:t>
            </a:r>
            <a:r>
              <a:rPr lang="en-US" dirty="0" smtClean="0">
                <a:solidFill>
                  <a:schemeClr val="tx1"/>
                </a:solidFill>
              </a:rPr>
              <a:t>Aid: Gina </a:t>
            </a:r>
            <a:r>
              <a:rPr lang="en-US" dirty="0">
                <a:solidFill>
                  <a:schemeClr val="tx1"/>
                </a:solidFill>
              </a:rPr>
              <a:t>Browne (</a:t>
            </a:r>
            <a:r>
              <a:rPr lang="en-US" dirty="0">
                <a:solidFill>
                  <a:schemeClr val="tx1"/>
                </a:solidFill>
                <a:hlinkClick r:id="rId10"/>
              </a:rPr>
              <a:t>gbrowne@cccco.edu</a:t>
            </a:r>
            <a:r>
              <a:rPr lang="en-US" dirty="0">
                <a:solidFill>
                  <a:schemeClr val="tx1"/>
                </a:solidFill>
              </a:rPr>
              <a:t>) </a:t>
            </a:r>
          </a:p>
          <a:p>
            <a:r>
              <a:rPr lang="en-US" dirty="0" smtClean="0">
                <a:solidFill>
                  <a:schemeClr val="tx1"/>
                </a:solidFill>
              </a:rPr>
              <a:t>Apportionment: Wrenna </a:t>
            </a:r>
            <a:r>
              <a:rPr lang="en-US" dirty="0">
                <a:solidFill>
                  <a:schemeClr val="tx1"/>
                </a:solidFill>
              </a:rPr>
              <a:t>Finche (</a:t>
            </a:r>
            <a:r>
              <a:rPr lang="en-US" dirty="0">
                <a:solidFill>
                  <a:schemeClr val="tx1"/>
                </a:solidFill>
                <a:hlinkClick r:id="rId11"/>
              </a:rPr>
              <a:t>wfinche@cccco.edu</a:t>
            </a:r>
            <a:r>
              <a:rPr lang="en-US" dirty="0" smtClean="0">
                <a:solidFill>
                  <a:schemeClr val="tx1"/>
                </a:solidFill>
              </a:rPr>
              <a:t>)</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D3E8667-13B6-4304-A410-D37E32F36084}" type="slidenum">
              <a:rPr lang="en-US" smtClean="0"/>
              <a:t>40</a:t>
            </a:fld>
            <a:endParaRPr lang="en-US"/>
          </a:p>
        </p:txBody>
      </p:sp>
    </p:spTree>
    <p:extLst>
      <p:ext uri="{BB962C8B-B14F-4D97-AF65-F5344CB8AC3E}">
        <p14:creationId xmlns:p14="http://schemas.microsoft.com/office/powerpoint/2010/main" val="17880641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38" y="240434"/>
            <a:ext cx="10515600" cy="1325563"/>
          </a:xfrm>
        </p:spPr>
        <p:txBody>
          <a:bodyPr>
            <a:normAutofit/>
          </a:bodyPr>
          <a:lstStyle/>
          <a:p>
            <a:r>
              <a:rPr lang="en-US" sz="4000" b="1" dirty="0" smtClean="0">
                <a:latin typeface="+mj-lt"/>
              </a:rPr>
              <a:t>Appendix</a:t>
            </a:r>
            <a:endParaRPr lang="en-US" sz="4000" b="1" dirty="0">
              <a:latin typeface="+mj-lt"/>
            </a:endParaRPr>
          </a:p>
        </p:txBody>
      </p:sp>
      <p:sp>
        <p:nvSpPr>
          <p:cNvPr id="3" name="Slide Number Placeholder 2"/>
          <p:cNvSpPr>
            <a:spLocks noGrp="1"/>
          </p:cNvSpPr>
          <p:nvPr>
            <p:ph type="sldNum" sz="quarter" idx="12"/>
          </p:nvPr>
        </p:nvSpPr>
        <p:spPr/>
        <p:txBody>
          <a:bodyPr/>
          <a:lstStyle/>
          <a:p>
            <a:fld id="{5D3E8667-13B6-4304-A410-D37E32F36084}" type="slidenum">
              <a:rPr lang="en-US" smtClean="0"/>
              <a:t>41</a:t>
            </a:fld>
            <a:endParaRPr lang="en-US"/>
          </a:p>
        </p:txBody>
      </p:sp>
    </p:spTree>
    <p:extLst>
      <p:ext uri="{BB962C8B-B14F-4D97-AF65-F5344CB8AC3E}">
        <p14:creationId xmlns:p14="http://schemas.microsoft.com/office/powerpoint/2010/main" val="258335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9120-03AE-4F54-9CE2-7CCC7C024034}"/>
              </a:ext>
            </a:extLst>
          </p:cNvPr>
          <p:cNvSpPr>
            <a:spLocks noGrp="1"/>
          </p:cNvSpPr>
          <p:nvPr>
            <p:ph type="title"/>
          </p:nvPr>
        </p:nvSpPr>
        <p:spPr>
          <a:xfrm>
            <a:off x="459" y="4053"/>
            <a:ext cx="12191082" cy="974356"/>
          </a:xfrm>
        </p:spPr>
        <p:txBody>
          <a:bodyPr>
            <a:normAutofit fontScale="90000"/>
          </a:bodyPr>
          <a:lstStyle/>
          <a:p>
            <a:pPr algn="ctr"/>
            <a:r>
              <a:rPr lang="en-US" sz="2800" b="1" dirty="0"/>
              <a:t>Equitable Placement and Completion</a:t>
            </a:r>
            <a:br>
              <a:rPr lang="en-US" sz="2800" b="1" dirty="0"/>
            </a:br>
            <a:r>
              <a:rPr lang="en-US" sz="2800" b="1" dirty="0"/>
              <a:t>2021-2022 Learning Series</a:t>
            </a:r>
          </a:p>
        </p:txBody>
      </p:sp>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527157" y="1267674"/>
            <a:ext cx="11448187" cy="4818494"/>
          </a:xfrm>
        </p:spPr>
        <p:txBody>
          <a:bodyPr>
            <a:noAutofit/>
          </a:bodyPr>
          <a:lstStyle/>
          <a:p>
            <a:pPr lvl="0"/>
            <a:r>
              <a:rPr lang="en-US" sz="1800" dirty="0"/>
              <a:t>July 12, 2021: </a:t>
            </a:r>
            <a:r>
              <a:rPr lang="en-US" sz="1800" u="sng" dirty="0">
                <a:hlinkClick r:id="rId3"/>
              </a:rPr>
              <a:t>Board of Governor’s Spotlight</a:t>
            </a:r>
            <a:endParaRPr lang="en-US" sz="1800" dirty="0"/>
          </a:p>
          <a:p>
            <a:pPr lvl="0"/>
            <a:r>
              <a:rPr lang="en-US" sz="1800" dirty="0"/>
              <a:t>August 4, 2021: System Webinar - </a:t>
            </a:r>
            <a:r>
              <a:rPr lang="en-US" sz="1800" i="1" dirty="0"/>
              <a:t>Leading Courageous Conversations about Equitable Placement</a:t>
            </a:r>
            <a:r>
              <a:rPr lang="en-US" sz="1800" dirty="0"/>
              <a:t> (recording in the VRC under the CCC | Webinars, Conferences, and Events community)</a:t>
            </a:r>
          </a:p>
          <a:p>
            <a:pPr lvl="0"/>
            <a:r>
              <a:rPr lang="en-US" sz="1800" dirty="0"/>
              <a:t>September 8, 2021: </a:t>
            </a:r>
            <a:r>
              <a:rPr lang="en-US" sz="1800" u="sng" dirty="0">
                <a:hlinkClick r:id="rId4"/>
              </a:rPr>
              <a:t>Transfer Level Gateway Completion Dashboard</a:t>
            </a:r>
            <a:r>
              <a:rPr lang="en-US" sz="1800" dirty="0"/>
              <a:t> (recording in the VRC under the Equitable Placement and Completion community)</a:t>
            </a:r>
          </a:p>
          <a:p>
            <a:pPr lvl="0"/>
            <a:r>
              <a:rPr lang="en-US" sz="1800" dirty="0"/>
              <a:t>October 29, 2021 (2:00-3:00pm): RP Group/MMAP webinar - </a:t>
            </a:r>
            <a:r>
              <a:rPr lang="en-US" sz="1800" i="1" dirty="0"/>
              <a:t>Emerging Practices and Resources to Support ESL Placement and Throughput: Guided Self-Placement</a:t>
            </a:r>
            <a:r>
              <a:rPr lang="en-US" sz="1800" dirty="0"/>
              <a:t> (</a:t>
            </a:r>
            <a:r>
              <a:rPr lang="en-US" sz="1800" u="sng" dirty="0">
                <a:hlinkClick r:id="rId5"/>
              </a:rPr>
              <a:t>click here to watch</a:t>
            </a:r>
            <a:r>
              <a:rPr lang="en-US" sz="1800" dirty="0"/>
              <a:t>) </a:t>
            </a:r>
          </a:p>
          <a:p>
            <a:pPr lvl="0"/>
            <a:r>
              <a:rPr lang="en-US" sz="1800" dirty="0"/>
              <a:t>November 5, 2021 (2:00-3:00pm): RP Group/MMAP webinar - </a:t>
            </a:r>
            <a:r>
              <a:rPr lang="en-US" sz="1800" i="1" dirty="0"/>
              <a:t>Emerging Practices and Resources to Support ESL Placement and Throughput: Innovations and Practices</a:t>
            </a:r>
            <a:r>
              <a:rPr lang="en-US" sz="1800" dirty="0"/>
              <a:t> (</a:t>
            </a:r>
            <a:r>
              <a:rPr lang="en-US" sz="1800" u="sng" dirty="0">
                <a:hlinkClick r:id="rId6"/>
              </a:rPr>
              <a:t>click here to watch</a:t>
            </a:r>
            <a:r>
              <a:rPr lang="en-US" sz="1800" dirty="0"/>
              <a:t>)</a:t>
            </a:r>
          </a:p>
          <a:p>
            <a:r>
              <a:rPr lang="en-US" sz="1800" dirty="0"/>
              <a:t>February 14, 2022: Moving from Compliance to Ensuring Learning – Conducting Ongoing Examination, Evaluation and Reflection (recording in the VRC in EP&amp;C community)</a:t>
            </a:r>
          </a:p>
          <a:p>
            <a:r>
              <a:rPr lang="en-US" sz="1800" dirty="0"/>
              <a:t>March 24, 2022: Equitable and Complete Messaging and Communication to Guide Student Enrollment (recording in the VRC in EP&amp;C community</a:t>
            </a:r>
            <a:r>
              <a:rPr lang="en-US" sz="1800" dirty="0" smtClean="0"/>
              <a:t>)</a:t>
            </a:r>
          </a:p>
          <a:p>
            <a:r>
              <a:rPr lang="en-US" sz="1800" dirty="0" smtClean="0"/>
              <a:t>May 9, 2022: ESL Adoption Plans &amp; Promising Practices </a:t>
            </a:r>
            <a:r>
              <a:rPr lang="en-US" sz="1800" dirty="0"/>
              <a:t>(recording in the VRC in EP&amp;C community)</a:t>
            </a:r>
          </a:p>
        </p:txBody>
      </p:sp>
      <p:sp>
        <p:nvSpPr>
          <p:cNvPr id="4" name="Slide Number Placeholder 3"/>
          <p:cNvSpPr>
            <a:spLocks noGrp="1"/>
          </p:cNvSpPr>
          <p:nvPr>
            <p:ph type="sldNum" sz="quarter" idx="12"/>
          </p:nvPr>
        </p:nvSpPr>
        <p:spPr/>
        <p:txBody>
          <a:bodyPr/>
          <a:lstStyle/>
          <a:p>
            <a:fld id="{5D3E8667-13B6-4304-A410-D37E32F36084}" type="slidenum">
              <a:rPr lang="en-US" smtClean="0"/>
              <a:t>42</a:t>
            </a:fld>
            <a:endParaRPr lang="en-US"/>
          </a:p>
        </p:txBody>
      </p:sp>
    </p:spTree>
    <p:extLst>
      <p:ext uri="{BB962C8B-B14F-4D97-AF65-F5344CB8AC3E}">
        <p14:creationId xmlns:p14="http://schemas.microsoft.com/office/powerpoint/2010/main" val="45674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51" y="140681"/>
            <a:ext cx="10515600" cy="1002319"/>
          </a:xfrm>
        </p:spPr>
        <p:txBody>
          <a:bodyPr>
            <a:normAutofit fontScale="90000"/>
          </a:bodyPr>
          <a:lstStyle/>
          <a:p>
            <a:r>
              <a:rPr lang="en-US" sz="4000" b="1" dirty="0" smtClean="0">
                <a:latin typeface="+mj-lt"/>
                <a:cs typeface="Arial" panose="020B0604020202020204" pitchFamily="34" charset="0"/>
              </a:rPr>
              <a:t>ESL Implementation Guides</a:t>
            </a:r>
            <a:endParaRPr lang="en-US" sz="4000" b="1" dirty="0">
              <a:latin typeface="+mj-lt"/>
              <a:cs typeface="Arial" panose="020B0604020202020204" pitchFamily="34" charset="0"/>
            </a:endParaRPr>
          </a:p>
        </p:txBody>
      </p:sp>
      <p:sp>
        <p:nvSpPr>
          <p:cNvPr id="3" name="Content Placeholder 2"/>
          <p:cNvSpPr>
            <a:spLocks noGrp="1"/>
          </p:cNvSpPr>
          <p:nvPr>
            <p:ph idx="1"/>
          </p:nvPr>
        </p:nvSpPr>
        <p:spPr>
          <a:xfrm>
            <a:off x="414251" y="1229412"/>
            <a:ext cx="11298382" cy="4357572"/>
          </a:xfrm>
        </p:spPr>
        <p:txBody>
          <a:bodyPr>
            <a:normAutofit fontScale="62500" lnSpcReduction="20000"/>
          </a:bodyPr>
          <a:lstStyle/>
          <a:p>
            <a:pPr lvl="0">
              <a:lnSpc>
                <a:spcPct val="120000"/>
              </a:lnSpc>
            </a:pPr>
            <a:r>
              <a:rPr lang="en-US" u="sng" dirty="0">
                <a:hlinkClick r:id="rId3"/>
              </a:rPr>
              <a:t>Emerging Practices in ESL Guided Self Placement, January 2022</a:t>
            </a:r>
            <a:r>
              <a:rPr lang="en-US" dirty="0"/>
              <a:t/>
            </a:r>
            <a:br>
              <a:rPr lang="en-US" dirty="0"/>
            </a:br>
            <a:r>
              <a:rPr lang="en-US" dirty="0"/>
              <a:t>Guide providing ESL community college stakeholders with key practices and strategies to assist in the development and implementation of a Guided Self Placement (GSP) model to effectively assess English Language Learners.</a:t>
            </a:r>
          </a:p>
          <a:p>
            <a:pPr lvl="0">
              <a:lnSpc>
                <a:spcPct val="120000"/>
              </a:lnSpc>
            </a:pPr>
            <a:r>
              <a:rPr lang="en-US" b="1" dirty="0"/>
              <a:t>ESL College Spotlights</a:t>
            </a:r>
            <a:r>
              <a:rPr lang="en-US" dirty="0"/>
              <a:t/>
            </a:r>
            <a:br>
              <a:rPr lang="en-US" dirty="0"/>
            </a:br>
            <a:r>
              <a:rPr lang="en-US" dirty="0"/>
              <a:t>College Spotlights feature ESL innovations taking place in California Community Colleges that support ESL student success. This includes an overview of key information relevant to other institutions that may be interested in implementing ESL course transferability practices.</a:t>
            </a:r>
          </a:p>
          <a:p>
            <a:pPr lvl="1">
              <a:lnSpc>
                <a:spcPct val="120000"/>
              </a:lnSpc>
            </a:pPr>
            <a:r>
              <a:rPr lang="en-US" u="sng" dirty="0">
                <a:hlinkClick r:id="rId4"/>
              </a:rPr>
              <a:t>City College of San Francisco - Steps to Credit Program</a:t>
            </a:r>
            <a:endParaRPr lang="en-US" dirty="0"/>
          </a:p>
          <a:p>
            <a:pPr lvl="1">
              <a:lnSpc>
                <a:spcPct val="120000"/>
              </a:lnSpc>
            </a:pPr>
            <a:r>
              <a:rPr lang="en-US" u="sng" dirty="0">
                <a:hlinkClick r:id="rId5"/>
              </a:rPr>
              <a:t>College of San Mateo - Word Jam</a:t>
            </a:r>
            <a:endParaRPr lang="en-US" dirty="0"/>
          </a:p>
          <a:p>
            <a:pPr lvl="1">
              <a:lnSpc>
                <a:spcPct val="120000"/>
              </a:lnSpc>
            </a:pPr>
            <a:r>
              <a:rPr lang="en-US" u="sng" dirty="0">
                <a:hlinkClick r:id="rId6"/>
              </a:rPr>
              <a:t>Cypress College - ESL Course Transferability</a:t>
            </a:r>
            <a:endParaRPr lang="en-US" dirty="0"/>
          </a:p>
          <a:p>
            <a:pPr lvl="1">
              <a:lnSpc>
                <a:spcPct val="120000"/>
              </a:lnSpc>
            </a:pPr>
            <a:r>
              <a:rPr lang="en-US" u="sng" dirty="0">
                <a:hlinkClick r:id="rId7"/>
              </a:rPr>
              <a:t>Cypress College - ESL Milestone Certificates</a:t>
            </a:r>
            <a:endParaRPr lang="en-US" dirty="0"/>
          </a:p>
          <a:p>
            <a:pPr lvl="1">
              <a:lnSpc>
                <a:spcPct val="120000"/>
              </a:lnSpc>
            </a:pPr>
            <a:r>
              <a:rPr lang="en-US" u="sng" dirty="0">
                <a:hlinkClick r:id="rId8"/>
              </a:rPr>
              <a:t>Orange Coast College - SLO </a:t>
            </a:r>
            <a:r>
              <a:rPr lang="en-US" u="sng" dirty="0" smtClean="0">
                <a:hlinkClick r:id="rId8"/>
              </a:rPr>
              <a:t>Assessments</a:t>
            </a:r>
            <a:endParaRPr lang="en-US" b="1" dirty="0" smtClean="0">
              <a:latin typeface="Arial" panose="020B0604020202020204" pitchFamily="34" charset="0"/>
              <a:cs typeface="Arial" panose="020B0604020202020204" pitchFamily="34" charset="0"/>
            </a:endParaRPr>
          </a:p>
          <a:p>
            <a:pPr marL="0" lvl="0" indent="0" fontAlgn="ctr">
              <a:lnSpc>
                <a:spcPct val="200000"/>
              </a:lnSpc>
              <a:buNone/>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5D3E8667-13B6-4304-A410-D37E32F36084}" type="slidenum">
              <a:rPr lang="en-US" smtClean="0"/>
              <a:t>43</a:t>
            </a:fld>
            <a:endParaRPr lang="en-US"/>
          </a:p>
        </p:txBody>
      </p:sp>
    </p:spTree>
    <p:extLst>
      <p:ext uri="{BB962C8B-B14F-4D97-AF65-F5344CB8AC3E}">
        <p14:creationId xmlns:p14="http://schemas.microsoft.com/office/powerpoint/2010/main" val="2858177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173736" y="890016"/>
            <a:ext cx="11850624" cy="3654236"/>
          </a:xfrm>
        </p:spPr>
        <p:txBody>
          <a:bodyPr>
            <a:noAutofit/>
          </a:bodyPr>
          <a:lstStyle/>
          <a:p>
            <a:pPr lvl="0" fontAlgn="base"/>
            <a:r>
              <a:rPr lang="en-US" sz="1700" b="1" u="sng" dirty="0">
                <a:hlinkClick r:id="rId3"/>
              </a:rPr>
              <a:t>English Learners: Pathways in California's Community Colleges Under AB 705</a:t>
            </a:r>
            <a:r>
              <a:rPr lang="en-US" sz="1700" dirty="0">
                <a:hlinkClick r:id="rId3"/>
              </a:rPr>
              <a:t/>
            </a:r>
            <a:br>
              <a:rPr lang="en-US" sz="1700" dirty="0">
                <a:hlinkClick r:id="rId3"/>
              </a:rPr>
            </a:br>
            <a:r>
              <a:rPr lang="en-US" sz="1700" dirty="0"/>
              <a:t>Publication in Policy Analysis for California Education (PACE). The brief highlights that ELs who graduated from a US high school and then enrolled in a community college experienced much higher throughput rates when allowed to enroll directly in transferable, college-level English composition than if they were directed to the ESL Pathway. It provides recommendations for community colleges to (a) improve placement for this subgroup of ELs, (b) integrate English support into academic instruction throughout college-level courses, and (c) better track the academic pathways of ELs from high school to college in administrative data sets.</a:t>
            </a:r>
          </a:p>
          <a:p>
            <a:pPr lvl="0" fontAlgn="base"/>
            <a:r>
              <a:rPr lang="en-US" sz="1700" b="1" u="sng" dirty="0">
                <a:hlinkClick r:id="rId4"/>
              </a:rPr>
              <a:t>Transition in Math from High School to Community College Before and After </a:t>
            </a:r>
            <a:br>
              <a:rPr lang="en-US" sz="1700" b="1" u="sng" dirty="0">
                <a:hlinkClick r:id="rId4"/>
              </a:rPr>
            </a:br>
            <a:r>
              <a:rPr lang="en-US" sz="1700" b="1" u="sng" dirty="0">
                <a:hlinkClick r:id="rId4"/>
              </a:rPr>
              <a:t>AB 705, January 2022</a:t>
            </a:r>
            <a:r>
              <a:rPr lang="en-US" sz="1700" dirty="0">
                <a:hlinkClick r:id="rId4"/>
              </a:rPr>
              <a:t/>
            </a:r>
            <a:br>
              <a:rPr lang="en-US" sz="1700" dirty="0">
                <a:hlinkClick r:id="rId4"/>
              </a:rPr>
            </a:br>
            <a:r>
              <a:rPr lang="en-US" sz="1700" dirty="0"/>
              <a:t>Statewide analysis comparing high school to community college transitions in California before AB 705 came into effect in 2018 and post-implementation in fall 2019. Fewer students are repeating a math course which they successfully completed post-AB 705; However, many students continue to repeat such courses which requires additional exploration by colleges locally. </a:t>
            </a:r>
          </a:p>
          <a:p>
            <a:pPr lvl="0" fontAlgn="base"/>
            <a:r>
              <a:rPr lang="en-US" sz="1700" b="1" u="sng" dirty="0">
                <a:hlinkClick r:id="rId5"/>
              </a:rPr>
              <a:t>Enrollment and Success in Transfer-Level English &amp; Math for Special Populations, July 2021</a:t>
            </a:r>
            <a:r>
              <a:rPr lang="en-US" sz="1700" dirty="0">
                <a:hlinkClick r:id="rId5"/>
              </a:rPr>
              <a:t/>
            </a:r>
            <a:br>
              <a:rPr lang="en-US" sz="1700" dirty="0">
                <a:hlinkClick r:id="rId5"/>
              </a:rPr>
            </a:br>
            <a:r>
              <a:rPr lang="en-US" sz="1700" dirty="0"/>
              <a:t>Statewide analysis of the impact of AB 705 implementation on transfer-level enrollment and throughput rates for special student populations enrolled in either English or math for the first time from fall 2015 to fall 2019. Findings suggest throughput has increased for all special populations within the timeframe tracked. </a:t>
            </a:r>
          </a:p>
          <a:p>
            <a:pPr lvl="0" fontAlgn="base"/>
            <a:r>
              <a:rPr lang="en-US" sz="1700" b="1" u="sng" dirty="0">
                <a:hlinkClick r:id="rId6"/>
              </a:rPr>
              <a:t>Assessment Measures for English as a Second Language Students in College: Summary of Relevant Literature, February 2021</a:t>
            </a:r>
            <a:r>
              <a:rPr lang="en-US" sz="1700" dirty="0">
                <a:hlinkClick r:id="rId6"/>
              </a:rPr>
              <a:t/>
            </a:r>
            <a:br>
              <a:rPr lang="en-US" sz="1700" dirty="0">
                <a:hlinkClick r:id="rId6"/>
              </a:rPr>
            </a:br>
            <a:r>
              <a:rPr lang="en-US" sz="1700" dirty="0"/>
              <a:t>Summary featuring recent ESL research on the benefits and challenges of different types of assessments as well as key considerations for colleges seeking to implement one or more of the main ESL assessment and placement strategies</a:t>
            </a:r>
            <a:r>
              <a:rPr lang="en-US" sz="1700" dirty="0" smtClean="0"/>
              <a:t>.</a:t>
            </a:r>
            <a:endParaRPr lang="en-US" sz="1700" dirty="0"/>
          </a:p>
        </p:txBody>
      </p:sp>
      <p:sp>
        <p:nvSpPr>
          <p:cNvPr id="4" name="Slide Number Placeholder 3"/>
          <p:cNvSpPr>
            <a:spLocks noGrp="1"/>
          </p:cNvSpPr>
          <p:nvPr>
            <p:ph type="sldNum" sz="quarter" idx="12"/>
          </p:nvPr>
        </p:nvSpPr>
        <p:spPr/>
        <p:txBody>
          <a:bodyPr/>
          <a:lstStyle/>
          <a:p>
            <a:fld id="{5D3E8667-13B6-4304-A410-D37E32F36084}" type="slidenum">
              <a:rPr lang="en-US" smtClean="0"/>
              <a:t>44</a:t>
            </a:fld>
            <a:endParaRPr lang="en-US"/>
          </a:p>
        </p:txBody>
      </p:sp>
      <p:sp>
        <p:nvSpPr>
          <p:cNvPr id="5" name="Title 4"/>
          <p:cNvSpPr>
            <a:spLocks noGrp="1"/>
          </p:cNvSpPr>
          <p:nvPr>
            <p:ph type="title"/>
          </p:nvPr>
        </p:nvSpPr>
        <p:spPr>
          <a:xfrm>
            <a:off x="0" y="-1"/>
            <a:ext cx="12192000" cy="816077"/>
          </a:xfrm>
        </p:spPr>
        <p:txBody>
          <a:bodyPr>
            <a:normAutofit fontScale="90000"/>
          </a:bodyPr>
          <a:lstStyle/>
          <a:p>
            <a:r>
              <a:rPr lang="en-US" sz="3200" b="1" dirty="0"/>
              <a:t>Equitable Placement and Completion Research Briefs</a:t>
            </a:r>
            <a:endParaRPr lang="en-US" sz="3200" dirty="0"/>
          </a:p>
        </p:txBody>
      </p:sp>
    </p:spTree>
    <p:extLst>
      <p:ext uri="{BB962C8B-B14F-4D97-AF65-F5344CB8AC3E}">
        <p14:creationId xmlns:p14="http://schemas.microsoft.com/office/powerpoint/2010/main" val="147470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62BB1-207A-4241-9D59-807A036271CB}"/>
              </a:ext>
            </a:extLst>
          </p:cNvPr>
          <p:cNvSpPr>
            <a:spLocks noGrp="1"/>
          </p:cNvSpPr>
          <p:nvPr>
            <p:ph idx="1"/>
          </p:nvPr>
        </p:nvSpPr>
        <p:spPr>
          <a:xfrm>
            <a:off x="170688" y="860519"/>
            <a:ext cx="11850624" cy="5795920"/>
          </a:xfrm>
        </p:spPr>
        <p:txBody>
          <a:bodyPr>
            <a:noAutofit/>
          </a:bodyPr>
          <a:lstStyle/>
          <a:p>
            <a:pPr lvl="0" fontAlgn="base"/>
            <a:r>
              <a:rPr lang="en-US" sz="1600" b="1" dirty="0"/>
              <a:t>Maximizing Completion of Transfer Level English/ESL for International Students in the California Community College System, Summer 2021; </a:t>
            </a:r>
            <a:r>
              <a:rPr lang="en-US" sz="1600" u="sng" dirty="0">
                <a:hlinkClick r:id="rId3"/>
              </a:rPr>
              <a:t>Study updates</a:t>
            </a:r>
            <a:r>
              <a:rPr lang="en-US" sz="1600" b="1" dirty="0"/>
              <a:t/>
            </a:r>
            <a:br>
              <a:rPr lang="en-US" sz="1600" b="1" dirty="0"/>
            </a:br>
            <a:r>
              <a:rPr lang="en-US" sz="1600" dirty="0"/>
              <a:t>Study exploring the evidence regarding which pathways can maximize throughput for international students, including analysis of their country of origin, language group, assessment test scores, placement levels, and beginning pathway (i.e., English or ESL). </a:t>
            </a:r>
          </a:p>
          <a:p>
            <a:pPr lvl="0" fontAlgn="base"/>
            <a:r>
              <a:rPr lang="en-US" sz="1600" b="1" u="sng" dirty="0">
                <a:hlinkClick r:id="rId4"/>
              </a:rPr>
              <a:t>Maximizing Math Throughput of Students Who Did Not Complete Algebra 2 in High School, August 2021</a:t>
            </a:r>
            <a:br>
              <a:rPr lang="en-US" sz="1600" b="1" u="sng" dirty="0">
                <a:hlinkClick r:id="rId4"/>
              </a:rPr>
            </a:br>
            <a:r>
              <a:rPr lang="en-US" sz="1600" dirty="0"/>
              <a:t>Report showing how the one-year math throughput rate of community college students varies according to the highest level of math completed in high school, with a focus on the impact of completing Algebra 2 while in high school. Findings suggest students who did not successfully complete Algebra 2 in high school have higher throughput when beginning at transferable, college-level math than intermediate Algebra.</a:t>
            </a:r>
          </a:p>
          <a:p>
            <a:pPr lvl="0" fontAlgn="base"/>
            <a:r>
              <a:rPr lang="en-US" sz="1600" b="1" u="sng" dirty="0">
                <a:hlinkClick r:id="rId5"/>
              </a:rPr>
              <a:t>Enrollment and Success in Transfer-Level English and Math in the California Community Colleges System, Fall 2015 to Fall 2019 Statewide Analysis, January 2021</a:t>
            </a:r>
            <a:br>
              <a:rPr lang="en-US" sz="1600" b="1" u="sng" dirty="0">
                <a:hlinkClick r:id="rId5"/>
              </a:rPr>
            </a:br>
            <a:r>
              <a:rPr lang="en-US" sz="1600" dirty="0"/>
              <a:t>Analysis of statewide transfer-level English and math enrollment and completion within one year, disaggregated by ethnicity and special populations. One year throughput rates show large improvements in completion of transfer level English and math for all groups. </a:t>
            </a:r>
            <a:endParaRPr lang="en-US" sz="1600" dirty="0" smtClean="0"/>
          </a:p>
          <a:p>
            <a:pPr lvl="0" fontAlgn="base"/>
            <a:r>
              <a:rPr lang="en-US" sz="1600" b="1" u="sng" dirty="0">
                <a:hlinkClick r:id="rId6"/>
              </a:rPr>
              <a:t>Maximizing English Language Learner's Completion of Transferable English Composition in Community College: A focus on US High School Graduates, September 2020</a:t>
            </a:r>
            <a:r>
              <a:rPr lang="en-US" sz="1600" dirty="0">
                <a:hlinkClick r:id="rId6"/>
              </a:rPr>
              <a:t/>
            </a:r>
            <a:br>
              <a:rPr lang="en-US" sz="1600" dirty="0">
                <a:hlinkClick r:id="rId6"/>
              </a:rPr>
            </a:br>
            <a:r>
              <a:rPr lang="en-US" sz="1600" dirty="0"/>
              <a:t>Report exploring ESL pathways that maximize throughput with a focus on US high school graduates. Historically, completion of transfer-level English for ELL US high school graduates has been higher for students on the English pathway.</a:t>
            </a:r>
          </a:p>
          <a:p>
            <a:pPr marL="1376363" lvl="1" fontAlgn="base"/>
            <a:r>
              <a:rPr lang="en-US" sz="1600" b="1" u="sng" dirty="0">
                <a:hlinkClick r:id="rId7"/>
              </a:rPr>
              <a:t>English or ESL Pathways for English Language Learners Who Are U.S. High School Graduates? Effective Community College Placement Strategies, September 2020</a:t>
            </a:r>
            <a:r>
              <a:rPr lang="en-US" sz="1600" dirty="0">
                <a:hlinkClick r:id="rId7"/>
              </a:rPr>
              <a:t/>
            </a:r>
            <a:br>
              <a:rPr lang="en-US" sz="1600" dirty="0">
                <a:hlinkClick r:id="rId7"/>
              </a:rPr>
            </a:br>
            <a:r>
              <a:rPr lang="en-US" sz="1600" dirty="0"/>
              <a:t>Infographic exploring ESL pathways that maximize throughput with a focus on US high school graduates. </a:t>
            </a:r>
          </a:p>
          <a:p>
            <a:pPr marL="0" lvl="0" indent="0" fontAlgn="base">
              <a:buNone/>
            </a:pPr>
            <a:endParaRPr lang="en-US" sz="1600" dirty="0"/>
          </a:p>
        </p:txBody>
      </p:sp>
      <p:sp>
        <p:nvSpPr>
          <p:cNvPr id="4" name="Slide Number Placeholder 3"/>
          <p:cNvSpPr>
            <a:spLocks noGrp="1"/>
          </p:cNvSpPr>
          <p:nvPr>
            <p:ph type="sldNum" sz="quarter" idx="12"/>
          </p:nvPr>
        </p:nvSpPr>
        <p:spPr/>
        <p:txBody>
          <a:bodyPr/>
          <a:lstStyle/>
          <a:p>
            <a:fld id="{5D3E8667-13B6-4304-A410-D37E32F36084}" type="slidenum">
              <a:rPr lang="en-US" smtClean="0"/>
              <a:t>45</a:t>
            </a:fld>
            <a:endParaRPr lang="en-US"/>
          </a:p>
        </p:txBody>
      </p:sp>
      <p:sp>
        <p:nvSpPr>
          <p:cNvPr id="5" name="Title 1">
            <a:extLst>
              <a:ext uri="{FF2B5EF4-FFF2-40B4-BE49-F238E27FC236}">
                <a16:creationId xmlns:a16="http://schemas.microsoft.com/office/drawing/2014/main" id="{5A329120-03AE-4F54-9CE2-7CCC7C024034}"/>
              </a:ext>
            </a:extLst>
          </p:cNvPr>
          <p:cNvSpPr txBox="1">
            <a:spLocks/>
          </p:cNvSpPr>
          <p:nvPr/>
        </p:nvSpPr>
        <p:spPr>
          <a:xfrm>
            <a:off x="84033" y="-134129"/>
            <a:ext cx="12191082" cy="842052"/>
          </a:xfrm>
          <a:prstGeom prst="rect">
            <a:avLst/>
          </a:prstGeom>
        </p:spPr>
        <p:txBody>
          <a:bodyPr vert="horz" lIns="457200" tIns="457200" rIns="457200" bIns="45720" rtlCol="0" anchor="t"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r>
              <a:rPr lang="en-US" sz="2400" b="1" dirty="0" smtClean="0"/>
              <a:t>Equitable Placement and Completion Research Reports</a:t>
            </a:r>
            <a:endParaRPr lang="en-US" sz="2400" b="1" dirty="0"/>
          </a:p>
        </p:txBody>
      </p:sp>
    </p:spTree>
    <p:extLst>
      <p:ext uri="{BB962C8B-B14F-4D97-AF65-F5344CB8AC3E}">
        <p14:creationId xmlns:p14="http://schemas.microsoft.com/office/powerpoint/2010/main" val="388299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7934E7AA-586C-4B13-A389-1429762DA247}" type="slidenum">
              <a:rPr lang="en-US" smtClean="0"/>
              <a:pPr/>
              <a:t>46</a:t>
            </a:fld>
            <a:endParaRPr lang="en-US" dirty="0"/>
          </a:p>
        </p:txBody>
      </p:sp>
      <p:sp>
        <p:nvSpPr>
          <p:cNvPr id="7" name="Subtitle 2"/>
          <p:cNvSpPr>
            <a:spLocks noGrp="1"/>
          </p:cNvSpPr>
          <p:nvPr>
            <p:ph type="subTitle" idx="1"/>
          </p:nvPr>
        </p:nvSpPr>
        <p:spPr>
          <a:xfrm>
            <a:off x="963561" y="1848426"/>
            <a:ext cx="6862916" cy="3819013"/>
          </a:xfrm>
        </p:spPr>
        <p:txBody>
          <a:bodyPr/>
          <a:lstStyle/>
          <a:p>
            <a:endParaRPr lang="en-US" sz="3600" b="1" dirty="0" smtClean="0"/>
          </a:p>
          <a:p>
            <a:endParaRPr lang="en-US" sz="3600" b="1" dirty="0" smtClean="0"/>
          </a:p>
          <a:p>
            <a:endParaRPr lang="en-US" sz="3600" b="1" dirty="0"/>
          </a:p>
          <a:p>
            <a:endParaRPr lang="en-US" sz="1800" b="1" dirty="0" smtClean="0"/>
          </a:p>
          <a:p>
            <a:r>
              <a:rPr lang="en-US" b="1" dirty="0" smtClean="0"/>
              <a:t>COCI Updates</a:t>
            </a:r>
          </a:p>
          <a:p>
            <a:r>
              <a:rPr lang="en-US" sz="2800" b="1" dirty="0" smtClean="0">
                <a:solidFill>
                  <a:schemeClr val="accent4">
                    <a:lumMod val="90000"/>
                    <a:lumOff val="10000"/>
                  </a:schemeClr>
                </a:solidFill>
              </a:rPr>
              <a:t>Maintenance</a:t>
            </a:r>
            <a:r>
              <a:rPr lang="en-US" sz="2400" b="1" dirty="0" smtClean="0">
                <a:solidFill>
                  <a:schemeClr val="accent4">
                    <a:lumMod val="90000"/>
                    <a:lumOff val="10000"/>
                  </a:schemeClr>
                </a:solidFill>
              </a:rPr>
              <a:t> Schedule</a:t>
            </a:r>
            <a:endParaRPr lang="en-US" sz="2400" b="1" dirty="0">
              <a:solidFill>
                <a:schemeClr val="accent4">
                  <a:lumMod val="90000"/>
                  <a:lumOff val="10000"/>
                </a:schemeClr>
              </a:solidFill>
            </a:endParaRPr>
          </a:p>
        </p:txBody>
      </p:sp>
    </p:spTree>
    <p:extLst>
      <p:ext uri="{BB962C8B-B14F-4D97-AF65-F5344CB8AC3E}">
        <p14:creationId xmlns:p14="http://schemas.microsoft.com/office/powerpoint/2010/main" val="34122335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V="1">
            <a:off x="78658" y="2733368"/>
            <a:ext cx="11956026" cy="530942"/>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27044" y="0"/>
            <a:ext cx="5584723"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7934E7AA-586C-4B13-A389-1429762DA247}" type="slidenum">
              <a:rPr lang="en-US" smtClean="0"/>
              <a:pPr/>
              <a:t>47</a:t>
            </a:fld>
            <a:endParaRPr lang="en-US" dirty="0"/>
          </a:p>
        </p:txBody>
      </p:sp>
      <p:pic>
        <p:nvPicPr>
          <p:cNvPr id="8" name="Picture 7"/>
          <p:cNvPicPr>
            <a:picLocks noChangeAspect="1"/>
          </p:cNvPicPr>
          <p:nvPr/>
        </p:nvPicPr>
        <p:blipFill>
          <a:blip r:embed="rId2"/>
          <a:stretch>
            <a:fillRect/>
          </a:stretch>
        </p:blipFill>
        <p:spPr>
          <a:xfrm>
            <a:off x="6029703" y="111438"/>
            <a:ext cx="4927611" cy="6635122"/>
          </a:xfrm>
          <a:prstGeom prst="rect">
            <a:avLst/>
          </a:prstGeom>
        </p:spPr>
      </p:pic>
      <p:pic>
        <p:nvPicPr>
          <p:cNvPr id="4098" name="Picture 2" descr="Scheduled Maintenance Email Template And 10 Tips For Using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876" y="1649394"/>
            <a:ext cx="4365523" cy="283411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14553" y="693065"/>
            <a:ext cx="4537974" cy="646331"/>
          </a:xfrm>
          <a:prstGeom prst="rect">
            <a:avLst/>
          </a:prstGeom>
        </p:spPr>
        <p:txBody>
          <a:bodyPr wrap="none">
            <a:spAutoFit/>
          </a:bodyPr>
          <a:lstStyle/>
          <a:p>
            <a:r>
              <a:rPr lang="en-US" sz="3600" b="1" dirty="0">
                <a:solidFill>
                  <a:schemeClr val="accent4">
                    <a:lumMod val="90000"/>
                    <a:lumOff val="10000"/>
                  </a:schemeClr>
                </a:solidFill>
              </a:rPr>
              <a:t>Maintenance</a:t>
            </a:r>
            <a:r>
              <a:rPr lang="en-US" sz="3200" b="1" dirty="0">
                <a:solidFill>
                  <a:schemeClr val="accent4">
                    <a:lumMod val="90000"/>
                    <a:lumOff val="10000"/>
                  </a:schemeClr>
                </a:solidFill>
              </a:rPr>
              <a:t> Schedule</a:t>
            </a:r>
          </a:p>
        </p:txBody>
      </p:sp>
      <p:sp>
        <p:nvSpPr>
          <p:cNvPr id="13" name="Rectangle 12"/>
          <p:cNvSpPr/>
          <p:nvPr/>
        </p:nvSpPr>
        <p:spPr>
          <a:xfrm rot="20998744">
            <a:off x="2275295" y="1431819"/>
            <a:ext cx="1747854" cy="923330"/>
          </a:xfrm>
          <a:prstGeom prst="rect">
            <a:avLst/>
          </a:prstGeom>
          <a:noFill/>
        </p:spPr>
        <p:txBody>
          <a:bodyPr wrap="square" lIns="91440" tIns="45720" rIns="91440" bIns="45720">
            <a:spAutoFit/>
          </a:bodyPr>
          <a:lstStyle/>
          <a:p>
            <a:pPr algn="ctr"/>
            <a:r>
              <a:rPr lang="en-US"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COCI</a:t>
            </a: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49956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4">
                    <a:lumMod val="90000"/>
                    <a:lumOff val="10000"/>
                  </a:schemeClr>
                </a:solidFill>
              </a:rPr>
              <a:t>COCI System Updates</a:t>
            </a:r>
            <a:r>
              <a:rPr lang="en-US" sz="4000" b="1" dirty="0">
                <a:solidFill>
                  <a:schemeClr val="accent4">
                    <a:lumMod val="90000"/>
                    <a:lumOff val="10000"/>
                  </a:schemeClr>
                </a:solidFill>
              </a:rPr>
              <a:t/>
            </a:r>
            <a:br>
              <a:rPr lang="en-US" sz="4000" b="1" dirty="0">
                <a:solidFill>
                  <a:schemeClr val="accent4">
                    <a:lumMod val="90000"/>
                    <a:lumOff val="10000"/>
                  </a:schemeClr>
                </a:solidFill>
              </a:rPr>
            </a:br>
            <a:endParaRPr lang="en-US" dirty="0"/>
          </a:p>
        </p:txBody>
      </p:sp>
      <p:sp>
        <p:nvSpPr>
          <p:cNvPr id="3" name="Slide Number Placeholder 2"/>
          <p:cNvSpPr>
            <a:spLocks noGrp="1"/>
          </p:cNvSpPr>
          <p:nvPr>
            <p:ph type="sldNum" sz="quarter" idx="10"/>
          </p:nvPr>
        </p:nvSpPr>
        <p:spPr/>
        <p:txBody>
          <a:bodyPr/>
          <a:lstStyle/>
          <a:p>
            <a:fld id="{7934E7AA-586C-4B13-A389-1429762DA247}" type="slidenum">
              <a:rPr lang="en-US" smtClean="0"/>
              <a:pPr/>
              <a:t>48</a:t>
            </a:fld>
            <a:endParaRPr lang="en-US" dirty="0"/>
          </a:p>
        </p:txBody>
      </p:sp>
      <p:sp>
        <p:nvSpPr>
          <p:cNvPr id="5" name="Rectangle 4"/>
          <p:cNvSpPr/>
          <p:nvPr/>
        </p:nvSpPr>
        <p:spPr>
          <a:xfrm>
            <a:off x="2754701" y="1077033"/>
            <a:ext cx="9167003" cy="5078313"/>
          </a:xfrm>
          <a:prstGeom prst="rect">
            <a:avLst/>
          </a:prstGeom>
          <a:solidFill>
            <a:schemeClr val="accent6">
              <a:lumMod val="20000"/>
              <a:lumOff val="80000"/>
            </a:schemeClr>
          </a:solidFill>
        </p:spPr>
        <p:txBody>
          <a:bodyPr wrap="square">
            <a:spAutoFit/>
          </a:bodyPr>
          <a:lstStyle/>
          <a:p>
            <a:r>
              <a:rPr lang="en-US" sz="2000" b="1" dirty="0" smtClean="0">
                <a:latin typeface="-apple-system"/>
              </a:rPr>
              <a:t>April 2022 Release </a:t>
            </a:r>
            <a:r>
              <a:rPr lang="en-US" sz="2000" b="1" dirty="0">
                <a:latin typeface="-apple-system"/>
              </a:rPr>
              <a:t>Announcement:</a:t>
            </a:r>
            <a:endParaRPr lang="en-US" sz="2000" dirty="0">
              <a:latin typeface="-apple-system"/>
            </a:endParaRPr>
          </a:p>
          <a:p>
            <a:endParaRPr lang="en-US" sz="2400" dirty="0">
              <a:latin typeface="-apple-system"/>
            </a:endParaRPr>
          </a:p>
          <a:p>
            <a:endParaRPr lang="en-US" sz="1600" dirty="0" smtClean="0">
              <a:latin typeface="-apple-system"/>
            </a:endParaRPr>
          </a:p>
          <a:p>
            <a:r>
              <a:rPr lang="en-US" sz="1600" dirty="0" smtClean="0">
                <a:latin typeface="-apple-system"/>
              </a:rPr>
              <a:t>We </a:t>
            </a:r>
            <a:r>
              <a:rPr lang="en-US" sz="1600" dirty="0">
                <a:latin typeface="-apple-system"/>
              </a:rPr>
              <a:t>are pleased to announce COCI was successfully upgraded to version 3.6 on 4/4/2022.</a:t>
            </a:r>
            <a:endParaRPr lang="en-US" sz="2400" dirty="0">
              <a:latin typeface="-apple-system"/>
            </a:endParaRPr>
          </a:p>
          <a:p>
            <a:endParaRPr lang="en-US" sz="2400" dirty="0">
              <a:latin typeface="-apple-system"/>
            </a:endParaRPr>
          </a:p>
          <a:p>
            <a:r>
              <a:rPr lang="en-US" sz="1600" dirty="0">
                <a:latin typeface="-apple-system"/>
              </a:rPr>
              <a:t>Version 3.6 is a combination of new features, enhancements and bug fixes. </a:t>
            </a:r>
            <a:endParaRPr lang="en-US" sz="1600" dirty="0" smtClean="0">
              <a:latin typeface="-apple-system"/>
            </a:endParaRPr>
          </a:p>
          <a:p>
            <a:endParaRPr lang="en-US" sz="2400" dirty="0">
              <a:latin typeface="-apple-system"/>
            </a:endParaRPr>
          </a:p>
          <a:p>
            <a:r>
              <a:rPr lang="en-US" sz="1600" dirty="0">
                <a:latin typeface="-apple-system"/>
              </a:rPr>
              <a:t>This upgrade introduces the following features:</a:t>
            </a:r>
            <a:endParaRPr lang="en-US" sz="2400" dirty="0">
              <a:latin typeface="-apple-system"/>
            </a:endParaRPr>
          </a:p>
          <a:p>
            <a:pPr lvl="1">
              <a:buFont typeface="Arial" panose="020B0604020202020204" pitchFamily="34" charset="0"/>
              <a:buChar char="•"/>
            </a:pPr>
            <a:r>
              <a:rPr lang="en-US" sz="1600" dirty="0">
                <a:latin typeface="-apple-system"/>
              </a:rPr>
              <a:t>UCTP and 4 year program awards with upper/lower division flag for courses</a:t>
            </a:r>
            <a:endParaRPr lang="en-US" sz="2400" dirty="0">
              <a:latin typeface="-apple-system"/>
            </a:endParaRPr>
          </a:p>
          <a:p>
            <a:pPr lvl="1">
              <a:buFont typeface="Arial" panose="020B0604020202020204" pitchFamily="34" charset="0"/>
              <a:buChar char="•"/>
            </a:pPr>
            <a:r>
              <a:rPr lang="en-US" sz="1600" dirty="0">
                <a:latin typeface="-apple-system"/>
              </a:rPr>
              <a:t>Course editing (select fields) directly on the Associated Courses table</a:t>
            </a:r>
            <a:endParaRPr lang="en-US" sz="2400" dirty="0">
              <a:latin typeface="-apple-system"/>
            </a:endParaRPr>
          </a:p>
          <a:p>
            <a:pPr lvl="1">
              <a:buFont typeface="Arial" panose="020B0604020202020204" pitchFamily="34" charset="0"/>
              <a:buChar char="•"/>
            </a:pPr>
            <a:r>
              <a:rPr lang="en-US" sz="1600" dirty="0">
                <a:latin typeface="-apple-system"/>
              </a:rPr>
              <a:t>Unit validations that support quarter term schools</a:t>
            </a:r>
            <a:endParaRPr lang="en-US" sz="2400" dirty="0">
              <a:latin typeface="-apple-system"/>
            </a:endParaRPr>
          </a:p>
          <a:p>
            <a:pPr lvl="1">
              <a:buFont typeface="Arial" panose="020B0604020202020204" pitchFamily="34" charset="0"/>
              <a:buChar char="•"/>
            </a:pPr>
            <a:r>
              <a:rPr lang="en-US" sz="1600" dirty="0">
                <a:latin typeface="-apple-system"/>
              </a:rPr>
              <a:t>Admin access to Create/Edit CIP codes and add/edit/remove TOP | CIP crosswalk</a:t>
            </a:r>
            <a:r>
              <a:rPr lang="en-US" sz="1600" dirty="0" smtClean="0">
                <a:latin typeface="-apple-system"/>
              </a:rPr>
              <a:t>.</a:t>
            </a:r>
          </a:p>
          <a:p>
            <a:pPr lvl="1"/>
            <a:endParaRPr lang="en-US" sz="2400" dirty="0">
              <a:latin typeface="-apple-system"/>
            </a:endParaRPr>
          </a:p>
          <a:p>
            <a:r>
              <a:rPr lang="en-US" sz="1600" dirty="0">
                <a:latin typeface="-apple-system"/>
              </a:rPr>
              <a:t>Several enhancements were also deployed in the areas of:</a:t>
            </a:r>
            <a:endParaRPr lang="en-US" sz="2400" dirty="0">
              <a:latin typeface="-apple-system"/>
            </a:endParaRPr>
          </a:p>
          <a:p>
            <a:pPr lvl="1">
              <a:buFont typeface="Arial" panose="020B0604020202020204" pitchFamily="34" charset="0"/>
              <a:buChar char="•"/>
            </a:pPr>
            <a:r>
              <a:rPr lang="en-US" sz="1600" dirty="0">
                <a:latin typeface="-apple-system"/>
              </a:rPr>
              <a:t>Permissions management; select user at login</a:t>
            </a:r>
            <a:endParaRPr lang="en-US" sz="2400" dirty="0">
              <a:latin typeface="-apple-system"/>
            </a:endParaRPr>
          </a:p>
          <a:p>
            <a:pPr lvl="1">
              <a:buFont typeface="Arial" panose="020B0604020202020204" pitchFamily="34" charset="0"/>
              <a:buChar char="•"/>
            </a:pPr>
            <a:r>
              <a:rPr lang="en-US" sz="1600" dirty="0">
                <a:latin typeface="-apple-system"/>
              </a:rPr>
              <a:t>Associated Courses table formatting</a:t>
            </a:r>
            <a:endParaRPr lang="en-US" sz="2400" dirty="0">
              <a:latin typeface="-apple-system"/>
            </a:endParaRPr>
          </a:p>
          <a:p>
            <a:pPr lvl="1">
              <a:buFont typeface="Arial" panose="020B0604020202020204" pitchFamily="34" charset="0"/>
              <a:buChar char="•"/>
            </a:pPr>
            <a:r>
              <a:rPr lang="en-US" sz="1600" dirty="0">
                <a:latin typeface="-apple-system"/>
              </a:rPr>
              <a:t>Program Report export</a:t>
            </a:r>
            <a:endParaRPr lang="en-US" sz="2400" dirty="0">
              <a:latin typeface="-apple-system"/>
            </a:endParaRPr>
          </a:p>
          <a:p>
            <a:pPr lvl="1">
              <a:buFont typeface="Arial" panose="020B0604020202020204" pitchFamily="34" charset="0"/>
              <a:buChar char="•"/>
            </a:pPr>
            <a:r>
              <a:rPr lang="en-US" sz="1600" dirty="0">
                <a:latin typeface="-apple-system"/>
              </a:rPr>
              <a:t>Print Course format</a:t>
            </a:r>
            <a:endParaRPr lang="en-US" sz="2400" b="0" i="0" dirty="0">
              <a:effectLst/>
              <a:latin typeface="-apple-system"/>
            </a:endParaRPr>
          </a:p>
        </p:txBody>
      </p:sp>
      <p:pic>
        <p:nvPicPr>
          <p:cNvPr id="6" name="Picture 5"/>
          <p:cNvPicPr>
            <a:picLocks noChangeAspect="1"/>
          </p:cNvPicPr>
          <p:nvPr/>
        </p:nvPicPr>
        <p:blipFill>
          <a:blip r:embed="rId2"/>
          <a:stretch>
            <a:fillRect/>
          </a:stretch>
        </p:blipFill>
        <p:spPr>
          <a:xfrm>
            <a:off x="119546" y="1941535"/>
            <a:ext cx="2638973" cy="2199144"/>
          </a:xfrm>
          <a:prstGeom prst="rect">
            <a:avLst/>
          </a:prstGeom>
        </p:spPr>
      </p:pic>
    </p:spTree>
    <p:extLst>
      <p:ext uri="{BB962C8B-B14F-4D97-AF65-F5344CB8AC3E}">
        <p14:creationId xmlns:p14="http://schemas.microsoft.com/office/powerpoint/2010/main" val="38801451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6324"/>
          </a:xfrm>
        </p:spPr>
        <p:txBody>
          <a:bodyPr/>
          <a:lstStyle/>
          <a:p>
            <a:r>
              <a:rPr lang="en-US" dirty="0" smtClean="0"/>
              <a:t>COCI System Updates</a:t>
            </a:r>
            <a:endParaRPr lang="en-US" dirty="0"/>
          </a:p>
        </p:txBody>
      </p:sp>
      <p:sp>
        <p:nvSpPr>
          <p:cNvPr id="3" name="Slide Number Placeholder 2"/>
          <p:cNvSpPr>
            <a:spLocks noGrp="1"/>
          </p:cNvSpPr>
          <p:nvPr>
            <p:ph type="sldNum" sz="quarter" idx="10"/>
          </p:nvPr>
        </p:nvSpPr>
        <p:spPr/>
        <p:txBody>
          <a:bodyPr/>
          <a:lstStyle/>
          <a:p>
            <a:fld id="{7934E7AA-586C-4B13-A389-1429762DA247}" type="slidenum">
              <a:rPr lang="en-US" smtClean="0"/>
              <a:pPr/>
              <a:t>49</a:t>
            </a:fld>
            <a:endParaRPr lang="en-US" dirty="0"/>
          </a:p>
        </p:txBody>
      </p:sp>
      <p:sp>
        <p:nvSpPr>
          <p:cNvPr id="7" name="TextBox 6"/>
          <p:cNvSpPr txBox="1"/>
          <p:nvPr/>
        </p:nvSpPr>
        <p:spPr>
          <a:xfrm>
            <a:off x="2033458" y="2167051"/>
            <a:ext cx="8896210" cy="1631216"/>
          </a:xfrm>
          <a:prstGeom prst="rect">
            <a:avLst/>
          </a:prstGeom>
          <a:solidFill>
            <a:srgbClr val="DEEEC9"/>
          </a:solidFill>
        </p:spPr>
        <p:txBody>
          <a:bodyPr wrap="square" rtlCol="0">
            <a:spAutoFit/>
          </a:bodyPr>
          <a:lstStyle/>
          <a:p>
            <a:r>
              <a:rPr lang="en-US" sz="2000" dirty="0" smtClean="0"/>
              <a:t>COCI 3.7.0 contains: Program Workflows (BA Degrees and UC Pathways awards), TMC Crosswalk, Manage Program Form, Associated Courses Table, Review Program (Change Display), Validation Rules (BA Degrees and UCTP), Program Migration, Update Internal and Public Reports (BA Degrees and UCTP), Existing Program Migration, Upper Division Courses, and C-ID API v2</a:t>
            </a:r>
            <a:endParaRPr lang="en-US" sz="2000" dirty="0"/>
          </a:p>
        </p:txBody>
      </p:sp>
      <p:pic>
        <p:nvPicPr>
          <p:cNvPr id="9" name="Picture 8"/>
          <p:cNvPicPr>
            <a:picLocks noChangeAspect="1"/>
          </p:cNvPicPr>
          <p:nvPr/>
        </p:nvPicPr>
        <p:blipFill>
          <a:blip r:embed="rId2"/>
          <a:stretch>
            <a:fillRect/>
          </a:stretch>
        </p:blipFill>
        <p:spPr>
          <a:xfrm>
            <a:off x="4058639" y="3775744"/>
            <a:ext cx="3877222" cy="2744727"/>
          </a:xfrm>
          <a:prstGeom prst="rect">
            <a:avLst/>
          </a:prstGeom>
        </p:spPr>
      </p:pic>
      <p:sp>
        <p:nvSpPr>
          <p:cNvPr id="11" name="TextBox 10"/>
          <p:cNvSpPr txBox="1"/>
          <p:nvPr/>
        </p:nvSpPr>
        <p:spPr>
          <a:xfrm>
            <a:off x="138023" y="2751827"/>
            <a:ext cx="1889748" cy="461665"/>
          </a:xfrm>
          <a:prstGeom prst="rect">
            <a:avLst/>
          </a:prstGeom>
          <a:solidFill>
            <a:srgbClr val="9FE1ED"/>
          </a:solidFill>
        </p:spPr>
        <p:txBody>
          <a:bodyPr wrap="none" rtlCol="0">
            <a:spAutoFit/>
          </a:bodyPr>
          <a:lstStyle/>
          <a:p>
            <a:r>
              <a:rPr lang="en-US" sz="2400" b="1" dirty="0" smtClean="0"/>
              <a:t>Next update </a:t>
            </a:r>
            <a:endParaRPr lang="en-US" sz="2400" b="1" dirty="0"/>
          </a:p>
        </p:txBody>
      </p:sp>
    </p:spTree>
    <p:extLst>
      <p:ext uri="{BB962C8B-B14F-4D97-AF65-F5344CB8AC3E}">
        <p14:creationId xmlns:p14="http://schemas.microsoft.com/office/powerpoint/2010/main" val="1888845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584786" y="129857"/>
            <a:ext cx="9458325" cy="707882"/>
          </a:xfrm>
          <a:prstGeom prst="rect">
            <a:avLst/>
          </a:prstGeom>
          <a:solidFill>
            <a:srgbClr val="FFB813"/>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dirty="0">
                <a:ln>
                  <a:noFill/>
                </a:ln>
                <a:solidFill>
                  <a:srgbClr val="002F6D"/>
                </a:solidFill>
                <a:effectLst/>
                <a:uLnTx/>
                <a:uFillTx/>
                <a:latin typeface="Source Sans Pro"/>
                <a:ea typeface="+mn-ea"/>
                <a:cs typeface="+mn-cs"/>
              </a:rPr>
              <a:t>The Work Ahead: Roadmap to Equity</a:t>
            </a:r>
            <a:endParaRPr kumimoji="0" lang="en-US" sz="4000" b="0" i="0" u="none" strike="noStrike" kern="1200" cap="none" spc="0" normalizeH="0" baseline="0" noProof="0" dirty="0">
              <a:ln>
                <a:noFill/>
              </a:ln>
              <a:solidFill>
                <a:srgbClr val="002F6D"/>
              </a:solidFill>
              <a:effectLst/>
              <a:uLnTx/>
              <a:uFillTx/>
              <a:latin typeface="Source Sans Pro"/>
              <a:ea typeface="+mn-ea"/>
              <a:cs typeface="+mn-cs"/>
            </a:endParaRPr>
          </a:p>
        </p:txBody>
      </p:sp>
      <p:pic>
        <p:nvPicPr>
          <p:cNvPr id="4" name="Picture 16" descr="Shape&#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096003" y="0"/>
            <a:ext cx="6096003" cy="5692121"/>
          </a:xfrm>
          <a:prstGeom prst="rect">
            <a:avLst/>
          </a:prstGeom>
          <a:noFill/>
          <a:ln cap="flat">
            <a:noFill/>
          </a:ln>
        </p:spPr>
      </p:pic>
      <p:sp>
        <p:nvSpPr>
          <p:cNvPr id="5" name="TextBox 3"/>
          <p:cNvSpPr txBox="1"/>
          <p:nvPr/>
        </p:nvSpPr>
        <p:spPr>
          <a:xfrm>
            <a:off x="584786" y="900596"/>
            <a:ext cx="10164726" cy="489364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600" b="1" i="0" u="none" strike="noStrike" kern="1200" cap="none" spc="0" normalizeH="0" baseline="0" noProof="0" dirty="0">
                <a:ln>
                  <a:noFill/>
                </a:ln>
                <a:solidFill>
                  <a:srgbClr val="002060"/>
                </a:solidFill>
                <a:effectLst/>
                <a:uLnTx/>
                <a:uFillTx/>
                <a:latin typeface="Source Sans Pro"/>
                <a:ea typeface="Source Sans Pro"/>
                <a:cs typeface="+mn-cs"/>
              </a:rPr>
              <a:t>Continue to elevate the student voice and experiences.</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 Chancellor’s Office will continue to focus on regional barriers to implement the Vision and prioritize the student experience through campus listening tours.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600" b="1" i="0" u="none" strike="noStrike" kern="1200" cap="none" spc="0" normalizeH="0" baseline="0" noProof="0" dirty="0">
              <a:ln>
                <a:noFill/>
              </a:ln>
              <a:solidFill>
                <a:srgbClr val="002060"/>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600" b="1" i="0" u="none" strike="noStrike" kern="1200" cap="none" spc="0" normalizeH="0" baseline="0" noProof="0" dirty="0">
                <a:ln>
                  <a:noFill/>
                </a:ln>
                <a:solidFill>
                  <a:srgbClr val="002060"/>
                </a:solidFill>
                <a:effectLst/>
                <a:uLnTx/>
                <a:uFillTx/>
                <a:latin typeface="Source Sans Pro"/>
                <a:ea typeface="Source Sans Pro"/>
                <a:cs typeface="+mn-cs"/>
              </a:rPr>
              <a:t>Advance the Governor’s Roadmap for California Community Colleges </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 </a:t>
            </a:r>
            <a:b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b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The roadmap makes a state commitment to advance the </a:t>
            </a:r>
            <a:b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br>
            <a:r>
              <a:rPr kumimoji="0" lang="en-US" sz="2600" b="0" i="1" u="none" strike="noStrike" kern="1200" cap="none" spc="0" normalizeH="0" baseline="0" noProof="0" dirty="0">
                <a:ln>
                  <a:noFill/>
                </a:ln>
                <a:solidFill>
                  <a:srgbClr val="002060"/>
                </a:solidFill>
                <a:effectLst/>
                <a:uLnTx/>
                <a:uFillTx/>
                <a:latin typeface="Source Sans Pro"/>
                <a:ea typeface="Source Sans Pro"/>
                <a:cs typeface="+mn-cs"/>
              </a:rPr>
              <a:t>Vision for Success g</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oals and commitments. Our colleges </a:t>
            </a:r>
            <a:b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b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play a critical role in achieving 70% postsecondary </a:t>
            </a:r>
            <a:b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b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degree and certificate attainment among </a:t>
            </a:r>
            <a:b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b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working-age Californians by 2030.</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600" b="0" i="0" u="none" strike="noStrike" kern="1200" cap="none" spc="0" normalizeH="0" baseline="0" noProof="0" dirty="0">
              <a:ln>
                <a:noFill/>
              </a:ln>
              <a:solidFill>
                <a:srgbClr val="555759"/>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600" b="0" i="0" u="none" strike="noStrike" kern="1200" cap="none" spc="0" normalizeH="0" baseline="0" noProof="0" dirty="0">
              <a:ln>
                <a:noFill/>
              </a:ln>
              <a:solidFill>
                <a:srgbClr val="555759"/>
              </a:solidFill>
              <a:effectLst/>
              <a:uLnTx/>
              <a:uFillTx/>
              <a:latin typeface="Source Sans Pro"/>
              <a:ea typeface="+mn-ea"/>
              <a:cs typeface="+mn-cs"/>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5</a:t>
            </a:fld>
            <a:endParaRPr lang="uk-UA"/>
          </a:p>
        </p:txBody>
      </p:sp>
    </p:spTree>
    <p:extLst>
      <p:ext uri="{BB962C8B-B14F-4D97-AF65-F5344CB8AC3E}">
        <p14:creationId xmlns:p14="http://schemas.microsoft.com/office/powerpoint/2010/main" val="4086065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5502" y="1856229"/>
            <a:ext cx="7252252" cy="3819013"/>
          </a:xfrm>
        </p:spPr>
        <p:txBody>
          <a:bodyPr/>
          <a:lstStyle/>
          <a:p>
            <a:endParaRPr lang="en-US" sz="5400" b="1" dirty="0" smtClean="0"/>
          </a:p>
          <a:p>
            <a:endParaRPr lang="en-US" sz="5400" b="1" dirty="0" smtClean="0"/>
          </a:p>
          <a:p>
            <a:endParaRPr lang="en-US" sz="5400" b="1" dirty="0"/>
          </a:p>
          <a:p>
            <a:r>
              <a:rPr lang="en-US" b="1" dirty="0" smtClean="0"/>
              <a:t>Resources</a:t>
            </a:r>
            <a:endParaRPr lang="en-US" b="1" dirty="0"/>
          </a:p>
        </p:txBody>
      </p:sp>
      <p:sp>
        <p:nvSpPr>
          <p:cNvPr id="6" name="Slide Number Placeholder 5"/>
          <p:cNvSpPr>
            <a:spLocks noGrp="1"/>
          </p:cNvSpPr>
          <p:nvPr>
            <p:ph type="sldNum" sz="quarter" idx="10"/>
          </p:nvPr>
        </p:nvSpPr>
        <p:spPr/>
        <p:txBody>
          <a:bodyPr/>
          <a:lstStyle/>
          <a:p>
            <a:fld id="{7934E7AA-586C-4B13-A389-1429762DA247}" type="slidenum">
              <a:rPr lang="en-US" smtClean="0"/>
              <a:pPr/>
              <a:t>50</a:t>
            </a:fld>
            <a:endParaRPr lang="en-US" dirty="0"/>
          </a:p>
        </p:txBody>
      </p:sp>
    </p:spTree>
    <p:extLst>
      <p:ext uri="{BB962C8B-B14F-4D97-AF65-F5344CB8AC3E}">
        <p14:creationId xmlns:p14="http://schemas.microsoft.com/office/powerpoint/2010/main" val="3633010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0600481">
            <a:off x="1149750" y="361758"/>
            <a:ext cx="2801201" cy="6159541"/>
          </a:xfrm>
          <a:prstGeom prst="rect">
            <a:avLst/>
          </a:prstGeom>
        </p:spPr>
      </p:pic>
      <p:sp>
        <p:nvSpPr>
          <p:cNvPr id="6" name="Slide Number Placeholder 5"/>
          <p:cNvSpPr>
            <a:spLocks noGrp="1"/>
          </p:cNvSpPr>
          <p:nvPr>
            <p:ph type="sldNum" sz="quarter" idx="11"/>
          </p:nvPr>
        </p:nvSpPr>
        <p:spPr/>
        <p:txBody>
          <a:bodyPr/>
          <a:lstStyle/>
          <a:p>
            <a:fld id="{7934E7AA-586C-4B13-A389-1429762DA247}" type="slidenum">
              <a:rPr lang="en-US" smtClean="0"/>
              <a:pPr/>
              <a:t>51</a:t>
            </a:fld>
            <a:endParaRPr lang="en-US" dirty="0"/>
          </a:p>
        </p:txBody>
      </p:sp>
      <p:sp>
        <p:nvSpPr>
          <p:cNvPr id="12" name="Rectangle 11"/>
          <p:cNvSpPr/>
          <p:nvPr/>
        </p:nvSpPr>
        <p:spPr>
          <a:xfrm>
            <a:off x="4424516" y="6113250"/>
            <a:ext cx="7767484" cy="369332"/>
          </a:xfrm>
          <a:prstGeom prst="rect">
            <a:avLst/>
          </a:prstGeom>
          <a:solidFill>
            <a:schemeClr val="bg2">
              <a:lumMod val="20000"/>
              <a:lumOff val="80000"/>
            </a:schemeClr>
          </a:solidFill>
        </p:spPr>
        <p:txBody>
          <a:bodyPr wrap="square">
            <a:spAutoFit/>
          </a:bodyPr>
          <a:lstStyle/>
          <a:p>
            <a:endParaRPr lang="en-US" dirty="0">
              <a:solidFill>
                <a:schemeClr val="accent4">
                  <a:lumMod val="75000"/>
                  <a:lumOff val="25000"/>
                </a:schemeClr>
              </a:solidFill>
            </a:endParaRPr>
          </a:p>
        </p:txBody>
      </p:sp>
      <p:sp>
        <p:nvSpPr>
          <p:cNvPr id="17" name="TextBox 16"/>
          <p:cNvSpPr txBox="1"/>
          <p:nvPr/>
        </p:nvSpPr>
        <p:spPr>
          <a:xfrm>
            <a:off x="4704704" y="214964"/>
            <a:ext cx="6921657" cy="1384995"/>
          </a:xfrm>
          <a:prstGeom prst="rect">
            <a:avLst/>
          </a:prstGeom>
          <a:solidFill>
            <a:srgbClr val="FFB600"/>
          </a:solidFill>
        </p:spPr>
        <p:txBody>
          <a:bodyPr wrap="square" rtlCol="0">
            <a:spAutoFit/>
          </a:bodyPr>
          <a:lstStyle/>
          <a:p>
            <a:r>
              <a:rPr lang="en-US" sz="2800" b="1" dirty="0" smtClean="0"/>
              <a:t>Resources</a:t>
            </a:r>
          </a:p>
          <a:p>
            <a:endParaRPr lang="en-US" sz="2800" b="1" dirty="0"/>
          </a:p>
          <a:p>
            <a:endParaRPr lang="en-US" sz="2800" b="1" dirty="0"/>
          </a:p>
        </p:txBody>
      </p:sp>
      <p:sp>
        <p:nvSpPr>
          <p:cNvPr id="15" name="Rectangle 14"/>
          <p:cNvSpPr/>
          <p:nvPr/>
        </p:nvSpPr>
        <p:spPr>
          <a:xfrm>
            <a:off x="4775043" y="1918798"/>
            <a:ext cx="4272431" cy="584775"/>
          </a:xfrm>
          <a:prstGeom prst="rect">
            <a:avLst/>
          </a:prstGeom>
          <a:solidFill>
            <a:srgbClr val="183768"/>
          </a:solidFill>
        </p:spPr>
        <p:txBody>
          <a:bodyPr wrap="square">
            <a:spAutoFit/>
          </a:bodyPr>
          <a:lstStyle/>
          <a:p>
            <a:r>
              <a:rPr lang="en-US" sz="3200" dirty="0">
                <a:solidFill>
                  <a:schemeClr val="bg1"/>
                </a:solidFill>
              </a:rPr>
              <a:t>https://www.cccco.edu/</a:t>
            </a:r>
          </a:p>
        </p:txBody>
      </p:sp>
      <p:sp>
        <p:nvSpPr>
          <p:cNvPr id="18" name="Rectangle 17"/>
          <p:cNvSpPr/>
          <p:nvPr/>
        </p:nvSpPr>
        <p:spPr>
          <a:xfrm>
            <a:off x="8941144" y="312973"/>
            <a:ext cx="6096000" cy="1200329"/>
          </a:xfrm>
          <a:prstGeom prst="rect">
            <a:avLst/>
          </a:prstGeom>
        </p:spPr>
        <p:txBody>
          <a:bodyPr>
            <a:spAutoFit/>
          </a:bodyPr>
          <a:lstStyle/>
          <a:p>
            <a:pPr marL="171450" indent="-171450">
              <a:buFont typeface="Arial" panose="020B0604020202020204" pitchFamily="34" charset="0"/>
              <a:buChar char="•"/>
            </a:pPr>
            <a:r>
              <a:rPr lang="en-US" sz="1200" dirty="0"/>
              <a:t>EDCODE</a:t>
            </a:r>
          </a:p>
          <a:p>
            <a:pPr marL="171450" indent="-171450">
              <a:buFont typeface="Arial" panose="020B0604020202020204" pitchFamily="34" charset="0"/>
              <a:buChar char="•"/>
            </a:pPr>
            <a:r>
              <a:rPr lang="en-US" sz="1200" dirty="0" smtClean="0"/>
              <a:t>Title </a:t>
            </a:r>
            <a:r>
              <a:rPr lang="en-US" sz="1200" dirty="0"/>
              <a:t>V</a:t>
            </a:r>
          </a:p>
          <a:p>
            <a:pPr marL="171450" indent="-171450">
              <a:buFont typeface="Arial" panose="020B0604020202020204" pitchFamily="34" charset="0"/>
              <a:buChar char="•"/>
            </a:pPr>
            <a:r>
              <a:rPr lang="en-US" sz="1200" dirty="0"/>
              <a:t>PCAH</a:t>
            </a:r>
          </a:p>
          <a:p>
            <a:pPr marL="171450" indent="-171450">
              <a:buFont typeface="Arial" panose="020B0604020202020204" pitchFamily="34" charset="0"/>
              <a:buChar char="•"/>
            </a:pPr>
            <a:r>
              <a:rPr lang="en-US" sz="1200" dirty="0"/>
              <a:t>TOP code manual</a:t>
            </a:r>
          </a:p>
          <a:p>
            <a:pPr marL="171450" indent="-171450">
              <a:buFont typeface="Arial" panose="020B0604020202020204" pitchFamily="34" charset="0"/>
              <a:buChar char="•"/>
            </a:pPr>
            <a:r>
              <a:rPr lang="en-US" sz="1200" dirty="0"/>
              <a:t>The Data Element </a:t>
            </a:r>
            <a:r>
              <a:rPr lang="en-US" sz="1200" dirty="0" smtClean="0"/>
              <a:t>Dictionary </a:t>
            </a:r>
            <a:endParaRPr lang="en-US" sz="1200" dirty="0"/>
          </a:p>
          <a:p>
            <a:pPr marL="171450" indent="-171450">
              <a:buFont typeface="Arial" panose="020B0604020202020204" pitchFamily="34" charset="0"/>
              <a:buChar char="•"/>
            </a:pPr>
            <a:r>
              <a:rPr lang="en-US" sz="1200" dirty="0" smtClean="0"/>
              <a:t>Guide</a:t>
            </a:r>
            <a:endParaRPr lang="en-US" sz="1200" dirty="0"/>
          </a:p>
        </p:txBody>
      </p:sp>
      <p:sp>
        <p:nvSpPr>
          <p:cNvPr id="19" name="Down Arrow 18"/>
          <p:cNvSpPr/>
          <p:nvPr/>
        </p:nvSpPr>
        <p:spPr>
          <a:xfrm>
            <a:off x="9170250" y="2712300"/>
            <a:ext cx="108155" cy="57027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814714" y="3282571"/>
            <a:ext cx="3500493" cy="2260408"/>
          </a:xfrm>
          <a:prstGeom prst="rect">
            <a:avLst/>
          </a:prstGeom>
        </p:spPr>
      </p:pic>
      <p:sp>
        <p:nvSpPr>
          <p:cNvPr id="11" name="Down Arrow 10"/>
          <p:cNvSpPr/>
          <p:nvPr/>
        </p:nvSpPr>
        <p:spPr>
          <a:xfrm rot="5400000">
            <a:off x="10090144" y="4045004"/>
            <a:ext cx="176477" cy="10885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10659527" y="4012715"/>
            <a:ext cx="1342825" cy="976600"/>
          </a:xfrm>
          <a:prstGeom prst="rect">
            <a:avLst/>
          </a:prstGeom>
        </p:spPr>
      </p:pic>
    </p:spTree>
    <p:extLst>
      <p:ext uri="{BB962C8B-B14F-4D97-AF65-F5344CB8AC3E}">
        <p14:creationId xmlns:p14="http://schemas.microsoft.com/office/powerpoint/2010/main" val="16587961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7934E7AA-586C-4B13-A389-1429762DA247}" type="slidenum">
              <a:rPr lang="en-US" smtClean="0"/>
              <a:pPr/>
              <a:t>52</a:t>
            </a:fld>
            <a:endParaRPr lang="en-US" dirty="0"/>
          </a:p>
        </p:txBody>
      </p:sp>
      <p:pic>
        <p:nvPicPr>
          <p:cNvPr id="8" name="Picture 7"/>
          <p:cNvPicPr>
            <a:picLocks noChangeAspect="1"/>
          </p:cNvPicPr>
          <p:nvPr/>
        </p:nvPicPr>
        <p:blipFill>
          <a:blip r:embed="rId2"/>
          <a:stretch>
            <a:fillRect/>
          </a:stretch>
        </p:blipFill>
        <p:spPr>
          <a:xfrm>
            <a:off x="1155772" y="558506"/>
            <a:ext cx="7738202" cy="5313565"/>
          </a:xfrm>
          <a:prstGeom prst="rect">
            <a:avLst/>
          </a:prstGeom>
        </p:spPr>
      </p:pic>
      <p:sp>
        <p:nvSpPr>
          <p:cNvPr id="10" name="Bent Arrow 9"/>
          <p:cNvSpPr/>
          <p:nvPr/>
        </p:nvSpPr>
        <p:spPr>
          <a:xfrm rot="5400000" flipV="1">
            <a:off x="7131115" y="3576892"/>
            <a:ext cx="164303" cy="385169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8500476" y="4293553"/>
            <a:ext cx="2323382" cy="222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9063162" y="4710805"/>
            <a:ext cx="1342825" cy="976600"/>
          </a:xfrm>
          <a:prstGeom prst="rect">
            <a:avLst/>
          </a:prstGeom>
        </p:spPr>
      </p:pic>
      <p:sp>
        <p:nvSpPr>
          <p:cNvPr id="13" name="TextBox 12"/>
          <p:cNvSpPr txBox="1"/>
          <p:nvPr/>
        </p:nvSpPr>
        <p:spPr>
          <a:xfrm>
            <a:off x="8017052" y="5662668"/>
            <a:ext cx="3435043" cy="369332"/>
          </a:xfrm>
          <a:prstGeom prst="rect">
            <a:avLst/>
          </a:prstGeom>
          <a:solidFill>
            <a:schemeClr val="accent2"/>
          </a:solidFill>
        </p:spPr>
        <p:txBody>
          <a:bodyPr wrap="none" rtlCol="0">
            <a:spAutoFit/>
          </a:bodyPr>
          <a:lstStyle/>
          <a:p>
            <a:r>
              <a:rPr lang="en-US" dirty="0" smtClean="0">
                <a:effectLst>
                  <a:outerShdw blurRad="38100" dist="38100" dir="2700000" algn="tl">
                    <a:srgbClr val="000000">
                      <a:alpha val="43137"/>
                    </a:srgbClr>
                  </a:outerShdw>
                </a:effectLst>
              </a:rPr>
              <a:t>Educational Services and Support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20461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7934E7AA-586C-4B13-A389-1429762DA247}" type="slidenum">
              <a:rPr lang="en-US" smtClean="0"/>
              <a:pPr/>
              <a:t>53</a:t>
            </a:fld>
            <a:endParaRPr lang="en-US" dirty="0"/>
          </a:p>
        </p:txBody>
      </p:sp>
      <p:pic>
        <p:nvPicPr>
          <p:cNvPr id="7" name="Picture 6"/>
          <p:cNvPicPr>
            <a:picLocks noChangeAspect="1"/>
          </p:cNvPicPr>
          <p:nvPr/>
        </p:nvPicPr>
        <p:blipFill>
          <a:blip r:embed="rId2"/>
          <a:stretch>
            <a:fillRect/>
          </a:stretch>
        </p:blipFill>
        <p:spPr>
          <a:xfrm>
            <a:off x="4560400" y="520715"/>
            <a:ext cx="5986351" cy="6582691"/>
          </a:xfrm>
          <a:prstGeom prst="rect">
            <a:avLst/>
          </a:prstGeom>
        </p:spPr>
      </p:pic>
      <p:pic>
        <p:nvPicPr>
          <p:cNvPr id="8" name="Picture 7"/>
          <p:cNvPicPr>
            <a:picLocks noChangeAspect="1"/>
          </p:cNvPicPr>
          <p:nvPr/>
        </p:nvPicPr>
        <p:blipFill>
          <a:blip r:embed="rId3"/>
          <a:stretch>
            <a:fillRect/>
          </a:stretch>
        </p:blipFill>
        <p:spPr>
          <a:xfrm>
            <a:off x="920247" y="1535415"/>
            <a:ext cx="2341067" cy="2237426"/>
          </a:xfrm>
          <a:prstGeom prst="rect">
            <a:avLst/>
          </a:prstGeom>
        </p:spPr>
      </p:pic>
      <p:sp>
        <p:nvSpPr>
          <p:cNvPr id="12" name="Right Arrow 11"/>
          <p:cNvSpPr/>
          <p:nvPr/>
        </p:nvSpPr>
        <p:spPr>
          <a:xfrm>
            <a:off x="2720535" y="2654128"/>
            <a:ext cx="2395601" cy="1768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515388" y="1838829"/>
            <a:ext cx="1341236" cy="975445"/>
          </a:xfrm>
          <a:prstGeom prst="rect">
            <a:avLst/>
          </a:prstGeom>
        </p:spPr>
      </p:pic>
      <p:sp>
        <p:nvSpPr>
          <p:cNvPr id="10" name="TextBox 9"/>
          <p:cNvSpPr txBox="1"/>
          <p:nvPr/>
        </p:nvSpPr>
        <p:spPr>
          <a:xfrm>
            <a:off x="659890" y="2789213"/>
            <a:ext cx="2778709" cy="369332"/>
          </a:xfrm>
          <a:prstGeom prst="rect">
            <a:avLst/>
          </a:prstGeom>
          <a:solidFill>
            <a:schemeClr val="accent2"/>
          </a:solidFill>
        </p:spPr>
        <p:txBody>
          <a:bodyPr wrap="none" rtlCol="0">
            <a:spAutoFit/>
          </a:bodyPr>
          <a:lstStyle/>
          <a:p>
            <a:r>
              <a:rPr lang="en-US" dirty="0" smtClean="0">
                <a:effectLst>
                  <a:outerShdw blurRad="38100" dist="38100" dir="2700000" algn="tl">
                    <a:srgbClr val="000000">
                      <a:alpha val="43137"/>
                    </a:srgbClr>
                  </a:outerShdw>
                </a:effectLst>
              </a:rPr>
              <a:t>Curriculum and Instruction</a:t>
            </a:r>
            <a:endParaRPr lang="en-US" dirty="0">
              <a:effectLst>
                <a:outerShdw blurRad="38100" dist="38100" dir="2700000" algn="tl">
                  <a:srgbClr val="000000">
                    <a:alpha val="43137"/>
                  </a:srgbClr>
                </a:outerShdw>
              </a:effectLst>
            </a:endParaRPr>
          </a:p>
        </p:txBody>
      </p:sp>
      <p:sp>
        <p:nvSpPr>
          <p:cNvPr id="14" name="Rectangle 13"/>
          <p:cNvSpPr/>
          <p:nvPr/>
        </p:nvSpPr>
        <p:spPr>
          <a:xfrm>
            <a:off x="155275" y="151383"/>
            <a:ext cx="10174220" cy="369332"/>
          </a:xfrm>
          <a:prstGeom prst="rect">
            <a:avLst/>
          </a:prstGeom>
          <a:solidFill>
            <a:schemeClr val="tx1"/>
          </a:solidFill>
        </p:spPr>
        <p:txBody>
          <a:bodyPr wrap="square">
            <a:spAutoFit/>
          </a:bodyPr>
          <a:lstStyle/>
          <a:p>
            <a:r>
              <a:rPr lang="en-US" dirty="0">
                <a:solidFill>
                  <a:schemeClr val="bg1"/>
                </a:solidFill>
              </a:rPr>
              <a:t>https://www.cccco.edu/About-Us/Chancellors-Office/Divisions/Educational-Services-and-Support</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663730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92" y="828136"/>
            <a:ext cx="4278702" cy="2794958"/>
          </a:xfrm>
          <a:solidFill>
            <a:schemeClr val="accent2">
              <a:lumMod val="60000"/>
              <a:lumOff val="40000"/>
            </a:schemeClr>
          </a:solidFill>
        </p:spPr>
        <p:txBody>
          <a:bodyPr>
            <a:normAutofit fontScale="90000"/>
          </a:bodyPr>
          <a:lstStyle/>
          <a:p>
            <a:pPr algn="ctr"/>
            <a:r>
              <a:rPr lang="en-US" dirty="0" smtClean="0">
                <a:effectLst>
                  <a:outerShdw blurRad="38100" dist="38100" dir="2700000" algn="tl">
                    <a:srgbClr val="000000">
                      <a:alpha val="43137"/>
                    </a:srgbClr>
                  </a:outerShdw>
                </a:effectLst>
              </a:rPr>
              <a:t>Curriculum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and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Instruction Unit</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webpage</a:t>
            </a:r>
            <a:r>
              <a:rPr lang="en-US" dirty="0" smtClean="0"/>
              <a:t/>
            </a:r>
            <a:br>
              <a:rPr lang="en-US" dirty="0" smtClean="0"/>
            </a:br>
            <a:endParaRPr lang="en-US" dirty="0"/>
          </a:p>
        </p:txBody>
      </p:sp>
      <p:sp>
        <p:nvSpPr>
          <p:cNvPr id="6" name="Slide Number Placeholder 5"/>
          <p:cNvSpPr>
            <a:spLocks noGrp="1"/>
          </p:cNvSpPr>
          <p:nvPr>
            <p:ph type="sldNum" sz="quarter" idx="11"/>
          </p:nvPr>
        </p:nvSpPr>
        <p:spPr/>
        <p:txBody>
          <a:bodyPr/>
          <a:lstStyle/>
          <a:p>
            <a:fld id="{7934E7AA-586C-4B13-A389-1429762DA247}" type="slidenum">
              <a:rPr lang="en-US" smtClean="0"/>
              <a:pPr/>
              <a:t>54</a:t>
            </a:fld>
            <a:endParaRPr lang="en-US" dirty="0"/>
          </a:p>
        </p:txBody>
      </p:sp>
      <p:pic>
        <p:nvPicPr>
          <p:cNvPr id="7" name="Picture 6"/>
          <p:cNvPicPr>
            <a:picLocks noChangeAspect="1"/>
          </p:cNvPicPr>
          <p:nvPr/>
        </p:nvPicPr>
        <p:blipFill>
          <a:blip r:embed="rId2"/>
          <a:stretch>
            <a:fillRect/>
          </a:stretch>
        </p:blipFill>
        <p:spPr>
          <a:xfrm>
            <a:off x="4424494" y="467404"/>
            <a:ext cx="7413935" cy="5752720"/>
          </a:xfrm>
          <a:prstGeom prst="rect">
            <a:avLst/>
          </a:prstGeom>
        </p:spPr>
      </p:pic>
      <p:sp>
        <p:nvSpPr>
          <p:cNvPr id="8" name="Rectangle 7"/>
          <p:cNvSpPr/>
          <p:nvPr/>
        </p:nvSpPr>
        <p:spPr>
          <a:xfrm>
            <a:off x="4347713" y="6047117"/>
            <a:ext cx="5520906" cy="47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8318" y="116175"/>
            <a:ext cx="11818373" cy="307777"/>
          </a:xfrm>
          <a:prstGeom prst="rect">
            <a:avLst/>
          </a:prstGeom>
          <a:solidFill>
            <a:schemeClr val="tx1"/>
          </a:solidFill>
        </p:spPr>
        <p:txBody>
          <a:bodyPr wrap="square">
            <a:spAutoFit/>
          </a:bodyPr>
          <a:lstStyle/>
          <a:p>
            <a:r>
              <a:rPr lang="en-US" sz="1400" dirty="0">
                <a:solidFill>
                  <a:schemeClr val="bg1"/>
                </a:solidFill>
              </a:rPr>
              <a:t>https://www.cccco.edu/About-Us/Chancellors-Office/Divisions/Educational-Services-and-Support/What-we-do/Curriculum-and-Instruction-Unit</a:t>
            </a:r>
          </a:p>
        </p:txBody>
      </p:sp>
      <p:sp>
        <p:nvSpPr>
          <p:cNvPr id="12" name="Right Arrow 11"/>
          <p:cNvSpPr/>
          <p:nvPr/>
        </p:nvSpPr>
        <p:spPr>
          <a:xfrm rot="10800000">
            <a:off x="7401465" y="4382219"/>
            <a:ext cx="1854679" cy="32780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6725729" y="5533685"/>
            <a:ext cx="1854679" cy="32780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90" y="3835066"/>
            <a:ext cx="2629749" cy="1632485"/>
          </a:xfrm>
          <a:prstGeom prst="rect">
            <a:avLst/>
          </a:prstGeom>
        </p:spPr>
      </p:pic>
      <p:sp>
        <p:nvSpPr>
          <p:cNvPr id="15" name="Rectangle 14"/>
          <p:cNvSpPr/>
          <p:nvPr/>
        </p:nvSpPr>
        <p:spPr>
          <a:xfrm>
            <a:off x="1802921" y="4382219"/>
            <a:ext cx="405441" cy="163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10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95223" y="914400"/>
            <a:ext cx="6625086" cy="100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7934E7AA-586C-4B13-A389-1429762DA247}" type="slidenum">
              <a:rPr lang="en-US" smtClean="0"/>
              <a:pPr/>
              <a:t>55</a:t>
            </a:fld>
            <a:endParaRPr lang="en-US" dirty="0"/>
          </a:p>
        </p:txBody>
      </p:sp>
      <p:sp>
        <p:nvSpPr>
          <p:cNvPr id="9" name="Rectangle 8"/>
          <p:cNvSpPr/>
          <p:nvPr/>
        </p:nvSpPr>
        <p:spPr>
          <a:xfrm>
            <a:off x="294968" y="270064"/>
            <a:ext cx="11818373" cy="307777"/>
          </a:xfrm>
          <a:prstGeom prst="rect">
            <a:avLst/>
          </a:prstGeom>
          <a:solidFill>
            <a:schemeClr val="bg2">
              <a:lumMod val="20000"/>
              <a:lumOff val="80000"/>
            </a:schemeClr>
          </a:solidFill>
        </p:spPr>
        <p:txBody>
          <a:bodyPr wrap="square">
            <a:spAutoFit/>
          </a:bodyPr>
          <a:lstStyle/>
          <a:p>
            <a:r>
              <a:rPr lang="en-US" sz="1400" dirty="0">
                <a:solidFill>
                  <a:schemeClr val="accent4">
                    <a:lumMod val="75000"/>
                    <a:lumOff val="25000"/>
                  </a:schemeClr>
                </a:solidFill>
              </a:rPr>
              <a:t>https://www.cccco.edu/About-Us/Chancellors-Office/Divisions/Educational-Services-and-Support/What-we-do/Curriculum-and-Instruction-Unit</a:t>
            </a:r>
          </a:p>
        </p:txBody>
      </p:sp>
      <p:pic>
        <p:nvPicPr>
          <p:cNvPr id="2" name="Picture 1"/>
          <p:cNvPicPr>
            <a:picLocks noChangeAspect="1"/>
          </p:cNvPicPr>
          <p:nvPr/>
        </p:nvPicPr>
        <p:blipFill>
          <a:blip r:embed="rId2"/>
          <a:stretch>
            <a:fillRect/>
          </a:stretch>
        </p:blipFill>
        <p:spPr>
          <a:xfrm>
            <a:off x="1253408" y="1518971"/>
            <a:ext cx="9011908" cy="3820058"/>
          </a:xfrm>
          <a:prstGeom prst="rect">
            <a:avLst/>
          </a:prstGeom>
        </p:spPr>
      </p:pic>
      <p:sp>
        <p:nvSpPr>
          <p:cNvPr id="3" name="Left Arrow 2"/>
          <p:cNvSpPr/>
          <p:nvPr/>
        </p:nvSpPr>
        <p:spPr>
          <a:xfrm>
            <a:off x="10054087" y="2863970"/>
            <a:ext cx="2059254" cy="1130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90777" y="4468483"/>
            <a:ext cx="5098212" cy="130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3048" y="2030338"/>
            <a:ext cx="1742536" cy="2135859"/>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5729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989" y="116176"/>
            <a:ext cx="7841411" cy="945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1"/>
          </p:nvPr>
        </p:nvSpPr>
        <p:spPr/>
        <p:txBody>
          <a:bodyPr/>
          <a:lstStyle/>
          <a:p>
            <a:fld id="{7934E7AA-586C-4B13-A389-1429762DA247}" type="slidenum">
              <a:rPr lang="en-US" smtClean="0"/>
              <a:pPr/>
              <a:t>56</a:t>
            </a:fld>
            <a:endParaRPr lang="en-US" dirty="0"/>
          </a:p>
        </p:txBody>
      </p:sp>
      <p:sp>
        <p:nvSpPr>
          <p:cNvPr id="12" name="Rectangle 11"/>
          <p:cNvSpPr/>
          <p:nvPr/>
        </p:nvSpPr>
        <p:spPr>
          <a:xfrm>
            <a:off x="262131" y="57575"/>
            <a:ext cx="9468466" cy="276999"/>
          </a:xfrm>
          <a:prstGeom prst="rect">
            <a:avLst/>
          </a:prstGeom>
          <a:solidFill>
            <a:schemeClr val="bg2">
              <a:lumMod val="20000"/>
              <a:lumOff val="80000"/>
            </a:schemeClr>
          </a:solidFill>
        </p:spPr>
        <p:txBody>
          <a:bodyPr wrap="square">
            <a:spAutoFit/>
          </a:bodyPr>
          <a:lstStyle/>
          <a:p>
            <a:r>
              <a:rPr lang="en-US" sz="1200" dirty="0">
                <a:solidFill>
                  <a:schemeClr val="accent4">
                    <a:lumMod val="75000"/>
                    <a:lumOff val="25000"/>
                  </a:schemeClr>
                </a:solidFill>
              </a:rPr>
              <a:t>https://www.cccco.edu/About-Us/Chancellors-Office/Divisions/Educational-Services-and-Support/What-we-do/Curriculum-and-Instruction-Unit</a:t>
            </a:r>
          </a:p>
        </p:txBody>
      </p:sp>
      <p:pic>
        <p:nvPicPr>
          <p:cNvPr id="14" name="Picture 13"/>
          <p:cNvPicPr>
            <a:picLocks noChangeAspect="1"/>
          </p:cNvPicPr>
          <p:nvPr/>
        </p:nvPicPr>
        <p:blipFill>
          <a:blip r:embed="rId2"/>
          <a:stretch>
            <a:fillRect/>
          </a:stretch>
        </p:blipFill>
        <p:spPr>
          <a:xfrm>
            <a:off x="2429588" y="511558"/>
            <a:ext cx="4601217" cy="6020640"/>
          </a:xfrm>
          <a:prstGeom prst="rect">
            <a:avLst/>
          </a:prstGeom>
        </p:spPr>
      </p:pic>
      <p:sp>
        <p:nvSpPr>
          <p:cNvPr id="16" name="Right Arrow 15"/>
          <p:cNvSpPr/>
          <p:nvPr/>
        </p:nvSpPr>
        <p:spPr>
          <a:xfrm>
            <a:off x="589934" y="3285730"/>
            <a:ext cx="1769807" cy="2192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89934" y="3609483"/>
            <a:ext cx="1769807" cy="2192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60576" y="5465679"/>
            <a:ext cx="1769807" cy="21929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401290" y="1955322"/>
            <a:ext cx="2553056" cy="3620005"/>
          </a:xfrm>
          <a:prstGeom prst="rect">
            <a:avLst/>
          </a:prstGeom>
        </p:spPr>
      </p:pic>
      <p:sp>
        <p:nvSpPr>
          <p:cNvPr id="13" name="Left Arrow 12"/>
          <p:cNvSpPr/>
          <p:nvPr/>
        </p:nvSpPr>
        <p:spPr>
          <a:xfrm>
            <a:off x="10054087" y="2863970"/>
            <a:ext cx="2059254" cy="1130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0117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7934E7AA-586C-4B13-A389-1429762DA247}" type="slidenum">
              <a:rPr lang="en-US" smtClean="0"/>
              <a:pPr/>
              <a:t>57</a:t>
            </a:fld>
            <a:endParaRPr lang="en-US" dirty="0"/>
          </a:p>
        </p:txBody>
      </p:sp>
      <p:pic>
        <p:nvPicPr>
          <p:cNvPr id="8" name="Picture 7"/>
          <p:cNvPicPr>
            <a:picLocks noChangeAspect="1"/>
          </p:cNvPicPr>
          <p:nvPr/>
        </p:nvPicPr>
        <p:blipFill>
          <a:blip r:embed="rId2"/>
          <a:stretch>
            <a:fillRect/>
          </a:stretch>
        </p:blipFill>
        <p:spPr>
          <a:xfrm>
            <a:off x="1826657" y="1438214"/>
            <a:ext cx="2357872" cy="3414098"/>
          </a:xfrm>
          <a:prstGeom prst="rect">
            <a:avLst/>
          </a:prstGeom>
        </p:spPr>
      </p:pic>
      <p:pic>
        <p:nvPicPr>
          <p:cNvPr id="9" name="Picture 8"/>
          <p:cNvPicPr>
            <a:picLocks noChangeAspect="1"/>
          </p:cNvPicPr>
          <p:nvPr/>
        </p:nvPicPr>
        <p:blipFill>
          <a:blip r:embed="rId3"/>
          <a:stretch>
            <a:fillRect/>
          </a:stretch>
        </p:blipFill>
        <p:spPr>
          <a:xfrm>
            <a:off x="5049327" y="1438214"/>
            <a:ext cx="2328401" cy="3298568"/>
          </a:xfrm>
          <a:prstGeom prst="rect">
            <a:avLst/>
          </a:prstGeom>
        </p:spPr>
      </p:pic>
      <p:pic>
        <p:nvPicPr>
          <p:cNvPr id="11" name="Picture 10"/>
          <p:cNvPicPr>
            <a:picLocks noChangeAspect="1"/>
          </p:cNvPicPr>
          <p:nvPr/>
        </p:nvPicPr>
        <p:blipFill>
          <a:blip r:embed="rId4"/>
          <a:stretch>
            <a:fillRect/>
          </a:stretch>
        </p:blipFill>
        <p:spPr>
          <a:xfrm>
            <a:off x="1933881" y="2001054"/>
            <a:ext cx="2143424" cy="2829320"/>
          </a:xfrm>
          <a:prstGeom prst="rect">
            <a:avLst/>
          </a:prstGeom>
        </p:spPr>
      </p:pic>
      <p:pic>
        <p:nvPicPr>
          <p:cNvPr id="12" name="Picture 11"/>
          <p:cNvPicPr>
            <a:picLocks noChangeAspect="1"/>
          </p:cNvPicPr>
          <p:nvPr/>
        </p:nvPicPr>
        <p:blipFill>
          <a:blip r:embed="rId5"/>
          <a:stretch>
            <a:fillRect/>
          </a:stretch>
        </p:blipFill>
        <p:spPr>
          <a:xfrm>
            <a:off x="5172728" y="2001054"/>
            <a:ext cx="2090811" cy="2689215"/>
          </a:xfrm>
          <a:prstGeom prst="rect">
            <a:avLst/>
          </a:prstGeom>
        </p:spPr>
      </p:pic>
      <p:pic>
        <p:nvPicPr>
          <p:cNvPr id="13" name="Picture 12"/>
          <p:cNvPicPr>
            <a:picLocks noChangeAspect="1"/>
          </p:cNvPicPr>
          <p:nvPr/>
        </p:nvPicPr>
        <p:blipFill>
          <a:blip r:embed="rId6"/>
          <a:stretch>
            <a:fillRect/>
          </a:stretch>
        </p:blipFill>
        <p:spPr>
          <a:xfrm>
            <a:off x="8987300" y="739865"/>
            <a:ext cx="2181529" cy="4810796"/>
          </a:xfrm>
          <a:prstGeom prst="rect">
            <a:avLst/>
          </a:prstGeom>
        </p:spPr>
      </p:pic>
      <p:sp>
        <p:nvSpPr>
          <p:cNvPr id="3" name="Rectangle 2"/>
          <p:cNvSpPr/>
          <p:nvPr/>
        </p:nvSpPr>
        <p:spPr>
          <a:xfrm>
            <a:off x="610128" y="237321"/>
            <a:ext cx="10938295" cy="307777"/>
          </a:xfrm>
          <a:prstGeom prst="rect">
            <a:avLst/>
          </a:prstGeom>
          <a:solidFill>
            <a:schemeClr val="accent1"/>
          </a:solidFill>
        </p:spPr>
        <p:txBody>
          <a:bodyPr wrap="square">
            <a:spAutoFit/>
          </a:bodyPr>
          <a:lstStyle/>
          <a:p>
            <a:pPr lvl="0"/>
            <a:r>
              <a:rPr lang="en-US" sz="1400" dirty="0">
                <a:solidFill>
                  <a:schemeClr val="bg1"/>
                </a:solidFill>
              </a:rPr>
              <a:t>https://www.cccco.edu/About-Us/Chancellors-Office/Divisions/Educational-Services-and-Support/What-we-do/Curriculum-and-Instruction-Unit</a:t>
            </a:r>
          </a:p>
        </p:txBody>
      </p:sp>
    </p:spTree>
    <p:extLst>
      <p:ext uri="{BB962C8B-B14F-4D97-AF65-F5344CB8AC3E}">
        <p14:creationId xmlns:p14="http://schemas.microsoft.com/office/powerpoint/2010/main" val="592888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413" y="1968501"/>
            <a:ext cx="4916129" cy="3478570"/>
          </a:xfrm>
        </p:spPr>
        <p:txBody>
          <a:bodyPr/>
          <a:lstStyle/>
          <a:p>
            <a:pPr>
              <a:lnSpc>
                <a:spcPct val="100000"/>
              </a:lnSpc>
              <a:spcBef>
                <a:spcPts val="2400"/>
              </a:spcBef>
            </a:pPr>
            <a:r>
              <a:rPr lang="en-US" sz="4000" b="1" dirty="0">
                <a:cs typeface="Calibri" panose="020F0502020204030204" pitchFamily="34" charset="0"/>
              </a:rPr>
              <a:t>Submission Requirements </a:t>
            </a:r>
            <a:endParaRPr lang="en-US" sz="4000" b="1" dirty="0" smtClean="0">
              <a:cs typeface="Calibri" panose="020F0502020204030204" pitchFamily="34" charset="0"/>
            </a:endParaRPr>
          </a:p>
          <a:p>
            <a:pPr marL="342900" indent="-342900">
              <a:lnSpc>
                <a:spcPct val="100000"/>
              </a:lnSpc>
              <a:spcBef>
                <a:spcPts val="2400"/>
              </a:spcBef>
              <a:buFont typeface="Arial" panose="020B0604020202020204" pitchFamily="34" charset="0"/>
              <a:buChar char="•"/>
            </a:pPr>
            <a:r>
              <a:rPr lang="en-US" sz="2400" b="1" dirty="0" smtClean="0">
                <a:cs typeface="Calibri" panose="020F0502020204030204" pitchFamily="34" charset="0"/>
              </a:rPr>
              <a:t>Credit </a:t>
            </a:r>
            <a:r>
              <a:rPr lang="en-US" sz="2400" b="1" dirty="0">
                <a:cs typeface="Calibri" panose="020F0502020204030204" pitchFamily="34" charset="0"/>
              </a:rPr>
              <a:t>Programs (</a:t>
            </a:r>
            <a:r>
              <a:rPr lang="en-US" sz="2400" b="1" dirty="0" smtClean="0">
                <a:cs typeface="Calibri" panose="020F0502020204030204" pitchFamily="34" charset="0"/>
              </a:rPr>
              <a:t>AA/AS/COA)</a:t>
            </a:r>
          </a:p>
          <a:p>
            <a:pPr marL="342900" indent="-342900">
              <a:lnSpc>
                <a:spcPct val="100000"/>
              </a:lnSpc>
              <a:spcBef>
                <a:spcPts val="2400"/>
              </a:spcBef>
              <a:buFont typeface="Arial" panose="020B0604020202020204" pitchFamily="34" charset="0"/>
              <a:buChar char="•"/>
            </a:pPr>
            <a:r>
              <a:rPr lang="en-US" sz="2400" b="1" dirty="0" smtClean="0">
                <a:cs typeface="Calibri" panose="020F0502020204030204" pitchFamily="34" charset="0"/>
              </a:rPr>
              <a:t>Noncredit</a:t>
            </a:r>
          </a:p>
          <a:p>
            <a:pPr marL="342900" indent="-342900">
              <a:lnSpc>
                <a:spcPct val="100000"/>
              </a:lnSpc>
              <a:spcBef>
                <a:spcPts val="2400"/>
              </a:spcBef>
              <a:buFont typeface="Arial" panose="020B0604020202020204" pitchFamily="34" charset="0"/>
              <a:buChar char="•"/>
            </a:pPr>
            <a:r>
              <a:rPr lang="en-US" sz="2400" b="1" dirty="0" smtClean="0">
                <a:cs typeface="Calibri" panose="020F0502020204030204" pitchFamily="34" charset="0"/>
              </a:rPr>
              <a:t>ADTs</a:t>
            </a:r>
            <a:endParaRPr lang="en-US" sz="2400" b="1" dirty="0">
              <a:cs typeface="Calibri" panose="020F0502020204030204" pitchFamily="34" charset="0"/>
            </a:endParaRPr>
          </a:p>
          <a:p>
            <a:endParaRPr lang="en-US" dirty="0"/>
          </a:p>
        </p:txBody>
      </p:sp>
      <p:sp>
        <p:nvSpPr>
          <p:cNvPr id="6" name="Slide Number Placeholder 5"/>
          <p:cNvSpPr>
            <a:spLocks noGrp="1"/>
          </p:cNvSpPr>
          <p:nvPr>
            <p:ph type="sldNum" sz="quarter" idx="10"/>
          </p:nvPr>
        </p:nvSpPr>
        <p:spPr/>
        <p:txBody>
          <a:bodyPr/>
          <a:lstStyle/>
          <a:p>
            <a:fld id="{7934E7AA-586C-4B13-A389-1429762DA247}" type="slidenum">
              <a:rPr lang="en-US" smtClean="0"/>
              <a:pPr/>
              <a:t>58</a:t>
            </a:fld>
            <a:endParaRPr lang="en-US" dirty="0"/>
          </a:p>
        </p:txBody>
      </p:sp>
    </p:spTree>
    <p:extLst>
      <p:ext uri="{BB962C8B-B14F-4D97-AF65-F5344CB8AC3E}">
        <p14:creationId xmlns:p14="http://schemas.microsoft.com/office/powerpoint/2010/main" val="1536408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CB4B4D-7CA3-9044-876B-883B54F8677D}" type="slidenum">
              <a:rPr lang="uk-UA" smtClean="0"/>
              <a:t>59</a:t>
            </a:fld>
            <a:endParaRPr lang="uk-UA"/>
          </a:p>
        </p:txBody>
      </p:sp>
      <p:sp>
        <p:nvSpPr>
          <p:cNvPr id="4" name="Rectangle 3"/>
          <p:cNvSpPr/>
          <p:nvPr/>
        </p:nvSpPr>
        <p:spPr>
          <a:xfrm>
            <a:off x="509782" y="442451"/>
            <a:ext cx="11004038" cy="5250425"/>
          </a:xfrm>
          <a:prstGeom prst="rect">
            <a:avLst/>
          </a:prstGeom>
          <a:solidFill>
            <a:srgbClr val="9B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39613" y="1371815"/>
            <a:ext cx="8416413" cy="3391698"/>
          </a:xfrm>
          <a:prstGeom prst="rect">
            <a:avLst/>
          </a:prstGeom>
          <a:solidFill>
            <a:schemeClr val="accent2">
              <a:lumMod val="20000"/>
              <a:lumOff val="80000"/>
            </a:schemeClr>
          </a:solidFill>
        </p:spPr>
        <p:txBody>
          <a:bodyPr wrap="square">
            <a:spAutoFit/>
          </a:bodyPr>
          <a:lstStyle/>
          <a:p>
            <a:pPr>
              <a:lnSpc>
                <a:spcPct val="120000"/>
              </a:lnSpc>
            </a:pPr>
            <a:r>
              <a:rPr lang="en-US" dirty="0">
                <a:cs typeface="Calibri" panose="020F0502020204030204" pitchFamily="34" charset="0"/>
              </a:rPr>
              <a:t>With streamlining and auto-approval, the Chancellor’s Office no longer reviews every type of award when it is submitted to COCI.</a:t>
            </a:r>
          </a:p>
          <a:p>
            <a:pPr>
              <a:lnSpc>
                <a:spcPct val="120000"/>
              </a:lnSpc>
            </a:pPr>
            <a:r>
              <a:rPr lang="en-US" dirty="0">
                <a:cs typeface="Calibri" panose="020F0502020204030204" pitchFamily="34" charset="0"/>
              </a:rPr>
              <a:t>Awards that </a:t>
            </a:r>
            <a:r>
              <a:rPr lang="en-US" b="1" dirty="0">
                <a:cs typeface="Calibri" panose="020F0502020204030204" pitchFamily="34" charset="0"/>
              </a:rPr>
              <a:t>are reviewed at submission:*</a:t>
            </a:r>
            <a:endParaRPr lang="en-US" dirty="0">
              <a:cs typeface="Calibri" panose="020F0502020204030204" pitchFamily="34" charset="0"/>
            </a:endParaRPr>
          </a:p>
          <a:p>
            <a:pPr marL="742950" lvl="1" indent="-285750">
              <a:lnSpc>
                <a:spcPct val="120000"/>
              </a:lnSpc>
              <a:buFont typeface="Wingdings" panose="05000000000000000000" pitchFamily="2" charset="2"/>
              <a:buChar char="ü"/>
            </a:pPr>
            <a:r>
              <a:rPr lang="en-US" b="1" dirty="0">
                <a:cs typeface="Calibri" panose="020F0502020204030204" pitchFamily="34" charset="0"/>
              </a:rPr>
              <a:t>New and Revised </a:t>
            </a:r>
            <a:r>
              <a:rPr lang="en-US" dirty="0">
                <a:cs typeface="Calibri" panose="020F0502020204030204" pitchFamily="34" charset="0"/>
              </a:rPr>
              <a:t>ADTs </a:t>
            </a:r>
          </a:p>
          <a:p>
            <a:pPr marL="742950" lvl="1" indent="-285750">
              <a:lnSpc>
                <a:spcPct val="120000"/>
              </a:lnSpc>
              <a:buFont typeface="Wingdings" panose="05000000000000000000" pitchFamily="2" charset="2"/>
              <a:buChar char="ü"/>
            </a:pPr>
            <a:r>
              <a:rPr lang="en-US" b="1" dirty="0">
                <a:cs typeface="Calibri" panose="020F0502020204030204" pitchFamily="34" charset="0"/>
              </a:rPr>
              <a:t>New </a:t>
            </a:r>
            <a:r>
              <a:rPr lang="en-US" dirty="0">
                <a:cs typeface="Calibri" panose="020F0502020204030204" pitchFamily="34" charset="0"/>
              </a:rPr>
              <a:t>CTE Certificates of Achievement </a:t>
            </a:r>
          </a:p>
          <a:p>
            <a:pPr marL="742950" lvl="1" indent="-285750">
              <a:lnSpc>
                <a:spcPct val="120000"/>
              </a:lnSpc>
              <a:buFont typeface="Wingdings" panose="05000000000000000000" pitchFamily="2" charset="2"/>
              <a:buChar char="ü"/>
            </a:pPr>
            <a:r>
              <a:rPr lang="en-US" b="1" dirty="0">
                <a:cs typeface="Calibri" panose="020F0502020204030204" pitchFamily="34" charset="0"/>
              </a:rPr>
              <a:t>New </a:t>
            </a:r>
            <a:r>
              <a:rPr lang="en-US" dirty="0">
                <a:cs typeface="Calibri" panose="020F0502020204030204" pitchFamily="34" charset="0"/>
              </a:rPr>
              <a:t>CTE AS/AA Degree </a:t>
            </a:r>
          </a:p>
          <a:p>
            <a:pPr marL="742950" lvl="1" indent="-285750">
              <a:lnSpc>
                <a:spcPct val="120000"/>
              </a:lnSpc>
              <a:buFont typeface="Wingdings" panose="05000000000000000000" pitchFamily="2" charset="2"/>
              <a:buChar char="ü"/>
            </a:pPr>
            <a:r>
              <a:rPr lang="en-US" b="1" dirty="0">
                <a:cs typeface="Calibri" panose="020F0502020204030204" pitchFamily="34" charset="0"/>
              </a:rPr>
              <a:t>New and Revised </a:t>
            </a:r>
            <a:r>
              <a:rPr lang="en-US" dirty="0">
                <a:cs typeface="Calibri" panose="020F0502020204030204" pitchFamily="34" charset="0"/>
              </a:rPr>
              <a:t>CDCP Noncredit (short term vocational) </a:t>
            </a:r>
          </a:p>
          <a:p>
            <a:pPr>
              <a:lnSpc>
                <a:spcPct val="120000"/>
              </a:lnSpc>
              <a:spcBef>
                <a:spcPts val="2400"/>
              </a:spcBef>
            </a:pPr>
            <a:r>
              <a:rPr lang="en-US" dirty="0">
                <a:cs typeface="Calibri" panose="020F0502020204030204" pitchFamily="34" charset="0"/>
              </a:rPr>
              <a:t>*Colleges are still responsible for maintaining supporting documents for </a:t>
            </a:r>
            <a:r>
              <a:rPr lang="en-US" b="1" dirty="0">
                <a:cs typeface="Calibri" panose="020F0502020204030204" pitchFamily="34" charset="0"/>
              </a:rPr>
              <a:t>all</a:t>
            </a:r>
            <a:r>
              <a:rPr lang="en-US" dirty="0">
                <a:cs typeface="Calibri" panose="020F0502020204030204" pitchFamily="34" charset="0"/>
              </a:rPr>
              <a:t> awards, as specified in PCAH, even if the Chancellor’s Office does not review them at submission.</a:t>
            </a:r>
          </a:p>
        </p:txBody>
      </p:sp>
      <p:sp>
        <p:nvSpPr>
          <p:cNvPr id="6" name="AutoShape 2" descr="Free Review Cliparts, Download Free Review Cliparts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307975" y="1947391"/>
            <a:ext cx="3016046" cy="2010697"/>
          </a:xfrm>
          <a:prstGeom prst="rect">
            <a:avLst/>
          </a:prstGeom>
        </p:spPr>
      </p:pic>
      <p:sp>
        <p:nvSpPr>
          <p:cNvPr id="9" name="Rectangle 8"/>
          <p:cNvSpPr/>
          <p:nvPr/>
        </p:nvSpPr>
        <p:spPr>
          <a:xfrm>
            <a:off x="509782" y="442451"/>
            <a:ext cx="5985909" cy="39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16461" y="5297465"/>
            <a:ext cx="4897360" cy="388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565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ckground pattern&#10;&#10;Description automatically generated with medium confidence">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74" y="-90315"/>
            <a:ext cx="3104982" cy="5785765"/>
          </a:xfrm>
          <a:prstGeom prst="rect">
            <a:avLst/>
          </a:prstGeom>
          <a:noFill/>
          <a:ln cap="flat">
            <a:noFill/>
          </a:ln>
        </p:spPr>
      </p:pic>
      <p:sp>
        <p:nvSpPr>
          <p:cNvPr id="4" name="TextBox 3"/>
          <p:cNvSpPr txBox="1"/>
          <p:nvPr/>
        </p:nvSpPr>
        <p:spPr>
          <a:xfrm>
            <a:off x="3370524" y="563526"/>
            <a:ext cx="8249095" cy="508236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600" b="1" i="0" u="none" strike="noStrike" kern="1200" cap="none" spc="0" normalizeH="0" baseline="0" noProof="0" dirty="0">
                <a:ln>
                  <a:noFill/>
                </a:ln>
                <a:solidFill>
                  <a:srgbClr val="002060"/>
                </a:solidFill>
                <a:effectLst/>
                <a:uLnTx/>
                <a:uFillTx/>
                <a:latin typeface="Source Sans Pro"/>
                <a:ea typeface="Source Sans Pro"/>
                <a:cs typeface="+mn-cs"/>
              </a:rPr>
              <a:t>Policy Change with Fidelity</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 Full implementation of policy and fiscal tools that will advance equitable student outcomes and reduce regional gaps (e.g., Equitable Placement, Competency Based Education, and the Student-Centered Funding Formula.)</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600" b="0" i="0" u="none" strike="noStrike" kern="1200" cap="none" spc="0" normalizeH="0" baseline="0" noProof="0" dirty="0">
              <a:ln>
                <a:noFill/>
              </a:ln>
              <a:solidFill>
                <a:srgbClr val="002060"/>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600" b="1" i="0" u="none" strike="noStrike" kern="1200" cap="none" spc="0" normalizeH="0" baseline="0" noProof="0" dirty="0">
                <a:ln>
                  <a:noFill/>
                </a:ln>
                <a:solidFill>
                  <a:srgbClr val="002060"/>
                </a:solidFill>
                <a:effectLst/>
                <a:uLnTx/>
                <a:uFillTx/>
                <a:latin typeface="Source Sans Pro"/>
                <a:ea typeface="Source Sans Pro"/>
                <a:cs typeface="+mn-cs"/>
              </a:rPr>
              <a:t>Structural implementation of the </a:t>
            </a:r>
            <a:r>
              <a:rPr kumimoji="0" lang="en-US" sz="2600" b="1" i="1" u="none" strike="noStrike" kern="1200" cap="none" spc="0" normalizeH="0" baseline="0" noProof="0" dirty="0">
                <a:ln>
                  <a:noFill/>
                </a:ln>
                <a:solidFill>
                  <a:srgbClr val="002060"/>
                </a:solidFill>
                <a:effectLst/>
                <a:uLnTx/>
                <a:uFillTx/>
                <a:latin typeface="Source Sans Pro"/>
                <a:ea typeface="Source Sans Pro"/>
                <a:cs typeface="+mn-cs"/>
              </a:rPr>
              <a:t>Vision for Success</a:t>
            </a:r>
            <a:r>
              <a:rPr kumimoji="0" lang="en-US" sz="2600" b="1" i="0" u="none" strike="noStrike" kern="1200" cap="none" spc="0" normalizeH="0" baseline="0" noProof="0" dirty="0">
                <a:ln>
                  <a:noFill/>
                </a:ln>
                <a:solidFill>
                  <a:srgbClr val="002060"/>
                </a:solidFill>
                <a:effectLst/>
                <a:uLnTx/>
                <a:uFillTx/>
                <a:latin typeface="Source Sans Pro"/>
                <a:ea typeface="Source Sans Pro"/>
                <a:cs typeface="+mn-cs"/>
              </a:rPr>
              <a:t>: </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Continue progress with expanded capacity in the Chancellor’s Office and help colleges advance Diversity Equity, Inclusion and Accessibility competencies, support inclusive and anti-racist campus culture, and continue </a:t>
            </a:r>
            <a:r>
              <a:rPr kumimoji="0" lang="en-US" sz="2600" b="0" i="0" u="none" strike="noStrike" kern="1200" cap="none" spc="0" normalizeH="0" baseline="0" noProof="0" dirty="0" smtClean="0">
                <a:ln>
                  <a:noFill/>
                </a:ln>
                <a:solidFill>
                  <a:srgbClr val="002060"/>
                </a:solidFill>
                <a:effectLst/>
                <a:uLnTx/>
                <a:uFillTx/>
                <a:latin typeface="Source Sans Pro"/>
                <a:ea typeface="Source Sans Pro"/>
                <a:cs typeface="+mn-cs"/>
              </a:rPr>
              <a:t>to lead</a:t>
            </a:r>
            <a:r>
              <a:rPr kumimoji="0" lang="en-US" sz="2600" b="0" i="0" u="none" strike="noStrike" kern="1200" cap="none" spc="0" normalizeH="0" noProof="0" dirty="0" smtClean="0">
                <a:ln>
                  <a:noFill/>
                </a:ln>
                <a:solidFill>
                  <a:srgbClr val="002060"/>
                </a:solidFill>
                <a:effectLst/>
                <a:uLnTx/>
                <a:uFillTx/>
                <a:latin typeface="Source Sans Pro"/>
                <a:ea typeface="Source Sans Pro"/>
                <a:cs typeface="+mn-cs"/>
              </a:rPr>
              <a:t> toward</a:t>
            </a:r>
            <a:r>
              <a:rPr kumimoji="0" lang="en-US" sz="2600" b="0" i="0" u="none" strike="noStrike" kern="1200" cap="none" spc="0" normalizeH="0" baseline="0" noProof="0" dirty="0" smtClean="0">
                <a:ln>
                  <a:noFill/>
                </a:ln>
                <a:solidFill>
                  <a:srgbClr val="002060"/>
                </a:solidFill>
                <a:effectLst/>
                <a:uLnTx/>
                <a:uFillTx/>
                <a:latin typeface="Source Sans Pro"/>
                <a:ea typeface="Source Sans Pro"/>
                <a:cs typeface="+mn-cs"/>
              </a:rPr>
              <a:t> </a:t>
            </a:r>
            <a:r>
              <a:rPr kumimoji="0" lang="en-US" sz="2600" b="0" i="0" u="none" strike="noStrike" kern="1200" cap="none" spc="0" normalizeH="0" baseline="0" noProof="0" dirty="0">
                <a:ln>
                  <a:noFill/>
                </a:ln>
                <a:solidFill>
                  <a:srgbClr val="002060"/>
                </a:solidFill>
                <a:effectLst/>
                <a:uLnTx/>
                <a:uFillTx/>
                <a:latin typeface="Source Sans Pro"/>
                <a:ea typeface="Source Sans Pro"/>
                <a:cs typeface="+mn-cs"/>
              </a:rPr>
              <a:t>inclusive and flexible teaching modalities.</a:t>
            </a:r>
            <a:endParaRPr kumimoji="0" lang="en-US" sz="2600" b="0" i="0" u="none" strike="noStrike" kern="1200" cap="none" spc="0" normalizeH="0" baseline="0" noProof="0" dirty="0">
              <a:ln>
                <a:noFill/>
              </a:ln>
              <a:solidFill>
                <a:srgbClr val="002060"/>
              </a:solidFill>
              <a:effectLst/>
              <a:uLnTx/>
              <a:uFillTx/>
              <a:latin typeface="Source Sans Pro"/>
              <a:ea typeface="+mn-ea"/>
              <a:cs typeface="+mn-cs"/>
            </a:endParaRPr>
          </a:p>
        </p:txBody>
      </p:sp>
      <p:sp>
        <p:nvSpPr>
          <p:cNvPr id="3" name="Slide Number Placeholder 2"/>
          <p:cNvSpPr>
            <a:spLocks noGrp="1"/>
          </p:cNvSpPr>
          <p:nvPr>
            <p:ph type="sldNum" sz="quarter" idx="12"/>
          </p:nvPr>
        </p:nvSpPr>
        <p:spPr/>
        <p:txBody>
          <a:bodyPr/>
          <a:lstStyle/>
          <a:p>
            <a:fld id="{86CB4B4D-7CA3-9044-876B-883B54F8677D}" type="slidenum">
              <a:rPr lang="uk-UA" smtClean="0"/>
              <a:t>6</a:t>
            </a:fld>
            <a:endParaRPr lang="uk-UA"/>
          </a:p>
        </p:txBody>
      </p:sp>
    </p:spTree>
    <p:extLst>
      <p:ext uri="{BB962C8B-B14F-4D97-AF65-F5344CB8AC3E}">
        <p14:creationId xmlns:p14="http://schemas.microsoft.com/office/powerpoint/2010/main" val="425456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35769" y="1686864"/>
            <a:ext cx="7949505" cy="4189248"/>
          </a:xfrm>
          <a:prstGeom prst="rect">
            <a:avLst/>
          </a:prstGeom>
          <a:solidFill>
            <a:srgbClr val="C4E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6CB4B4D-7CA3-9044-876B-883B54F8677D}" type="slidenum">
              <a:rPr lang="uk-UA" smtClean="0"/>
              <a:t>60</a:t>
            </a:fld>
            <a:endParaRPr lang="uk-UA"/>
          </a:p>
        </p:txBody>
      </p:sp>
      <p:sp>
        <p:nvSpPr>
          <p:cNvPr id="3" name="Rectangle 2"/>
          <p:cNvSpPr/>
          <p:nvPr/>
        </p:nvSpPr>
        <p:spPr>
          <a:xfrm>
            <a:off x="355441" y="296150"/>
            <a:ext cx="11748070" cy="707886"/>
          </a:xfrm>
          <a:prstGeom prst="rect">
            <a:avLst/>
          </a:prstGeom>
          <a:solidFill>
            <a:schemeClr val="bg1"/>
          </a:solidFill>
        </p:spPr>
        <p:txBody>
          <a:bodyPr wrap="square">
            <a:spAutoFit/>
          </a:bodyPr>
          <a:lstStyle/>
          <a:p>
            <a:r>
              <a:rPr lang="en-US" sz="4000" b="1" dirty="0">
                <a:solidFill>
                  <a:schemeClr val="accent4">
                    <a:lumMod val="90000"/>
                    <a:lumOff val="10000"/>
                  </a:schemeClr>
                </a:solidFill>
              </a:rPr>
              <a:t>Credit Programs</a:t>
            </a:r>
            <a:endParaRPr lang="en-US" sz="4000" dirty="0">
              <a:solidFill>
                <a:schemeClr val="accent4">
                  <a:lumMod val="90000"/>
                  <a:lumOff val="10000"/>
                </a:schemeClr>
              </a:solidFill>
            </a:endParaRPr>
          </a:p>
        </p:txBody>
      </p:sp>
      <p:sp>
        <p:nvSpPr>
          <p:cNvPr id="11" name="Rectangle 10"/>
          <p:cNvSpPr/>
          <p:nvPr/>
        </p:nvSpPr>
        <p:spPr>
          <a:xfrm>
            <a:off x="3227380" y="5876111"/>
            <a:ext cx="7408176" cy="646331"/>
          </a:xfrm>
          <a:prstGeom prst="rect">
            <a:avLst/>
          </a:prstGeom>
        </p:spPr>
        <p:txBody>
          <a:bodyPr wrap="square">
            <a:spAutoFit/>
          </a:bodyPr>
          <a:lstStyle/>
          <a:p>
            <a:pPr algn="ctr">
              <a:lnSpc>
                <a:spcPct val="100000"/>
              </a:lnSpc>
            </a:pPr>
            <a:r>
              <a:rPr lang="en-US" dirty="0">
                <a:solidFill>
                  <a:srgbClr val="002060"/>
                </a:solidFill>
                <a:cs typeface="Calibri" panose="020F0502020204030204" pitchFamily="34" charset="0"/>
              </a:rPr>
              <a:t>For details refer to PCAH (7</a:t>
            </a:r>
            <a:r>
              <a:rPr lang="en-US" baseline="30000" dirty="0">
                <a:solidFill>
                  <a:srgbClr val="002060"/>
                </a:solidFill>
                <a:cs typeface="Calibri" panose="020F0502020204030204" pitchFamily="34" charset="0"/>
              </a:rPr>
              <a:t>th</a:t>
            </a:r>
            <a:r>
              <a:rPr lang="en-US" dirty="0">
                <a:solidFill>
                  <a:srgbClr val="002060"/>
                </a:solidFill>
                <a:cs typeface="Calibri" panose="020F0502020204030204" pitchFamily="34" charset="0"/>
              </a:rPr>
              <a:t> </a:t>
            </a:r>
            <a:r>
              <a:rPr lang="en-US" dirty="0" err="1">
                <a:solidFill>
                  <a:srgbClr val="002060"/>
                </a:solidFill>
                <a:cs typeface="Calibri" panose="020F0502020204030204" pitchFamily="34" charset="0"/>
              </a:rPr>
              <a:t>ed</a:t>
            </a:r>
            <a:r>
              <a:rPr lang="en-US" dirty="0">
                <a:solidFill>
                  <a:srgbClr val="002060"/>
                </a:solidFill>
                <a:cs typeface="Calibri" panose="020F0502020204030204" pitchFamily="34" charset="0"/>
              </a:rPr>
              <a:t>):</a:t>
            </a:r>
          </a:p>
          <a:p>
            <a:pPr lvl="1" algn="ctr">
              <a:lnSpc>
                <a:spcPct val="100000"/>
              </a:lnSpc>
              <a:buFont typeface="Wingdings" panose="05000000000000000000" pitchFamily="2" charset="2"/>
              <a:buChar char="Ø"/>
            </a:pPr>
            <a:r>
              <a:rPr lang="en-US" b="1" dirty="0" smtClean="0">
                <a:solidFill>
                  <a:srgbClr val="002060"/>
                </a:solidFill>
                <a:cs typeface="Calibri" panose="020F0502020204030204" pitchFamily="34" charset="0"/>
              </a:rPr>
              <a:t>AA/AS</a:t>
            </a:r>
            <a:r>
              <a:rPr lang="en-US" b="1" dirty="0">
                <a:solidFill>
                  <a:srgbClr val="002060"/>
                </a:solidFill>
                <a:cs typeface="Calibri" panose="020F0502020204030204" pitchFamily="34" charset="0"/>
              </a:rPr>
              <a:t>: pp. </a:t>
            </a:r>
            <a:r>
              <a:rPr lang="en-US" b="1" dirty="0" smtClean="0">
                <a:solidFill>
                  <a:srgbClr val="002060"/>
                </a:solidFill>
                <a:cs typeface="Calibri" panose="020F0502020204030204" pitchFamily="34" charset="0"/>
              </a:rPr>
              <a:t>79-89</a:t>
            </a:r>
            <a:endParaRPr lang="en-US" b="1" dirty="0">
              <a:solidFill>
                <a:srgbClr val="002060"/>
              </a:solidFill>
              <a:cs typeface="Calibri" panose="020F0502020204030204" pitchFamily="34" charset="0"/>
            </a:endParaRPr>
          </a:p>
        </p:txBody>
      </p:sp>
      <p:sp>
        <p:nvSpPr>
          <p:cNvPr id="4" name="Rectangle 3"/>
          <p:cNvSpPr/>
          <p:nvPr/>
        </p:nvSpPr>
        <p:spPr>
          <a:xfrm>
            <a:off x="4101596" y="2271076"/>
            <a:ext cx="7408176" cy="3416320"/>
          </a:xfrm>
          <a:prstGeom prst="rect">
            <a:avLst/>
          </a:prstGeom>
          <a:solidFill>
            <a:srgbClr val="F5BDA9"/>
          </a:solidFill>
        </p:spPr>
        <p:txBody>
          <a:bodyPr wrap="square">
            <a:spAutoFit/>
          </a:bodyPr>
          <a:lstStyle/>
          <a:p>
            <a:pPr marL="285750" indent="-285750">
              <a:spcBef>
                <a:spcPts val="1200"/>
              </a:spcBef>
              <a:buFont typeface="Wingdings" panose="05000000000000000000" pitchFamily="2" charset="2"/>
              <a:buChar char="q"/>
            </a:pPr>
            <a:endParaRPr lang="en-US" dirty="0" smtClean="0">
              <a:solidFill>
                <a:schemeClr val="accent5">
                  <a:lumMod val="50000"/>
                </a:schemeClr>
              </a:solidFill>
            </a:endParaRPr>
          </a:p>
          <a:p>
            <a:pPr marL="285750" indent="-285750">
              <a:spcBef>
                <a:spcPts val="1200"/>
              </a:spcBef>
              <a:buFont typeface="Wingdings" panose="05000000000000000000" pitchFamily="2" charset="2"/>
              <a:buChar char="q"/>
            </a:pPr>
            <a:r>
              <a:rPr lang="en-US" sz="2400" dirty="0" smtClean="0">
                <a:solidFill>
                  <a:schemeClr val="accent5">
                    <a:lumMod val="50000"/>
                  </a:schemeClr>
                </a:solidFill>
              </a:rPr>
              <a:t>Compliance </a:t>
            </a:r>
            <a:r>
              <a:rPr lang="en-US" sz="2400" dirty="0">
                <a:solidFill>
                  <a:schemeClr val="accent5">
                    <a:lumMod val="50000"/>
                  </a:schemeClr>
                </a:solidFill>
              </a:rPr>
              <a:t>standards for associate degrees per </a:t>
            </a:r>
            <a:r>
              <a:rPr lang="en-US" sz="2400" dirty="0" smtClean="0">
                <a:solidFill>
                  <a:schemeClr val="accent5">
                    <a:lumMod val="50000"/>
                  </a:schemeClr>
                </a:solidFill>
              </a:rPr>
              <a:t>title </a:t>
            </a:r>
            <a:r>
              <a:rPr lang="en-US" sz="2400" dirty="0">
                <a:solidFill>
                  <a:schemeClr val="accent5">
                    <a:lumMod val="50000"/>
                  </a:schemeClr>
                </a:solidFill>
              </a:rPr>
              <a:t>5, § 55063</a:t>
            </a:r>
          </a:p>
          <a:p>
            <a:pPr marL="285750" indent="-285750">
              <a:spcBef>
                <a:spcPts val="1200"/>
              </a:spcBef>
              <a:buFont typeface="Wingdings" panose="05000000000000000000" pitchFamily="2" charset="2"/>
              <a:buChar char="q"/>
            </a:pPr>
            <a:r>
              <a:rPr lang="en-US" sz="2400" dirty="0">
                <a:solidFill>
                  <a:schemeClr val="accent5">
                    <a:lumMod val="50000"/>
                  </a:schemeClr>
                </a:solidFill>
              </a:rPr>
              <a:t>All curriculum components will be reviewed</a:t>
            </a:r>
          </a:p>
          <a:p>
            <a:pPr marL="285750" indent="-285750">
              <a:spcBef>
                <a:spcPts val="1200"/>
              </a:spcBef>
              <a:buFont typeface="Wingdings" panose="05000000000000000000" pitchFamily="2" charset="2"/>
              <a:buChar char="q"/>
            </a:pPr>
            <a:r>
              <a:rPr lang="en-US" sz="2400" dirty="0" smtClean="0">
                <a:solidFill>
                  <a:schemeClr val="accent5">
                    <a:lumMod val="50000"/>
                  </a:schemeClr>
                </a:solidFill>
              </a:rPr>
              <a:t>CORs-Course Outline of Record for </a:t>
            </a:r>
            <a:r>
              <a:rPr lang="en-US" sz="2400" dirty="0">
                <a:solidFill>
                  <a:schemeClr val="accent5">
                    <a:lumMod val="50000"/>
                  </a:schemeClr>
                </a:solidFill>
              </a:rPr>
              <a:t>all courses </a:t>
            </a:r>
          </a:p>
          <a:p>
            <a:pPr marL="285750" indent="-285750">
              <a:spcBef>
                <a:spcPts val="1200"/>
              </a:spcBef>
              <a:buFont typeface="Wingdings" panose="05000000000000000000" pitchFamily="2" charset="2"/>
              <a:buChar char="q"/>
            </a:pPr>
            <a:r>
              <a:rPr lang="en-US" sz="2400" dirty="0">
                <a:solidFill>
                  <a:schemeClr val="accent5">
                    <a:lumMod val="50000"/>
                  </a:schemeClr>
                </a:solidFill>
              </a:rPr>
              <a:t>Narrative (with all components)</a:t>
            </a:r>
          </a:p>
          <a:p>
            <a:pPr marL="285750" indent="-285750">
              <a:spcBef>
                <a:spcPts val="1200"/>
              </a:spcBef>
              <a:buFont typeface="Wingdings" panose="05000000000000000000" pitchFamily="2" charset="2"/>
              <a:buChar char="q"/>
            </a:pPr>
            <a:r>
              <a:rPr lang="en-US" sz="2400" dirty="0">
                <a:solidFill>
                  <a:schemeClr val="accent5">
                    <a:lumMod val="50000"/>
                  </a:schemeClr>
                </a:solidFill>
              </a:rPr>
              <a:t>Supporting documentation for CTE associate degrees  </a:t>
            </a:r>
            <a:endParaRPr lang="en-US" sz="2400" dirty="0" smtClean="0">
              <a:solidFill>
                <a:schemeClr val="accent5">
                  <a:lumMod val="50000"/>
                </a:schemeClr>
              </a:solidFill>
            </a:endParaRPr>
          </a:p>
        </p:txBody>
      </p:sp>
      <p:sp>
        <p:nvSpPr>
          <p:cNvPr id="5" name="Rectangle 4"/>
          <p:cNvSpPr/>
          <p:nvPr/>
        </p:nvSpPr>
        <p:spPr>
          <a:xfrm>
            <a:off x="4101595" y="1776963"/>
            <a:ext cx="7408177" cy="523220"/>
          </a:xfrm>
          <a:prstGeom prst="rect">
            <a:avLst/>
          </a:prstGeom>
          <a:solidFill>
            <a:schemeClr val="accent4">
              <a:lumMod val="10000"/>
              <a:lumOff val="90000"/>
            </a:schemeClr>
          </a:solidFill>
        </p:spPr>
        <p:txBody>
          <a:bodyPr wrap="square">
            <a:spAutoFit/>
          </a:bodyPr>
          <a:lstStyle/>
          <a:p>
            <a:r>
              <a:rPr lang="en-US" sz="2800" b="1" dirty="0"/>
              <a:t>Review of AA/AS Degrees</a:t>
            </a:r>
            <a:endParaRPr lang="en-US" sz="2800" dirty="0"/>
          </a:p>
        </p:txBody>
      </p:sp>
      <p:pic>
        <p:nvPicPr>
          <p:cNvPr id="17" name="Picture 16"/>
          <p:cNvPicPr>
            <a:picLocks noChangeAspect="1"/>
          </p:cNvPicPr>
          <p:nvPr/>
        </p:nvPicPr>
        <p:blipFill>
          <a:blip r:embed="rId2"/>
          <a:stretch>
            <a:fillRect/>
          </a:stretch>
        </p:blipFill>
        <p:spPr>
          <a:xfrm>
            <a:off x="305855" y="1142691"/>
            <a:ext cx="3457236" cy="2288751"/>
          </a:xfrm>
          <a:prstGeom prst="rect">
            <a:avLst/>
          </a:prstGeom>
        </p:spPr>
      </p:pic>
      <p:pic>
        <p:nvPicPr>
          <p:cNvPr id="19" name="Picture 18"/>
          <p:cNvPicPr>
            <a:picLocks noChangeAspect="1"/>
          </p:cNvPicPr>
          <p:nvPr/>
        </p:nvPicPr>
        <p:blipFill>
          <a:blip r:embed="rId3"/>
          <a:stretch>
            <a:fillRect/>
          </a:stretch>
        </p:blipFill>
        <p:spPr>
          <a:xfrm>
            <a:off x="601647" y="1533227"/>
            <a:ext cx="1743081" cy="1533911"/>
          </a:xfrm>
          <a:prstGeom prst="rect">
            <a:avLst/>
          </a:prstGeom>
        </p:spPr>
      </p:pic>
      <p:pic>
        <p:nvPicPr>
          <p:cNvPr id="20" name="Picture 19"/>
          <p:cNvPicPr>
            <a:picLocks noChangeAspect="1"/>
          </p:cNvPicPr>
          <p:nvPr/>
        </p:nvPicPr>
        <p:blipFill>
          <a:blip r:embed="rId4"/>
          <a:stretch>
            <a:fillRect/>
          </a:stretch>
        </p:blipFill>
        <p:spPr>
          <a:xfrm>
            <a:off x="705164" y="2115978"/>
            <a:ext cx="657810" cy="310195"/>
          </a:xfrm>
          <a:prstGeom prst="rect">
            <a:avLst/>
          </a:prstGeom>
        </p:spPr>
      </p:pic>
    </p:spTree>
    <p:extLst>
      <p:ext uri="{BB962C8B-B14F-4D97-AF65-F5344CB8AC3E}">
        <p14:creationId xmlns:p14="http://schemas.microsoft.com/office/powerpoint/2010/main" val="679372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33600" y="5569327"/>
            <a:ext cx="3470787" cy="654492"/>
          </a:xfrm>
          <a:prstGeom prst="rect">
            <a:avLst/>
          </a:prstGeom>
          <a:solidFill>
            <a:srgbClr val="5F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67716" y="949812"/>
            <a:ext cx="3392129" cy="481780"/>
          </a:xfrm>
          <a:prstGeom prst="rect">
            <a:avLst/>
          </a:prstGeom>
          <a:solidFill>
            <a:srgbClr val="E68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5441" y="296150"/>
            <a:ext cx="11748070" cy="707886"/>
          </a:xfrm>
          <a:prstGeom prst="rect">
            <a:avLst/>
          </a:prstGeom>
          <a:solidFill>
            <a:schemeClr val="bg1"/>
          </a:solidFill>
        </p:spPr>
        <p:txBody>
          <a:bodyPr wrap="square">
            <a:spAutoFit/>
          </a:bodyPr>
          <a:lstStyle/>
          <a:p>
            <a:r>
              <a:rPr lang="en-US" sz="4000" b="1" dirty="0">
                <a:solidFill>
                  <a:schemeClr val="accent4">
                    <a:lumMod val="90000"/>
                    <a:lumOff val="10000"/>
                  </a:schemeClr>
                </a:solidFill>
              </a:rPr>
              <a:t>Credit Programs</a:t>
            </a:r>
            <a:endParaRPr lang="en-US" sz="4000" dirty="0">
              <a:solidFill>
                <a:schemeClr val="accent4">
                  <a:lumMod val="90000"/>
                  <a:lumOff val="10000"/>
                </a:schemeClr>
              </a:solidFill>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61</a:t>
            </a:fld>
            <a:endParaRPr lang="uk-UA"/>
          </a:p>
        </p:txBody>
      </p:sp>
      <p:sp>
        <p:nvSpPr>
          <p:cNvPr id="3" name="Rectangle 2"/>
          <p:cNvSpPr/>
          <p:nvPr/>
        </p:nvSpPr>
        <p:spPr>
          <a:xfrm>
            <a:off x="2133600" y="1949875"/>
            <a:ext cx="8426245" cy="3619452"/>
          </a:xfrm>
          <a:prstGeom prst="rect">
            <a:avLst/>
          </a:prstGeom>
          <a:solidFill>
            <a:srgbClr val="F9DCBF"/>
          </a:solidFill>
        </p:spPr>
        <p:txBody>
          <a:bodyPr wrap="square">
            <a:spAutoFit/>
          </a:bodyPr>
          <a:lstStyle/>
          <a:p>
            <a:pPr marL="342900" indent="-342900">
              <a:lnSpc>
                <a:spcPct val="120000"/>
              </a:lnSpc>
              <a:buFont typeface="Wingdings" panose="05000000000000000000" pitchFamily="2" charset="2"/>
              <a:buChar char="q"/>
            </a:pP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Program Narrative and Associated Courses</a:t>
            </a:r>
          </a:p>
          <a:p>
            <a:pPr marL="342900" indent="-342900">
              <a:lnSpc>
                <a:spcPct val="120000"/>
              </a:lnSpc>
              <a:buFont typeface="Wingdings" panose="05000000000000000000" pitchFamily="2" charset="2"/>
              <a:buChar char="q"/>
            </a:pPr>
            <a:r>
              <a:rPr lang="en-US" sz="2200" dirty="0">
                <a:solidFill>
                  <a:srgbClr val="002060"/>
                </a:solidFill>
                <a:latin typeface="Calibri" panose="020F0502020204030204" pitchFamily="34" charset="0"/>
                <a:ea typeface="Tahoma"/>
                <a:cs typeface="Calibri" panose="020F0502020204030204" pitchFamily="34" charset="0"/>
              </a:rPr>
              <a:t>Labor Market Information (LMI) &amp; Analysis</a:t>
            </a:r>
          </a:p>
          <a:p>
            <a:pPr marL="800100" lvl="1" indent="-342900">
              <a:lnSpc>
                <a:spcPct val="120000"/>
              </a:lnSpc>
              <a:buFont typeface="Wingdings" panose="05000000000000000000" pitchFamily="2" charset="2"/>
              <a:buChar char="§"/>
            </a:pP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Within </a:t>
            </a:r>
            <a:r>
              <a:rPr lang="en-US" sz="2200" dirty="0" smtClean="0">
                <a:solidFill>
                  <a:srgbClr val="002060"/>
                </a:solidFill>
                <a:latin typeface="Calibri" panose="020F0502020204030204" pitchFamily="34" charset="0"/>
                <a:ea typeface="Tahoma" panose="020B0604030504040204" pitchFamily="34" charset="0"/>
                <a:cs typeface="Calibri" panose="020F0502020204030204" pitchFamily="34" charset="0"/>
              </a:rPr>
              <a:t>five </a:t>
            </a: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years &amp; regional for the college </a:t>
            </a:r>
          </a:p>
          <a:p>
            <a:pPr marL="800100" lvl="1" indent="-342900">
              <a:lnSpc>
                <a:spcPct val="120000"/>
              </a:lnSpc>
              <a:buFont typeface="Wingdings" panose="05000000000000000000" pitchFamily="2" charset="2"/>
              <a:buChar char="§"/>
            </a:pP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Data on Wages should be included</a:t>
            </a:r>
          </a:p>
          <a:p>
            <a:pPr marL="800100" lvl="1" indent="-342900">
              <a:lnSpc>
                <a:spcPct val="120000"/>
              </a:lnSpc>
              <a:buFont typeface="Wingdings" panose="05000000000000000000" pitchFamily="2" charset="2"/>
              <a:buChar char="§"/>
            </a:pPr>
            <a:r>
              <a:rPr lang="en-US" sz="2200" dirty="0">
                <a:solidFill>
                  <a:srgbClr val="002060"/>
                </a:solidFill>
                <a:latin typeface="Calibri" panose="020F0502020204030204" pitchFamily="34" charset="0"/>
                <a:ea typeface="Tahoma"/>
                <a:cs typeface="Calibri" panose="020F0502020204030204" pitchFamily="34" charset="0"/>
              </a:rPr>
              <a:t>**Employer survey can be used in lieu of LMI**</a:t>
            </a:r>
          </a:p>
          <a:p>
            <a:pPr marL="342900" indent="-342900">
              <a:lnSpc>
                <a:spcPct val="120000"/>
              </a:lnSpc>
              <a:buFont typeface="Wingdings" panose="05000000000000000000" pitchFamily="2" charset="2"/>
              <a:buChar char="q"/>
            </a:pP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Regional Consortia Recommendation for the specific program</a:t>
            </a:r>
          </a:p>
          <a:p>
            <a:pPr marL="342900" indent="-342900">
              <a:lnSpc>
                <a:spcPct val="120000"/>
              </a:lnSpc>
              <a:buFont typeface="Wingdings" panose="05000000000000000000" pitchFamily="2" charset="2"/>
              <a:buChar char="q"/>
            </a:pP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Advisory Committee Recommendation for the specific </a:t>
            </a:r>
            <a:r>
              <a:rPr lang="en-US" sz="2200" dirty="0" smtClean="0">
                <a:solidFill>
                  <a:srgbClr val="002060"/>
                </a:solidFill>
                <a:latin typeface="Calibri" panose="020F0502020204030204" pitchFamily="34" charset="0"/>
                <a:ea typeface="Tahoma" panose="020B0604030504040204" pitchFamily="34" charset="0"/>
                <a:cs typeface="Calibri" panose="020F0502020204030204" pitchFamily="34" charset="0"/>
              </a:rPr>
              <a:t>program</a:t>
            </a:r>
          </a:p>
          <a:p>
            <a:pPr marL="342900" indent="-342900">
              <a:lnSpc>
                <a:spcPct val="120000"/>
              </a:lnSpc>
              <a:buFont typeface="Wingdings" panose="05000000000000000000" pitchFamily="2" charset="2"/>
              <a:buChar char="q"/>
            </a:pPr>
            <a:r>
              <a:rPr lang="en-US" sz="2200" dirty="0" smtClean="0">
                <a:solidFill>
                  <a:srgbClr val="002060"/>
                </a:solidFill>
                <a:latin typeface="Calibri" panose="020F0502020204030204" pitchFamily="34" charset="0"/>
                <a:ea typeface="Tahoma" panose="020B0604030504040204" pitchFamily="34" charset="0"/>
                <a:cs typeface="Calibri" panose="020F0502020204030204" pitchFamily="34" charset="0"/>
              </a:rPr>
              <a:t>Program </a:t>
            </a: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Review Date: Must be every 2 </a:t>
            </a:r>
            <a:r>
              <a:rPr lang="en-US" sz="2200" dirty="0" smtClean="0">
                <a:solidFill>
                  <a:srgbClr val="002060"/>
                </a:solidFill>
                <a:latin typeface="Calibri" panose="020F0502020204030204" pitchFamily="34" charset="0"/>
                <a:ea typeface="Tahoma" panose="020B0604030504040204" pitchFamily="34" charset="0"/>
                <a:cs typeface="Calibri" panose="020F0502020204030204" pitchFamily="34" charset="0"/>
              </a:rPr>
              <a:t>years (Education </a:t>
            </a:r>
            <a:r>
              <a:rPr lang="en-US" sz="2200" dirty="0">
                <a:solidFill>
                  <a:srgbClr val="002060"/>
                </a:solidFill>
                <a:latin typeface="Calibri" panose="020F0502020204030204" pitchFamily="34" charset="0"/>
                <a:ea typeface="Tahoma" panose="020B0604030504040204" pitchFamily="34" charset="0"/>
                <a:cs typeface="Calibri" panose="020F0502020204030204" pitchFamily="34" charset="0"/>
              </a:rPr>
              <a:t>Code 78016)</a:t>
            </a:r>
            <a:endParaRPr lang="en-US" sz="2200" dirty="0">
              <a:latin typeface="Calibri" panose="020F0502020204030204" pitchFamily="34" charset="0"/>
              <a:cs typeface="Calibri" panose="020F0502020204030204" pitchFamily="34" charset="0"/>
            </a:endParaRPr>
          </a:p>
          <a:p>
            <a:endParaRPr lang="en-US" dirty="0"/>
          </a:p>
        </p:txBody>
      </p:sp>
      <p:sp>
        <p:nvSpPr>
          <p:cNvPr id="4" name="Rectangle 3"/>
          <p:cNvSpPr/>
          <p:nvPr/>
        </p:nvSpPr>
        <p:spPr>
          <a:xfrm>
            <a:off x="2133600" y="1426655"/>
            <a:ext cx="8426245" cy="523220"/>
          </a:xfrm>
          <a:prstGeom prst="rect">
            <a:avLst/>
          </a:prstGeom>
          <a:solidFill>
            <a:schemeClr val="accent4">
              <a:lumMod val="10000"/>
              <a:lumOff val="90000"/>
            </a:schemeClr>
          </a:solidFill>
        </p:spPr>
        <p:txBody>
          <a:bodyPr wrap="square">
            <a:spAutoFit/>
          </a:bodyPr>
          <a:lstStyle/>
          <a:p>
            <a:r>
              <a:rPr lang="en-US" sz="2800" b="1" dirty="0">
                <a:solidFill>
                  <a:schemeClr val="accent5">
                    <a:lumMod val="50000"/>
                  </a:schemeClr>
                </a:solidFill>
                <a:ea typeface="Tahoma" panose="020B0604030504040204" pitchFamily="34" charset="0"/>
                <a:cs typeface="Calibri" panose="020F0502020204030204" pitchFamily="34" charset="0"/>
              </a:rPr>
              <a:t>Review of </a:t>
            </a:r>
            <a:r>
              <a:rPr lang="en-US" sz="2800" b="1" dirty="0" smtClean="0">
                <a:solidFill>
                  <a:schemeClr val="accent5">
                    <a:lumMod val="50000"/>
                  </a:schemeClr>
                </a:solidFill>
                <a:ea typeface="Tahoma" panose="020B0604030504040204" pitchFamily="34" charset="0"/>
                <a:cs typeface="Calibri" panose="020F0502020204030204" pitchFamily="34" charset="0"/>
              </a:rPr>
              <a:t>CTE Programs</a:t>
            </a:r>
            <a:endParaRPr lang="en-US" sz="2800" dirty="0">
              <a:solidFill>
                <a:schemeClr val="accent5">
                  <a:lumMod val="50000"/>
                </a:schemeClr>
              </a:solidFill>
            </a:endParaRPr>
          </a:p>
        </p:txBody>
      </p:sp>
      <p:pic>
        <p:nvPicPr>
          <p:cNvPr id="3074" name="Picture 2" descr="63 CTE - Career &amp; Technical Education ideas in 2022 | education, cte, car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953" y="474642"/>
            <a:ext cx="1941319" cy="12639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t your diary out now - Newsletter No. 3, 28 February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90694">
            <a:off x="5405667" y="5352065"/>
            <a:ext cx="995953" cy="86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34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4390" y="1877105"/>
            <a:ext cx="9010036" cy="830997"/>
          </a:xfrm>
          <a:prstGeom prst="rect">
            <a:avLst/>
          </a:prstGeom>
          <a:solidFill>
            <a:schemeClr val="accent4">
              <a:lumMod val="10000"/>
              <a:lumOff val="90000"/>
            </a:schemeClr>
          </a:solidFill>
        </p:spPr>
        <p:txBody>
          <a:bodyPr wrap="square" rtlCol="0">
            <a:spAutoFit/>
          </a:bodyPr>
          <a:lstStyle/>
          <a:p>
            <a:r>
              <a:rPr lang="en-US" sz="2400" b="1" dirty="0"/>
              <a:t>Certificate of Completion</a:t>
            </a:r>
            <a:br>
              <a:rPr lang="en-US" sz="2400" b="1" dirty="0"/>
            </a:br>
            <a:r>
              <a:rPr lang="en-US" sz="2400" b="1" dirty="0"/>
              <a:t>Certificate of Competency</a:t>
            </a:r>
          </a:p>
        </p:txBody>
      </p:sp>
      <p:sp>
        <p:nvSpPr>
          <p:cNvPr id="4" name="Rectangle 3"/>
          <p:cNvSpPr/>
          <p:nvPr/>
        </p:nvSpPr>
        <p:spPr>
          <a:xfrm>
            <a:off x="944390" y="2683386"/>
            <a:ext cx="9010035" cy="3004925"/>
          </a:xfrm>
          <a:prstGeom prst="rect">
            <a:avLst/>
          </a:prstGeom>
          <a:solidFill>
            <a:schemeClr val="accent6">
              <a:lumMod val="60000"/>
              <a:lumOff val="40000"/>
            </a:schemeClr>
          </a:solidFill>
        </p:spPr>
        <p:txBody>
          <a:bodyPr wrap="square">
            <a:spAutoFit/>
          </a:bodyPr>
          <a:lstStyle/>
          <a:p>
            <a:pPr marL="457200" lvl="0" indent="-457200">
              <a:lnSpc>
                <a:spcPct val="90000"/>
              </a:lnSpc>
              <a:spcBef>
                <a:spcPts val="1000"/>
              </a:spcBef>
              <a:buFont typeface="Wingdings" panose="05000000000000000000" pitchFamily="2" charset="2"/>
              <a:buChar char="q"/>
            </a:pP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All curriculum components will be reviewed</a:t>
            </a:r>
          </a:p>
          <a:p>
            <a:pPr marL="457200" lvl="0" indent="-457200">
              <a:lnSpc>
                <a:spcPct val="90000"/>
              </a:lnSpc>
              <a:spcBef>
                <a:spcPts val="1000"/>
              </a:spcBef>
              <a:buFont typeface="Wingdings" panose="05000000000000000000" pitchFamily="2" charset="2"/>
              <a:buChar char="q"/>
            </a:pP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Narrative (with all components)</a:t>
            </a:r>
          </a:p>
          <a:p>
            <a:pPr marL="457200" lvl="0" indent="-457200">
              <a:lnSpc>
                <a:spcPct val="90000"/>
              </a:lnSpc>
              <a:spcBef>
                <a:spcPts val="1000"/>
              </a:spcBef>
              <a:buFont typeface="Wingdings" panose="05000000000000000000" pitchFamily="2" charset="2"/>
              <a:buChar char="q"/>
            </a:pPr>
            <a:r>
              <a:rPr lang="en-US" sz="2000" dirty="0" smtClean="0">
                <a:solidFill>
                  <a:srgbClr val="002755"/>
                </a:solidFill>
                <a:latin typeface="Calibri" panose="020F0502020204030204" pitchFamily="34" charset="0"/>
                <a:ea typeface="Source Sans Pro" panose="020B0503030403020204" pitchFamily="34" charset="0"/>
                <a:cs typeface="Calibri" panose="020F0502020204030204" pitchFamily="34" charset="0"/>
              </a:rPr>
              <a:t>CORs-</a:t>
            </a:r>
            <a:r>
              <a:rPr lang="en-US" sz="2000" dirty="0" smtClean="0">
                <a:solidFill>
                  <a:schemeClr val="accent5">
                    <a:lumMod val="50000"/>
                  </a:schemeClr>
                </a:solidFill>
              </a:rPr>
              <a:t>Course </a:t>
            </a:r>
            <a:r>
              <a:rPr lang="en-US" sz="2000" dirty="0">
                <a:solidFill>
                  <a:schemeClr val="accent5">
                    <a:lumMod val="50000"/>
                  </a:schemeClr>
                </a:solidFill>
              </a:rPr>
              <a:t>Outline of Record </a:t>
            </a:r>
            <a:r>
              <a:rPr lang="en-US" sz="2000" dirty="0" smtClean="0">
                <a:solidFill>
                  <a:srgbClr val="002755"/>
                </a:solidFill>
                <a:latin typeface="Calibri" panose="020F0502020204030204" pitchFamily="34" charset="0"/>
                <a:ea typeface="Source Sans Pro" panose="020B0503030403020204" pitchFamily="34" charset="0"/>
                <a:cs typeface="Calibri" panose="020F0502020204030204" pitchFamily="34" charset="0"/>
              </a:rPr>
              <a:t> </a:t>
            </a: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for all courses </a:t>
            </a:r>
          </a:p>
          <a:p>
            <a:pPr marL="457200" lvl="0" indent="-457200">
              <a:lnSpc>
                <a:spcPct val="90000"/>
              </a:lnSpc>
              <a:spcBef>
                <a:spcPts val="1000"/>
              </a:spcBef>
              <a:buFont typeface="Wingdings" panose="05000000000000000000" pitchFamily="2" charset="2"/>
              <a:buChar char="q"/>
            </a:pP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Appropriate supporting documentation for short-term vocational (“CTE”) certificates</a:t>
            </a:r>
          </a:p>
          <a:p>
            <a:pPr marL="457200" lvl="0" indent="-457200">
              <a:lnSpc>
                <a:spcPct val="90000"/>
              </a:lnSpc>
              <a:spcBef>
                <a:spcPts val="1000"/>
              </a:spcBef>
              <a:buFont typeface="Wingdings" panose="05000000000000000000" pitchFamily="2" charset="2"/>
              <a:buChar char="q"/>
            </a:pP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Refer to PCAH 7, Part III, Section 3 for noncredit program criteria and standards</a:t>
            </a:r>
          </a:p>
          <a:p>
            <a:pPr marL="457200" lvl="0" indent="-457200">
              <a:lnSpc>
                <a:spcPct val="90000"/>
              </a:lnSpc>
              <a:spcBef>
                <a:spcPts val="1000"/>
              </a:spcBef>
              <a:buFont typeface="Wingdings" panose="05000000000000000000" pitchFamily="2" charset="2"/>
              <a:buChar char="q"/>
            </a:pPr>
            <a:r>
              <a:rPr lang="en-US" sz="2000" dirty="0">
                <a:solidFill>
                  <a:srgbClr val="002755"/>
                </a:solidFill>
                <a:latin typeface="Calibri" panose="020F0502020204030204" pitchFamily="34" charset="0"/>
                <a:ea typeface="Source Sans Pro" panose="020B0503030403020204" pitchFamily="34" charset="0"/>
                <a:cs typeface="Calibri" panose="020F0502020204030204" pitchFamily="34" charset="0"/>
              </a:rPr>
              <a:t>Adult High School Diploma (AHSD) and apprenticeship see PCAH 7, Part III, Section 3 (pp. 135 – 137) </a:t>
            </a:r>
          </a:p>
        </p:txBody>
      </p:sp>
      <p:sp>
        <p:nvSpPr>
          <p:cNvPr id="3" name="Rectangle 2"/>
          <p:cNvSpPr/>
          <p:nvPr/>
        </p:nvSpPr>
        <p:spPr>
          <a:xfrm>
            <a:off x="443930" y="419626"/>
            <a:ext cx="11748070" cy="707886"/>
          </a:xfrm>
          <a:prstGeom prst="rect">
            <a:avLst/>
          </a:prstGeom>
          <a:solidFill>
            <a:schemeClr val="bg1"/>
          </a:solidFill>
        </p:spPr>
        <p:txBody>
          <a:bodyPr wrap="square">
            <a:spAutoFit/>
          </a:bodyPr>
          <a:lstStyle/>
          <a:p>
            <a:r>
              <a:rPr lang="en-US" sz="4000" b="1" dirty="0" smtClean="0">
                <a:solidFill>
                  <a:schemeClr val="accent4">
                    <a:lumMod val="90000"/>
                    <a:lumOff val="10000"/>
                  </a:schemeClr>
                </a:solidFill>
              </a:rPr>
              <a:t>Noncredit Programs</a:t>
            </a:r>
          </a:p>
        </p:txBody>
      </p:sp>
      <p:sp>
        <p:nvSpPr>
          <p:cNvPr id="18" name="Oval 17"/>
          <p:cNvSpPr/>
          <p:nvPr/>
        </p:nvSpPr>
        <p:spPr>
          <a:xfrm>
            <a:off x="7167715" y="419626"/>
            <a:ext cx="3706761" cy="2893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6CB4B4D-7CA3-9044-876B-883B54F8677D}" type="slidenum">
              <a:rPr lang="uk-UA" smtClean="0"/>
              <a:t>62</a:t>
            </a:fld>
            <a:endParaRPr lang="uk-UA"/>
          </a:p>
        </p:txBody>
      </p:sp>
      <p:pic>
        <p:nvPicPr>
          <p:cNvPr id="8" name="Picture 7"/>
          <p:cNvPicPr>
            <a:picLocks noChangeAspect="1"/>
          </p:cNvPicPr>
          <p:nvPr/>
        </p:nvPicPr>
        <p:blipFill>
          <a:blip r:embed="rId2"/>
          <a:stretch>
            <a:fillRect/>
          </a:stretch>
        </p:blipFill>
        <p:spPr>
          <a:xfrm>
            <a:off x="7436885" y="661745"/>
            <a:ext cx="3323786" cy="2487408"/>
          </a:xfrm>
          <a:prstGeom prst="rect">
            <a:avLst/>
          </a:prstGeom>
        </p:spPr>
      </p:pic>
      <p:sp>
        <p:nvSpPr>
          <p:cNvPr id="10" name="TextBox 9"/>
          <p:cNvSpPr txBox="1"/>
          <p:nvPr/>
        </p:nvSpPr>
        <p:spPr>
          <a:xfrm>
            <a:off x="7804543" y="1590779"/>
            <a:ext cx="939732" cy="261610"/>
          </a:xfrm>
          <a:prstGeom prst="rect">
            <a:avLst/>
          </a:prstGeom>
          <a:solidFill>
            <a:schemeClr val="accent4">
              <a:lumMod val="90000"/>
              <a:lumOff val="10000"/>
            </a:schemeClr>
          </a:solidFill>
        </p:spPr>
        <p:txBody>
          <a:bodyPr wrap="square" rtlCol="0">
            <a:spAutoFit/>
          </a:bodyPr>
          <a:lstStyle/>
          <a:p>
            <a:pPr algn="r"/>
            <a:r>
              <a:rPr lang="en-US" sz="1050" b="1" dirty="0" smtClean="0">
                <a:solidFill>
                  <a:schemeClr val="accent2"/>
                </a:solidFill>
                <a:latin typeface="Calibri" panose="020F0502020204030204" pitchFamily="34" charset="0"/>
                <a:cs typeface="Calibri" panose="020F0502020204030204" pitchFamily="34" charset="0"/>
              </a:rPr>
              <a:t>COMPLETION</a:t>
            </a:r>
            <a:endParaRPr lang="en-US" sz="1050" b="1" dirty="0">
              <a:solidFill>
                <a:schemeClr val="accent2"/>
              </a:solidFill>
              <a:latin typeface="Calibri" panose="020F0502020204030204" pitchFamily="34" charset="0"/>
              <a:cs typeface="Calibri" panose="020F0502020204030204" pitchFamily="34" charset="0"/>
            </a:endParaRPr>
          </a:p>
        </p:txBody>
      </p:sp>
      <p:sp>
        <p:nvSpPr>
          <p:cNvPr id="12" name="Rectangle 11"/>
          <p:cNvSpPr/>
          <p:nvPr/>
        </p:nvSpPr>
        <p:spPr>
          <a:xfrm>
            <a:off x="9294223" y="1598473"/>
            <a:ext cx="963726" cy="253916"/>
          </a:xfrm>
          <a:prstGeom prst="rect">
            <a:avLst/>
          </a:prstGeom>
          <a:solidFill>
            <a:schemeClr val="accent2"/>
          </a:solidFill>
        </p:spPr>
        <p:txBody>
          <a:bodyPr wrap="none">
            <a:spAutoFit/>
          </a:bodyPr>
          <a:lstStyle/>
          <a:p>
            <a:pPr lvl="0" algn="r"/>
            <a:r>
              <a:rPr lang="en-US" sz="1050" b="1" dirty="0" smtClean="0">
                <a:solidFill>
                  <a:schemeClr val="accent5">
                    <a:lumMod val="50000"/>
                  </a:schemeClr>
                </a:solidFill>
                <a:latin typeface="Calibri" panose="020F0502020204030204" pitchFamily="34" charset="0"/>
                <a:cs typeface="Calibri" panose="020F0502020204030204" pitchFamily="34" charset="0"/>
              </a:rPr>
              <a:t>COMPETENCY</a:t>
            </a:r>
            <a:endParaRPr lang="en-US" sz="1050" b="1" dirty="0">
              <a:solidFill>
                <a:schemeClr val="accent5">
                  <a:lumMod val="50000"/>
                </a:schemeClr>
              </a:solidFill>
              <a:latin typeface="Calibri" panose="020F0502020204030204" pitchFamily="34" charset="0"/>
              <a:cs typeface="Calibri" panose="020F0502020204030204" pitchFamily="34" charset="0"/>
            </a:endParaRPr>
          </a:p>
        </p:txBody>
      </p:sp>
      <p:sp>
        <p:nvSpPr>
          <p:cNvPr id="14" name="Rectangle 13"/>
          <p:cNvSpPr/>
          <p:nvPr/>
        </p:nvSpPr>
        <p:spPr>
          <a:xfrm>
            <a:off x="1606470" y="5691577"/>
            <a:ext cx="9010035" cy="646331"/>
          </a:xfrm>
          <a:prstGeom prst="rect">
            <a:avLst/>
          </a:prstGeom>
        </p:spPr>
        <p:txBody>
          <a:bodyPr wrap="square">
            <a:spAutoFit/>
          </a:bodyPr>
          <a:lstStyle/>
          <a:p>
            <a:pPr algn="ctr">
              <a:lnSpc>
                <a:spcPct val="100000"/>
              </a:lnSpc>
            </a:pPr>
            <a:r>
              <a:rPr lang="en-US" dirty="0">
                <a:solidFill>
                  <a:srgbClr val="002060"/>
                </a:solidFill>
                <a:cs typeface="Calibri" panose="020F0502020204030204" pitchFamily="34" charset="0"/>
              </a:rPr>
              <a:t>For details refer to PCAH (7</a:t>
            </a:r>
            <a:r>
              <a:rPr lang="en-US" baseline="30000" dirty="0">
                <a:solidFill>
                  <a:srgbClr val="002060"/>
                </a:solidFill>
                <a:cs typeface="Calibri" panose="020F0502020204030204" pitchFamily="34" charset="0"/>
              </a:rPr>
              <a:t>th</a:t>
            </a:r>
            <a:r>
              <a:rPr lang="en-US" dirty="0">
                <a:solidFill>
                  <a:srgbClr val="002060"/>
                </a:solidFill>
                <a:cs typeface="Calibri" panose="020F0502020204030204" pitchFamily="34" charset="0"/>
              </a:rPr>
              <a:t> </a:t>
            </a:r>
            <a:r>
              <a:rPr lang="en-US" dirty="0" err="1">
                <a:solidFill>
                  <a:srgbClr val="002060"/>
                </a:solidFill>
                <a:cs typeface="Calibri" panose="020F0502020204030204" pitchFamily="34" charset="0"/>
              </a:rPr>
              <a:t>ed</a:t>
            </a:r>
            <a:r>
              <a:rPr lang="en-US" dirty="0">
                <a:solidFill>
                  <a:srgbClr val="002060"/>
                </a:solidFill>
                <a:cs typeface="Calibri" panose="020F0502020204030204" pitchFamily="34" charset="0"/>
              </a:rPr>
              <a:t>):</a:t>
            </a:r>
          </a:p>
          <a:p>
            <a:pPr lvl="1" algn="ctr">
              <a:lnSpc>
                <a:spcPct val="100000"/>
              </a:lnSpc>
              <a:buFont typeface="Wingdings" panose="05000000000000000000" pitchFamily="2" charset="2"/>
              <a:buChar char="Ø"/>
            </a:pPr>
            <a:r>
              <a:rPr lang="en-US" b="1" dirty="0" smtClean="0">
                <a:solidFill>
                  <a:srgbClr val="002060"/>
                </a:solidFill>
                <a:cs typeface="Calibri" panose="020F0502020204030204" pitchFamily="34" charset="0"/>
              </a:rPr>
              <a:t>Certificates </a:t>
            </a:r>
            <a:r>
              <a:rPr lang="en-US" b="1" dirty="0">
                <a:solidFill>
                  <a:srgbClr val="002060"/>
                </a:solidFill>
                <a:cs typeface="Calibri" panose="020F0502020204030204" pitchFamily="34" charset="0"/>
              </a:rPr>
              <a:t>of Achievements: pp. </a:t>
            </a:r>
            <a:r>
              <a:rPr lang="en-US" b="1" dirty="0" smtClean="0">
                <a:solidFill>
                  <a:srgbClr val="002060"/>
                </a:solidFill>
                <a:cs typeface="Calibri" panose="020F0502020204030204" pitchFamily="34" charset="0"/>
              </a:rPr>
              <a:t>89-93</a:t>
            </a:r>
            <a:endParaRPr lang="en-US" b="1" dirty="0">
              <a:solidFill>
                <a:srgbClr val="002060"/>
              </a:solidFill>
              <a:cs typeface="Calibri" panose="020F0502020204030204" pitchFamily="34" charset="0"/>
            </a:endParaRPr>
          </a:p>
        </p:txBody>
      </p:sp>
    </p:spTree>
    <p:extLst>
      <p:ext uri="{BB962C8B-B14F-4D97-AF65-F5344CB8AC3E}">
        <p14:creationId xmlns:p14="http://schemas.microsoft.com/office/powerpoint/2010/main" val="42583086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CB4B4D-7CA3-9044-876B-883B54F8677D}" type="slidenum">
              <a:rPr lang="uk-UA" smtClean="0"/>
              <a:t>63</a:t>
            </a:fld>
            <a:endParaRPr lang="uk-UA"/>
          </a:p>
        </p:txBody>
      </p:sp>
      <p:sp>
        <p:nvSpPr>
          <p:cNvPr id="3" name="Rectangle 2"/>
          <p:cNvSpPr/>
          <p:nvPr/>
        </p:nvSpPr>
        <p:spPr>
          <a:xfrm>
            <a:off x="2851602" y="1273721"/>
            <a:ext cx="8967018" cy="4265783"/>
          </a:xfrm>
          <a:prstGeom prst="rect">
            <a:avLst/>
          </a:prstGeom>
          <a:solidFill>
            <a:srgbClr val="C7F7C1"/>
          </a:solidFill>
        </p:spPr>
        <p:txBody>
          <a:bodyPr wrap="square">
            <a:spAutoFit/>
          </a:bodyPr>
          <a:lstStyle/>
          <a:p>
            <a:pPr marL="342900" indent="-342900">
              <a:lnSpc>
                <a:spcPct val="120000"/>
              </a:lnSpc>
              <a:buFont typeface="Wingdings" panose="05000000000000000000" pitchFamily="2" charset="2"/>
              <a:buChar char="§"/>
            </a:pPr>
            <a:r>
              <a:rPr lang="en-US" sz="2000" dirty="0">
                <a:solidFill>
                  <a:srgbClr val="002060"/>
                </a:solidFill>
                <a:latin typeface="Calibri" panose="020F0502020204030204" pitchFamily="34" charset="0"/>
                <a:cs typeface="Calibri" panose="020F0502020204030204" pitchFamily="34" charset="0"/>
              </a:rPr>
              <a:t>Only CDCP Programs in the domain of </a:t>
            </a:r>
            <a:r>
              <a:rPr lang="en-US" sz="2000" b="1" dirty="0">
                <a:solidFill>
                  <a:srgbClr val="002060"/>
                </a:solidFill>
                <a:latin typeface="Calibri" panose="020F0502020204030204" pitchFamily="34" charset="0"/>
                <a:cs typeface="Calibri" panose="020F0502020204030204" pitchFamily="34" charset="0"/>
              </a:rPr>
              <a:t>Short-Term Vocational </a:t>
            </a:r>
            <a:r>
              <a:rPr lang="en-US" sz="2000" dirty="0">
                <a:solidFill>
                  <a:srgbClr val="002060"/>
                </a:solidFill>
                <a:latin typeface="Calibri" panose="020F0502020204030204" pitchFamily="34" charset="0"/>
                <a:cs typeface="Calibri" panose="020F0502020204030204" pitchFamily="34" charset="0"/>
              </a:rPr>
              <a:t>require Chancellor’s Office approval before chaptering:</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Program is a </a:t>
            </a:r>
            <a:r>
              <a:rPr lang="en-US" b="1" dirty="0">
                <a:solidFill>
                  <a:srgbClr val="002060"/>
                </a:solidFill>
                <a:latin typeface="Calibri" panose="020F0502020204030204" pitchFamily="34" charset="0"/>
                <a:cs typeface="Calibri" panose="020F0502020204030204" pitchFamily="34" charset="0"/>
              </a:rPr>
              <a:t>Certificate of Completion</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Includes New and modified Short-term vocational certificates </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Includes New and modified Apprenticeships </a:t>
            </a:r>
          </a:p>
          <a:p>
            <a:pPr marL="342900" indent="-342900">
              <a:lnSpc>
                <a:spcPct val="120000"/>
              </a:lnSpc>
              <a:buFont typeface="Wingdings" panose="05000000000000000000" pitchFamily="2" charset="2"/>
              <a:buChar char="§"/>
            </a:pPr>
            <a:r>
              <a:rPr lang="en-US" sz="2000" dirty="0">
                <a:solidFill>
                  <a:srgbClr val="002060"/>
                </a:solidFill>
                <a:latin typeface="Calibri" panose="020F0502020204030204" pitchFamily="34" charset="0"/>
                <a:cs typeface="Calibri" panose="020F0502020204030204" pitchFamily="34" charset="0"/>
              </a:rPr>
              <a:t>The submission must include all required documentation (PCAH 7</a:t>
            </a:r>
            <a:r>
              <a:rPr lang="en-US" sz="2000" baseline="30000" dirty="0">
                <a:solidFill>
                  <a:srgbClr val="002060"/>
                </a:solidFill>
                <a:latin typeface="Calibri" panose="020F0502020204030204" pitchFamily="34" charset="0"/>
                <a:cs typeface="Calibri" panose="020F0502020204030204" pitchFamily="34" charset="0"/>
              </a:rPr>
              <a:t>th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ed</a:t>
            </a:r>
            <a:r>
              <a:rPr lang="en-US" sz="2000" dirty="0">
                <a:solidFill>
                  <a:srgbClr val="002060"/>
                </a:solidFill>
                <a:latin typeface="Calibri" panose="020F0502020204030204" pitchFamily="34" charset="0"/>
                <a:cs typeface="Calibri" panose="020F0502020204030204" pitchFamily="34" charset="0"/>
              </a:rPr>
              <a:t>, p. 132) including: </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Narrative – 4 items</a:t>
            </a:r>
          </a:p>
          <a:p>
            <a:pPr marL="800100" lvl="1" indent="-342900">
              <a:lnSpc>
                <a:spcPct val="120000"/>
              </a:lnSpc>
              <a:buFont typeface="+mj-lt"/>
              <a:buAutoNum type="arabicPeriod"/>
            </a:pPr>
            <a:r>
              <a:rPr lang="en-US" dirty="0" smtClean="0">
                <a:solidFill>
                  <a:srgbClr val="002060"/>
                </a:solidFill>
                <a:latin typeface="Calibri" panose="020F0502020204030204" pitchFamily="34" charset="0"/>
                <a:cs typeface="Calibri" panose="020F0502020204030204" pitchFamily="34" charset="0"/>
              </a:rPr>
              <a:t>CORs-Course </a:t>
            </a:r>
            <a:r>
              <a:rPr lang="en-US" dirty="0">
                <a:solidFill>
                  <a:srgbClr val="002060"/>
                </a:solidFill>
                <a:latin typeface="Calibri" panose="020F0502020204030204" pitchFamily="34" charset="0"/>
                <a:cs typeface="Calibri" panose="020F0502020204030204" pitchFamily="34" charset="0"/>
              </a:rPr>
              <a:t>Outlines of Record for all associated courses</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Associated courses with predominantly CB11 – K and CB22 - I</a:t>
            </a:r>
          </a:p>
          <a:p>
            <a:pPr marL="800100" lvl="1" indent="-342900">
              <a:lnSpc>
                <a:spcPct val="120000"/>
              </a:lnSpc>
              <a:buFont typeface="+mj-lt"/>
              <a:buAutoNum type="arabicPeriod"/>
            </a:pPr>
            <a:r>
              <a:rPr lang="en-US" dirty="0">
                <a:solidFill>
                  <a:srgbClr val="002060"/>
                </a:solidFill>
                <a:latin typeface="Calibri" panose="020F0502020204030204" pitchFamily="34" charset="0"/>
                <a:cs typeface="Calibri" panose="020F0502020204030204" pitchFamily="34" charset="0"/>
              </a:rPr>
              <a:t>Labor Market Information</a:t>
            </a:r>
          </a:p>
          <a:p>
            <a:pPr marL="342900" indent="-342900">
              <a:lnSpc>
                <a:spcPct val="120000"/>
              </a:lnSpc>
              <a:buFont typeface="Wingdings" panose="05000000000000000000" pitchFamily="2" charset="2"/>
              <a:buChar char="§"/>
            </a:pPr>
            <a:r>
              <a:rPr lang="en-US" sz="2000" dirty="0">
                <a:solidFill>
                  <a:srgbClr val="002060"/>
                </a:solidFill>
                <a:latin typeface="Calibri" panose="020F0502020204030204" pitchFamily="34" charset="0"/>
                <a:cs typeface="Calibri" panose="020F0502020204030204" pitchFamily="34" charset="0"/>
              </a:rPr>
              <a:t>All COCI fields must coincide with COR and supporting documentation</a:t>
            </a:r>
          </a:p>
        </p:txBody>
      </p:sp>
      <p:sp>
        <p:nvSpPr>
          <p:cNvPr id="4" name="Rectangle 3"/>
          <p:cNvSpPr/>
          <p:nvPr/>
        </p:nvSpPr>
        <p:spPr>
          <a:xfrm>
            <a:off x="355441" y="189140"/>
            <a:ext cx="11748070" cy="707886"/>
          </a:xfrm>
          <a:prstGeom prst="rect">
            <a:avLst/>
          </a:prstGeom>
          <a:solidFill>
            <a:schemeClr val="bg1"/>
          </a:solidFill>
        </p:spPr>
        <p:txBody>
          <a:bodyPr wrap="square">
            <a:spAutoFit/>
          </a:bodyPr>
          <a:lstStyle/>
          <a:p>
            <a:r>
              <a:rPr lang="en-US" sz="4000" b="1" dirty="0" smtClean="0">
                <a:solidFill>
                  <a:schemeClr val="accent4">
                    <a:lumMod val="90000"/>
                    <a:lumOff val="10000"/>
                  </a:schemeClr>
                </a:solidFill>
              </a:rPr>
              <a:t>Noncredit Programs</a:t>
            </a:r>
          </a:p>
        </p:txBody>
      </p:sp>
      <p:pic>
        <p:nvPicPr>
          <p:cNvPr id="6" name="Picture 5"/>
          <p:cNvPicPr>
            <a:picLocks noChangeAspect="1"/>
          </p:cNvPicPr>
          <p:nvPr/>
        </p:nvPicPr>
        <p:blipFill>
          <a:blip r:embed="rId2"/>
          <a:stretch>
            <a:fillRect/>
          </a:stretch>
        </p:blipFill>
        <p:spPr>
          <a:xfrm>
            <a:off x="106558" y="1762388"/>
            <a:ext cx="2617224" cy="2760451"/>
          </a:xfrm>
          <a:prstGeom prst="rect">
            <a:avLst/>
          </a:prstGeom>
        </p:spPr>
      </p:pic>
      <p:sp>
        <p:nvSpPr>
          <p:cNvPr id="7" name="Rectangle 6"/>
          <p:cNvSpPr/>
          <p:nvPr/>
        </p:nvSpPr>
        <p:spPr>
          <a:xfrm>
            <a:off x="2851602" y="5645954"/>
            <a:ext cx="8967018" cy="677108"/>
          </a:xfrm>
          <a:prstGeom prst="rect">
            <a:avLst/>
          </a:prstGeom>
        </p:spPr>
        <p:txBody>
          <a:bodyPr wrap="square">
            <a:spAutoFit/>
          </a:bodyPr>
          <a:lstStyle/>
          <a:p>
            <a:pPr algn="ctr">
              <a:lnSpc>
                <a:spcPct val="100000"/>
              </a:lnSpc>
            </a:pPr>
            <a:r>
              <a:rPr lang="en-US" sz="2000" dirty="0">
                <a:solidFill>
                  <a:srgbClr val="002060"/>
                </a:solidFill>
                <a:cs typeface="Calibri" panose="020F0502020204030204" pitchFamily="34" charset="0"/>
              </a:rPr>
              <a:t>For details refer to PCAH (7</a:t>
            </a:r>
            <a:r>
              <a:rPr lang="en-US" sz="2000" baseline="30000" dirty="0">
                <a:solidFill>
                  <a:srgbClr val="002060"/>
                </a:solidFill>
                <a:cs typeface="Calibri" panose="020F0502020204030204" pitchFamily="34" charset="0"/>
              </a:rPr>
              <a:t>th</a:t>
            </a:r>
            <a:r>
              <a:rPr lang="en-US" sz="2000" dirty="0">
                <a:solidFill>
                  <a:srgbClr val="002060"/>
                </a:solidFill>
                <a:cs typeface="Calibri" panose="020F0502020204030204" pitchFamily="34" charset="0"/>
              </a:rPr>
              <a:t> </a:t>
            </a:r>
            <a:r>
              <a:rPr lang="en-US" sz="2000" dirty="0" err="1">
                <a:solidFill>
                  <a:srgbClr val="002060"/>
                </a:solidFill>
                <a:cs typeface="Calibri" panose="020F0502020204030204" pitchFamily="34" charset="0"/>
              </a:rPr>
              <a:t>ed</a:t>
            </a:r>
            <a:r>
              <a:rPr lang="en-US" sz="2000" dirty="0">
                <a:solidFill>
                  <a:srgbClr val="002060"/>
                </a:solidFill>
                <a:cs typeface="Calibri" panose="020F0502020204030204" pitchFamily="34" charset="0"/>
              </a:rPr>
              <a:t>):</a:t>
            </a:r>
          </a:p>
          <a:p>
            <a:pPr lvl="1" algn="ctr">
              <a:lnSpc>
                <a:spcPct val="100000"/>
              </a:lnSpc>
              <a:buFont typeface="Wingdings" panose="05000000000000000000" pitchFamily="2" charset="2"/>
              <a:buChar char="Ø"/>
            </a:pPr>
            <a:r>
              <a:rPr lang="en-US" b="1" dirty="0" smtClean="0">
                <a:solidFill>
                  <a:srgbClr val="002060"/>
                </a:solidFill>
                <a:cs typeface="Calibri" panose="020F0502020204030204" pitchFamily="34" charset="0"/>
              </a:rPr>
              <a:t>CDCP </a:t>
            </a:r>
            <a:r>
              <a:rPr lang="en-US" b="1" dirty="0">
                <a:solidFill>
                  <a:srgbClr val="002060"/>
                </a:solidFill>
                <a:cs typeface="Calibri" panose="020F0502020204030204" pitchFamily="34" charset="0"/>
              </a:rPr>
              <a:t>certificates: pp. 129-137</a:t>
            </a:r>
          </a:p>
        </p:txBody>
      </p:sp>
    </p:spTree>
    <p:extLst>
      <p:ext uri="{BB962C8B-B14F-4D97-AF65-F5344CB8AC3E}">
        <p14:creationId xmlns:p14="http://schemas.microsoft.com/office/powerpoint/2010/main" val="3190518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CB4B4D-7CA3-9044-876B-883B54F8677D}" type="slidenum">
              <a:rPr lang="uk-UA" smtClean="0"/>
              <a:t>64</a:t>
            </a:fld>
            <a:endParaRPr lang="uk-UA"/>
          </a:p>
        </p:txBody>
      </p:sp>
      <p:sp>
        <p:nvSpPr>
          <p:cNvPr id="4" name="Rectangle 3"/>
          <p:cNvSpPr/>
          <p:nvPr/>
        </p:nvSpPr>
        <p:spPr>
          <a:xfrm>
            <a:off x="575232" y="353650"/>
            <a:ext cx="11538109" cy="707886"/>
          </a:xfrm>
          <a:prstGeom prst="rect">
            <a:avLst/>
          </a:prstGeom>
        </p:spPr>
        <p:txBody>
          <a:bodyPr wrap="square">
            <a:spAutoFit/>
          </a:bodyPr>
          <a:lstStyle/>
          <a:p>
            <a:r>
              <a:rPr lang="en-US" sz="4000" b="1" dirty="0" smtClean="0">
                <a:solidFill>
                  <a:schemeClr val="accent4">
                    <a:lumMod val="90000"/>
                    <a:lumOff val="10000"/>
                  </a:schemeClr>
                </a:solidFill>
              </a:rPr>
              <a:t>Credit </a:t>
            </a:r>
            <a:r>
              <a:rPr lang="en-US" sz="4000" b="1" dirty="0">
                <a:solidFill>
                  <a:schemeClr val="accent4">
                    <a:lumMod val="90000"/>
                    <a:lumOff val="10000"/>
                  </a:schemeClr>
                </a:solidFill>
              </a:rPr>
              <a:t>Programs</a:t>
            </a:r>
          </a:p>
        </p:txBody>
      </p:sp>
      <p:sp>
        <p:nvSpPr>
          <p:cNvPr id="6" name="Rectangle 5"/>
          <p:cNvSpPr/>
          <p:nvPr/>
        </p:nvSpPr>
        <p:spPr>
          <a:xfrm>
            <a:off x="4237703" y="1292935"/>
            <a:ext cx="7132320" cy="461665"/>
          </a:xfrm>
          <a:prstGeom prst="rect">
            <a:avLst/>
          </a:prstGeom>
          <a:solidFill>
            <a:schemeClr val="accent4">
              <a:lumMod val="10000"/>
              <a:lumOff val="90000"/>
            </a:schemeClr>
          </a:solidFill>
        </p:spPr>
        <p:txBody>
          <a:bodyPr wrap="square">
            <a:spAutoFit/>
          </a:bodyPr>
          <a:lstStyle/>
          <a:p>
            <a:r>
              <a:rPr lang="en-US" sz="2400" dirty="0"/>
              <a:t>ADT Review: Reminders </a:t>
            </a:r>
          </a:p>
        </p:txBody>
      </p:sp>
      <p:pic>
        <p:nvPicPr>
          <p:cNvPr id="7" name="Picture 6"/>
          <p:cNvPicPr>
            <a:picLocks noChangeAspect="1"/>
          </p:cNvPicPr>
          <p:nvPr/>
        </p:nvPicPr>
        <p:blipFill>
          <a:blip r:embed="rId2"/>
          <a:stretch>
            <a:fillRect/>
          </a:stretch>
        </p:blipFill>
        <p:spPr>
          <a:xfrm>
            <a:off x="290096" y="2108385"/>
            <a:ext cx="3810000" cy="2143125"/>
          </a:xfrm>
          <a:prstGeom prst="rect">
            <a:avLst/>
          </a:prstGeom>
        </p:spPr>
      </p:pic>
      <p:sp>
        <p:nvSpPr>
          <p:cNvPr id="8" name="Rectangle 7"/>
          <p:cNvSpPr/>
          <p:nvPr/>
        </p:nvSpPr>
        <p:spPr>
          <a:xfrm>
            <a:off x="1166999" y="2108385"/>
            <a:ext cx="1733517" cy="923330"/>
          </a:xfrm>
          <a:prstGeom prst="rect">
            <a:avLst/>
          </a:prstGeom>
          <a:noFill/>
        </p:spPr>
        <p:txBody>
          <a:bodyPr wrap="square" lIns="91440" tIns="45720" rIns="91440" bIns="45720">
            <a:spAutoFit/>
          </a:bodyPr>
          <a:lstStyle/>
          <a:p>
            <a:pPr algn="ctr"/>
            <a:r>
              <a:rPr lang="en-US" sz="4000" b="1" cap="none" spc="0" dirty="0" smtClean="0">
                <a:ln w="0"/>
                <a:solidFill>
                  <a:schemeClr val="tx1"/>
                </a:solidFill>
                <a:effectLst>
                  <a:outerShdw blurRad="38100" dist="19050" dir="2700000" algn="tl" rotWithShape="0">
                    <a:schemeClr val="dk1">
                      <a:alpha val="40000"/>
                    </a:schemeClr>
                  </a:outerShdw>
                </a:effectLst>
              </a:rPr>
              <a:t>ADT</a:t>
            </a:r>
            <a:r>
              <a:rPr lang="en-US" sz="5400" b="0" cap="none" spc="0" dirty="0" smtClean="0">
                <a:ln w="0"/>
                <a:solidFill>
                  <a:schemeClr val="tx1"/>
                </a:solidFill>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4309478" y="5999354"/>
            <a:ext cx="7132320" cy="677108"/>
          </a:xfrm>
          <a:prstGeom prst="rect">
            <a:avLst/>
          </a:prstGeom>
        </p:spPr>
        <p:txBody>
          <a:bodyPr wrap="square">
            <a:spAutoFit/>
          </a:bodyPr>
          <a:lstStyle/>
          <a:p>
            <a:pPr algn="ctr">
              <a:lnSpc>
                <a:spcPct val="100000"/>
              </a:lnSpc>
            </a:pPr>
            <a:r>
              <a:rPr lang="en-US" sz="2000" dirty="0">
                <a:solidFill>
                  <a:srgbClr val="002060"/>
                </a:solidFill>
                <a:cs typeface="Calibri" panose="020F0502020204030204" pitchFamily="34" charset="0"/>
              </a:rPr>
              <a:t>For details refer to PCAH (7</a:t>
            </a:r>
            <a:r>
              <a:rPr lang="en-US" sz="2000" baseline="30000" dirty="0">
                <a:solidFill>
                  <a:srgbClr val="002060"/>
                </a:solidFill>
                <a:cs typeface="Calibri" panose="020F0502020204030204" pitchFamily="34" charset="0"/>
              </a:rPr>
              <a:t>th</a:t>
            </a:r>
            <a:r>
              <a:rPr lang="en-US" sz="2000" dirty="0">
                <a:solidFill>
                  <a:srgbClr val="002060"/>
                </a:solidFill>
                <a:cs typeface="Calibri" panose="020F0502020204030204" pitchFamily="34" charset="0"/>
              </a:rPr>
              <a:t> </a:t>
            </a:r>
            <a:r>
              <a:rPr lang="en-US" sz="2000" dirty="0" err="1">
                <a:solidFill>
                  <a:srgbClr val="002060"/>
                </a:solidFill>
                <a:cs typeface="Calibri" panose="020F0502020204030204" pitchFamily="34" charset="0"/>
              </a:rPr>
              <a:t>ed</a:t>
            </a:r>
            <a:r>
              <a:rPr lang="en-US" sz="2000" dirty="0">
                <a:solidFill>
                  <a:srgbClr val="002060"/>
                </a:solidFill>
                <a:cs typeface="Calibri" panose="020F0502020204030204" pitchFamily="34" charset="0"/>
              </a:rPr>
              <a:t>):</a:t>
            </a:r>
          </a:p>
          <a:p>
            <a:pPr lvl="1" algn="ctr">
              <a:lnSpc>
                <a:spcPct val="100000"/>
              </a:lnSpc>
              <a:buFont typeface="Wingdings" panose="05000000000000000000" pitchFamily="2" charset="2"/>
              <a:buChar char="Ø"/>
            </a:pPr>
            <a:r>
              <a:rPr lang="en-US" b="1" dirty="0">
                <a:solidFill>
                  <a:srgbClr val="002060"/>
                </a:solidFill>
                <a:cs typeface="Calibri" panose="020F0502020204030204" pitchFamily="34" charset="0"/>
              </a:rPr>
              <a:t>ADTs: pp. 73-79</a:t>
            </a:r>
          </a:p>
        </p:txBody>
      </p:sp>
      <p:sp>
        <p:nvSpPr>
          <p:cNvPr id="5" name="Rectangle 4"/>
          <p:cNvSpPr/>
          <p:nvPr/>
        </p:nvSpPr>
        <p:spPr>
          <a:xfrm>
            <a:off x="4237703" y="1754600"/>
            <a:ext cx="7275870" cy="4154984"/>
          </a:xfrm>
          <a:prstGeom prst="rect">
            <a:avLst/>
          </a:prstGeom>
          <a:solidFill>
            <a:schemeClr val="accent2">
              <a:lumMod val="60000"/>
              <a:lumOff val="40000"/>
            </a:schemeClr>
          </a:solidFill>
        </p:spPr>
        <p:txBody>
          <a:bodyPr wrap="square">
            <a:spAutoFit/>
          </a:bodyPr>
          <a:lstStyle/>
          <a:p>
            <a:pPr marL="285750" indent="-285750">
              <a:lnSpc>
                <a:spcPct val="150000"/>
              </a:lnSpc>
              <a:buFont typeface="Arial" panose="020B0604020202020204" pitchFamily="34" charset="0"/>
              <a:buChar char="•"/>
            </a:pPr>
            <a:r>
              <a:rPr lang="en-US" sz="1600" dirty="0" smtClean="0">
                <a:cs typeface="Calibri" panose="020F0502020204030204" pitchFamily="34" charset="0"/>
              </a:rPr>
              <a:t>   Verify </a:t>
            </a:r>
            <a:r>
              <a:rPr lang="en-US" sz="1600" dirty="0">
                <a:cs typeface="Calibri" panose="020F0502020204030204" pitchFamily="34" charset="0"/>
              </a:rPr>
              <a:t>the completion of all the proposal </a:t>
            </a:r>
            <a:r>
              <a:rPr lang="en-US" sz="1600" dirty="0" smtClean="0">
                <a:cs typeface="Calibri" panose="020F0502020204030204" pitchFamily="34" charset="0"/>
              </a:rPr>
              <a:t>fields</a:t>
            </a:r>
            <a:endParaRPr lang="en-US" sz="1600" dirty="0">
              <a:cs typeface="Calibri" panose="020F0502020204030204" pitchFamily="34" charset="0"/>
            </a:endParaRPr>
          </a:p>
          <a:p>
            <a:pPr marL="457200" indent="-457200">
              <a:lnSpc>
                <a:spcPct val="150000"/>
              </a:lnSpc>
              <a:buFont typeface="Arial" panose="020B0604020202020204" pitchFamily="34" charset="0"/>
              <a:buChar char="•"/>
            </a:pPr>
            <a:r>
              <a:rPr lang="en-US" sz="1600" dirty="0">
                <a:cs typeface="Calibri" panose="020F0502020204030204" pitchFamily="34" charset="0"/>
              </a:rPr>
              <a:t>Ensure all the required CORs are </a:t>
            </a:r>
            <a:r>
              <a:rPr lang="en-US" sz="1600" dirty="0" smtClean="0">
                <a:cs typeface="Calibri" panose="020F0502020204030204" pitchFamily="34" charset="0"/>
              </a:rPr>
              <a:t>attached</a:t>
            </a:r>
            <a:endParaRPr lang="en-US" sz="1600" dirty="0">
              <a:cs typeface="Calibri" panose="020F0502020204030204" pitchFamily="34" charset="0"/>
            </a:endParaRPr>
          </a:p>
          <a:p>
            <a:pPr marL="457200" indent="-457200">
              <a:lnSpc>
                <a:spcPct val="150000"/>
              </a:lnSpc>
              <a:buFont typeface="Arial" panose="020B0604020202020204" pitchFamily="34" charset="0"/>
              <a:buChar char="•"/>
            </a:pPr>
            <a:r>
              <a:rPr lang="en-US" sz="1600" dirty="0">
                <a:cs typeface="Calibri" panose="020F0502020204030204" pitchFamily="34" charset="0"/>
              </a:rPr>
              <a:t>Match CORs to the courses listed in the Narrative and Course Report </a:t>
            </a:r>
            <a:r>
              <a:rPr lang="en-US" sz="1600" dirty="0" smtClean="0">
                <a:cs typeface="Calibri" panose="020F0502020204030204" pitchFamily="34" charset="0"/>
              </a:rPr>
              <a:t>Section</a:t>
            </a:r>
            <a:endParaRPr lang="en-US" sz="1600" dirty="0">
              <a:cs typeface="Calibri" panose="020F0502020204030204" pitchFamily="34" charset="0"/>
            </a:endParaRPr>
          </a:p>
          <a:p>
            <a:pPr marL="457200" indent="-457200">
              <a:lnSpc>
                <a:spcPct val="150000"/>
              </a:lnSpc>
              <a:buFont typeface="Arial" panose="020B0604020202020204" pitchFamily="34" charset="0"/>
              <a:buChar char="•"/>
            </a:pPr>
            <a:r>
              <a:rPr lang="en-US" sz="1600" dirty="0">
                <a:cs typeface="Calibri" panose="020F0502020204030204" pitchFamily="34" charset="0"/>
              </a:rPr>
              <a:t>Review Narrative for completion and </a:t>
            </a:r>
            <a:r>
              <a:rPr lang="en-US" sz="1600" dirty="0" smtClean="0">
                <a:cs typeface="Calibri" panose="020F0502020204030204" pitchFamily="34" charset="0"/>
              </a:rPr>
              <a:t>accuracy</a:t>
            </a:r>
          </a:p>
          <a:p>
            <a:pPr marL="457200" indent="-457200">
              <a:lnSpc>
                <a:spcPct val="150000"/>
              </a:lnSpc>
              <a:buFont typeface="Arial" panose="020B0604020202020204" pitchFamily="34" charset="0"/>
              <a:buChar char="•"/>
            </a:pPr>
            <a:r>
              <a:rPr lang="en-US" sz="1600" dirty="0" smtClean="0">
                <a:cs typeface="Calibri" panose="020F0502020204030204" pitchFamily="34" charset="0"/>
              </a:rPr>
              <a:t>Use current version of the TMC template:</a:t>
            </a:r>
          </a:p>
          <a:p>
            <a:r>
              <a:rPr lang="en-US" sz="1600" dirty="0" smtClean="0">
                <a:cs typeface="Calibri" panose="020F0502020204030204" pitchFamily="34" charset="0"/>
                <a:hlinkClick r:id="rId3" tooltip="Link to official TMC Templates at Chancellor's Office website"/>
              </a:rPr>
              <a:t> </a:t>
            </a:r>
            <a:r>
              <a:rPr lang="en-US" sz="1600" dirty="0">
                <a:cs typeface="Calibri" panose="020F0502020204030204" pitchFamily="34" charset="0"/>
                <a:hlinkClick r:id="rId3" tooltip="Link to official TMC Templates at Chancellor's Office website"/>
              </a:rPr>
              <a:t>https://</a:t>
            </a:r>
            <a:r>
              <a:rPr lang="en-US" sz="1600" dirty="0" smtClean="0">
                <a:cs typeface="Calibri" panose="020F0502020204030204" pitchFamily="34" charset="0"/>
                <a:hlinkClick r:id="rId3" tooltip="Link to official TMC Templates at Chancellor's Office website"/>
              </a:rPr>
              <a:t>www.cccco.edu/About-Us/Chancellors-Office/Divisions/Educational-Services-and-Support/What-we-do/Curriculum-and-Instruction-Unit/Templates-For-Approved-Transfer-Model-Curriculum</a:t>
            </a:r>
            <a:endParaRPr lang="en-US" sz="1600" dirty="0">
              <a:cs typeface="Calibri" panose="020F0502020204030204" pitchFamily="34" charset="0"/>
            </a:endParaRPr>
          </a:p>
          <a:p>
            <a:pPr marL="457200" indent="-457200">
              <a:lnSpc>
                <a:spcPct val="150000"/>
              </a:lnSpc>
              <a:buFont typeface="Arial" panose="020B0604020202020204" pitchFamily="34" charset="0"/>
              <a:buChar char="•"/>
            </a:pPr>
            <a:r>
              <a:rPr lang="en-US" sz="1600" dirty="0">
                <a:cs typeface="Calibri" panose="020F0502020204030204" pitchFamily="34" charset="0"/>
              </a:rPr>
              <a:t>Verify </a:t>
            </a:r>
            <a:r>
              <a:rPr lang="en-US" sz="1600" dirty="0" smtClean="0">
                <a:solidFill>
                  <a:srgbClr val="002060"/>
                </a:solidFill>
                <a:cs typeface="Calibri" panose="020F0502020204030204" pitchFamily="34" charset="0"/>
              </a:rPr>
              <a:t>total </a:t>
            </a:r>
            <a:r>
              <a:rPr lang="en-US" sz="1600" dirty="0">
                <a:solidFill>
                  <a:srgbClr val="002060"/>
                </a:solidFill>
                <a:cs typeface="Calibri" panose="020F0502020204030204" pitchFamily="34" charset="0"/>
              </a:rPr>
              <a:t>units for the major (minimum and maximum) must </a:t>
            </a:r>
            <a:r>
              <a:rPr lang="en-US" sz="1600" b="1" dirty="0">
                <a:solidFill>
                  <a:srgbClr val="002060"/>
                </a:solidFill>
                <a:cs typeface="Calibri" panose="020F0502020204030204" pitchFamily="34" charset="0"/>
              </a:rPr>
              <a:t>match</a:t>
            </a:r>
            <a:r>
              <a:rPr lang="en-US" sz="1600" dirty="0">
                <a:solidFill>
                  <a:srgbClr val="002060"/>
                </a:solidFill>
                <a:cs typeface="Calibri" panose="020F0502020204030204" pitchFamily="34" charset="0"/>
              </a:rPr>
              <a:t> the information on COCI and the TMC template</a:t>
            </a:r>
            <a:r>
              <a:rPr lang="en-US" sz="1600" dirty="0" smtClean="0">
                <a:solidFill>
                  <a:srgbClr val="002060"/>
                </a:solidFill>
                <a:cs typeface="Calibri" panose="020F0502020204030204" pitchFamily="34" charset="0"/>
              </a:rPr>
              <a:t>.</a:t>
            </a:r>
            <a:endParaRPr lang="en-US" sz="1600" dirty="0" smtClean="0">
              <a:cs typeface="Calibri" panose="020F0502020204030204" pitchFamily="34" charset="0"/>
            </a:endParaRPr>
          </a:p>
          <a:p>
            <a:pPr marL="457200" indent="-457200">
              <a:lnSpc>
                <a:spcPct val="150000"/>
              </a:lnSpc>
              <a:buFont typeface="Arial" panose="020B0604020202020204" pitchFamily="34" charset="0"/>
              <a:buChar char="•"/>
            </a:pPr>
            <a:r>
              <a:rPr lang="en-US" sz="1600" dirty="0" smtClean="0">
                <a:cs typeface="Calibri" panose="020F0502020204030204" pitchFamily="34" charset="0"/>
              </a:rPr>
              <a:t>The college name must be on the template</a:t>
            </a:r>
            <a:endParaRPr lang="en-US" sz="1600" dirty="0">
              <a:cs typeface="Calibri" panose="020F0502020204030204" pitchFamily="34" charset="0"/>
            </a:endParaRPr>
          </a:p>
          <a:p>
            <a:pPr marL="457200" indent="-457200">
              <a:lnSpc>
                <a:spcPct val="150000"/>
              </a:lnSpc>
              <a:buFont typeface="Arial" panose="020B0604020202020204" pitchFamily="34" charset="0"/>
              <a:buChar char="•"/>
            </a:pPr>
            <a:r>
              <a:rPr lang="en-US" sz="1600" dirty="0">
                <a:cs typeface="Calibri" panose="020F0502020204030204" pitchFamily="34" charset="0"/>
              </a:rPr>
              <a:t>Verify Double Count </a:t>
            </a:r>
            <a:r>
              <a:rPr lang="en-US" sz="1600" dirty="0" smtClean="0">
                <a:cs typeface="Calibri" panose="020F0502020204030204" pitchFamily="34" charset="0"/>
              </a:rPr>
              <a:t>calculation</a:t>
            </a:r>
          </a:p>
        </p:txBody>
      </p:sp>
      <p:sp>
        <p:nvSpPr>
          <p:cNvPr id="34" name="Left-Right-Up Arrow 33"/>
          <p:cNvSpPr/>
          <p:nvPr/>
        </p:nvSpPr>
        <p:spPr>
          <a:xfrm rot="5400000">
            <a:off x="1619162" y="3451193"/>
            <a:ext cx="4616651" cy="300138"/>
          </a:xfrm>
          <a:prstGeom prst="leftRightUpArrow">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5938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3E8667-13B6-4304-A410-D37E32F36084}" type="slidenum">
              <a:rPr lang="en-US" smtClean="0"/>
              <a:t>65</a:t>
            </a:fld>
            <a:endParaRPr lang="en-US"/>
          </a:p>
        </p:txBody>
      </p:sp>
      <p:sp>
        <p:nvSpPr>
          <p:cNvPr id="8" name="Rectangle 7"/>
          <p:cNvSpPr/>
          <p:nvPr/>
        </p:nvSpPr>
        <p:spPr>
          <a:xfrm>
            <a:off x="638786" y="259335"/>
            <a:ext cx="10521351" cy="584775"/>
          </a:xfrm>
          <a:prstGeom prst="rect">
            <a:avLst/>
          </a:prstGeom>
          <a:solidFill>
            <a:srgbClr val="00B050"/>
          </a:solidFill>
        </p:spPr>
        <p:txBody>
          <a:bodyPr wrap="square">
            <a:spAutoFit/>
          </a:bodyPr>
          <a:lstStyle/>
          <a:p>
            <a:pPr lvl="0" algn="ctr"/>
            <a:r>
              <a:rPr lang="en-US" sz="3200" dirty="0">
                <a:solidFill>
                  <a:schemeClr val="bg1"/>
                </a:solidFill>
                <a:latin typeface="Rockwell" panose="02060603020205020403" pitchFamily="18" charset="0"/>
              </a:rPr>
              <a:t>ASSIST Documentation: AAM, BCT &amp; GECC</a:t>
            </a:r>
          </a:p>
        </p:txBody>
      </p:sp>
      <p:sp>
        <p:nvSpPr>
          <p:cNvPr id="9" name="TextBox 8"/>
          <p:cNvSpPr txBox="1"/>
          <p:nvPr/>
        </p:nvSpPr>
        <p:spPr>
          <a:xfrm>
            <a:off x="2639517" y="1825482"/>
            <a:ext cx="8091744" cy="3785652"/>
          </a:xfrm>
          <a:prstGeom prst="rect">
            <a:avLst/>
          </a:prstGeom>
          <a:solidFill>
            <a:srgbClr val="92D050"/>
          </a:solidFill>
        </p:spPr>
        <p:txBody>
          <a:bodyPr wrap="square" rtlCol="0">
            <a:spAutoFit/>
          </a:bodyPr>
          <a:lstStyle/>
          <a:p>
            <a:endParaRPr lang="en-US" sz="2400" b="1" dirty="0" smtClean="0">
              <a:solidFill>
                <a:schemeClr val="bg1"/>
              </a:solidFill>
            </a:endParaRPr>
          </a:p>
          <a:p>
            <a:r>
              <a:rPr lang="en-US" sz="2400" b="1" dirty="0" smtClean="0">
                <a:solidFill>
                  <a:schemeClr val="bg1"/>
                </a:solidFill>
              </a:rPr>
              <a:t>Attach the appropriate ASSIST documentation as follows:</a:t>
            </a:r>
          </a:p>
          <a:p>
            <a:pPr marL="285750" indent="-285750">
              <a:buFont typeface="Wingdings" panose="05000000000000000000" pitchFamily="2" charset="2"/>
              <a:buChar char="§"/>
            </a:pPr>
            <a:r>
              <a:rPr lang="en-US" sz="2400" dirty="0" smtClean="0">
                <a:solidFill>
                  <a:schemeClr val="bg1"/>
                </a:solidFill>
              </a:rPr>
              <a:t>Articulation Agreement by Major (AAM) demonstration lower division preparation in the major at a CSU;</a:t>
            </a:r>
          </a:p>
          <a:p>
            <a:endParaRPr lang="en-US" sz="2400" dirty="0" smtClean="0">
              <a:solidFill>
                <a:schemeClr val="bg1"/>
              </a:solidFill>
            </a:endParaRPr>
          </a:p>
          <a:p>
            <a:pPr marL="285750" indent="-285750">
              <a:buFont typeface="Wingdings" panose="05000000000000000000" pitchFamily="2" charset="2"/>
              <a:buChar char="§"/>
            </a:pPr>
            <a:r>
              <a:rPr lang="en-US" sz="2400" dirty="0" smtClean="0">
                <a:solidFill>
                  <a:schemeClr val="bg1"/>
                </a:solidFill>
              </a:rPr>
              <a:t>CST Baccalaureate Level Course List by Department (BCT) for the transfer Courses; and /or,</a:t>
            </a:r>
          </a:p>
          <a:p>
            <a:pPr marL="285750" indent="-285750">
              <a:buFont typeface="Wingdings" panose="05000000000000000000" pitchFamily="2" charset="2"/>
              <a:buChar char="§"/>
            </a:pPr>
            <a:endParaRPr lang="en-US" sz="2400" dirty="0" smtClean="0">
              <a:solidFill>
                <a:schemeClr val="bg1"/>
              </a:solidFill>
            </a:endParaRPr>
          </a:p>
          <a:p>
            <a:pPr marL="285750" indent="-285750">
              <a:buFont typeface="Wingdings" panose="05000000000000000000" pitchFamily="2" charset="2"/>
              <a:buChar char="§"/>
            </a:pPr>
            <a:r>
              <a:rPr lang="en-US" sz="2400" dirty="0" smtClean="0">
                <a:solidFill>
                  <a:schemeClr val="bg1"/>
                </a:solidFill>
              </a:rPr>
              <a:t>CSU GE Certification Course List by Area (GECC).</a:t>
            </a:r>
          </a:p>
          <a:p>
            <a:endParaRPr lang="en-US" sz="2400" dirty="0">
              <a:solidFill>
                <a:schemeClr val="bg1"/>
              </a:solidFill>
            </a:endParaRPr>
          </a:p>
        </p:txBody>
      </p:sp>
      <p:pic>
        <p:nvPicPr>
          <p:cNvPr id="10" name="Picture 9"/>
          <p:cNvPicPr>
            <a:picLocks noChangeAspect="1"/>
          </p:cNvPicPr>
          <p:nvPr/>
        </p:nvPicPr>
        <p:blipFill>
          <a:blip r:embed="rId2"/>
          <a:stretch>
            <a:fillRect/>
          </a:stretch>
        </p:blipFill>
        <p:spPr>
          <a:xfrm>
            <a:off x="219829" y="1371781"/>
            <a:ext cx="2419688" cy="2210108"/>
          </a:xfrm>
          <a:prstGeom prst="rect">
            <a:avLst/>
          </a:prstGeom>
        </p:spPr>
      </p:pic>
      <p:sp>
        <p:nvSpPr>
          <p:cNvPr id="12" name="TextBox 11"/>
          <p:cNvSpPr txBox="1"/>
          <p:nvPr/>
        </p:nvSpPr>
        <p:spPr>
          <a:xfrm>
            <a:off x="1477111" y="1577065"/>
            <a:ext cx="369332" cy="1195689"/>
          </a:xfrm>
          <a:prstGeom prst="rect">
            <a:avLst/>
          </a:prstGeom>
          <a:noFill/>
        </p:spPr>
        <p:txBody>
          <a:bodyPr vert="vert270" wrap="square" rtlCol="0">
            <a:spAutoFit/>
          </a:bodyPr>
          <a:lstStyle/>
          <a:p>
            <a:r>
              <a:rPr lang="en-US" sz="1200" b="1" dirty="0" smtClean="0">
                <a:solidFill>
                  <a:srgbClr val="002060"/>
                </a:solidFill>
              </a:rPr>
              <a:t>AAM</a:t>
            </a:r>
            <a:endParaRPr lang="en-US" b="1" dirty="0">
              <a:solidFill>
                <a:srgbClr val="002060"/>
              </a:solidFill>
            </a:endParaRPr>
          </a:p>
        </p:txBody>
      </p:sp>
      <p:sp>
        <p:nvSpPr>
          <p:cNvPr id="13" name="TextBox 12"/>
          <p:cNvSpPr txBox="1"/>
          <p:nvPr/>
        </p:nvSpPr>
        <p:spPr>
          <a:xfrm>
            <a:off x="1792134" y="2215200"/>
            <a:ext cx="369332" cy="491930"/>
          </a:xfrm>
          <a:prstGeom prst="rect">
            <a:avLst/>
          </a:prstGeom>
          <a:noFill/>
        </p:spPr>
        <p:txBody>
          <a:bodyPr vert="vert270" wrap="square" rtlCol="0">
            <a:spAutoFit/>
          </a:bodyPr>
          <a:lstStyle/>
          <a:p>
            <a:r>
              <a:rPr lang="en-US" sz="1200" b="1" dirty="0" smtClean="0">
                <a:solidFill>
                  <a:srgbClr val="002060"/>
                </a:solidFill>
              </a:rPr>
              <a:t>BCT</a:t>
            </a:r>
            <a:endParaRPr lang="en-US" b="1" dirty="0">
              <a:solidFill>
                <a:srgbClr val="002060"/>
              </a:solidFill>
            </a:endParaRPr>
          </a:p>
        </p:txBody>
      </p:sp>
      <p:sp>
        <p:nvSpPr>
          <p:cNvPr id="14" name="TextBox 13"/>
          <p:cNvSpPr txBox="1"/>
          <p:nvPr/>
        </p:nvSpPr>
        <p:spPr>
          <a:xfrm>
            <a:off x="2058314" y="2236713"/>
            <a:ext cx="369332" cy="448905"/>
          </a:xfrm>
          <a:prstGeom prst="rect">
            <a:avLst/>
          </a:prstGeom>
          <a:noFill/>
        </p:spPr>
        <p:txBody>
          <a:bodyPr vert="vert270" wrap="none" rtlCol="0">
            <a:spAutoFit/>
          </a:bodyPr>
          <a:lstStyle/>
          <a:p>
            <a:r>
              <a:rPr lang="en-US" sz="1200" b="1" dirty="0" smtClean="0">
                <a:solidFill>
                  <a:srgbClr val="002060"/>
                </a:solidFill>
              </a:rPr>
              <a:t>GECC</a:t>
            </a:r>
            <a:endParaRPr lang="en-US" sz="1200" b="1" dirty="0">
              <a:solidFill>
                <a:srgbClr val="002060"/>
              </a:solidFill>
            </a:endParaRPr>
          </a:p>
        </p:txBody>
      </p:sp>
    </p:spTree>
    <p:extLst>
      <p:ext uri="{BB962C8B-B14F-4D97-AF65-F5344CB8AC3E}">
        <p14:creationId xmlns:p14="http://schemas.microsoft.com/office/powerpoint/2010/main" val="34244014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17484" y="0"/>
            <a:ext cx="8239664" cy="60298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D3E8667-13B6-4304-A410-D37E32F36084}" type="slidenum">
              <a:rPr lang="en-US" smtClean="0"/>
              <a:t>66</a:t>
            </a:fld>
            <a:endParaRPr lang="en-US"/>
          </a:p>
        </p:txBody>
      </p:sp>
      <p:pic>
        <p:nvPicPr>
          <p:cNvPr id="7" name="Picture 6"/>
          <p:cNvPicPr>
            <a:picLocks noChangeAspect="1"/>
          </p:cNvPicPr>
          <p:nvPr/>
        </p:nvPicPr>
        <p:blipFill>
          <a:blip r:embed="rId2"/>
          <a:stretch>
            <a:fillRect/>
          </a:stretch>
        </p:blipFill>
        <p:spPr>
          <a:xfrm>
            <a:off x="7966600" y="2790281"/>
            <a:ext cx="4130510" cy="3122829"/>
          </a:xfrm>
          <a:prstGeom prst="rect">
            <a:avLst/>
          </a:prstGeom>
        </p:spPr>
      </p:pic>
      <p:pic>
        <p:nvPicPr>
          <p:cNvPr id="6" name="Picture 5"/>
          <p:cNvPicPr>
            <a:picLocks noChangeAspect="1"/>
          </p:cNvPicPr>
          <p:nvPr/>
        </p:nvPicPr>
        <p:blipFill>
          <a:blip r:embed="rId3"/>
          <a:stretch>
            <a:fillRect/>
          </a:stretch>
        </p:blipFill>
        <p:spPr>
          <a:xfrm>
            <a:off x="4147996" y="1738188"/>
            <a:ext cx="3610655" cy="4073200"/>
          </a:xfrm>
          <a:prstGeom prst="rect">
            <a:avLst/>
          </a:prstGeom>
        </p:spPr>
      </p:pic>
      <p:pic>
        <p:nvPicPr>
          <p:cNvPr id="5" name="Picture 4"/>
          <p:cNvPicPr>
            <a:picLocks noChangeAspect="1"/>
          </p:cNvPicPr>
          <p:nvPr/>
        </p:nvPicPr>
        <p:blipFill>
          <a:blip r:embed="rId4"/>
          <a:stretch>
            <a:fillRect/>
          </a:stretch>
        </p:blipFill>
        <p:spPr>
          <a:xfrm>
            <a:off x="115999" y="660690"/>
            <a:ext cx="3830442" cy="5150698"/>
          </a:xfrm>
          <a:prstGeom prst="rect">
            <a:avLst/>
          </a:prstGeom>
        </p:spPr>
      </p:pic>
      <p:sp>
        <p:nvSpPr>
          <p:cNvPr id="2" name="Title 1"/>
          <p:cNvSpPr>
            <a:spLocks noGrp="1"/>
          </p:cNvSpPr>
          <p:nvPr>
            <p:ph type="title"/>
          </p:nvPr>
        </p:nvSpPr>
        <p:spPr>
          <a:xfrm>
            <a:off x="2859513" y="85124"/>
            <a:ext cx="9332487" cy="714180"/>
          </a:xfrm>
          <a:solidFill>
            <a:schemeClr val="accent2">
              <a:lumMod val="60000"/>
              <a:lumOff val="40000"/>
            </a:schemeClr>
          </a:solidFill>
        </p:spPr>
        <p:txBody>
          <a:bodyPr tIns="91440" bIns="0" anchor="t">
            <a:noAutofit/>
          </a:bodyPr>
          <a:lstStyle/>
          <a:p>
            <a:pPr>
              <a:lnSpc>
                <a:spcPct val="100000"/>
              </a:lnSpc>
            </a:pPr>
            <a:r>
              <a:rPr lang="en-US" sz="2800" dirty="0" smtClean="0">
                <a:solidFill>
                  <a:schemeClr val="bg1"/>
                </a:solidFill>
                <a:effectLst>
                  <a:outerShdw blurRad="38100" dist="38100" dir="2700000" algn="tl">
                    <a:srgbClr val="000000">
                      <a:alpha val="43137"/>
                    </a:srgbClr>
                  </a:outerShdw>
                </a:effectLst>
              </a:rPr>
              <a:t>Articulation Agreement By Major (AAM)</a:t>
            </a:r>
            <a:endParaRPr lang="en-US" sz="2800"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5"/>
          <a:stretch>
            <a:fillRect/>
          </a:stretch>
        </p:blipFill>
        <p:spPr>
          <a:xfrm rot="729499">
            <a:off x="8862566" y="347080"/>
            <a:ext cx="3152850" cy="2012636"/>
          </a:xfrm>
          <a:prstGeom prst="rect">
            <a:avLst/>
          </a:prstGeom>
        </p:spPr>
      </p:pic>
      <p:pic>
        <p:nvPicPr>
          <p:cNvPr id="12" name="Picture 11"/>
          <p:cNvPicPr>
            <a:picLocks noChangeAspect="1"/>
          </p:cNvPicPr>
          <p:nvPr/>
        </p:nvPicPr>
        <p:blipFill>
          <a:blip r:embed="rId6"/>
          <a:stretch>
            <a:fillRect/>
          </a:stretch>
        </p:blipFill>
        <p:spPr>
          <a:xfrm>
            <a:off x="2550337" y="961134"/>
            <a:ext cx="1159022" cy="146775"/>
          </a:xfrm>
          <a:prstGeom prst="rect">
            <a:avLst/>
          </a:prstGeom>
        </p:spPr>
      </p:pic>
    </p:spTree>
    <p:extLst>
      <p:ext uri="{BB962C8B-B14F-4D97-AF65-F5344CB8AC3E}">
        <p14:creationId xmlns:p14="http://schemas.microsoft.com/office/powerpoint/2010/main" val="188125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84859" y="714180"/>
            <a:ext cx="7962181" cy="6014424"/>
          </a:xfrm>
          <a:prstGeom prst="rect">
            <a:avLst/>
          </a:prstGeom>
          <a:solidFill>
            <a:srgbClr val="DBC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D3E8667-13B6-4304-A410-D37E32F36084}" type="slidenum">
              <a:rPr lang="en-US" smtClean="0"/>
              <a:t>67</a:t>
            </a:fld>
            <a:endParaRPr lang="en-US"/>
          </a:p>
        </p:txBody>
      </p:sp>
      <p:pic>
        <p:nvPicPr>
          <p:cNvPr id="5" name="Picture 4"/>
          <p:cNvPicPr>
            <a:picLocks noChangeAspect="1"/>
          </p:cNvPicPr>
          <p:nvPr/>
        </p:nvPicPr>
        <p:blipFill>
          <a:blip r:embed="rId2"/>
          <a:stretch>
            <a:fillRect/>
          </a:stretch>
        </p:blipFill>
        <p:spPr>
          <a:xfrm>
            <a:off x="6139167" y="817602"/>
            <a:ext cx="4773248" cy="5807580"/>
          </a:xfrm>
          <a:prstGeom prst="rect">
            <a:avLst/>
          </a:prstGeom>
        </p:spPr>
      </p:pic>
      <p:sp>
        <p:nvSpPr>
          <p:cNvPr id="6" name="Title 1"/>
          <p:cNvSpPr txBox="1">
            <a:spLocks/>
          </p:cNvSpPr>
          <p:nvPr/>
        </p:nvSpPr>
        <p:spPr>
          <a:xfrm>
            <a:off x="1" y="0"/>
            <a:ext cx="9859992" cy="714180"/>
          </a:xfrm>
          <a:prstGeom prst="rect">
            <a:avLst/>
          </a:prstGeom>
          <a:solidFill>
            <a:srgbClr val="213AEF"/>
          </a:solidFill>
        </p:spPr>
        <p:txBody>
          <a:bodyPr vert="horz" lIns="457200" tIns="91440" rIns="457200" bIns="0" rtlCol="0" anchor="t"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pPr>
              <a:lnSpc>
                <a:spcPct val="100000"/>
              </a:lnSpc>
            </a:pPr>
            <a:r>
              <a:rPr lang="en-US" sz="2800" dirty="0" smtClean="0">
                <a:solidFill>
                  <a:schemeClr val="bg1"/>
                </a:solidFill>
                <a:effectLst>
                  <a:outerShdw blurRad="38100" dist="38100" dir="2700000" algn="tl">
                    <a:srgbClr val="000000">
                      <a:alpha val="43137"/>
                    </a:srgbClr>
                  </a:outerShdw>
                </a:effectLst>
              </a:rPr>
              <a:t>CSU Baccalaureate Level Course List by Department (BCT)</a:t>
            </a:r>
            <a:endParaRPr lang="en-US" sz="2800" dirty="0">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716543" y="1507883"/>
            <a:ext cx="4936631" cy="3702472"/>
          </a:xfrm>
          <a:prstGeom prst="rect">
            <a:avLst/>
          </a:prstGeom>
        </p:spPr>
      </p:pic>
      <p:pic>
        <p:nvPicPr>
          <p:cNvPr id="9" name="Picture 8"/>
          <p:cNvPicPr>
            <a:picLocks noChangeAspect="1"/>
          </p:cNvPicPr>
          <p:nvPr/>
        </p:nvPicPr>
        <p:blipFill>
          <a:blip r:embed="rId4"/>
          <a:stretch>
            <a:fillRect/>
          </a:stretch>
        </p:blipFill>
        <p:spPr>
          <a:xfrm>
            <a:off x="5780412" y="2064992"/>
            <a:ext cx="1395875" cy="179516"/>
          </a:xfrm>
          <a:prstGeom prst="rect">
            <a:avLst/>
          </a:prstGeom>
        </p:spPr>
      </p:pic>
    </p:spTree>
    <p:extLst>
      <p:ext uri="{BB962C8B-B14F-4D97-AF65-F5344CB8AC3E}">
        <p14:creationId xmlns:p14="http://schemas.microsoft.com/office/powerpoint/2010/main" val="992337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3E8667-13B6-4304-A410-D37E32F36084}" type="slidenum">
              <a:rPr lang="en-US" smtClean="0"/>
              <a:t>68</a:t>
            </a:fld>
            <a:endParaRPr lang="en-US"/>
          </a:p>
        </p:txBody>
      </p:sp>
      <p:sp>
        <p:nvSpPr>
          <p:cNvPr id="6" name="Title 1"/>
          <p:cNvSpPr txBox="1">
            <a:spLocks noGrp="1"/>
          </p:cNvSpPr>
          <p:nvPr>
            <p:ph type="title"/>
          </p:nvPr>
        </p:nvSpPr>
        <p:spPr>
          <a:xfrm>
            <a:off x="0" y="1"/>
            <a:ext cx="12192000" cy="871267"/>
          </a:xfrm>
          <a:prstGeom prst="rect">
            <a:avLst/>
          </a:prstGeom>
          <a:solidFill>
            <a:srgbClr val="7030A0"/>
          </a:solidFill>
        </p:spPr>
        <p:txBody>
          <a:bodyPr vert="horz" lIns="457200" tIns="91440" rIns="457200" bIns="0" rtlCol="0" anchor="t"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pPr>
              <a:lnSpc>
                <a:spcPct val="100000"/>
              </a:lnSpc>
            </a:pPr>
            <a:r>
              <a:rPr lang="en-US" sz="2800" dirty="0" smtClean="0">
                <a:solidFill>
                  <a:schemeClr val="bg1"/>
                </a:solidFill>
                <a:effectLst>
                  <a:outerShdw blurRad="38100" dist="38100" dir="2700000" algn="tl">
                    <a:srgbClr val="000000">
                      <a:alpha val="43137"/>
                    </a:srgbClr>
                  </a:outerShdw>
                </a:effectLst>
              </a:rPr>
              <a:t>CSU GE-Breadth Certification Course List by Area (GECC)</a:t>
            </a:r>
            <a:endParaRPr lang="en-US" sz="28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2442825" y="871268"/>
            <a:ext cx="5553861" cy="5623067"/>
          </a:xfrm>
          <a:prstGeom prst="rect">
            <a:avLst/>
          </a:prstGeom>
        </p:spPr>
      </p:pic>
      <p:pic>
        <p:nvPicPr>
          <p:cNvPr id="8" name="Picture 7"/>
          <p:cNvPicPr>
            <a:picLocks noChangeAspect="1"/>
          </p:cNvPicPr>
          <p:nvPr/>
        </p:nvPicPr>
        <p:blipFill>
          <a:blip r:embed="rId3"/>
          <a:stretch>
            <a:fillRect/>
          </a:stretch>
        </p:blipFill>
        <p:spPr>
          <a:xfrm>
            <a:off x="2137847" y="2244508"/>
            <a:ext cx="1395875" cy="179516"/>
          </a:xfrm>
          <a:prstGeom prst="rect">
            <a:avLst/>
          </a:prstGeom>
        </p:spPr>
      </p:pic>
    </p:spTree>
    <p:extLst>
      <p:ext uri="{BB962C8B-B14F-4D97-AF65-F5344CB8AC3E}">
        <p14:creationId xmlns:p14="http://schemas.microsoft.com/office/powerpoint/2010/main" val="316784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3E8667-13B6-4304-A410-D37E32F36084}" type="slidenum">
              <a:rPr lang="en-US" smtClean="0"/>
              <a:t>69</a:t>
            </a:fld>
            <a:endParaRPr lang="en-US"/>
          </a:p>
        </p:txBody>
      </p:sp>
      <p:sp>
        <p:nvSpPr>
          <p:cNvPr id="7" name="Title 1"/>
          <p:cNvSpPr txBox="1">
            <a:spLocks/>
          </p:cNvSpPr>
          <p:nvPr/>
        </p:nvSpPr>
        <p:spPr>
          <a:xfrm>
            <a:off x="77639" y="455052"/>
            <a:ext cx="9859992" cy="714180"/>
          </a:xfrm>
          <a:prstGeom prst="rect">
            <a:avLst/>
          </a:prstGeom>
          <a:solidFill>
            <a:srgbClr val="A6D0EA"/>
          </a:solidFill>
        </p:spPr>
        <p:txBody>
          <a:bodyPr vert="horz" lIns="457200" tIns="91440" rIns="457200" bIns="0" rtlCol="0" anchor="t" anchorCtr="0">
            <a:noAutofit/>
          </a:bodyPr>
          <a:lst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stStyle>
          <a:p>
            <a:pPr>
              <a:lnSpc>
                <a:spcPct val="100000"/>
              </a:lnSpc>
            </a:pPr>
            <a:r>
              <a:rPr lang="en-US" sz="4000" dirty="0" smtClean="0">
                <a:solidFill>
                  <a:schemeClr val="bg1"/>
                </a:solidFill>
                <a:effectLst>
                  <a:outerShdw blurRad="38100" dist="38100" dir="2700000" algn="tl">
                    <a:srgbClr val="000000">
                      <a:alpha val="43137"/>
                    </a:srgbClr>
                  </a:outerShdw>
                </a:effectLst>
              </a:rPr>
              <a:t>			</a:t>
            </a:r>
            <a:r>
              <a:rPr lang="en-US" sz="4000" dirty="0">
                <a:solidFill>
                  <a:schemeClr val="bg1"/>
                </a:solidFill>
                <a:effectLst>
                  <a:outerShdw blurRad="38100" dist="38100" dir="2700000" algn="tl">
                    <a:srgbClr val="000000">
                      <a:alpha val="43137"/>
                    </a:srgbClr>
                  </a:outerShdw>
                </a:effectLst>
              </a:rPr>
              <a:t> </a:t>
            </a:r>
            <a:r>
              <a:rPr lang="en-US" sz="4000" dirty="0" smtClean="0">
                <a:solidFill>
                  <a:schemeClr val="bg1"/>
                </a:solidFill>
                <a:effectLst>
                  <a:outerShdw blurRad="38100" dist="38100" dir="2700000" algn="tl">
                    <a:srgbClr val="000000">
                      <a:alpha val="43137"/>
                    </a:srgbClr>
                  </a:outerShdw>
                </a:effectLst>
              </a:rPr>
              <a:t>	</a:t>
            </a:r>
            <a:r>
              <a:rPr lang="en-US" sz="4000" dirty="0" smtClean="0">
                <a:solidFill>
                  <a:srgbClr val="000000"/>
                </a:solidFill>
                <a:effectLst>
                  <a:outerShdw blurRad="38100" dist="38100" dir="2700000" algn="tl">
                    <a:srgbClr val="000000">
                      <a:alpha val="43137"/>
                    </a:srgbClr>
                  </a:outerShdw>
                </a:effectLst>
              </a:rPr>
              <a:t>When…</a:t>
            </a:r>
            <a:endParaRPr lang="en-US" sz="4000" dirty="0">
              <a:solidFill>
                <a:srgbClr val="00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1426090" y="125147"/>
            <a:ext cx="2550687" cy="1915639"/>
          </a:xfrm>
          <a:prstGeom prst="rect">
            <a:avLst/>
          </a:prstGeom>
        </p:spPr>
      </p:pic>
      <p:sp>
        <p:nvSpPr>
          <p:cNvPr id="9" name="Rectangle 8"/>
          <p:cNvSpPr/>
          <p:nvPr/>
        </p:nvSpPr>
        <p:spPr>
          <a:xfrm>
            <a:off x="1311707" y="2206811"/>
            <a:ext cx="9565300" cy="2554545"/>
          </a:xfrm>
          <a:prstGeom prst="rect">
            <a:avLst/>
          </a:prstGeom>
          <a:solidFill>
            <a:srgbClr val="A6D0EA"/>
          </a:solidFill>
        </p:spPr>
        <p:txBody>
          <a:bodyPr wrap="square">
            <a:spAutoFit/>
          </a:bodyPr>
          <a:lstStyle/>
          <a:p>
            <a:pPr marL="342900" marR="0" lvl="0" indent="-342900">
              <a:spcBef>
                <a:spcPts val="0"/>
              </a:spcBef>
              <a:spcAft>
                <a:spcPts val="0"/>
              </a:spcAft>
              <a:buFont typeface="+mj-lt"/>
              <a:buAutoNum type="arabicPeriod"/>
            </a:pPr>
            <a:endParaRPr lang="en-US" sz="2400" dirty="0" smtClean="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…Consistent Information!</a:t>
            </a:r>
            <a:endParaRPr lang="en-US"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400" dirty="0">
                <a:solidFill>
                  <a:srgbClr val="000000"/>
                </a:solidFill>
                <a:latin typeface="Calibri" panose="020F0502020204030204" pitchFamily="34" charset="0"/>
                <a:ea typeface="Calibri" panose="020F0502020204030204" pitchFamily="34" charset="0"/>
              </a:rPr>
              <a:t>…Catalog Description on COCI and the Narrative match!</a:t>
            </a:r>
            <a:endParaRPr lang="en-US" dirty="0">
              <a:solidFill>
                <a:srgbClr val="000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…Minimum </a:t>
            </a:r>
            <a:r>
              <a:rPr lang="en-US" sz="2400" dirty="0">
                <a:solidFill>
                  <a:srgbClr val="000000"/>
                </a:solidFill>
                <a:latin typeface="Calibri" panose="020F0502020204030204" pitchFamily="34" charset="0"/>
                <a:ea typeface="Calibri" panose="020F0502020204030204" pitchFamily="34" charset="0"/>
              </a:rPr>
              <a:t>grade of “C” (or “</a:t>
            </a:r>
            <a:r>
              <a:rPr lang="en-US" sz="2400" b="1" dirty="0">
                <a:solidFill>
                  <a:srgbClr val="000000"/>
                </a:solidFill>
                <a:latin typeface="Calibri" panose="020F0502020204030204" pitchFamily="34" charset="0"/>
                <a:ea typeface="Calibri" panose="020F0502020204030204" pitchFamily="34" charset="0"/>
              </a:rPr>
              <a:t>P</a:t>
            </a:r>
            <a:r>
              <a:rPr lang="en-US" sz="2400" dirty="0" smtClean="0">
                <a:solidFill>
                  <a:srgbClr val="000000"/>
                </a:solidFill>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…Provide articulation! </a:t>
            </a:r>
          </a:p>
          <a:p>
            <a:pPr marL="342900" marR="0" lvl="0" indent="-3429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a:t>
            </a:r>
            <a:r>
              <a:rPr lang="en-US" sz="2400" dirty="0">
                <a:solidFill>
                  <a:srgbClr val="000000"/>
                </a:solidFill>
                <a:latin typeface="Calibri" panose="020F0502020204030204" pitchFamily="34" charset="0"/>
                <a:ea typeface="Calibri" panose="020F0502020204030204" pitchFamily="34" charset="0"/>
              </a:rPr>
              <a:t>Double-counted units and electives are calculated just right</a:t>
            </a:r>
            <a:r>
              <a:rPr lang="en-US" sz="2400" dirty="0" smtClean="0">
                <a:solidFill>
                  <a:srgbClr val="000000"/>
                </a:solidFill>
                <a:latin typeface="Calibri" panose="020F0502020204030204" pitchFamily="34" charset="0"/>
                <a:ea typeface="Calibri" panose="020F0502020204030204" pitchFamily="34" charset="0"/>
              </a:rPr>
              <a:t>!</a:t>
            </a:r>
          </a:p>
          <a:p>
            <a:pPr marR="0" lvl="0">
              <a:spcBef>
                <a:spcPts val="0"/>
              </a:spcBef>
              <a:spcAft>
                <a:spcPts val="0"/>
              </a:spcAft>
            </a:pP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09039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4924" y="387743"/>
            <a:ext cx="10491260" cy="1860125"/>
          </a:xfrm>
          <a:prstGeom prst="rect">
            <a:avLst/>
          </a:prstGeom>
        </p:spPr>
        <p:txBody>
          <a:bodyPr vert="horz" wrap="square" lIns="0" tIns="13335" rIns="0" bIns="0" rtlCol="0">
            <a:spAutoFit/>
          </a:bodyPr>
          <a:lstStyle/>
          <a:p>
            <a:pPr marL="12700">
              <a:lnSpc>
                <a:spcPct val="100000"/>
              </a:lnSpc>
              <a:spcBef>
                <a:spcPts val="105"/>
              </a:spcBef>
            </a:pPr>
            <a:r>
              <a:rPr lang="en-US" sz="4000" b="1" dirty="0">
                <a:latin typeface="Source Sans Pro"/>
                <a:ea typeface="Source Sans Pro"/>
              </a:rPr>
              <a:t>Intentional </a:t>
            </a:r>
            <a:r>
              <a:rPr lang="en-US" sz="4000" b="1" spc="-125" dirty="0">
                <a:latin typeface="Source Sans Pro"/>
                <a:ea typeface="Source Sans Pro"/>
              </a:rPr>
              <a:t>S</a:t>
            </a:r>
            <a:r>
              <a:rPr lang="en-US" sz="4000" b="1" spc="140" dirty="0">
                <a:latin typeface="Source Sans Pro"/>
                <a:ea typeface="Source Sans Pro"/>
              </a:rPr>
              <a:t>tudent-</a:t>
            </a:r>
            <a:br>
              <a:rPr lang="en-US" sz="4000" b="1" spc="140" dirty="0">
                <a:latin typeface="Source Sans Pro"/>
                <a:ea typeface="Source Sans Pro"/>
              </a:rPr>
            </a:br>
            <a:r>
              <a:rPr lang="en-US" sz="4000" b="1" spc="140" dirty="0">
                <a:latin typeface="Source Sans Pro"/>
                <a:ea typeface="Source Sans Pro"/>
              </a:rPr>
              <a:t>Centered</a:t>
            </a:r>
            <a:r>
              <a:rPr lang="en-US" sz="4000" b="1" spc="-155" dirty="0">
                <a:latin typeface="Source Sans Pro"/>
                <a:ea typeface="Source Sans Pro"/>
              </a:rPr>
              <a:t> </a:t>
            </a:r>
            <a:r>
              <a:rPr lang="en-US" sz="4000" b="1" dirty="0">
                <a:latin typeface="Source Sans Pro"/>
                <a:ea typeface="Source Sans Pro"/>
              </a:rPr>
              <a:t>Design for </a:t>
            </a:r>
            <a:br>
              <a:rPr lang="en-US" sz="4000" b="1" dirty="0">
                <a:latin typeface="Source Sans Pro"/>
                <a:ea typeface="Source Sans Pro"/>
              </a:rPr>
            </a:br>
            <a:r>
              <a:rPr lang="en-US" sz="4000" b="1" dirty="0">
                <a:latin typeface="Source Sans Pro"/>
                <a:ea typeface="Source Sans Pro"/>
              </a:rPr>
              <a:t>an Equitable Recovery</a:t>
            </a:r>
          </a:p>
        </p:txBody>
      </p:sp>
      <p:sp>
        <p:nvSpPr>
          <p:cNvPr id="3" name="object 3"/>
          <p:cNvSpPr txBox="1"/>
          <p:nvPr/>
        </p:nvSpPr>
        <p:spPr>
          <a:xfrm>
            <a:off x="698984" y="2751954"/>
            <a:ext cx="2938780" cy="452120"/>
          </a:xfrm>
          <a:prstGeom prst="rect">
            <a:avLst/>
          </a:prstGeom>
        </p:spPr>
        <p:txBody>
          <a:bodyPr vert="horz" wrap="square" lIns="0" tIns="12065" rIns="0" bIns="0" rtlCol="0">
            <a:spAutoFit/>
          </a:bodyPr>
          <a:lstStyle/>
          <a:p>
            <a:pPr marL="469265" marR="0" lvl="0" indent="-457200" algn="l" defTabSz="914400" rtl="0" eaLnBrk="1" fontAlgn="auto" latinLnBrk="0" hangingPunct="1">
              <a:lnSpc>
                <a:spcPct val="100000"/>
              </a:lnSpc>
              <a:spcBef>
                <a:spcPts val="95"/>
              </a:spcBef>
              <a:spcAft>
                <a:spcPts val="0"/>
              </a:spcAft>
              <a:buClr>
                <a:srgbClr val="000000"/>
              </a:buClr>
              <a:buSzTx/>
              <a:buFont typeface="Wingdings" pitchFamily="2" charset="2"/>
              <a:buChar char="Ø"/>
              <a:tabLst>
                <a:tab pos="354965" algn="l"/>
                <a:tab pos="356235" algn="l"/>
              </a:tabLst>
              <a:defRPr/>
            </a:pPr>
            <a:r>
              <a:rPr kumimoji="0" sz="2800" b="0" i="0" u="none" strike="noStrike" kern="1200" cap="none" spc="-5" normalizeH="0" baseline="0" noProof="0" dirty="0">
                <a:ln>
                  <a:noFill/>
                </a:ln>
                <a:solidFill>
                  <a:srgbClr val="002060"/>
                </a:solidFill>
                <a:effectLst/>
                <a:uLnTx/>
                <a:uFillTx/>
                <a:latin typeface="Source Sans Pro"/>
                <a:ea typeface="+mn-ea"/>
                <a:cs typeface="Arial"/>
              </a:rPr>
              <a:t>Clarify</a:t>
            </a:r>
            <a:r>
              <a:rPr kumimoji="0" sz="2800" b="0" i="0" u="none" strike="noStrike" kern="1200" cap="none" spc="-55" normalizeH="0" baseline="0" noProof="0" dirty="0">
                <a:ln>
                  <a:noFill/>
                </a:ln>
                <a:solidFill>
                  <a:srgbClr val="002060"/>
                </a:solidFill>
                <a:effectLst/>
                <a:uLnTx/>
                <a:uFillTx/>
                <a:latin typeface="Source Sans Pro"/>
                <a:ea typeface="+mn-ea"/>
                <a:cs typeface="Arial"/>
              </a:rPr>
              <a:t> </a:t>
            </a:r>
            <a:r>
              <a:rPr kumimoji="0" sz="2800" b="0" i="0" u="none" strike="noStrike" kern="1200" cap="none" spc="-5" normalizeH="0" baseline="0" noProof="0" dirty="0">
                <a:ln>
                  <a:noFill/>
                </a:ln>
                <a:solidFill>
                  <a:srgbClr val="002060"/>
                </a:solidFill>
                <a:effectLst/>
                <a:uLnTx/>
                <a:uFillTx/>
                <a:latin typeface="Source Sans Pro"/>
                <a:ea typeface="+mn-ea"/>
                <a:cs typeface="Arial"/>
              </a:rPr>
              <a:t>problems</a:t>
            </a:r>
            <a:endParaRPr kumimoji="0" sz="2800" b="0" i="0" u="none" strike="noStrike" kern="1200" cap="none" spc="0" normalizeH="0" baseline="0" noProof="0" dirty="0">
              <a:ln>
                <a:noFill/>
              </a:ln>
              <a:solidFill>
                <a:srgbClr val="002060"/>
              </a:solidFill>
              <a:effectLst/>
              <a:uLnTx/>
              <a:uFillTx/>
              <a:latin typeface="Source Sans Pro"/>
              <a:ea typeface="+mn-ea"/>
              <a:cs typeface="Arial"/>
            </a:endParaRPr>
          </a:p>
        </p:txBody>
      </p:sp>
      <p:sp>
        <p:nvSpPr>
          <p:cNvPr id="4" name="object 4"/>
          <p:cNvSpPr txBox="1"/>
          <p:nvPr/>
        </p:nvSpPr>
        <p:spPr>
          <a:xfrm>
            <a:off x="698984" y="3389929"/>
            <a:ext cx="3534410" cy="452120"/>
          </a:xfrm>
          <a:prstGeom prst="rect">
            <a:avLst/>
          </a:prstGeom>
        </p:spPr>
        <p:txBody>
          <a:bodyPr vert="horz" wrap="square" lIns="0" tIns="12065" rIns="0" bIns="0" rtlCol="0">
            <a:spAutoFit/>
          </a:bodyPr>
          <a:lstStyle/>
          <a:p>
            <a:pPr marL="469265" marR="0" lvl="0" indent="-457200" algn="l" defTabSz="914400" rtl="0" eaLnBrk="1" fontAlgn="auto" latinLnBrk="0" hangingPunct="1">
              <a:lnSpc>
                <a:spcPct val="100000"/>
              </a:lnSpc>
              <a:spcBef>
                <a:spcPts val="95"/>
              </a:spcBef>
              <a:spcAft>
                <a:spcPts val="0"/>
              </a:spcAft>
              <a:buClr>
                <a:srgbClr val="000000"/>
              </a:buClr>
              <a:buSzTx/>
              <a:buFont typeface="Wingdings" pitchFamily="2" charset="2"/>
              <a:buChar char="Ø"/>
              <a:tabLst>
                <a:tab pos="354965" algn="l"/>
                <a:tab pos="356235" algn="l"/>
              </a:tabLst>
              <a:defRPr/>
            </a:pPr>
            <a:r>
              <a:rPr kumimoji="0" sz="2800" b="0" i="0" u="none" strike="noStrike" kern="1200" cap="none" spc="-5" normalizeH="0" baseline="0" noProof="0" dirty="0">
                <a:ln>
                  <a:noFill/>
                </a:ln>
                <a:solidFill>
                  <a:srgbClr val="002060"/>
                </a:solidFill>
                <a:effectLst/>
                <a:uLnTx/>
                <a:uFillTx/>
                <a:latin typeface="Source Sans Pro"/>
                <a:ea typeface="+mn-ea"/>
                <a:cs typeface="Arial"/>
              </a:rPr>
              <a:t>Maximize</a:t>
            </a:r>
            <a:r>
              <a:rPr kumimoji="0" sz="2800" b="0" i="0" u="none" strike="noStrike" kern="1200" cap="none" spc="-40" normalizeH="0" baseline="0" noProof="0" dirty="0">
                <a:ln>
                  <a:noFill/>
                </a:ln>
                <a:solidFill>
                  <a:srgbClr val="002060"/>
                </a:solidFill>
                <a:effectLst/>
                <a:uLnTx/>
                <a:uFillTx/>
                <a:latin typeface="Source Sans Pro"/>
                <a:ea typeface="+mn-ea"/>
                <a:cs typeface="Arial"/>
              </a:rPr>
              <a:t> </a:t>
            </a:r>
            <a:r>
              <a:rPr kumimoji="0" sz="2800" b="0" i="0" u="none" strike="noStrike" kern="1200" cap="none" spc="0" normalizeH="0" baseline="0" noProof="0" dirty="0">
                <a:ln>
                  <a:noFill/>
                </a:ln>
                <a:solidFill>
                  <a:srgbClr val="002060"/>
                </a:solidFill>
                <a:effectLst/>
                <a:uLnTx/>
                <a:uFillTx/>
                <a:latin typeface="Source Sans Pro"/>
                <a:ea typeface="+mn-ea"/>
                <a:cs typeface="Arial"/>
              </a:rPr>
              <a:t>resources</a:t>
            </a:r>
          </a:p>
        </p:txBody>
      </p:sp>
      <p:sp>
        <p:nvSpPr>
          <p:cNvPr id="5" name="object 5"/>
          <p:cNvSpPr txBox="1"/>
          <p:nvPr/>
        </p:nvSpPr>
        <p:spPr>
          <a:xfrm>
            <a:off x="698984" y="4028768"/>
            <a:ext cx="2740025" cy="452120"/>
          </a:xfrm>
          <a:prstGeom prst="rect">
            <a:avLst/>
          </a:prstGeom>
        </p:spPr>
        <p:txBody>
          <a:bodyPr vert="horz" wrap="square" lIns="0" tIns="12065" rIns="0" bIns="0" rtlCol="0">
            <a:spAutoFit/>
          </a:bodyPr>
          <a:lstStyle/>
          <a:p>
            <a:pPr marL="469265" marR="0" lvl="0" indent="-457200" algn="l" defTabSz="914400" rtl="0" eaLnBrk="1" fontAlgn="auto" latinLnBrk="0" hangingPunct="1">
              <a:lnSpc>
                <a:spcPct val="100000"/>
              </a:lnSpc>
              <a:spcBef>
                <a:spcPts val="95"/>
              </a:spcBef>
              <a:spcAft>
                <a:spcPts val="0"/>
              </a:spcAft>
              <a:buClr>
                <a:srgbClr val="000000"/>
              </a:buClr>
              <a:buSzTx/>
              <a:buFont typeface="Wingdings" pitchFamily="2" charset="2"/>
              <a:buChar char="Ø"/>
              <a:tabLst>
                <a:tab pos="354965" algn="l"/>
                <a:tab pos="356235" algn="l"/>
              </a:tabLst>
              <a:defRPr/>
            </a:pPr>
            <a:r>
              <a:rPr kumimoji="0" sz="2800" b="0" i="0" u="none" strike="noStrike" kern="1200" cap="none" spc="-5" normalizeH="0" baseline="0" noProof="0" dirty="0">
                <a:ln>
                  <a:noFill/>
                </a:ln>
                <a:solidFill>
                  <a:srgbClr val="002060"/>
                </a:solidFill>
                <a:effectLst/>
                <a:uLnTx/>
                <a:uFillTx/>
                <a:latin typeface="Source Sans Pro"/>
                <a:ea typeface="+mn-ea"/>
                <a:cs typeface="Arial"/>
              </a:rPr>
              <a:t>Shift</a:t>
            </a:r>
            <a:r>
              <a:rPr kumimoji="0" sz="2800" b="0" i="0" u="none" strike="noStrike" kern="1200" cap="none" spc="-45" normalizeH="0" baseline="0" noProof="0" dirty="0">
                <a:ln>
                  <a:noFill/>
                </a:ln>
                <a:solidFill>
                  <a:srgbClr val="002060"/>
                </a:solidFill>
                <a:effectLst/>
                <a:uLnTx/>
                <a:uFillTx/>
                <a:latin typeface="Source Sans Pro"/>
                <a:ea typeface="+mn-ea"/>
                <a:cs typeface="Arial"/>
              </a:rPr>
              <a:t> </a:t>
            </a:r>
            <a:r>
              <a:rPr kumimoji="0" sz="2800" b="0" i="0" u="none" strike="noStrike" kern="1200" cap="none" spc="-5" normalizeH="0" baseline="0" noProof="0" dirty="0">
                <a:ln>
                  <a:noFill/>
                </a:ln>
                <a:solidFill>
                  <a:srgbClr val="002060"/>
                </a:solidFill>
                <a:effectLst/>
                <a:uLnTx/>
                <a:uFillTx/>
                <a:latin typeface="Source Sans Pro"/>
                <a:ea typeface="+mn-ea"/>
                <a:cs typeface="Arial"/>
              </a:rPr>
              <a:t>structures</a:t>
            </a:r>
            <a:endParaRPr kumimoji="0" sz="2800" b="0" i="0" u="none" strike="noStrike" kern="1200" cap="none" spc="0" normalizeH="0" baseline="0" noProof="0" dirty="0">
              <a:ln>
                <a:noFill/>
              </a:ln>
              <a:solidFill>
                <a:srgbClr val="002060"/>
              </a:solidFill>
              <a:effectLst/>
              <a:uLnTx/>
              <a:uFillTx/>
              <a:latin typeface="Source Sans Pro"/>
              <a:ea typeface="+mn-ea"/>
              <a:cs typeface="Arial"/>
            </a:endParaRPr>
          </a:p>
        </p:txBody>
      </p:sp>
      <p:pic>
        <p:nvPicPr>
          <p:cNvPr id="6" name="object 6"/>
          <p:cNvPicPr/>
          <p:nvPr/>
        </p:nvPicPr>
        <p:blipFill>
          <a:blip r:embed="rId3" cstate="print"/>
          <a:stretch>
            <a:fillRect/>
          </a:stretch>
        </p:blipFill>
        <p:spPr>
          <a:xfrm>
            <a:off x="337998" y="6019479"/>
            <a:ext cx="1539980" cy="556981"/>
          </a:xfrm>
          <a:prstGeom prst="rect">
            <a:avLst/>
          </a:prstGeom>
        </p:spPr>
      </p:pic>
      <p:grpSp>
        <p:nvGrpSpPr>
          <p:cNvPr id="11" name="Group 10">
            <a:extLst>
              <a:ext uri="{FF2B5EF4-FFF2-40B4-BE49-F238E27FC236}">
                <a16:creationId xmlns:a16="http://schemas.microsoft.com/office/drawing/2014/main" id="{39B86E29-1EEC-5E23-397D-0A5ED573C501}"/>
              </a:ext>
            </a:extLst>
          </p:cNvPr>
          <p:cNvGrpSpPr/>
          <p:nvPr/>
        </p:nvGrpSpPr>
        <p:grpSpPr>
          <a:xfrm>
            <a:off x="6161902" y="262425"/>
            <a:ext cx="5390658" cy="5390658"/>
            <a:chOff x="6161902" y="262425"/>
            <a:chExt cx="5390658" cy="5390658"/>
          </a:xfrm>
        </p:grpSpPr>
        <p:pic>
          <p:nvPicPr>
            <p:cNvPr id="10" name="Picture 9" descr="Icon&#10;&#10;Description automatically generated">
              <a:extLst>
                <a:ext uri="{FF2B5EF4-FFF2-40B4-BE49-F238E27FC236}">
                  <a16:creationId xmlns:a16="http://schemas.microsoft.com/office/drawing/2014/main" id="{F3232DB1-ABE4-651C-CFE4-E5BCF6FDAA00}"/>
                </a:ext>
              </a:extLst>
            </p:cNvPr>
            <p:cNvPicPr>
              <a:picLocks noChangeAspect="1"/>
            </p:cNvPicPr>
            <p:nvPr/>
          </p:nvPicPr>
          <p:blipFill>
            <a:blip r:embed="rId4"/>
            <a:stretch>
              <a:fillRect/>
            </a:stretch>
          </p:blipFill>
          <p:spPr>
            <a:xfrm>
              <a:off x="6161902" y="262425"/>
              <a:ext cx="5390658" cy="5390658"/>
            </a:xfrm>
            <a:prstGeom prst="rect">
              <a:avLst/>
            </a:prstGeom>
          </p:spPr>
        </p:pic>
        <p:sp>
          <p:nvSpPr>
            <p:cNvPr id="15" name="object 15"/>
            <p:cNvSpPr txBox="1"/>
            <p:nvPr/>
          </p:nvSpPr>
          <p:spPr>
            <a:xfrm>
              <a:off x="9956381" y="904484"/>
              <a:ext cx="1168607" cy="684162"/>
            </a:xfrm>
            <a:prstGeom prst="rect">
              <a:avLst/>
            </a:prstGeom>
          </p:spPr>
          <p:txBody>
            <a:bodyPr vert="horz" wrap="square" lIns="0" tIns="67945" rIns="0" bIns="0" rtlCol="0">
              <a:spAutoFit/>
            </a:bodyPr>
            <a:lstStyle/>
            <a:p>
              <a:pPr marL="0" marR="5080" lvl="0" indent="-7620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F6D"/>
                  </a:solidFill>
                  <a:effectLst/>
                  <a:uLnTx/>
                  <a:uFillTx/>
                  <a:latin typeface="Source Sans Pro"/>
                  <a:ea typeface="+mn-ea"/>
                  <a:cs typeface="Arial"/>
                </a:rPr>
                <a:t>Equitable Placement</a:t>
              </a:r>
              <a:endParaRPr kumimoji="0" sz="2000" b="0" i="0" u="none" strike="noStrike" kern="1200" cap="none" spc="0" normalizeH="0" baseline="0" noProof="0">
                <a:ln>
                  <a:noFill/>
                </a:ln>
                <a:solidFill>
                  <a:srgbClr val="002F6D"/>
                </a:solidFill>
                <a:effectLst/>
                <a:uLnTx/>
                <a:uFillTx/>
                <a:latin typeface="Source Sans Pro"/>
                <a:ea typeface="+mn-ea"/>
                <a:cs typeface="Arial"/>
              </a:endParaRPr>
            </a:p>
          </p:txBody>
        </p:sp>
        <p:sp>
          <p:nvSpPr>
            <p:cNvPr id="16" name="object 16"/>
            <p:cNvSpPr txBox="1"/>
            <p:nvPr/>
          </p:nvSpPr>
          <p:spPr>
            <a:xfrm>
              <a:off x="6551625" y="811683"/>
              <a:ext cx="1217500" cy="93679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F6D"/>
                  </a:solidFill>
                  <a:effectLst/>
                  <a:uLnTx/>
                  <a:uFillTx/>
                  <a:latin typeface="Source Sans Pro"/>
                  <a:ea typeface="+mn-ea"/>
                  <a:cs typeface="Arial"/>
                </a:rPr>
                <a:t>Student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F6D"/>
                  </a:solidFill>
                  <a:effectLst/>
                  <a:uLnTx/>
                  <a:uFillTx/>
                  <a:latin typeface="Source Sans Pro"/>
                  <a:ea typeface="+mn-ea"/>
                  <a:cs typeface="Arial"/>
                </a:rPr>
                <a:t>Centered Funding</a:t>
              </a:r>
              <a:endParaRPr kumimoji="0" sz="2000" b="0" i="0" u="none" strike="noStrike" kern="1200" cap="none" spc="0" normalizeH="0" baseline="0" noProof="0">
                <a:ln>
                  <a:noFill/>
                </a:ln>
                <a:solidFill>
                  <a:srgbClr val="002F6D"/>
                </a:solidFill>
                <a:effectLst/>
                <a:uLnTx/>
                <a:uFillTx/>
                <a:latin typeface="Source Sans Pro"/>
                <a:ea typeface="+mn-ea"/>
                <a:cs typeface="Arial"/>
              </a:endParaRPr>
            </a:p>
          </p:txBody>
        </p:sp>
        <p:sp>
          <p:nvSpPr>
            <p:cNvPr id="17" name="object 17"/>
            <p:cNvSpPr txBox="1"/>
            <p:nvPr/>
          </p:nvSpPr>
          <p:spPr>
            <a:xfrm>
              <a:off x="6469878" y="4046758"/>
              <a:ext cx="1456977" cy="1059264"/>
            </a:xfrm>
            <a:prstGeom prst="rect">
              <a:avLst/>
            </a:prstGeom>
          </p:spPr>
          <p:txBody>
            <a:bodyPr vert="horz" wrap="square" lIns="0" tIns="1270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2F6D"/>
                  </a:solidFill>
                  <a:effectLst/>
                  <a:uLnTx/>
                  <a:uFillTx/>
                  <a:latin typeface="Source Sans Pro"/>
                  <a:ea typeface="+mn-ea"/>
                  <a:cs typeface="Arial"/>
                </a:rPr>
                <a:t>Diversity, Equity, Inclusion and Accessibility</a:t>
              </a:r>
            </a:p>
          </p:txBody>
        </p:sp>
        <p:sp>
          <p:nvSpPr>
            <p:cNvPr id="19" name="object 19"/>
            <p:cNvSpPr txBox="1"/>
            <p:nvPr/>
          </p:nvSpPr>
          <p:spPr>
            <a:xfrm>
              <a:off x="8425114" y="2032007"/>
              <a:ext cx="791210" cy="451662"/>
            </a:xfrm>
            <a:prstGeom prst="rect">
              <a:avLst/>
            </a:prstGeom>
          </p:spPr>
          <p:txBody>
            <a:bodyPr vert="horz" wrap="square" lIns="0" tIns="38735" rIns="0" bIns="0" rtlCol="0">
              <a:spAutoFit/>
            </a:bodyPr>
            <a:lstStyle/>
            <a:p>
              <a:pPr marL="60960" marR="5080" lvl="0" indent="-48895" algn="l" defTabSz="914400" rtl="0" eaLnBrk="1" fontAlgn="auto" latinLnBrk="0" hangingPunct="1">
                <a:lnSpc>
                  <a:spcPts val="1620"/>
                </a:lnSpc>
                <a:spcBef>
                  <a:spcPts val="305"/>
                </a:spcBef>
                <a:spcAft>
                  <a:spcPts val="0"/>
                </a:spcAft>
                <a:buClrTx/>
                <a:buSzTx/>
                <a:buFontTx/>
                <a:buNone/>
                <a:tabLst/>
                <a:defRPr/>
              </a:pPr>
              <a:r>
                <a:rPr kumimoji="0" sz="1600" b="0" i="0" u="none" strike="noStrike" kern="1200" cap="none" spc="-5" normalizeH="0" baseline="0" noProof="0">
                  <a:ln>
                    <a:noFill/>
                  </a:ln>
                  <a:solidFill>
                    <a:srgbClr val="002E6C"/>
                  </a:solidFill>
                  <a:effectLst/>
                  <a:uLnTx/>
                  <a:uFillTx/>
                  <a:latin typeface="Source Sans Pro"/>
                  <a:ea typeface="+mn-ea"/>
                  <a:cs typeface="Arial"/>
                </a:rPr>
                <a:t>Fi</a:t>
              </a:r>
              <a:r>
                <a:rPr kumimoji="0" sz="1600" b="0" i="0" u="none" strike="noStrike" kern="1200" cap="none" spc="5" normalizeH="0" baseline="0" noProof="0">
                  <a:ln>
                    <a:noFill/>
                  </a:ln>
                  <a:solidFill>
                    <a:srgbClr val="002E6C"/>
                  </a:solidFill>
                  <a:effectLst/>
                  <a:uLnTx/>
                  <a:uFillTx/>
                  <a:latin typeface="Source Sans Pro"/>
                  <a:ea typeface="+mn-ea"/>
                  <a:cs typeface="Arial"/>
                </a:rPr>
                <a:t>n</a:t>
              </a:r>
              <a:r>
                <a:rPr kumimoji="0" sz="1600" b="0" i="0" u="none" strike="noStrike" kern="1200" cap="none" spc="0" normalizeH="0" baseline="0" noProof="0">
                  <a:ln>
                    <a:noFill/>
                  </a:ln>
                  <a:solidFill>
                    <a:srgbClr val="002E6C"/>
                  </a:solidFill>
                  <a:effectLst/>
                  <a:uLnTx/>
                  <a:uFillTx/>
                  <a:latin typeface="Source Sans Pro"/>
                  <a:ea typeface="+mn-ea"/>
                  <a:cs typeface="Arial"/>
                </a:rPr>
                <a:t>anc</a:t>
              </a:r>
              <a:r>
                <a:rPr kumimoji="0" sz="1600" b="0" i="0" u="none" strike="noStrike" kern="1200" cap="none" spc="-5" normalizeH="0" baseline="0" noProof="0">
                  <a:ln>
                    <a:noFill/>
                  </a:ln>
                  <a:solidFill>
                    <a:srgbClr val="002E6C"/>
                  </a:solidFill>
                  <a:effectLst/>
                  <a:uLnTx/>
                  <a:uFillTx/>
                  <a:latin typeface="Source Sans Pro"/>
                  <a:ea typeface="+mn-ea"/>
                  <a:cs typeface="Arial"/>
                </a:rPr>
                <a:t>i</a:t>
              </a:r>
              <a:r>
                <a:rPr kumimoji="0" sz="1600" b="0" i="0" u="none" strike="noStrike" kern="1200" cap="none" spc="5" normalizeH="0" baseline="0" noProof="0">
                  <a:ln>
                    <a:noFill/>
                  </a:ln>
                  <a:solidFill>
                    <a:srgbClr val="002E6C"/>
                  </a:solidFill>
                  <a:effectLst/>
                  <a:uLnTx/>
                  <a:uFillTx/>
                  <a:latin typeface="Source Sans Pro"/>
                  <a:ea typeface="+mn-ea"/>
                  <a:cs typeface="Arial"/>
                </a:rPr>
                <a:t>a</a:t>
              </a:r>
              <a:r>
                <a:rPr kumimoji="0" sz="1600" b="0" i="0" u="none" strike="noStrike" kern="1200" cap="none" spc="0" normalizeH="0" baseline="0" noProof="0">
                  <a:ln>
                    <a:noFill/>
                  </a:ln>
                  <a:solidFill>
                    <a:srgbClr val="002E6C"/>
                  </a:solidFill>
                  <a:effectLst/>
                  <a:uLnTx/>
                  <a:uFillTx/>
                  <a:latin typeface="Source Sans Pro"/>
                  <a:ea typeface="+mn-ea"/>
                  <a:cs typeface="Arial"/>
                </a:rPr>
                <a:t>l  </a:t>
              </a:r>
              <a:r>
                <a:rPr kumimoji="0" sz="1600" b="0" i="0" u="none" strike="noStrike" kern="1200" cap="none" spc="-5" normalizeH="0" baseline="0" noProof="0">
                  <a:ln>
                    <a:noFill/>
                  </a:ln>
                  <a:solidFill>
                    <a:srgbClr val="002E6C"/>
                  </a:solidFill>
                  <a:effectLst/>
                  <a:uLnTx/>
                  <a:uFillTx/>
                  <a:latin typeface="Source Sans Pro"/>
                  <a:ea typeface="+mn-ea"/>
                  <a:cs typeface="Arial"/>
                </a:rPr>
                <a:t>Stability</a:t>
              </a:r>
              <a:endParaRPr kumimoji="0" sz="1600" b="0" i="0" u="none" strike="noStrike" kern="1200" cap="none" spc="0" normalizeH="0" baseline="0" noProof="0">
                <a:ln>
                  <a:noFill/>
                </a:ln>
                <a:solidFill>
                  <a:srgbClr val="002F6D"/>
                </a:solidFill>
                <a:effectLst/>
                <a:uLnTx/>
                <a:uFillTx/>
                <a:latin typeface="Source Sans Pro"/>
                <a:ea typeface="+mn-ea"/>
                <a:cs typeface="Arial"/>
              </a:endParaRPr>
            </a:p>
          </p:txBody>
        </p:sp>
        <p:sp>
          <p:nvSpPr>
            <p:cNvPr id="25" name="object 25"/>
            <p:cNvSpPr txBox="1"/>
            <p:nvPr/>
          </p:nvSpPr>
          <p:spPr>
            <a:xfrm>
              <a:off x="7887073" y="2971668"/>
              <a:ext cx="683260" cy="665480"/>
            </a:xfrm>
            <a:prstGeom prst="rect">
              <a:avLst/>
            </a:prstGeom>
          </p:spPr>
          <p:txBody>
            <a:bodyPr vert="horz" wrap="square" lIns="0" tIns="38100" rIns="0" bIns="0" rtlCol="0">
              <a:spAutoFit/>
            </a:bodyPr>
            <a:lstStyle/>
            <a:p>
              <a:pPr marL="55244" marR="5080" lvl="0" indent="-43180" algn="just" defTabSz="914400" rtl="0" eaLnBrk="1" fontAlgn="auto" latinLnBrk="0" hangingPunct="1">
                <a:lnSpc>
                  <a:spcPts val="1620"/>
                </a:lnSpc>
                <a:spcBef>
                  <a:spcPts val="300"/>
                </a:spcBef>
                <a:spcAft>
                  <a:spcPts val="0"/>
                </a:spcAft>
                <a:buClrTx/>
                <a:buSzTx/>
                <a:buFontTx/>
                <a:buNone/>
                <a:tabLst/>
                <a:defRPr/>
              </a:pPr>
              <a:r>
                <a:rPr kumimoji="0" sz="1600" b="0" i="0" u="none" strike="noStrike" kern="1200" cap="none" spc="-5" normalizeH="0" baseline="0" noProof="0">
                  <a:ln>
                    <a:noFill/>
                  </a:ln>
                  <a:solidFill>
                    <a:srgbClr val="002E6C"/>
                  </a:solidFill>
                  <a:effectLst/>
                  <a:uLnTx/>
                  <a:uFillTx/>
                  <a:latin typeface="Source Sans Pro"/>
                  <a:ea typeface="+mn-ea"/>
                  <a:cs typeface="Arial"/>
                </a:rPr>
                <a:t>Health</a:t>
              </a:r>
              <a:r>
                <a:rPr kumimoji="0" sz="1600" b="0" i="0" u="none" strike="noStrike" kern="1200" cap="none" spc="0" normalizeH="0" baseline="0" noProof="0">
                  <a:ln>
                    <a:noFill/>
                  </a:ln>
                  <a:solidFill>
                    <a:srgbClr val="002E6C"/>
                  </a:solidFill>
                  <a:effectLst/>
                  <a:uLnTx/>
                  <a:uFillTx/>
                  <a:latin typeface="Source Sans Pro"/>
                  <a:ea typeface="+mn-ea"/>
                  <a:cs typeface="Arial"/>
                </a:rPr>
                <a:t>/ </a:t>
              </a:r>
              <a:r>
                <a:rPr kumimoji="0" sz="1600" b="0" i="0" u="none" strike="noStrike" kern="1200" cap="none" spc="-405" normalizeH="0" baseline="0" noProof="0">
                  <a:ln>
                    <a:noFill/>
                  </a:ln>
                  <a:solidFill>
                    <a:srgbClr val="002E6C"/>
                  </a:solidFill>
                  <a:effectLst/>
                  <a:uLnTx/>
                  <a:uFillTx/>
                  <a:latin typeface="Source Sans Pro"/>
                  <a:ea typeface="+mn-ea"/>
                  <a:cs typeface="Arial"/>
                </a:rPr>
                <a:t> </a:t>
              </a:r>
              <a:r>
                <a:rPr kumimoji="0" sz="1600" b="0" i="0" u="none" strike="noStrike" kern="1200" cap="none" spc="0" normalizeH="0" baseline="0" noProof="0">
                  <a:ln>
                    <a:noFill/>
                  </a:ln>
                  <a:solidFill>
                    <a:srgbClr val="002E6C"/>
                  </a:solidFill>
                  <a:effectLst/>
                  <a:uLnTx/>
                  <a:uFillTx/>
                  <a:latin typeface="Source Sans Pro"/>
                  <a:ea typeface="+mn-ea"/>
                  <a:cs typeface="Arial"/>
                </a:rPr>
                <a:t>Mental </a:t>
              </a:r>
              <a:r>
                <a:rPr kumimoji="0" sz="1600" b="0" i="0" u="none" strike="noStrike" kern="1200" cap="none" spc="-405" normalizeH="0" baseline="0" noProof="0">
                  <a:ln>
                    <a:noFill/>
                  </a:ln>
                  <a:solidFill>
                    <a:srgbClr val="002E6C"/>
                  </a:solidFill>
                  <a:effectLst/>
                  <a:uLnTx/>
                  <a:uFillTx/>
                  <a:latin typeface="Source Sans Pro"/>
                  <a:ea typeface="+mn-ea"/>
                  <a:cs typeface="Arial"/>
                </a:rPr>
                <a:t> </a:t>
              </a:r>
              <a:r>
                <a:rPr kumimoji="0" sz="1600" b="0" i="0" u="none" strike="noStrike" kern="1200" cap="none" spc="-5" normalizeH="0" baseline="0" noProof="0">
                  <a:ln>
                    <a:noFill/>
                  </a:ln>
                  <a:solidFill>
                    <a:srgbClr val="002E6C"/>
                  </a:solidFill>
                  <a:effectLst/>
                  <a:uLnTx/>
                  <a:uFillTx/>
                  <a:latin typeface="Source Sans Pro"/>
                  <a:ea typeface="+mn-ea"/>
                  <a:cs typeface="Arial"/>
                </a:rPr>
                <a:t>Health</a:t>
              </a:r>
              <a:endParaRPr kumimoji="0" sz="1600" b="0" i="0" u="none" strike="noStrike" kern="1200" cap="none" spc="0" normalizeH="0" baseline="0" noProof="0">
                <a:ln>
                  <a:noFill/>
                </a:ln>
                <a:solidFill>
                  <a:srgbClr val="002F6D"/>
                </a:solidFill>
                <a:effectLst/>
                <a:uLnTx/>
                <a:uFillTx/>
                <a:latin typeface="Source Sans Pro"/>
                <a:ea typeface="+mn-ea"/>
                <a:cs typeface="Arial"/>
              </a:endParaRPr>
            </a:p>
          </p:txBody>
        </p:sp>
        <p:sp>
          <p:nvSpPr>
            <p:cNvPr id="30" name="object 30"/>
            <p:cNvSpPr txBox="1"/>
            <p:nvPr/>
          </p:nvSpPr>
          <p:spPr>
            <a:xfrm>
              <a:off x="9737414" y="4230949"/>
              <a:ext cx="1374345" cy="684162"/>
            </a:xfrm>
            <a:prstGeom prst="rect">
              <a:avLst/>
            </a:prstGeom>
          </p:spPr>
          <p:txBody>
            <a:bodyPr vert="horz" wrap="square" lIns="0" tIns="67945" rIns="0" bIns="0" rtlCol="0">
              <a:spAutoFit/>
            </a:bodyPr>
            <a:lstStyle/>
            <a:p>
              <a:pPr marL="0" marR="5080" lvl="0" indent="226695"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a:ln>
                    <a:noFill/>
                  </a:ln>
                  <a:solidFill>
                    <a:srgbClr val="002F6D"/>
                  </a:solidFill>
                  <a:effectLst/>
                  <a:uLnTx/>
                  <a:uFillTx/>
                  <a:latin typeface="Source Sans Pro"/>
                  <a:ea typeface="+mn-ea"/>
                  <a:cs typeface="Arial"/>
                </a:rPr>
                <a:t>Guided</a:t>
              </a:r>
              <a:endParaRPr kumimoji="0" lang="en-US" sz="2000" b="0" i="0" u="none" strike="noStrike" kern="1200" cap="none" spc="-5" normalizeH="0" baseline="0" noProof="0">
                <a:ln>
                  <a:noFill/>
                </a:ln>
                <a:solidFill>
                  <a:srgbClr val="002F6D"/>
                </a:solidFill>
                <a:effectLst/>
                <a:uLnTx/>
                <a:uFillTx/>
                <a:latin typeface="Source Sans Pro"/>
                <a:ea typeface="+mn-ea"/>
                <a:cs typeface="Arial"/>
              </a:endParaRPr>
            </a:p>
            <a:p>
              <a:pPr marL="0" marR="5080" lvl="0" indent="226695"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002F6D"/>
                  </a:solidFill>
                  <a:effectLst/>
                  <a:uLnTx/>
                  <a:uFillTx/>
                  <a:latin typeface="Source Sans Pro"/>
                  <a:ea typeface="+mn-ea"/>
                  <a:cs typeface="Arial"/>
                </a:rPr>
                <a:t>Pat</a:t>
              </a:r>
              <a:r>
                <a:rPr kumimoji="0" sz="2000" b="0" i="0" u="none" strike="noStrike" kern="1200" cap="none" spc="-20" normalizeH="0" baseline="0" noProof="0">
                  <a:ln>
                    <a:noFill/>
                  </a:ln>
                  <a:solidFill>
                    <a:srgbClr val="002F6D"/>
                  </a:solidFill>
                  <a:effectLst/>
                  <a:uLnTx/>
                  <a:uFillTx/>
                  <a:latin typeface="Source Sans Pro"/>
                  <a:ea typeface="+mn-ea"/>
                  <a:cs typeface="Arial"/>
                </a:rPr>
                <a:t>h</a:t>
              </a:r>
              <a:r>
                <a:rPr kumimoji="0" sz="2000" b="0" i="0" u="none" strike="noStrike" kern="1200" cap="none" spc="-5" normalizeH="0" baseline="0" noProof="0">
                  <a:ln>
                    <a:noFill/>
                  </a:ln>
                  <a:solidFill>
                    <a:srgbClr val="002F6D"/>
                  </a:solidFill>
                  <a:effectLst/>
                  <a:uLnTx/>
                  <a:uFillTx/>
                  <a:latin typeface="Source Sans Pro"/>
                  <a:ea typeface="+mn-ea"/>
                  <a:cs typeface="Arial"/>
                </a:rPr>
                <a:t>ways</a:t>
              </a:r>
              <a:endParaRPr kumimoji="0" sz="2000" b="0" i="0" u="none" strike="noStrike" kern="1200" cap="none" spc="0" normalizeH="0" baseline="0" noProof="0">
                <a:ln>
                  <a:noFill/>
                </a:ln>
                <a:solidFill>
                  <a:srgbClr val="002F6D"/>
                </a:solidFill>
                <a:effectLst/>
                <a:uLnTx/>
                <a:uFillTx/>
                <a:latin typeface="Source Sans Pro"/>
                <a:ea typeface="+mn-ea"/>
                <a:cs typeface="Arial"/>
              </a:endParaRPr>
            </a:p>
          </p:txBody>
        </p:sp>
        <p:sp>
          <p:nvSpPr>
            <p:cNvPr id="31" name="object 31"/>
            <p:cNvSpPr txBox="1"/>
            <p:nvPr/>
          </p:nvSpPr>
          <p:spPr>
            <a:xfrm>
              <a:off x="9010232" y="3059325"/>
              <a:ext cx="921400" cy="451021"/>
            </a:xfrm>
            <a:prstGeom prst="rect">
              <a:avLst/>
            </a:prstGeom>
          </p:spPr>
          <p:txBody>
            <a:bodyPr vert="horz" wrap="square" lIns="0" tIns="38100" rIns="0" bIns="0" rtlCol="0">
              <a:spAutoFit/>
            </a:bodyPr>
            <a:lstStyle/>
            <a:p>
              <a:pPr marL="12700" marR="5080" lvl="0" indent="62230" algn="l" defTabSz="914400" rtl="0" eaLnBrk="1" fontAlgn="auto" latinLnBrk="0" hangingPunct="1">
                <a:lnSpc>
                  <a:spcPts val="1620"/>
                </a:lnSpc>
                <a:spcBef>
                  <a:spcPts val="300"/>
                </a:spcBef>
                <a:spcAft>
                  <a:spcPts val="0"/>
                </a:spcAft>
                <a:buClrTx/>
                <a:buSzTx/>
                <a:buFontTx/>
                <a:buNone/>
                <a:tabLst/>
                <a:defRPr/>
              </a:pPr>
              <a:r>
                <a:rPr kumimoji="0" sz="1600" b="0" i="0" u="none" strike="noStrike" kern="1200" cap="none" spc="-5" normalizeH="0" baseline="0" noProof="0">
                  <a:ln>
                    <a:noFill/>
                  </a:ln>
                  <a:solidFill>
                    <a:srgbClr val="002E6C"/>
                  </a:solidFill>
                  <a:effectLst/>
                  <a:uLnTx/>
                  <a:uFillTx/>
                  <a:latin typeface="Source Sans Pro"/>
                  <a:ea typeface="+mn-ea"/>
                  <a:cs typeface="Arial"/>
                </a:rPr>
                <a:t>Support </a:t>
              </a:r>
              <a:r>
                <a:rPr kumimoji="0" sz="1600" b="0" i="0" u="none" strike="noStrike" kern="1200" cap="none" spc="0" normalizeH="0" baseline="0" noProof="0">
                  <a:ln>
                    <a:noFill/>
                  </a:ln>
                  <a:solidFill>
                    <a:srgbClr val="002E6C"/>
                  </a:solidFill>
                  <a:effectLst/>
                  <a:uLnTx/>
                  <a:uFillTx/>
                  <a:latin typeface="Source Sans Pro"/>
                  <a:ea typeface="+mn-ea"/>
                  <a:cs typeface="Arial"/>
                </a:rPr>
                <a:t> </a:t>
              </a:r>
              <a:r>
                <a:rPr kumimoji="0" sz="1600" b="0" i="0" u="none" strike="noStrike" kern="1200" cap="none" spc="-5" normalizeH="0" baseline="0" noProof="0">
                  <a:ln>
                    <a:noFill/>
                  </a:ln>
                  <a:solidFill>
                    <a:srgbClr val="002E6C"/>
                  </a:solidFill>
                  <a:effectLst/>
                  <a:uLnTx/>
                  <a:uFillTx/>
                  <a:latin typeface="Source Sans Pro"/>
                  <a:ea typeface="+mn-ea"/>
                  <a:cs typeface="Arial"/>
                </a:rPr>
                <a:t>Ne</a:t>
              </a:r>
              <a:r>
                <a:rPr kumimoji="0" sz="1600" b="0" i="0" u="none" strike="noStrike" kern="1200" cap="none" spc="0" normalizeH="0" baseline="0" noProof="0">
                  <a:ln>
                    <a:noFill/>
                  </a:ln>
                  <a:solidFill>
                    <a:srgbClr val="002E6C"/>
                  </a:solidFill>
                  <a:effectLst/>
                  <a:uLnTx/>
                  <a:uFillTx/>
                  <a:latin typeface="Source Sans Pro"/>
                  <a:ea typeface="+mn-ea"/>
                  <a:cs typeface="Arial"/>
                </a:rPr>
                <a:t>t</a:t>
              </a:r>
              <a:r>
                <a:rPr kumimoji="0" sz="1600" b="0" i="0" u="none" strike="noStrike" kern="1200" cap="none" spc="-20" normalizeH="0" baseline="0" noProof="0">
                  <a:ln>
                    <a:noFill/>
                  </a:ln>
                  <a:solidFill>
                    <a:srgbClr val="002E6C"/>
                  </a:solidFill>
                  <a:effectLst/>
                  <a:uLnTx/>
                  <a:uFillTx/>
                  <a:latin typeface="Source Sans Pro"/>
                  <a:ea typeface="+mn-ea"/>
                  <a:cs typeface="Arial"/>
                </a:rPr>
                <a:t>w</a:t>
              </a:r>
              <a:r>
                <a:rPr kumimoji="0" sz="1600" b="0" i="0" u="none" strike="noStrike" kern="1200" cap="none" spc="0" normalizeH="0" baseline="0" noProof="0">
                  <a:ln>
                    <a:noFill/>
                  </a:ln>
                  <a:solidFill>
                    <a:srgbClr val="002E6C"/>
                  </a:solidFill>
                  <a:effectLst/>
                  <a:uLnTx/>
                  <a:uFillTx/>
                  <a:latin typeface="Source Sans Pro"/>
                  <a:ea typeface="+mn-ea"/>
                  <a:cs typeface="Arial"/>
                </a:rPr>
                <a:t>or</a:t>
              </a:r>
              <a:r>
                <a:rPr kumimoji="0" sz="1600" b="0" i="0" u="none" strike="noStrike" kern="1200" cap="none" spc="5" normalizeH="0" baseline="0" noProof="0">
                  <a:ln>
                    <a:noFill/>
                  </a:ln>
                  <a:solidFill>
                    <a:srgbClr val="002E6C"/>
                  </a:solidFill>
                  <a:effectLst/>
                  <a:uLnTx/>
                  <a:uFillTx/>
                  <a:latin typeface="Source Sans Pro"/>
                  <a:ea typeface="+mn-ea"/>
                  <a:cs typeface="Arial"/>
                </a:rPr>
                <a:t>k</a:t>
              </a:r>
              <a:r>
                <a:rPr kumimoji="0" sz="1600" b="0" i="0" u="none" strike="noStrike" kern="1200" cap="none" spc="0" normalizeH="0" baseline="0" noProof="0">
                  <a:ln>
                    <a:noFill/>
                  </a:ln>
                  <a:solidFill>
                    <a:srgbClr val="002E6C"/>
                  </a:solidFill>
                  <a:effectLst/>
                  <a:uLnTx/>
                  <a:uFillTx/>
                  <a:latin typeface="Source Sans Pro"/>
                  <a:ea typeface="+mn-ea"/>
                  <a:cs typeface="Arial"/>
                </a:rPr>
                <a:t>s</a:t>
              </a:r>
              <a:endParaRPr kumimoji="0" sz="1600" b="0" i="0" u="none" strike="noStrike" kern="1200" cap="none" spc="0" normalizeH="0" baseline="0" noProof="0">
                <a:ln>
                  <a:noFill/>
                </a:ln>
                <a:solidFill>
                  <a:srgbClr val="002F6D"/>
                </a:solidFill>
                <a:effectLst/>
                <a:uLnTx/>
                <a:uFillTx/>
                <a:latin typeface="Source Sans Pro"/>
                <a:ea typeface="+mn-ea"/>
                <a:cs typeface="Arial"/>
              </a:endParaRPr>
            </a:p>
          </p:txBody>
        </p:sp>
      </p:grpSp>
      <p:sp>
        <p:nvSpPr>
          <p:cNvPr id="7" name="Slide Number Placeholder 6"/>
          <p:cNvSpPr>
            <a:spLocks noGrp="1"/>
          </p:cNvSpPr>
          <p:nvPr>
            <p:ph type="sldNum" sz="quarter" idx="12"/>
          </p:nvPr>
        </p:nvSpPr>
        <p:spPr/>
        <p:txBody>
          <a:bodyPr/>
          <a:lstStyle/>
          <a:p>
            <a:fld id="{5D3E8667-13B6-4304-A410-D37E32F36084}" type="slidenum">
              <a:rPr lang="en-US" smtClean="0"/>
              <a:t>7</a:t>
            </a:fld>
            <a:endParaRPr lang="en-US"/>
          </a:p>
        </p:txBody>
      </p:sp>
    </p:spTree>
    <p:extLst>
      <p:ext uri="{BB962C8B-B14F-4D97-AF65-F5344CB8AC3E}">
        <p14:creationId xmlns:p14="http://schemas.microsoft.com/office/powerpoint/2010/main" val="14925921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5502" y="1856229"/>
            <a:ext cx="7252252" cy="3819013"/>
          </a:xfrm>
        </p:spPr>
        <p:txBody>
          <a:bodyPr/>
          <a:lstStyle/>
          <a:p>
            <a:endParaRPr lang="en-US" sz="5400" b="1" dirty="0" smtClean="0"/>
          </a:p>
          <a:p>
            <a:r>
              <a:rPr lang="en-US" b="1" dirty="0" smtClean="0"/>
              <a:t>Common </a:t>
            </a:r>
          </a:p>
          <a:p>
            <a:r>
              <a:rPr lang="en-US" b="1" dirty="0" smtClean="0"/>
              <a:t>Submission </a:t>
            </a:r>
          </a:p>
          <a:p>
            <a:r>
              <a:rPr lang="en-US" b="1" dirty="0" smtClean="0"/>
              <a:t>Errors</a:t>
            </a:r>
            <a:endParaRPr lang="en-US" b="1" dirty="0"/>
          </a:p>
        </p:txBody>
      </p:sp>
      <p:sp>
        <p:nvSpPr>
          <p:cNvPr id="6" name="Slide Number Placeholder 5"/>
          <p:cNvSpPr>
            <a:spLocks noGrp="1"/>
          </p:cNvSpPr>
          <p:nvPr>
            <p:ph type="sldNum" sz="quarter" idx="10"/>
          </p:nvPr>
        </p:nvSpPr>
        <p:spPr/>
        <p:txBody>
          <a:bodyPr/>
          <a:lstStyle/>
          <a:p>
            <a:fld id="{7934E7AA-586C-4B13-A389-1429762DA247}" type="slidenum">
              <a:rPr lang="en-US" smtClean="0"/>
              <a:pPr/>
              <a:t>70</a:t>
            </a:fld>
            <a:endParaRPr lang="en-US" dirty="0"/>
          </a:p>
        </p:txBody>
      </p:sp>
    </p:spTree>
    <p:extLst>
      <p:ext uri="{BB962C8B-B14F-4D97-AF65-F5344CB8AC3E}">
        <p14:creationId xmlns:p14="http://schemas.microsoft.com/office/powerpoint/2010/main" val="3540846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CB4B4D-7CA3-9044-876B-883B54F8677D}" type="slidenum">
              <a:rPr lang="uk-UA" smtClean="0"/>
              <a:t>71</a:t>
            </a:fld>
            <a:endParaRPr lang="uk-UA"/>
          </a:p>
        </p:txBody>
      </p:sp>
      <p:pic>
        <p:nvPicPr>
          <p:cNvPr id="3" name="Picture 2"/>
          <p:cNvPicPr>
            <a:picLocks noChangeAspect="1"/>
          </p:cNvPicPr>
          <p:nvPr/>
        </p:nvPicPr>
        <p:blipFill>
          <a:blip r:embed="rId2"/>
          <a:stretch>
            <a:fillRect/>
          </a:stretch>
        </p:blipFill>
        <p:spPr>
          <a:xfrm>
            <a:off x="3927710" y="1771460"/>
            <a:ext cx="3652961" cy="2010884"/>
          </a:xfrm>
          <a:prstGeom prst="rect">
            <a:avLst/>
          </a:prstGeom>
        </p:spPr>
      </p:pic>
      <p:sp>
        <p:nvSpPr>
          <p:cNvPr id="4" name="Rectangle 3"/>
          <p:cNvSpPr/>
          <p:nvPr/>
        </p:nvSpPr>
        <p:spPr>
          <a:xfrm>
            <a:off x="688263" y="4289989"/>
            <a:ext cx="4165884" cy="584775"/>
          </a:xfrm>
          <a:prstGeom prst="rect">
            <a:avLst/>
          </a:prstGeom>
          <a:solidFill>
            <a:schemeClr val="accent4">
              <a:lumMod val="25000"/>
              <a:lumOff val="75000"/>
            </a:schemeClr>
          </a:solidFill>
        </p:spPr>
        <p:txBody>
          <a:bodyPr vert="horz" wrap="none">
            <a:spAutoFit/>
          </a:bodyPr>
          <a:lstStyle/>
          <a:p>
            <a:r>
              <a:rPr lang="en-US" sz="3200" b="1" dirty="0">
                <a:latin typeface="Constantia" panose="02030602050306030303" pitchFamily="18" charset="0"/>
              </a:rPr>
              <a:t>Old template is used</a:t>
            </a:r>
          </a:p>
        </p:txBody>
      </p:sp>
      <p:sp>
        <p:nvSpPr>
          <p:cNvPr id="5" name="Rectangle 4"/>
          <p:cNvSpPr/>
          <p:nvPr/>
        </p:nvSpPr>
        <p:spPr>
          <a:xfrm>
            <a:off x="4312650" y="829811"/>
            <a:ext cx="3985706" cy="461665"/>
          </a:xfrm>
          <a:prstGeom prst="rect">
            <a:avLst/>
          </a:prstGeom>
          <a:solidFill>
            <a:schemeClr val="accent4">
              <a:lumMod val="10000"/>
              <a:lumOff val="90000"/>
            </a:schemeClr>
          </a:solidFill>
        </p:spPr>
        <p:txBody>
          <a:bodyPr wrap="none">
            <a:spAutoFit/>
          </a:bodyPr>
          <a:lstStyle/>
          <a:p>
            <a:r>
              <a:rPr lang="en-US" sz="2400" b="1" dirty="0">
                <a:solidFill>
                  <a:srgbClr val="7030A0"/>
                </a:solidFill>
                <a:effectLst>
                  <a:outerShdw blurRad="38100" dist="38100" dir="2700000" algn="tl">
                    <a:srgbClr val="000000">
                      <a:alpha val="43137"/>
                    </a:srgbClr>
                  </a:outerShdw>
                </a:effectLst>
                <a:latin typeface="Constantia" panose="02030602050306030303" pitchFamily="18" charset="0"/>
              </a:rPr>
              <a:t>All CORS are not attached </a:t>
            </a:r>
          </a:p>
        </p:txBody>
      </p:sp>
      <p:sp>
        <p:nvSpPr>
          <p:cNvPr id="6" name="Rectangle 5"/>
          <p:cNvSpPr/>
          <p:nvPr/>
        </p:nvSpPr>
        <p:spPr>
          <a:xfrm>
            <a:off x="4966512" y="3782343"/>
            <a:ext cx="6961136" cy="646331"/>
          </a:xfrm>
          <a:prstGeom prst="rect">
            <a:avLst/>
          </a:prstGeom>
          <a:solidFill>
            <a:srgbClr val="FFFF00"/>
          </a:solidFill>
        </p:spPr>
        <p:txBody>
          <a:bodyPr wrap="none">
            <a:spAutoFit/>
          </a:bodyPr>
          <a:lstStyle/>
          <a:p>
            <a:r>
              <a:rPr lang="en-US" sz="2400" b="1" dirty="0">
                <a:solidFill>
                  <a:srgbClr val="00B050"/>
                </a:solidFill>
                <a:effectLst>
                  <a:outerShdw blurRad="38100" dist="38100" dir="2700000" algn="tl">
                    <a:srgbClr val="000000">
                      <a:alpha val="43137"/>
                    </a:srgbClr>
                  </a:outerShdw>
                </a:effectLst>
                <a:latin typeface="Constantia" panose="02030602050306030303" pitchFamily="18" charset="0"/>
              </a:rPr>
              <a:t>Narrative </a:t>
            </a:r>
            <a:r>
              <a:rPr lang="en-US" sz="3600" b="1" dirty="0">
                <a:solidFill>
                  <a:srgbClr val="00B050"/>
                </a:solidFill>
                <a:effectLst>
                  <a:outerShdw blurRad="38100" dist="38100" dir="2700000" algn="tl">
                    <a:srgbClr val="000000">
                      <a:alpha val="43137"/>
                    </a:srgbClr>
                  </a:outerShdw>
                </a:effectLst>
                <a:latin typeface="Constantia" panose="02030602050306030303" pitchFamily="18" charset="0"/>
              </a:rPr>
              <a:t>not</a:t>
            </a:r>
            <a:r>
              <a:rPr lang="en-US" sz="2400" b="1" dirty="0">
                <a:solidFill>
                  <a:srgbClr val="00B050"/>
                </a:solidFill>
                <a:effectLst>
                  <a:outerShdw blurRad="38100" dist="38100" dir="2700000" algn="tl">
                    <a:srgbClr val="000000">
                      <a:alpha val="43137"/>
                    </a:srgbClr>
                  </a:outerShdw>
                </a:effectLst>
                <a:latin typeface="Constantia" panose="02030602050306030303" pitchFamily="18" charset="0"/>
              </a:rPr>
              <a:t> updated </a:t>
            </a:r>
            <a:r>
              <a:rPr lang="en-US" sz="2800" b="1" dirty="0">
                <a:solidFill>
                  <a:srgbClr val="00B050"/>
                </a:solidFill>
                <a:effectLst>
                  <a:outerShdw blurRad="38100" dist="38100" dir="2700000" algn="tl">
                    <a:srgbClr val="000000">
                      <a:alpha val="43137"/>
                    </a:srgbClr>
                  </a:outerShdw>
                </a:effectLst>
                <a:latin typeface="Constantia" panose="02030602050306030303" pitchFamily="18" charset="0"/>
              </a:rPr>
              <a:t>when</a:t>
            </a:r>
            <a:r>
              <a:rPr lang="en-US" sz="2400" b="1" dirty="0">
                <a:solidFill>
                  <a:srgbClr val="00B050"/>
                </a:solidFill>
                <a:effectLst>
                  <a:outerShdw blurRad="38100" dist="38100" dir="2700000" algn="tl">
                    <a:srgbClr val="000000">
                      <a:alpha val="43137"/>
                    </a:srgbClr>
                  </a:outerShdw>
                </a:effectLst>
                <a:latin typeface="Constantia" panose="02030602050306030303" pitchFamily="18" charset="0"/>
              </a:rPr>
              <a:t> TMC is updated</a:t>
            </a:r>
          </a:p>
        </p:txBody>
      </p:sp>
      <p:sp>
        <p:nvSpPr>
          <p:cNvPr id="7" name="Rectangle 6"/>
          <p:cNvSpPr/>
          <p:nvPr/>
        </p:nvSpPr>
        <p:spPr>
          <a:xfrm>
            <a:off x="2362759" y="1462791"/>
            <a:ext cx="3231719" cy="400110"/>
          </a:xfrm>
          <a:prstGeom prst="rect">
            <a:avLst/>
          </a:prstGeom>
          <a:solidFill>
            <a:schemeClr val="accent2">
              <a:lumMod val="20000"/>
              <a:lumOff val="80000"/>
            </a:schemeClr>
          </a:solidFill>
        </p:spPr>
        <p:txBody>
          <a:bodyPr wrap="none">
            <a:spAutoFit/>
          </a:bodyPr>
          <a:lstStyle/>
          <a:p>
            <a:r>
              <a:rPr lang="en-US" sz="2000" dirty="0">
                <a:effectLst>
                  <a:outerShdw blurRad="38100" dist="38100" dir="2700000" algn="tl">
                    <a:srgbClr val="000000">
                      <a:alpha val="43137"/>
                    </a:srgbClr>
                  </a:outerShdw>
                </a:effectLst>
                <a:latin typeface="Constantia" panose="02030602050306030303" pitchFamily="18" charset="0"/>
              </a:rPr>
              <a:t>Double count discrepancies</a:t>
            </a:r>
          </a:p>
        </p:txBody>
      </p:sp>
      <p:sp>
        <p:nvSpPr>
          <p:cNvPr id="8" name="Rectangle 7"/>
          <p:cNvSpPr/>
          <p:nvPr/>
        </p:nvSpPr>
        <p:spPr>
          <a:xfrm>
            <a:off x="2046229" y="5509016"/>
            <a:ext cx="9881419" cy="369332"/>
          </a:xfrm>
          <a:prstGeom prst="rect">
            <a:avLst/>
          </a:prstGeom>
          <a:solidFill>
            <a:srgbClr val="C7F7C1"/>
          </a:solidFill>
        </p:spPr>
        <p:txBody>
          <a:bodyPr wrap="square">
            <a:spAutoFit/>
          </a:bodyPr>
          <a:lstStyle/>
          <a:p>
            <a:r>
              <a:rPr lang="en-US" dirty="0">
                <a:latin typeface="Constantia" panose="02030602050306030303" pitchFamily="18" charset="0"/>
              </a:rPr>
              <a:t>ASSIST Supporting Documents (AAM, BCT, GECC) – incorrect report or not attached at all</a:t>
            </a:r>
          </a:p>
        </p:txBody>
      </p:sp>
      <p:sp>
        <p:nvSpPr>
          <p:cNvPr id="9" name="Rectangle 8"/>
          <p:cNvSpPr/>
          <p:nvPr/>
        </p:nvSpPr>
        <p:spPr>
          <a:xfrm>
            <a:off x="6779542" y="1397436"/>
            <a:ext cx="4444230" cy="369332"/>
          </a:xfrm>
          <a:prstGeom prst="rect">
            <a:avLst/>
          </a:prstGeom>
          <a:solidFill>
            <a:srgbClr val="FF99FF"/>
          </a:solidFill>
        </p:spPr>
        <p:txBody>
          <a:bodyPr wrap="none">
            <a:spAutoFit/>
          </a:bodyPr>
          <a:lstStyle/>
          <a:p>
            <a:r>
              <a:rPr lang="en-US" dirty="0">
                <a:latin typeface="Constantia" panose="02030602050306030303" pitchFamily="18" charset="0"/>
              </a:rPr>
              <a:t>Courses “expired” or not submitted to C-ID</a:t>
            </a:r>
          </a:p>
        </p:txBody>
      </p:sp>
      <p:sp>
        <p:nvSpPr>
          <p:cNvPr id="10" name="Rectangle 9"/>
          <p:cNvSpPr/>
          <p:nvPr/>
        </p:nvSpPr>
        <p:spPr>
          <a:xfrm>
            <a:off x="688263" y="368147"/>
            <a:ext cx="9822816" cy="369332"/>
          </a:xfrm>
          <a:prstGeom prst="rect">
            <a:avLst/>
          </a:prstGeom>
          <a:solidFill>
            <a:schemeClr val="accent6">
              <a:lumMod val="60000"/>
              <a:lumOff val="40000"/>
            </a:schemeClr>
          </a:solidFill>
        </p:spPr>
        <p:txBody>
          <a:bodyPr wrap="square">
            <a:spAutoFit/>
          </a:bodyPr>
          <a:lstStyle/>
          <a:p>
            <a:r>
              <a:rPr lang="en-US" dirty="0">
                <a:latin typeface="Constantia" panose="02030602050306030303" pitchFamily="18" charset="0"/>
              </a:rPr>
              <a:t>GE Area (both CSU and IGETC) – incorrect or incomplete breadth requirement next to the course</a:t>
            </a:r>
          </a:p>
        </p:txBody>
      </p:sp>
    </p:spTree>
    <p:extLst>
      <p:ext uri="{BB962C8B-B14F-4D97-AF65-F5344CB8AC3E}">
        <p14:creationId xmlns:p14="http://schemas.microsoft.com/office/powerpoint/2010/main" val="33379436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0"/>
            <a:ext cx="12192000" cy="6858000"/>
          </a:xfrm>
          <a:prstGeom prst="ellipse">
            <a:avLst/>
          </a:prstGeom>
          <a:solidFill>
            <a:srgbClr val="F0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endParaRPr lang="en-US" altLang="en-US" sz="2800" dirty="0">
              <a:solidFill>
                <a:schemeClr val="tx1"/>
              </a:solidFill>
            </a:endParaRPr>
          </a:p>
        </p:txBody>
      </p:sp>
      <p:sp>
        <p:nvSpPr>
          <p:cNvPr id="2" name="Slide Number Placeholder 1"/>
          <p:cNvSpPr>
            <a:spLocks noGrp="1"/>
          </p:cNvSpPr>
          <p:nvPr>
            <p:ph type="sldNum" sz="quarter" idx="12"/>
          </p:nvPr>
        </p:nvSpPr>
        <p:spPr/>
        <p:txBody>
          <a:bodyPr/>
          <a:lstStyle/>
          <a:p>
            <a:fld id="{86CB4B4D-7CA3-9044-876B-883B54F8677D}" type="slidenum">
              <a:rPr lang="uk-UA" smtClean="0"/>
              <a:t>72</a:t>
            </a:fld>
            <a:endParaRPr lang="uk-UA"/>
          </a:p>
        </p:txBody>
      </p:sp>
      <p:pic>
        <p:nvPicPr>
          <p:cNvPr id="1030" name="Picture 6" descr="Best of, Free Vector Business People Silhouette P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733" y="184616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4337671" y="391063"/>
            <a:ext cx="3449123"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3169"/>
                </a:solidFill>
                <a:effectLst/>
                <a:ea typeface="Calibri" panose="020F0502020204030204" pitchFamily="34" charset="0"/>
              </a:rPr>
              <a:t>Raul Arambula</a:t>
            </a:r>
            <a:endParaRPr kumimoji="0" lang="en-US" altLang="en-US" sz="24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accent5">
                    <a:lumMod val="75000"/>
                  </a:schemeClr>
                </a:solidFill>
                <a:effectLst/>
                <a:ea typeface="Calibri" panose="020F0502020204030204" pitchFamily="34" charset="0"/>
              </a:rPr>
              <a:t>Dean</a:t>
            </a:r>
            <a:endParaRPr kumimoji="0" lang="en-US" altLang="en-US" sz="1600" b="0" i="0" u="none" strike="noStrike" cap="none" normalizeH="0" baseline="0" dirty="0" smtClean="0">
              <a:ln>
                <a:noFill/>
              </a:ln>
              <a:solidFill>
                <a:schemeClr val="accent5">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accent5">
                    <a:lumMod val="75000"/>
                  </a:schemeClr>
                </a:solidFill>
                <a:effectLst/>
                <a:ea typeface="Calibri" panose="020F0502020204030204" pitchFamily="34" charset="0"/>
              </a:rPr>
              <a:t>Educational Services and Support</a:t>
            </a:r>
            <a:endParaRPr kumimoji="0" lang="en-US" altLang="en-US" sz="1600" b="0" i="0" u="none" strike="noStrike" cap="none" normalizeH="0" baseline="0" dirty="0" smtClean="0">
              <a:ln>
                <a:noFill/>
              </a:ln>
              <a:solidFill>
                <a:schemeClr val="accent5">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ea typeface="Calibri" panose="020F0502020204030204" pitchFamily="34" charset="0"/>
                <a:hlinkClick r:id="rId3"/>
              </a:rPr>
              <a:t>rarambula@cccco.edu </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1F497D"/>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p:nvPr/>
        </p:nvSpPr>
        <p:spPr>
          <a:xfrm>
            <a:off x="981476" y="1948290"/>
            <a:ext cx="3001784" cy="707886"/>
          </a:xfrm>
          <a:prstGeom prst="rect">
            <a:avLst/>
          </a:prstGeom>
        </p:spPr>
        <p:txBody>
          <a:bodyPr wrap="square">
            <a:spAutoFit/>
          </a:bodyPr>
          <a:lstStyle/>
          <a:p>
            <a:pPr>
              <a:spcBef>
                <a:spcPts val="1175"/>
              </a:spcBef>
            </a:pPr>
            <a:r>
              <a:rPr lang="en-US" sz="2400" b="1" dirty="0">
                <a:solidFill>
                  <a:srgbClr val="003169"/>
                </a:solidFill>
                <a:ea typeface="Calibri" panose="020F0502020204030204" pitchFamily="34" charset="0"/>
                <a:cs typeface="Calibri" panose="020F0502020204030204" pitchFamily="34" charset="0"/>
              </a:rPr>
              <a:t>David Garcia</a:t>
            </a:r>
            <a:endParaRPr lang="en-US" sz="2400" dirty="0">
              <a:ea typeface="Calibri" panose="020F0502020204030204" pitchFamily="34" charset="0"/>
              <a:cs typeface="Calibri" panose="020F0502020204030204" pitchFamily="34" charset="0"/>
            </a:endParaRPr>
          </a:p>
          <a:p>
            <a:r>
              <a:rPr lang="en-US" sz="1600" u="sng" dirty="0" smtClean="0">
                <a:solidFill>
                  <a:srgbClr val="0000FF"/>
                </a:solidFill>
                <a:ea typeface="Calibri" panose="020F0502020204030204" pitchFamily="34" charset="0"/>
                <a:cs typeface="Calibri" panose="020F0502020204030204" pitchFamily="34" charset="0"/>
                <a:hlinkClick r:id="rId4"/>
              </a:rPr>
              <a:t>dgarcia@cccco.edu </a:t>
            </a:r>
            <a:endParaRPr lang="en-US" sz="1600" dirty="0">
              <a:ea typeface="Calibri" panose="020F0502020204030204" pitchFamily="34" charset="0"/>
              <a:cs typeface="Calibri" panose="020F0502020204030204" pitchFamily="34" charset="0"/>
            </a:endParaRPr>
          </a:p>
        </p:txBody>
      </p:sp>
      <p:sp>
        <p:nvSpPr>
          <p:cNvPr id="6" name="Rectangle 5"/>
          <p:cNvSpPr/>
          <p:nvPr/>
        </p:nvSpPr>
        <p:spPr>
          <a:xfrm>
            <a:off x="9233634" y="1946089"/>
            <a:ext cx="2027430" cy="707886"/>
          </a:xfrm>
          <a:prstGeom prst="rect">
            <a:avLst/>
          </a:prstGeom>
        </p:spPr>
        <p:txBody>
          <a:bodyPr wrap="square">
            <a:spAutoFit/>
          </a:bodyPr>
          <a:lstStyle/>
          <a:p>
            <a:pPr>
              <a:spcBef>
                <a:spcPts val="1175"/>
              </a:spcBef>
            </a:pPr>
            <a:r>
              <a:rPr lang="en-US" sz="2400" b="1" dirty="0">
                <a:solidFill>
                  <a:srgbClr val="003169"/>
                </a:solidFill>
                <a:latin typeface="Source Sans Pro" panose="020B0503030403020204" pitchFamily="34" charset="0"/>
                <a:ea typeface="Calibri" panose="020F0502020204030204" pitchFamily="34" charset="0"/>
              </a:rPr>
              <a:t>Njeri Griffin</a:t>
            </a:r>
            <a:endParaRPr lang="en-US" sz="2400" dirty="0">
              <a:latin typeface="Times New Roman" panose="02020603050405020304" pitchFamily="18" charset="0"/>
              <a:ea typeface="Calibri" panose="020F0502020204030204" pitchFamily="34" charset="0"/>
            </a:endParaRPr>
          </a:p>
          <a:p>
            <a:r>
              <a:rPr lang="en-US" sz="1600" u="sng" dirty="0" smtClean="0">
                <a:solidFill>
                  <a:srgbClr val="0000FF"/>
                </a:solidFill>
                <a:latin typeface="Source Sans Pro" panose="020B0503030403020204" pitchFamily="34" charset="0"/>
                <a:ea typeface="Calibri" panose="020F0502020204030204" pitchFamily="34" charset="0"/>
                <a:hlinkClick r:id="rId5"/>
              </a:rPr>
              <a:t>ngriffin@cccco.edu </a:t>
            </a:r>
            <a:endParaRPr lang="en-US" sz="2400" dirty="0">
              <a:effectLst/>
              <a:latin typeface="Times New Roman" panose="02020603050405020304" pitchFamily="18" charset="0"/>
              <a:ea typeface="Calibri" panose="020F0502020204030204" pitchFamily="34" charset="0"/>
            </a:endParaRPr>
          </a:p>
        </p:txBody>
      </p:sp>
      <p:sp>
        <p:nvSpPr>
          <p:cNvPr id="7" name="Rectangle 6"/>
          <p:cNvSpPr/>
          <p:nvPr/>
        </p:nvSpPr>
        <p:spPr>
          <a:xfrm>
            <a:off x="9233634" y="2968947"/>
            <a:ext cx="2689659" cy="738664"/>
          </a:xfrm>
          <a:prstGeom prst="rect">
            <a:avLst/>
          </a:prstGeom>
        </p:spPr>
        <p:txBody>
          <a:bodyPr wrap="square">
            <a:spAutoFit/>
          </a:bodyPr>
          <a:lstStyle/>
          <a:p>
            <a:r>
              <a:rPr lang="en-US" sz="2400" b="1" dirty="0">
                <a:solidFill>
                  <a:srgbClr val="003169"/>
                </a:solidFill>
                <a:ea typeface="Calibri" panose="020F0502020204030204" pitchFamily="34" charset="0"/>
              </a:rPr>
              <a:t>Patti </a:t>
            </a:r>
            <a:r>
              <a:rPr lang="en-US" sz="2400" b="1" dirty="0" smtClean="0">
                <a:solidFill>
                  <a:srgbClr val="003169"/>
                </a:solidFill>
                <a:ea typeface="Calibri" panose="020F0502020204030204" pitchFamily="34" charset="0"/>
              </a:rPr>
              <a:t>Blank</a:t>
            </a:r>
            <a:endParaRPr lang="en-US" sz="2400" dirty="0">
              <a:ea typeface="Calibri" panose="020F0502020204030204" pitchFamily="34" charset="0"/>
            </a:endParaRPr>
          </a:p>
          <a:p>
            <a:r>
              <a:rPr lang="en-US" u="sng" dirty="0">
                <a:solidFill>
                  <a:srgbClr val="0000FF"/>
                </a:solidFill>
                <a:latin typeface="Source Sans Pro" panose="020B0503030403020204" pitchFamily="34" charset="0"/>
                <a:ea typeface="Calibri" panose="020F0502020204030204" pitchFamily="34" charset="0"/>
                <a:hlinkClick r:id="rId6"/>
              </a:rPr>
              <a:t>pblank@cccco.edu</a:t>
            </a:r>
            <a:endParaRPr lang="en-US" sz="2400" dirty="0">
              <a:latin typeface="Calibri" panose="020F0502020204030204" pitchFamily="34" charset="0"/>
              <a:ea typeface="Calibri" panose="020F0502020204030204" pitchFamily="34" charset="0"/>
            </a:endParaRPr>
          </a:p>
        </p:txBody>
      </p:sp>
      <p:sp>
        <p:nvSpPr>
          <p:cNvPr id="8" name="Rectangle 7"/>
          <p:cNvSpPr/>
          <p:nvPr/>
        </p:nvSpPr>
        <p:spPr>
          <a:xfrm>
            <a:off x="981476" y="2978384"/>
            <a:ext cx="2223257" cy="707886"/>
          </a:xfrm>
          <a:prstGeom prst="rect">
            <a:avLst/>
          </a:prstGeom>
        </p:spPr>
        <p:txBody>
          <a:bodyPr wrap="square">
            <a:spAutoFit/>
          </a:bodyPr>
          <a:lstStyle/>
          <a:p>
            <a:r>
              <a:rPr lang="en-US" sz="2400" b="1" dirty="0">
                <a:solidFill>
                  <a:srgbClr val="003169"/>
                </a:solidFill>
                <a:ea typeface="Calibri" panose="020F0502020204030204" pitchFamily="34" charset="0"/>
              </a:rPr>
              <a:t>Yvonne Lopez</a:t>
            </a:r>
            <a:endParaRPr lang="en-US" sz="2400" b="1" dirty="0">
              <a:ea typeface="Calibri" panose="020F0502020204030204" pitchFamily="34" charset="0"/>
            </a:endParaRPr>
          </a:p>
          <a:p>
            <a:r>
              <a:rPr lang="en-US" sz="1600" u="sng" dirty="0" smtClean="0">
                <a:solidFill>
                  <a:srgbClr val="0000FF"/>
                </a:solidFill>
                <a:latin typeface="Source Sans Pro" panose="020B0503030403020204" pitchFamily="34" charset="0"/>
                <a:ea typeface="Calibri" panose="020F0502020204030204" pitchFamily="34" charset="0"/>
                <a:hlinkClick r:id="rId7"/>
              </a:rPr>
              <a:t>ylopez@cccco.edu</a:t>
            </a:r>
            <a:endParaRPr lang="en-US" sz="1600" dirty="0">
              <a:latin typeface="Calibri" panose="020F0502020204030204" pitchFamily="34" charset="0"/>
              <a:ea typeface="Calibri" panose="020F0502020204030204" pitchFamily="34" charset="0"/>
            </a:endParaRPr>
          </a:p>
        </p:txBody>
      </p:sp>
      <p:sp>
        <p:nvSpPr>
          <p:cNvPr id="9" name="Rectangle 8"/>
          <p:cNvSpPr/>
          <p:nvPr/>
        </p:nvSpPr>
        <p:spPr>
          <a:xfrm>
            <a:off x="981476" y="4146898"/>
            <a:ext cx="2120204" cy="738664"/>
          </a:xfrm>
          <a:prstGeom prst="rect">
            <a:avLst/>
          </a:prstGeom>
        </p:spPr>
        <p:txBody>
          <a:bodyPr wrap="square">
            <a:spAutoFit/>
          </a:bodyPr>
          <a:lstStyle/>
          <a:p>
            <a:r>
              <a:rPr lang="en-US" sz="2400" b="1" dirty="0">
                <a:solidFill>
                  <a:srgbClr val="003169"/>
                </a:solidFill>
                <a:ea typeface="Calibri" panose="020F0502020204030204" pitchFamily="34" charset="0"/>
                <a:cs typeface="Calibri" panose="020F0502020204030204" pitchFamily="34" charset="0"/>
              </a:rPr>
              <a:t>Rosa Estrada</a:t>
            </a:r>
            <a:endParaRPr lang="en-US" sz="2400" b="1" dirty="0">
              <a:ea typeface="Calibri" panose="020F0502020204030204" pitchFamily="34" charset="0"/>
              <a:cs typeface="Calibri" panose="020F0502020204030204" pitchFamily="34" charset="0"/>
            </a:endParaRPr>
          </a:p>
          <a:p>
            <a:r>
              <a:rPr lang="en-US" u="sng" dirty="0" smtClean="0">
                <a:solidFill>
                  <a:srgbClr val="0000FF"/>
                </a:solidFill>
                <a:ea typeface="Calibri" panose="020F0502020204030204" pitchFamily="34" charset="0"/>
                <a:cs typeface="Calibri" panose="020F0502020204030204" pitchFamily="34" charset="0"/>
                <a:hlinkClick r:id="rId8"/>
              </a:rPr>
              <a:t>restrada@cccco.edu</a:t>
            </a:r>
            <a:endParaRPr lang="en-US" dirty="0">
              <a:ea typeface="Calibri" panose="020F0502020204030204" pitchFamily="34" charset="0"/>
              <a:cs typeface="Calibri" panose="020F0502020204030204" pitchFamily="34" charset="0"/>
            </a:endParaRPr>
          </a:p>
        </p:txBody>
      </p:sp>
      <p:sp>
        <p:nvSpPr>
          <p:cNvPr id="10" name="Rectangle 9"/>
          <p:cNvSpPr/>
          <p:nvPr/>
        </p:nvSpPr>
        <p:spPr>
          <a:xfrm>
            <a:off x="9233634" y="4157920"/>
            <a:ext cx="2244859" cy="707886"/>
          </a:xfrm>
          <a:prstGeom prst="rect">
            <a:avLst/>
          </a:prstGeom>
        </p:spPr>
        <p:txBody>
          <a:bodyPr wrap="square">
            <a:spAutoFit/>
          </a:bodyPr>
          <a:lstStyle/>
          <a:p>
            <a:r>
              <a:rPr lang="en-US" sz="2400" b="1" dirty="0">
                <a:solidFill>
                  <a:srgbClr val="003169"/>
                </a:solidFill>
                <a:ea typeface="Calibri" panose="020F0502020204030204" pitchFamily="34" charset="0"/>
              </a:rPr>
              <a:t>Chris </a:t>
            </a:r>
            <a:r>
              <a:rPr lang="en-US" sz="2400" b="1" dirty="0" err="1">
                <a:solidFill>
                  <a:srgbClr val="003169"/>
                </a:solidFill>
                <a:ea typeface="Calibri" panose="020F0502020204030204" pitchFamily="34" charset="0"/>
              </a:rPr>
              <a:t>Graillant</a:t>
            </a:r>
            <a:endParaRPr lang="en-US" sz="2400" dirty="0">
              <a:ea typeface="Calibri" panose="020F0502020204030204" pitchFamily="34" charset="0"/>
            </a:endParaRPr>
          </a:p>
          <a:p>
            <a:r>
              <a:rPr lang="en-US" sz="1600" u="sng" dirty="0" smtClean="0">
                <a:solidFill>
                  <a:schemeClr val="accent4">
                    <a:lumMod val="75000"/>
                    <a:lumOff val="25000"/>
                  </a:schemeClr>
                </a:solidFill>
                <a:ea typeface="Calibri" panose="020F0502020204030204" pitchFamily="34" charset="0"/>
              </a:rPr>
              <a:t>CGraillat@cccco.edu</a:t>
            </a:r>
            <a:endParaRPr lang="en-US" sz="1600" dirty="0">
              <a:solidFill>
                <a:schemeClr val="accent4">
                  <a:lumMod val="75000"/>
                  <a:lumOff val="25000"/>
                </a:schemeClr>
              </a:solidFill>
              <a:ea typeface="Calibri" panose="020F0502020204030204" pitchFamily="34" charset="0"/>
            </a:endParaRPr>
          </a:p>
        </p:txBody>
      </p:sp>
      <p:pic>
        <p:nvPicPr>
          <p:cNvPr id="11" name="Picture 10"/>
          <p:cNvPicPr>
            <a:picLocks noChangeAspect="1"/>
          </p:cNvPicPr>
          <p:nvPr/>
        </p:nvPicPr>
        <p:blipFill>
          <a:blip r:embed="rId9"/>
          <a:stretch>
            <a:fillRect/>
          </a:stretch>
        </p:blipFill>
        <p:spPr>
          <a:xfrm>
            <a:off x="5912828" y="2017142"/>
            <a:ext cx="283605" cy="283605"/>
          </a:xfrm>
          <a:prstGeom prst="rect">
            <a:avLst/>
          </a:prstGeom>
        </p:spPr>
      </p:pic>
      <p:sp>
        <p:nvSpPr>
          <p:cNvPr id="14" name="TextBox 13"/>
          <p:cNvSpPr txBox="1"/>
          <p:nvPr/>
        </p:nvSpPr>
        <p:spPr>
          <a:xfrm>
            <a:off x="3204733" y="5656160"/>
            <a:ext cx="5715000" cy="523220"/>
          </a:xfrm>
          <a:prstGeom prst="rect">
            <a:avLst/>
          </a:prstGeom>
          <a:solidFill>
            <a:srgbClr val="9DC7E0"/>
          </a:solidFill>
        </p:spPr>
        <p:txBody>
          <a:bodyPr wrap="square" rtlCol="0">
            <a:spAutoFit/>
          </a:bodyPr>
          <a:lstStyle/>
          <a:p>
            <a:pPr algn="ctr"/>
            <a:r>
              <a:rPr lang="en-US" sz="2800" b="1" dirty="0" smtClean="0">
                <a:effectLst>
                  <a:outerShdw blurRad="38100" dist="38100" dir="2700000" algn="tl">
                    <a:srgbClr val="000000">
                      <a:alpha val="43137"/>
                    </a:srgbClr>
                  </a:outerShdw>
                </a:effectLst>
              </a:rPr>
              <a:t>Curriculum Team </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6710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3493" y="1112421"/>
            <a:ext cx="8645014" cy="5042925"/>
          </a:xfrm>
          <a:prstGeom prst="rect">
            <a:avLst/>
          </a:prstGeom>
        </p:spPr>
      </p:pic>
      <p:sp>
        <p:nvSpPr>
          <p:cNvPr id="2" name="Title 1"/>
          <p:cNvSpPr>
            <a:spLocks noGrp="1"/>
          </p:cNvSpPr>
          <p:nvPr>
            <p:ph type="title"/>
          </p:nvPr>
        </p:nvSpPr>
        <p:spPr>
          <a:xfrm>
            <a:off x="0" y="-88490"/>
            <a:ext cx="12192000" cy="1828800"/>
          </a:xfrm>
        </p:spPr>
        <p:txBody>
          <a:bodyPr>
            <a:normAutofit/>
          </a:bodyPr>
          <a:lstStyle/>
          <a:p>
            <a:pPr algn="ctr"/>
            <a:r>
              <a:rPr lang="en-US" sz="7200" b="1" dirty="0" smtClean="0">
                <a:solidFill>
                  <a:schemeClr val="accent4">
                    <a:lumMod val="75000"/>
                    <a:lumOff val="25000"/>
                  </a:schemeClr>
                </a:solidFill>
              </a:rPr>
              <a:t>Questions </a:t>
            </a:r>
            <a:endParaRPr lang="en-US" sz="7200" b="1" dirty="0">
              <a:solidFill>
                <a:schemeClr val="accent4">
                  <a:lumMod val="75000"/>
                  <a:lumOff val="25000"/>
                </a:schemeClr>
              </a:solidFill>
            </a:endParaRPr>
          </a:p>
        </p:txBody>
      </p:sp>
      <p:sp>
        <p:nvSpPr>
          <p:cNvPr id="4" name="Slide Number Placeholder 3"/>
          <p:cNvSpPr>
            <a:spLocks noGrp="1"/>
          </p:cNvSpPr>
          <p:nvPr>
            <p:ph type="sldNum" sz="quarter" idx="12"/>
          </p:nvPr>
        </p:nvSpPr>
        <p:spPr/>
        <p:txBody>
          <a:bodyPr/>
          <a:lstStyle/>
          <a:p>
            <a:fld id="{5D3E8667-13B6-4304-A410-D37E32F36084}" type="slidenum">
              <a:rPr lang="en-US" smtClean="0"/>
              <a:t>73</a:t>
            </a:fld>
            <a:endParaRPr lang="en-US"/>
          </a:p>
        </p:txBody>
      </p:sp>
    </p:spTree>
    <p:extLst>
      <p:ext uri="{BB962C8B-B14F-4D97-AF65-F5344CB8AC3E}">
        <p14:creationId xmlns:p14="http://schemas.microsoft.com/office/powerpoint/2010/main" val="3101582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34E7AA-586C-4B13-A389-1429762DA247}" type="slidenum">
              <a:rPr lang="en-US" smtClean="0"/>
              <a:pPr/>
              <a:t>74</a:t>
            </a:fld>
            <a:endParaRPr lang="en-US" dirty="0"/>
          </a:p>
        </p:txBody>
      </p:sp>
    </p:spTree>
    <p:extLst>
      <p:ext uri="{BB962C8B-B14F-4D97-AF65-F5344CB8AC3E}">
        <p14:creationId xmlns:p14="http://schemas.microsoft.com/office/powerpoint/2010/main" val="1506389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3B53-C6E5-E234-7552-CE12F4CC9DE2}"/>
              </a:ext>
            </a:extLst>
          </p:cNvPr>
          <p:cNvSpPr txBox="1"/>
          <p:nvPr/>
        </p:nvSpPr>
        <p:spPr>
          <a:xfrm>
            <a:off x="595421" y="363665"/>
            <a:ext cx="1159657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2F6D"/>
                </a:solidFill>
                <a:effectLst/>
                <a:uLnTx/>
                <a:uFillTx/>
                <a:latin typeface="Source Sans Pro"/>
                <a:ea typeface="+mn-ea"/>
                <a:cs typeface="+mn-cs"/>
              </a:rPr>
              <a:t>Aligning Resources &amp; Programs to Put Students First</a:t>
            </a:r>
          </a:p>
        </p:txBody>
      </p:sp>
      <p:pic>
        <p:nvPicPr>
          <p:cNvPr id="4" name="Picture 3">
            <a:extLst>
              <a:ext uri="{FF2B5EF4-FFF2-40B4-BE49-F238E27FC236}">
                <a16:creationId xmlns:a16="http://schemas.microsoft.com/office/drawing/2014/main" id="{5CE9D1C6-B8DD-FADE-9239-AFA1EA5F00F6}"/>
              </a:ext>
            </a:extLst>
          </p:cNvPr>
          <p:cNvPicPr>
            <a:picLocks noChangeAspect="1"/>
          </p:cNvPicPr>
          <p:nvPr/>
        </p:nvPicPr>
        <p:blipFill>
          <a:blip r:embed="rId3"/>
          <a:stretch>
            <a:fillRect/>
          </a:stretch>
        </p:blipFill>
        <p:spPr>
          <a:xfrm>
            <a:off x="1428026" y="1110073"/>
            <a:ext cx="9398781" cy="5473871"/>
          </a:xfrm>
          <a:prstGeom prst="rect">
            <a:avLst/>
          </a:prstGeom>
        </p:spPr>
      </p:pic>
      <p:sp>
        <p:nvSpPr>
          <p:cNvPr id="3" name="Slide Number Placeholder 2"/>
          <p:cNvSpPr>
            <a:spLocks noGrp="1"/>
          </p:cNvSpPr>
          <p:nvPr>
            <p:ph type="sldNum" sz="quarter" idx="12"/>
          </p:nvPr>
        </p:nvSpPr>
        <p:spPr/>
        <p:txBody>
          <a:bodyPr/>
          <a:lstStyle/>
          <a:p>
            <a:fld id="{5D3E8667-13B6-4304-A410-D37E32F36084}" type="slidenum">
              <a:rPr lang="en-US" smtClean="0"/>
              <a:t>8</a:t>
            </a:fld>
            <a:endParaRPr lang="en-US"/>
          </a:p>
        </p:txBody>
      </p:sp>
    </p:spTree>
    <p:extLst>
      <p:ext uri="{BB962C8B-B14F-4D97-AF65-F5344CB8AC3E}">
        <p14:creationId xmlns:p14="http://schemas.microsoft.com/office/powerpoint/2010/main" val="1127876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TextBox 2"/>
          <p:cNvSpPr txBox="1"/>
          <p:nvPr/>
        </p:nvSpPr>
        <p:spPr>
          <a:xfrm>
            <a:off x="8787383" y="2147064"/>
            <a:ext cx="3098863" cy="461665"/>
          </a:xfrm>
          <a:prstGeom prst="rect">
            <a:avLst/>
          </a:prstGeom>
          <a:solidFill>
            <a:srgbClr val="0073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Source Sans Pro"/>
                <a:ea typeface="+mn-ea"/>
                <a:cs typeface="+mn-cs"/>
              </a:rPr>
              <a:t>What’s Blockbuster?</a:t>
            </a:r>
          </a:p>
        </p:txBody>
      </p:sp>
      <p:sp>
        <p:nvSpPr>
          <p:cNvPr id="5" name="Rectangle 4"/>
          <p:cNvSpPr/>
          <p:nvPr/>
        </p:nvSpPr>
        <p:spPr>
          <a:xfrm>
            <a:off x="8371627" y="1404760"/>
            <a:ext cx="3706761" cy="4198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80;p4"/>
          <p:cNvSpPr txBox="1">
            <a:spLocks noGrp="1"/>
          </p:cNvSpPr>
          <p:nvPr>
            <p:ph type="title"/>
          </p:nvPr>
        </p:nvSpPr>
        <p:spPr>
          <a:xfrm>
            <a:off x="0" y="189781"/>
            <a:ext cx="12192000" cy="11645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000" b="1" dirty="0" smtClean="0">
                <a:latin typeface="+mj-lt"/>
                <a:ea typeface="Arial"/>
                <a:cs typeface="Arial"/>
                <a:sym typeface="Arial"/>
              </a:rPr>
              <a:t>     </a:t>
            </a:r>
            <a:r>
              <a:rPr lang="en-US" sz="4000" b="1" dirty="0" smtClean="0">
                <a:solidFill>
                  <a:schemeClr val="tx1"/>
                </a:solidFill>
                <a:latin typeface="+mj-lt"/>
                <a:ea typeface="Arial"/>
                <a:cs typeface="Arial"/>
                <a:sym typeface="Arial"/>
              </a:rPr>
              <a:t>The Innovation Imperative</a:t>
            </a:r>
            <a:r>
              <a:rPr lang="en-US" sz="4000" b="1" dirty="0">
                <a:solidFill>
                  <a:schemeClr val="tx1"/>
                </a:solidFill>
                <a:latin typeface="+mj-lt"/>
                <a:ea typeface="Arial"/>
                <a:cs typeface="Arial"/>
                <a:sym typeface="Arial"/>
              </a:rPr>
              <a:t> </a:t>
            </a:r>
            <a:endParaRPr sz="4000" b="1" dirty="0">
              <a:solidFill>
                <a:schemeClr val="tx1"/>
              </a:solidFill>
              <a:latin typeface="+mj-lt"/>
            </a:endParaRPr>
          </a:p>
        </p:txBody>
      </p:sp>
      <p:sp>
        <p:nvSpPr>
          <p:cNvPr id="81" name="Google Shape;81;p4"/>
          <p:cNvSpPr txBox="1">
            <a:spLocks noGrp="1"/>
          </p:cNvSpPr>
          <p:nvPr>
            <p:ph idx="1"/>
          </p:nvPr>
        </p:nvSpPr>
        <p:spPr>
          <a:xfrm>
            <a:off x="718935" y="1414592"/>
            <a:ext cx="7171944" cy="4400849"/>
          </a:xfrm>
          <a:prstGeom prst="rect">
            <a:avLst/>
          </a:prstGeom>
          <a:noFill/>
          <a:ln w="196850" cap="sq" cmpd="sng">
            <a:solidFill>
              <a:srgbClr val="0073FE"/>
            </a:solidFill>
            <a:prstDash val="solid"/>
            <a:miter lim="800000"/>
          </a:ln>
          <a:effectLst>
            <a:glow rad="101600">
              <a:schemeClr val="tx1">
                <a:lumMod val="60000"/>
                <a:lumOff val="40000"/>
                <a:alpha val="40000"/>
              </a:schemeClr>
            </a:glow>
          </a:effectLst>
        </p:spPr>
        <p:txBody>
          <a:bodyPr spcFirstLastPara="1" wrap="square" lIns="91425" tIns="45700" rIns="91425" bIns="45700" numCol="1" anchor="t" anchorCtr="0">
            <a:noAutofit/>
          </a:bodyPr>
          <a:lstStyle/>
          <a:p>
            <a:pPr marL="0" indent="0" algn="ctr">
              <a:spcBef>
                <a:spcPts val="600"/>
              </a:spcBef>
              <a:spcAft>
                <a:spcPts val="600"/>
              </a:spcAft>
              <a:buClr>
                <a:schemeClr val="dk1"/>
              </a:buClr>
              <a:buSzPts val="2800"/>
              <a:buNone/>
            </a:pPr>
            <a:endParaRPr lang="en-US" sz="3200" dirty="0" smtClean="0">
              <a:solidFill>
                <a:schemeClr val="tx1"/>
              </a:solidFill>
            </a:endParaRPr>
          </a:p>
          <a:p>
            <a:pPr marL="0" indent="0" algn="ctr">
              <a:spcBef>
                <a:spcPts val="600"/>
              </a:spcBef>
              <a:spcAft>
                <a:spcPts val="600"/>
              </a:spcAft>
              <a:buClr>
                <a:schemeClr val="dk1"/>
              </a:buClr>
              <a:buSzPts val="2800"/>
              <a:buNone/>
            </a:pPr>
            <a:r>
              <a:rPr lang="en-US" sz="3200" dirty="0" smtClean="0">
                <a:solidFill>
                  <a:schemeClr val="tx1"/>
                </a:solidFill>
              </a:rPr>
              <a:t>Teaching and learning must innovate to keep pace with advances in technology, shifting economic paradigms, modern employer demands, students’ evolving needs (psychological, tactical &amp; relational), and an expanding global society.</a:t>
            </a:r>
          </a:p>
          <a:p>
            <a:pPr marL="0" indent="0" algn="ctr">
              <a:spcBef>
                <a:spcPts val="600"/>
              </a:spcBef>
              <a:spcAft>
                <a:spcPts val="600"/>
              </a:spcAft>
              <a:buClr>
                <a:schemeClr val="dk1"/>
              </a:buClr>
              <a:buSzPts val="2800"/>
              <a:buNone/>
            </a:pPr>
            <a:endParaRPr lang="en-US" sz="3200" dirty="0">
              <a:solidFill>
                <a:schemeClr val="tx1"/>
              </a:solidFill>
            </a:endParaRPr>
          </a:p>
          <a:p>
            <a:pPr marL="0" indent="0" algn="ctr">
              <a:spcBef>
                <a:spcPts val="600"/>
              </a:spcBef>
              <a:spcAft>
                <a:spcPts val="600"/>
              </a:spcAft>
              <a:buClr>
                <a:schemeClr val="dk1"/>
              </a:buClr>
              <a:buSzPts val="2800"/>
              <a:buNone/>
            </a:pPr>
            <a:endParaRPr sz="3200" dirty="0">
              <a:solidFill>
                <a:schemeClr val="tx1"/>
              </a:solidFill>
            </a:endParaRPr>
          </a:p>
        </p:txBody>
      </p:sp>
      <p:pic>
        <p:nvPicPr>
          <p:cNvPr id="2" name="Picture 1"/>
          <p:cNvPicPr>
            <a:picLocks noChangeAspect="1"/>
          </p:cNvPicPr>
          <p:nvPr/>
        </p:nvPicPr>
        <p:blipFill>
          <a:blip r:embed="rId3"/>
          <a:stretch>
            <a:fillRect/>
          </a:stretch>
        </p:blipFill>
        <p:spPr>
          <a:xfrm>
            <a:off x="8787384" y="3196851"/>
            <a:ext cx="3098863" cy="2062152"/>
          </a:xfrm>
          <a:prstGeom prst="rect">
            <a:avLst/>
          </a:prstGeom>
        </p:spPr>
      </p:pic>
      <p:sp>
        <p:nvSpPr>
          <p:cNvPr id="6" name="Slide Number Placeholder 5"/>
          <p:cNvSpPr>
            <a:spLocks noGrp="1"/>
          </p:cNvSpPr>
          <p:nvPr>
            <p:ph type="sldNum" sz="quarter" idx="12"/>
          </p:nvPr>
        </p:nvSpPr>
        <p:spPr/>
        <p:txBody>
          <a:bodyPr/>
          <a:lstStyle/>
          <a:p>
            <a:fld id="{5D3E8667-13B6-4304-A410-D37E32F36084}" type="slidenum">
              <a:rPr lang="en-US" smtClean="0"/>
              <a:t>9</a:t>
            </a:fld>
            <a:endParaRPr lang="en-US"/>
          </a:p>
        </p:txBody>
      </p:sp>
    </p:spTree>
    <p:extLst>
      <p:ext uri="{BB962C8B-B14F-4D97-AF65-F5344CB8AC3E}">
        <p14:creationId xmlns:p14="http://schemas.microsoft.com/office/powerpoint/2010/main" val="286557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0DC7F834-F8C9-416F-91B6-B7FBD8182D10}"/>
    </a:ext>
  </a:extLst>
</a:theme>
</file>

<file path=ppt/theme/theme2.xml><?xml version="1.0" encoding="utf-8"?>
<a:theme xmlns:a="http://schemas.openxmlformats.org/drawingml/2006/main" name="California Community Colleges - Blu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06DD2480-9A80-4C65-B9A5-388DC3771910}"/>
    </a:ext>
  </a:extLst>
</a:theme>
</file>

<file path=ppt/theme/theme3.xml><?xml version="1.0" encoding="utf-8"?>
<a:theme xmlns:a="http://schemas.openxmlformats.org/drawingml/2006/main" name="California Community Colleges - Primary">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C7E7BC9B-7136-41AC-AB98-AE0A884C6E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E4BCF4D8983C40A36124FC3310ACB6" ma:contentTypeVersion="13" ma:contentTypeDescription="Create a new document." ma:contentTypeScope="" ma:versionID="3a85fbb2e7594fbff6361cb4236fe3c8">
  <xsd:schema xmlns:xsd="http://www.w3.org/2001/XMLSchema" xmlns:xs="http://www.w3.org/2001/XMLSchema" xmlns:p="http://schemas.microsoft.com/office/2006/metadata/properties" xmlns:ns3="c879b346-0b7d-453e-989e-4db3ade23c72" xmlns:ns4="89474bdd-c09e-4360-a4ae-bc1ba9dad73d" targetNamespace="http://schemas.microsoft.com/office/2006/metadata/properties" ma:root="true" ma:fieldsID="1039874904c962d06e285781cea11030" ns3:_="" ns4:_="">
    <xsd:import namespace="c879b346-0b7d-453e-989e-4db3ade23c72"/>
    <xsd:import namespace="89474bdd-c09e-4360-a4ae-bc1ba9dad7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9b346-0b7d-453e-989e-4db3ade23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474bdd-c09e-4360-a4ae-bc1ba9dad7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F8FF1A-97A5-4252-A6F6-7992336D0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9b346-0b7d-453e-989e-4db3ade23c72"/>
    <ds:schemaRef ds:uri="89474bdd-c09e-4360-a4ae-bc1ba9dad7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56807-C734-4B79-A759-3E19710516E4}">
  <ds:schemaRefs>
    <ds:schemaRef ds:uri="http://schemas.microsoft.com/sharepoint/v3/contenttype/forms"/>
  </ds:schemaRefs>
</ds:datastoreItem>
</file>

<file path=customXml/itemProps3.xml><?xml version="1.0" encoding="utf-8"?>
<ds:datastoreItem xmlns:ds="http://schemas.openxmlformats.org/officeDocument/2006/customXml" ds:itemID="{3B305F9B-2B7A-4CF9-B9B6-9F622A394B1C}">
  <ds:schemaRefs>
    <ds:schemaRef ds:uri="http://purl.org/dc/term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89474bdd-c09e-4360-a4ae-bc1ba9dad73d"/>
    <ds:schemaRef ds:uri="c879b346-0b7d-453e-989e-4db3ade23c7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Design Elements Presentation</Template>
  <TotalTime>6337</TotalTime>
  <Words>7975</Words>
  <Application>Microsoft Office PowerPoint</Application>
  <PresentationFormat>Widescreen</PresentationFormat>
  <Paragraphs>848</Paragraphs>
  <Slides>74</Slides>
  <Notes>37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74</vt:i4>
      </vt:variant>
    </vt:vector>
  </HeadingPairs>
  <TitlesOfParts>
    <vt:vector size="88" baseType="lpstr">
      <vt:lpstr>Times New Roman</vt:lpstr>
      <vt:lpstr>Rockwell</vt:lpstr>
      <vt:lpstr>Source Sans Pro</vt:lpstr>
      <vt:lpstr>Palatino</vt:lpstr>
      <vt:lpstr>Tahoma</vt:lpstr>
      <vt:lpstr>Constantia</vt:lpstr>
      <vt:lpstr>Calibri</vt:lpstr>
      <vt:lpstr>-apple-system</vt:lpstr>
      <vt:lpstr>Arial</vt:lpstr>
      <vt:lpstr>Symbol</vt:lpstr>
      <vt:lpstr>Wingdings</vt:lpstr>
      <vt:lpstr>California Community Colleges - White</vt:lpstr>
      <vt:lpstr>California Community Colleges - Blue</vt:lpstr>
      <vt:lpstr>California Community Colleges - Primary</vt:lpstr>
      <vt:lpstr>PowerPoint Presentation</vt:lpstr>
      <vt:lpstr>Session Overview </vt:lpstr>
      <vt:lpstr>PowerPoint Presentation</vt:lpstr>
      <vt:lpstr>PowerPoint Presentation</vt:lpstr>
      <vt:lpstr>PowerPoint Presentation</vt:lpstr>
      <vt:lpstr>PowerPoint Presentation</vt:lpstr>
      <vt:lpstr>Intentional Student- Centered Design for  an Equitable Recovery</vt:lpstr>
      <vt:lpstr>PowerPoint Presentation</vt:lpstr>
      <vt:lpstr>     The Innovation Imperative </vt:lpstr>
      <vt:lpstr>Key Updates</vt:lpstr>
      <vt:lpstr>5C Updates</vt:lpstr>
      <vt:lpstr>Equitable Placement and Completion  (AB 705/1705) </vt:lpstr>
      <vt:lpstr>PowerPoint Presentation</vt:lpstr>
      <vt:lpstr>PowerPoint Presentation</vt:lpstr>
      <vt:lpstr>What We Know </vt:lpstr>
      <vt:lpstr>What We Know </vt:lpstr>
      <vt:lpstr>     AB 1705 brings clarity</vt:lpstr>
      <vt:lpstr>From Compliance to Continuous Improvement</vt:lpstr>
      <vt:lpstr>ESL Updates </vt:lpstr>
      <vt:lpstr>CPL and CBE: Separate but related strategies  to serve working learners</vt:lpstr>
      <vt:lpstr>Competency-based Education</vt:lpstr>
      <vt:lpstr>CBE requires we dismantle the status quo</vt:lpstr>
      <vt:lpstr>CBE Implementation</vt:lpstr>
      <vt:lpstr>2021-2024 CBE Collaborative Pilot</vt:lpstr>
      <vt:lpstr>CBE Collaborative Colleges</vt:lpstr>
      <vt:lpstr>CBE is a tool for campus-wide transformation</vt:lpstr>
      <vt:lpstr>   Credit for Prior Learning (CPL)</vt:lpstr>
      <vt:lpstr>CPL: A credential completion tool</vt:lpstr>
      <vt:lpstr>CPL: Evidence-based Findings</vt:lpstr>
      <vt:lpstr>Fully implementing CPL is a completion strategy, and there are resources to help:</vt:lpstr>
      <vt:lpstr>CPL Rersources, continued:</vt:lpstr>
      <vt:lpstr>Ethnic Studies Implementation </vt:lpstr>
      <vt:lpstr>PowerPoint Presentation</vt:lpstr>
      <vt:lpstr>Baccalaureate Degree Programs (BDP)</vt:lpstr>
      <vt:lpstr>BDP Approval Process</vt:lpstr>
      <vt:lpstr>PowerPoint Presentation</vt:lpstr>
      <vt:lpstr>Legislation Implementation</vt:lpstr>
      <vt:lpstr>Student Transfer Achievement Reform Act (AB 928)</vt:lpstr>
      <vt:lpstr>PowerPoint Presentation</vt:lpstr>
      <vt:lpstr>We are Here to Support You</vt:lpstr>
      <vt:lpstr>Appendix</vt:lpstr>
      <vt:lpstr>Equitable Placement and Completion 2021-2022 Learning Series</vt:lpstr>
      <vt:lpstr>ESL Implementation Guides</vt:lpstr>
      <vt:lpstr>Equitable Placement and Completion Research Briefs</vt:lpstr>
      <vt:lpstr>PowerPoint Presentation</vt:lpstr>
      <vt:lpstr>PowerPoint Presentation</vt:lpstr>
      <vt:lpstr>PowerPoint Presentation</vt:lpstr>
      <vt:lpstr>COCI System Updates </vt:lpstr>
      <vt:lpstr>COCI System Updates</vt:lpstr>
      <vt:lpstr>PowerPoint Presentation</vt:lpstr>
      <vt:lpstr>PowerPoint Presentation</vt:lpstr>
      <vt:lpstr>PowerPoint Presentation</vt:lpstr>
      <vt:lpstr>PowerPoint Presentation</vt:lpstr>
      <vt:lpstr>Curriculum  and Instruction Unit webpage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Articulation Agreement By Major (AAM)</vt:lpstr>
      <vt:lpstr>PowerPoint Presentation</vt:lpstr>
      <vt:lpstr>CSU GE-Breadth Certification Course List by Area (GECC)</vt:lpstr>
      <vt:lpstr>PowerPoint Presentation</vt:lpstr>
      <vt:lpstr>PowerPoint Presentation</vt:lpstr>
      <vt:lpstr>PowerPoint Presentation</vt:lpstr>
      <vt:lpstr>PowerPoint Presentation</vt:lpstr>
      <vt:lpstr>Questions </vt:lpstr>
      <vt:lpstr>PowerPoint Presentation</vt:lpstr>
    </vt:vector>
  </TitlesOfParts>
  <Company>CCCCO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Estrada, Rosa</dc:creator>
  <cp:lastModifiedBy>Estrada, Rosa</cp:lastModifiedBy>
  <cp:revision>80</cp:revision>
  <dcterms:created xsi:type="dcterms:W3CDTF">2022-05-18T20:14:52Z</dcterms:created>
  <dcterms:modified xsi:type="dcterms:W3CDTF">2022-07-01T16:54:01Z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0x0101009AE4BCF4D8983C40A36124FC3310ACB6</vt:lpwstr>
  </property>
</Properties>
</file>