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7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5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0BF123-7947-446E-960C-CFB60D93BB26}" type="datetimeFigureOut">
              <a:rPr lang="en-US" smtClean="0"/>
              <a:t>7/7/15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B23823-E4DD-4FA2-A0BD-0AE5B6F210D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Development College Preparation: Funding Changes &amp; Curricular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2015 Curriculum Institute, ASCCC</a:t>
            </a:r>
          </a:p>
          <a:p>
            <a:pPr algn="l"/>
            <a:r>
              <a:rPr lang="en-US" dirty="0" smtClean="0"/>
              <a:t>Cheryl </a:t>
            </a:r>
            <a:r>
              <a:rPr lang="en-US" dirty="0" err="1" smtClean="0"/>
              <a:t>Aschenbach</a:t>
            </a:r>
            <a:r>
              <a:rPr lang="en-US" dirty="0" smtClean="0"/>
              <a:t>, Representative-at-large</a:t>
            </a:r>
          </a:p>
          <a:p>
            <a:pPr algn="l"/>
            <a:r>
              <a:rPr lang="en-US" dirty="0" smtClean="0"/>
              <a:t>Candace Lynch-Thompson, NOCCCD School of Continuing Education</a:t>
            </a:r>
          </a:p>
          <a:p>
            <a:pPr algn="l"/>
            <a:r>
              <a:rPr lang="en-US" dirty="0" smtClean="0"/>
              <a:t>John </a:t>
            </a:r>
            <a:r>
              <a:rPr lang="en-US" dirty="0" err="1" smtClean="0"/>
              <a:t>Stanskas</a:t>
            </a:r>
            <a:r>
              <a:rPr lang="en-US" dirty="0" smtClean="0"/>
              <a:t>, Secretary</a:t>
            </a:r>
          </a:p>
        </p:txBody>
      </p:sp>
    </p:spTree>
    <p:extLst>
      <p:ext uri="{BB962C8B-B14F-4D97-AF65-F5344CB8AC3E}">
        <p14:creationId xmlns:p14="http://schemas.microsoft.com/office/powerpoint/2010/main" val="788874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AB86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service levels</a:t>
            </a:r>
          </a:p>
          <a:p>
            <a:r>
              <a:rPr lang="en-US" dirty="0" smtClean="0"/>
              <a:t>Improve adult education programming</a:t>
            </a:r>
          </a:p>
          <a:p>
            <a:r>
              <a:rPr lang="en-US" dirty="0" smtClean="0"/>
              <a:t>Provide academic, financial and social support to students</a:t>
            </a:r>
          </a:p>
          <a:p>
            <a:r>
              <a:rPr lang="en-US" dirty="0" smtClean="0"/>
              <a:t>Align assessment for placement</a:t>
            </a:r>
          </a:p>
          <a:p>
            <a:r>
              <a:rPr lang="en-US" dirty="0" smtClean="0"/>
              <a:t>Common accountability for documenting student progress</a:t>
            </a:r>
          </a:p>
          <a:p>
            <a:r>
              <a:rPr lang="en-US" dirty="0" smtClean="0"/>
              <a:t>Maintain and extend structures for ongoing 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7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AB86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 Budget bill authorized up to $375M for maintenance of effort at K-12 adult schools.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That leaves $125M for 70 Regional Consortia.</a:t>
            </a:r>
          </a:p>
          <a:p>
            <a:endParaRPr lang="en-US" dirty="0"/>
          </a:p>
          <a:p>
            <a:r>
              <a:rPr lang="en-US" dirty="0" smtClean="0"/>
              <a:t>Plans for curriculum development and professional development are expressly written into the recommendations.</a:t>
            </a:r>
            <a:endParaRPr lang="en-US" dirty="0"/>
          </a:p>
        </p:txBody>
      </p:sp>
      <p:pic>
        <p:nvPicPr>
          <p:cNvPr id="4" name="Picture 3" descr="AB8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867400"/>
            <a:ext cx="60198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96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Noncredit: Benefits to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Affordable (free!)</a:t>
            </a:r>
          </a:p>
          <a:p>
            <a:r>
              <a:rPr lang="en-US" dirty="0"/>
              <a:t>Focus on skill attainment, not grades or units</a:t>
            </a:r>
          </a:p>
          <a:p>
            <a:r>
              <a:rPr lang="en-US" dirty="0"/>
              <a:t>Repeatable and not affected by 30-unit basic skills limitation</a:t>
            </a:r>
          </a:p>
          <a:p>
            <a:r>
              <a:rPr lang="en-US" dirty="0"/>
              <a:t>Open Entry/Exit</a:t>
            </a:r>
          </a:p>
          <a:p>
            <a:r>
              <a:rPr lang="en-US" dirty="0"/>
              <a:t>Accessible to nearly all students</a:t>
            </a:r>
          </a:p>
          <a:p>
            <a:r>
              <a:rPr lang="en-US" dirty="0"/>
              <a:t>Elementary level skills to pre-collegiate</a:t>
            </a:r>
          </a:p>
          <a:p>
            <a:r>
              <a:rPr lang="en-US" dirty="0"/>
              <a:t>Bridge to other educational/career pathways</a:t>
            </a:r>
          </a:p>
          <a:p>
            <a:r>
              <a:rPr lang="en-US" dirty="0"/>
              <a:t>CTE: Preparation, Practice and Certification</a:t>
            </a:r>
          </a:p>
          <a:p>
            <a:pPr lvl="1"/>
            <a:r>
              <a:rPr lang="en-US" dirty="0"/>
              <a:t>Entry level training leading to career pathways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9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5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Autofit/>
          </a:bodyPr>
          <a:lstStyle/>
          <a:p>
            <a:pPr lvl="1">
              <a:buFont typeface="Arial"/>
              <a:buChar char="•"/>
            </a:pPr>
            <a:r>
              <a:rPr lang="en-US" b="1" dirty="0"/>
              <a:t>Multiple pathways for transfer and non-transfer students</a:t>
            </a:r>
          </a:p>
          <a:p>
            <a:pPr lvl="1">
              <a:buFont typeface="Arial"/>
              <a:buChar char="•"/>
            </a:pPr>
            <a:r>
              <a:rPr lang="en-US" b="1" dirty="0"/>
              <a:t> Students have many options if they are not eligible for financial aid.</a:t>
            </a:r>
          </a:p>
          <a:p>
            <a:pPr lvl="1">
              <a:buFont typeface="Arial"/>
              <a:buChar char="•"/>
            </a:pPr>
            <a:r>
              <a:rPr lang="en-US" b="1" dirty="0"/>
              <a:t> More flexible scheduling.</a:t>
            </a:r>
          </a:p>
          <a:p>
            <a:pPr lvl="1">
              <a:buFont typeface="Arial"/>
              <a:buChar char="•"/>
            </a:pPr>
            <a:r>
              <a:rPr lang="en-US" b="1" dirty="0"/>
              <a:t> Students can prepare and get ready for credit programs.</a:t>
            </a:r>
          </a:p>
          <a:p>
            <a:pPr lvl="1">
              <a:buFont typeface="Arial"/>
              <a:buChar char="•"/>
            </a:pPr>
            <a:r>
              <a:rPr lang="en-US" b="1" dirty="0"/>
              <a:t>Access to information about new academic and/or career opportunities and pathways.</a:t>
            </a:r>
          </a:p>
          <a:p>
            <a:pPr lvl="1">
              <a:buFont typeface="Arial"/>
              <a:buChar char="•"/>
            </a:pPr>
            <a:r>
              <a:rPr lang="en-US" b="1" dirty="0"/>
              <a:t>Provides access to counseling and matriculation services.</a:t>
            </a:r>
          </a:p>
          <a:p>
            <a:pPr lvl="1">
              <a:buFont typeface="Arial"/>
              <a:buChar char="•"/>
            </a:pPr>
            <a:r>
              <a:rPr lang="en-US" b="1" dirty="0"/>
              <a:t>Provides students access to book vouchers, child care, etc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314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/>
              <a:t>Create and innovate new courses to meet student needs.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 Different delivery methods.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 Courses have immediate positive impact on students’ lives and communities.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sz="2400" dirty="0"/>
              <a:t> </a:t>
            </a:r>
            <a:r>
              <a:rPr lang="en-US" dirty="0"/>
              <a:t>More freedom to tailor course curriculum.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4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for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Noncredit can be a place to pilot and try out new curriculum.</a:t>
            </a:r>
          </a:p>
          <a:p>
            <a:r>
              <a:rPr lang="en-US" dirty="0"/>
              <a:t>Dual delivery system</a:t>
            </a:r>
          </a:p>
          <a:p>
            <a:pPr lvl="2">
              <a:buFont typeface="Wingdings" charset="2"/>
              <a:buChar char="Ø"/>
            </a:pPr>
            <a:r>
              <a:rPr lang="en-US" dirty="0"/>
              <a:t>Similar courses can cover the same subjects for different skill levels.</a:t>
            </a:r>
          </a:p>
          <a:p>
            <a:pPr lvl="2">
              <a:buFont typeface="Wingdings" charset="2"/>
              <a:buChar char="Ø"/>
            </a:pPr>
            <a:r>
              <a:rPr lang="en-US" dirty="0"/>
              <a:t>Duplication is good as long as it’s not identical.</a:t>
            </a:r>
          </a:p>
          <a:p>
            <a:pPr marL="571500" indent="-457200"/>
            <a:r>
              <a:rPr lang="en-US" dirty="0"/>
              <a:t>More freedom to tailor curriculum in response to community and occupational needs</a:t>
            </a:r>
          </a:p>
        </p:txBody>
      </p:sp>
    </p:spTree>
    <p:extLst>
      <p:ext uri="{BB962C8B-B14F-4D97-AF65-F5344CB8AC3E}">
        <p14:creationId xmlns:p14="http://schemas.microsoft.com/office/powerpoint/2010/main" val="3619172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Opportunities for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>
              <a:buFont typeface="Wingdings" charset="2"/>
              <a:buChar char="§"/>
            </a:pPr>
            <a:r>
              <a:rPr lang="en-US" sz="3400" dirty="0"/>
              <a:t>No repeatability limits!</a:t>
            </a:r>
          </a:p>
          <a:p>
            <a:pPr marL="457200" lvl="1" indent="0">
              <a:buNone/>
            </a:pPr>
            <a:endParaRPr lang="en-US" sz="3400" dirty="0"/>
          </a:p>
          <a:p>
            <a:pPr lvl="1">
              <a:buFont typeface="Wingdings" charset="2"/>
              <a:buChar char="§"/>
            </a:pPr>
            <a:r>
              <a:rPr lang="en-US" sz="3400" dirty="0"/>
              <a:t> More options for students who are struggling with passing credit courses.</a:t>
            </a:r>
          </a:p>
          <a:p>
            <a:pPr lvl="1">
              <a:buFont typeface="Wingdings" charset="2"/>
              <a:buChar char="§"/>
            </a:pPr>
            <a:endParaRPr lang="en-US" sz="3400" dirty="0"/>
          </a:p>
          <a:p>
            <a:pPr lvl="1">
              <a:buFont typeface="Wingdings" charset="2"/>
              <a:buChar char="§"/>
            </a:pPr>
            <a:r>
              <a:rPr lang="en-US" sz="3400" dirty="0"/>
              <a:t> Students can develop the requisite skills to be successful in credit courses.</a:t>
            </a:r>
          </a:p>
          <a:p>
            <a:pPr marL="457200" lvl="1" indent="0">
              <a:buNone/>
            </a:pPr>
            <a:endParaRPr lang="en-US" sz="3400" dirty="0"/>
          </a:p>
          <a:p>
            <a:pPr lvl="1">
              <a:buFont typeface="Wingdings" charset="2"/>
              <a:buChar char="§"/>
            </a:pPr>
            <a:r>
              <a:rPr lang="en-US" sz="3400" dirty="0"/>
              <a:t> Successful completion of noncredit courses can be part of  multiple measures assessments.</a:t>
            </a:r>
          </a:p>
          <a:p>
            <a:pPr marL="457200" lvl="1" indent="0">
              <a:buNone/>
            </a:pPr>
            <a:endParaRPr lang="en-US" sz="3400" dirty="0"/>
          </a:p>
          <a:p>
            <a:pPr lvl="1">
              <a:buFont typeface="Wingdings" charset="2"/>
              <a:buChar char="§"/>
            </a:pPr>
            <a:r>
              <a:rPr lang="en-US" sz="3400" dirty="0"/>
              <a:t> Incentivize students to move into credit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37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Overlap between Credit and Noncredit Basic Skills</a:t>
            </a:r>
          </a:p>
          <a:p>
            <a:r>
              <a:rPr lang="en-US" dirty="0"/>
              <a:t>Overlap between Credit CTE and Noncredit CTE</a:t>
            </a:r>
          </a:p>
          <a:p>
            <a:r>
              <a:rPr lang="en-US" dirty="0"/>
              <a:t>Inequities between credit and noncredit, faculty compensation/teaching hours</a:t>
            </a:r>
          </a:p>
          <a:p>
            <a:r>
              <a:rPr lang="en-US" dirty="0"/>
              <a:t>Repeatability</a:t>
            </a:r>
          </a:p>
          <a:p>
            <a:r>
              <a:rPr lang="en-US" dirty="0"/>
              <a:t>Matching students’ learning needs with course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58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should be involved in the decision to make courses Credit or Noncredit?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Curriculum issue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Faculty need to </a:t>
            </a:r>
            <a:r>
              <a:rPr lang="en-US" dirty="0" smtClean="0"/>
              <a:t>be at </a:t>
            </a:r>
            <a:r>
              <a:rPr lang="en-US" dirty="0"/>
              <a:t>the </a:t>
            </a:r>
            <a:r>
              <a:rPr lang="en-US" dirty="0" smtClean="0"/>
              <a:t>table</a:t>
            </a:r>
            <a:r>
              <a:rPr lang="en-US" dirty="0"/>
              <a:t> </a:t>
            </a:r>
            <a:r>
              <a:rPr lang="en-US" dirty="0" smtClean="0"/>
              <a:t>and driving </a:t>
            </a:r>
            <a:r>
              <a:rPr lang="en-US" dirty="0" smtClean="0"/>
              <a:t>the decision </a:t>
            </a:r>
            <a:r>
              <a:rPr lang="en-US" dirty="0"/>
              <a:t>in terms of </a:t>
            </a:r>
            <a:r>
              <a:rPr lang="en-US" dirty="0" smtClean="0"/>
              <a:t>what </a:t>
            </a:r>
            <a:r>
              <a:rPr lang="en-US" dirty="0"/>
              <a:t>students need.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78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²"/>
            </a:pPr>
            <a:r>
              <a:rPr lang="en-US" dirty="0"/>
              <a:t>Faculty should lead in the creation of a </a:t>
            </a:r>
            <a:r>
              <a:rPr lang="en-US" i="1" dirty="0">
                <a:solidFill>
                  <a:srgbClr val="660066"/>
                </a:solidFill>
              </a:rPr>
              <a:t>shared vision </a:t>
            </a:r>
            <a:r>
              <a:rPr lang="en-US" dirty="0"/>
              <a:t>for curriculum development.</a:t>
            </a:r>
          </a:p>
          <a:p>
            <a:pPr lvl="1">
              <a:buFont typeface="Wingdings" charset="2"/>
              <a:buChar char="²"/>
            </a:pPr>
            <a:endParaRPr lang="en-US" dirty="0"/>
          </a:p>
          <a:p>
            <a:pPr lvl="1">
              <a:buFont typeface="Wingdings" charset="2"/>
              <a:buChar char="²"/>
            </a:pPr>
            <a:r>
              <a:rPr lang="en-US" dirty="0"/>
              <a:t> Identify funding sources to support faculty in taking leading roles in curriculum changes and full participation at the local level</a:t>
            </a:r>
          </a:p>
          <a:p>
            <a:pPr lvl="1">
              <a:buNone/>
            </a:pPr>
            <a:endParaRPr lang="en-US" dirty="0"/>
          </a:p>
          <a:p>
            <a:pPr lvl="1">
              <a:buFont typeface="Wingdings" charset="2"/>
              <a:buChar char="²"/>
            </a:pPr>
            <a:r>
              <a:rPr lang="en-US" dirty="0"/>
              <a:t> Ensure faculty oversight of all new curriculum collaborations</a:t>
            </a:r>
          </a:p>
          <a:p>
            <a:pPr lvl="1">
              <a:buNone/>
            </a:pPr>
            <a:endParaRPr lang="en-US" dirty="0"/>
          </a:p>
          <a:p>
            <a:pPr lvl="1">
              <a:buFont typeface="Wingdings" charset="2"/>
              <a:buChar char="²"/>
            </a:pPr>
            <a:r>
              <a:rPr lang="en-US" dirty="0"/>
              <a:t> Ensure curriculum and program changes drive funding conversations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4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Noncredit – A Quick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Evolution of noncredit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CDCP (Enhanced Noncredit)</a:t>
            </a:r>
          </a:p>
          <a:p>
            <a:pPr lvl="1"/>
            <a:r>
              <a:rPr lang="en-US" dirty="0" smtClean="0"/>
              <a:t>Funding Equalization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CB21</a:t>
            </a:r>
          </a:p>
          <a:p>
            <a:pPr lvl="1"/>
            <a:r>
              <a:rPr lang="en-US" dirty="0" smtClean="0"/>
              <a:t>Progress Indicators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222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Education and Noncredit: The Heart of our Access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Open access</a:t>
            </a:r>
            <a:r>
              <a:rPr lang="en-US" b="1" dirty="0">
                <a:solidFill>
                  <a:srgbClr val="000000"/>
                </a:solidFill>
              </a:rPr>
              <a:t> for students with diverse backgrounds and those seeking ways to improve their earning power, literacy skills and access to higher education</a:t>
            </a:r>
          </a:p>
          <a:p>
            <a:pPr>
              <a:buFont typeface="Wingdings" charset="2"/>
              <a:buChar char="u"/>
            </a:pPr>
            <a:endParaRPr lang="en-US" b="1" dirty="0">
              <a:solidFill>
                <a:srgbClr val="000000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b="1" dirty="0">
                <a:solidFill>
                  <a:srgbClr val="000000"/>
                </a:solidFill>
              </a:rPr>
              <a:t> First point of entry into college for immigrants, economically disadvantaged and low-skilled adults</a:t>
            </a:r>
          </a:p>
          <a:p>
            <a:pPr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b="1" dirty="0">
                <a:solidFill>
                  <a:srgbClr val="000000"/>
                </a:solidFill>
              </a:rPr>
              <a:t> “educational gateway,” “portal to the future”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06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5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b="1" dirty="0" smtClean="0">
                <a:solidFill>
                  <a:srgbClr val="000000"/>
                </a:solidFill>
              </a:rPr>
              <a:t>Questions?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jstanskas@valleycollege.edu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caschenbach@lassencollege.edu</a:t>
            </a:r>
            <a:endParaRPr lang="en-US" dirty="0" smtClean="0"/>
          </a:p>
          <a:p>
            <a:r>
              <a:rPr lang="en-US" dirty="0" err="1" smtClean="0"/>
              <a:t>clynch-thompson@sce.edu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8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Noncredit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10 categories of noncredit courses are eligible for state funding (§58160, CB22) (p. 96 and 190 of </a:t>
            </a:r>
            <a:r>
              <a:rPr lang="en-US" dirty="0" smtClean="0">
                <a:solidFill>
                  <a:srgbClr val="000000"/>
                </a:solidFill>
              </a:rPr>
              <a:t>PCAH, Program Course Approval Handbook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Edition)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English as a Second Language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Immigrant Education (including citizenship)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Elementary and Secondary Basic Skills </a:t>
            </a:r>
            <a:r>
              <a:rPr lang="en-US" dirty="0" smtClean="0"/>
              <a:t>(incl. supervised tutoring)</a:t>
            </a:r>
          </a:p>
          <a:p>
            <a:pPr lvl="1"/>
            <a:r>
              <a:rPr lang="en-US" dirty="0" smtClean="0"/>
              <a:t>Health and Safety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Courses for Adults with Substantial Disabilities</a:t>
            </a:r>
          </a:p>
          <a:p>
            <a:pPr lvl="1"/>
            <a:r>
              <a:rPr lang="en-US" dirty="0" smtClean="0"/>
              <a:t>Parenting</a:t>
            </a:r>
          </a:p>
          <a:p>
            <a:pPr lvl="1"/>
            <a:r>
              <a:rPr lang="en-US" dirty="0" smtClean="0"/>
              <a:t>Home Economics</a:t>
            </a:r>
          </a:p>
          <a:p>
            <a:pPr lvl="1"/>
            <a:r>
              <a:rPr lang="en-US" dirty="0" smtClean="0"/>
              <a:t>Courses for Older Adults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Short-Term Vocational (incl. apprenticeship)</a:t>
            </a:r>
          </a:p>
          <a:p>
            <a:pPr lvl="1"/>
            <a:r>
              <a:rPr lang="en-US" dirty="0" smtClean="0"/>
              <a:t>Workforce Preparation</a:t>
            </a:r>
          </a:p>
          <a:p>
            <a:r>
              <a:rPr lang="en-US" dirty="0" smtClean="0"/>
              <a:t>Future funding under AB86 is limited to the 5 areas listed in </a:t>
            </a:r>
            <a:r>
              <a:rPr lang="en-US" b="1" dirty="0" smtClean="0">
                <a:solidFill>
                  <a:schemeClr val="accent1"/>
                </a:solidFill>
              </a:rPr>
              <a:t>blue</a:t>
            </a:r>
            <a:r>
              <a:rPr lang="en-US" dirty="0" smtClean="0"/>
              <a:t>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7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²"/>
            </a:pPr>
            <a:r>
              <a:rPr lang="en-US" sz="2400" b="1" dirty="0" smtClean="0"/>
              <a:t>SB361 (2006) increased noncredit funding in CDCP (Career Development College Preparation) courses from $2626 to $3092 per FTES</a:t>
            </a:r>
          </a:p>
          <a:p>
            <a:pPr>
              <a:buNone/>
            </a:pPr>
            <a:endParaRPr lang="en-US" sz="2400" b="1" dirty="0" smtClean="0"/>
          </a:p>
          <a:p>
            <a:pPr>
              <a:buFont typeface="Wingdings" charset="2"/>
              <a:buChar char="²"/>
            </a:pPr>
            <a:r>
              <a:rPr lang="en-US" sz="2400" b="1" dirty="0" smtClean="0"/>
              <a:t> CDCP courses must be sequenced and lead to certificates</a:t>
            </a:r>
          </a:p>
          <a:p>
            <a:pPr>
              <a:buNone/>
            </a:pPr>
            <a:endParaRPr lang="en-US" sz="2400" b="1" dirty="0" smtClean="0"/>
          </a:p>
          <a:p>
            <a:pPr>
              <a:buFont typeface="Wingdings" charset="2"/>
              <a:buChar char="²"/>
            </a:pPr>
            <a:r>
              <a:rPr lang="en-US" sz="2400" b="1" dirty="0" smtClean="0"/>
              <a:t> CDCP Enhanced Funding Categories:</a:t>
            </a:r>
          </a:p>
          <a:p>
            <a:pPr lvl="1"/>
            <a:r>
              <a:rPr lang="en-US" sz="2400" b="1" dirty="0" smtClean="0"/>
              <a:t>ESL</a:t>
            </a:r>
          </a:p>
          <a:p>
            <a:pPr lvl="1"/>
            <a:r>
              <a:rPr lang="en-US" sz="2400" b="1" dirty="0" smtClean="0"/>
              <a:t>Math and English Basic Skills</a:t>
            </a:r>
          </a:p>
          <a:p>
            <a:pPr lvl="1"/>
            <a:r>
              <a:rPr lang="en-US" sz="2400" b="1" dirty="0" smtClean="0"/>
              <a:t>Short-term Vocational</a:t>
            </a:r>
          </a:p>
          <a:p>
            <a:pPr lvl="1"/>
            <a:r>
              <a:rPr lang="en-US" sz="2400" b="1" dirty="0" smtClean="0"/>
              <a:t>Workforce Preparation </a:t>
            </a:r>
            <a:r>
              <a:rPr lang="en-US" sz="2400" dirty="0" smtClean="0"/>
              <a:t>(</a:t>
            </a:r>
            <a:r>
              <a:rPr lang="en-US" sz="2000" dirty="0" smtClean="0"/>
              <a:t>speaking, listening, reading, writing, mathematics, decision-making, and problem solving skills that are necessary to participate in job-specific technical training)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9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Noncredit across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bulk of noncredit is offered by five community college districts:</a:t>
            </a:r>
          </a:p>
          <a:p>
            <a:pPr lvl="1">
              <a:buFont typeface="Wingdings" charset="2"/>
              <a:buChar char="Ø"/>
            </a:pPr>
            <a:r>
              <a:rPr lang="en-US" sz="2200" dirty="0" smtClean="0"/>
              <a:t> San Diego CCD</a:t>
            </a:r>
          </a:p>
          <a:p>
            <a:pPr lvl="1">
              <a:buFont typeface="Wingdings" charset="2"/>
              <a:buChar char="Ø"/>
            </a:pPr>
            <a:r>
              <a:rPr lang="en-US" sz="2200" dirty="0" smtClean="0"/>
              <a:t> San Francisco CCD</a:t>
            </a:r>
          </a:p>
          <a:p>
            <a:pPr lvl="1">
              <a:buFont typeface="Wingdings" charset="2"/>
              <a:buChar char="Ø"/>
            </a:pPr>
            <a:r>
              <a:rPr lang="en-US" sz="2200" dirty="0" smtClean="0"/>
              <a:t> North Orange CCD</a:t>
            </a:r>
          </a:p>
          <a:p>
            <a:pPr lvl="1">
              <a:buFont typeface="Wingdings" charset="2"/>
              <a:buChar char="Ø"/>
            </a:pPr>
            <a:r>
              <a:rPr lang="en-US" sz="2200" dirty="0" smtClean="0"/>
              <a:t> Rancho Santiago CCD</a:t>
            </a:r>
          </a:p>
          <a:p>
            <a:pPr lvl="1">
              <a:buFont typeface="Wingdings" charset="2"/>
              <a:buChar char="Ø"/>
            </a:pPr>
            <a:r>
              <a:rPr lang="en-US" sz="2200" dirty="0" smtClean="0"/>
              <a:t> Mt. San Antonio CCD</a:t>
            </a:r>
          </a:p>
          <a:p>
            <a:pPr lvl="1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400" dirty="0" smtClean="0"/>
              <a:t> 68 of our 72 districts offer some noncredit.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b="1" dirty="0" smtClean="0"/>
              <a:t> Approximately 85% of all CA noncredit is ESL.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0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Noncredit Models-If the Shoe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Noncredit as a division/department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 Noncredit as a separate school/entity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Noncredit interwoven within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credit </a:t>
            </a:r>
            <a:r>
              <a:rPr lang="en-US" dirty="0" smtClean="0"/>
              <a:t>departments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 Others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iftheshoefi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97758"/>
            <a:ext cx="3048000" cy="306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4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Noncredit Student-Come One, Come All!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the neediest, most underserved members of our </a:t>
            </a:r>
            <a:r>
              <a:rPr lang="en-US" dirty="0" smtClean="0"/>
              <a:t>communities – look at the goals in your college’s SSSP and Equity Plans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Wide range of goals, generally attempting to gain skills needed for:</a:t>
            </a:r>
          </a:p>
          <a:p>
            <a:pPr lvl="2"/>
            <a:r>
              <a:rPr lang="en-US" dirty="0" smtClean="0"/>
              <a:t>Personal/family</a:t>
            </a:r>
          </a:p>
          <a:p>
            <a:pPr lvl="2"/>
            <a:r>
              <a:rPr lang="en-US" dirty="0" smtClean="0"/>
              <a:t>Employment </a:t>
            </a:r>
          </a:p>
          <a:p>
            <a:pPr lvl="2"/>
            <a:r>
              <a:rPr lang="en-US" dirty="0" smtClean="0"/>
              <a:t>Educational transition, pre-collegiate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8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Noncredit Instruction-Square Pegs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approved Course Outline of Record</a:t>
            </a:r>
          </a:p>
          <a:p>
            <a:r>
              <a:rPr lang="en-US" dirty="0" smtClean="0"/>
              <a:t>Rigor/Grading/Homework/Assessment</a:t>
            </a:r>
          </a:p>
          <a:p>
            <a:r>
              <a:rPr lang="en-US" dirty="0" smtClean="0"/>
              <a:t>Open-entry/Open-exit</a:t>
            </a:r>
          </a:p>
          <a:p>
            <a:r>
              <a:rPr lang="en-US" dirty="0" smtClean="0"/>
              <a:t>Managed Enrollment</a:t>
            </a:r>
          </a:p>
          <a:p>
            <a:r>
              <a:rPr lang="en-US" dirty="0" smtClean="0"/>
              <a:t>Skills-based as opposed to time-based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5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Noncredit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AB 86: Education Omnibus Trailer Bill (2013-2014)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Regional consortia to plan the restructuring of adult education in California</a:t>
            </a:r>
          </a:p>
          <a:p>
            <a:endParaRPr lang="en-US" b="1" dirty="0" smtClean="0"/>
          </a:p>
          <a:p>
            <a:r>
              <a:rPr lang="en-US" b="1" dirty="0" smtClean="0"/>
              <a:t> SB 860: Education Finance: Education Omnibus Trailer Bill (2014)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Career Development and College Preparation (CDCP) Funding Equalization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90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1020</TotalTime>
  <Words>1012</Words>
  <Application>Microsoft Macintosh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Career Development College Preparation: Funding Changes &amp; Curricular Impact</vt:lpstr>
      <vt:lpstr>Noncredit – A Quick History</vt:lpstr>
      <vt:lpstr>Noncredit Courses</vt:lpstr>
      <vt:lpstr>CDCP</vt:lpstr>
      <vt:lpstr>Noncredit across the State</vt:lpstr>
      <vt:lpstr>Noncredit Models-If the Shoe Fits</vt:lpstr>
      <vt:lpstr>Noncredit Student-Come One, Come All!</vt:lpstr>
      <vt:lpstr>Noncredit Instruction-Square Pegs</vt:lpstr>
      <vt:lpstr>Optimizing Noncredit</vt:lpstr>
      <vt:lpstr>AB86 Recommendations</vt:lpstr>
      <vt:lpstr>AB86 Recommendations</vt:lpstr>
      <vt:lpstr>Noncredit: Benefits to Students</vt:lpstr>
      <vt:lpstr>Opportunities for Students</vt:lpstr>
      <vt:lpstr>Opportunities for Faculty</vt:lpstr>
      <vt:lpstr>Opportunities for the Community</vt:lpstr>
      <vt:lpstr>Opportunities for Curriculum</vt:lpstr>
      <vt:lpstr>Potential Discussion Points</vt:lpstr>
      <vt:lpstr>Role of Faculty</vt:lpstr>
      <vt:lpstr>Engaging Faculty</vt:lpstr>
      <vt:lpstr>Adult Education and Noncredit: The Heart of our Access Mission</vt:lpstr>
      <vt:lpstr>  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Development College Preparation: Funding Changes &amp; Curricular Impact</dc:title>
  <dc:creator>Staff</dc:creator>
  <cp:lastModifiedBy>SBVC SBCCD</cp:lastModifiedBy>
  <cp:revision>11</cp:revision>
  <dcterms:created xsi:type="dcterms:W3CDTF">2015-07-06T18:16:43Z</dcterms:created>
  <dcterms:modified xsi:type="dcterms:W3CDTF">2015-07-07T22:40:17Z</dcterms:modified>
</cp:coreProperties>
</file>