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82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92" r:id="rId3"/>
    <p:sldId id="323" r:id="rId4"/>
    <p:sldId id="346" r:id="rId5"/>
    <p:sldId id="347" r:id="rId6"/>
    <p:sldId id="325" r:id="rId7"/>
    <p:sldId id="357" r:id="rId8"/>
    <p:sldId id="333" r:id="rId9"/>
    <p:sldId id="343" r:id="rId10"/>
    <p:sldId id="334" r:id="rId11"/>
    <p:sldId id="344" r:id="rId12"/>
    <p:sldId id="345" r:id="rId13"/>
    <p:sldId id="351" r:id="rId14"/>
    <p:sldId id="350" r:id="rId15"/>
    <p:sldId id="352" r:id="rId16"/>
    <p:sldId id="337" r:id="rId17"/>
    <p:sldId id="342" r:id="rId18"/>
    <p:sldId id="360" r:id="rId19"/>
    <p:sldId id="358" r:id="rId20"/>
    <p:sldId id="355" r:id="rId21"/>
    <p:sldId id="356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A37"/>
    <a:srgbClr val="53575A"/>
    <a:srgbClr val="002F6D"/>
    <a:srgbClr val="E3E5E5"/>
    <a:srgbClr val="EAEAEA"/>
    <a:srgbClr val="F5F5F5"/>
    <a:srgbClr val="E7E7E7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E876C-D27A-4F2F-BB86-57DA852B970E}" v="2" dt="2018-06-05T21:26:58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93979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450" y="108"/>
      </p:cViewPr>
      <p:guideLst>
        <p:guide orient="horz" pos="624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82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B019FB-593D-4275-A3B5-1DB4D2B355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64C7F-BDC6-4D64-8395-004DA5AB16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6059-6C88-4AA4-A97C-579F1A0DEB00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ADE41-A083-4BA5-849F-E236975496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173AA-1E36-4444-B047-839691ABC4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A9F6-6142-4242-851B-79E9B1DDD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43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A2C80-5EFD-481C-A353-80B44931313E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7968D-5969-4CC4-A63D-C90CD4C34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57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E8D96-016D-4C5F-B8FB-25D57DD9E9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9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92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2909F9-20DD-4BD6-99A8-0BFC1ED6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382415-6ABB-4402-9BED-B55896826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005AC-AACC-432D-B1F1-04545C674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5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6F23-07ED-43F0-9BD5-8F639867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8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FC73-1847-4979-9B5D-D9E59F6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3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E0CC-1A1C-4861-BDAF-EF4CC2876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6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ED20-8062-40E1-950F-CBE38199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2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FAF8D16-D80A-4CB6-B9F9-B6F5D66B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52B30-7A45-4576-934E-9AE65409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1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3B3F2-D259-4B2D-B1A2-380B31158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2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44B8D1-9F6F-4014-8445-0B4C4900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18B54-B165-4755-BE7A-A085C769E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1392F9-35D6-4CD5-AEA0-91273D3F4A3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0654F-0269-494C-98F0-3283A29A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1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698555-9940-4EB7-A686-C22E91CD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E60D12-30DB-446D-BF31-F167948B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DF733E-E00C-437A-AE0A-8E8E5BA5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F948005-17BB-46D3-9677-3766F0786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B581D24-290F-4074-9A3E-B9BCD0962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D9922-A659-469D-B4D9-A7EA98553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1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E34A77-37BB-4BF3-9D7A-79AB5E75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7EE699DF-587B-4810-B56E-EA154F0E8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5BDC6FA-B1CD-4FC6-9888-E66EDED92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03234-8F25-429B-82D9-DECDB354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7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A60F77-6D5A-45B4-90B8-214D7BA6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BDAC51-C64A-4C06-9E86-38C7AC56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67B2790-AA41-4571-A12E-1364A4BF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FCDCD-F128-49F2-8AEC-E85E67432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6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019883-9167-4C57-A1E0-36FFCB97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A94749B-B34F-42CE-A1B2-905A20F19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855D150-BFCA-4FE7-A79C-2CA3A61C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12D31-7980-43CE-B6C6-D027AE727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0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F952D-624F-419B-B843-811A9B9E0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5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9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A488A3D8-CF47-4546-940D-5B749F980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735E12-E053-470D-BD72-30D4D84AC7CB}"/>
              </a:ext>
            </a:extLst>
          </p:cNvPr>
          <p:cNvSpPr/>
          <p:nvPr userDrawn="1"/>
        </p:nvSpPr>
        <p:spPr>
          <a:xfrm>
            <a:off x="0" y="5700793"/>
            <a:ext cx="12192000" cy="1157207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755134-ED20-4A2D-810F-7E5FA479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B8663F-59C3-4047-89AF-08F90FB3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California Community Colleges logo">
            <a:extLst>
              <a:ext uri="{FF2B5EF4-FFF2-40B4-BE49-F238E27FC236}">
                <a16:creationId xmlns:a16="http://schemas.microsoft.com/office/drawing/2014/main" id="{4D1F41B8-A97E-4305-AE95-D2889CE834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84A05-C9BB-4E27-8BD0-58F6EE13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023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1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797C6-3A1E-4029-A027-67C28BED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75A"/>
                </a:solidFill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cco.edu/About-Us/Chancellors-Office/Divisions/Educational-Services-and-Support/What-we-do/Curriculum-and-Instruction-Unit/Templates-For-Approved-Transfer-Model-Curriculum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cco.edu/About-Us/Chancellors-Office/Divisions/Educational-Services-and-Support/What-we-do/Curriculum-and-Instruction-Uni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bquinn@cccco.edu" TargetMode="External"/><Relationship Id="rId3" Type="http://schemas.openxmlformats.org/officeDocument/2006/relationships/hyperlink" Target="mailto:nkelly@cccco.edu" TargetMode="External"/><Relationship Id="rId7" Type="http://schemas.openxmlformats.org/officeDocument/2006/relationships/hyperlink" Target="mailto:wfinche@cccco.edu" TargetMode="External"/><Relationship Id="rId2" Type="http://schemas.openxmlformats.org/officeDocument/2006/relationships/hyperlink" Target="mailto:cguiney@cccco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browne@cccco.edu" TargetMode="External"/><Relationship Id="rId5" Type="http://schemas.openxmlformats.org/officeDocument/2006/relationships/hyperlink" Target="mailto:ngriffin@cccco.edu" TargetMode="External"/><Relationship Id="rId4" Type="http://schemas.openxmlformats.org/officeDocument/2006/relationships/hyperlink" Target="mailto:kolson@cccco.edu" TargetMode="External"/><Relationship Id="rId9" Type="http://schemas.openxmlformats.org/officeDocument/2006/relationships/hyperlink" Target="mailto:drodriguez@cccco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C624-5F65-47E7-B8D6-DFEF9DEF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814" y="1533105"/>
            <a:ext cx="9144000" cy="786809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Program Submission Requirements</a:t>
            </a:r>
            <a:endParaRPr lang="en-US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3500E-72D3-4C34-BC90-78F01CA39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1572"/>
            <a:ext cx="9144000" cy="163961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Patti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Blank, David Garcia, Njeri Griffin, and Kevin Lovelace, Chancellor’s Office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Facilitator: Nili Kirschner, ASCCC Curriculum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3B5FA-FE1F-4A31-9F72-818D05EC9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pPr/>
              <a:t>1</a:t>
            </a:fld>
            <a:endParaRPr lang="en-US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Chancellor’s Office Review for </a:t>
            </a:r>
            <a:r>
              <a:rPr lang="en-US" sz="3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CDCP Certificates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558"/>
            <a:ext cx="10515600" cy="41785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Career Development and College Preparation (CDCP) Programs in the domain of Short-Term Vocational require Chancellor’s Office approval before chaptering: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is a Certificate of Completion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New and modified Short-term vocational certificates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New and modified Apprenticeships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submission must include all required documentation (PCAH 7</a:t>
            </a:r>
            <a:r>
              <a:rPr lang="en-US" sz="20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ed, p. 132) including: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Narrative – 4 items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Outlines of Record for all courses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 Market Information</a:t>
            </a:r>
          </a:p>
          <a:p>
            <a:pPr marL="342900" indent="-457200">
              <a:lnSpc>
                <a:spcPct val="120000"/>
              </a:lnSpc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COCI fields must coincide with COR and supporting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Chancellor’s Office Review for </a:t>
            </a:r>
            <a:r>
              <a:rPr lang="en-US" sz="3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ADTs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Title and TOP Code that is enter on the COCI system, should match the information on the TMC template.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CIP Code should always be included on the COCI system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Goal should always be Transfer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Award should always be A.A.-T or A.S.-T. 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Apprenticeship is always “False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District Governing Board approval date must be prior to the submission date of the ADT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Units for the Degree (minimum and maximum) must be 60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ADT Narrative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78944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 </a:t>
            </a:r>
            <a:r>
              <a:rPr lang="en-US" sz="8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en-US" sz="8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ADT Program </a:t>
            </a:r>
            <a:r>
              <a:rPr lang="en-US" sz="8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en-US" sz="8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Statement of Program Goals and </a:t>
            </a:r>
            <a:r>
              <a:rPr lang="en-US" sz="8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US" sz="8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 Description must match in COCI and Narrative, and include </a:t>
            </a:r>
            <a:r>
              <a:rPr lang="en-US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following </a:t>
            </a:r>
            <a:r>
              <a:rPr lang="en-US" sz="5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(PCAH 7th ed, p. </a:t>
            </a:r>
            <a:r>
              <a:rPr lang="en-US" sz="5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78)</a:t>
            </a:r>
            <a:r>
              <a:rPr lang="en-US" sz="8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5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7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of 60 semester units or 90 quarter units of degree-applicable courses.</a:t>
            </a:r>
          </a:p>
          <a:p>
            <a:pPr lvl="2">
              <a:lnSpc>
                <a:spcPct val="120000"/>
              </a:lnSpc>
            </a:pPr>
            <a:r>
              <a:rPr lang="en-US" sz="7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</a:t>
            </a:r>
            <a:r>
              <a:rPr lang="en-US" sz="7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grade point average of 2.0</a:t>
            </a:r>
            <a:r>
              <a:rPr lang="en-US" sz="7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7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7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grade of “C” (or “P”) for each course in the major, </a:t>
            </a:r>
            <a:r>
              <a:rPr lang="en-US" sz="7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lang="en-US" sz="7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7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of IGETC and/or CSU GE-Breadth.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Items 3-8 of the narrative are not required for an ADT</a:t>
            </a:r>
            <a:r>
              <a:rPr lang="en-US" sz="8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8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ADT Templates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current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of the TMC template </a:t>
            </a: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templates can be found on the Chancellor’s Office website at:  </a:t>
            </a: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hlinkClick r:id="rId2" tooltip="Link to official TMC Templates at Chancellor's Office website"/>
              </a:rPr>
              <a:t>https://www.cccco.edu/About-Us/Chancellors-Office/Divisions/Educational-Services-and-Support/What-we-do/Curriculum-and-Instruction-Unit/Templates-For-Approved-Transfer-Model-Curriculum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college name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template.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total units for the major (minimum and maximum)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match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COCI and the TMC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ADT 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Supporting Documentation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C-ID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Course Identification Numbering System </a:t>
            </a: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Courses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pending C-ID approval over 45 days may be included in the degree if the program application demonstrates evidence that those courses have been submitted to and are under review in the C-ID System. Thus, for evidence, please submit a screenshot from the C-ID website that includes the date of submission, course name, and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college(PCAH 7</a:t>
            </a:r>
            <a:r>
              <a:rPr lang="en-US" sz="2000" baseline="30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ed., pp. 78-79).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TMC Template may also require other forms of course documentation: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AAM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Articulation Agreement </a:t>
            </a:r>
            <a:r>
              <a:rPr lang="en-US" sz="2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Major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BCT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CSU Baccalaureate Level Course List </a:t>
            </a:r>
            <a:r>
              <a:rPr lang="en-US" sz="2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Department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GECC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CSU GE Certification Course List </a:t>
            </a:r>
            <a:r>
              <a:rPr lang="en-US" sz="2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2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endParaRPr lang="en-US" sz="20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Common Submission Errors</a:t>
            </a:r>
            <a:endParaRPr lang="en-US" sz="36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Mismatch between COCI, Narrative, and supporting documents</a:t>
            </a:r>
          </a:p>
          <a:p>
            <a:pPr marL="914400" lvl="3" indent="-457200">
              <a:lnSpc>
                <a:spcPct val="10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Units</a:t>
            </a:r>
          </a:p>
          <a:p>
            <a:pPr marL="914400" lvl="3" indent="-457200">
              <a:lnSpc>
                <a:spcPct val="10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Course titles/Program title</a:t>
            </a:r>
          </a:p>
          <a:p>
            <a:pPr marL="914400" lvl="3" indent="-457200">
              <a:lnSpc>
                <a:spcPct val="100000"/>
              </a:lnSpc>
              <a:spcAft>
                <a:spcPts val="1800"/>
              </a:spcAft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 Annual Labor Demand</a:t>
            </a:r>
          </a:p>
          <a:p>
            <a:pPr marL="57150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Missing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upporting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ocumentation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lvl="3" indent="-457200">
              <a:lnSpc>
                <a:spcPct val="100000"/>
              </a:lnSpc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CORs not </a:t>
            </a: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listed</a:t>
            </a:r>
          </a:p>
          <a:p>
            <a:pPr marL="914400" lvl="3" indent="-457200">
              <a:lnSpc>
                <a:spcPct val="10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ADT missing TMC template/ASSIST documents</a:t>
            </a:r>
          </a:p>
          <a:p>
            <a:pPr marL="914400" lvl="3" indent="-457200">
              <a:lnSpc>
                <a:spcPct val="10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CTE awards missing advisory minutes,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49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Submission Validation in COCI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 descr="Screen shot from COCI showing possible submission error messages. " title="COCI Submission Erro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4700"/>
            <a:ext cx="10515600" cy="3397678"/>
          </a:xfrm>
        </p:spPr>
      </p:pic>
      <p:sp>
        <p:nvSpPr>
          <p:cNvPr id="6" name="TextBox 5"/>
          <p:cNvSpPr txBox="1"/>
          <p:nvPr/>
        </p:nvSpPr>
        <p:spPr>
          <a:xfrm>
            <a:off x="914395" y="4933507"/>
            <a:ext cx="1045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COCI validations will catch many errors, but not all of them. It is important to double-check your submissions!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Resources for Curriculum Specialists and Reviewers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41720"/>
            <a:ext cx="10515600" cy="40510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requirements for the proposals are in the PCAH 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(7</a:t>
            </a:r>
            <a:r>
              <a:rPr lang="en-US" sz="2200" baseline="30000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ed</a:t>
            </a:r>
            <a:r>
              <a:rPr lang="en-US" sz="2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which can be found on the Academic Affairs website at </a:t>
            </a:r>
            <a:r>
              <a:rPr lang="en-US" sz="2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" tooltip="Link to PCAH 7th ed"/>
              </a:rPr>
              <a:t>https://www.cccco.edu/About-Us/Chancellors-Office/Divisions/Educational-Services-and-Support/What-we-do/Curriculum-and-Instruction-Unit</a:t>
            </a:r>
            <a:r>
              <a:rPr lang="en-US" sz="2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Other key documents and links relating to a variety of curriculum issues can also be found on the Academic Affairs webpage – </a:t>
            </a:r>
            <a:r>
              <a:rPr lang="en-US" sz="22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please use the above link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Many resources for completing proposals are also located in a handy link on the login page of COCI—these resources include: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PCAH (soon to be updated to the current PCAH – see above link for V7)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TOP code manual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Data Element 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Dictionary</a:t>
            </a:r>
            <a:endParaRPr lang="en-US" sz="2200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782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 Quiz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9787" y="1196703"/>
            <a:ext cx="5157787" cy="504989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7" y="1785446"/>
            <a:ext cx="7770813" cy="3932181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part of the streamlining effort, the Chancellor’s Office no longer reviews any program submissions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Colleges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review supporting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 for programs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if the Chancellor’s Office isn’t reviewing them at submission.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LMI and regional consortia meeting minutes are the only additional documents needed when submitting a CTE program.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 Market Information should be regional and within 2 years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noncredit program submissions are reviewed by the Chancellor’s Office 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items one and two of the narrative (Program Goals and Objectives and Catalog description) are required for the ADT narrative 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to match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exactly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between the COCI submission fields, narrative, and attachments.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Chancellor’s Office Curriculum Inventory (COCI) will catch any coding discrepancies before the program is submitted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9059916" y="1280458"/>
            <a:ext cx="2169348" cy="57856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9059916" y="1859019"/>
            <a:ext cx="2593368" cy="385860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see slide 5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slide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see slide 9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see slide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see slide 10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– see slide 12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see slides 7, 15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see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We are here to support you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40603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Noncredit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Chantee Guiney (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cguiney@cccco.edu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 Neil Kelly (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nkelly@cccco.edu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ADT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Kevin Olson (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kolson@cccco.edu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 Njeri Griffin (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ngriffin@cccco.edu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Aid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Gina Browne (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gbrowne@cccco.edu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Apportionment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Wrenna Finche (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wfinche@cccco.edu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Articulation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Bob Quinn (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bquinn@cccco.edu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 Devin Rodriguez (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drodriguez@cccco.edu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Competency Based Education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Chantee Guiney (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cguiney@cccco.edu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for Prior Learning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Chantee Guiney (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cguiney@cccco.edu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Session Overview</a:t>
            </a:r>
            <a:endParaRPr lang="en-US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Success, Core Commitments, and Call to Action for Equity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Submission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equirements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 awards (AA/AS/COA)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Noncredit CDCP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Submission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16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 Team by 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 descr="list of chancellor's office staff and emails by region" title="Curriculum Team By Reg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273143"/>
              </p:ext>
            </p:extLst>
          </p:nvPr>
        </p:nvGraphicFramePr>
        <p:xfrm>
          <a:off x="838200" y="785967"/>
          <a:ext cx="10516247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451">
                  <a:extLst>
                    <a:ext uri="{9D8B030D-6E8A-4147-A177-3AD203B41FA5}">
                      <a16:colId xmlns:a16="http://schemas.microsoft.com/office/drawing/2014/main" val="3057935202"/>
                    </a:ext>
                  </a:extLst>
                </a:gridCol>
                <a:gridCol w="7608796">
                  <a:extLst>
                    <a:ext uri="{9D8B030D-6E8A-4147-A177-3AD203B41FA5}">
                      <a16:colId xmlns:a16="http://schemas.microsoft.com/office/drawing/2014/main" val="274887392"/>
                    </a:ext>
                  </a:extLst>
                </a:gridCol>
              </a:tblGrid>
              <a:tr h="5884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Patti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Blank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pblank@cccco.edu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Macro Region A (Northern Inland, Northern Coastal, Lake Tahoe)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86174"/>
                  </a:ext>
                </a:extLst>
              </a:tr>
              <a:tr h="5884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Garcia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dgarcia@cccco.edu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Macro Region A (Greater Sacramento)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Macro Region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 (San Diego/Imperial)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/>
                </a:tc>
                <a:extLst>
                  <a:ext uri="{0D108BD9-81ED-4DB2-BD59-A6C34878D82A}">
                    <a16:rowId xmlns:a16="http://schemas.microsoft.com/office/drawing/2014/main" val="1047447944"/>
                  </a:ext>
                </a:extLst>
              </a:tr>
              <a:tr h="5884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Chantee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Guiney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cguiney@cccco.edu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Macro Region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 (North Bay, Mid-Peninsula, Silicon Valley,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Santa Cruz/Monterey)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28162"/>
                  </a:ext>
                </a:extLst>
              </a:tr>
              <a:tr h="5884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Zitlali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Torres</a:t>
                      </a:r>
                    </a:p>
                    <a:p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ztorres@cccco.edu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 (East Bay)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/>
                </a:tc>
                <a:extLst>
                  <a:ext uri="{0D108BD9-81ED-4DB2-BD59-A6C34878D82A}">
                    <a16:rowId xmlns:a16="http://schemas.microsoft.com/office/drawing/2014/main" val="4132532970"/>
                  </a:ext>
                </a:extLst>
              </a:tr>
              <a:tr h="5884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Kevin Lovelace</a:t>
                      </a:r>
                    </a:p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klovelace@cccco.edu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C (Central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Valley)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6144"/>
                  </a:ext>
                </a:extLst>
              </a:tr>
              <a:tr h="5884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Kevin Olson</a:t>
                      </a:r>
                    </a:p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kolson@cccco.edu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(South Central Coast)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F (Inland Empire/Desert)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/>
                </a:tc>
                <a:extLst>
                  <a:ext uri="{0D108BD9-81ED-4DB2-BD59-A6C34878D82A}">
                    <a16:rowId xmlns:a16="http://schemas.microsoft.com/office/drawing/2014/main" val="3936535359"/>
                  </a:ext>
                </a:extLst>
              </a:tr>
              <a:tr h="5884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Njeri Griffin</a:t>
                      </a:r>
                    </a:p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ngriffin@cccco.edu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G (Los Angeles/Orange County)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89" marR="86689"/>
                </a:tc>
                <a:extLst>
                  <a:ext uri="{0D108BD9-81ED-4DB2-BD59-A6C34878D82A}">
                    <a16:rowId xmlns:a16="http://schemas.microsoft.com/office/drawing/2014/main" val="2576431256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E83B5FA-FE1F-4A31-9F72-818D05EC9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02326"/>
            <a:ext cx="2743200" cy="365125"/>
          </a:xfrm>
        </p:spPr>
        <p:txBody>
          <a:bodyPr/>
          <a:lstStyle/>
          <a:p>
            <a:fld id="{B0195134-02B2-4474-8AB2-72B5CE143C76}" type="slidenum">
              <a:rPr lang="en-US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20</a:t>
            </a:fld>
            <a:endParaRPr lang="en-US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BF95963-F256-4616-8F97-82A14C0FF7EC}"/>
              </a:ext>
            </a:extLst>
          </p:cNvPr>
          <p:cNvSpPr txBox="1">
            <a:spLocks/>
          </p:cNvSpPr>
          <p:nvPr/>
        </p:nvSpPr>
        <p:spPr>
          <a:xfrm>
            <a:off x="2072065" y="1136757"/>
            <a:ext cx="385493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defTabSz="685800">
              <a:defRPr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Vision for Success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CF1D-3A75-4C6A-86F1-0209BD5F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785" y="2125268"/>
            <a:ext cx="4887377" cy="3479831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credential obtainment by 20%</a:t>
            </a:r>
          </a:p>
          <a:p>
            <a:pPr marL="385763" indent="-385763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transfer by 35% to UC and CSU</a:t>
            </a:r>
          </a:p>
          <a:p>
            <a:pPr marL="385763" indent="-385763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unit obtainment for a degree</a:t>
            </a:r>
          </a:p>
          <a:p>
            <a:pPr marL="385763" indent="-385763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employment for CTE students</a:t>
            </a:r>
          </a:p>
          <a:p>
            <a:pPr marL="385763" indent="-385763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and erase equity gaps</a:t>
            </a:r>
          </a:p>
          <a:p>
            <a:pPr marL="385763" indent="-385763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regional gaps</a:t>
            </a:r>
          </a:p>
        </p:txBody>
      </p:sp>
      <p:pic>
        <p:nvPicPr>
          <p:cNvPr id="7" name="Picture 6" descr="decorative image of CCCCO Vision for Success publication cover" title="VIsion for Succe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50" y="27346"/>
            <a:ext cx="1895759" cy="2548043"/>
          </a:xfrm>
          <a:prstGeom prst="rect">
            <a:avLst/>
          </a:prstGeom>
        </p:spPr>
      </p:pic>
      <p:sp>
        <p:nvSpPr>
          <p:cNvPr id="4" name="Right Brace 3" descr="bracket around 6 points in Vision for Success, pointing to 7 Core Commitments" title="bracket">
            <a:extLst>
              <a:ext uri="{FF2B5EF4-FFF2-40B4-BE49-F238E27FC236}">
                <a16:creationId xmlns:a16="http://schemas.microsoft.com/office/drawing/2014/main" id="{CA2FB3F4-13A7-4154-8012-5B5EAAD61924}"/>
              </a:ext>
            </a:extLst>
          </p:cNvPr>
          <p:cNvSpPr/>
          <p:nvPr/>
        </p:nvSpPr>
        <p:spPr>
          <a:xfrm>
            <a:off x="6886162" y="1960494"/>
            <a:ext cx="216176" cy="289786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002F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F95963-F256-4616-8F97-82A14C0FF7EC}"/>
              </a:ext>
            </a:extLst>
          </p:cNvPr>
          <p:cNvSpPr txBox="1">
            <a:spLocks/>
          </p:cNvSpPr>
          <p:nvPr/>
        </p:nvSpPr>
        <p:spPr>
          <a:xfrm>
            <a:off x="7274170" y="1081069"/>
            <a:ext cx="385493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defTabSz="685800">
              <a:defRPr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Commitments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0DE60-0E8B-4B55-B705-FA79BE07834E}"/>
              </a:ext>
            </a:extLst>
          </p:cNvPr>
          <p:cNvSpPr txBox="1"/>
          <p:nvPr/>
        </p:nvSpPr>
        <p:spPr>
          <a:xfrm>
            <a:off x="7274170" y="2038748"/>
            <a:ext cx="4587978" cy="297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114000"/>
              </a:lnSpc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Focus on students’ goals </a:t>
            </a:r>
          </a:p>
          <a:p>
            <a:pPr marL="342900" indent="-342900" defTabSz="685800">
              <a:lnSpc>
                <a:spcPct val="114000"/>
              </a:lnSpc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Design and decide with the student in mind</a:t>
            </a:r>
          </a:p>
          <a:p>
            <a:pPr marL="342900" indent="-342900" defTabSz="685800">
              <a:lnSpc>
                <a:spcPct val="114000"/>
              </a:lnSpc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Pair high expectations and high support</a:t>
            </a:r>
          </a:p>
          <a:p>
            <a:pPr marL="342900" indent="-342900" defTabSz="685800">
              <a:lnSpc>
                <a:spcPct val="114000"/>
              </a:lnSpc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Evidence-based decisions</a:t>
            </a:r>
          </a:p>
          <a:p>
            <a:pPr marL="342900" indent="-342900" defTabSz="685800">
              <a:lnSpc>
                <a:spcPct val="114000"/>
              </a:lnSpc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Own student performance</a:t>
            </a:r>
          </a:p>
          <a:p>
            <a:pPr marL="342900" indent="-342900" defTabSz="685800">
              <a:lnSpc>
                <a:spcPct val="114000"/>
              </a:lnSpc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Enable innovation and action </a:t>
            </a:r>
          </a:p>
          <a:p>
            <a:pPr marL="342900" indent="-342900" defTabSz="685800">
              <a:lnSpc>
                <a:spcPct val="114000"/>
              </a:lnSpc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Cross-system partnership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E83B5FA-FE1F-4A31-9F72-818D05EC9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02326"/>
            <a:ext cx="2743200" cy="365125"/>
          </a:xfrm>
        </p:spPr>
        <p:txBody>
          <a:bodyPr/>
          <a:lstStyle/>
          <a:p>
            <a:fld id="{7699A8E6-B1EE-427D-8910-96A946A02327}" type="slidenum">
              <a:rPr lang="en-US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fld>
            <a:endParaRPr lang="en-US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Call to Action for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Systemwide review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police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first responder training and curriculum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leaders host open dialogue and address campus climate.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Campuses audit classroom climate and create an action plan to create inclusive classrooms and anti-racism curriculum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Boards review and update your Equity plans with urgency.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Shorten the time for the full implementation of the DEI Integration Plan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 in the Vision Resource Center “Community Colleges for Change.”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3B5FA-FE1F-4A31-9F72-818D05EC9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02326"/>
            <a:ext cx="2743200" cy="365125"/>
          </a:xfrm>
        </p:spPr>
        <p:txBody>
          <a:bodyPr/>
          <a:lstStyle/>
          <a:p>
            <a:fld id="{779DF612-BAD6-4C15-8D54-4135E80F0710}" type="slidenum">
              <a:rPr lang="en-US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</a:t>
            </a:fld>
            <a:endParaRPr lang="en-US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Types of </a:t>
            </a:r>
            <a:r>
              <a:rPr lang="en-US" sz="3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Programs Reviewed by CCCCO at Submission</a:t>
            </a:r>
            <a:endParaRPr lang="en-US" sz="36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With streamlining and auto-approval, the Chancellor’s Office no longer reviews every type of award when it is submitted to COCI.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Awards that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are reviewed at submission:*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New and Revised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ADTs 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New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CTE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Certificates of Achievement 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New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CTE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AS/AA Degree 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New </a:t>
            </a:r>
            <a:r>
              <a:rPr lang="en-US" b="1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and Revised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CDCP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Noncredit (short term vocational) 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*Colleges are still responsible for maintaining supporting documents for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all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awards, as specified in PCAH, even if the Chancellor’s Office does not review them at submission.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pPr/>
              <a:t>5</a:t>
            </a:fld>
            <a:endParaRPr lang="en-US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College Perspective: Local Responsibility and Equity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development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uidelines in PCAH include considerations of appropriateness to mission, demonstrated need, adequacy of resources, and adherence to curriculum standards, and regulatory compliance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Streamlining curriculum means more responsibility on curriculum committees to review these areas, even if the Chancellor’s Office won’t be reviewing at submission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Colleges need to document local review and approval processes for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accreditation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curriculum certification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eventual periodic review of curriculum by Chancellor’s Office </a:t>
            </a: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opportunity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 and disproportionate impact on your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General Requirements for All Program Submission</a:t>
            </a:r>
            <a:endParaRPr lang="en-US" sz="36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Proposal fields filled in correctly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Course Outline of Records (CORs) attached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Narrative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is complete and accurate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Information in COCI submission fields, Narrative, and supporting attachments should match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exactly: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000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Units, CORS, course titles,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Documentation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supporting documentation varies by award type and program goal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found in PCAH (7</a:t>
            </a:r>
            <a:r>
              <a:rPr lang="en-US" sz="3200" baseline="30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ed):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ADTs: pp.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73-79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AA/AS: pp. 79-89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CoA: pp.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89-93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CDCP certs: pp. 129-137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Chancellor’s Office Review for CTE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763"/>
            <a:ext cx="10515600" cy="4221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Program Narrative and Associated Courses per the PCAH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Labor market Information (LMI) &amp; Analysis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Within two years &amp; regional for the college 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Employer survey okay in lieu of LMI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Data on Wages should be included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Regional Net Annual Labor Demand matches Proposal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Regional Consortia Recommendation for the specific program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Advisory Committee Recommendation for the specific program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Program Review Date: Must be every 2 years (Education Code 78016)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COCI fields must coincide with the PCAH and supporting documents</a:t>
            </a:r>
            <a:endParaRPr lang="en-US" sz="2200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ifornia Community Colleges - Blu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Digital_Futures_Webinar_Template</Template>
  <TotalTime>0</TotalTime>
  <Words>1556</Words>
  <Application>Microsoft Office PowerPoint</Application>
  <PresentationFormat>Widescreen</PresentationFormat>
  <Paragraphs>204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Wingdings</vt:lpstr>
      <vt:lpstr>Tahoma</vt:lpstr>
      <vt:lpstr>Source Sans Pro</vt:lpstr>
      <vt:lpstr>California Community Colleges - Blue</vt:lpstr>
      <vt:lpstr>California Community Colleges - Primary (White)</vt:lpstr>
      <vt:lpstr>Program Submission Requirements</vt:lpstr>
      <vt:lpstr>Session Overview</vt:lpstr>
      <vt:lpstr>PowerPoint Presentation</vt:lpstr>
      <vt:lpstr>Call to Action for Equity</vt:lpstr>
      <vt:lpstr>Types of Programs Reviewed by CCCCO at Submission</vt:lpstr>
      <vt:lpstr>College Perspective: Local Responsibility and Equity</vt:lpstr>
      <vt:lpstr>General Requirements for All Program Submission</vt:lpstr>
      <vt:lpstr>Supporting Documentation</vt:lpstr>
      <vt:lpstr>Chancellor’s Office Review for CTE</vt:lpstr>
      <vt:lpstr>Chancellor’s Office Review for CDCP Certificates</vt:lpstr>
      <vt:lpstr>Chancellor’s Office Review for ADTs</vt:lpstr>
      <vt:lpstr>ADT Narrative</vt:lpstr>
      <vt:lpstr>ADT Templates</vt:lpstr>
      <vt:lpstr>ADT Supporting Documentation</vt:lpstr>
      <vt:lpstr>Common Submission Errors</vt:lpstr>
      <vt:lpstr>Submission Validation in COCI</vt:lpstr>
      <vt:lpstr>Resources for Curriculum Specialists and Reviewers</vt:lpstr>
      <vt:lpstr>Pop Quiz</vt:lpstr>
      <vt:lpstr>We are here to support you</vt:lpstr>
      <vt:lpstr>Curriculum Team by Region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2020-07-01T17:41:23Z</dcterms:created>
  <dcterms:modified xsi:type="dcterms:W3CDTF">2020-07-10T15:57:12Z</dcterms:modified>
</cp:coreProperties>
</file>