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9" r:id="rId32"/>
    <p:sldId id="288"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win Luminarias" initials="ML" lastIdx="1" clrIdx="0">
    <p:extLst>
      <p:ext uri="{19B8F6BF-5375-455C-9EA6-DF929625EA0E}">
        <p15:presenceInfo xmlns:p15="http://schemas.microsoft.com/office/powerpoint/2012/main" userId="S::mluminarias@fullcoll.edu::5f7b9478-e126-4472-b785-1c5d7d5fe0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06FC1-7882-465C-AC54-B6E10C94BEA8}" v="34" dt="2021-06-23T22:09:41.035"/>
    <p1510:client id="{51ADAAF7-DBBB-0AF0-6D0B-D6B2FFD57CB3}" v="81" dt="2021-06-30T21:16:50.433"/>
    <p1510:client id="{6963519C-DCB9-4A77-BD65-C2ECC1D6C692}" v="4" dt="2021-06-27T23:58:38.588"/>
    <p1510:client id="{8250F69B-2F33-3DD5-DA6A-88362FAFEC03}" v="11" dt="2021-06-29T16:38:15.926"/>
    <p1510:client id="{97A6C2B9-F390-49BC-A5C9-2A191EDCAC89}" v="98" dt="2021-06-29T14:41:06.272"/>
    <p1510:client id="{AF32A310-4AB2-D81B-4519-FC9B218145E0}" v="3" dt="2021-06-30T21:20:32.146"/>
    <p1510:client id="{B4CF2021-845D-16D2-154A-26FB4E506BA3}" v="29" dt="2021-06-23T22:10:12.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1F9473-CDB2-A242-B14F-9B74DB3987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73C0BC-CB8F-984F-846F-A9BFB0ADF8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59122EF-3A06-9141-8FEE-89B53DB2C451}" type="datetimeFigureOut">
              <a:rPr lang="en-US"/>
              <a:pPr>
                <a:defRPr/>
              </a:pPr>
              <a:t>6/30/2021</a:t>
            </a:fld>
            <a:endParaRPr lang="en-US"/>
          </a:p>
        </p:txBody>
      </p:sp>
      <p:sp>
        <p:nvSpPr>
          <p:cNvPr id="4" name="Footer Placeholder 3">
            <a:extLst>
              <a:ext uri="{FF2B5EF4-FFF2-40B4-BE49-F238E27FC236}">
                <a16:creationId xmlns:a16="http://schemas.microsoft.com/office/drawing/2014/main" id="{AE4C780E-FCFC-0141-9107-16337722A8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19D053D9-0119-8440-8A5E-55A2CACF6B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477A772-FF1E-B348-814E-109FA8C010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A4E4A6-F142-744B-8B61-759DF28F47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E9602AF-F550-DD4B-90E2-930F822CC2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C15E05-1770-FD4B-92C5-036841A749F4}" type="datetimeFigureOut">
              <a:rPr lang="en-US"/>
              <a:pPr>
                <a:defRPr/>
              </a:pPr>
              <a:t>6/30/2021</a:t>
            </a:fld>
            <a:endParaRPr lang="en-US"/>
          </a:p>
        </p:txBody>
      </p:sp>
      <p:sp>
        <p:nvSpPr>
          <p:cNvPr id="4" name="Slide Image Placeholder 3">
            <a:extLst>
              <a:ext uri="{FF2B5EF4-FFF2-40B4-BE49-F238E27FC236}">
                <a16:creationId xmlns:a16="http://schemas.microsoft.com/office/drawing/2014/main" id="{69372417-185E-6849-9319-E913BE84C40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D6AF744-7027-8646-AA79-D075524BC91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64A6B5-0739-EA42-8944-B71C0FB8FE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5437BAA-9B46-EC40-BEF1-43370B60729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70DC487-BDB2-6D45-9816-97856CFFE5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t">
            <a:normAutofit/>
          </a:bodyPr>
          <a:lstStyle>
            <a:lvl1pPr algn="ctr">
              <a:lnSpc>
                <a:spcPct val="100000"/>
              </a:lnSpc>
              <a:defRPr sz="4400">
                <a:solidFill>
                  <a:schemeClr val="bg2"/>
                </a:solidFill>
              </a:defRPr>
            </a:lvl1pPr>
          </a:lstStyle>
          <a:p>
            <a:r>
              <a:rPr lang="en-US"/>
              <a:t>Click to edit Master title style</a:t>
            </a:r>
          </a:p>
        </p:txBody>
      </p:sp>
    </p:spTree>
    <p:extLst>
      <p:ext uri="{BB962C8B-B14F-4D97-AF65-F5344CB8AC3E}">
        <p14:creationId xmlns:p14="http://schemas.microsoft.com/office/powerpoint/2010/main" val="8654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4C84B4-E136-D14D-BFCD-761AFC51B5DF}"/>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99C98BE8-0B2B-D24C-81B5-9A02A470B6A9}"/>
              </a:ext>
            </a:extLst>
          </p:cNvPr>
          <p:cNvPicPr>
            <a:picLocks noChangeAspect="1" noChangeArrowheads="1"/>
          </p:cNvPicPr>
          <p:nvPr userDrawn="1"/>
        </p:nvPicPr>
        <p:blipFill>
          <a:blip r:embed="rId2"/>
          <a:srcRect/>
          <a:stretch/>
        </p:blipFill>
        <p:spPr bwMode="auto">
          <a:xfrm rot="5400000">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CCE6120-A3E7-B74A-80E4-CEE89411E7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2"/>
                </a:solidFill>
              </a:defRPr>
            </a:lvl1pPr>
          </a:lstStyle>
          <a:p>
            <a:r>
              <a:rPr lang="en-US"/>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6A5332E9-7068-6643-982F-DACEF72F70AF}"/>
              </a:ext>
            </a:extLst>
          </p:cNvPr>
          <p:cNvSpPr>
            <a:spLocks noGrp="1"/>
          </p:cNvSpPr>
          <p:nvPr>
            <p:ph type="sldNum" sz="quarter" idx="10"/>
          </p:nvPr>
        </p:nvSpPr>
        <p:spPr/>
        <p:txBody>
          <a:bodyPr/>
          <a:lstStyle>
            <a:lvl1pPr>
              <a:defRPr/>
            </a:lvl1pPr>
          </a:lstStyle>
          <a:p>
            <a:pPr>
              <a:defRPr/>
            </a:pPr>
            <a:fld id="{216EA7D2-791D-1446-935B-01E569172531}" type="slidenum">
              <a:rPr lang="en-US"/>
              <a:pPr>
                <a:defRPr/>
              </a:pPr>
              <a:t>‹#›</a:t>
            </a:fld>
            <a:endParaRPr lang="en-US"/>
          </a:p>
        </p:txBody>
      </p:sp>
    </p:spTree>
    <p:extLst>
      <p:ext uri="{BB962C8B-B14F-4D97-AF65-F5344CB8AC3E}">
        <p14:creationId xmlns:p14="http://schemas.microsoft.com/office/powerpoint/2010/main" val="8430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28AB4D-DA98-7649-B789-EC85DB00435A}"/>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5">
            <a:extLst>
              <a:ext uri="{FF2B5EF4-FFF2-40B4-BE49-F238E27FC236}">
                <a16:creationId xmlns:a16="http://schemas.microsoft.com/office/drawing/2014/main" id="{3114CFDB-7B1C-3F48-8AF7-573266356B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C1EF1C64-37B0-294D-9662-A1C96B0D6519}"/>
              </a:ext>
            </a:extLst>
          </p:cNvPr>
          <p:cNvSpPr>
            <a:spLocks noGrp="1"/>
          </p:cNvSpPr>
          <p:nvPr>
            <p:ph type="sldNum" sz="quarter" idx="10"/>
          </p:nvPr>
        </p:nvSpPr>
        <p:spPr/>
        <p:txBody>
          <a:bodyPr/>
          <a:lstStyle>
            <a:lvl1pPr>
              <a:defRPr/>
            </a:lvl1pPr>
          </a:lstStyle>
          <a:p>
            <a:pPr>
              <a:defRPr/>
            </a:pPr>
            <a:fld id="{90D309FC-E684-5941-A7D8-0617C9E0A3D1}" type="slidenum">
              <a:rPr lang="en-US" altLang="en-US"/>
              <a:pPr>
                <a:defRPr/>
              </a:pPr>
              <a:t>‹#›</a:t>
            </a:fld>
            <a:endParaRPr lang="en-US" altLang="en-US"/>
          </a:p>
        </p:txBody>
      </p:sp>
    </p:spTree>
    <p:extLst>
      <p:ext uri="{BB962C8B-B14F-4D97-AF65-F5344CB8AC3E}">
        <p14:creationId xmlns:p14="http://schemas.microsoft.com/office/powerpoint/2010/main" val="389544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75EC23-81C3-3D4D-87BE-03A97D42A170}"/>
              </a:ext>
            </a:extLst>
          </p:cNvPr>
          <p:cNvSpPr/>
          <p:nvPr userDrawn="1"/>
        </p:nvSpPr>
        <p:spPr>
          <a:xfrm>
            <a:off x="0" y="0"/>
            <a:ext cx="927100" cy="6858000"/>
          </a:xfrm>
          <a:prstGeom prst="rect">
            <a:avLst/>
          </a:prstGeom>
          <a:solidFill>
            <a:schemeClr val="tx1"/>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6">
            <a:extLst>
              <a:ext uri="{FF2B5EF4-FFF2-40B4-BE49-F238E27FC236}">
                <a16:creationId xmlns:a16="http://schemas.microsoft.com/office/drawing/2014/main" id="{98B0BE87-2F8B-EE4C-9328-41229F20D0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4"/>
                </a:solidFill>
              </a:defRPr>
            </a:lvl1pPr>
          </a:lstStyle>
          <a:p>
            <a:r>
              <a:rPr lang="en-US"/>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a:extLst>
              <a:ext uri="{FF2B5EF4-FFF2-40B4-BE49-F238E27FC236}">
                <a16:creationId xmlns:a16="http://schemas.microsoft.com/office/drawing/2014/main" id="{BF2DB33E-45E1-3441-A125-F0E1D95DFC28}"/>
              </a:ext>
            </a:extLst>
          </p:cNvPr>
          <p:cNvSpPr>
            <a:spLocks noGrp="1"/>
          </p:cNvSpPr>
          <p:nvPr>
            <p:ph type="sldNum" sz="quarter" idx="10"/>
          </p:nvPr>
        </p:nvSpPr>
        <p:spPr/>
        <p:txBody>
          <a:bodyPr/>
          <a:lstStyle>
            <a:lvl1pPr>
              <a:defRPr/>
            </a:lvl1pPr>
          </a:lstStyle>
          <a:p>
            <a:pPr>
              <a:defRPr/>
            </a:pPr>
            <a:fld id="{BF3ADA36-3A7E-9B49-A772-18572EEB4566}" type="slidenum">
              <a:rPr lang="en-US" altLang="en-US"/>
              <a:pPr>
                <a:defRPr/>
              </a:pPr>
              <a:t>‹#›</a:t>
            </a:fld>
            <a:endParaRPr lang="en-US" altLang="en-US"/>
          </a:p>
        </p:txBody>
      </p:sp>
    </p:spTree>
    <p:extLst>
      <p:ext uri="{BB962C8B-B14F-4D97-AF65-F5344CB8AC3E}">
        <p14:creationId xmlns:p14="http://schemas.microsoft.com/office/powerpoint/2010/main" val="60311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57757B5-4737-5F4E-8377-CA27BE1786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23234471-3ECA-6C4E-A7C9-5CB6CB33D00E}"/>
              </a:ext>
            </a:extLst>
          </p:cNvPr>
          <p:cNvSpPr>
            <a:spLocks noGrp="1"/>
          </p:cNvSpPr>
          <p:nvPr>
            <p:ph type="sldNum" sz="quarter" idx="10"/>
          </p:nvPr>
        </p:nvSpPr>
        <p:spPr>
          <a:xfrm>
            <a:off x="10298113" y="6356350"/>
            <a:ext cx="1055687" cy="365125"/>
          </a:xfrm>
        </p:spPr>
        <p:txBody>
          <a:bodyPr/>
          <a:lstStyle>
            <a:lvl1pPr>
              <a:defRPr/>
            </a:lvl1pPr>
          </a:lstStyle>
          <a:p>
            <a:pPr>
              <a:defRPr/>
            </a:pPr>
            <a:fld id="{B476066F-DB51-BE42-A60B-06DAE2942EC1}" type="slidenum">
              <a:rPr lang="en-US" altLang="en-US"/>
              <a:pPr>
                <a:defRPr/>
              </a:pPr>
              <a:t>‹#›</a:t>
            </a:fld>
            <a:endParaRPr lang="en-US" altLang="en-US"/>
          </a:p>
        </p:txBody>
      </p:sp>
    </p:spTree>
    <p:extLst>
      <p:ext uri="{BB962C8B-B14F-4D97-AF65-F5344CB8AC3E}">
        <p14:creationId xmlns:p14="http://schemas.microsoft.com/office/powerpoint/2010/main" val="20395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19A38D-6D75-2B4F-98B4-57364A92C02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6BD75E-9AF0-904A-A3D6-F506897C15C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29EA61E8-B75B-B74B-87CB-4B8D9381DBC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9ED82E19-CF53-804B-BF6B-B4883B61ADC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hf hdr="0" dt="0"/>
  <p:txStyles>
    <p:titleStyle>
      <a:lvl1pPr algn="l" rtl="0" eaLnBrk="1" fontAlgn="base" hangingPunct="1">
        <a:lnSpc>
          <a:spcPct val="90000"/>
        </a:lnSpc>
        <a:spcBef>
          <a:spcPct val="0"/>
        </a:spcBef>
        <a:spcAft>
          <a:spcPct val="0"/>
        </a:spcAft>
        <a:defRPr sz="4400" kern="1200">
          <a:solidFill>
            <a:schemeClr val="accent4"/>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ccco.edu/-/media/CCCCO-Website/About-Us/Divisions/Educational-Services-and-Support/Academic-Affairs/What-we-do/Curriculum-and-Instruction-Unit/Curriculum/regionalassignments42021a11y.pdf?la=en&amp;hash=A2FFD33A9E6443E1B79937546AE60FFE471B8B04"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Files/fillinformaatastreviewchecklistrev101719a11y.pdf?la=en&amp;hash=7EC47289B7F4AE229BC5EDD799FAB9F6527F8021" TargetMode="External"/><Relationship Id="rId2" Type="http://schemas.openxmlformats.org/officeDocument/2006/relationships/hyperlink" Target="https://www.asccc.org/sites/default/files/Fill%20in%20Form%20AA-T%20_%20AS-T%20Review%20Checklist%20Rev.10.17.19.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Files/gedoublectforcsubreadthigetcigetcforstem62421finaledits01a11y.pdf?la=en&amp;hash=70261EE461888977668752A3CA563A2019C60725" TargetMode="External"/><Relationship Id="rId2" Type="http://schemas.openxmlformats.org/officeDocument/2006/relationships/hyperlink" Target="https://www.asccc.org/sites/default/files/05.05.20%20Double%20Count%20for%20CSU%20IGETC%20and%20IGETC%20STEM.docx"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asccc.org/calendar/list/events" TargetMode="External"/><Relationship Id="rId3" Type="http://schemas.openxmlformats.org/officeDocument/2006/relationships/hyperlink" Target="https://www.asccc.org/publications/rostrum" TargetMode="External"/><Relationship Id="rId7" Type="http://schemas.openxmlformats.org/officeDocument/2006/relationships/hyperlink" Target="http://listserv.cccnext.net/scripts/wa.exe?SUBED1=CURRICASSIST" TargetMode="External"/><Relationship Id="rId2" Type="http://schemas.openxmlformats.org/officeDocument/2006/relationships/hyperlink" Target="https://www.asccc.org/publications/academic-senate-papers" TargetMode="External"/><Relationship Id="rId1" Type="http://schemas.openxmlformats.org/officeDocument/2006/relationships/slideLayout" Target="../slideLayouts/slideLayout4.xml"/><Relationship Id="rId6" Type="http://schemas.openxmlformats.org/officeDocument/2006/relationships/hyperlink" Target="https://www.cccco.edu/About-Us/Chancellors-Office/Divisions/Educational-Services-and-Support/What-we-do/Curriculum-and-Instruction-Unit/California-Community-College-Curriculum-Committee" TargetMode="External"/><Relationship Id="rId5" Type="http://schemas.openxmlformats.org/officeDocument/2006/relationships/hyperlink" Target="https://www.cccco.edu/About-Us/Chancellors-Office/Divisions/Educational-Services-and-Support/What-we-do/Curriculum-and-Instruction-Unit" TargetMode="External"/><Relationship Id="rId4" Type="http://schemas.openxmlformats.org/officeDocument/2006/relationships/hyperlink" Target="https://www.cccco.edu/About-Us/Board-of-Governors/Meeting-schedule-minutes-and-agendas" TargetMode="External"/><Relationship Id="rId9" Type="http://schemas.openxmlformats.org/officeDocument/2006/relationships/hyperlink" Target="mailto:cacurriculumstaff+owner@groups.io"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ebdata.cccco.edu/ded/cb/cb.htm" TargetMode="External"/><Relationship Id="rId7" Type="http://schemas.openxmlformats.org/officeDocument/2006/relationships/hyperlink" Target="https://www.asccc.org/sites/default/files/Appendix%20B%20Noncredit%20at%20a%20glance%20guide.pdf" TargetMode="External"/><Relationship Id="rId2" Type="http://schemas.openxmlformats.org/officeDocument/2006/relationships/hyperlink" Target="https://datamart.cccco.edu/datamart.aspx" TargetMode="External"/><Relationship Id="rId1" Type="http://schemas.openxmlformats.org/officeDocument/2006/relationships/slideLayout" Target="../slideLayouts/slideLayout4.xml"/><Relationship Id="rId6" Type="http://schemas.openxmlformats.org/officeDocument/2006/relationships/hyperlink" Target="https://www.cccco.edu/-/media/CCCCO-Website/About-Us/Divisions/Educational-Services-and-Support/Academic-Affairs/What-we-do/Curriculum-and-Instruction-Unit/Files/InstructionalMaterialsGuidelines12813pdf.pdf?la=en&amp;hash=2F01870BA853CF4C370DD6BEB99EC05D3BE65FA0" TargetMode="External"/><Relationship Id="rId5" Type="http://schemas.openxmlformats.org/officeDocument/2006/relationships/hyperlink" Target="https://www.cccco.edu/-/media/CCCCO-Website/About-Us/Divisions/Educational-Services-and-Support/Academic-Affairs/What-we-do/Curriculum-and-Instruction-Unit/Files/CommunitySvcsOfferingsFAQs111312pdf.pdf?la=en&amp;hash=94C44FB129C68039291AD0622B6068016CF74978" TargetMode="External"/><Relationship Id="rId4" Type="http://schemas.openxmlformats.org/officeDocument/2006/relationships/hyperlink" Target="https://www.cccco.edu/-/media/CCCCO-Website/About-Us/Divisions/Educational-Services-and-Support/Academic-Affairs/What-we-do/Curriculum-and-Instruction-Unit/Files/CreditCourseRepetitionGuidelinesFinal_pdf.pdf?la=en&amp;hash=D8118D0D7D74FAB5A58E6B3D8EAC93346C809AAB"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pdf?la=en&amp;hash=06918DD585E9F8C0805334FEA3EB1E6872C22F16" TargetMode="External"/><Relationship Id="rId7" Type="http://schemas.openxmlformats.org/officeDocument/2006/relationships/hyperlink" Target="https://www.cccco.edu/-/media/CCCCO-Website/About-Us/Divisions/Educational-Services-and-Support/Academic-Affairs/What-we-do/Curriculum-and-Instruction-Unit/Files/supplemental_learning_and_supervised_tutoring_regs_guidelines_pdf.pdf?la=en&amp;hash=3CF5E5E72C9209399FAB3F759875CE48DC89D0EC" TargetMode="External"/><Relationship Id="rId2" Type="http://schemas.openxmlformats.org/officeDocument/2006/relationships/hyperlink" Target="https://www.cccco.edu/-/media/CCCCO-Website/About-Us/Divisions/Educational-Services-and-Support/Academic-Affairs/What-we-do/Curriculum-and-Instruction-Unit/Files/Prerequisites_Guidelines_55003-Final_pdf.pdf?la=en&amp;hash=1C2711D92D6E603417C5FD5B75FB2FEA54576BE6" TargetMode="External"/><Relationship Id="rId1" Type="http://schemas.openxmlformats.org/officeDocument/2006/relationships/slideLayout" Target="../slideLayouts/slideLayout4.xml"/><Relationship Id="rId6" Type="http://schemas.openxmlformats.org/officeDocument/2006/relationships/hyperlink" Target="https://www.asccc.org/sites/default/files/COR.pdf" TargetMode="External"/><Relationship Id="rId5" Type="http://schemas.openxmlformats.org/officeDocument/2006/relationships/hyperlink" Target="https://www.cccco.edu/About-Us/Chancellors-Office/Divisions/Educational-Services-and-Support/What-we-do/Curriculum-and-Instruction-Unit" TargetMode="External"/><Relationship Id="rId4" Type="http://schemas.openxmlformats.org/officeDocument/2006/relationships/hyperlink" Target="https://www.cccco.edu/-/media/CCCCO-Website/About-Us/Divisions/Educational-Services-and-Support/Academic-Affairs/What-we-do/Curriculum-and-Instruction-Unit/Files/TOPmanual6200909corrected12513pdf.pdf?la=en&amp;hash=DE2CA320687E733C50F5EA30A6D29C5AC583D2B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rbeach@swccd.edu" TargetMode="External"/><Relationship Id="rId7" Type="http://schemas.openxmlformats.org/officeDocument/2006/relationships/hyperlink" Target="mailto:dgarcia@CCCCO.edu" TargetMode="External"/><Relationship Id="rId2" Type="http://schemas.openxmlformats.org/officeDocument/2006/relationships/hyperlink" Target="mailto:LAgostino@dvc.edu" TargetMode="External"/><Relationship Id="rId1" Type="http://schemas.openxmlformats.org/officeDocument/2006/relationships/slideLayout" Target="../slideLayouts/slideLayout4.xml"/><Relationship Id="rId6" Type="http://schemas.openxmlformats.org/officeDocument/2006/relationships/hyperlink" Target="mailto:rarambula@CCCCO.edu" TargetMode="External"/><Relationship Id="rId5" Type="http://schemas.openxmlformats.org/officeDocument/2006/relationships/hyperlink" Target="mailto:MLuminarias@fullcoll.edu" TargetMode="External"/><Relationship Id="rId4" Type="http://schemas.openxmlformats.org/officeDocument/2006/relationships/hyperlink" Target="mailto:sdialto@saddleback.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FEF5590-87FD-C344-BCEF-789F88CD639F}"/>
              </a:ext>
            </a:extLst>
          </p:cNvPr>
          <p:cNvSpPr>
            <a:spLocks noGrp="1" noChangeArrowheads="1"/>
          </p:cNvSpPr>
          <p:nvPr>
            <p:ph type="title"/>
          </p:nvPr>
        </p:nvSpPr>
        <p:spPr>
          <a:xfrm>
            <a:off x="184558" y="4496499"/>
            <a:ext cx="11207342" cy="2122415"/>
          </a:xfrm>
        </p:spPr>
        <p:txBody>
          <a:bodyPr>
            <a:normAutofit fontScale="90000"/>
          </a:bodyPr>
          <a:lstStyle/>
          <a:p>
            <a:pPr lvl="0">
              <a:lnSpc>
                <a:spcPct val="115000"/>
              </a:lnSpc>
              <a:spcBef>
                <a:spcPts val="0"/>
              </a:spcBef>
              <a:spcAft>
                <a:spcPts val="0"/>
              </a:spcAft>
            </a:pPr>
            <a:r>
              <a:rPr lang="en" sz="3000" b="1">
                <a:solidFill>
                  <a:schemeClr val="bg1"/>
                </a:solidFill>
              </a:rPr>
              <a:t>PRE-SESSION: NEW/NEWER CURRICULUM SPECIALISTS</a:t>
            </a:r>
            <a:r>
              <a:rPr lang="en" sz="3000">
                <a:solidFill>
                  <a:schemeClr val="bg1"/>
                </a:solidFill>
              </a:rPr>
              <a:t/>
            </a:r>
            <a:br>
              <a:rPr lang="en" sz="3000">
                <a:solidFill>
                  <a:schemeClr val="bg1"/>
                </a:solidFill>
              </a:rPr>
            </a:br>
            <a:r>
              <a:rPr lang="en-US" sz="2000" b="1"/>
              <a:t>Lesley Agostino, </a:t>
            </a:r>
            <a:r>
              <a:rPr lang="en-US" sz="2000"/>
              <a:t>Diablo Valley College</a:t>
            </a:r>
            <a:br>
              <a:rPr lang="en-US" sz="2000"/>
            </a:br>
            <a:r>
              <a:rPr lang="en-US" sz="2000" b="1"/>
              <a:t>Randy Beach, </a:t>
            </a:r>
            <a:r>
              <a:rPr lang="en-US" sz="2000"/>
              <a:t>Southwestern College</a:t>
            </a:r>
            <a:br>
              <a:rPr lang="en-US" sz="2000"/>
            </a:br>
            <a:r>
              <a:rPr lang="en-US" sz="2000" b="1"/>
              <a:t>Stephanie Di Alto, </a:t>
            </a:r>
            <a:r>
              <a:rPr lang="en-US" sz="2000"/>
              <a:t>Saddleback College</a:t>
            </a:r>
            <a:br>
              <a:rPr lang="en-US" sz="2000"/>
            </a:br>
            <a:r>
              <a:rPr lang="en-US" sz="2000" b="1"/>
              <a:t>Marwin Luminarias, </a:t>
            </a:r>
            <a:r>
              <a:rPr lang="en-US" sz="2000"/>
              <a:t>Fullerton College</a:t>
            </a:r>
            <a:br>
              <a:rPr lang="en-US" sz="2000"/>
            </a:br>
            <a:r>
              <a:rPr lang="en-US" sz="2000" i="1"/>
              <a:t>featuring</a:t>
            </a:r>
            <a:r>
              <a:rPr lang="en-US" sz="2000"/>
              <a:t> </a:t>
            </a:r>
            <a:r>
              <a:rPr lang="en-US" sz="2000" b="1"/>
              <a:t>Raul Arambula &amp; David Garcia, </a:t>
            </a:r>
            <a:r>
              <a:rPr lang="en-US" sz="2000"/>
              <a:t>California Community Colleges Chancellor’s Office</a:t>
            </a:r>
            <a:br>
              <a:rPr lang="en-US" sz="2000"/>
            </a:br>
            <a:endParaRPr lang="en-US" altLang="en-US" sz="20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What is </a:t>
            </a:r>
            <a:r>
              <a:rPr lang="en" b="1" u="sng">
                <a:solidFill>
                  <a:schemeClr val="dk1"/>
                </a:solidFill>
              </a:rPr>
              <a:t>Not</a:t>
            </a:r>
            <a:r>
              <a:rPr lang="en" b="1">
                <a:solidFill>
                  <a:schemeClr val="dk1"/>
                </a:solidFill>
              </a:rPr>
              <a:t> Part of the Specialists’ Role</a:t>
            </a:r>
            <a:endParaRPr lang="en-US"/>
          </a:p>
        </p:txBody>
      </p:sp>
      <p:sp>
        <p:nvSpPr>
          <p:cNvPr id="3" name="Content Placeholder 2"/>
          <p:cNvSpPr>
            <a:spLocks noGrp="1"/>
          </p:cNvSpPr>
          <p:nvPr>
            <p:ph sz="half" idx="1"/>
          </p:nvPr>
        </p:nvSpPr>
        <p:spPr>
          <a:xfrm>
            <a:off x="1277650" y="1979802"/>
            <a:ext cx="10058400" cy="4238118"/>
          </a:xfrm>
        </p:spPr>
        <p:txBody>
          <a:bodyPr/>
          <a:lstStyle/>
          <a:p>
            <a:pPr marL="457200" lvl="0" indent="-311150">
              <a:spcBef>
                <a:spcPts val="0"/>
              </a:spcBef>
              <a:spcAft>
                <a:spcPts val="0"/>
              </a:spcAft>
              <a:buSzPct val="54000"/>
              <a:buChar char="●"/>
            </a:pPr>
            <a:r>
              <a:rPr lang="en-US" sz="2800"/>
              <a:t>Writing/revising curriculum for the faculty</a:t>
            </a:r>
          </a:p>
          <a:p>
            <a:pPr marL="914400" lvl="1" indent="-298450">
              <a:spcBef>
                <a:spcPts val="0"/>
              </a:spcBef>
              <a:spcAft>
                <a:spcPts val="0"/>
              </a:spcAft>
              <a:buSzPct val="54000"/>
              <a:buChar char="○"/>
            </a:pPr>
            <a:r>
              <a:rPr lang="en-US" sz="2800"/>
              <a:t>The 10+1 (Title 5, §53200) gives faculty primary authority over and responsibility for curriculum</a:t>
            </a:r>
          </a:p>
          <a:p>
            <a:pPr marL="615950" lvl="1" indent="0">
              <a:spcBef>
                <a:spcPts val="0"/>
              </a:spcBef>
              <a:spcAft>
                <a:spcPts val="0"/>
              </a:spcAft>
              <a:buSzPts val="1100"/>
              <a:buNone/>
            </a:pPr>
            <a:endParaRPr lang="en-US" sz="2800"/>
          </a:p>
          <a:p>
            <a:pPr marL="457200" lvl="0" indent="-311150">
              <a:spcBef>
                <a:spcPts val="0"/>
              </a:spcBef>
              <a:spcAft>
                <a:spcPts val="0"/>
              </a:spcAft>
              <a:buSzPct val="54000"/>
              <a:buChar char="●"/>
            </a:pPr>
            <a:r>
              <a:rPr lang="en-US" sz="2800"/>
              <a:t>Approving curriculum</a:t>
            </a:r>
          </a:p>
          <a:p>
            <a:pPr marL="914400" lvl="1" indent="-298450">
              <a:spcBef>
                <a:spcPts val="0"/>
              </a:spcBef>
              <a:spcAft>
                <a:spcPts val="0"/>
              </a:spcAft>
              <a:buSzPct val="54000"/>
              <a:buChar char="○"/>
            </a:pPr>
            <a:r>
              <a:rPr lang="en-US" sz="2800"/>
              <a:t>This is the purview of faculty and administrators</a:t>
            </a:r>
          </a:p>
          <a:p>
            <a:pPr marL="615950" lvl="1" indent="0">
              <a:spcBef>
                <a:spcPts val="0"/>
              </a:spcBef>
              <a:spcAft>
                <a:spcPts val="0"/>
              </a:spcAft>
              <a:buSzPts val="1100"/>
              <a:buNone/>
            </a:pPr>
            <a:endParaRPr lang="en-US" sz="2800"/>
          </a:p>
          <a:p>
            <a:pPr marL="457200" lvl="0" indent="-311150">
              <a:spcBef>
                <a:spcPts val="0"/>
              </a:spcBef>
              <a:spcAft>
                <a:spcPts val="0"/>
              </a:spcAft>
              <a:buSzPct val="54000"/>
              <a:buChar char="●"/>
            </a:pPr>
            <a:r>
              <a:rPr lang="en-US" sz="2800"/>
              <a:t>Submitting to ASSIST or C-ID</a:t>
            </a:r>
          </a:p>
          <a:p>
            <a:pPr marL="914400" lvl="1" indent="-298450">
              <a:spcBef>
                <a:spcPts val="0"/>
              </a:spcBef>
              <a:spcAft>
                <a:spcPts val="0"/>
              </a:spcAft>
              <a:buSzPct val="54000"/>
              <a:buChar char="○"/>
            </a:pPr>
            <a:r>
              <a:rPr lang="en-US" sz="2800"/>
              <a:t>This is the role of the articulation officer</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10</a:t>
            </a:fld>
            <a:endParaRPr lang="en-US" altLang="en-US"/>
          </a:p>
        </p:txBody>
      </p:sp>
    </p:spTree>
    <p:extLst>
      <p:ext uri="{BB962C8B-B14F-4D97-AF65-F5344CB8AC3E}">
        <p14:creationId xmlns:p14="http://schemas.microsoft.com/office/powerpoint/2010/main" val="144032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60336"/>
          </a:xfrm>
        </p:spPr>
        <p:txBody>
          <a:bodyPr>
            <a:normAutofit/>
          </a:bodyPr>
          <a:lstStyle/>
          <a:p>
            <a:r>
              <a:rPr lang="en" sz="3400" b="1">
                <a:solidFill>
                  <a:schemeClr val="dk1"/>
                </a:solidFill>
              </a:rPr>
              <a:t>Designing a Personal Tracking System - Courses</a:t>
            </a:r>
            <a:endParaRPr lang="en-US" sz="3400"/>
          </a:p>
        </p:txBody>
      </p:sp>
      <p:sp>
        <p:nvSpPr>
          <p:cNvPr id="3" name="Content Placeholder 2"/>
          <p:cNvSpPr>
            <a:spLocks noGrp="1"/>
          </p:cNvSpPr>
          <p:nvPr>
            <p:ph sz="half" idx="1"/>
          </p:nvPr>
        </p:nvSpPr>
        <p:spPr>
          <a:xfrm>
            <a:off x="1277650" y="1501629"/>
            <a:ext cx="10058400" cy="4716291"/>
          </a:xfrm>
        </p:spPr>
        <p:txBody>
          <a:bodyPr/>
          <a:lstStyle/>
          <a:p>
            <a:pPr marL="482600" lvl="0" indent="-342900">
              <a:spcBef>
                <a:spcPts val="0"/>
              </a:spcBef>
              <a:spcAft>
                <a:spcPts val="0"/>
              </a:spcAft>
              <a:buSzPct val="54000"/>
            </a:pPr>
            <a:r>
              <a:rPr lang="en-US"/>
              <a:t>What information is important to track regarding courses?</a:t>
            </a:r>
          </a:p>
          <a:p>
            <a:pPr marL="914400" lvl="1" indent="-298450">
              <a:spcBef>
                <a:spcPts val="0"/>
              </a:spcBef>
              <a:spcAft>
                <a:spcPts val="0"/>
              </a:spcAft>
              <a:buSzPct val="54000"/>
              <a:buChar char="○"/>
            </a:pPr>
            <a:r>
              <a:rPr lang="en-US"/>
              <a:t>GE codes - local, CSU-Breadth, IGETC</a:t>
            </a:r>
          </a:p>
          <a:p>
            <a:pPr marL="914400" lvl="1" indent="-298450">
              <a:spcBef>
                <a:spcPts val="0"/>
              </a:spcBef>
              <a:spcAft>
                <a:spcPts val="0"/>
              </a:spcAft>
              <a:buSzPct val="54000"/>
              <a:buChar char="○"/>
            </a:pPr>
            <a:r>
              <a:rPr lang="en-US"/>
              <a:t>C-ID descriptor</a:t>
            </a:r>
          </a:p>
          <a:p>
            <a:pPr marL="914400" lvl="1" indent="-298450">
              <a:spcBef>
                <a:spcPts val="0"/>
              </a:spcBef>
              <a:spcAft>
                <a:spcPts val="0"/>
              </a:spcAft>
              <a:buSzPct val="54000"/>
              <a:buChar char="○"/>
            </a:pPr>
            <a:r>
              <a:rPr lang="en-US"/>
              <a:t>Repeatability</a:t>
            </a:r>
          </a:p>
          <a:p>
            <a:pPr marL="914400" lvl="1" indent="-298450">
              <a:spcBef>
                <a:spcPts val="0"/>
              </a:spcBef>
              <a:spcAft>
                <a:spcPts val="0"/>
              </a:spcAft>
              <a:buSzPct val="54000"/>
              <a:buChar char="○"/>
            </a:pPr>
            <a:r>
              <a:rPr lang="en-US"/>
              <a:t>CB24 status </a:t>
            </a:r>
          </a:p>
          <a:p>
            <a:pPr marL="914400" lvl="1" indent="-298450">
              <a:spcBef>
                <a:spcPts val="0"/>
              </a:spcBef>
              <a:spcAft>
                <a:spcPts val="0"/>
              </a:spcAft>
              <a:buSzPct val="54000"/>
              <a:buChar char="○"/>
            </a:pPr>
            <a:r>
              <a:rPr lang="en-US"/>
              <a:t>CB Code changes</a:t>
            </a:r>
          </a:p>
          <a:p>
            <a:pPr marL="914400" lvl="1" indent="-298450">
              <a:spcBef>
                <a:spcPts val="0"/>
              </a:spcBef>
              <a:spcAft>
                <a:spcPts val="0"/>
              </a:spcAft>
              <a:buSzPct val="54000"/>
              <a:buChar char="○"/>
            </a:pPr>
            <a:r>
              <a:rPr lang="en-US"/>
              <a:t>Action taken/changes made and potential impact on programs</a:t>
            </a:r>
          </a:p>
          <a:p>
            <a:pPr marL="914400" lvl="1" indent="-298450">
              <a:spcBef>
                <a:spcPts val="0"/>
              </a:spcBef>
              <a:spcAft>
                <a:spcPts val="0"/>
              </a:spcAft>
              <a:buSzPct val="54000"/>
              <a:buChar char="○"/>
            </a:pPr>
            <a:r>
              <a:rPr lang="en-US"/>
              <a:t>Approval dates - local, state, UCOP</a:t>
            </a:r>
          </a:p>
          <a:p>
            <a:pPr marL="914400" lvl="1" indent="-298450">
              <a:spcBef>
                <a:spcPts val="0"/>
              </a:spcBef>
              <a:spcAft>
                <a:spcPts val="0"/>
              </a:spcAft>
              <a:buSzPct val="54000"/>
              <a:buChar char="○"/>
            </a:pPr>
            <a:r>
              <a:rPr lang="en-US"/>
              <a:t>Approval letters</a:t>
            </a:r>
          </a:p>
          <a:p>
            <a:pPr marL="914400" lvl="1" indent="-298450">
              <a:spcBef>
                <a:spcPts val="0"/>
              </a:spcBef>
              <a:spcAft>
                <a:spcPts val="0"/>
              </a:spcAft>
              <a:buSzPct val="54000"/>
              <a:buChar char="○"/>
            </a:pPr>
            <a:r>
              <a:rPr lang="en-US"/>
              <a:t>Substantial changes (resulting in the issuance of a new control number)</a:t>
            </a:r>
          </a:p>
          <a:p>
            <a:pPr marL="914400" lvl="1" indent="-298450">
              <a:spcBef>
                <a:spcPts val="0"/>
              </a:spcBef>
              <a:spcAft>
                <a:spcPts val="0"/>
              </a:spcAft>
              <a:buSzPct val="54000"/>
              <a:buChar char="○"/>
            </a:pPr>
            <a:r>
              <a:rPr lang="en-US"/>
              <a:t>Notes</a:t>
            </a:r>
          </a:p>
          <a:p>
            <a:pPr marL="914400" lvl="1" indent="-298450">
              <a:spcBef>
                <a:spcPts val="0"/>
              </a:spcBef>
              <a:spcAft>
                <a:spcPts val="0"/>
              </a:spcAft>
              <a:buSzPct val="54000"/>
              <a:buChar char="○"/>
            </a:pPr>
            <a:r>
              <a:rPr lang="en-US"/>
              <a:t>Submission/activation/deactivation dates in COCI</a:t>
            </a:r>
          </a:p>
          <a:p>
            <a:pPr marL="914400" lvl="1" indent="-298450">
              <a:spcBef>
                <a:spcPts val="0"/>
              </a:spcBef>
              <a:spcAft>
                <a:spcPts val="0"/>
              </a:spcAft>
              <a:buSzPct val="54000"/>
              <a:buChar char="○"/>
            </a:pPr>
            <a:r>
              <a:rPr lang="en-US"/>
              <a:t>Effective term</a:t>
            </a:r>
          </a:p>
          <a:p>
            <a:pPr marL="914400" lvl="1" indent="-298450">
              <a:spcBef>
                <a:spcPts val="0"/>
              </a:spcBef>
              <a:spcAft>
                <a:spcPts val="0"/>
              </a:spcAft>
              <a:buSzPct val="54000"/>
              <a:buChar char="○"/>
            </a:pPr>
            <a:r>
              <a:rPr lang="en-US"/>
              <a:t>Catalog and scheduling deadlines</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11</a:t>
            </a:fld>
            <a:endParaRPr lang="en-US" altLang="en-US"/>
          </a:p>
        </p:txBody>
      </p:sp>
    </p:spTree>
    <p:extLst>
      <p:ext uri="{BB962C8B-B14F-4D97-AF65-F5344CB8AC3E}">
        <p14:creationId xmlns:p14="http://schemas.microsoft.com/office/powerpoint/2010/main" val="225990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76066F-DB51-BE42-A60B-06DAE2942EC1}" type="slidenum">
              <a:rPr lang="en-US" altLang="en-US" smtClean="0"/>
              <a:pPr>
                <a:defRPr/>
              </a:pPr>
              <a:t>12</a:t>
            </a:fld>
            <a:endParaRPr lang="en-US" altLang="en-US"/>
          </a:p>
        </p:txBody>
      </p:sp>
      <p:pic>
        <p:nvPicPr>
          <p:cNvPr id="3" name="Picture 3" descr="Table&#10;&#10;Description automatically generated">
            <a:extLst>
              <a:ext uri="{FF2B5EF4-FFF2-40B4-BE49-F238E27FC236}">
                <a16:creationId xmlns:a16="http://schemas.microsoft.com/office/drawing/2014/main" id="{9F38CC9F-AACC-4BAD-A4D7-2C6768BA7DBC}"/>
              </a:ext>
            </a:extLst>
          </p:cNvPr>
          <p:cNvPicPr>
            <a:picLocks noChangeAspect="1"/>
          </p:cNvPicPr>
          <p:nvPr/>
        </p:nvPicPr>
        <p:blipFill>
          <a:blip r:embed="rId2"/>
          <a:stretch>
            <a:fillRect/>
          </a:stretch>
        </p:blipFill>
        <p:spPr>
          <a:xfrm>
            <a:off x="218819" y="623941"/>
            <a:ext cx="11754361" cy="5618977"/>
          </a:xfrm>
          <a:prstGeom prst="rect">
            <a:avLst/>
          </a:prstGeom>
        </p:spPr>
      </p:pic>
    </p:spTree>
    <p:extLst>
      <p:ext uri="{BB962C8B-B14F-4D97-AF65-F5344CB8AC3E}">
        <p14:creationId xmlns:p14="http://schemas.microsoft.com/office/powerpoint/2010/main" val="62734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77114"/>
          </a:xfrm>
        </p:spPr>
        <p:txBody>
          <a:bodyPr>
            <a:normAutofit/>
          </a:bodyPr>
          <a:lstStyle/>
          <a:p>
            <a:r>
              <a:rPr lang="en" sz="3300" b="1">
                <a:solidFill>
                  <a:schemeClr val="dk1"/>
                </a:solidFill>
              </a:rPr>
              <a:t>Designing a Personal Tracking System - Programs</a:t>
            </a:r>
            <a:endParaRPr lang="en-US" sz="3300"/>
          </a:p>
        </p:txBody>
      </p:sp>
      <p:sp>
        <p:nvSpPr>
          <p:cNvPr id="3" name="Content Placeholder 2"/>
          <p:cNvSpPr>
            <a:spLocks noGrp="1"/>
          </p:cNvSpPr>
          <p:nvPr>
            <p:ph sz="half" idx="1"/>
          </p:nvPr>
        </p:nvSpPr>
        <p:spPr>
          <a:xfrm>
            <a:off x="1277650" y="1798320"/>
            <a:ext cx="10058400" cy="4558030"/>
          </a:xfrm>
        </p:spPr>
        <p:txBody>
          <a:bodyPr/>
          <a:lstStyle/>
          <a:p>
            <a:pPr marL="457200" lvl="0" indent="-317500">
              <a:spcBef>
                <a:spcPts val="0"/>
              </a:spcBef>
              <a:spcAft>
                <a:spcPts val="0"/>
              </a:spcAft>
              <a:buSzPts val="1400"/>
              <a:buChar char="●"/>
            </a:pPr>
            <a:r>
              <a:rPr lang="en-US" sz="2600"/>
              <a:t>What information is important to track regarding programs?</a:t>
            </a:r>
          </a:p>
          <a:p>
            <a:pPr marL="914400" lvl="1" indent="-298450">
              <a:spcBef>
                <a:spcPts val="0"/>
              </a:spcBef>
              <a:spcAft>
                <a:spcPts val="0"/>
              </a:spcAft>
              <a:buSzPts val="1100"/>
              <a:buChar char="○"/>
            </a:pPr>
            <a:r>
              <a:rPr lang="en-US" sz="2500"/>
              <a:t>New course approvals &amp; control numbers; inactivated courses</a:t>
            </a:r>
          </a:p>
          <a:p>
            <a:pPr marL="914400" lvl="1" indent="-298450">
              <a:spcBef>
                <a:spcPts val="0"/>
              </a:spcBef>
              <a:spcAft>
                <a:spcPts val="0"/>
              </a:spcAft>
              <a:buSzPts val="1100"/>
              <a:buChar char="○"/>
            </a:pPr>
            <a:r>
              <a:rPr lang="en-US" sz="2500"/>
              <a:t>Narrative</a:t>
            </a:r>
            <a:endParaRPr lang="en-US" sz="500"/>
          </a:p>
          <a:p>
            <a:pPr marL="914400" lvl="1" indent="-298450">
              <a:spcBef>
                <a:spcPts val="0"/>
              </a:spcBef>
              <a:spcAft>
                <a:spcPts val="0"/>
              </a:spcAft>
              <a:buSzPts val="1100"/>
              <a:buChar char="○"/>
            </a:pPr>
            <a:r>
              <a:rPr lang="en-US" sz="2500"/>
              <a:t>Status of supporting documentation</a:t>
            </a:r>
          </a:p>
          <a:p>
            <a:pPr marL="1371600" lvl="2" indent="-298450">
              <a:spcBef>
                <a:spcPts val="0"/>
              </a:spcBef>
              <a:spcAft>
                <a:spcPts val="0"/>
              </a:spcAft>
              <a:buSzPts val="1100"/>
              <a:buChar char="■"/>
            </a:pPr>
            <a:r>
              <a:rPr lang="en-US" sz="2400" u="sng"/>
              <a:t>CTE</a:t>
            </a:r>
            <a:r>
              <a:rPr lang="en-US" sz="2400"/>
              <a:t>: advisory committee minutes, LMI &amp; analysis, regional consortia recommendation, transfer documentation (if applicable)</a:t>
            </a:r>
          </a:p>
          <a:p>
            <a:pPr marL="1371600" lvl="2" indent="-298450">
              <a:spcBef>
                <a:spcPts val="0"/>
              </a:spcBef>
              <a:spcAft>
                <a:spcPts val="0"/>
              </a:spcAft>
              <a:buSzPts val="1100"/>
              <a:buChar char="■"/>
            </a:pPr>
            <a:r>
              <a:rPr lang="en-US" sz="2400" u="sng"/>
              <a:t>Apprenticeship</a:t>
            </a:r>
            <a:r>
              <a:rPr lang="en-US" sz="2400"/>
              <a:t>: LMI &amp; analysis, California Division of Apprenticeship Standards approval letter </a:t>
            </a:r>
          </a:p>
          <a:p>
            <a:pPr marL="1371600" lvl="2" indent="-298450">
              <a:spcBef>
                <a:spcPts val="0"/>
              </a:spcBef>
              <a:spcAft>
                <a:spcPts val="0"/>
              </a:spcAft>
              <a:buSzPts val="1100"/>
              <a:buChar char="■"/>
            </a:pPr>
            <a:r>
              <a:rPr lang="en-US" sz="2400" u="sng"/>
              <a:t>ADTs</a:t>
            </a:r>
            <a:r>
              <a:rPr lang="en-US" sz="2400"/>
              <a:t>: TMC, required transfer documentation (AAM, BCT, GECC), C-ID submission status for courses pending approval</a:t>
            </a:r>
          </a:p>
          <a:p>
            <a:pPr marL="1371600" lvl="2" indent="-298450">
              <a:spcBef>
                <a:spcPts val="0"/>
              </a:spcBef>
              <a:spcAft>
                <a:spcPts val="0"/>
              </a:spcAft>
              <a:buSzPts val="1100"/>
              <a:buChar char="■"/>
            </a:pPr>
            <a:r>
              <a:rPr lang="en-US" sz="2400" u="sng"/>
              <a:t>Non-CTE</a:t>
            </a:r>
            <a:r>
              <a:rPr lang="en-US" sz="2400"/>
              <a:t>: transfer documentation, if applicable</a:t>
            </a:r>
          </a:p>
          <a:p>
            <a:pPr marL="1073150" lvl="2" indent="0">
              <a:spcBef>
                <a:spcPts val="0"/>
              </a:spcBef>
              <a:spcAft>
                <a:spcPts val="0"/>
              </a:spcAft>
              <a:buSzPts val="1100"/>
              <a:buNone/>
            </a:pPr>
            <a:endParaRPr lang="en-US" sz="500"/>
          </a:p>
          <a:p>
            <a:pPr marL="914400" lvl="1" indent="-298450">
              <a:spcBef>
                <a:spcPts val="0"/>
              </a:spcBef>
              <a:spcAft>
                <a:spcPts val="0"/>
              </a:spcAft>
              <a:buSzPts val="1100"/>
              <a:buChar char="○"/>
            </a:pPr>
            <a:r>
              <a:rPr lang="en-US" sz="2500"/>
              <a:t>Alignment of TOP Code to CIP Code</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13</a:t>
            </a:fld>
            <a:endParaRPr lang="en-US" altLang="en-US"/>
          </a:p>
        </p:txBody>
      </p:sp>
    </p:spTree>
    <p:extLst>
      <p:ext uri="{BB962C8B-B14F-4D97-AF65-F5344CB8AC3E}">
        <p14:creationId xmlns:p14="http://schemas.microsoft.com/office/powerpoint/2010/main" val="135081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43558"/>
          </a:xfrm>
        </p:spPr>
        <p:txBody>
          <a:bodyPr>
            <a:normAutofit/>
          </a:bodyPr>
          <a:lstStyle/>
          <a:p>
            <a:r>
              <a:rPr lang="en" sz="3300" b="1">
                <a:solidFill>
                  <a:schemeClr val="dk1"/>
                </a:solidFill>
              </a:rPr>
              <a:t>Designing a Personal Tracking System - Programs</a:t>
            </a:r>
            <a:endParaRPr lang="en-US" sz="3300"/>
          </a:p>
        </p:txBody>
      </p:sp>
      <p:sp>
        <p:nvSpPr>
          <p:cNvPr id="3" name="Content Placeholder 2"/>
          <p:cNvSpPr>
            <a:spLocks noGrp="1"/>
          </p:cNvSpPr>
          <p:nvPr>
            <p:ph sz="half" idx="1"/>
          </p:nvPr>
        </p:nvSpPr>
        <p:spPr/>
        <p:txBody>
          <a:bodyPr/>
          <a:lstStyle/>
          <a:p>
            <a:r>
              <a:rPr lang="en-US" sz="2600"/>
              <a:t>What information is important to track regarding programs?</a:t>
            </a:r>
          </a:p>
          <a:p>
            <a:pPr marL="914400" lvl="1" indent="-298450">
              <a:spcBef>
                <a:spcPts val="0"/>
              </a:spcBef>
              <a:spcAft>
                <a:spcPts val="0"/>
              </a:spcAft>
              <a:buSzPts val="1100"/>
              <a:buChar char="○"/>
            </a:pPr>
            <a:r>
              <a:rPr lang="en-US" sz="2500"/>
              <a:t>Approval dates - local, state</a:t>
            </a:r>
          </a:p>
          <a:p>
            <a:pPr marL="914400" lvl="1" indent="-298450">
              <a:spcBef>
                <a:spcPts val="0"/>
              </a:spcBef>
              <a:spcAft>
                <a:spcPts val="0"/>
              </a:spcAft>
              <a:buSzPts val="1100"/>
              <a:buChar char="○"/>
            </a:pPr>
            <a:r>
              <a:rPr lang="en-US" sz="2500"/>
              <a:t>Approval letters</a:t>
            </a:r>
          </a:p>
          <a:p>
            <a:pPr marL="914400" lvl="1" indent="-298450">
              <a:spcBef>
                <a:spcPts val="0"/>
              </a:spcBef>
              <a:spcAft>
                <a:spcPts val="0"/>
              </a:spcAft>
              <a:buSzPts val="1100"/>
              <a:buChar char="○"/>
            </a:pPr>
            <a:r>
              <a:rPr lang="en-US" sz="2500"/>
              <a:t>Linkage between courses and programs - course level control numbers</a:t>
            </a:r>
          </a:p>
          <a:p>
            <a:pPr marL="914400" lvl="1" indent="-298450">
              <a:spcBef>
                <a:spcPts val="0"/>
              </a:spcBef>
              <a:spcAft>
                <a:spcPts val="0"/>
              </a:spcAft>
              <a:buSzPts val="1100"/>
              <a:buChar char="○"/>
            </a:pPr>
            <a:r>
              <a:rPr lang="en-US" sz="2500"/>
              <a:t>Certificate units - do they fit within one of the program award types in COCI?</a:t>
            </a:r>
          </a:p>
          <a:p>
            <a:pPr marL="914400" lvl="1" indent="-298450">
              <a:spcBef>
                <a:spcPts val="0"/>
              </a:spcBef>
              <a:spcAft>
                <a:spcPts val="0"/>
              </a:spcAft>
              <a:buSzPts val="1100"/>
              <a:buChar char="○"/>
            </a:pPr>
            <a:r>
              <a:rPr lang="en-US" sz="2500"/>
              <a:t>Notes</a:t>
            </a:r>
          </a:p>
          <a:p>
            <a:pPr marL="914400" lvl="1" indent="-298450">
              <a:spcBef>
                <a:spcPts val="0"/>
              </a:spcBef>
              <a:spcAft>
                <a:spcPts val="0"/>
              </a:spcAft>
              <a:buSzPts val="1100"/>
              <a:buChar char="○"/>
            </a:pPr>
            <a:r>
              <a:rPr lang="en-US" sz="2500"/>
              <a:t>Submission/activation/deactivation dates in COCI</a:t>
            </a:r>
          </a:p>
          <a:p>
            <a:pPr marL="914400" lvl="1" indent="-298450">
              <a:spcBef>
                <a:spcPts val="0"/>
              </a:spcBef>
              <a:spcAft>
                <a:spcPts val="0"/>
              </a:spcAft>
              <a:buSzPts val="1100"/>
              <a:buChar char="○"/>
            </a:pPr>
            <a:r>
              <a:rPr lang="en-US" sz="2500"/>
              <a:t>Effective term</a:t>
            </a:r>
          </a:p>
          <a:p>
            <a:pPr marL="914400" lvl="1" indent="-298450">
              <a:spcBef>
                <a:spcPts val="0"/>
              </a:spcBef>
              <a:spcAft>
                <a:spcPts val="0"/>
              </a:spcAft>
              <a:buSzPts val="1100"/>
              <a:buChar char="○"/>
            </a:pPr>
            <a:r>
              <a:rPr lang="en-US" sz="2500"/>
              <a:t>Catalog deadlines</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14</a:t>
            </a:fld>
            <a:endParaRPr lang="en-US" altLang="en-US"/>
          </a:p>
        </p:txBody>
      </p:sp>
    </p:spTree>
    <p:extLst>
      <p:ext uri="{BB962C8B-B14F-4D97-AF65-F5344CB8AC3E}">
        <p14:creationId xmlns:p14="http://schemas.microsoft.com/office/powerpoint/2010/main" val="144210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76066F-DB51-BE42-A60B-06DAE2942EC1}" type="slidenum">
              <a:rPr lang="en-US" altLang="en-US" smtClean="0"/>
              <a:pPr>
                <a:defRPr/>
              </a:pPr>
              <a:t>15</a:t>
            </a:fld>
            <a:endParaRPr lang="en-US" altLang="en-US"/>
          </a:p>
        </p:txBody>
      </p:sp>
      <p:pic>
        <p:nvPicPr>
          <p:cNvPr id="3" name="Picture 3" descr="Table&#10;&#10;Description automatically generated">
            <a:extLst>
              <a:ext uri="{FF2B5EF4-FFF2-40B4-BE49-F238E27FC236}">
                <a16:creationId xmlns:a16="http://schemas.microsoft.com/office/drawing/2014/main" id="{A1324277-63A6-4946-8747-202FC24F55CC}"/>
              </a:ext>
            </a:extLst>
          </p:cNvPr>
          <p:cNvPicPr>
            <a:picLocks noChangeAspect="1"/>
          </p:cNvPicPr>
          <p:nvPr/>
        </p:nvPicPr>
        <p:blipFill rotWithShape="1">
          <a:blip r:embed="rId2"/>
          <a:srcRect l="2490" r="-78" b="182"/>
          <a:stretch/>
        </p:blipFill>
        <p:spPr>
          <a:xfrm>
            <a:off x="81587" y="808851"/>
            <a:ext cx="12031855" cy="5240311"/>
          </a:xfrm>
          <a:prstGeom prst="rect">
            <a:avLst/>
          </a:prstGeom>
        </p:spPr>
      </p:pic>
    </p:spTree>
    <p:extLst>
      <p:ext uri="{BB962C8B-B14F-4D97-AF65-F5344CB8AC3E}">
        <p14:creationId xmlns:p14="http://schemas.microsoft.com/office/powerpoint/2010/main" val="2243991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476066F-DB51-BE42-A60B-06DAE2942EC1}" type="slidenum">
              <a:rPr lang="en-US" altLang="en-US" smtClean="0"/>
              <a:pPr>
                <a:defRPr/>
              </a:pPr>
              <a:t>16</a:t>
            </a:fld>
            <a:endParaRPr lang="en-US" altLang="en-US"/>
          </a:p>
        </p:txBody>
      </p:sp>
      <p:pic>
        <p:nvPicPr>
          <p:cNvPr id="3" name="Picture 3" descr="Graphical user interface, application, table&#10;&#10;Description automatically generated">
            <a:extLst>
              <a:ext uri="{FF2B5EF4-FFF2-40B4-BE49-F238E27FC236}">
                <a16:creationId xmlns:a16="http://schemas.microsoft.com/office/drawing/2014/main" id="{786AAA03-1C8C-4B09-99EF-FF31CF9924FC}"/>
              </a:ext>
            </a:extLst>
          </p:cNvPr>
          <p:cNvPicPr>
            <a:picLocks noChangeAspect="1"/>
          </p:cNvPicPr>
          <p:nvPr/>
        </p:nvPicPr>
        <p:blipFill>
          <a:blip r:embed="rId2"/>
          <a:stretch>
            <a:fillRect/>
          </a:stretch>
        </p:blipFill>
        <p:spPr>
          <a:xfrm>
            <a:off x="116400" y="647373"/>
            <a:ext cx="11953200" cy="5569255"/>
          </a:xfrm>
          <a:prstGeom prst="rect">
            <a:avLst/>
          </a:prstGeom>
        </p:spPr>
      </p:pic>
    </p:spTree>
    <p:extLst>
      <p:ext uri="{BB962C8B-B14F-4D97-AF65-F5344CB8AC3E}">
        <p14:creationId xmlns:p14="http://schemas.microsoft.com/office/powerpoint/2010/main" val="372775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918391"/>
          </a:xfrm>
        </p:spPr>
        <p:txBody>
          <a:bodyPr/>
          <a:lstStyle/>
          <a:p>
            <a:r>
              <a:rPr lang="en" b="1">
                <a:solidFill>
                  <a:schemeClr val="dk1"/>
                </a:solidFill>
              </a:rPr>
              <a:t>Best Practices for Submitting Curriculum</a:t>
            </a:r>
            <a:endParaRPr lang="en-US"/>
          </a:p>
        </p:txBody>
      </p:sp>
      <p:sp>
        <p:nvSpPr>
          <p:cNvPr id="3" name="Content Placeholder 2"/>
          <p:cNvSpPr>
            <a:spLocks noGrp="1"/>
          </p:cNvSpPr>
          <p:nvPr>
            <p:ph sz="half" idx="1"/>
          </p:nvPr>
        </p:nvSpPr>
        <p:spPr>
          <a:xfrm>
            <a:off x="1277649" y="1526796"/>
            <a:ext cx="10534049" cy="4691124"/>
          </a:xfrm>
        </p:spPr>
        <p:txBody>
          <a:bodyPr/>
          <a:lstStyle/>
          <a:p>
            <a:pPr marL="621824" lvl="0" indent="-457200">
              <a:spcBef>
                <a:spcPts val="0"/>
              </a:spcBef>
              <a:spcAft>
                <a:spcPts val="0"/>
              </a:spcAft>
              <a:buSzPct val="100000"/>
            </a:pPr>
            <a:r>
              <a:rPr lang="en-US" sz="2600"/>
              <a:t>California Education Code</a:t>
            </a:r>
          </a:p>
          <a:p>
            <a:pPr marL="914400" lvl="1" indent="-282733">
              <a:spcBef>
                <a:spcPts val="0"/>
              </a:spcBef>
              <a:spcAft>
                <a:spcPts val="0"/>
              </a:spcAft>
              <a:buSzPct val="100000"/>
              <a:buChar char="○"/>
            </a:pPr>
            <a:r>
              <a:rPr lang="en-US" sz="2400"/>
              <a:t>Statute, determined by legislation</a:t>
            </a:r>
          </a:p>
          <a:p>
            <a:pPr marL="631667" lvl="1" indent="0">
              <a:spcBef>
                <a:spcPts val="0"/>
              </a:spcBef>
              <a:spcAft>
                <a:spcPts val="0"/>
              </a:spcAft>
              <a:buSzPct val="100000"/>
              <a:buNone/>
            </a:pPr>
            <a:endParaRPr lang="en-US"/>
          </a:p>
          <a:p>
            <a:pPr marL="621824" lvl="0" indent="-457200">
              <a:spcBef>
                <a:spcPts val="0"/>
              </a:spcBef>
              <a:spcAft>
                <a:spcPts val="0"/>
              </a:spcAft>
              <a:buSzPct val="100000"/>
            </a:pPr>
            <a:r>
              <a:rPr lang="en-US" sz="2600"/>
              <a:t>Title 5</a:t>
            </a:r>
          </a:p>
          <a:p>
            <a:pPr marL="914400" lvl="1" indent="-282733">
              <a:spcBef>
                <a:spcPts val="0"/>
              </a:spcBef>
              <a:spcAft>
                <a:spcPts val="0"/>
              </a:spcAft>
              <a:buSzPct val="100000"/>
              <a:buChar char="○"/>
            </a:pPr>
            <a:r>
              <a:rPr lang="en-US" sz="2400"/>
              <a:t>Interprets Ed Code into regulations</a:t>
            </a:r>
          </a:p>
          <a:p>
            <a:pPr marL="914400" lvl="1" indent="-282733">
              <a:spcBef>
                <a:spcPts val="0"/>
              </a:spcBef>
              <a:spcAft>
                <a:spcPts val="0"/>
              </a:spcAft>
              <a:buSzPct val="100000"/>
              <a:buChar char="○"/>
            </a:pPr>
            <a:r>
              <a:rPr lang="en-US" sz="2400"/>
              <a:t>Defines required elements of the COR</a:t>
            </a:r>
          </a:p>
          <a:p>
            <a:pPr marL="631667" lvl="1" indent="0">
              <a:spcBef>
                <a:spcPts val="0"/>
              </a:spcBef>
              <a:spcAft>
                <a:spcPts val="0"/>
              </a:spcAft>
              <a:buSzPct val="100000"/>
              <a:buNone/>
            </a:pPr>
            <a:endParaRPr lang="en-US"/>
          </a:p>
          <a:p>
            <a:pPr marL="621824" lvl="0" indent="-457200">
              <a:spcBef>
                <a:spcPts val="0"/>
              </a:spcBef>
              <a:spcAft>
                <a:spcPts val="0"/>
              </a:spcAft>
              <a:buSzPct val="100000"/>
            </a:pPr>
            <a:r>
              <a:rPr lang="en-US" sz="2600"/>
              <a:t>CCCCO Program and Course Approval Handbook (PCAH)</a:t>
            </a:r>
          </a:p>
          <a:p>
            <a:pPr marL="914400" lvl="1" indent="-282733">
              <a:spcBef>
                <a:spcPts val="0"/>
              </a:spcBef>
              <a:spcAft>
                <a:spcPts val="0"/>
              </a:spcAft>
              <a:buSzPct val="100000"/>
              <a:buChar char="○"/>
            </a:pPr>
            <a:r>
              <a:rPr lang="en-US" sz="2400"/>
              <a:t>Establishes specific guidelines for implementing Title 5</a:t>
            </a:r>
          </a:p>
          <a:p>
            <a:pPr marL="631667" lvl="1" indent="0">
              <a:spcBef>
                <a:spcPts val="0"/>
              </a:spcBef>
              <a:spcAft>
                <a:spcPts val="0"/>
              </a:spcAft>
              <a:buSzPct val="100000"/>
              <a:buNone/>
            </a:pPr>
            <a:endParaRPr lang="en-US"/>
          </a:p>
          <a:p>
            <a:pPr marL="621824" lvl="0" indent="-457200">
              <a:spcBef>
                <a:spcPts val="0"/>
              </a:spcBef>
              <a:spcAft>
                <a:spcPts val="0"/>
              </a:spcAft>
              <a:buSzPct val="100000"/>
            </a:pPr>
            <a:r>
              <a:rPr lang="en-US" sz="2600"/>
              <a:t>MIS Data Element Dictionary (DED)</a:t>
            </a:r>
          </a:p>
          <a:p>
            <a:pPr marL="914400" lvl="1" indent="-282733">
              <a:spcBef>
                <a:spcPts val="0"/>
              </a:spcBef>
              <a:spcAft>
                <a:spcPts val="0"/>
              </a:spcAft>
              <a:buSzPct val="100000"/>
              <a:buChar char="○"/>
            </a:pPr>
            <a:r>
              <a:rPr lang="en-US" sz="2400"/>
              <a:t>Provides coding rules for individual Course Basic (CB) codes as well as codes that intersect (such as CB03 - TOP code and CB09 - SAM code)</a:t>
            </a:r>
          </a:p>
          <a:p>
            <a:pPr marL="914400" lvl="1" indent="-282733">
              <a:spcBef>
                <a:spcPts val="0"/>
              </a:spcBef>
              <a:spcAft>
                <a:spcPts val="0"/>
              </a:spcAft>
              <a:buSzPct val="100000"/>
              <a:buChar char="○"/>
            </a:pPr>
            <a:r>
              <a:rPr lang="en-US" sz="2400"/>
              <a:t>Validate CB codes prior to submitting courses to the state inventory</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17</a:t>
            </a:fld>
            <a:endParaRPr lang="en-US" altLang="en-US"/>
          </a:p>
        </p:txBody>
      </p:sp>
    </p:spTree>
    <p:extLst>
      <p:ext uri="{BB962C8B-B14F-4D97-AF65-F5344CB8AC3E}">
        <p14:creationId xmlns:p14="http://schemas.microsoft.com/office/powerpoint/2010/main" val="67614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977114"/>
          </a:xfrm>
        </p:spPr>
        <p:txBody>
          <a:bodyPr/>
          <a:lstStyle/>
          <a:p>
            <a:r>
              <a:rPr lang="en" b="1">
                <a:solidFill>
                  <a:schemeClr val="dk1"/>
                </a:solidFill>
              </a:rPr>
              <a:t>Best Practices for Submitting Curriculum</a:t>
            </a:r>
            <a:endParaRPr lang="en-US"/>
          </a:p>
        </p:txBody>
      </p:sp>
      <p:sp>
        <p:nvSpPr>
          <p:cNvPr id="3" name="Content Placeholder 2"/>
          <p:cNvSpPr>
            <a:spLocks noGrp="1"/>
          </p:cNvSpPr>
          <p:nvPr>
            <p:ph sz="half" idx="1"/>
          </p:nvPr>
        </p:nvSpPr>
        <p:spPr/>
        <p:txBody>
          <a:bodyPr/>
          <a:lstStyle/>
          <a:p>
            <a:pPr marL="621665" lvl="0" indent="-457200">
              <a:spcBef>
                <a:spcPts val="0"/>
              </a:spcBef>
              <a:spcAft>
                <a:spcPts val="0"/>
              </a:spcAft>
              <a:buSzPct val="100000"/>
            </a:pPr>
            <a:r>
              <a:rPr lang="en-US" sz="2600">
                <a:cs typeface="Gill Sans"/>
              </a:rPr>
              <a:t>The Chancellor's Office Curriculum Inventory System (COCI)</a:t>
            </a:r>
            <a:endParaRPr lang="en-US">
              <a:cs typeface="Gill Sans"/>
            </a:endParaRPr>
          </a:p>
          <a:p>
            <a:pPr marL="914400" lvl="1" indent="-282575">
              <a:spcBef>
                <a:spcPts val="0"/>
              </a:spcBef>
              <a:spcAft>
                <a:spcPts val="0"/>
              </a:spcAft>
              <a:buSzPct val="100000"/>
              <a:buChar char="○"/>
            </a:pPr>
            <a:r>
              <a:rPr lang="en-US" sz="2400">
                <a:cs typeface="Gill Sans"/>
              </a:rPr>
              <a:t>Public Version</a:t>
            </a:r>
          </a:p>
          <a:p>
            <a:pPr marL="914400" lvl="1" indent="-282575">
              <a:spcBef>
                <a:spcPts val="0"/>
              </a:spcBef>
              <a:spcAft>
                <a:spcPts val="0"/>
              </a:spcAft>
              <a:buSzPct val="100000"/>
              <a:buChar char="○"/>
            </a:pPr>
            <a:r>
              <a:rPr lang="en-US" sz="2400">
                <a:cs typeface="Gill Sans"/>
              </a:rPr>
              <a:t>College User Version</a:t>
            </a:r>
          </a:p>
          <a:p>
            <a:pPr marL="631667" lvl="1" indent="0">
              <a:spcBef>
                <a:spcPts val="0"/>
              </a:spcBef>
              <a:spcAft>
                <a:spcPts val="0"/>
              </a:spcAft>
              <a:buSzPct val="100000"/>
              <a:buNone/>
            </a:pPr>
            <a:endParaRPr lang="en-US"/>
          </a:p>
          <a:p>
            <a:pPr marL="621665" lvl="0" indent="-457200">
              <a:spcBef>
                <a:spcPts val="0"/>
              </a:spcBef>
              <a:spcAft>
                <a:spcPts val="0"/>
              </a:spcAft>
              <a:buSzPct val="100000"/>
            </a:pPr>
            <a:r>
              <a:rPr lang="en-US" sz="2600">
                <a:cs typeface="Gill Sans"/>
              </a:rPr>
              <a:t>Review all elements of the submission carefully for accuracy and completeness prior to submitting in COCI</a:t>
            </a:r>
          </a:p>
          <a:p>
            <a:pPr marL="621665" indent="-457200">
              <a:spcBef>
                <a:spcPts val="0"/>
              </a:spcBef>
              <a:spcAft>
                <a:spcPts val="0"/>
              </a:spcAft>
              <a:buSzPct val="100000"/>
            </a:pPr>
            <a:endParaRPr lang="en-US" sz="2600"/>
          </a:p>
          <a:p>
            <a:pPr marL="621665" indent="-457200">
              <a:spcBef>
                <a:spcPts val="0"/>
              </a:spcBef>
              <a:spcAft>
                <a:spcPts val="0"/>
              </a:spcAft>
              <a:buSzPct val="100000"/>
            </a:pPr>
            <a:r>
              <a:rPr lang="en-US" sz="2600">
                <a:cs typeface="Gill Sans"/>
              </a:rPr>
              <a:t>Chancellor's Office Curriculum staff assignments by region [</a:t>
            </a:r>
            <a:r>
              <a:rPr lang="en-US" sz="2600">
                <a:cs typeface="Gill Sans"/>
                <a:hlinkClick r:id="rId2"/>
              </a:rPr>
              <a:t>link</a:t>
            </a:r>
            <a:r>
              <a:rPr lang="en-US" sz="2600">
                <a:cs typeface="Gill Sans"/>
              </a:rPr>
              <a:t>]</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18</a:t>
            </a:fld>
            <a:endParaRPr lang="en-US" altLang="en-US"/>
          </a:p>
        </p:txBody>
      </p:sp>
    </p:spTree>
    <p:extLst>
      <p:ext uri="{BB962C8B-B14F-4D97-AF65-F5344CB8AC3E}">
        <p14:creationId xmlns:p14="http://schemas.microsoft.com/office/powerpoint/2010/main" val="1774129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486560"/>
            <a:ext cx="10181711" cy="1040236"/>
          </a:xfrm>
        </p:spPr>
        <p:txBody>
          <a:bodyPr>
            <a:noAutofit/>
          </a:bodyPr>
          <a:lstStyle/>
          <a:p>
            <a:r>
              <a:rPr lang="en" b="1">
                <a:solidFill>
                  <a:schemeClr val="dk1"/>
                </a:solidFill>
              </a:rPr>
              <a:t>Best Practices for Submitting Curriculum - Courses</a:t>
            </a:r>
            <a:endParaRPr lang="en-US"/>
          </a:p>
        </p:txBody>
      </p:sp>
      <p:sp>
        <p:nvSpPr>
          <p:cNvPr id="3" name="Content Placeholder 2"/>
          <p:cNvSpPr>
            <a:spLocks noGrp="1"/>
          </p:cNvSpPr>
          <p:nvPr>
            <p:ph sz="half" idx="1"/>
          </p:nvPr>
        </p:nvSpPr>
        <p:spPr/>
        <p:txBody>
          <a:bodyPr/>
          <a:lstStyle/>
          <a:p>
            <a:pPr marL="457200" lvl="0" indent="-311150">
              <a:spcBef>
                <a:spcPts val="0"/>
              </a:spcBef>
              <a:spcAft>
                <a:spcPts val="0"/>
              </a:spcAft>
              <a:buSzPts val="1300"/>
              <a:buChar char="●"/>
            </a:pPr>
            <a:r>
              <a:rPr lang="en-US" sz="2800">
                <a:cs typeface="Gill Sans"/>
              </a:rPr>
              <a:t>C</a:t>
            </a:r>
            <a:r>
              <a:rPr lang="en-US" sz="2600">
                <a:cs typeface="Gill Sans"/>
              </a:rPr>
              <a:t>onfirm proposal fields completed in COCI match those in the COR</a:t>
            </a:r>
          </a:p>
          <a:p>
            <a:pPr marL="146050" lvl="0" indent="0">
              <a:spcBef>
                <a:spcPts val="0"/>
              </a:spcBef>
              <a:spcAft>
                <a:spcPts val="0"/>
              </a:spcAft>
              <a:buSzPts val="1300"/>
              <a:buNone/>
            </a:pPr>
            <a:endParaRPr lang="en-US" sz="500"/>
          </a:p>
          <a:p>
            <a:pPr marL="958850" lvl="1" indent="-342900">
              <a:spcBef>
                <a:spcPts val="0"/>
              </a:spcBef>
              <a:spcAft>
                <a:spcPts val="0"/>
              </a:spcAft>
              <a:buSzPts val="1100"/>
              <a:buFont typeface="Wingdings" panose="05000000000000000000" pitchFamily="2" charset="2"/>
              <a:buChar char="q"/>
            </a:pPr>
            <a:r>
              <a:rPr lang="en-US" sz="2400">
                <a:cs typeface="Gill Sans"/>
              </a:rPr>
              <a:t>CB Codes</a:t>
            </a:r>
          </a:p>
          <a:p>
            <a:pPr marL="787400" lvl="1" indent="-171450">
              <a:spcBef>
                <a:spcPts val="0"/>
              </a:spcBef>
              <a:spcAft>
                <a:spcPts val="0"/>
              </a:spcAft>
              <a:buSzPts val="1100"/>
              <a:buFont typeface="Wingdings" panose="05000000000000000000" pitchFamily="2" charset="2"/>
              <a:buChar char="q"/>
            </a:pPr>
            <a:endParaRPr lang="en-US" sz="500"/>
          </a:p>
          <a:p>
            <a:pPr marL="958850" lvl="1" indent="-342900">
              <a:spcBef>
                <a:spcPts val="0"/>
              </a:spcBef>
              <a:spcAft>
                <a:spcPts val="0"/>
              </a:spcAft>
              <a:buSzPts val="1100"/>
              <a:buFont typeface="Wingdings" panose="05000000000000000000" pitchFamily="2" charset="2"/>
              <a:buChar char="q"/>
            </a:pPr>
            <a:r>
              <a:rPr lang="en-US" sz="2400">
                <a:cs typeface="Gill Sans"/>
              </a:rPr>
              <a:t>Catalog description</a:t>
            </a:r>
          </a:p>
          <a:p>
            <a:pPr marL="787400" lvl="1" indent="-171450">
              <a:spcBef>
                <a:spcPts val="0"/>
              </a:spcBef>
              <a:spcAft>
                <a:spcPts val="0"/>
              </a:spcAft>
              <a:buSzPts val="1100"/>
              <a:buFont typeface="Wingdings" panose="05000000000000000000" pitchFamily="2" charset="2"/>
              <a:buChar char="q"/>
            </a:pPr>
            <a:endParaRPr lang="en-US" sz="500"/>
          </a:p>
          <a:p>
            <a:pPr marL="958850" lvl="1" indent="-342900">
              <a:spcBef>
                <a:spcPts val="0"/>
              </a:spcBef>
              <a:spcAft>
                <a:spcPts val="0"/>
              </a:spcAft>
              <a:buSzPts val="1100"/>
              <a:buFont typeface="Wingdings" panose="05000000000000000000" pitchFamily="2" charset="2"/>
              <a:buChar char="q"/>
            </a:pPr>
            <a:r>
              <a:rPr lang="en-US" sz="2400">
                <a:cs typeface="Gill Sans"/>
              </a:rPr>
              <a:t>Minimum/maximum contact hours (credit courses), Minimum/maximum course contact hours (noncredit courses)</a:t>
            </a:r>
          </a:p>
          <a:p>
            <a:pPr marL="787400" lvl="1" indent="-171450">
              <a:spcBef>
                <a:spcPts val="0"/>
              </a:spcBef>
              <a:spcAft>
                <a:spcPts val="0"/>
              </a:spcAft>
              <a:buSzPts val="1100"/>
              <a:buFont typeface="Wingdings" panose="05000000000000000000" pitchFamily="2" charset="2"/>
              <a:buChar char="q"/>
            </a:pPr>
            <a:endParaRPr lang="en-US" sz="500"/>
          </a:p>
          <a:p>
            <a:pPr marL="958850" lvl="1" indent="-342900">
              <a:spcBef>
                <a:spcPts val="0"/>
              </a:spcBef>
              <a:spcAft>
                <a:spcPts val="0"/>
              </a:spcAft>
              <a:buSzPts val="1100"/>
              <a:buFont typeface="Wingdings" panose="05000000000000000000" pitchFamily="2" charset="2"/>
              <a:buChar char="q"/>
            </a:pPr>
            <a:r>
              <a:rPr lang="en-US" sz="2400">
                <a:cs typeface="Gill Sans"/>
              </a:rPr>
              <a:t>Minimum/maximum outside of class hours (credit courses)</a:t>
            </a:r>
          </a:p>
          <a:p>
            <a:pPr marL="1073150" lvl="2" indent="0">
              <a:spcBef>
                <a:spcPts val="0"/>
              </a:spcBef>
              <a:spcAft>
                <a:spcPts val="0"/>
              </a:spcAft>
              <a:buSzPts val="1100"/>
              <a:buNone/>
            </a:pPr>
            <a:endParaRPr lang="en-US" sz="500"/>
          </a:p>
          <a:p>
            <a:pPr marL="1073150" lvl="2" indent="0">
              <a:spcBef>
                <a:spcPts val="0"/>
              </a:spcBef>
              <a:spcAft>
                <a:spcPts val="0"/>
              </a:spcAft>
              <a:buSzPts val="1100"/>
              <a:buNone/>
            </a:pPr>
            <a:endParaRPr lang="en-US" sz="500"/>
          </a:p>
          <a:p>
            <a:pPr marL="1073150" lvl="2" indent="0">
              <a:spcBef>
                <a:spcPts val="0"/>
              </a:spcBef>
              <a:spcAft>
                <a:spcPts val="0"/>
              </a:spcAft>
              <a:buSzPts val="1100"/>
              <a:buNone/>
            </a:pPr>
            <a:endParaRPr lang="en-US" sz="500"/>
          </a:p>
          <a:p>
            <a:pPr marL="1073150" lvl="2" indent="0">
              <a:spcBef>
                <a:spcPts val="0"/>
              </a:spcBef>
              <a:spcAft>
                <a:spcPts val="0"/>
              </a:spcAft>
              <a:buSzPts val="1100"/>
              <a:buNone/>
            </a:pPr>
            <a:endParaRPr lang="en-US" sz="500"/>
          </a:p>
          <a:p>
            <a:pPr marL="1073150" lvl="2" indent="0">
              <a:spcBef>
                <a:spcPts val="0"/>
              </a:spcBef>
              <a:spcAft>
                <a:spcPts val="0"/>
              </a:spcAft>
              <a:buSzPts val="1100"/>
              <a:buNone/>
            </a:pPr>
            <a:endParaRPr lang="en-US" sz="500"/>
          </a:p>
          <a:p>
            <a:pPr marL="615950" indent="-457200">
              <a:spcBef>
                <a:spcPts val="0"/>
              </a:spcBef>
              <a:spcAft>
                <a:spcPts val="0"/>
              </a:spcAft>
              <a:buSzPct val="46000"/>
            </a:pPr>
            <a:r>
              <a:rPr lang="en-US" sz="2800">
                <a:cs typeface="Gill Sans"/>
              </a:rPr>
              <a:t>Confirm only one COR is attached</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19</a:t>
            </a:fld>
            <a:endParaRPr lang="en-US" altLang="en-US"/>
          </a:p>
        </p:txBody>
      </p:sp>
    </p:spTree>
    <p:extLst>
      <p:ext uri="{BB962C8B-B14F-4D97-AF65-F5344CB8AC3E}">
        <p14:creationId xmlns:p14="http://schemas.microsoft.com/office/powerpoint/2010/main" val="324788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Breakout</a:t>
            </a:r>
            <a:r>
              <a:rPr lang="en" b="1"/>
              <a:t> </a:t>
            </a:r>
            <a:r>
              <a:rPr lang="en" b="1">
                <a:solidFill>
                  <a:schemeClr val="dk1"/>
                </a:solidFill>
              </a:rPr>
              <a:t>Description</a:t>
            </a:r>
            <a:endParaRPr lang="en-US" b="1"/>
          </a:p>
        </p:txBody>
      </p:sp>
      <p:sp>
        <p:nvSpPr>
          <p:cNvPr id="3" name="Content Placeholder 2"/>
          <p:cNvSpPr>
            <a:spLocks noGrp="1"/>
          </p:cNvSpPr>
          <p:nvPr>
            <p:ph sz="half" idx="1"/>
          </p:nvPr>
        </p:nvSpPr>
        <p:spPr>
          <a:xfrm>
            <a:off x="1277650" y="2147582"/>
            <a:ext cx="10058400" cy="4070338"/>
          </a:xfrm>
        </p:spPr>
        <p:txBody>
          <a:bodyPr/>
          <a:lstStyle/>
          <a:p>
            <a:pPr marL="0" indent="0">
              <a:buNone/>
            </a:pPr>
            <a:r>
              <a:rPr lang="en-US" sz="2600" b="1">
                <a:cs typeface="Gill Sans"/>
              </a:rPr>
              <a:t>Curriculum specialists</a:t>
            </a:r>
            <a:r>
              <a:rPr lang="en-US" sz="2600">
                <a:cs typeface="Gill Sans"/>
              </a:rPr>
              <a:t> play an essential role in the college curriculum process, and the work can be daunting for those new to this role. This workshop is intended for new or newer curriculum specialists and provides the basics of the roles and responsibilities of curriculum specialists, </a:t>
            </a:r>
            <a:r>
              <a:rPr lang="en-US" sz="2600" b="1">
                <a:cs typeface="Gill Sans"/>
              </a:rPr>
              <a:t>designing your own personal tracking system, best practices for submitting curriculum, and building relationships with faculty and the curriculum chair</a:t>
            </a:r>
            <a:r>
              <a:rPr lang="en-US" sz="2600">
                <a:cs typeface="Gill Sans"/>
              </a:rPr>
              <a:t>.</a:t>
            </a:r>
          </a:p>
          <a:p>
            <a:pPr marL="0" indent="0">
              <a:buNone/>
            </a:pPr>
            <a:endParaRPr lang="en-US" sz="2600"/>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a:t>
            </a:fld>
            <a:endParaRPr lang="en-US" altLang="en-US"/>
          </a:p>
        </p:txBody>
      </p:sp>
    </p:spTree>
    <p:extLst>
      <p:ext uri="{BB962C8B-B14F-4D97-AF65-F5344CB8AC3E}">
        <p14:creationId xmlns:p14="http://schemas.microsoft.com/office/powerpoint/2010/main" val="96876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Best Practices for Submitting Curriculum – </a:t>
            </a:r>
            <a:br>
              <a:rPr lang="en" b="1">
                <a:solidFill>
                  <a:schemeClr val="dk1"/>
                </a:solidFill>
              </a:rPr>
            </a:br>
            <a:r>
              <a:rPr lang="en" b="1">
                <a:solidFill>
                  <a:schemeClr val="dk1"/>
                </a:solidFill>
              </a:rPr>
              <a:t>All Program Types</a:t>
            </a:r>
            <a:endParaRPr lang="en-US"/>
          </a:p>
        </p:txBody>
      </p:sp>
      <p:sp>
        <p:nvSpPr>
          <p:cNvPr id="3" name="Content Placeholder 2"/>
          <p:cNvSpPr>
            <a:spLocks noGrp="1"/>
          </p:cNvSpPr>
          <p:nvPr>
            <p:ph sz="half" idx="1"/>
          </p:nvPr>
        </p:nvSpPr>
        <p:spPr/>
        <p:txBody>
          <a:bodyPr/>
          <a:lstStyle/>
          <a:p>
            <a:pPr marL="628015" lvl="0" indent="-457200">
              <a:spcBef>
                <a:spcPts val="0"/>
              </a:spcBef>
              <a:spcAft>
                <a:spcPts val="0"/>
              </a:spcAft>
              <a:buSzPct val="100000"/>
            </a:pPr>
            <a:r>
              <a:rPr lang="en-US" sz="2800"/>
              <a:t>C</a:t>
            </a:r>
            <a:r>
              <a:rPr lang="en-US" sz="2600"/>
              <a:t>onfirm proposal fields are accurate and complete in COCI and match the narrative</a:t>
            </a:r>
          </a:p>
          <a:p>
            <a:pPr marL="1094106" lvl="1" indent="-457200">
              <a:spcBef>
                <a:spcPts val="0"/>
              </a:spcBef>
              <a:spcAft>
                <a:spcPts val="0"/>
              </a:spcAft>
              <a:buSzPct val="100000"/>
              <a:buFont typeface="Wingdings" panose="05000000000000000000" pitchFamily="2" charset="2"/>
              <a:buChar char="q"/>
            </a:pPr>
            <a:r>
              <a:rPr lang="en-US" sz="2400"/>
              <a:t>Program title</a:t>
            </a:r>
          </a:p>
          <a:p>
            <a:pPr marL="1094106" lvl="1" indent="-457200">
              <a:spcBef>
                <a:spcPts val="0"/>
              </a:spcBef>
              <a:spcAft>
                <a:spcPts val="0"/>
              </a:spcAft>
              <a:buSzPct val="100000"/>
              <a:buFont typeface="Wingdings" panose="05000000000000000000" pitchFamily="2" charset="2"/>
              <a:buChar char="q"/>
            </a:pPr>
            <a:r>
              <a:rPr lang="en-US" sz="2400"/>
              <a:t>Program goal</a:t>
            </a:r>
          </a:p>
          <a:p>
            <a:pPr marL="1094106" lvl="1" indent="-457200">
              <a:spcBef>
                <a:spcPts val="0"/>
              </a:spcBef>
              <a:spcAft>
                <a:spcPts val="0"/>
              </a:spcAft>
              <a:buSzPct val="100000"/>
              <a:buFont typeface="Wingdings" panose="05000000000000000000" pitchFamily="2" charset="2"/>
              <a:buChar char="q"/>
            </a:pPr>
            <a:r>
              <a:rPr lang="en-US" sz="2400"/>
              <a:t>Program award type</a:t>
            </a:r>
          </a:p>
          <a:p>
            <a:pPr marL="1094106" lvl="1" indent="-457200">
              <a:spcBef>
                <a:spcPts val="0"/>
              </a:spcBef>
              <a:spcAft>
                <a:spcPts val="0"/>
              </a:spcAft>
              <a:buSzPct val="100000"/>
              <a:buFont typeface="Wingdings" panose="05000000000000000000" pitchFamily="2" charset="2"/>
              <a:buChar char="q"/>
            </a:pPr>
            <a:r>
              <a:rPr lang="en-US" sz="2400"/>
              <a:t>Catalog description</a:t>
            </a:r>
          </a:p>
          <a:p>
            <a:pPr marL="1094106" lvl="1" indent="-457200">
              <a:spcBef>
                <a:spcPts val="0"/>
              </a:spcBef>
              <a:spcAft>
                <a:spcPts val="0"/>
              </a:spcAft>
              <a:buSzPct val="100000"/>
              <a:buFont typeface="Wingdings" panose="05000000000000000000" pitchFamily="2" charset="2"/>
              <a:buChar char="q"/>
            </a:pPr>
            <a:r>
              <a:rPr lang="en-US" sz="2400"/>
              <a:t>TOP &amp; CIP codes - validate against crosswalk</a:t>
            </a:r>
          </a:p>
          <a:p>
            <a:pPr marL="1094106" lvl="1" indent="-457200">
              <a:spcBef>
                <a:spcPts val="0"/>
              </a:spcBef>
              <a:spcAft>
                <a:spcPts val="0"/>
              </a:spcAft>
              <a:buSzPct val="100000"/>
              <a:buFont typeface="Wingdings" panose="05000000000000000000" pitchFamily="2" charset="2"/>
              <a:buChar char="q"/>
            </a:pPr>
            <a:r>
              <a:rPr lang="en-US" sz="2400"/>
              <a:t>Minimum/maximum units (or hours for noncredit CDCP)</a:t>
            </a:r>
          </a:p>
          <a:p>
            <a:pPr marL="1094106" lvl="1" indent="-457200">
              <a:spcBef>
                <a:spcPts val="0"/>
              </a:spcBef>
              <a:spcAft>
                <a:spcPts val="0"/>
              </a:spcAft>
              <a:buSzPct val="100000"/>
              <a:buFont typeface="Wingdings" panose="05000000000000000000" pitchFamily="2" charset="2"/>
              <a:buChar char="q"/>
            </a:pPr>
            <a:r>
              <a:rPr lang="en-US" sz="2400"/>
              <a:t>Verify that all courses in narrative item 3 have been included in the Associated Courses section</a:t>
            </a:r>
          </a:p>
          <a:p>
            <a:pPr marL="636906" lvl="1" indent="0">
              <a:spcBef>
                <a:spcPts val="0"/>
              </a:spcBef>
              <a:spcAft>
                <a:spcPts val="0"/>
              </a:spcAft>
              <a:buSzPct val="100000"/>
              <a:buNone/>
            </a:pPr>
            <a:endParaRPr lang="en-US" sz="1000"/>
          </a:p>
          <a:p>
            <a:pPr marL="1094106" lvl="2" indent="0">
              <a:spcBef>
                <a:spcPts val="0"/>
              </a:spcBef>
              <a:spcAft>
                <a:spcPts val="0"/>
              </a:spcAft>
              <a:buSzPct val="100000"/>
              <a:buNone/>
            </a:pPr>
            <a:endParaRPr lang="en-US" sz="500"/>
          </a:p>
          <a:p>
            <a:pPr marL="636906" indent="-457200">
              <a:spcBef>
                <a:spcPts val="0"/>
              </a:spcBef>
              <a:spcAft>
                <a:spcPts val="0"/>
              </a:spcAft>
              <a:buSzPct val="100000"/>
            </a:pPr>
            <a:r>
              <a:rPr lang="en-US" sz="2800"/>
              <a:t>For legacy programs confirm that old/outdated attachments (including CORs) and regenerated/duplicate attachments have been removed</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20</a:t>
            </a:fld>
            <a:endParaRPr lang="en-US" altLang="en-US"/>
          </a:p>
        </p:txBody>
      </p:sp>
    </p:spTree>
    <p:extLst>
      <p:ext uri="{BB962C8B-B14F-4D97-AF65-F5344CB8AC3E}">
        <p14:creationId xmlns:p14="http://schemas.microsoft.com/office/powerpoint/2010/main" val="22832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07" y="198870"/>
            <a:ext cx="10046043" cy="1325563"/>
          </a:xfrm>
        </p:spPr>
        <p:txBody>
          <a:bodyPr/>
          <a:lstStyle/>
          <a:p>
            <a:r>
              <a:rPr lang="en" b="1">
                <a:solidFill>
                  <a:schemeClr val="dk1"/>
                </a:solidFill>
              </a:rPr>
              <a:t>Best Practices for Submitting Curriculum – Certificates and Associate Degrees</a:t>
            </a:r>
            <a:endParaRPr lang="en-US"/>
          </a:p>
        </p:txBody>
      </p:sp>
      <p:sp>
        <p:nvSpPr>
          <p:cNvPr id="3" name="Content Placeholder 2"/>
          <p:cNvSpPr>
            <a:spLocks noGrp="1"/>
          </p:cNvSpPr>
          <p:nvPr>
            <p:ph sz="half" idx="1"/>
          </p:nvPr>
        </p:nvSpPr>
        <p:spPr>
          <a:xfrm>
            <a:off x="1277650" y="1634836"/>
            <a:ext cx="10600314" cy="4583084"/>
          </a:xfrm>
        </p:spPr>
        <p:txBody>
          <a:bodyPr/>
          <a:lstStyle/>
          <a:p>
            <a:pPr marL="628015" lvl="0" indent="-457200">
              <a:spcBef>
                <a:spcPts val="0"/>
              </a:spcBef>
              <a:spcAft>
                <a:spcPts val="0"/>
              </a:spcAft>
              <a:buSzPct val="100000"/>
            </a:pPr>
            <a:r>
              <a:rPr lang="en-US"/>
              <a:t>Confirm all required elements and supporting documentation (if applicable) is attached</a:t>
            </a:r>
          </a:p>
          <a:p>
            <a:pPr marL="170815" lvl="0" indent="0">
              <a:spcBef>
                <a:spcPts val="0"/>
              </a:spcBef>
              <a:spcAft>
                <a:spcPts val="0"/>
              </a:spcAft>
              <a:buSzPct val="100000"/>
              <a:buNone/>
            </a:pPr>
            <a:endParaRPr lang="en-US" sz="500"/>
          </a:p>
          <a:p>
            <a:pPr marL="1437006" lvl="2" indent="-342900">
              <a:spcBef>
                <a:spcPts val="0"/>
              </a:spcBef>
              <a:spcAft>
                <a:spcPts val="0"/>
              </a:spcAft>
              <a:buSzPct val="100000"/>
              <a:buFont typeface="Wingdings" panose="05000000000000000000" pitchFamily="2" charset="2"/>
              <a:buChar char="q"/>
            </a:pPr>
            <a:r>
              <a:rPr lang="en-US" sz="2200"/>
              <a:t>Narrative</a:t>
            </a:r>
          </a:p>
          <a:p>
            <a:pPr marL="1894206" lvl="3" indent="-342900">
              <a:spcBef>
                <a:spcPts val="0"/>
              </a:spcBef>
              <a:spcAft>
                <a:spcPts val="0"/>
              </a:spcAft>
              <a:buSzPct val="100000"/>
              <a:buFont typeface="Wingdings" panose="05000000000000000000" pitchFamily="2" charset="2"/>
              <a:buChar char="q"/>
            </a:pPr>
            <a:r>
              <a:rPr lang="en-US" sz="2000"/>
              <a:t>Validate double counted values in narrative item 3 for associate degrees are accurate</a:t>
            </a:r>
          </a:p>
          <a:p>
            <a:pPr marL="1437006" lvl="2" indent="-342900">
              <a:spcBef>
                <a:spcPts val="0"/>
              </a:spcBef>
              <a:spcAft>
                <a:spcPts val="0"/>
              </a:spcAft>
              <a:buSzPct val="100000"/>
              <a:buFont typeface="Wingdings" panose="05000000000000000000" pitchFamily="2" charset="2"/>
              <a:buChar char="q"/>
            </a:pPr>
            <a:r>
              <a:rPr lang="en-US" sz="2200"/>
              <a:t>LMI and analysis (for CTE programs &amp; apprenticeships) - must be current (within 2 years) and focus on local region</a:t>
            </a:r>
          </a:p>
          <a:p>
            <a:pPr marL="1437006" lvl="2" indent="-342900">
              <a:spcBef>
                <a:spcPts val="0"/>
              </a:spcBef>
              <a:spcAft>
                <a:spcPts val="0"/>
              </a:spcAft>
              <a:buSzPct val="100000"/>
              <a:buFont typeface="Wingdings" panose="05000000000000000000" pitchFamily="2" charset="2"/>
              <a:buChar char="q"/>
            </a:pPr>
            <a:r>
              <a:rPr lang="en-US" sz="2200"/>
              <a:t>Advisory committee minutes (for CTE programs) - including date and location of meeting, list of attendees and job titles, and program recommendations)</a:t>
            </a:r>
          </a:p>
          <a:p>
            <a:pPr marL="1894206" lvl="3" indent="-342900">
              <a:spcBef>
                <a:spcPts val="0"/>
              </a:spcBef>
              <a:spcAft>
                <a:spcPts val="0"/>
              </a:spcAft>
              <a:buSzPct val="100000"/>
              <a:buFont typeface="Wingdings" panose="05000000000000000000" pitchFamily="2" charset="2"/>
              <a:buChar char="q"/>
            </a:pPr>
            <a:r>
              <a:rPr lang="en-US" sz="2200"/>
              <a:t>If certificate or degree is new confirm the approval action for the new program is highlighted</a:t>
            </a:r>
          </a:p>
          <a:p>
            <a:pPr marL="1437006" lvl="2" indent="-342900">
              <a:spcBef>
                <a:spcPts val="0"/>
              </a:spcBef>
              <a:spcAft>
                <a:spcPts val="0"/>
              </a:spcAft>
              <a:buSzPct val="100000"/>
              <a:buFont typeface="Wingdings" panose="05000000000000000000" pitchFamily="2" charset="2"/>
              <a:buChar char="q"/>
            </a:pPr>
            <a:r>
              <a:rPr lang="en-US" sz="2200"/>
              <a:t>Regional consortia recommendation (for new CTE programs) </a:t>
            </a:r>
          </a:p>
          <a:p>
            <a:pPr marL="1437006" lvl="2" indent="-342900">
              <a:spcBef>
                <a:spcPts val="0"/>
              </a:spcBef>
              <a:spcAft>
                <a:spcPts val="0"/>
              </a:spcAft>
              <a:buSzPct val="100000"/>
              <a:buFont typeface="Wingdings" panose="05000000000000000000" pitchFamily="2" charset="2"/>
              <a:buChar char="q"/>
            </a:pPr>
            <a:r>
              <a:rPr lang="en-US" sz="2200"/>
              <a:t>California Division of Apprenticeship Standards Approval Letter (for apprenticeships) </a:t>
            </a:r>
          </a:p>
          <a:p>
            <a:pPr marL="1437006" lvl="2" indent="-342900">
              <a:spcBef>
                <a:spcPts val="0"/>
              </a:spcBef>
              <a:spcAft>
                <a:spcPts val="0"/>
              </a:spcAft>
              <a:buSzPct val="100000"/>
              <a:buFont typeface="Wingdings" panose="05000000000000000000" pitchFamily="2" charset="2"/>
              <a:buChar char="q"/>
            </a:pPr>
            <a:r>
              <a:rPr lang="en-US" sz="2200"/>
              <a:t>Transfer documentation (if applicable)</a:t>
            </a:r>
          </a:p>
          <a:p>
            <a:pPr marL="1094106" lvl="2" indent="0">
              <a:spcBef>
                <a:spcPts val="0"/>
              </a:spcBef>
              <a:spcAft>
                <a:spcPts val="0"/>
              </a:spcAft>
              <a:buSzPct val="100000"/>
              <a:buNone/>
            </a:pPr>
            <a:endParaRPr lang="en-US" sz="500"/>
          </a:p>
          <a:p>
            <a:pPr marL="1094106" lvl="2" indent="0">
              <a:spcBef>
                <a:spcPts val="0"/>
              </a:spcBef>
              <a:spcAft>
                <a:spcPts val="0"/>
              </a:spcAft>
              <a:buSzPct val="100000"/>
              <a:buNone/>
            </a:pPr>
            <a:endParaRPr lang="en-US" sz="500"/>
          </a:p>
          <a:p>
            <a:pPr marL="457200" lvl="0" indent="-286385">
              <a:spcBef>
                <a:spcPts val="0"/>
              </a:spcBef>
              <a:spcAft>
                <a:spcPts val="0"/>
              </a:spcAft>
              <a:buSzPct val="100000"/>
              <a:buChar char="●"/>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21</a:t>
            </a:fld>
            <a:endParaRPr lang="en-US" altLang="en-US"/>
          </a:p>
        </p:txBody>
      </p:sp>
    </p:spTree>
    <p:extLst>
      <p:ext uri="{BB962C8B-B14F-4D97-AF65-F5344CB8AC3E}">
        <p14:creationId xmlns:p14="http://schemas.microsoft.com/office/powerpoint/2010/main" val="109968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07" y="155401"/>
            <a:ext cx="10046043" cy="876446"/>
          </a:xfrm>
        </p:spPr>
        <p:txBody>
          <a:bodyPr>
            <a:normAutofit/>
          </a:bodyPr>
          <a:lstStyle/>
          <a:p>
            <a:r>
              <a:rPr lang="en" sz="3300" b="1">
                <a:solidFill>
                  <a:schemeClr val="dk1"/>
                </a:solidFill>
              </a:rPr>
              <a:t>Best Practices for Submitting Curriculum – ADTs</a:t>
            </a:r>
            <a:endParaRPr lang="en-US" sz="3300"/>
          </a:p>
        </p:txBody>
      </p:sp>
      <p:sp>
        <p:nvSpPr>
          <p:cNvPr id="3" name="Content Placeholder 2"/>
          <p:cNvSpPr>
            <a:spLocks noGrp="1"/>
          </p:cNvSpPr>
          <p:nvPr>
            <p:ph sz="half" idx="1"/>
          </p:nvPr>
        </p:nvSpPr>
        <p:spPr>
          <a:xfrm>
            <a:off x="1277650" y="1317073"/>
            <a:ext cx="10058400" cy="4900848"/>
          </a:xfrm>
        </p:spPr>
        <p:txBody>
          <a:bodyPr/>
          <a:lstStyle/>
          <a:p>
            <a:r>
              <a:rPr lang="en-US">
                <a:cs typeface="Gill Sans"/>
              </a:rPr>
              <a:t>Utilize the Chancellor’s Office </a:t>
            </a:r>
            <a:r>
              <a:rPr lang="en-US">
                <a:cs typeface="Gill Sans"/>
                <a:hlinkClick r:id="rId2"/>
              </a:rPr>
              <a:t>AA-T/AS-T Review Checklist</a:t>
            </a:r>
            <a:r>
              <a:rPr lang="en-US">
                <a:cs typeface="Gill Sans"/>
              </a:rPr>
              <a:t> [</a:t>
            </a:r>
            <a:r>
              <a:rPr lang="en-US">
                <a:cs typeface="Gill Sans"/>
                <a:hlinkClick r:id="rId3"/>
              </a:rPr>
              <a:t>link</a:t>
            </a:r>
            <a:r>
              <a:rPr lang="en-US">
                <a:cs typeface="Gill Sans"/>
              </a:rPr>
              <a:t>]</a:t>
            </a:r>
            <a:endParaRPr lang="en-US">
              <a:solidFill>
                <a:srgbClr val="FF0000"/>
              </a:solidFill>
            </a:endParaRPr>
          </a:p>
          <a:p>
            <a:pPr marL="0" indent="0">
              <a:buNone/>
            </a:pPr>
            <a:endParaRPr lang="en-US"/>
          </a:p>
          <a:p>
            <a:pPr marL="974090" lvl="1" indent="-342900">
              <a:spcBef>
                <a:spcPts val="0"/>
              </a:spcBef>
              <a:spcAft>
                <a:spcPts val="0"/>
              </a:spcAft>
              <a:buSzPct val="100000"/>
              <a:buFont typeface="Wingdings" panose="05000000000000000000" pitchFamily="2" charset="2"/>
              <a:buChar char="q"/>
            </a:pPr>
            <a:r>
              <a:rPr lang="en-US" sz="2000">
                <a:cs typeface="Gill Sans"/>
              </a:rPr>
              <a:t>Confirm current TMC was used, the college name is included, and the total min/max units are 60</a:t>
            </a:r>
          </a:p>
          <a:p>
            <a:pPr marL="974090" lvl="1" indent="-342900">
              <a:spcBef>
                <a:spcPts val="0"/>
              </a:spcBef>
              <a:spcAft>
                <a:spcPts val="0"/>
              </a:spcAft>
              <a:buSzPct val="100000"/>
              <a:buFont typeface="Wingdings" panose="05000000000000000000" pitchFamily="2" charset="2"/>
              <a:buChar char="q"/>
            </a:pPr>
            <a:r>
              <a:rPr lang="en-US" sz="2000">
                <a:cs typeface="Gill Sans"/>
              </a:rPr>
              <a:t>Confirm narrative items 1-2 are attached and that the graduation requirements (completion of 60 semester or 90 quarter units, minimum overall GPA of 2.0, minimum grade of “C” or “P” for each course in the major, completion of the CSU-GE Breadth or IGETC pattern) have been included</a:t>
            </a:r>
          </a:p>
          <a:p>
            <a:pPr marL="974090" lvl="1" indent="-342900">
              <a:spcBef>
                <a:spcPts val="0"/>
              </a:spcBef>
              <a:spcAft>
                <a:spcPts val="0"/>
              </a:spcAft>
              <a:buSzPct val="100000"/>
              <a:buFont typeface="Wingdings" panose="05000000000000000000" pitchFamily="2" charset="2"/>
              <a:buChar char="q"/>
            </a:pPr>
            <a:r>
              <a:rPr lang="en-US" sz="2000">
                <a:cs typeface="Gill Sans"/>
              </a:rPr>
              <a:t>Confirm the program goal is “Transfer” and that apprenticeship is coded as “False”</a:t>
            </a:r>
          </a:p>
          <a:p>
            <a:pPr marL="974090" lvl="1" indent="-342900">
              <a:spcBef>
                <a:spcPts val="0"/>
              </a:spcBef>
              <a:spcAft>
                <a:spcPts val="0"/>
              </a:spcAft>
              <a:buSzPct val="100000"/>
              <a:buFont typeface="Wingdings" panose="05000000000000000000" pitchFamily="2" charset="2"/>
              <a:buChar char="q"/>
            </a:pPr>
            <a:r>
              <a:rPr lang="en-US" sz="2000">
                <a:cs typeface="Gill Sans"/>
              </a:rPr>
              <a:t>Confirm all CORs are attached and that the course prefix, number, and title for C-ID approved courses matches in both COCI and C-ID’s system</a:t>
            </a:r>
          </a:p>
          <a:p>
            <a:pPr marL="974090" lvl="1" indent="-342900">
              <a:spcBef>
                <a:spcPts val="0"/>
              </a:spcBef>
              <a:spcAft>
                <a:spcPts val="0"/>
              </a:spcAft>
              <a:buSzPct val="100000"/>
              <a:buFont typeface="Wingdings" panose="05000000000000000000" pitchFamily="2" charset="2"/>
              <a:buChar char="q"/>
            </a:pPr>
            <a:r>
              <a:rPr lang="en-US" sz="2000">
                <a:cs typeface="Gill Sans"/>
              </a:rPr>
              <a:t>Confirm all supporting documentation (AAM, GECC, BCT) required by the TMC is attached </a:t>
            </a:r>
            <a:endParaRPr lang="en-US" sz="2000"/>
          </a:p>
          <a:p>
            <a:pPr marL="974090" lvl="1" indent="-342900">
              <a:spcBef>
                <a:spcPts val="0"/>
              </a:spcBef>
              <a:spcAft>
                <a:spcPts val="0"/>
              </a:spcAft>
              <a:buSzPct val="100000"/>
              <a:buFont typeface="Wingdings" panose="05000000000000000000" pitchFamily="2" charset="2"/>
              <a:buChar char="q"/>
            </a:pPr>
            <a:r>
              <a:rPr lang="en-US" sz="2000">
                <a:cs typeface="Gill Sans"/>
              </a:rPr>
              <a:t>If a course matched to a C-ID descriptor is pending C-ID approval beyond 45 days attach documentation</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22</a:t>
            </a:fld>
            <a:endParaRPr lang="en-US" altLang="en-US"/>
          </a:p>
        </p:txBody>
      </p:sp>
    </p:spTree>
    <p:extLst>
      <p:ext uri="{BB962C8B-B14F-4D97-AF65-F5344CB8AC3E}">
        <p14:creationId xmlns:p14="http://schemas.microsoft.com/office/powerpoint/2010/main" val="362895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767389"/>
          </a:xfrm>
        </p:spPr>
        <p:txBody>
          <a:bodyPr>
            <a:normAutofit/>
          </a:bodyPr>
          <a:lstStyle/>
          <a:p>
            <a:r>
              <a:rPr lang="en" sz="3300" b="1">
                <a:solidFill>
                  <a:schemeClr val="dk1"/>
                </a:solidFill>
              </a:rPr>
              <a:t>Best Practices for Submitting Curriculum – ADTs</a:t>
            </a:r>
            <a:endParaRPr lang="en-US" sz="3300"/>
          </a:p>
        </p:txBody>
      </p:sp>
      <p:sp>
        <p:nvSpPr>
          <p:cNvPr id="3" name="Content Placeholder 2"/>
          <p:cNvSpPr>
            <a:spLocks noGrp="1"/>
          </p:cNvSpPr>
          <p:nvPr>
            <p:ph sz="half" idx="1"/>
          </p:nvPr>
        </p:nvSpPr>
        <p:spPr/>
        <p:txBody>
          <a:bodyPr/>
          <a:lstStyle/>
          <a:p>
            <a:r>
              <a:rPr lang="en-US" sz="2600">
                <a:cs typeface="Gill Sans"/>
              </a:rPr>
              <a:t>Double counting </a:t>
            </a:r>
            <a:endParaRPr lang="en-US" sz="2600"/>
          </a:p>
          <a:p>
            <a:pPr marL="974090" lvl="1" indent="-342900">
              <a:spcBef>
                <a:spcPts val="0"/>
              </a:spcBef>
              <a:spcAft>
                <a:spcPts val="0"/>
              </a:spcAft>
              <a:buSzPct val="100000"/>
              <a:buFont typeface="Courier New" panose="02070309020205020404" pitchFamily="49" charset="0"/>
              <a:buChar char="o"/>
            </a:pPr>
            <a:r>
              <a:rPr lang="en-US" sz="2400">
                <a:cs typeface="Gill Sans"/>
              </a:rPr>
              <a:t>Develop a basic understanding of the rules for each GE area</a:t>
            </a:r>
          </a:p>
          <a:p>
            <a:pPr marL="631667" lvl="1" indent="0">
              <a:spcBef>
                <a:spcPts val="0"/>
              </a:spcBef>
              <a:spcAft>
                <a:spcPts val="0"/>
              </a:spcAft>
              <a:buSzPct val="100000"/>
              <a:buNone/>
            </a:pPr>
            <a:endParaRPr lang="en-US" sz="2400"/>
          </a:p>
          <a:p>
            <a:pPr marL="974090" lvl="1" indent="-342900">
              <a:spcBef>
                <a:spcPts val="0"/>
              </a:spcBef>
              <a:spcAft>
                <a:spcPts val="0"/>
              </a:spcAft>
              <a:buSzPct val="100000"/>
              <a:buFont typeface="Courier New" panose="02070309020205020404" pitchFamily="49" charset="0"/>
              <a:buChar char="o"/>
            </a:pPr>
            <a:r>
              <a:rPr lang="en-US" sz="2400">
                <a:cs typeface="Gill Sans"/>
              </a:rPr>
              <a:t>Refer to the Chancellor’s Office </a:t>
            </a:r>
            <a:r>
              <a:rPr lang="en-US" sz="2400">
                <a:cs typeface="Gill Sans"/>
                <a:hlinkClick r:id="rId2"/>
              </a:rPr>
              <a:t>Double Count for CSU-GE, IGETC, and IGETC for STEM</a:t>
            </a:r>
            <a:r>
              <a:rPr lang="en-US" sz="2400">
                <a:cs typeface="Gill Sans"/>
              </a:rPr>
              <a:t> document [</a:t>
            </a:r>
            <a:r>
              <a:rPr lang="en-US" sz="2400">
                <a:cs typeface="Gill Sans"/>
                <a:hlinkClick r:id="rId3"/>
              </a:rPr>
              <a:t>link</a:t>
            </a:r>
            <a:r>
              <a:rPr lang="en-US" sz="2400">
                <a:cs typeface="Gill Sans"/>
              </a:rPr>
              <a:t>]</a:t>
            </a:r>
            <a:endParaRPr lang="en-US" sz="2400">
              <a:solidFill>
                <a:srgbClr val="FF0000"/>
              </a:solidFill>
            </a:endParaRPr>
          </a:p>
          <a:p>
            <a:pPr marL="974090" lvl="1" indent="-342900">
              <a:spcBef>
                <a:spcPts val="0"/>
              </a:spcBef>
              <a:spcAft>
                <a:spcPts val="0"/>
              </a:spcAft>
              <a:buSzPct val="100000"/>
              <a:buFont typeface="Courier New" panose="02070309020205020404" pitchFamily="49" charset="0"/>
              <a:buChar char="o"/>
            </a:pPr>
            <a:endParaRPr lang="en-US" sz="2400">
              <a:cs typeface="Gill Sans"/>
            </a:endParaRPr>
          </a:p>
          <a:p>
            <a:pPr marL="974090" lvl="1" indent="-342900">
              <a:spcBef>
                <a:spcPts val="0"/>
              </a:spcBef>
              <a:spcAft>
                <a:spcPts val="0"/>
              </a:spcAft>
              <a:buSzPct val="100000"/>
              <a:buFont typeface="Courier New" panose="02070309020205020404" pitchFamily="49" charset="0"/>
              <a:buChar char="o"/>
            </a:pPr>
            <a:r>
              <a:rPr lang="en-US" sz="2400">
                <a:cs typeface="Gill Sans"/>
              </a:rPr>
              <a:t>Have someone from your campus experienced at double counting (such as an evaluator, counselor, or articulation officer) confirm the values provided in the TMC</a:t>
            </a:r>
          </a:p>
          <a:p>
            <a:pPr lvl="1"/>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23</a:t>
            </a:fld>
            <a:endParaRPr lang="en-US" altLang="en-US"/>
          </a:p>
        </p:txBody>
      </p:sp>
    </p:spTree>
    <p:extLst>
      <p:ext uri="{BB962C8B-B14F-4D97-AF65-F5344CB8AC3E}">
        <p14:creationId xmlns:p14="http://schemas.microsoft.com/office/powerpoint/2010/main" val="24337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Best Practices for Submitting Curriculum –Noncredit Certificates (CDCP)</a:t>
            </a:r>
            <a:endParaRPr lang="en-US"/>
          </a:p>
        </p:txBody>
      </p:sp>
      <p:sp>
        <p:nvSpPr>
          <p:cNvPr id="3" name="Content Placeholder 2"/>
          <p:cNvSpPr>
            <a:spLocks noGrp="1"/>
          </p:cNvSpPr>
          <p:nvPr>
            <p:ph sz="half" idx="1"/>
          </p:nvPr>
        </p:nvSpPr>
        <p:spPr/>
        <p:txBody>
          <a:bodyPr/>
          <a:lstStyle/>
          <a:p>
            <a:pPr marL="512128" indent="-342900">
              <a:spcBef>
                <a:spcPts val="0"/>
              </a:spcBef>
              <a:spcAft>
                <a:spcPts val="0"/>
              </a:spcAft>
              <a:buSzPct val="100000"/>
            </a:pPr>
            <a:r>
              <a:rPr lang="en-US" sz="2600"/>
              <a:t>Confirm proposal fields specific to noncredit programs are accurate and complete in COCI</a:t>
            </a:r>
          </a:p>
          <a:p>
            <a:pPr marL="969328" lvl="1" indent="-342900">
              <a:spcBef>
                <a:spcPts val="0"/>
              </a:spcBef>
              <a:spcAft>
                <a:spcPts val="0"/>
              </a:spcAft>
              <a:buSzPct val="100000"/>
              <a:buFont typeface="Wingdings" panose="05000000000000000000" pitchFamily="2" charset="2"/>
              <a:buChar char="q"/>
            </a:pPr>
            <a:r>
              <a:rPr lang="en-US" sz="2400"/>
              <a:t>Noncredit program type</a:t>
            </a:r>
          </a:p>
          <a:p>
            <a:pPr marL="969328" lvl="1" indent="-342900">
              <a:spcBef>
                <a:spcPts val="0"/>
              </a:spcBef>
              <a:spcAft>
                <a:spcPts val="0"/>
              </a:spcAft>
              <a:buSzPct val="100000"/>
              <a:buFont typeface="Wingdings" panose="05000000000000000000" pitchFamily="2" charset="2"/>
              <a:buChar char="q"/>
            </a:pPr>
            <a:r>
              <a:rPr lang="en-US" sz="2400"/>
              <a:t>CDCP eligibility criteria</a:t>
            </a:r>
          </a:p>
          <a:p>
            <a:pPr marL="969328" lvl="1" indent="-342900">
              <a:spcBef>
                <a:spcPts val="0"/>
              </a:spcBef>
              <a:spcAft>
                <a:spcPts val="0"/>
              </a:spcAft>
              <a:buSzPct val="100000"/>
              <a:buFont typeface="Wingdings" panose="05000000000000000000" pitchFamily="2" charset="2"/>
              <a:buChar char="q"/>
            </a:pPr>
            <a:r>
              <a:rPr lang="en-US" sz="2400"/>
              <a:t>Employment potential</a:t>
            </a:r>
          </a:p>
          <a:p>
            <a:pPr marL="969328" lvl="1" indent="-342900">
              <a:spcBef>
                <a:spcPts val="0"/>
              </a:spcBef>
              <a:spcAft>
                <a:spcPts val="0"/>
              </a:spcAft>
              <a:buSzPct val="100000"/>
              <a:buFont typeface="Wingdings" panose="05000000000000000000" pitchFamily="2" charset="2"/>
              <a:buChar char="q"/>
            </a:pPr>
            <a:r>
              <a:rPr lang="en-US" sz="2400"/>
              <a:t>Total core courses/hours and total elective courses/hours</a:t>
            </a:r>
          </a:p>
          <a:p>
            <a:pPr marL="626428" lvl="1" indent="0">
              <a:spcBef>
                <a:spcPts val="0"/>
              </a:spcBef>
              <a:spcAft>
                <a:spcPts val="0"/>
              </a:spcAft>
              <a:buSzPct val="100000"/>
              <a:buNone/>
            </a:pPr>
            <a:endParaRPr lang="en-US" sz="2400"/>
          </a:p>
          <a:p>
            <a:pPr marL="512128" indent="-342900">
              <a:spcBef>
                <a:spcPts val="0"/>
              </a:spcBef>
              <a:spcAft>
                <a:spcPts val="0"/>
              </a:spcAft>
              <a:buSzPct val="100000"/>
            </a:pPr>
            <a:r>
              <a:rPr lang="en-US" sz="2600"/>
              <a:t>Confirm all required elements and supporting documentation (if applicable) is attached</a:t>
            </a:r>
          </a:p>
          <a:p>
            <a:pPr marL="969328" lvl="1" indent="-342900">
              <a:spcBef>
                <a:spcPts val="0"/>
              </a:spcBef>
              <a:spcAft>
                <a:spcPts val="0"/>
              </a:spcAft>
              <a:buSzPct val="100000"/>
              <a:buFont typeface="Wingdings" panose="05000000000000000000" pitchFamily="2" charset="2"/>
              <a:buChar char="q"/>
            </a:pPr>
            <a:r>
              <a:rPr lang="en-US" sz="2400"/>
              <a:t>Narrative (only items 1-4 are required for noncredit programs)</a:t>
            </a:r>
          </a:p>
          <a:p>
            <a:pPr marL="969328" lvl="1" indent="-342900">
              <a:spcBef>
                <a:spcPts val="0"/>
              </a:spcBef>
              <a:spcAft>
                <a:spcPts val="0"/>
              </a:spcAft>
              <a:buSzPct val="100000"/>
              <a:buFont typeface="Wingdings" panose="05000000000000000000" pitchFamily="2" charset="2"/>
              <a:buChar char="q"/>
            </a:pPr>
            <a:r>
              <a:rPr lang="en-US" sz="2400"/>
              <a:t>LMI and analysis (only required for Short-Term Vocational programs)</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24</a:t>
            </a:fld>
            <a:endParaRPr lang="en-US" altLang="en-US"/>
          </a:p>
        </p:txBody>
      </p:sp>
    </p:spTree>
    <p:extLst>
      <p:ext uri="{BB962C8B-B14F-4D97-AF65-F5344CB8AC3E}">
        <p14:creationId xmlns:p14="http://schemas.microsoft.com/office/powerpoint/2010/main" val="214857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508882" cy="700276"/>
          </a:xfrm>
        </p:spPr>
        <p:txBody>
          <a:bodyPr>
            <a:normAutofit/>
          </a:bodyPr>
          <a:lstStyle/>
          <a:p>
            <a:r>
              <a:rPr lang="en" sz="3000" b="1">
                <a:solidFill>
                  <a:schemeClr val="dk1"/>
                </a:solidFill>
              </a:rPr>
              <a:t>Building Relationships with Faculty &amp; Curriculum Chair(s)</a:t>
            </a:r>
            <a:endParaRPr lang="en-US" sz="3000"/>
          </a:p>
        </p:txBody>
      </p:sp>
      <p:sp>
        <p:nvSpPr>
          <p:cNvPr id="3" name="Content Placeholder 2"/>
          <p:cNvSpPr>
            <a:spLocks noGrp="1"/>
          </p:cNvSpPr>
          <p:nvPr>
            <p:ph sz="half" idx="1"/>
          </p:nvPr>
        </p:nvSpPr>
        <p:spPr>
          <a:xfrm>
            <a:off x="1277650" y="1375794"/>
            <a:ext cx="10058400" cy="4842126"/>
          </a:xfrm>
        </p:spPr>
        <p:txBody>
          <a:bodyPr/>
          <a:lstStyle/>
          <a:p>
            <a:pPr marL="0" lvl="0" indent="0">
              <a:spcBef>
                <a:spcPts val="0"/>
              </a:spcBef>
              <a:spcAft>
                <a:spcPts val="0"/>
              </a:spcAft>
              <a:buNone/>
            </a:pPr>
            <a:r>
              <a:rPr lang="en-US" sz="2600"/>
              <a:t>Care and Feeding of the Faculty Curriculum Chair </a:t>
            </a:r>
          </a:p>
          <a:p>
            <a:pPr marL="457200" lvl="0" indent="-311150">
              <a:spcBef>
                <a:spcPts val="1200"/>
              </a:spcBef>
              <a:spcAft>
                <a:spcPts val="300"/>
              </a:spcAft>
              <a:buSzPts val="1300"/>
              <a:buChar char="●"/>
            </a:pPr>
            <a:r>
              <a:rPr lang="en-US"/>
              <a:t>Promote a team approach that sets aside perceived hierarchies</a:t>
            </a:r>
            <a:endParaRPr lang="en-US" sz="300"/>
          </a:p>
          <a:p>
            <a:pPr marL="457200" lvl="0" indent="-311150">
              <a:spcBef>
                <a:spcPts val="1200"/>
              </a:spcBef>
              <a:spcAft>
                <a:spcPts val="300"/>
              </a:spcAft>
              <a:buSzPts val="1300"/>
              <a:buChar char="●"/>
            </a:pPr>
            <a:r>
              <a:rPr lang="en-US"/>
              <a:t>Formulate a clear understanding of respective responsibilities within the team structure</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Develop and maintain regular and open communication with the chair(s)</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Collaborate to develop annual curriculum timelines, calendars, goals, and objectives</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Be open to ideas for process improvement and innovation wherever they come from  </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Attend training opportunities together and plan professional development together</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25</a:t>
            </a:fld>
            <a:endParaRPr lang="en-US" altLang="en-US"/>
          </a:p>
        </p:txBody>
      </p:sp>
    </p:spTree>
    <p:extLst>
      <p:ext uri="{BB962C8B-B14F-4D97-AF65-F5344CB8AC3E}">
        <p14:creationId xmlns:p14="http://schemas.microsoft.com/office/powerpoint/2010/main" val="760884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475326" cy="591219"/>
          </a:xfrm>
        </p:spPr>
        <p:txBody>
          <a:bodyPr>
            <a:normAutofit/>
          </a:bodyPr>
          <a:lstStyle/>
          <a:p>
            <a:r>
              <a:rPr lang="en" sz="3000" b="1">
                <a:solidFill>
                  <a:schemeClr val="dk1"/>
                </a:solidFill>
              </a:rPr>
              <a:t>Building Relationships with Faculty &amp; Curriculum Chair(s)</a:t>
            </a:r>
            <a:endParaRPr lang="en-US" sz="3000"/>
          </a:p>
        </p:txBody>
      </p:sp>
      <p:sp>
        <p:nvSpPr>
          <p:cNvPr id="3" name="Content Placeholder 2"/>
          <p:cNvSpPr>
            <a:spLocks noGrp="1"/>
          </p:cNvSpPr>
          <p:nvPr>
            <p:ph sz="half" idx="1"/>
          </p:nvPr>
        </p:nvSpPr>
        <p:spPr>
          <a:xfrm>
            <a:off x="1277649" y="1191237"/>
            <a:ext cx="10399825" cy="5165113"/>
          </a:xfrm>
        </p:spPr>
        <p:txBody>
          <a:bodyPr/>
          <a:lstStyle/>
          <a:p>
            <a:pPr marL="0" lvl="0" indent="0">
              <a:spcBef>
                <a:spcPts val="0"/>
              </a:spcBef>
              <a:spcAft>
                <a:spcPts val="0"/>
              </a:spcAft>
              <a:buNone/>
            </a:pPr>
            <a:r>
              <a:rPr lang="en-US" sz="2600"/>
              <a:t>Care and Feeding of the Faculty  </a:t>
            </a:r>
          </a:p>
          <a:p>
            <a:pPr marL="457200" lvl="0" indent="-311150">
              <a:spcBef>
                <a:spcPts val="1200"/>
              </a:spcBef>
              <a:spcAft>
                <a:spcPts val="300"/>
              </a:spcAft>
              <a:buSzPts val="1300"/>
              <a:buChar char="●"/>
            </a:pPr>
            <a:r>
              <a:rPr lang="en-US"/>
              <a:t>Sympathize and empathize whenever possible; expect the same in return</a:t>
            </a:r>
            <a:endParaRPr lang="en-US" sz="300"/>
          </a:p>
          <a:p>
            <a:pPr marL="457200" lvl="0" indent="-311150">
              <a:spcBef>
                <a:spcPts val="1200"/>
              </a:spcBef>
              <a:spcAft>
                <a:spcPts val="300"/>
              </a:spcAft>
              <a:buSzPts val="1300"/>
              <a:buChar char="●"/>
            </a:pPr>
            <a:r>
              <a:rPr lang="en-US"/>
              <a:t>Expect technology challenges and distracted faculty (“I never got your email!”)</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Reference local documents (e.g. curriculum handbooks, local policies, etc.), Title 5, and Education Code</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Communicate timelines, technology updates, support hours, etc. frequently</a:t>
            </a:r>
          </a:p>
          <a:p>
            <a:pPr marL="146050" lvl="0" indent="0">
              <a:spcBef>
                <a:spcPts val="0"/>
              </a:spcBef>
              <a:spcAft>
                <a:spcPts val="300"/>
              </a:spcAft>
              <a:buSzPts val="1300"/>
              <a:buNone/>
            </a:pPr>
            <a:endParaRPr lang="en-US" sz="300"/>
          </a:p>
          <a:p>
            <a:pPr marL="457200" lvl="0" indent="-311150">
              <a:spcBef>
                <a:spcPts val="0"/>
              </a:spcBef>
              <a:spcAft>
                <a:spcPts val="300"/>
              </a:spcAft>
              <a:buSzPts val="1300"/>
              <a:buChar char="●"/>
            </a:pPr>
            <a:r>
              <a:rPr lang="en-US"/>
              <a:t>Provide visual representations of complex submission and approval processes, especially related to technology</a:t>
            </a:r>
          </a:p>
          <a:p>
            <a:pPr marL="146050" lvl="0" indent="0">
              <a:spcBef>
                <a:spcPts val="0"/>
              </a:spcBef>
              <a:spcAft>
                <a:spcPts val="300"/>
              </a:spcAft>
              <a:buSzPts val="1300"/>
              <a:buNone/>
            </a:pPr>
            <a:endParaRPr lang="en-US" sz="300"/>
          </a:p>
          <a:p>
            <a:pPr marL="457200" indent="-311150">
              <a:spcBef>
                <a:spcPts val="0"/>
              </a:spcBef>
              <a:spcAft>
                <a:spcPts val="300"/>
              </a:spcAft>
              <a:buSzPts val="1300"/>
              <a:buChar char="●"/>
            </a:pPr>
            <a:r>
              <a:rPr lang="en-US">
                <a:cs typeface="Gill Sans"/>
              </a:rPr>
              <a:t>Partner with the Curriculum Chair in the stickier situations (or in all situations) that may be challenging</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26</a:t>
            </a:fld>
            <a:endParaRPr lang="en-US" altLang="en-US"/>
          </a:p>
        </p:txBody>
      </p:sp>
    </p:spTree>
    <p:extLst>
      <p:ext uri="{BB962C8B-B14F-4D97-AF65-F5344CB8AC3E}">
        <p14:creationId xmlns:p14="http://schemas.microsoft.com/office/powerpoint/2010/main" val="334914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725444"/>
          </a:xfrm>
        </p:spPr>
        <p:txBody>
          <a:bodyPr/>
          <a:lstStyle/>
          <a:p>
            <a:r>
              <a:rPr lang="en" b="1">
                <a:solidFill>
                  <a:schemeClr val="dk1"/>
                </a:solidFill>
              </a:rPr>
              <a:t>Keeping Up With Curriculum Developments</a:t>
            </a:r>
            <a:endParaRPr lang="en-US"/>
          </a:p>
        </p:txBody>
      </p:sp>
      <p:sp>
        <p:nvSpPr>
          <p:cNvPr id="3" name="Content Placeholder 2"/>
          <p:cNvSpPr>
            <a:spLocks noGrp="1"/>
          </p:cNvSpPr>
          <p:nvPr>
            <p:ph sz="half" idx="1"/>
          </p:nvPr>
        </p:nvSpPr>
        <p:spPr>
          <a:xfrm>
            <a:off x="1277650" y="1236169"/>
            <a:ext cx="10046855" cy="4981751"/>
          </a:xfrm>
        </p:spPr>
        <p:txBody>
          <a:bodyPr/>
          <a:lstStyle/>
          <a:p>
            <a:pPr marL="457200" lvl="0" indent="-311150">
              <a:spcBef>
                <a:spcPts val="0"/>
              </a:spcBef>
              <a:spcAft>
                <a:spcPts val="300"/>
              </a:spcAft>
              <a:buSzPts val="1300"/>
              <a:buChar char="●"/>
            </a:pPr>
            <a:r>
              <a:rPr lang="en-US" sz="2200">
                <a:cs typeface="Gill Sans"/>
              </a:rPr>
              <a:t>Academic Senate for California Community Colleges Papers (</a:t>
            </a:r>
            <a:r>
              <a:rPr lang="en-US" sz="2200" u="sng">
                <a:solidFill>
                  <a:schemeClr val="hlink"/>
                </a:solidFill>
                <a:cs typeface="Gill Sans"/>
                <a:hlinkClick r:id="rId2">
                  <a:extLst>
                    <a:ext uri="{A12FA001-AC4F-418D-AE19-62706E023703}">
                      <ahyp:hlinkClr xmlns:ahyp="http://schemas.microsoft.com/office/drawing/2018/hyperlinkcolor" xmlns="" val="tx"/>
                    </a:ext>
                  </a:extLst>
                </a:hlinkClick>
              </a:rPr>
              <a:t>link</a:t>
            </a:r>
            <a:r>
              <a:rPr lang="en-US" sz="2200">
                <a:cs typeface="Gill Sans"/>
              </a:rPr>
              <a:t>)</a:t>
            </a:r>
          </a:p>
          <a:p>
            <a:pPr marL="146050" lvl="0" indent="0">
              <a:spcBef>
                <a:spcPts val="0"/>
              </a:spcBef>
              <a:spcAft>
                <a:spcPts val="300"/>
              </a:spcAft>
              <a:buSzPts val="1300"/>
              <a:buNone/>
            </a:pPr>
            <a:endParaRPr lang="en-US" sz="2200"/>
          </a:p>
          <a:p>
            <a:pPr marL="457200" lvl="0" indent="-311150">
              <a:spcBef>
                <a:spcPts val="0"/>
              </a:spcBef>
              <a:spcAft>
                <a:spcPts val="300"/>
              </a:spcAft>
              <a:buSzPts val="1300"/>
              <a:buChar char="●"/>
            </a:pPr>
            <a:r>
              <a:rPr lang="en-US" sz="2200">
                <a:cs typeface="Gill Sans"/>
              </a:rPr>
              <a:t>Academic Senate for California Community Colleges Rostrum (</a:t>
            </a:r>
            <a:r>
              <a:rPr lang="en-US" sz="2200" u="sng">
                <a:solidFill>
                  <a:schemeClr val="hlink"/>
                </a:solidFill>
                <a:cs typeface="Gill Sans"/>
                <a:hlinkClick r:id="rId3">
                  <a:extLst>
                    <a:ext uri="{A12FA001-AC4F-418D-AE19-62706E023703}">
                      <ahyp:hlinkClr xmlns:ahyp="http://schemas.microsoft.com/office/drawing/2018/hyperlinkcolor" xmlns="" val="tx"/>
                    </a:ext>
                  </a:extLst>
                </a:hlinkClick>
              </a:rPr>
              <a:t>link</a:t>
            </a:r>
            <a:r>
              <a:rPr lang="en-US" sz="2200">
                <a:cs typeface="Gill Sans"/>
              </a:rPr>
              <a:t>)</a:t>
            </a:r>
          </a:p>
          <a:p>
            <a:pPr marL="146050" lvl="0" indent="0">
              <a:spcBef>
                <a:spcPts val="0"/>
              </a:spcBef>
              <a:spcAft>
                <a:spcPts val="300"/>
              </a:spcAft>
              <a:buSzPts val="1300"/>
              <a:buNone/>
            </a:pPr>
            <a:endParaRPr lang="en-US" sz="2200"/>
          </a:p>
          <a:p>
            <a:pPr marL="457200" lvl="0" indent="-311150">
              <a:spcBef>
                <a:spcPts val="0"/>
              </a:spcBef>
              <a:spcAft>
                <a:spcPts val="300"/>
              </a:spcAft>
              <a:buSzPts val="1300"/>
              <a:buChar char="●"/>
            </a:pPr>
            <a:r>
              <a:rPr lang="en-US" sz="2200">
                <a:cs typeface="Gill Sans"/>
              </a:rPr>
              <a:t>California Community Colleges Board of Governors (</a:t>
            </a:r>
            <a:r>
              <a:rPr lang="en-US" sz="2200" u="sng">
                <a:solidFill>
                  <a:schemeClr val="hlink"/>
                </a:solidFill>
                <a:cs typeface="Gill Sans"/>
                <a:hlinkClick r:id="rId4">
                  <a:extLst>
                    <a:ext uri="{A12FA001-AC4F-418D-AE19-62706E023703}">
                      <ahyp:hlinkClr xmlns:ahyp="http://schemas.microsoft.com/office/drawing/2018/hyperlinkcolor" xmlns="" val="tx"/>
                    </a:ext>
                  </a:extLst>
                </a:hlinkClick>
              </a:rPr>
              <a:t>link</a:t>
            </a:r>
            <a:r>
              <a:rPr lang="en-US" sz="2200">
                <a:cs typeface="Gill Sans"/>
              </a:rPr>
              <a:t>)</a:t>
            </a:r>
          </a:p>
          <a:p>
            <a:pPr marL="146050" indent="0">
              <a:spcBef>
                <a:spcPts val="0"/>
              </a:spcBef>
              <a:spcAft>
                <a:spcPts val="300"/>
              </a:spcAft>
              <a:buSzPts val="1300"/>
              <a:buNone/>
            </a:pPr>
            <a:endParaRPr lang="en-US" sz="2200">
              <a:cs typeface="Gill Sans"/>
            </a:endParaRPr>
          </a:p>
          <a:p>
            <a:pPr marL="457200" indent="-311150">
              <a:spcBef>
                <a:spcPts val="0"/>
              </a:spcBef>
              <a:spcAft>
                <a:spcPts val="300"/>
              </a:spcAft>
              <a:buSzPts val="1300"/>
              <a:buChar char="●"/>
            </a:pPr>
            <a:r>
              <a:rPr lang="en-US" sz="2200">
                <a:cs typeface="Gill Sans"/>
              </a:rPr>
              <a:t>California Community Colleges Curriculum &amp; Instruction Unit (</a:t>
            </a:r>
            <a:r>
              <a:rPr lang="en-US" sz="2200">
                <a:cs typeface="Gill Sans"/>
                <a:hlinkClick r:id="rId5"/>
              </a:rPr>
              <a:t>link)</a:t>
            </a:r>
            <a:r>
              <a:rPr lang="en-US" sz="2200">
                <a:cs typeface="Gill Sans"/>
              </a:rPr>
              <a:t> </a:t>
            </a:r>
          </a:p>
          <a:p>
            <a:pPr marL="146050" lvl="0" indent="0">
              <a:spcBef>
                <a:spcPts val="0"/>
              </a:spcBef>
              <a:spcAft>
                <a:spcPts val="300"/>
              </a:spcAft>
              <a:buSzPts val="1300"/>
              <a:buNone/>
            </a:pPr>
            <a:endParaRPr lang="en-US" sz="2200"/>
          </a:p>
          <a:p>
            <a:pPr marL="457200" lvl="0" indent="-311150">
              <a:spcBef>
                <a:spcPts val="0"/>
              </a:spcBef>
              <a:spcAft>
                <a:spcPts val="300"/>
              </a:spcAft>
              <a:buSzPts val="1300"/>
              <a:buChar char="●"/>
            </a:pPr>
            <a:r>
              <a:rPr lang="en-US" sz="2200">
                <a:cs typeface="Gill Sans"/>
              </a:rPr>
              <a:t>California Community Colleges Curriculum Committee (5C) (</a:t>
            </a:r>
            <a:r>
              <a:rPr lang="en-US" sz="2200" u="sng">
                <a:solidFill>
                  <a:schemeClr val="hlink"/>
                </a:solidFill>
                <a:cs typeface="Gill Sans"/>
                <a:hlinkClick r:id="rId6">
                  <a:extLst>
                    <a:ext uri="{A12FA001-AC4F-418D-AE19-62706E023703}">
                      <ahyp:hlinkClr xmlns:ahyp="http://schemas.microsoft.com/office/drawing/2018/hyperlinkcolor" xmlns="" val="tx"/>
                    </a:ext>
                  </a:extLst>
                </a:hlinkClick>
              </a:rPr>
              <a:t>link</a:t>
            </a:r>
            <a:r>
              <a:rPr lang="en-US" sz="2200">
                <a:cs typeface="Gill Sans"/>
              </a:rPr>
              <a:t>)</a:t>
            </a:r>
          </a:p>
          <a:p>
            <a:pPr marL="146050" lvl="0" indent="0">
              <a:spcBef>
                <a:spcPts val="0"/>
              </a:spcBef>
              <a:spcAft>
                <a:spcPts val="300"/>
              </a:spcAft>
              <a:buSzPts val="1300"/>
              <a:buNone/>
            </a:pPr>
            <a:endParaRPr lang="en-US" sz="2200"/>
          </a:p>
          <a:p>
            <a:pPr marL="457200" lvl="0" indent="-311150">
              <a:spcBef>
                <a:spcPts val="0"/>
              </a:spcBef>
              <a:spcAft>
                <a:spcPts val="300"/>
              </a:spcAft>
              <a:buSzPts val="1300"/>
              <a:buChar char="●"/>
            </a:pPr>
            <a:r>
              <a:rPr lang="en-US" sz="2200">
                <a:cs typeface="Gill Sans"/>
              </a:rPr>
              <a:t>Chancellor’s Office Curriculum Assistance Listserv (</a:t>
            </a:r>
            <a:r>
              <a:rPr lang="en-US" sz="2200" u="sng">
                <a:solidFill>
                  <a:schemeClr val="hlink"/>
                </a:solidFill>
                <a:cs typeface="Gill Sans"/>
                <a:hlinkClick r:id="rId7">
                  <a:extLst>
                    <a:ext uri="{A12FA001-AC4F-418D-AE19-62706E023703}">
                      <ahyp:hlinkClr xmlns:ahyp="http://schemas.microsoft.com/office/drawing/2018/hyperlinkcolor" xmlns="" val="tx"/>
                    </a:ext>
                  </a:extLst>
                </a:hlinkClick>
              </a:rPr>
              <a:t>link</a:t>
            </a:r>
            <a:r>
              <a:rPr lang="en-US" sz="2200">
                <a:cs typeface="Gill Sans"/>
              </a:rPr>
              <a:t>)</a:t>
            </a:r>
          </a:p>
          <a:p>
            <a:pPr marL="146050" lvl="0" indent="0">
              <a:spcBef>
                <a:spcPts val="0"/>
              </a:spcBef>
              <a:spcAft>
                <a:spcPts val="300"/>
              </a:spcAft>
              <a:buSzPts val="1300"/>
              <a:buNone/>
            </a:pPr>
            <a:endParaRPr lang="en-US" sz="2200">
              <a:solidFill>
                <a:schemeClr val="accent3"/>
              </a:solidFill>
            </a:endParaRPr>
          </a:p>
          <a:p>
            <a:pPr marL="457200" lvl="0" indent="-311150">
              <a:spcBef>
                <a:spcPts val="0"/>
              </a:spcBef>
              <a:spcAft>
                <a:spcPts val="300"/>
              </a:spcAft>
              <a:buSzPts val="1300"/>
              <a:buChar char="●"/>
            </a:pPr>
            <a:r>
              <a:rPr lang="en-US" sz="2200">
                <a:cs typeface="Gill Sans"/>
              </a:rPr>
              <a:t>Curriculum Institute and Regional Meetings (</a:t>
            </a:r>
            <a:r>
              <a:rPr lang="en-US" sz="2200" u="sng">
                <a:solidFill>
                  <a:schemeClr val="hlink"/>
                </a:solidFill>
                <a:cs typeface="Gill Sans"/>
                <a:hlinkClick r:id="rId8">
                  <a:extLst>
                    <a:ext uri="{A12FA001-AC4F-418D-AE19-62706E023703}">
                      <ahyp:hlinkClr xmlns:ahyp="http://schemas.microsoft.com/office/drawing/2018/hyperlinkcolor" xmlns="" val="tx"/>
                    </a:ext>
                  </a:extLst>
                </a:hlinkClick>
              </a:rPr>
              <a:t>link</a:t>
            </a:r>
            <a:r>
              <a:rPr lang="en-US" sz="2200">
                <a:cs typeface="Gill Sans"/>
              </a:rPr>
              <a:t>)</a:t>
            </a:r>
          </a:p>
          <a:p>
            <a:pPr marL="146050" lvl="0" indent="0">
              <a:spcBef>
                <a:spcPts val="0"/>
              </a:spcBef>
              <a:spcAft>
                <a:spcPts val="300"/>
              </a:spcAft>
              <a:buSzPts val="1300"/>
              <a:buNone/>
            </a:pPr>
            <a:endParaRPr lang="en-US" sz="2200"/>
          </a:p>
          <a:p>
            <a:pPr marL="457200" indent="-311150">
              <a:spcBef>
                <a:spcPts val="0"/>
              </a:spcBef>
              <a:spcAft>
                <a:spcPts val="300"/>
              </a:spcAft>
              <a:buSzPts val="1300"/>
              <a:buChar char="●"/>
            </a:pPr>
            <a:r>
              <a:rPr lang="en-US" sz="2200">
                <a:cs typeface="Gill Sans"/>
              </a:rPr>
              <a:t>Curriculum Specialists Listserv (send email request to join to </a:t>
            </a:r>
            <a:r>
              <a:rPr lang="en-US" sz="2200">
                <a:cs typeface="Gill Sans"/>
                <a:hlinkClick r:id="rId9"/>
              </a:rPr>
              <a:t>cacurriculumstaff+owner@groups.io</a:t>
            </a:r>
            <a:r>
              <a:rPr lang="en-US" sz="2200">
                <a:solidFill>
                  <a:schemeClr val="accent3">
                    <a:lumMod val="50000"/>
                  </a:schemeClr>
                </a:solidFill>
                <a:cs typeface="Gill Sans"/>
              </a:rPr>
              <a:t>) </a:t>
            </a:r>
            <a:endParaRPr lang="en-US" sz="2200">
              <a:solidFill>
                <a:schemeClr val="accent3">
                  <a:lumMod val="50000"/>
                </a:schemeClr>
              </a:solidFill>
            </a:endParaRP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27</a:t>
            </a:fld>
            <a:endParaRPr lang="en-US" altLang="en-US"/>
          </a:p>
        </p:txBody>
      </p:sp>
    </p:spTree>
    <p:extLst>
      <p:ext uri="{BB962C8B-B14F-4D97-AF65-F5344CB8AC3E}">
        <p14:creationId xmlns:p14="http://schemas.microsoft.com/office/powerpoint/2010/main" val="262571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868057"/>
          </a:xfrm>
        </p:spPr>
        <p:txBody>
          <a:bodyPr/>
          <a:lstStyle/>
          <a:p>
            <a:r>
              <a:rPr lang="en" b="1">
                <a:solidFill>
                  <a:schemeClr val="dk1"/>
                </a:solidFill>
              </a:rPr>
              <a:t>Resources</a:t>
            </a:r>
            <a:endParaRPr lang="en-US"/>
          </a:p>
        </p:txBody>
      </p:sp>
      <p:sp>
        <p:nvSpPr>
          <p:cNvPr id="3" name="Content Placeholder 2"/>
          <p:cNvSpPr>
            <a:spLocks noGrp="1"/>
          </p:cNvSpPr>
          <p:nvPr>
            <p:ph sz="half" idx="1"/>
          </p:nvPr>
        </p:nvSpPr>
        <p:spPr/>
        <p:txBody>
          <a:bodyPr/>
          <a:lstStyle/>
          <a:p>
            <a:pPr marL="457200" lvl="0" indent="-311150">
              <a:spcBef>
                <a:spcPts val="0"/>
              </a:spcBef>
              <a:spcAft>
                <a:spcPts val="300"/>
              </a:spcAft>
              <a:buSzPts val="1300"/>
              <a:buChar char="●"/>
            </a:pPr>
            <a:r>
              <a:rPr lang="en-US" sz="2600">
                <a:cs typeface="Gill Sans"/>
              </a:rPr>
              <a:t>CCCCO MIS Data Mart (</a:t>
            </a:r>
            <a:r>
              <a:rPr lang="en-US" sz="2600" u="sng">
                <a:solidFill>
                  <a:schemeClr val="hlink"/>
                </a:solidFill>
                <a:cs typeface="Gill Sans"/>
                <a:hlinkClick r:id="rId2">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Course Data Elements (</a:t>
            </a:r>
            <a:r>
              <a:rPr lang="en-US" sz="2600" u="sng">
                <a:solidFill>
                  <a:schemeClr val="hlink"/>
                </a:solidFill>
                <a:cs typeface="Gill Sans"/>
                <a:hlinkClick r:id="rId3">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Credit Course Repetition Guidelines (</a:t>
            </a:r>
            <a:r>
              <a:rPr lang="en-US" sz="2600" u="sng">
                <a:solidFill>
                  <a:schemeClr val="hlink"/>
                </a:solidFill>
                <a:cs typeface="Gill Sans"/>
                <a:hlinkClick r:id="rId4">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Common Concerns and Questions for Community Services Offerings (</a:t>
            </a:r>
            <a:r>
              <a:rPr lang="en-US" sz="2600" u="sng">
                <a:solidFill>
                  <a:schemeClr val="hlink"/>
                </a:solidFill>
                <a:cs typeface="Gill Sans"/>
                <a:hlinkClick r:id="rId5">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Guidelines for Required Instructional Materials in the California Community Colleges (</a:t>
            </a:r>
            <a:r>
              <a:rPr lang="en-US" sz="2600" u="sng">
                <a:solidFill>
                  <a:schemeClr val="hlink"/>
                </a:solidFill>
                <a:cs typeface="Gill Sans"/>
                <a:hlinkClick r:id="rId6">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Noncredit at a Glance (</a:t>
            </a:r>
            <a:r>
              <a:rPr lang="en-US" sz="2600">
                <a:solidFill>
                  <a:schemeClr val="accent3">
                    <a:lumMod val="50000"/>
                  </a:schemeClr>
                </a:solidFill>
                <a:cs typeface="Gill Sans"/>
                <a:hlinkClick r:id="rId7">
                  <a:extLst>
                    <a:ext uri="{A12FA001-AC4F-418D-AE19-62706E023703}">
                      <ahyp:hlinkClr xmlns:ahyp="http://schemas.microsoft.com/office/drawing/2018/hyperlinkcolor" xmlns="" val="tx"/>
                    </a:ext>
                  </a:extLst>
                </a:hlinkClick>
              </a:rPr>
              <a:t>link)</a:t>
            </a:r>
            <a:endParaRPr lang="en-US" sz="2600">
              <a:solidFill>
                <a:schemeClr val="accent3">
                  <a:lumMod val="50000"/>
                </a:schemeClr>
              </a:solidFill>
            </a:endParaRP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28</a:t>
            </a:fld>
            <a:endParaRPr lang="en-US" altLang="en-US"/>
          </a:p>
        </p:txBody>
      </p:sp>
    </p:spTree>
    <p:extLst>
      <p:ext uri="{BB962C8B-B14F-4D97-AF65-F5344CB8AC3E}">
        <p14:creationId xmlns:p14="http://schemas.microsoft.com/office/powerpoint/2010/main" val="206225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985503"/>
          </a:xfrm>
        </p:spPr>
        <p:txBody>
          <a:bodyPr/>
          <a:lstStyle/>
          <a:p>
            <a:r>
              <a:rPr lang="en" b="1">
                <a:solidFill>
                  <a:schemeClr val="dk1"/>
                </a:solidFill>
              </a:rPr>
              <a:t>Resources</a:t>
            </a:r>
            <a:endParaRPr lang="en-US"/>
          </a:p>
        </p:txBody>
      </p:sp>
      <p:sp>
        <p:nvSpPr>
          <p:cNvPr id="3" name="Content Placeholder 2"/>
          <p:cNvSpPr>
            <a:spLocks noGrp="1"/>
          </p:cNvSpPr>
          <p:nvPr>
            <p:ph sz="half" idx="1"/>
          </p:nvPr>
        </p:nvSpPr>
        <p:spPr>
          <a:xfrm>
            <a:off x="1277650" y="1644242"/>
            <a:ext cx="10058400" cy="4573678"/>
          </a:xfrm>
        </p:spPr>
        <p:txBody>
          <a:bodyPr/>
          <a:lstStyle/>
          <a:p>
            <a:pPr marL="457200" indent="-311150">
              <a:spcBef>
                <a:spcPts val="0"/>
              </a:spcBef>
              <a:spcAft>
                <a:spcPts val="300"/>
              </a:spcAft>
              <a:buSzPts val="1300"/>
              <a:buChar char="●"/>
            </a:pPr>
            <a:r>
              <a:rPr lang="en-US" sz="2600">
                <a:cs typeface="Gill Sans"/>
              </a:rPr>
              <a:t>Policies for Prerequisites, Corequisites, and Advisories on Recommended Preparation (</a:t>
            </a:r>
            <a:r>
              <a:rPr lang="en-US" sz="2600">
                <a:solidFill>
                  <a:srgbClr val="FF0000"/>
                </a:solidFill>
                <a:cs typeface="Gill Sans"/>
                <a:hlinkClick r:id="rId2"/>
              </a:rPr>
              <a:t>link)</a:t>
            </a:r>
            <a:endParaRPr lang="en-US" sz="2600">
              <a:solidFill>
                <a:srgbClr val="FF0000"/>
              </a:solidFill>
            </a:endParaRPr>
          </a:p>
          <a:p>
            <a:pPr marL="146050" lvl="0" indent="0">
              <a:spcBef>
                <a:spcPts val="0"/>
              </a:spcBef>
              <a:spcAft>
                <a:spcPts val="300"/>
              </a:spcAft>
              <a:buSzPts val="1300"/>
              <a:buNone/>
            </a:pPr>
            <a:endParaRPr lang="en-US" sz="500">
              <a:solidFill>
                <a:srgbClr val="FF0000"/>
              </a:solidFill>
            </a:endParaRPr>
          </a:p>
          <a:p>
            <a:pPr marL="457200" indent="-311150">
              <a:spcBef>
                <a:spcPts val="0"/>
              </a:spcBef>
              <a:spcAft>
                <a:spcPts val="300"/>
              </a:spcAft>
              <a:buSzPts val="1300"/>
              <a:buChar char="●"/>
            </a:pPr>
            <a:r>
              <a:rPr lang="en-US" sz="2600">
                <a:cs typeface="Gill Sans"/>
              </a:rPr>
              <a:t>Program and Course Approval Handbook - 7th edition (</a:t>
            </a:r>
            <a:r>
              <a:rPr lang="en-US" sz="2600">
                <a:solidFill>
                  <a:srgbClr val="FF0000"/>
                </a:solidFill>
                <a:cs typeface="Gill Sans"/>
                <a:hlinkClick r:id="rId3"/>
              </a:rPr>
              <a:t>link)</a:t>
            </a:r>
            <a:endParaRPr lang="en-US" sz="2600">
              <a:solidFill>
                <a:srgbClr val="FF0000"/>
              </a:solidFill>
              <a:cs typeface="Gill Sans"/>
            </a:endParaRPr>
          </a:p>
          <a:p>
            <a:pPr marL="146050" lvl="0" indent="0">
              <a:spcBef>
                <a:spcPts val="0"/>
              </a:spcBef>
              <a:spcAft>
                <a:spcPts val="300"/>
              </a:spcAft>
              <a:buSzPts val="1300"/>
              <a:buNone/>
            </a:pPr>
            <a:endParaRPr lang="en-US" sz="500">
              <a:solidFill>
                <a:srgbClr val="FF0000"/>
              </a:solidFill>
            </a:endParaRPr>
          </a:p>
          <a:p>
            <a:pPr marL="457200" lvl="0" indent="-311150">
              <a:spcBef>
                <a:spcPts val="0"/>
              </a:spcBef>
              <a:spcAft>
                <a:spcPts val="300"/>
              </a:spcAft>
              <a:buSzPts val="1300"/>
              <a:buChar char="●"/>
            </a:pPr>
            <a:r>
              <a:rPr lang="en-US" sz="2600">
                <a:cs typeface="Gill Sans"/>
              </a:rPr>
              <a:t>Taxonomy of Programs (6th edition) (</a:t>
            </a:r>
            <a:r>
              <a:rPr lang="en-US" sz="2600" u="sng">
                <a:solidFill>
                  <a:schemeClr val="hlink"/>
                </a:solidFill>
                <a:cs typeface="Gill Sans"/>
                <a:hlinkClick r:id="rId4">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TOP-CIP Crosswalk (2020)</a:t>
            </a:r>
          </a:p>
          <a:p>
            <a:pPr marL="914400" lvl="1" indent="-298450">
              <a:spcBef>
                <a:spcPts val="0"/>
              </a:spcBef>
              <a:spcAft>
                <a:spcPts val="300"/>
              </a:spcAft>
              <a:buSzPts val="1100"/>
              <a:buChar char="○"/>
            </a:pPr>
            <a:r>
              <a:rPr lang="en-US" sz="2600">
                <a:cs typeface="Gill Sans"/>
              </a:rPr>
              <a:t>Located Under “Regulations” (</a:t>
            </a:r>
            <a:r>
              <a:rPr lang="en-US" sz="2600" u="sng">
                <a:solidFill>
                  <a:schemeClr val="hlink"/>
                </a:solidFill>
                <a:cs typeface="Gill Sans"/>
                <a:hlinkClick r:id="rId5">
                  <a:extLst>
                    <a:ext uri="{A12FA001-AC4F-418D-AE19-62706E023703}">
                      <ahyp:hlinkClr xmlns:ahyp="http://schemas.microsoft.com/office/drawing/2018/hyperlinkcolor" xmlns="" val="tx"/>
                    </a:ext>
                  </a:extLst>
                </a:hlinkClick>
              </a:rPr>
              <a:t>link</a:t>
            </a:r>
            <a:r>
              <a:rPr lang="en-US" sz="2600">
                <a:cs typeface="Gill Sans"/>
              </a:rPr>
              <a:t>)</a:t>
            </a:r>
          </a:p>
          <a:p>
            <a:pPr marL="615950" lvl="1" indent="0">
              <a:spcBef>
                <a:spcPts val="0"/>
              </a:spcBef>
              <a:spcAft>
                <a:spcPts val="300"/>
              </a:spcAft>
              <a:buSzPts val="1100"/>
              <a:buNone/>
            </a:pPr>
            <a:endParaRPr lang="en-US" sz="500"/>
          </a:p>
          <a:p>
            <a:pPr marL="457200" lvl="0" indent="-311150">
              <a:spcBef>
                <a:spcPts val="0"/>
              </a:spcBef>
              <a:spcAft>
                <a:spcPts val="300"/>
              </a:spcAft>
              <a:buSzPts val="1300"/>
              <a:buChar char="●"/>
            </a:pPr>
            <a:r>
              <a:rPr lang="en-US" sz="2600">
                <a:cs typeface="Gill Sans"/>
              </a:rPr>
              <a:t>The Course Outline of Record: A Curriculum Reference Guide Revisited (Spring 2017) (</a:t>
            </a:r>
            <a:r>
              <a:rPr lang="en-US" sz="2600" u="sng">
                <a:solidFill>
                  <a:schemeClr val="hlink"/>
                </a:solidFill>
                <a:cs typeface="Gill Sans"/>
                <a:hlinkClick r:id="rId6">
                  <a:extLst>
                    <a:ext uri="{A12FA001-AC4F-418D-AE19-62706E023703}">
                      <ahyp:hlinkClr xmlns:ahyp="http://schemas.microsoft.com/office/drawing/2018/hyperlinkcolor" xmlns="" val="tx"/>
                    </a:ext>
                  </a:extLst>
                </a:hlinkClick>
              </a:rPr>
              <a:t>link</a:t>
            </a:r>
            <a:r>
              <a:rPr lang="en-US" sz="2600">
                <a:cs typeface="Gill Sans"/>
              </a:rPr>
              <a:t>)</a:t>
            </a:r>
          </a:p>
          <a:p>
            <a:pPr marL="146050" lvl="0" indent="0">
              <a:spcBef>
                <a:spcPts val="0"/>
              </a:spcBef>
              <a:spcAft>
                <a:spcPts val="300"/>
              </a:spcAft>
              <a:buSzPts val="1300"/>
              <a:buNone/>
            </a:pPr>
            <a:endParaRPr lang="en-US" sz="500"/>
          </a:p>
          <a:p>
            <a:pPr marL="457200" lvl="0" indent="-311150">
              <a:spcBef>
                <a:spcPts val="0"/>
              </a:spcBef>
              <a:spcAft>
                <a:spcPts val="300"/>
              </a:spcAft>
              <a:buSzPts val="1300"/>
              <a:buChar char="●"/>
            </a:pPr>
            <a:r>
              <a:rPr lang="en-US" sz="2600">
                <a:cs typeface="Gill Sans"/>
              </a:rPr>
              <a:t>Supplemental Learning Assistance and Tutoring Regulations and Guidelines (</a:t>
            </a:r>
            <a:r>
              <a:rPr lang="en-US" sz="2600" u="sng">
                <a:solidFill>
                  <a:schemeClr val="hlink"/>
                </a:solidFill>
                <a:cs typeface="Gill Sans"/>
                <a:hlinkClick r:id="rId7">
                  <a:extLst>
                    <a:ext uri="{A12FA001-AC4F-418D-AE19-62706E023703}">
                      <ahyp:hlinkClr xmlns:ahyp="http://schemas.microsoft.com/office/drawing/2018/hyperlinkcolor" xmlns="" val="tx"/>
                    </a:ext>
                  </a:extLst>
                </a:hlinkClick>
              </a:rPr>
              <a:t>link</a:t>
            </a:r>
            <a:r>
              <a:rPr lang="en-US" sz="2600">
                <a:cs typeface="Gill Sans"/>
              </a:rPr>
              <a:t>)</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29</a:t>
            </a:fld>
            <a:endParaRPr lang="en-US" altLang="en-US"/>
          </a:p>
        </p:txBody>
      </p:sp>
    </p:spTree>
    <p:extLst>
      <p:ext uri="{BB962C8B-B14F-4D97-AF65-F5344CB8AC3E}">
        <p14:creationId xmlns:p14="http://schemas.microsoft.com/office/powerpoint/2010/main" val="41370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a:solidFill>
                  <a:schemeClr val="dk1"/>
                </a:solidFill>
              </a:rPr>
              <a:t>Overview</a:t>
            </a:r>
            <a:endParaRPr lang="en-US" sz="4000" b="1"/>
          </a:p>
        </p:txBody>
      </p:sp>
      <p:sp>
        <p:nvSpPr>
          <p:cNvPr id="3" name="Content Placeholder 2"/>
          <p:cNvSpPr>
            <a:spLocks noGrp="1"/>
          </p:cNvSpPr>
          <p:nvPr>
            <p:ph sz="half" idx="1"/>
          </p:nvPr>
        </p:nvSpPr>
        <p:spPr>
          <a:xfrm>
            <a:off x="1277650" y="2004968"/>
            <a:ext cx="10058400" cy="4212951"/>
          </a:xfrm>
        </p:spPr>
        <p:txBody>
          <a:bodyPr/>
          <a:lstStyle/>
          <a:p>
            <a:pPr marL="457200" lvl="0" indent="-332299">
              <a:spcBef>
                <a:spcPts val="0"/>
              </a:spcBef>
              <a:spcAft>
                <a:spcPts val="600"/>
              </a:spcAft>
              <a:buSzPct val="100000"/>
              <a:buAutoNum type="arabicPeriod"/>
            </a:pPr>
            <a:r>
              <a:rPr lang="en-US" sz="2600"/>
              <a:t>Roles and Responsibilities</a:t>
            </a:r>
          </a:p>
          <a:p>
            <a:pPr marL="457200" lvl="0" indent="-332299">
              <a:spcBef>
                <a:spcPts val="0"/>
              </a:spcBef>
              <a:spcAft>
                <a:spcPts val="600"/>
              </a:spcAft>
              <a:buSzPct val="100000"/>
              <a:buAutoNum type="arabicPeriod"/>
            </a:pPr>
            <a:r>
              <a:rPr lang="en-US" sz="2600"/>
              <a:t>Designing a Personal Tracking System for Courses and Programs</a:t>
            </a:r>
          </a:p>
          <a:p>
            <a:pPr marL="457200" lvl="0" indent="-332299">
              <a:spcBef>
                <a:spcPts val="0"/>
              </a:spcBef>
              <a:spcAft>
                <a:spcPts val="600"/>
              </a:spcAft>
              <a:buSzPct val="100000"/>
              <a:buAutoNum type="arabicPeriod"/>
            </a:pPr>
            <a:r>
              <a:rPr lang="en-US" sz="2600"/>
              <a:t>Best Practices for Submitting Curriculum</a:t>
            </a:r>
          </a:p>
          <a:p>
            <a:pPr marL="457200" lvl="0" indent="-332299">
              <a:spcBef>
                <a:spcPts val="0"/>
              </a:spcBef>
              <a:spcAft>
                <a:spcPts val="600"/>
              </a:spcAft>
              <a:buSzPct val="100000"/>
              <a:buAutoNum type="arabicPeriod"/>
            </a:pPr>
            <a:r>
              <a:rPr lang="en-US" sz="2600"/>
              <a:t>Building Relationships with Faculty and Curriculum Chair(s)</a:t>
            </a:r>
          </a:p>
          <a:p>
            <a:pPr marL="457200" lvl="0" indent="-332299">
              <a:spcBef>
                <a:spcPts val="0"/>
              </a:spcBef>
              <a:spcAft>
                <a:spcPts val="600"/>
              </a:spcAft>
              <a:buSzPct val="100000"/>
              <a:buAutoNum type="arabicPeriod"/>
            </a:pPr>
            <a:r>
              <a:rPr lang="en-US" sz="2600"/>
              <a:t>Keeping Up with Curriculum Developments</a:t>
            </a:r>
          </a:p>
          <a:p>
            <a:pPr marL="457200" lvl="0" indent="-332299">
              <a:spcBef>
                <a:spcPts val="0"/>
              </a:spcBef>
              <a:spcAft>
                <a:spcPts val="600"/>
              </a:spcAft>
              <a:buSzPct val="100000"/>
              <a:buAutoNum type="arabicPeriod"/>
            </a:pPr>
            <a:r>
              <a:rPr lang="en-US" sz="2600"/>
              <a:t>Resources</a:t>
            </a:r>
          </a:p>
          <a:p>
            <a:pPr marL="457200" lvl="0" indent="-332299">
              <a:spcBef>
                <a:spcPts val="0"/>
              </a:spcBef>
              <a:spcAft>
                <a:spcPts val="600"/>
              </a:spcAft>
              <a:buSzPct val="100000"/>
              <a:buAutoNum type="arabicPeriod"/>
            </a:pPr>
            <a:r>
              <a:rPr lang="en-US" sz="2600"/>
              <a:t>Related Breakout Sessions</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3</a:t>
            </a:fld>
            <a:endParaRPr lang="en-US" altLang="en-US"/>
          </a:p>
        </p:txBody>
      </p:sp>
    </p:spTree>
    <p:extLst>
      <p:ext uri="{BB962C8B-B14F-4D97-AF65-F5344CB8AC3E}">
        <p14:creationId xmlns:p14="http://schemas.microsoft.com/office/powerpoint/2010/main" val="4015636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834501"/>
          </a:xfrm>
        </p:spPr>
        <p:txBody>
          <a:bodyPr/>
          <a:lstStyle/>
          <a:p>
            <a:r>
              <a:rPr lang="en" b="1">
                <a:solidFill>
                  <a:schemeClr val="dk1"/>
                </a:solidFill>
              </a:rPr>
              <a:t>Related Breakout Sessions</a:t>
            </a:r>
            <a:endParaRPr lang="en-US"/>
          </a:p>
        </p:txBody>
      </p:sp>
      <p:sp>
        <p:nvSpPr>
          <p:cNvPr id="3" name="Content Placeholder 2"/>
          <p:cNvSpPr>
            <a:spLocks noGrp="1"/>
          </p:cNvSpPr>
          <p:nvPr>
            <p:ph sz="half" idx="1"/>
          </p:nvPr>
        </p:nvSpPr>
        <p:spPr>
          <a:xfrm>
            <a:off x="1277650" y="1518408"/>
            <a:ext cx="10058400" cy="4699512"/>
          </a:xfrm>
        </p:spPr>
        <p:txBody>
          <a:bodyPr/>
          <a:lstStyle/>
          <a:p>
            <a:pPr marL="0" lvl="0" indent="0">
              <a:lnSpc>
                <a:spcPct val="50000"/>
              </a:lnSpc>
              <a:spcBef>
                <a:spcPts val="0"/>
              </a:spcBef>
              <a:spcAft>
                <a:spcPts val="0"/>
              </a:spcAft>
              <a:buNone/>
            </a:pPr>
            <a:r>
              <a:rPr lang="en-US" sz="2200" b="1"/>
              <a:t>Wednesday, July 7</a:t>
            </a:r>
          </a:p>
          <a:p>
            <a:pPr marL="0" lvl="0" indent="0">
              <a:lnSpc>
                <a:spcPct val="100000"/>
              </a:lnSpc>
              <a:spcBef>
                <a:spcPts val="600"/>
              </a:spcBef>
              <a:spcAft>
                <a:spcPts val="0"/>
              </a:spcAft>
              <a:buNone/>
            </a:pPr>
            <a:r>
              <a:rPr lang="en-US" sz="2000"/>
              <a:t>Breakout 1 (2:00-3:15): Curriculum Basics</a:t>
            </a:r>
          </a:p>
          <a:p>
            <a:pPr marL="0" lvl="0" indent="0">
              <a:lnSpc>
                <a:spcPct val="100000"/>
              </a:lnSpc>
              <a:spcBef>
                <a:spcPts val="600"/>
              </a:spcBef>
              <a:spcAft>
                <a:spcPts val="0"/>
              </a:spcAft>
              <a:buNone/>
            </a:pPr>
            <a:r>
              <a:rPr lang="en-US" sz="2000"/>
              <a:t>Breakout 2 (3:45-5:00): Noncredit Curriculum Basics</a:t>
            </a:r>
          </a:p>
          <a:p>
            <a:pPr marL="0" lvl="0" indent="0">
              <a:spcBef>
                <a:spcPts val="1200"/>
              </a:spcBef>
              <a:spcAft>
                <a:spcPts val="0"/>
              </a:spcAft>
              <a:buNone/>
            </a:pPr>
            <a:endParaRPr lang="en-US" sz="1100" u="sng"/>
          </a:p>
          <a:p>
            <a:pPr marL="0" lvl="0" indent="0">
              <a:lnSpc>
                <a:spcPct val="50000"/>
              </a:lnSpc>
              <a:spcBef>
                <a:spcPts val="1200"/>
              </a:spcBef>
              <a:spcAft>
                <a:spcPts val="0"/>
              </a:spcAft>
              <a:buNone/>
            </a:pPr>
            <a:r>
              <a:rPr lang="en-US" sz="2200" b="1"/>
              <a:t>Thursday, July 8</a:t>
            </a:r>
          </a:p>
          <a:p>
            <a:pPr marL="0" lvl="0" indent="0">
              <a:lnSpc>
                <a:spcPct val="100000"/>
              </a:lnSpc>
              <a:spcBef>
                <a:spcPts val="600"/>
              </a:spcBef>
              <a:spcAft>
                <a:spcPts val="0"/>
              </a:spcAft>
              <a:buNone/>
            </a:pPr>
            <a:r>
              <a:rPr lang="en-US" sz="2000"/>
              <a:t>Networking by Role (8:00-9:00): Curriculum Specialists</a:t>
            </a:r>
          </a:p>
          <a:p>
            <a:pPr marL="0" lvl="0" indent="0">
              <a:lnSpc>
                <a:spcPct val="100000"/>
              </a:lnSpc>
              <a:spcBef>
                <a:spcPts val="600"/>
              </a:spcBef>
              <a:spcAft>
                <a:spcPts val="0"/>
              </a:spcAft>
              <a:buNone/>
            </a:pPr>
            <a:r>
              <a:rPr lang="en-US" sz="2000">
                <a:solidFill>
                  <a:schemeClr val="accent3">
                    <a:lumMod val="50000"/>
                  </a:schemeClr>
                </a:solidFill>
              </a:rPr>
              <a:t>Breakout 3 (9:00-10:15): Work Based Learning/Work Experience Education</a:t>
            </a:r>
          </a:p>
          <a:p>
            <a:pPr marL="0" lvl="0" indent="0">
              <a:lnSpc>
                <a:spcPct val="100000"/>
              </a:lnSpc>
              <a:spcBef>
                <a:spcPts val="600"/>
              </a:spcBef>
              <a:spcAft>
                <a:spcPts val="0"/>
              </a:spcAft>
              <a:buNone/>
            </a:pPr>
            <a:r>
              <a:rPr lang="en-US" sz="2000"/>
              <a:t>Breakout 4 (10:45-noon): PCAH</a:t>
            </a:r>
          </a:p>
          <a:p>
            <a:pPr marL="0" lvl="0" indent="0">
              <a:lnSpc>
                <a:spcPct val="100000"/>
              </a:lnSpc>
              <a:spcBef>
                <a:spcPts val="600"/>
              </a:spcBef>
              <a:spcAft>
                <a:spcPts val="0"/>
              </a:spcAft>
              <a:buNone/>
            </a:pPr>
            <a:r>
              <a:rPr lang="en-US" sz="2000"/>
              <a:t>Breakout 5 (3:00-4:30): Navigating Curriculum Technology and Management Systems</a:t>
            </a:r>
          </a:p>
          <a:p>
            <a:pPr marL="0" lvl="0" indent="0">
              <a:spcBef>
                <a:spcPts val="1200"/>
              </a:spcBef>
              <a:spcAft>
                <a:spcPts val="0"/>
              </a:spcAft>
              <a:buNone/>
            </a:pPr>
            <a:endParaRPr lang="en-US" sz="1100" u="sng"/>
          </a:p>
          <a:p>
            <a:pPr marL="0" lvl="0" indent="0">
              <a:lnSpc>
                <a:spcPct val="50000"/>
              </a:lnSpc>
              <a:spcBef>
                <a:spcPts val="1200"/>
              </a:spcBef>
              <a:spcAft>
                <a:spcPts val="0"/>
              </a:spcAft>
              <a:buNone/>
            </a:pPr>
            <a:r>
              <a:rPr lang="en-US" sz="2200" b="1"/>
              <a:t>Friday, July 9 </a:t>
            </a:r>
          </a:p>
          <a:p>
            <a:pPr marL="0" lvl="0" indent="0">
              <a:lnSpc>
                <a:spcPct val="100000"/>
              </a:lnSpc>
              <a:spcBef>
                <a:spcPts val="600"/>
              </a:spcBef>
              <a:spcAft>
                <a:spcPts val="0"/>
              </a:spcAft>
              <a:buNone/>
            </a:pPr>
            <a:r>
              <a:rPr lang="en-US" sz="2000">
                <a:solidFill>
                  <a:schemeClr val="accent3">
                    <a:lumMod val="50000"/>
                  </a:schemeClr>
                </a:solidFill>
              </a:rPr>
              <a:t>Breakout 6 (9:00-10:15): Curriculum Committee: Effective Practices &amp; Partnerships </a:t>
            </a:r>
            <a:r>
              <a:rPr lang="en-US" sz="2000" u="sng">
                <a:solidFill>
                  <a:schemeClr val="accent3">
                    <a:lumMod val="50000"/>
                  </a:schemeClr>
                </a:solidFill>
              </a:rPr>
              <a:t>or</a:t>
            </a:r>
            <a:r>
              <a:rPr lang="en-US" sz="2000">
                <a:solidFill>
                  <a:schemeClr val="accent3">
                    <a:lumMod val="50000"/>
                  </a:schemeClr>
                </a:solidFill>
              </a:rPr>
              <a:t> Accreditation/Curriculum</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30</a:t>
            </a:fld>
            <a:endParaRPr lang="en-US" altLang="en-US"/>
          </a:p>
        </p:txBody>
      </p:sp>
    </p:spTree>
    <p:extLst>
      <p:ext uri="{BB962C8B-B14F-4D97-AF65-F5344CB8AC3E}">
        <p14:creationId xmlns:p14="http://schemas.microsoft.com/office/powerpoint/2010/main" val="377670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31</a:t>
            </a:fld>
            <a:endParaRPr lang="en-US" altLang="en-US"/>
          </a:p>
        </p:txBody>
      </p:sp>
      <p:sp>
        <p:nvSpPr>
          <p:cNvPr id="6" name="Content Placeholder 5">
            <a:extLst>
              <a:ext uri="{FF2B5EF4-FFF2-40B4-BE49-F238E27FC236}">
                <a16:creationId xmlns:a16="http://schemas.microsoft.com/office/drawing/2014/main" id="{C2E1EA4A-DD59-412C-908F-E1E4955D71E3}"/>
              </a:ext>
            </a:extLst>
          </p:cNvPr>
          <p:cNvSpPr>
            <a:spLocks noGrp="1"/>
          </p:cNvSpPr>
          <p:nvPr>
            <p:ph sz="half" idx="1"/>
          </p:nvPr>
        </p:nvSpPr>
        <p:spPr/>
        <p:txBody>
          <a:bodyPr/>
          <a:lstStyle/>
          <a:p>
            <a:pPr marL="0" indent="0" algn="ctr">
              <a:buNone/>
            </a:pPr>
            <a:endParaRPr lang="en" sz="3600" b="1">
              <a:solidFill>
                <a:schemeClr val="dk1"/>
              </a:solidFill>
              <a:ea typeface="+mj-lt"/>
              <a:cs typeface="+mj-lt"/>
            </a:endParaRPr>
          </a:p>
          <a:p>
            <a:pPr marL="0" indent="0" algn="ctr">
              <a:buNone/>
            </a:pPr>
            <a:r>
              <a:rPr lang="en" sz="3600" b="1">
                <a:solidFill>
                  <a:schemeClr val="dk1"/>
                </a:solidFill>
                <a:ea typeface="+mj-lt"/>
                <a:cs typeface="+mj-lt"/>
              </a:rPr>
              <a:t>Thank you for joining us today!</a:t>
            </a:r>
            <a:endParaRPr lang="en-US">
              <a:solidFill>
                <a:schemeClr val="dk1"/>
              </a:solidFill>
            </a:endParaRPr>
          </a:p>
          <a:p>
            <a:pPr marL="0" indent="0" algn="ctr">
              <a:buNone/>
            </a:pPr>
            <a:endParaRPr lang="en" sz="3600" b="1">
              <a:solidFill>
                <a:schemeClr val="dk1"/>
              </a:solidFill>
              <a:ea typeface="+mj-lt"/>
              <a:cs typeface="+mj-lt"/>
            </a:endParaRPr>
          </a:p>
          <a:p>
            <a:pPr marL="0" indent="0" algn="ctr">
              <a:buNone/>
            </a:pPr>
            <a:r>
              <a:rPr lang="en" sz="3600" b="1">
                <a:solidFill>
                  <a:schemeClr val="dk1"/>
                </a:solidFill>
                <a:ea typeface="+mj-lt"/>
                <a:cs typeface="+mj-lt"/>
              </a:rPr>
              <a:t>Questions?</a:t>
            </a:r>
            <a:endParaRPr lang="en-US" sz="3600">
              <a:solidFill>
                <a:schemeClr val="dk1"/>
              </a:solidFill>
            </a:endParaRPr>
          </a:p>
        </p:txBody>
      </p:sp>
    </p:spTree>
    <p:extLst>
      <p:ext uri="{BB962C8B-B14F-4D97-AF65-F5344CB8AC3E}">
        <p14:creationId xmlns:p14="http://schemas.microsoft.com/office/powerpoint/2010/main" val="38193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6"/>
            <a:ext cx="10046043" cy="708666"/>
          </a:xfrm>
        </p:spPr>
        <p:txBody>
          <a:bodyPr/>
          <a:lstStyle/>
          <a:p>
            <a:r>
              <a:rPr lang="en" b="1">
                <a:solidFill>
                  <a:schemeClr val="dk1"/>
                </a:solidFill>
              </a:rPr>
              <a:t>Presenters’ Contact Information</a:t>
            </a:r>
            <a:endParaRPr lang="en-US"/>
          </a:p>
        </p:txBody>
      </p:sp>
      <p:sp>
        <p:nvSpPr>
          <p:cNvPr id="3" name="Content Placeholder 2"/>
          <p:cNvSpPr>
            <a:spLocks noGrp="1"/>
          </p:cNvSpPr>
          <p:nvPr>
            <p:ph sz="half" idx="1"/>
          </p:nvPr>
        </p:nvSpPr>
        <p:spPr>
          <a:xfrm>
            <a:off x="1277650" y="1459684"/>
            <a:ext cx="10058400" cy="4758236"/>
          </a:xfrm>
        </p:spPr>
        <p:txBody>
          <a:bodyPr/>
          <a:lstStyle/>
          <a:p>
            <a:pPr marL="0" lvl="0" indent="0">
              <a:lnSpc>
                <a:spcPct val="100000"/>
              </a:lnSpc>
              <a:spcBef>
                <a:spcPts val="0"/>
              </a:spcBef>
              <a:spcAft>
                <a:spcPts val="0"/>
              </a:spcAft>
              <a:buNone/>
            </a:pPr>
            <a:r>
              <a:rPr lang="en-US" b="1"/>
              <a:t>Lesley Agostino: </a:t>
            </a:r>
            <a:r>
              <a:rPr lang="en-US" b="1" u="sng">
                <a:solidFill>
                  <a:schemeClr val="hlink"/>
                </a:solidFill>
                <a:hlinkClick r:id="rId2"/>
              </a:rPr>
              <a:t>LAgostino@dvc.edu</a:t>
            </a:r>
            <a:r>
              <a:rPr lang="en-US" b="1"/>
              <a:t> </a:t>
            </a:r>
          </a:p>
          <a:p>
            <a:pPr marL="0" lvl="0" indent="0">
              <a:lnSpc>
                <a:spcPct val="100000"/>
              </a:lnSpc>
              <a:spcBef>
                <a:spcPts val="0"/>
              </a:spcBef>
              <a:spcAft>
                <a:spcPts val="0"/>
              </a:spcAft>
              <a:buNone/>
            </a:pPr>
            <a:endParaRPr lang="en-US" b="1"/>
          </a:p>
          <a:p>
            <a:pPr marL="0" lvl="0" indent="0">
              <a:lnSpc>
                <a:spcPct val="100000"/>
              </a:lnSpc>
              <a:spcBef>
                <a:spcPts val="0"/>
              </a:spcBef>
              <a:spcAft>
                <a:spcPts val="0"/>
              </a:spcAft>
              <a:buNone/>
            </a:pPr>
            <a:r>
              <a:rPr lang="en-US" b="1"/>
              <a:t>Randy Beach: </a:t>
            </a:r>
            <a:r>
              <a:rPr lang="en-US" b="1" u="sng">
                <a:solidFill>
                  <a:schemeClr val="hlink"/>
                </a:solidFill>
                <a:hlinkClick r:id="rId3"/>
              </a:rPr>
              <a:t>RBeach@swccd.edu</a:t>
            </a:r>
            <a:r>
              <a:rPr lang="en-US" b="1"/>
              <a:t> </a:t>
            </a:r>
          </a:p>
          <a:p>
            <a:pPr marL="0" lvl="0" indent="0">
              <a:lnSpc>
                <a:spcPct val="100000"/>
              </a:lnSpc>
              <a:spcBef>
                <a:spcPts val="0"/>
              </a:spcBef>
              <a:spcAft>
                <a:spcPts val="0"/>
              </a:spcAft>
              <a:buNone/>
            </a:pPr>
            <a:endParaRPr lang="en-US" b="1"/>
          </a:p>
          <a:p>
            <a:pPr marL="0" lvl="0" indent="0">
              <a:lnSpc>
                <a:spcPct val="100000"/>
              </a:lnSpc>
              <a:spcBef>
                <a:spcPts val="0"/>
              </a:spcBef>
              <a:spcAft>
                <a:spcPts val="0"/>
              </a:spcAft>
              <a:buNone/>
            </a:pPr>
            <a:r>
              <a:rPr lang="en-US" b="1"/>
              <a:t>Stephanie Di Alto: </a:t>
            </a:r>
            <a:r>
              <a:rPr lang="en-US" b="1" u="sng">
                <a:solidFill>
                  <a:schemeClr val="hlink"/>
                </a:solidFill>
                <a:hlinkClick r:id="rId4"/>
              </a:rPr>
              <a:t>sdialto@saddleback.edu</a:t>
            </a:r>
            <a:r>
              <a:rPr lang="en-US" b="1"/>
              <a:t>   </a:t>
            </a:r>
          </a:p>
          <a:p>
            <a:pPr marL="0" lvl="0" indent="0">
              <a:lnSpc>
                <a:spcPct val="100000"/>
              </a:lnSpc>
              <a:spcBef>
                <a:spcPts val="0"/>
              </a:spcBef>
              <a:spcAft>
                <a:spcPts val="0"/>
              </a:spcAft>
              <a:buNone/>
            </a:pPr>
            <a:endParaRPr lang="en-US" b="1"/>
          </a:p>
          <a:p>
            <a:pPr marL="0" lvl="0" indent="0">
              <a:lnSpc>
                <a:spcPct val="100000"/>
              </a:lnSpc>
              <a:spcBef>
                <a:spcPts val="0"/>
              </a:spcBef>
              <a:spcAft>
                <a:spcPts val="0"/>
              </a:spcAft>
              <a:buNone/>
            </a:pPr>
            <a:r>
              <a:rPr lang="en-US" b="1"/>
              <a:t>Marwin Luminarias: </a:t>
            </a:r>
            <a:r>
              <a:rPr lang="en-US" b="1" u="sng">
                <a:solidFill>
                  <a:schemeClr val="hlink"/>
                </a:solidFill>
                <a:hlinkClick r:id="rId5"/>
              </a:rPr>
              <a:t>MLuminarias@fullcoll.edu</a:t>
            </a:r>
            <a:r>
              <a:rPr lang="en-US" b="1"/>
              <a:t> </a:t>
            </a:r>
          </a:p>
          <a:p>
            <a:pPr marL="0" lvl="0" indent="0">
              <a:lnSpc>
                <a:spcPct val="100000"/>
              </a:lnSpc>
              <a:spcBef>
                <a:spcPts val="0"/>
              </a:spcBef>
              <a:spcAft>
                <a:spcPts val="0"/>
              </a:spcAft>
              <a:buNone/>
            </a:pPr>
            <a:endParaRPr lang="en-US" b="1"/>
          </a:p>
          <a:p>
            <a:pPr marL="0" lvl="0" indent="0">
              <a:lnSpc>
                <a:spcPct val="100000"/>
              </a:lnSpc>
              <a:spcBef>
                <a:spcPts val="0"/>
              </a:spcBef>
              <a:spcAft>
                <a:spcPts val="0"/>
              </a:spcAft>
              <a:buNone/>
            </a:pPr>
            <a:r>
              <a:rPr lang="en-US" b="1"/>
              <a:t>Raul Arambula: </a:t>
            </a:r>
            <a:r>
              <a:rPr lang="en-US" b="1" u="sng">
                <a:solidFill>
                  <a:schemeClr val="hlink"/>
                </a:solidFill>
                <a:hlinkClick r:id="rId6"/>
              </a:rPr>
              <a:t>rarambula@CCCCO.edu</a:t>
            </a:r>
            <a:r>
              <a:rPr lang="en-US" b="1"/>
              <a:t>  </a:t>
            </a:r>
            <a:endParaRPr lang="en-US" b="1">
              <a:solidFill>
                <a:srgbClr val="FF0000"/>
              </a:solidFill>
            </a:endParaRPr>
          </a:p>
          <a:p>
            <a:pPr marL="0" lvl="0" indent="0">
              <a:lnSpc>
                <a:spcPct val="100000"/>
              </a:lnSpc>
              <a:spcBef>
                <a:spcPts val="0"/>
              </a:spcBef>
              <a:spcAft>
                <a:spcPts val="0"/>
              </a:spcAft>
              <a:buNone/>
            </a:pPr>
            <a:endParaRPr lang="en-US" b="1"/>
          </a:p>
          <a:p>
            <a:pPr marL="0" lvl="0" indent="0">
              <a:lnSpc>
                <a:spcPct val="100000"/>
              </a:lnSpc>
              <a:spcBef>
                <a:spcPts val="0"/>
              </a:spcBef>
              <a:spcAft>
                <a:spcPts val="0"/>
              </a:spcAft>
              <a:buNone/>
            </a:pPr>
            <a:r>
              <a:rPr lang="en-US" b="1"/>
              <a:t>David Garcia: </a:t>
            </a:r>
            <a:r>
              <a:rPr lang="en-US" b="1" u="sng">
                <a:solidFill>
                  <a:schemeClr val="hlink"/>
                </a:solidFill>
                <a:hlinkClick r:id="rId7"/>
              </a:rPr>
              <a:t>dgarcia@CCCCO.edu</a:t>
            </a:r>
            <a:r>
              <a:rPr lang="en-US" b="1"/>
              <a:t> </a:t>
            </a:r>
            <a:endParaRPr lang="en-US" b="1">
              <a:solidFill>
                <a:srgbClr val="FF0000"/>
              </a:solidFill>
            </a:endParaRP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32</a:t>
            </a:fld>
            <a:endParaRPr lang="en-US" altLang="en-US"/>
          </a:p>
        </p:txBody>
      </p:sp>
    </p:spTree>
    <p:extLst>
      <p:ext uri="{BB962C8B-B14F-4D97-AF65-F5344CB8AC3E}">
        <p14:creationId xmlns:p14="http://schemas.microsoft.com/office/powerpoint/2010/main" val="1843134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a:solidFill>
                  <a:schemeClr val="dk1"/>
                </a:solidFill>
                <a:latin typeface="Palatino"/>
              </a:rPr>
              <a:t>Roles and Responsibilities</a:t>
            </a:r>
            <a:endParaRPr lang="en-US" sz="4000" b="1"/>
          </a:p>
        </p:txBody>
      </p:sp>
      <p:sp>
        <p:nvSpPr>
          <p:cNvPr id="3" name="Content Placeholder 2"/>
          <p:cNvSpPr>
            <a:spLocks noGrp="1"/>
          </p:cNvSpPr>
          <p:nvPr>
            <p:ph sz="half" idx="1"/>
          </p:nvPr>
        </p:nvSpPr>
        <p:spPr/>
        <p:txBody>
          <a:bodyPr/>
          <a:lstStyle/>
          <a:p>
            <a:pPr marL="0" lvl="0" indent="0">
              <a:spcBef>
                <a:spcPts val="0"/>
              </a:spcBef>
              <a:spcAft>
                <a:spcPts val="0"/>
              </a:spcAft>
              <a:buNone/>
            </a:pPr>
            <a:r>
              <a:rPr lang="en-US" sz="2600"/>
              <a:t>USUALLY, under the general supervision of the Vice President for Instruction, Curriculum Specialists:</a:t>
            </a:r>
          </a:p>
          <a:p>
            <a:pPr marL="0" lvl="0" indent="0">
              <a:spcBef>
                <a:spcPts val="0"/>
              </a:spcBef>
              <a:spcAft>
                <a:spcPts val="0"/>
              </a:spcAft>
              <a:buNone/>
            </a:pPr>
            <a:endParaRPr lang="en-US" sz="500"/>
          </a:p>
          <a:p>
            <a:pPr marL="0" lvl="0" indent="0">
              <a:spcBef>
                <a:spcPts val="0"/>
              </a:spcBef>
              <a:spcAft>
                <a:spcPts val="0"/>
              </a:spcAft>
              <a:buNone/>
            </a:pPr>
            <a:endParaRPr lang="en-US" sz="500"/>
          </a:p>
          <a:p>
            <a:pPr marL="603568" lvl="0" indent="-457200">
              <a:spcBef>
                <a:spcPts val="0"/>
              </a:spcBef>
              <a:spcAft>
                <a:spcPts val="300"/>
              </a:spcAft>
              <a:buSzPct val="100000"/>
            </a:pPr>
            <a:r>
              <a:rPr lang="en-US" sz="2600"/>
              <a:t>Coordinate the curriculum approval process from the course and program proposal level through local and state approval, including ACCJC (if appropriate)</a:t>
            </a:r>
          </a:p>
          <a:p>
            <a:pPr marL="489268" lvl="0" indent="-342900">
              <a:spcBef>
                <a:spcPts val="0"/>
              </a:spcBef>
              <a:spcAft>
                <a:spcPts val="300"/>
              </a:spcAft>
              <a:buSzPct val="100000"/>
            </a:pPr>
            <a:endParaRPr lang="en-US" sz="2000"/>
          </a:p>
          <a:p>
            <a:pPr marL="603568" lvl="0" indent="-457200">
              <a:spcBef>
                <a:spcPts val="0"/>
              </a:spcBef>
              <a:spcAft>
                <a:spcPts val="300"/>
              </a:spcAft>
              <a:buSzPct val="100000"/>
            </a:pPr>
            <a:r>
              <a:rPr lang="en-US" sz="2600"/>
              <a:t>Oversee/manage the local curriculum management system of record and submit curriculum to the state inventory (COCI)</a:t>
            </a:r>
          </a:p>
          <a:p>
            <a:pPr marL="489268" lvl="0" indent="-342900">
              <a:spcBef>
                <a:spcPts val="0"/>
              </a:spcBef>
              <a:spcAft>
                <a:spcPts val="300"/>
              </a:spcAft>
              <a:buSzPct val="100000"/>
            </a:pPr>
            <a:endParaRPr lang="en-US" sz="2000"/>
          </a:p>
          <a:p>
            <a:pPr marL="603568" lvl="0" indent="-457200">
              <a:spcBef>
                <a:spcPts val="0"/>
              </a:spcBef>
              <a:spcAft>
                <a:spcPts val="300"/>
              </a:spcAft>
              <a:buSzPct val="100000"/>
            </a:pPr>
            <a:r>
              <a:rPr lang="en-US" sz="2600"/>
              <a:t>Validate that codes are aligned/consistent across various curriculum systems - local curriculum management system, scheduling system, COCI, etc.</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4</a:t>
            </a:fld>
            <a:endParaRPr lang="en-US" altLang="en-US"/>
          </a:p>
        </p:txBody>
      </p:sp>
    </p:spTree>
    <p:extLst>
      <p:ext uri="{BB962C8B-B14F-4D97-AF65-F5344CB8AC3E}">
        <p14:creationId xmlns:p14="http://schemas.microsoft.com/office/powerpoint/2010/main" val="72056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a:solidFill>
                  <a:schemeClr val="dk1"/>
                </a:solidFill>
              </a:rPr>
              <a:t>Roles and Responsibilities, continued</a:t>
            </a:r>
            <a:endParaRPr lang="en-US" sz="4000"/>
          </a:p>
        </p:txBody>
      </p:sp>
      <p:sp>
        <p:nvSpPr>
          <p:cNvPr id="3" name="Content Placeholder 2"/>
          <p:cNvSpPr>
            <a:spLocks noGrp="1"/>
          </p:cNvSpPr>
          <p:nvPr>
            <p:ph sz="half" idx="1"/>
          </p:nvPr>
        </p:nvSpPr>
        <p:spPr/>
        <p:txBody>
          <a:bodyPr/>
          <a:lstStyle/>
          <a:p>
            <a:pPr marL="603568" lvl="0" indent="-457200">
              <a:spcBef>
                <a:spcPts val="0"/>
              </a:spcBef>
              <a:spcAft>
                <a:spcPts val="0"/>
              </a:spcAft>
              <a:buSzPct val="100000"/>
            </a:pPr>
            <a:r>
              <a:rPr lang="en-US" sz="2600"/>
              <a:t>Assure that new and revised curriculum is documented and approved by the district and chaptered with the CCCCO in a timely manner prior to offering</a:t>
            </a:r>
          </a:p>
          <a:p>
            <a:pPr marL="603568" lvl="0" indent="-457200">
              <a:spcBef>
                <a:spcPts val="0"/>
              </a:spcBef>
              <a:spcAft>
                <a:spcPts val="0"/>
              </a:spcAft>
              <a:buSzPct val="100000"/>
            </a:pPr>
            <a:endParaRPr lang="en-US" sz="2600"/>
          </a:p>
          <a:p>
            <a:pPr marL="603568" lvl="0" indent="-457200">
              <a:spcBef>
                <a:spcPts val="0"/>
              </a:spcBef>
              <a:spcAft>
                <a:spcPts val="0"/>
              </a:spcAft>
              <a:buSzPct val="100000"/>
            </a:pPr>
            <a:r>
              <a:rPr lang="en-US" sz="2600"/>
              <a:t>Coordinate with the CCCCO in assuring compliance for program and course approval</a:t>
            </a:r>
          </a:p>
          <a:p>
            <a:pPr marL="603568" lvl="0" indent="-457200">
              <a:spcBef>
                <a:spcPts val="0"/>
              </a:spcBef>
              <a:spcAft>
                <a:spcPts val="0"/>
              </a:spcAft>
              <a:buSzPct val="100000"/>
            </a:pPr>
            <a:endParaRPr lang="en-US" sz="2600"/>
          </a:p>
          <a:p>
            <a:pPr marL="603568" lvl="0" indent="-457200">
              <a:spcBef>
                <a:spcPts val="0"/>
              </a:spcBef>
              <a:spcAft>
                <a:spcPts val="0"/>
              </a:spcAft>
              <a:buSzPct val="100000"/>
            </a:pPr>
            <a:r>
              <a:rPr lang="en-US" sz="2600"/>
              <a:t>Attend technical review committee meetings to provide technical and resource support, especially in the area of coding</a:t>
            </a:r>
          </a:p>
          <a:p>
            <a:pPr marL="603568" lvl="0" indent="-457200">
              <a:spcBef>
                <a:spcPts val="0"/>
              </a:spcBef>
              <a:spcAft>
                <a:spcPts val="0"/>
              </a:spcAft>
              <a:buSzPct val="100000"/>
            </a:pPr>
            <a:endParaRPr lang="en-US" sz="2600"/>
          </a:p>
          <a:p>
            <a:pPr marL="603568" indent="-457200">
              <a:spcBef>
                <a:spcPts val="0"/>
              </a:spcBef>
              <a:spcAft>
                <a:spcPts val="0"/>
              </a:spcAft>
              <a:buSzPct val="100000"/>
            </a:pPr>
            <a:r>
              <a:rPr lang="en-US" sz="2600"/>
              <a:t>Work with faculty to clarify comments and resolve issues prior to local approval</a:t>
            </a:r>
          </a:p>
          <a:p>
            <a:pPr marL="146368" lvl="0" indent="0">
              <a:spcBef>
                <a:spcPts val="0"/>
              </a:spcBef>
              <a:spcAft>
                <a:spcPts val="0"/>
              </a:spcAft>
              <a:buSzPct val="100000"/>
              <a:buNone/>
            </a:pPr>
            <a:endParaRPr lang="en-US" sz="2600"/>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5</a:t>
            </a:fld>
            <a:endParaRPr lang="en-US" altLang="en-US"/>
          </a:p>
        </p:txBody>
      </p:sp>
    </p:spTree>
    <p:extLst>
      <p:ext uri="{BB962C8B-B14F-4D97-AF65-F5344CB8AC3E}">
        <p14:creationId xmlns:p14="http://schemas.microsoft.com/office/powerpoint/2010/main" val="337743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a:solidFill>
                  <a:schemeClr val="dk1"/>
                </a:solidFill>
              </a:rPr>
              <a:t>Roles and Responsibilities, continued</a:t>
            </a:r>
            <a:endParaRPr lang="en-US" sz="4000"/>
          </a:p>
        </p:txBody>
      </p:sp>
      <p:sp>
        <p:nvSpPr>
          <p:cNvPr id="3" name="Content Placeholder 2"/>
          <p:cNvSpPr>
            <a:spLocks noGrp="1"/>
          </p:cNvSpPr>
          <p:nvPr>
            <p:ph sz="half" idx="1"/>
          </p:nvPr>
        </p:nvSpPr>
        <p:spPr>
          <a:xfrm>
            <a:off x="1277650" y="2030136"/>
            <a:ext cx="10058400" cy="4187784"/>
          </a:xfrm>
        </p:spPr>
        <p:txBody>
          <a:bodyPr/>
          <a:lstStyle/>
          <a:p>
            <a:pPr marL="457200" indent="-317500">
              <a:spcBef>
                <a:spcPts val="0"/>
              </a:spcBef>
              <a:spcAft>
                <a:spcPts val="0"/>
              </a:spcAft>
              <a:buSzPts val="1400"/>
              <a:buChar char="●"/>
            </a:pPr>
            <a:r>
              <a:rPr lang="en-US" sz="2600">
                <a:cs typeface="Gill Sans"/>
              </a:rPr>
              <a:t>Participate in Curriculum Committee meetings and record proceedings (agendas/minutes)</a:t>
            </a:r>
            <a:endParaRPr lang="en-US" sz="2600"/>
          </a:p>
          <a:p>
            <a:pPr marL="139700" lvl="0" indent="0">
              <a:spcBef>
                <a:spcPts val="0"/>
              </a:spcBef>
              <a:spcAft>
                <a:spcPts val="0"/>
              </a:spcAft>
              <a:buSzPts val="1400"/>
              <a:buNone/>
            </a:pPr>
            <a:endParaRPr lang="en-US" sz="2600"/>
          </a:p>
          <a:p>
            <a:pPr marL="457200" lvl="0" indent="-317500">
              <a:spcBef>
                <a:spcPts val="0"/>
              </a:spcBef>
              <a:spcAft>
                <a:spcPts val="0"/>
              </a:spcAft>
              <a:buSzPts val="1400"/>
              <a:buChar char="●"/>
            </a:pPr>
            <a:r>
              <a:rPr lang="en-US" sz="2600"/>
              <a:t>Prepare and maintain documentation related to curriculum approval (the official “historian/archivist”)</a:t>
            </a:r>
          </a:p>
          <a:p>
            <a:pPr marL="139700" lvl="0" indent="0">
              <a:spcBef>
                <a:spcPts val="0"/>
              </a:spcBef>
              <a:spcAft>
                <a:spcPts val="0"/>
              </a:spcAft>
              <a:buSzPts val="1400"/>
              <a:buNone/>
            </a:pPr>
            <a:endParaRPr lang="en-US" sz="2600"/>
          </a:p>
          <a:p>
            <a:pPr marL="457200" lvl="0" indent="-317500">
              <a:spcBef>
                <a:spcPts val="0"/>
              </a:spcBef>
              <a:spcAft>
                <a:spcPts val="0"/>
              </a:spcAft>
              <a:buSzPts val="1400"/>
              <a:buChar char="●"/>
            </a:pPr>
            <a:r>
              <a:rPr lang="en-US" sz="2600"/>
              <a:t>Coordinate, edit, and produce content for the college catalog/addenda and schedule of classes</a:t>
            </a:r>
          </a:p>
          <a:p>
            <a:pPr marL="139700" lvl="0" indent="0">
              <a:spcBef>
                <a:spcPts val="0"/>
              </a:spcBef>
              <a:spcAft>
                <a:spcPts val="0"/>
              </a:spcAft>
              <a:buSzPts val="1400"/>
              <a:buNone/>
            </a:pPr>
            <a:endParaRPr lang="en-US" sz="2600"/>
          </a:p>
          <a:p>
            <a:pPr marL="457200" lvl="0" indent="-317500">
              <a:spcBef>
                <a:spcPts val="0"/>
              </a:spcBef>
              <a:spcAft>
                <a:spcPts val="0"/>
              </a:spcAft>
              <a:buSzPts val="1400"/>
              <a:buChar char="●"/>
            </a:pPr>
            <a:r>
              <a:rPr lang="en-US" sz="2600"/>
              <a:t>Track completion of new and revised curriculum for publication</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6</a:t>
            </a:fld>
            <a:endParaRPr lang="en-US" altLang="en-US"/>
          </a:p>
        </p:txBody>
      </p:sp>
    </p:spTree>
    <p:extLst>
      <p:ext uri="{BB962C8B-B14F-4D97-AF65-F5344CB8AC3E}">
        <p14:creationId xmlns:p14="http://schemas.microsoft.com/office/powerpoint/2010/main" val="290862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4000" b="1">
                <a:solidFill>
                  <a:schemeClr val="dk1"/>
                </a:solidFill>
              </a:rPr>
              <a:t>Roles and Responsibilities, continued</a:t>
            </a:r>
            <a:endParaRPr lang="en-US" sz="4000"/>
          </a:p>
        </p:txBody>
      </p:sp>
      <p:sp>
        <p:nvSpPr>
          <p:cNvPr id="3" name="Content Placeholder 2"/>
          <p:cNvSpPr>
            <a:spLocks noGrp="1"/>
          </p:cNvSpPr>
          <p:nvPr>
            <p:ph sz="half" idx="1"/>
          </p:nvPr>
        </p:nvSpPr>
        <p:spPr>
          <a:xfrm>
            <a:off x="1277650" y="2055302"/>
            <a:ext cx="10058400" cy="4162617"/>
          </a:xfrm>
        </p:spPr>
        <p:txBody>
          <a:bodyPr/>
          <a:lstStyle/>
          <a:p>
            <a:pPr marL="457200" lvl="0" indent="-317500">
              <a:spcBef>
                <a:spcPts val="0"/>
              </a:spcBef>
              <a:spcAft>
                <a:spcPts val="0"/>
              </a:spcAft>
              <a:buSzPts val="1400"/>
              <a:buChar char="●"/>
            </a:pPr>
            <a:r>
              <a:rPr lang="en-US" sz="2600"/>
              <a:t>Coordinate with the Financial Aid office to update the Eligibility and Certification Approval Report (ECAR) and Program Participation Agreement (PPA)</a:t>
            </a:r>
          </a:p>
          <a:p>
            <a:pPr marL="139700" lvl="0" indent="0">
              <a:spcBef>
                <a:spcPts val="0"/>
              </a:spcBef>
              <a:spcAft>
                <a:spcPts val="0"/>
              </a:spcAft>
              <a:buSzPts val="1400"/>
              <a:buNone/>
            </a:pPr>
            <a:endParaRPr lang="en-US" sz="2600"/>
          </a:p>
          <a:p>
            <a:pPr marL="457200" lvl="0" indent="-317500">
              <a:spcBef>
                <a:spcPts val="0"/>
              </a:spcBef>
              <a:spcAft>
                <a:spcPts val="0"/>
              </a:spcAft>
              <a:buSzPts val="1400"/>
              <a:buChar char="●"/>
            </a:pPr>
            <a:r>
              <a:rPr lang="en-US" sz="2600"/>
              <a:t>Assist the district in reconciling any course-level referential (misalignment between what is reported and what is in the MIS master course file) or syntactical (rules based) MIS errors for the college during end-of-term reporting</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7</a:t>
            </a:fld>
            <a:endParaRPr lang="en-US" altLang="en-US"/>
          </a:p>
        </p:txBody>
      </p:sp>
    </p:spTree>
    <p:extLst>
      <p:ext uri="{BB962C8B-B14F-4D97-AF65-F5344CB8AC3E}">
        <p14:creationId xmlns:p14="http://schemas.microsoft.com/office/powerpoint/2010/main" val="956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Specialists Sometimes…</a:t>
            </a:r>
            <a:endParaRPr lang="en-US"/>
          </a:p>
        </p:txBody>
      </p:sp>
      <p:sp>
        <p:nvSpPr>
          <p:cNvPr id="3" name="Content Placeholder 2"/>
          <p:cNvSpPr>
            <a:spLocks noGrp="1"/>
          </p:cNvSpPr>
          <p:nvPr>
            <p:ph sz="half" idx="1"/>
          </p:nvPr>
        </p:nvSpPr>
        <p:spPr>
          <a:xfrm>
            <a:off x="1277650" y="2072080"/>
            <a:ext cx="10058400" cy="4145839"/>
          </a:xfrm>
        </p:spPr>
        <p:txBody>
          <a:bodyPr/>
          <a:lstStyle/>
          <a:p>
            <a:pPr marL="457200" lvl="0" indent="-317500">
              <a:spcBef>
                <a:spcPts val="0"/>
              </a:spcBef>
              <a:spcAft>
                <a:spcPts val="0"/>
              </a:spcAft>
              <a:buSzPts val="1400"/>
              <a:buChar char="●"/>
            </a:pPr>
            <a:r>
              <a:rPr lang="en-US" sz="2600"/>
              <a:t>Assure compliance of the curriculum with Student Services in the areas of Articulation, Matriculation, and Admissions and Records</a:t>
            </a:r>
          </a:p>
          <a:p>
            <a:pPr marL="139700" lvl="0" indent="0">
              <a:spcBef>
                <a:spcPts val="0"/>
              </a:spcBef>
              <a:spcAft>
                <a:spcPts val="0"/>
              </a:spcAft>
              <a:buSzPts val="1400"/>
              <a:buNone/>
            </a:pPr>
            <a:endParaRPr lang="en-US" sz="2600"/>
          </a:p>
          <a:p>
            <a:pPr marL="139700" lvl="0" indent="0">
              <a:spcBef>
                <a:spcPts val="0"/>
              </a:spcBef>
              <a:spcAft>
                <a:spcPts val="0"/>
              </a:spcAft>
              <a:buSzPts val="1400"/>
              <a:buNone/>
            </a:pPr>
            <a:endParaRPr lang="en-US" sz="2600"/>
          </a:p>
          <a:p>
            <a:pPr marL="457200" lvl="0" indent="-317500">
              <a:spcBef>
                <a:spcPts val="0"/>
              </a:spcBef>
              <a:spcAft>
                <a:spcPts val="0"/>
              </a:spcAft>
              <a:buSzPct val="54000"/>
              <a:buChar char="●"/>
            </a:pPr>
            <a:r>
              <a:rPr lang="en-US" sz="2600"/>
              <a:t>Perform a variety of technical duties relative to assigned area</a:t>
            </a:r>
          </a:p>
          <a:p>
            <a:pPr marL="0" indent="0">
              <a:buNone/>
            </a:pPr>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8</a:t>
            </a:fld>
            <a:endParaRPr lang="en-US" altLang="en-US"/>
          </a:p>
        </p:txBody>
      </p:sp>
    </p:spTree>
    <p:extLst>
      <p:ext uri="{BB962C8B-B14F-4D97-AF65-F5344CB8AC3E}">
        <p14:creationId xmlns:p14="http://schemas.microsoft.com/office/powerpoint/2010/main" val="247906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a:solidFill>
                  <a:schemeClr val="dk1"/>
                </a:solidFill>
              </a:rPr>
              <a:t>Tasks of Others</a:t>
            </a:r>
            <a:endParaRPr lang="en-US"/>
          </a:p>
        </p:txBody>
      </p:sp>
      <p:sp>
        <p:nvSpPr>
          <p:cNvPr id="3" name="Content Placeholder 2"/>
          <p:cNvSpPr>
            <a:spLocks noGrp="1"/>
          </p:cNvSpPr>
          <p:nvPr>
            <p:ph sz="half" idx="1"/>
          </p:nvPr>
        </p:nvSpPr>
        <p:spPr>
          <a:xfrm>
            <a:off x="1277650" y="1798320"/>
            <a:ext cx="10257212" cy="4419600"/>
          </a:xfrm>
        </p:spPr>
        <p:txBody>
          <a:bodyPr/>
          <a:lstStyle/>
          <a:p>
            <a:pPr marL="0" lvl="0" indent="0">
              <a:spcBef>
                <a:spcPts val="0"/>
              </a:spcBef>
              <a:spcAft>
                <a:spcPts val="0"/>
              </a:spcAft>
              <a:buNone/>
            </a:pPr>
            <a:r>
              <a:rPr lang="en-US" sz="2600"/>
              <a:t>Faculty or administrative responsibilities include:</a:t>
            </a:r>
          </a:p>
          <a:p>
            <a:pPr marL="457200" lvl="0" indent="-317500">
              <a:spcBef>
                <a:spcPts val="1200"/>
              </a:spcBef>
              <a:spcAft>
                <a:spcPts val="0"/>
              </a:spcAft>
              <a:buSzPts val="1400"/>
              <a:buChar char="●"/>
            </a:pPr>
            <a:r>
              <a:rPr lang="en-US"/>
              <a:t>Creating the Course Outline of Record (COR) and Program Narratives</a:t>
            </a:r>
          </a:p>
          <a:p>
            <a:pPr marL="139700" lvl="0" indent="0">
              <a:spcBef>
                <a:spcPts val="1200"/>
              </a:spcBef>
              <a:spcAft>
                <a:spcPts val="0"/>
              </a:spcAft>
              <a:buSzPts val="1400"/>
              <a:buNone/>
            </a:pPr>
            <a:endParaRPr lang="en-US" sz="500"/>
          </a:p>
          <a:p>
            <a:pPr marL="457200" lvl="0" indent="-317500">
              <a:spcBef>
                <a:spcPts val="0"/>
              </a:spcBef>
              <a:spcAft>
                <a:spcPts val="0"/>
              </a:spcAft>
              <a:buSzPts val="1400"/>
              <a:buChar char="●"/>
            </a:pPr>
            <a:r>
              <a:rPr lang="en-US"/>
              <a:t>Determining Course Design, including:</a:t>
            </a:r>
          </a:p>
          <a:p>
            <a:pPr marL="914400" lvl="1" indent="-304800">
              <a:spcBef>
                <a:spcPts val="0"/>
              </a:spcBef>
              <a:spcAft>
                <a:spcPts val="0"/>
              </a:spcAft>
              <a:buSzPts val="1200"/>
              <a:buChar char="○"/>
            </a:pPr>
            <a:r>
              <a:rPr lang="en-US" sz="2000"/>
              <a:t>Method of instruction (lecture/lab/studio)</a:t>
            </a:r>
          </a:p>
          <a:p>
            <a:pPr marL="914400" lvl="1" indent="-304800">
              <a:spcBef>
                <a:spcPts val="0"/>
              </a:spcBef>
              <a:spcAft>
                <a:spcPts val="0"/>
              </a:spcAft>
              <a:buSzPts val="1200"/>
              <a:buChar char="○"/>
            </a:pPr>
            <a:r>
              <a:rPr lang="en-US" sz="2000"/>
              <a:t>Number of course hours and units</a:t>
            </a:r>
          </a:p>
          <a:p>
            <a:pPr marL="914400" lvl="1" indent="-304800">
              <a:spcBef>
                <a:spcPts val="0"/>
              </a:spcBef>
              <a:spcAft>
                <a:spcPts val="0"/>
              </a:spcAft>
              <a:buSzPts val="1200"/>
              <a:buChar char="○"/>
            </a:pPr>
            <a:r>
              <a:rPr lang="en-US" sz="2000"/>
              <a:t>Academic discipline</a:t>
            </a:r>
          </a:p>
          <a:p>
            <a:pPr marL="914400" lvl="1" indent="-304800">
              <a:spcBef>
                <a:spcPts val="0"/>
              </a:spcBef>
              <a:spcAft>
                <a:spcPts val="0"/>
              </a:spcAft>
              <a:buSzPts val="1200"/>
              <a:buChar char="○"/>
            </a:pPr>
            <a:r>
              <a:rPr lang="en-US" sz="2000"/>
              <a:t>Assigning the TOP Code (CB03), CIP Code, SAM code (CB09), Basic Skills Status (CB08), Special Class Status (CB13), Levels Below Transfer (CB21), and other coding*</a:t>
            </a:r>
          </a:p>
          <a:p>
            <a:pPr marL="609600" lvl="1" indent="0">
              <a:spcBef>
                <a:spcPts val="0"/>
              </a:spcBef>
              <a:spcAft>
                <a:spcPts val="0"/>
              </a:spcAft>
              <a:buSzPts val="1200"/>
              <a:buNone/>
            </a:pPr>
            <a:endParaRPr lang="en-US" sz="500"/>
          </a:p>
          <a:p>
            <a:pPr marL="609600" lvl="1" indent="0">
              <a:spcBef>
                <a:spcPts val="0"/>
              </a:spcBef>
              <a:spcAft>
                <a:spcPts val="0"/>
              </a:spcAft>
              <a:buSzPts val="1200"/>
              <a:buNone/>
            </a:pPr>
            <a:endParaRPr lang="en-US" sz="500"/>
          </a:p>
          <a:p>
            <a:pPr marL="457200" lvl="0" indent="-317500">
              <a:spcBef>
                <a:spcPts val="0"/>
              </a:spcBef>
              <a:spcAft>
                <a:spcPts val="0"/>
              </a:spcAft>
              <a:buSzPts val="1400"/>
              <a:buChar char="●"/>
            </a:pPr>
            <a:r>
              <a:rPr lang="en-US"/>
              <a:t>Determining the Minimum Qualifications for a course</a:t>
            </a:r>
          </a:p>
          <a:p>
            <a:pPr marL="0" lvl="0" indent="0">
              <a:spcBef>
                <a:spcPts val="1200"/>
              </a:spcBef>
              <a:spcAft>
                <a:spcPts val="0"/>
              </a:spcAft>
              <a:buNone/>
            </a:pPr>
            <a:r>
              <a:rPr lang="en-US"/>
              <a:t>These elements should be established through collegial consultation with faculty and administration</a:t>
            </a:r>
          </a:p>
          <a:p>
            <a:endParaRPr lang="en-US"/>
          </a:p>
        </p:txBody>
      </p:sp>
      <p:sp>
        <p:nvSpPr>
          <p:cNvPr id="4" name="Slide Number Placeholder 3"/>
          <p:cNvSpPr>
            <a:spLocks noGrp="1"/>
          </p:cNvSpPr>
          <p:nvPr>
            <p:ph type="sldNum" sz="quarter" idx="10"/>
          </p:nvPr>
        </p:nvSpPr>
        <p:spPr/>
        <p:txBody>
          <a:bodyPr/>
          <a:lstStyle/>
          <a:p>
            <a:pPr>
              <a:defRPr/>
            </a:pPr>
            <a:fld id="{BF3ADA36-3A7E-9B49-A772-18572EEB4566}" type="slidenum">
              <a:rPr lang="en-US" altLang="en-US" smtClean="0"/>
              <a:pPr>
                <a:defRPr/>
              </a:pPr>
              <a:t>9</a:t>
            </a:fld>
            <a:endParaRPr lang="en-US" altLang="en-US"/>
          </a:p>
        </p:txBody>
      </p:sp>
    </p:spTree>
    <p:extLst>
      <p:ext uri="{BB962C8B-B14F-4D97-AF65-F5344CB8AC3E}">
        <p14:creationId xmlns:p14="http://schemas.microsoft.com/office/powerpoint/2010/main" val="2483599378"/>
      </p:ext>
    </p:extLst>
  </p:cSld>
  <p:clrMapOvr>
    <a:masterClrMapping/>
  </p:clrMapOvr>
</p:sld>
</file>

<file path=ppt/theme/theme1.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1 ppt template 1" id="{51EA16D3-33AF-FB47-8A3F-98393035F582}" vid="{B3F2FE11-A695-BB46-B2B0-D0567344DE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2021 ppt template 1</Template>
  <TotalTime>0</TotalTime>
  <Words>2107</Words>
  <Application>Microsoft Office PowerPoint</Application>
  <PresentationFormat>Widescreen</PresentationFormat>
  <Paragraphs>316</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Gill Sans</vt:lpstr>
      <vt:lpstr>Palatino</vt:lpstr>
      <vt:lpstr>Wingdings</vt:lpstr>
      <vt:lpstr>ASCCC Curriculum Inst. 2020 Theme</vt:lpstr>
      <vt:lpstr>PRE-SESSION: NEW/NEWER CURRICULUM SPECIALISTS Lesley Agostino, Diablo Valley College Randy Beach, Southwestern College Stephanie Di Alto, Saddleback College Marwin Luminarias, Fullerton College featuring Raul Arambula &amp; David Garcia, California Community Colleges Chancellor’s Office </vt:lpstr>
      <vt:lpstr>Breakout Description</vt:lpstr>
      <vt:lpstr>Overview</vt:lpstr>
      <vt:lpstr>Roles and Responsibilities</vt:lpstr>
      <vt:lpstr>Roles and Responsibilities, continued</vt:lpstr>
      <vt:lpstr>Roles and Responsibilities, continued</vt:lpstr>
      <vt:lpstr>Roles and Responsibilities, continued</vt:lpstr>
      <vt:lpstr>Specialists Sometimes…</vt:lpstr>
      <vt:lpstr>Tasks of Others</vt:lpstr>
      <vt:lpstr>What is Not Part of the Specialists’ Role</vt:lpstr>
      <vt:lpstr>Designing a Personal Tracking System - Courses</vt:lpstr>
      <vt:lpstr>PowerPoint Presentation</vt:lpstr>
      <vt:lpstr>Designing a Personal Tracking System - Programs</vt:lpstr>
      <vt:lpstr>Designing a Personal Tracking System - Programs</vt:lpstr>
      <vt:lpstr>PowerPoint Presentation</vt:lpstr>
      <vt:lpstr>PowerPoint Presentation</vt:lpstr>
      <vt:lpstr>Best Practices for Submitting Curriculum</vt:lpstr>
      <vt:lpstr>Best Practices for Submitting Curriculum</vt:lpstr>
      <vt:lpstr>Best Practices for Submitting Curriculum - Courses</vt:lpstr>
      <vt:lpstr>Best Practices for Submitting Curriculum –  All Program Types</vt:lpstr>
      <vt:lpstr>Best Practices for Submitting Curriculum – Certificates and Associate Degrees</vt:lpstr>
      <vt:lpstr>Best Practices for Submitting Curriculum – ADTs</vt:lpstr>
      <vt:lpstr>Best Practices for Submitting Curriculum – ADTs</vt:lpstr>
      <vt:lpstr>Best Practices for Submitting Curriculum –Noncredit Certificates (CDCP)</vt:lpstr>
      <vt:lpstr>Building Relationships with Faculty &amp; Curriculum Chair(s)</vt:lpstr>
      <vt:lpstr>Building Relationships with Faculty &amp; Curriculum Chair(s)</vt:lpstr>
      <vt:lpstr>Keeping Up With Curriculum Developments</vt:lpstr>
      <vt:lpstr>Resources</vt:lpstr>
      <vt:lpstr>Resources</vt:lpstr>
      <vt:lpstr>Related Breakout Sessions</vt:lpstr>
      <vt:lpstr>PowerPoint Presentation</vt:lpstr>
      <vt:lpstr>Presenters’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PRE-SESSION: NEW/NEWER CURRICULUM SPECIALISTS Lesley Agostino, Diablo Valley College Randy Beach, Southwestern College Stephanie Di Alto, Saddleback College Marwin Luminarias, Fullerton College feat. Raul Arambula &amp; David Garcia, California Community Colleges Chancellor’s Office</dc:title>
  <dc:creator>Stephanie DiAlto</dc:creator>
  <cp:lastModifiedBy>Stephanie DiAlto</cp:lastModifiedBy>
  <cp:revision>2</cp:revision>
  <cp:lastPrinted>2020-11-24T19:39:26Z</cp:lastPrinted>
  <dcterms:created xsi:type="dcterms:W3CDTF">2021-06-23T14:42:00Z</dcterms:created>
  <dcterms:modified xsi:type="dcterms:W3CDTF">2021-06-30T22:49:15Z</dcterms:modified>
</cp:coreProperties>
</file>