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098"/>
  </p:normalViewPr>
  <p:slideViewPr>
    <p:cSldViewPr snapToGrid="0" snapToObjects="1">
      <p:cViewPr varScale="1">
        <p:scale>
          <a:sx n="100" d="100"/>
          <a:sy n="100" d="100"/>
        </p:scale>
        <p:origin x="84" y="35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7/6/2021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4023092" y="8917422"/>
            <a:ext cx="3077739" cy="471053"/>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7/6/2021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4023092" y="8917422"/>
            <a:ext cx="3077739" cy="471053"/>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dc811a1e7_0_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dc811a1e7_0_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10acb0033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10acb0033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362229cda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362229cda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While our colleges have always strived to be equity focused, these efforts have taken on a new urgency - and all faculty are in a unique position to effect real change. While curriculum is a central component here, there really is no element of the college and our work that can’t benefit from a reconsideration with an IDEA-focused lens. But how do you operationalize that lens - how do you effect meaningful change? And who is in the lead? Share your ideas in the chat - we’d love to get a sense of what you are doing.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362229cda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362229cda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Michelle’s answers/ideas to her question - with additions from co-presenters - perhaps?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362229cda_0_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362229cda_0_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362229cda_0_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362229cda_0_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42b043cb5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e42b043cb5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362229cda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362229cda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362229cda_0_2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362229cda_0_2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362229cda_0_3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362229cda_0_3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362229cda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362229cda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dc811a1e7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dc811a1e7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a:t>
            </a:r>
            <a:r>
              <a:rPr lang="en">
                <a:solidFill>
                  <a:schemeClr val="dk1"/>
                </a:solidFill>
              </a:rPr>
              <a:t>Include types here (GP, Pro Dev, SLO, CTE, DE, OER/ZTC, CPL/CBE, Diversity/IDEA, other?)</a:t>
            </a:r>
            <a:r>
              <a:rPr lang="en">
                <a:solidFill>
                  <a:srgbClr val="0000FF"/>
                </a:solidFill>
              </a:rPr>
              <a:t>” (removed that sentence)</a:t>
            </a:r>
            <a:r>
              <a:rPr lang="en"/>
              <a:t> I’m not sure what the goal is with that last sentence. I wonder if this might be something to draw out in the chat - perhaps asking everyone to indicate their leadership role - if they have one. And inviting them to share a role that exists at their college that they believe to be unique or different...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10acb0033_0_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10acb0033_0_1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10acb0033_0_2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10acb0033_0_2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10acb0033_0_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10acb0033_0_1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10acb0033_0_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10acb0033_0_3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134668583_0_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134668583_0_1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134668583_0_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134668583_0_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134668583_0_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134668583_0_2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dcec0d09d_4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ddcec0d09d_4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362229cda_0_4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362229cda_0_4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134668583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e134668583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dc811a1e7_0_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dc811a1e7_0_1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134668583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134668583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dc811a1e7_0_2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dc811a1e7_0_22: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I like the idea of a word cloud option. Also a poll on why this session? (chat option)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dcec0d09d_4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dcec0d09d_4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35ea2469a_2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35ea2469a_2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Michelle and Christopher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dc811a1e7_0_2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dc811a1e7_0_2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10acb0033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10acb0033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r>
              <a:rPr lang="en"/>
              <a:t>Address multi campus districts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10acb0033_0_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10acb0033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a:spcBef>
                <a:spcPts val="0"/>
              </a:spcBef>
              <a:spcAft>
                <a:spcPts val="0"/>
              </a:spcAft>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dirty="0"/>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0010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79537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1" r:id="rId6"/>
    <p:sldLayoutId id="2147483752" r:id="rId7"/>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lstate.policystat.com/policy/8919100/lates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proofpoint.com/v2/url?u=https-3A__affecttheverb.com_disabledandhere_&amp;d=DwMFaQ&amp;c=tPYGtOWOAPojDil1cAsHpA&amp;r=kBsDbgAHPLVjtKJ7XKnUYLs8MG-LDyoTbR0uOL3Srqs&amp;m=Mxwz9QMkLxEdoIx3UkhsGr1gCseVaRSeiSKOBMsIhEc&amp;s=kwbvRJPXUgsZ9EEYjSnWoChQ2cMhPyGPXWWodR8OhXo&amp;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successcenter.cccco.edu/Strategic-Projects/Credit-for-Prior-Learning-Initiativ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vision.foundationccc.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setext.com/regulation/california-code-of-regulations/title-5-education/division-6-california-community-colleges/chapter-6-curriculum-and-instruction/subchapter-1-programs-courses-and-classes/article-5-alternative-methods-for-awarding-credit/section-55050-credit-by-examinat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casetext.com/regulation/california-code-of-regulations/title-5-education/division-6-california-community-colleges/chapter-6-curriculum-and-instruction/subchapter-1-programs-courses-and-classes/article-5-alternative-methods-for-awarding-credit/section-55052-advanced-placement-examina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SB1071"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cccco.edu/-/media/CCCCO-Website/Reports/success-center-cpl-initiative-report-for-cccco-final.pdf?la=en&amp;hash=2B50F17C0A47775A58EAF6631613B6A4D537CB8F" TargetMode="External"/><Relationship Id="rId5" Type="http://schemas.openxmlformats.org/officeDocument/2006/relationships/hyperlink" Target="https://leginfo.legislature.ca.gov/faces/billTextClient.xhtml?bill_id=201720180AB1786" TargetMode="External"/><Relationship Id="rId4" Type="http://schemas.openxmlformats.org/officeDocument/2006/relationships/hyperlink" Target="https://www.cccco.edu/-/media/CCCCO-Website/Office-of-General-Counsel/Final-Form-400-for-Credit-for-Prior-Learning-2-20-20.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asccc.org/content/passage-ab-1460-and-its-impact-cccs" TargetMode="External"/><Relationship Id="rId3" Type="http://schemas.openxmlformats.org/officeDocument/2006/relationships/hyperlink" Target="https://successcenter.cccco.edu/Strategic-Projects/Credit-for-Prior-Learning-Initiative" TargetMode="External"/><Relationship Id="rId7" Type="http://schemas.openxmlformats.org/officeDocument/2006/relationships/hyperlink" Target="https://asccc.org/content/ethnic-studies-looking-back-looking-forward"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asccc.org/guided-pathways" TargetMode="External"/><Relationship Id="rId5" Type="http://schemas.openxmlformats.org/officeDocument/2006/relationships/hyperlink" Target="https://www.cccco.edu/-/media/CCCCO-Website/Reports/success-center-cpl-initiative-report-for-cccco-final.pdf?la=en&amp;hash=2B50F17C0A47775A58EAF6631613B6A4D537CB8F" TargetMode="External"/><Relationship Id="rId4" Type="http://schemas.openxmlformats.org/officeDocument/2006/relationships/hyperlink" Target="https://cdn2.hubspot.net/hubfs/617695/premium_content_resources/pla/PDF/PLA_Fueling-the-Race.pdf" TargetMode="External"/><Relationship Id="rId9" Type="http://schemas.openxmlformats.org/officeDocument/2006/relationships/hyperlink" Target="https://www2.ed.gov/policy/highered/reg/hearulemaking/2018/distanceandinnovationfactshee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958850" y="4683125"/>
            <a:ext cx="10433050" cy="1736725"/>
          </a:xfrm>
        </p:spPr>
        <p:txBody>
          <a:bodyPr/>
          <a:lstStyle/>
          <a:p>
            <a:r>
              <a:rPr lang="en" b="1" dirty="0"/>
              <a:t>Faculty Leaders: Program Coordinators/Liaisons/Leaders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Ethnic Studies Requirement </a:t>
            </a:r>
            <a:endParaRPr/>
          </a:p>
        </p:txBody>
      </p:sp>
      <p:sp>
        <p:nvSpPr>
          <p:cNvPr id="111" name="Google Shape;111;p2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indent="-450575">
              <a:buSzPct val="100000"/>
              <a:buFont typeface="Calibri"/>
              <a:buChar char="●"/>
            </a:pPr>
            <a:r>
              <a:rPr lang="en" sz="2700">
                <a:latin typeface="Calibri"/>
                <a:ea typeface="Calibri"/>
                <a:cs typeface="Calibri"/>
                <a:sym typeface="Calibri"/>
              </a:rPr>
              <a:t>AB 1460 (Weber 2020) - r</a:t>
            </a:r>
            <a:r>
              <a:rPr lang="en" sz="2700">
                <a:solidFill>
                  <a:srgbClr val="333333"/>
                </a:solidFill>
                <a:highlight>
                  <a:srgbClr val="FFFFFF"/>
                </a:highlight>
                <a:latin typeface="Calibri"/>
                <a:ea typeface="Calibri"/>
                <a:cs typeface="Calibri"/>
                <a:sym typeface="Calibri"/>
              </a:rPr>
              <a:t>equires CSU students to take a class in one of four ethnic studies disciplines: Native American studies, African American studies, Asian American studies or Latina and Latino studies.</a:t>
            </a:r>
            <a:endParaRPr sz="2700">
              <a:solidFill>
                <a:srgbClr val="333333"/>
              </a:solidFill>
              <a:highlight>
                <a:srgbClr val="FFFFFF"/>
              </a:highlight>
              <a:latin typeface="Calibri"/>
              <a:ea typeface="Calibri"/>
              <a:cs typeface="Calibri"/>
              <a:sym typeface="Calibri"/>
            </a:endParaRPr>
          </a:p>
          <a:p>
            <a:pPr indent="-450575">
              <a:buClr>
                <a:srgbClr val="333333"/>
              </a:buClr>
              <a:buSzPct val="100000"/>
              <a:buFont typeface="Calibri"/>
              <a:buChar char="●"/>
            </a:pPr>
            <a:r>
              <a:rPr lang="en" sz="2700">
                <a:solidFill>
                  <a:srgbClr val="1A1A1A"/>
                </a:solidFill>
                <a:highlight>
                  <a:srgbClr val="FFFFFF"/>
                </a:highlight>
                <a:latin typeface="Calibri"/>
                <a:ea typeface="Calibri"/>
                <a:cs typeface="Calibri"/>
                <a:sym typeface="Calibri"/>
              </a:rPr>
              <a:t>Students who begin their journey to a CSU degree in fall 2021, there will be a requirement in place that students complete a 3-unit course in Ethnic Studies as part of their baccalaureate degree. </a:t>
            </a:r>
            <a:endParaRPr sz="2700">
              <a:solidFill>
                <a:srgbClr val="1A1A1A"/>
              </a:solidFill>
              <a:highlight>
                <a:srgbClr val="FFFFFF"/>
              </a:highlight>
              <a:latin typeface="Calibri"/>
              <a:ea typeface="Calibri"/>
              <a:cs typeface="Calibri"/>
              <a:sym typeface="Calibri"/>
            </a:endParaRPr>
          </a:p>
          <a:p>
            <a:pPr indent="-450575">
              <a:buClr>
                <a:srgbClr val="1A1A1A"/>
              </a:buClr>
              <a:buSzPct val="100000"/>
              <a:buFont typeface="Calibri"/>
              <a:buChar char="●"/>
            </a:pPr>
            <a:r>
              <a:rPr lang="en" sz="2700">
                <a:solidFill>
                  <a:srgbClr val="1A1A1A"/>
                </a:solidFill>
                <a:highlight>
                  <a:srgbClr val="FFFFFF"/>
                </a:highlight>
                <a:latin typeface="Calibri"/>
                <a:ea typeface="Calibri"/>
                <a:cs typeface="Calibri"/>
                <a:sym typeface="Calibri"/>
              </a:rPr>
              <a:t>Addition of Area F to CSU General Education--Ethinic Studies</a:t>
            </a:r>
            <a:endParaRPr sz="2700">
              <a:solidFill>
                <a:srgbClr val="1A1A1A"/>
              </a:solidFill>
              <a:highlight>
                <a:srgbClr val="FFFFFF"/>
              </a:highlight>
              <a:latin typeface="Calibri"/>
              <a:ea typeface="Calibri"/>
              <a:cs typeface="Calibri"/>
              <a:sym typeface="Calibri"/>
            </a:endParaRPr>
          </a:p>
          <a:p>
            <a:pPr indent="-450575">
              <a:buClr>
                <a:srgbClr val="1A1A1A"/>
              </a:buClr>
              <a:buSzPct val="100000"/>
              <a:buFont typeface="Calibri"/>
              <a:buChar char="●"/>
            </a:pPr>
            <a:r>
              <a:rPr lang="en" sz="2700">
                <a:solidFill>
                  <a:srgbClr val="333333"/>
                </a:solidFill>
                <a:highlight>
                  <a:srgbClr val="FFFFFF"/>
                </a:highlight>
                <a:latin typeface="Calibri"/>
                <a:ea typeface="Calibri"/>
                <a:cs typeface="Calibri"/>
                <a:sym typeface="Calibri"/>
              </a:rPr>
              <a:t>“This lower-division, 3 semester (4 quarter) unit requirement fulfills Education Code Section 89032. The requirement to take a 3 semester (4 quarter) unit course in Area F shall not be waived or substituted.” </a:t>
            </a:r>
            <a:r>
              <a:rPr lang="en" sz="2700" u="sng">
                <a:solidFill>
                  <a:schemeClr val="hlink"/>
                </a:solidFill>
                <a:highlight>
                  <a:srgbClr val="FFFFFF"/>
                </a:highlight>
                <a:latin typeface="Calibri"/>
                <a:ea typeface="Calibri"/>
                <a:cs typeface="Calibri"/>
                <a:sym typeface="Calibri"/>
                <a:hlinkClick r:id="rId3"/>
              </a:rPr>
              <a:t>CSU GE Policy</a:t>
            </a:r>
            <a:endParaRPr sz="2700">
              <a:solidFill>
                <a:srgbClr val="1A1A1A"/>
              </a:solidFill>
              <a:highlight>
                <a:srgbClr val="FFFFFF"/>
              </a:highlight>
              <a:latin typeface="Calibri"/>
              <a:ea typeface="Calibri"/>
              <a:cs typeface="Calibri"/>
              <a:sym typeface="Calibri"/>
            </a:endParaRPr>
          </a:p>
          <a:p>
            <a:pPr marL="0" indent="0">
              <a:spcBef>
                <a:spcPts val="1600"/>
              </a:spcBef>
              <a:buNone/>
            </a:pPr>
            <a:endParaRPr sz="2067">
              <a:solidFill>
                <a:srgbClr val="333333"/>
              </a:solidFill>
              <a:highlight>
                <a:srgbClr val="FFFFFF"/>
              </a:highlight>
              <a:latin typeface="Times New Roman"/>
              <a:ea typeface="Times New Roman"/>
              <a:cs typeface="Times New Roman"/>
              <a:sym typeface="Times New Roman"/>
            </a:endParaRPr>
          </a:p>
          <a:p>
            <a:pPr marL="0" indent="0">
              <a:spcBef>
                <a:spcPts val="1600"/>
              </a:spcBef>
              <a:spcAft>
                <a:spcPts val="1600"/>
              </a:spcAft>
              <a:buNone/>
            </a:pPr>
            <a:endParaRPr sz="2067">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What does the Ethnic Studies this mean for our colleges </a:t>
            </a:r>
            <a:endParaRPr/>
          </a:p>
        </p:txBody>
      </p:sp>
      <p:sp>
        <p:nvSpPr>
          <p:cNvPr id="117" name="Google Shape;117;p2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indent="-445758">
              <a:buSzPct val="100000"/>
            </a:pPr>
            <a:r>
              <a:rPr lang="en"/>
              <a:t>Most colleges will need new or additional ethnic studies curriculum </a:t>
            </a:r>
            <a:endParaRPr/>
          </a:p>
          <a:p>
            <a:pPr indent="-445758">
              <a:buSzPct val="100000"/>
            </a:pPr>
            <a:r>
              <a:rPr lang="en"/>
              <a:t>Students will need counseling and tutorial support to meet new requirement </a:t>
            </a:r>
            <a:endParaRPr/>
          </a:p>
          <a:p>
            <a:pPr indent="-445758">
              <a:buSzPct val="100000"/>
            </a:pPr>
            <a:r>
              <a:rPr lang="en"/>
              <a:t>College faculty will need professional development on the new requirement including its role in equity </a:t>
            </a:r>
            <a:endParaRPr/>
          </a:p>
          <a:p>
            <a:pPr indent="-445758">
              <a:buSzPct val="100000"/>
            </a:pPr>
            <a:r>
              <a:rPr lang="en"/>
              <a:t>Articulation officers will need support to make sure Ethnic Studies Courses are articulated and students can use them to meet Area F requirements </a:t>
            </a:r>
            <a:endParaRPr/>
          </a:p>
          <a:p>
            <a:pPr indent="-445758">
              <a:buSzPct val="100000"/>
            </a:pPr>
            <a:r>
              <a:rPr lang="en"/>
              <a:t>Librarians will need to increase materials on ethnic studies topics to support instruction </a:t>
            </a:r>
            <a:endParaRPr/>
          </a:p>
          <a:p>
            <a:pPr marL="0" indent="0">
              <a:spcBef>
                <a:spcPts val="1600"/>
              </a:spcBef>
              <a:buNone/>
            </a:pPr>
            <a:r>
              <a:rPr lang="en"/>
              <a:t>All of these things need to be done collectively and collaboratively with subject experts. </a:t>
            </a:r>
            <a:endParaRPr/>
          </a:p>
          <a:p>
            <a:pPr marL="0" indent="0">
              <a:spcBef>
                <a:spcPts val="1600"/>
              </a:spcBef>
              <a:buNone/>
            </a:pPr>
            <a:r>
              <a:rPr lang="en"/>
              <a:t>Who on your campus should be involved in these discussions? </a:t>
            </a:r>
            <a:endParaRPr/>
          </a:p>
          <a:p>
            <a:pPr marL="0" indent="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IDEA</a:t>
            </a:r>
            <a:endParaRPr/>
          </a:p>
        </p:txBody>
      </p:sp>
      <p:sp>
        <p:nvSpPr>
          <p:cNvPr id="123" name="Google Shape;123;p24"/>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indent="-507987">
              <a:buSzPts val="2400"/>
            </a:pPr>
            <a:r>
              <a:rPr lang="en" sz="3200"/>
              <a:t>Inclusivity, Diversity, Equity, and Anti-Racism</a:t>
            </a:r>
            <a:endParaRPr sz="3200"/>
          </a:p>
          <a:p>
            <a:pPr indent="-507987">
              <a:buSzPts val="2400"/>
            </a:pPr>
            <a:r>
              <a:rPr lang="en" sz="3200"/>
              <a:t>ASCCC Call to action - “</a:t>
            </a:r>
            <a:r>
              <a:rPr lang="en" sz="3200">
                <a:solidFill>
                  <a:schemeClr val="dk1"/>
                </a:solidFill>
              </a:rPr>
              <a:t>prioritize culturally responsive curricular redesign</a:t>
            </a:r>
            <a:r>
              <a:rPr lang="en" sz="3200"/>
              <a:t>”</a:t>
            </a:r>
            <a:endParaRPr sz="3200"/>
          </a:p>
          <a:p>
            <a:pPr indent="-507987">
              <a:buSzPts val="2400"/>
            </a:pPr>
            <a:r>
              <a:rPr lang="en" sz="3200"/>
              <a:t>Curriculum, yes - and more</a:t>
            </a:r>
            <a:endParaRPr sz="3200"/>
          </a:p>
          <a:p>
            <a:pPr indent="-507987">
              <a:buSzPts val="2400"/>
            </a:pPr>
            <a:r>
              <a:rPr lang="en" sz="3200"/>
              <a:t>Who?</a:t>
            </a:r>
            <a:endParaRPr sz="3200"/>
          </a:p>
          <a:p>
            <a:pPr indent="-507987">
              <a:buSzPts val="2400"/>
            </a:pPr>
            <a:r>
              <a:rPr lang="en" sz="3200"/>
              <a:t>How?</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IDEA - Who and How?</a:t>
            </a:r>
            <a:endParaRPr/>
          </a:p>
        </p:txBody>
      </p:sp>
      <p:sp>
        <p:nvSpPr>
          <p:cNvPr id="129" name="Google Shape;129;p25"/>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Who? Everyone.</a:t>
            </a:r>
            <a:endParaRPr/>
          </a:p>
          <a:p>
            <a:r>
              <a:rPr lang="en"/>
              <a:t>How? Every which way.</a:t>
            </a:r>
            <a:endParaRPr/>
          </a:p>
          <a:p>
            <a:r>
              <a:rPr lang="en"/>
              <a:t>Where? Everywhere.</a:t>
            </a:r>
            <a:endParaRPr/>
          </a:p>
          <a:p>
            <a:r>
              <a:rPr lang="en"/>
              <a:t>Considering the how..</a:t>
            </a:r>
            <a:endParaRPr/>
          </a:p>
          <a:p>
            <a:pPr lvl="1"/>
            <a:r>
              <a:rPr lang="en"/>
              <a:t>Parallel efforts</a:t>
            </a:r>
            <a:endParaRPr/>
          </a:p>
          <a:p>
            <a:pPr lvl="1"/>
            <a:r>
              <a:rPr lang="en"/>
              <a:t>No need to take a singular approach</a:t>
            </a:r>
            <a:endParaRPr/>
          </a:p>
          <a:p>
            <a:pPr lvl="1"/>
            <a:r>
              <a:rPr lang="en"/>
              <a:t>Professional development</a:t>
            </a:r>
            <a:endParaRPr/>
          </a:p>
          <a:p>
            <a:pPr lvl="1"/>
            <a:r>
              <a:rPr lang="en"/>
              <a:t>Curricular review</a:t>
            </a:r>
            <a:endParaRPr/>
          </a:p>
          <a:p>
            <a:pPr lvl="1"/>
            <a:r>
              <a:rPr lang="en"/>
              <a:t>Process and policy review</a:t>
            </a:r>
            <a:endParaRPr/>
          </a:p>
          <a:p>
            <a:pPr lvl="1"/>
            <a:r>
              <a:rPr lang="en"/>
              <a:t>Engage students</a:t>
            </a:r>
            <a:endParaRPr/>
          </a:p>
          <a:p>
            <a:pPr marL="0" indent="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IDEA - Where?</a:t>
            </a:r>
            <a:endParaRPr/>
          </a:p>
        </p:txBody>
      </p:sp>
      <p:sp>
        <p:nvSpPr>
          <p:cNvPr id="135" name="Google Shape;135;p26"/>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indent="-482588">
              <a:buSzPts val="2100"/>
            </a:pPr>
            <a:r>
              <a:rPr lang="en" sz="2800"/>
              <a:t>Are your policies and practices as student-friendly as they could be?</a:t>
            </a:r>
            <a:endParaRPr sz="2800"/>
          </a:p>
          <a:p>
            <a:pPr indent="-482588">
              <a:buSzPts val="2100"/>
            </a:pPr>
            <a:r>
              <a:rPr lang="en" sz="2800"/>
              <a:t>Have you ever tried to…</a:t>
            </a:r>
            <a:endParaRPr sz="2800"/>
          </a:p>
          <a:p>
            <a:pPr lvl="1" indent="-448722">
              <a:buSzPts val="1700"/>
            </a:pPr>
            <a:r>
              <a:rPr lang="en" sz="2267"/>
              <a:t>register for a course?</a:t>
            </a:r>
            <a:endParaRPr sz="2267"/>
          </a:p>
          <a:p>
            <a:pPr lvl="1" indent="-448722">
              <a:buSzPts val="1700"/>
            </a:pPr>
            <a:r>
              <a:rPr lang="en" sz="2267"/>
              <a:t>connect a student with support services?</a:t>
            </a:r>
            <a:endParaRPr sz="2267"/>
          </a:p>
          <a:p>
            <a:pPr lvl="1" indent="-448722">
              <a:buSzPts val="1700"/>
            </a:pPr>
            <a:r>
              <a:rPr lang="en" sz="2267"/>
              <a:t>apply for financial aid? </a:t>
            </a:r>
            <a:endParaRPr sz="2267"/>
          </a:p>
          <a:p>
            <a:pPr lvl="1" indent="-448722">
              <a:buSzPts val="1700"/>
            </a:pPr>
            <a:r>
              <a:rPr lang="en" sz="2267"/>
              <a:t>obtain text information before a class starts?</a:t>
            </a:r>
            <a:endParaRPr sz="2267"/>
          </a:p>
          <a:p>
            <a:pPr indent="-482588">
              <a:buSzPts val="2100"/>
            </a:pPr>
            <a:r>
              <a:rPr lang="en" sz="2800"/>
              <a:t>Where do you start?</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IDEA, OER, and Curriculum</a:t>
            </a:r>
            <a:endParaRPr/>
          </a:p>
        </p:txBody>
      </p:sp>
      <p:sp>
        <p:nvSpPr>
          <p:cNvPr id="141" name="Google Shape;141;p27"/>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Autofit/>
          </a:bodyPr>
          <a:lstStyle/>
          <a:p>
            <a:pPr indent="-507987">
              <a:buSzPts val="2400"/>
            </a:pPr>
            <a:r>
              <a:rPr lang="en" sz="3200"/>
              <a:t>Is your schedule of classes a student-friendly tool that assists students in finding what they need?</a:t>
            </a:r>
            <a:endParaRPr sz="3200"/>
          </a:p>
          <a:p>
            <a:pPr indent="-507987">
              <a:buSzPts val="2400"/>
            </a:pPr>
            <a:r>
              <a:rPr lang="en" sz="3200"/>
              <a:t>Do students have all the information they should have - and we are required to provide - when they register for classes?</a:t>
            </a:r>
            <a:endParaRPr sz="3200"/>
          </a:p>
          <a:p>
            <a:pPr lvl="1" indent="-474121">
              <a:buSzPts val="2000"/>
            </a:pPr>
            <a:r>
              <a:rPr lang="en" sz="2667"/>
              <a:t>What should they know?</a:t>
            </a:r>
            <a:endParaRPr sz="2667"/>
          </a:p>
          <a:p>
            <a:pPr indent="-507987">
              <a:buSzPts val="2400"/>
            </a:pPr>
            <a:r>
              <a:rPr lang="en" sz="3200"/>
              <a:t>OER (Open Educational Resources) and Equity</a:t>
            </a:r>
            <a:endParaRPr sz="3200"/>
          </a:p>
          <a:p>
            <a:pPr indent="-507987">
              <a:buSzPts val="2400"/>
            </a:pPr>
            <a:r>
              <a:rPr lang="en" sz="3200"/>
              <a:t>OER and Curriculum</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OER and Curriculum Resources</a:t>
            </a:r>
            <a:endParaRPr/>
          </a:p>
        </p:txBody>
      </p:sp>
      <p:sp>
        <p:nvSpPr>
          <p:cNvPr id="147" name="Google Shape;147;p28"/>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nSpc>
                <a:spcPct val="120000"/>
              </a:lnSpc>
              <a:spcBef>
                <a:spcPts val="1067"/>
              </a:spcBef>
              <a:buClr>
                <a:schemeClr val="dk1"/>
              </a:buClr>
              <a:buSzPts val="1100"/>
              <a:buNone/>
            </a:pPr>
            <a:r>
              <a:rPr lang="en" sz="2133">
                <a:solidFill>
                  <a:srgbClr val="DE1F37"/>
                </a:solidFill>
              </a:rPr>
              <a:t>•</a:t>
            </a:r>
            <a:r>
              <a:rPr lang="en" sz="3733">
                <a:solidFill>
                  <a:srgbClr val="454545"/>
                </a:solidFill>
              </a:rPr>
              <a:t>ASCCC-OERI.org &gt; Resources &gt; ASCCC OER Quick Guides &gt; Articulation, Curriculum and OER</a:t>
            </a:r>
            <a:endParaRPr sz="3733">
              <a:solidFill>
                <a:srgbClr val="454545"/>
              </a:solidFill>
            </a:endParaRPr>
          </a:p>
          <a:p>
            <a:pPr marL="0" indent="0">
              <a:lnSpc>
                <a:spcPct val="120000"/>
              </a:lnSpc>
              <a:spcBef>
                <a:spcPts val="1067"/>
              </a:spcBef>
              <a:buClr>
                <a:schemeClr val="dk1"/>
              </a:buClr>
              <a:buSzPts val="1100"/>
              <a:buNone/>
            </a:pPr>
            <a:r>
              <a:rPr lang="en" sz="2133">
                <a:solidFill>
                  <a:srgbClr val="DE1F37"/>
                </a:solidFill>
              </a:rPr>
              <a:t>•</a:t>
            </a:r>
            <a:r>
              <a:rPr lang="en" sz="3733">
                <a:solidFill>
                  <a:srgbClr val="454545"/>
                </a:solidFill>
              </a:rPr>
              <a:t>https://asccc-oeri.org/articulation-curriculum-and-open-educational-resources/</a:t>
            </a:r>
            <a:endParaRPr sz="3733">
              <a:solidFill>
                <a:srgbClr val="454545"/>
              </a:solidFill>
            </a:endParaRPr>
          </a:p>
          <a:p>
            <a:pPr marL="0" indent="0">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OER and IDEA</a:t>
            </a:r>
            <a:endParaRPr/>
          </a:p>
        </p:txBody>
      </p:sp>
      <p:sp>
        <p:nvSpPr>
          <p:cNvPr id="153" name="Google Shape;153;p2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lnSpc>
                <a:spcPct val="150000"/>
              </a:lnSpc>
              <a:buClr>
                <a:schemeClr val="dk1"/>
              </a:buClr>
              <a:buSzPts val="1100"/>
              <a:buNone/>
            </a:pPr>
            <a:r>
              <a:rPr lang="en" sz="2933">
                <a:solidFill>
                  <a:srgbClr val="DE1F37"/>
                </a:solidFill>
              </a:rPr>
              <a:t>•</a:t>
            </a:r>
            <a:r>
              <a:rPr lang="en" sz="2933">
                <a:solidFill>
                  <a:srgbClr val="454545"/>
                </a:solidFill>
              </a:rPr>
              <a:t>“Open” allows you to modify anything…</a:t>
            </a:r>
            <a:endParaRPr sz="2933">
              <a:solidFill>
                <a:srgbClr val="454545"/>
              </a:solidFill>
            </a:endParaRPr>
          </a:p>
          <a:p>
            <a:pPr marL="0" indent="0">
              <a:lnSpc>
                <a:spcPct val="150000"/>
              </a:lnSpc>
              <a:buClr>
                <a:schemeClr val="dk1"/>
              </a:buClr>
              <a:buSzPts val="1100"/>
              <a:buNone/>
            </a:pPr>
            <a:r>
              <a:rPr lang="en" sz="2933">
                <a:solidFill>
                  <a:srgbClr val="DE1F37"/>
                </a:solidFill>
              </a:rPr>
              <a:t>•</a:t>
            </a:r>
            <a:r>
              <a:rPr lang="en" sz="2933">
                <a:solidFill>
                  <a:srgbClr val="454545"/>
                </a:solidFill>
              </a:rPr>
              <a:t>“CIS gender, White men from Western countries make up about </a:t>
            </a:r>
            <a:r>
              <a:rPr lang="en" sz="2933" b="1">
                <a:solidFill>
                  <a:srgbClr val="454545"/>
                </a:solidFill>
              </a:rPr>
              <a:t>20 percent</a:t>
            </a:r>
            <a:r>
              <a:rPr lang="en" sz="2933">
                <a:solidFill>
                  <a:srgbClr val="454545"/>
                </a:solidFill>
              </a:rPr>
              <a:t> of the global population and yet they are writing </a:t>
            </a:r>
            <a:r>
              <a:rPr lang="en" sz="2933" b="1">
                <a:solidFill>
                  <a:srgbClr val="454545"/>
                </a:solidFill>
              </a:rPr>
              <a:t>80 percent</a:t>
            </a:r>
            <a:r>
              <a:rPr lang="en" sz="2933">
                <a:solidFill>
                  <a:srgbClr val="454545"/>
                </a:solidFill>
              </a:rPr>
              <a:t> about the world.” </a:t>
            </a:r>
            <a:endParaRPr sz="2933">
              <a:solidFill>
                <a:srgbClr val="454545"/>
              </a:solidFill>
            </a:endParaRPr>
          </a:p>
          <a:p>
            <a:pPr marL="237061" indent="0" algn="r">
              <a:buClr>
                <a:schemeClr val="dk1"/>
              </a:buClr>
              <a:buSzPts val="1100"/>
              <a:buNone/>
            </a:pPr>
            <a:r>
              <a:rPr lang="en" sz="2933">
                <a:solidFill>
                  <a:srgbClr val="454545"/>
                </a:solidFill>
              </a:rPr>
              <a:t>- Siko Bourterse</a:t>
            </a:r>
            <a:endParaRPr sz="2933">
              <a:solidFill>
                <a:srgbClr val="454545"/>
              </a:solidFill>
            </a:endParaRPr>
          </a:p>
          <a:p>
            <a:pPr marL="0" indent="0">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sz="4800" dirty="0"/>
              <a:t>OER Creates Opportunities</a:t>
            </a:r>
            <a:r>
              <a:rPr lang="en" sz="1467" dirty="0"/>
              <a:t> </a:t>
            </a:r>
            <a:endParaRPr dirty="0"/>
          </a:p>
        </p:txBody>
      </p:sp>
      <p:sp>
        <p:nvSpPr>
          <p:cNvPr id="159" name="Google Shape;159;p3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Clr>
                <a:schemeClr val="dk1"/>
              </a:buClr>
              <a:buSzPts val="1100"/>
              <a:buNone/>
            </a:pPr>
            <a:r>
              <a:rPr lang="en" sz="3200" dirty="0">
                <a:solidFill>
                  <a:srgbClr val="DE1F37"/>
                </a:solidFill>
              </a:rPr>
              <a:t>•</a:t>
            </a:r>
            <a:r>
              <a:rPr lang="en" sz="3200" dirty="0">
                <a:solidFill>
                  <a:srgbClr val="454545"/>
                </a:solidFill>
              </a:rPr>
              <a:t>Opportunity for improvements in design in open authoring and publishing</a:t>
            </a:r>
            <a:endParaRPr sz="3200" dirty="0">
              <a:solidFill>
                <a:srgbClr val="454545"/>
              </a:solidFill>
            </a:endParaRPr>
          </a:p>
          <a:p>
            <a:pPr marL="0" indent="0">
              <a:buClr>
                <a:schemeClr val="dk1"/>
              </a:buClr>
              <a:buSzPts val="1100"/>
              <a:buNone/>
            </a:pPr>
            <a:r>
              <a:rPr lang="en" sz="3200" dirty="0">
                <a:solidFill>
                  <a:srgbClr val="DE1F37"/>
                </a:solidFill>
              </a:rPr>
              <a:t>•</a:t>
            </a:r>
            <a:r>
              <a:rPr lang="en" sz="3200" dirty="0">
                <a:solidFill>
                  <a:srgbClr val="454545"/>
                </a:solidFill>
              </a:rPr>
              <a:t>Culturally responsive teaching with culturally responsive textbook examples</a:t>
            </a:r>
            <a:endParaRPr sz="3200" dirty="0">
              <a:solidFill>
                <a:srgbClr val="454545"/>
              </a:solidFill>
            </a:endParaRPr>
          </a:p>
          <a:p>
            <a:pPr marL="0" indent="0">
              <a:lnSpc>
                <a:spcPct val="120000"/>
              </a:lnSpc>
              <a:buClr>
                <a:schemeClr val="dk1"/>
              </a:buClr>
              <a:buSzPts val="1100"/>
              <a:buNone/>
            </a:pPr>
            <a:r>
              <a:rPr lang="en" sz="3200" dirty="0">
                <a:solidFill>
                  <a:srgbClr val="DE1F37"/>
                </a:solidFill>
              </a:rPr>
              <a:t>•</a:t>
            </a:r>
            <a:r>
              <a:rPr lang="en" sz="3200" dirty="0">
                <a:solidFill>
                  <a:srgbClr val="454545"/>
                </a:solidFill>
              </a:rPr>
              <a:t>Create resources relevant to your students</a:t>
            </a:r>
            <a:endParaRPr sz="3200" dirty="0">
              <a:solidFill>
                <a:srgbClr val="454545"/>
              </a:solidFill>
            </a:endParaRPr>
          </a:p>
          <a:p>
            <a:pPr marL="0" indent="0">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If it’s open, you can fix it...</a:t>
            </a:r>
            <a:endParaRPr/>
          </a:p>
        </p:txBody>
      </p:sp>
      <p:sp>
        <p:nvSpPr>
          <p:cNvPr id="165" name="Google Shape;165;p3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77500" lnSpcReduction="20000"/>
          </a:bodyPr>
          <a:lstStyle/>
          <a:p>
            <a:pPr indent="-463115">
              <a:lnSpc>
                <a:spcPct val="120000"/>
              </a:lnSpc>
              <a:spcBef>
                <a:spcPts val="1067"/>
              </a:spcBef>
              <a:buClr>
                <a:srgbClr val="333333"/>
              </a:buClr>
              <a:buSzPct val="100000"/>
            </a:pPr>
            <a:r>
              <a:rPr lang="en" sz="2933">
                <a:solidFill>
                  <a:srgbClr val="333333"/>
                </a:solidFill>
              </a:rPr>
              <a:t>Type “teacher” in Google Images and see what pops up even with a CC BY license.</a:t>
            </a:r>
            <a:endParaRPr sz="2933">
              <a:solidFill>
                <a:srgbClr val="333333"/>
              </a:solidFill>
            </a:endParaRPr>
          </a:p>
          <a:p>
            <a:pPr indent="-463115">
              <a:lnSpc>
                <a:spcPct val="120000"/>
              </a:lnSpc>
              <a:buClr>
                <a:srgbClr val="333333"/>
              </a:buClr>
              <a:buSzPct val="100000"/>
            </a:pPr>
            <a:r>
              <a:rPr lang="en" sz="2933">
                <a:solidFill>
                  <a:srgbClr val="333333"/>
                </a:solidFill>
              </a:rPr>
              <a:t>But what if we went to </a:t>
            </a:r>
            <a:r>
              <a:rPr lang="en" sz="2933" u="sng">
                <a:solidFill>
                  <a:schemeClr val="hlink"/>
                </a:solidFill>
                <a:hlinkClick r:id="rId3"/>
              </a:rPr>
              <a:t>Disabled And Here</a:t>
            </a:r>
            <a:r>
              <a:rPr lang="en" sz="2933">
                <a:solidFill>
                  <a:srgbClr val="333333"/>
                </a:solidFill>
              </a:rPr>
              <a:t>: Photography featuring disabled BIPOC (Black, Indigenous, people of color), varied body sizes/types, sexual orientations, and gender identities in the Pacific Northwest; License </a:t>
            </a:r>
            <a:r>
              <a:rPr lang="en" sz="2933" u="sng">
                <a:solidFill>
                  <a:schemeClr val="hlink"/>
                </a:solidFill>
                <a:hlinkClick r:id="rId4"/>
              </a:rPr>
              <a:t>CC BY 4.0</a:t>
            </a:r>
            <a:endParaRPr sz="2933">
              <a:solidFill>
                <a:srgbClr val="333333"/>
              </a:solidFill>
            </a:endParaRPr>
          </a:p>
          <a:p>
            <a:pPr indent="-463115">
              <a:lnSpc>
                <a:spcPct val="120000"/>
              </a:lnSpc>
              <a:buClr>
                <a:srgbClr val="333333"/>
              </a:buClr>
              <a:buSzPct val="100000"/>
            </a:pPr>
            <a:r>
              <a:rPr lang="en" sz="2933">
                <a:solidFill>
                  <a:srgbClr val="333333"/>
                </a:solidFill>
              </a:rPr>
              <a:t>We need:</a:t>
            </a:r>
            <a:endParaRPr sz="2933">
              <a:solidFill>
                <a:srgbClr val="333333"/>
              </a:solidFill>
            </a:endParaRPr>
          </a:p>
          <a:p>
            <a:pPr lvl="1" indent="-463114">
              <a:lnSpc>
                <a:spcPct val="120000"/>
              </a:lnSpc>
              <a:buClr>
                <a:srgbClr val="333333"/>
              </a:buClr>
              <a:buSzPct val="100000"/>
            </a:pPr>
            <a:r>
              <a:rPr lang="en" sz="2933">
                <a:solidFill>
                  <a:srgbClr val="333333"/>
                </a:solidFill>
              </a:rPr>
              <a:t>Diverse authors and artists to tell multiple stories and perspectives.</a:t>
            </a:r>
            <a:endParaRPr sz="2933">
              <a:solidFill>
                <a:srgbClr val="333333"/>
              </a:solidFill>
            </a:endParaRPr>
          </a:p>
          <a:p>
            <a:pPr lvl="1" indent="-463114">
              <a:lnSpc>
                <a:spcPct val="120000"/>
              </a:lnSpc>
              <a:buClr>
                <a:srgbClr val="333333"/>
              </a:buClr>
              <a:buSzPct val="100000"/>
            </a:pPr>
            <a:r>
              <a:rPr lang="en" sz="2933">
                <a:solidFill>
                  <a:srgbClr val="333333"/>
                </a:solidFill>
              </a:rPr>
              <a:t>To think about WHO is our audience.</a:t>
            </a:r>
            <a:endParaRPr sz="2933">
              <a:solidFill>
                <a:srgbClr val="333333"/>
              </a:solidFill>
            </a:endParaRPr>
          </a:p>
          <a:p>
            <a:pPr marL="0" indent="0">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Presenters </a:t>
            </a:r>
            <a:endParaRPr/>
          </a:p>
        </p:txBody>
      </p:sp>
      <p:sp>
        <p:nvSpPr>
          <p:cNvPr id="61" name="Google Shape;61;p14"/>
          <p:cNvSpPr txBox="1">
            <a:spLocks noGrp="1"/>
          </p:cNvSpPr>
          <p:nvPr>
            <p:ph idx="1"/>
          </p:nvPr>
        </p:nvSpPr>
        <p:spPr>
          <a:xfrm>
            <a:off x="829994" y="2478280"/>
            <a:ext cx="10523806" cy="3753707"/>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spcBef>
                <a:spcPts val="1600"/>
              </a:spcBef>
              <a:buClr>
                <a:schemeClr val="dk1"/>
              </a:buClr>
              <a:buSzPts val="1100"/>
              <a:buNone/>
            </a:pPr>
            <a:r>
              <a:rPr lang="en" sz="3867" dirty="0">
                <a:solidFill>
                  <a:schemeClr val="dk1"/>
                </a:solidFill>
              </a:rPr>
              <a:t>Stephanie Curry, ASCCC Curriculum Chair 2021-2022 </a:t>
            </a:r>
            <a:endParaRPr sz="3867" dirty="0">
              <a:solidFill>
                <a:schemeClr val="dk1"/>
              </a:solidFill>
            </a:endParaRPr>
          </a:p>
          <a:p>
            <a:pPr marL="0" indent="0">
              <a:spcBef>
                <a:spcPts val="1600"/>
              </a:spcBef>
              <a:buClr>
                <a:schemeClr val="dk1"/>
              </a:buClr>
              <a:buSzPts val="1100"/>
              <a:buNone/>
            </a:pPr>
            <a:r>
              <a:rPr lang="en" sz="3867" dirty="0">
                <a:solidFill>
                  <a:schemeClr val="dk1"/>
                </a:solidFill>
              </a:rPr>
              <a:t>Christopher Howerton, ASCCC North Representative </a:t>
            </a:r>
            <a:endParaRPr sz="3867" dirty="0">
              <a:solidFill>
                <a:schemeClr val="dk1"/>
              </a:solidFill>
            </a:endParaRPr>
          </a:p>
          <a:p>
            <a:pPr marL="0" indent="0">
              <a:spcBef>
                <a:spcPts val="1600"/>
              </a:spcBef>
              <a:spcAft>
                <a:spcPts val="1600"/>
              </a:spcAft>
              <a:buClr>
                <a:schemeClr val="dk1"/>
              </a:buClr>
              <a:buSzPts val="1100"/>
              <a:buNone/>
            </a:pPr>
            <a:r>
              <a:rPr lang="en" sz="3867" dirty="0">
                <a:solidFill>
                  <a:schemeClr val="dk1"/>
                </a:solidFill>
              </a:rPr>
              <a:t>Michelle Pilati, ASCCC OERI Faculty Coordinator</a:t>
            </a:r>
            <a:endParaRPr sz="466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237061">
              <a:lnSpc>
                <a:spcPct val="120000"/>
              </a:lnSpc>
              <a:buClr>
                <a:schemeClr val="dk1"/>
              </a:buClr>
              <a:buSzPct val="44000"/>
            </a:pPr>
            <a:r>
              <a:rPr lang="en" sz="3333">
                <a:solidFill>
                  <a:srgbClr val="454545"/>
                </a:solidFill>
              </a:rPr>
              <a:t>Improvements can vary from small to large...</a:t>
            </a:r>
            <a:endParaRPr sz="3333">
              <a:solidFill>
                <a:srgbClr val="454545"/>
              </a:solidFill>
            </a:endParaRPr>
          </a:p>
          <a:p>
            <a:endParaRPr/>
          </a:p>
        </p:txBody>
      </p:sp>
      <p:sp>
        <p:nvSpPr>
          <p:cNvPr id="171" name="Google Shape;171;p32"/>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fontScale="85000" lnSpcReduction="10000"/>
          </a:bodyPr>
          <a:lstStyle/>
          <a:p>
            <a:pPr marL="0" indent="0">
              <a:lnSpc>
                <a:spcPct val="120000"/>
              </a:lnSpc>
              <a:buClr>
                <a:schemeClr val="dk1"/>
              </a:buClr>
              <a:buSzPct val="44000"/>
              <a:buNone/>
            </a:pPr>
            <a:r>
              <a:rPr lang="en" sz="3333">
                <a:solidFill>
                  <a:srgbClr val="DE1F37"/>
                </a:solidFill>
              </a:rPr>
              <a:t>•</a:t>
            </a:r>
            <a:r>
              <a:rPr lang="en" sz="3333">
                <a:solidFill>
                  <a:srgbClr val="454545"/>
                </a:solidFill>
              </a:rPr>
              <a:t>Biology text: Updating images and case studies to reflect our student body; including current understanding of sex and gender; adding diverse scientists.</a:t>
            </a:r>
            <a:endParaRPr sz="3333">
              <a:solidFill>
                <a:srgbClr val="454545"/>
              </a:solidFill>
            </a:endParaRPr>
          </a:p>
          <a:p>
            <a:pPr marL="0" indent="0">
              <a:lnSpc>
                <a:spcPct val="120000"/>
              </a:lnSpc>
              <a:buClr>
                <a:schemeClr val="dk1"/>
              </a:buClr>
              <a:buSzPct val="44000"/>
              <a:buNone/>
            </a:pPr>
            <a:r>
              <a:rPr lang="en" sz="3333">
                <a:solidFill>
                  <a:srgbClr val="DE1F37"/>
                </a:solidFill>
              </a:rPr>
              <a:t>•</a:t>
            </a:r>
            <a:r>
              <a:rPr lang="en" sz="3333">
                <a:solidFill>
                  <a:srgbClr val="454545"/>
                </a:solidFill>
              </a:rPr>
              <a:t>Spanish text: Modifications of gender pronouns</a:t>
            </a:r>
            <a:endParaRPr sz="3333">
              <a:solidFill>
                <a:srgbClr val="454545"/>
              </a:solidFill>
            </a:endParaRPr>
          </a:p>
          <a:p>
            <a:pPr marL="0" indent="0">
              <a:lnSpc>
                <a:spcPct val="120000"/>
              </a:lnSpc>
              <a:buClr>
                <a:schemeClr val="dk1"/>
              </a:buClr>
              <a:buSzPct val="44000"/>
              <a:buNone/>
            </a:pPr>
            <a:r>
              <a:rPr lang="en" sz="3333">
                <a:solidFill>
                  <a:srgbClr val="DE1F37"/>
                </a:solidFill>
              </a:rPr>
              <a:t>•</a:t>
            </a:r>
            <a:r>
              <a:rPr lang="en" sz="3333">
                <a:solidFill>
                  <a:srgbClr val="454545"/>
                </a:solidFill>
              </a:rPr>
              <a:t>Psychology text: Presenting gender as a non-binary concept</a:t>
            </a:r>
            <a:endParaRPr sz="3333">
              <a:solidFill>
                <a:srgbClr val="454545"/>
              </a:solidFill>
            </a:endParaRPr>
          </a:p>
          <a:p>
            <a:pPr marL="0" indent="0">
              <a:lnSpc>
                <a:spcPct val="120000"/>
              </a:lnSpc>
              <a:buClr>
                <a:schemeClr val="dk1"/>
              </a:buClr>
              <a:buSzPct val="44000"/>
              <a:buNone/>
            </a:pPr>
            <a:r>
              <a:rPr lang="en" sz="3333">
                <a:solidFill>
                  <a:srgbClr val="DE1F37"/>
                </a:solidFill>
              </a:rPr>
              <a:t>•</a:t>
            </a:r>
            <a:r>
              <a:rPr lang="en" sz="3333">
                <a:solidFill>
                  <a:srgbClr val="454545"/>
                </a:solidFill>
              </a:rPr>
              <a:t>Statistics for Social Justice Studies</a:t>
            </a:r>
            <a:endParaRPr sz="3333">
              <a:solidFill>
                <a:srgbClr val="454545"/>
              </a:solidFill>
            </a:endParaRPr>
          </a:p>
          <a:p>
            <a:pPr marL="0" indent="0">
              <a:lnSpc>
                <a:spcPct val="120000"/>
              </a:lnSpc>
              <a:buClr>
                <a:schemeClr val="dk1"/>
              </a:buClr>
              <a:buSzPct val="44000"/>
              <a:buNone/>
            </a:pPr>
            <a:r>
              <a:rPr lang="en" sz="3333">
                <a:solidFill>
                  <a:srgbClr val="DE1F37"/>
                </a:solidFill>
              </a:rPr>
              <a:t>•</a:t>
            </a:r>
            <a:r>
              <a:rPr lang="en" sz="3333">
                <a:solidFill>
                  <a:srgbClr val="454545"/>
                </a:solidFill>
              </a:rPr>
              <a:t>Collaborations</a:t>
            </a:r>
            <a:endParaRPr sz="3333">
              <a:solidFill>
                <a:srgbClr val="454545"/>
              </a:solidFill>
            </a:endParaRPr>
          </a:p>
          <a:p>
            <a:pPr marL="0" indent="0">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Guided Pathways </a:t>
            </a:r>
            <a:endParaRPr/>
          </a:p>
        </p:txBody>
      </p:sp>
      <p:sp>
        <p:nvSpPr>
          <p:cNvPr id="177" name="Google Shape;177;p33"/>
          <p:cNvSpPr txBox="1">
            <a:spLocks noGrp="1"/>
          </p:cNvSpPr>
          <p:nvPr>
            <p:ph sz="half" idx="1"/>
          </p:nvPr>
        </p:nvSpPr>
        <p:spPr>
          <a:xfrm>
            <a:off x="1277650" y="1798320"/>
            <a:ext cx="10438100" cy="441960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Designing with the Student in Mind...or better yet with the Students</a:t>
            </a:r>
            <a:endParaRPr dirty="0"/>
          </a:p>
          <a:p>
            <a:r>
              <a:rPr lang="en" dirty="0"/>
              <a:t>Curriculum is not only in the ASCCC 10+1 but also in the  Students 9+ 1 </a:t>
            </a:r>
            <a:endParaRPr dirty="0"/>
          </a:p>
          <a:p>
            <a:r>
              <a:rPr lang="en" dirty="0"/>
              <a:t>Guided Pathways is about dismantling barriers in policies and processes. Curriculum is full of both…</a:t>
            </a:r>
            <a:endParaRPr dirty="0"/>
          </a:p>
          <a:p>
            <a:r>
              <a:rPr lang="en" dirty="0"/>
              <a:t>It's time to ask “why do we do this?”, “is this the best thing for students?” </a:t>
            </a:r>
            <a:endParaRPr dirty="0"/>
          </a:p>
          <a:p>
            <a:r>
              <a:rPr lang="en" dirty="0"/>
              <a:t>Guided Pathways gives us the opportunity to disrupt and dismantle structures that hurt students.  </a:t>
            </a:r>
            <a:endParaRPr dirty="0"/>
          </a:p>
          <a:p>
            <a:r>
              <a:rPr lang="en" dirty="0"/>
              <a:t>Has your college holistically looked at your curriculum processes and procedures and have you included your students in that review.</a:t>
            </a:r>
            <a:endParaRPr dirty="0"/>
          </a:p>
          <a:p>
            <a:pPr marL="0" indent="0">
              <a:spcBef>
                <a:spcPts val="1600"/>
              </a:spcBef>
              <a:spcAft>
                <a:spcPts val="16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Online Education </a:t>
            </a:r>
            <a:endParaRPr/>
          </a:p>
        </p:txBody>
      </p:sp>
      <p:sp>
        <p:nvSpPr>
          <p:cNvPr id="183" name="Google Shape;183;p34"/>
          <p:cNvSpPr txBox="1">
            <a:spLocks noGrp="1"/>
          </p:cNvSpPr>
          <p:nvPr>
            <p:ph sz="half" idx="1"/>
          </p:nvPr>
        </p:nvSpPr>
        <p:spPr>
          <a:xfrm>
            <a:off x="1277650" y="1295400"/>
            <a:ext cx="10058400" cy="492252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Clr>
                <a:schemeClr val="dk1"/>
              </a:buClr>
              <a:buSzPct val="61111"/>
              <a:buNone/>
            </a:pPr>
            <a:r>
              <a:rPr lang="en" dirty="0"/>
              <a:t>On August 24, 2020, the US Department of Education issued the final rules on distance learning. The final regulations were drafted during the 2019 negotiated rulemaking process and will take effect July 1, 2021. The proposed changes will help us better align Title 5 Distance Education regulations with the Federal distance education regulations.</a:t>
            </a:r>
            <a:endParaRPr dirty="0"/>
          </a:p>
          <a:p>
            <a:pPr marL="0" indent="0">
              <a:spcBef>
                <a:spcPts val="1600"/>
              </a:spcBef>
              <a:buClr>
                <a:schemeClr val="dk1"/>
              </a:buClr>
              <a:buSzPct val="61111"/>
              <a:buNone/>
            </a:pPr>
            <a:r>
              <a:rPr lang="en" dirty="0"/>
              <a:t>Key areas include:</a:t>
            </a:r>
            <a:endParaRPr dirty="0"/>
          </a:p>
          <a:p>
            <a:pPr marL="0" indent="0">
              <a:spcBef>
                <a:spcPts val="1600"/>
              </a:spcBef>
              <a:buClr>
                <a:schemeClr val="dk1"/>
              </a:buClr>
              <a:buSzPct val="61111"/>
              <a:buNone/>
            </a:pPr>
            <a:r>
              <a:rPr lang="en" dirty="0"/>
              <a:t>• Addition of a list of technologies used to deliver instruction to students into the definition of distance education,</a:t>
            </a:r>
            <a:endParaRPr dirty="0"/>
          </a:p>
          <a:p>
            <a:pPr marL="0" indent="0">
              <a:spcBef>
                <a:spcPts val="1600"/>
              </a:spcBef>
              <a:buClr>
                <a:schemeClr val="dk1"/>
              </a:buClr>
              <a:buSzPct val="61111"/>
              <a:buNone/>
            </a:pPr>
            <a:r>
              <a:rPr lang="en" dirty="0"/>
              <a:t>• More detail on “substantive” interaction and “regular” interaction, and</a:t>
            </a:r>
            <a:endParaRPr dirty="0"/>
          </a:p>
          <a:p>
            <a:pPr marL="0" indent="0">
              <a:spcBef>
                <a:spcPts val="1600"/>
              </a:spcBef>
              <a:buClr>
                <a:schemeClr val="dk1"/>
              </a:buClr>
              <a:buSzPct val="61111"/>
              <a:buNone/>
            </a:pPr>
            <a:r>
              <a:rPr lang="en" dirty="0"/>
              <a:t>• Clarification that an instructor is one who meets the qualifications established by the accrediting agency.</a:t>
            </a:r>
            <a:endParaRPr dirty="0"/>
          </a:p>
          <a:p>
            <a:pPr marL="0" indent="0">
              <a:spcBef>
                <a:spcPts val="1600"/>
              </a:spcBef>
              <a:spcAft>
                <a:spcPts val="16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New Definition of Distance Education </a:t>
            </a:r>
            <a:endParaRPr/>
          </a:p>
        </p:txBody>
      </p:sp>
      <p:sp>
        <p:nvSpPr>
          <p:cNvPr id="189" name="Google Shape;189;p35"/>
          <p:cNvSpPr txBox="1">
            <a:spLocks noGrp="1"/>
          </p:cNvSpPr>
          <p:nvPr>
            <p:ph sz="half" idx="1"/>
          </p:nvPr>
        </p:nvSpPr>
        <p:spPr>
          <a:xfrm>
            <a:off x="1277650" y="1371600"/>
            <a:ext cx="10058400" cy="4846320"/>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marL="0" indent="0">
              <a:buClr>
                <a:schemeClr val="dk1"/>
              </a:buClr>
              <a:buSzPct val="61111"/>
              <a:buNone/>
            </a:pPr>
            <a:r>
              <a:rPr lang="en" dirty="0"/>
              <a:t>§ 55200. DEFINITION AND APPLICATION.</a:t>
            </a:r>
            <a:endParaRPr dirty="0"/>
          </a:p>
          <a:p>
            <a:pPr marL="0" indent="0">
              <a:spcBef>
                <a:spcPts val="1600"/>
              </a:spcBef>
              <a:buClr>
                <a:schemeClr val="dk1"/>
              </a:buClr>
              <a:buSzPct val="61111"/>
              <a:buNone/>
            </a:pPr>
            <a:r>
              <a:rPr lang="en" dirty="0"/>
              <a:t>Distance education means education that uses one or more of the technologies listed in subdivisions (a) through (d) to deliver instruction to students who are separated from the instructor(s) and to support regular and substantive interaction between the students and instructor(s) either synchronously or asynchronously. A correspondence course is not distance education. Technologies that may be used to offer distance education include:</a:t>
            </a:r>
            <a:endParaRPr dirty="0"/>
          </a:p>
          <a:p>
            <a:pPr marL="0" indent="0">
              <a:spcBef>
                <a:spcPts val="1600"/>
              </a:spcBef>
              <a:buClr>
                <a:schemeClr val="dk1"/>
              </a:buClr>
              <a:buSzPct val="61111"/>
              <a:buNone/>
            </a:pPr>
            <a:r>
              <a:rPr lang="en" dirty="0"/>
              <a:t>(a) The internet;</a:t>
            </a:r>
            <a:endParaRPr dirty="0"/>
          </a:p>
          <a:p>
            <a:pPr marL="0" indent="0">
              <a:spcBef>
                <a:spcPts val="1600"/>
              </a:spcBef>
              <a:buClr>
                <a:schemeClr val="dk1"/>
              </a:buClr>
              <a:buSzPct val="61111"/>
              <a:buNone/>
            </a:pPr>
            <a:r>
              <a:rPr lang="en" dirty="0"/>
              <a:t>(b) One-way and two-way transmissions through open broadcast, closed circuit, cable, microwave, broadband lines, fiber optics, satellite, or wireless communications devices;</a:t>
            </a:r>
            <a:endParaRPr dirty="0"/>
          </a:p>
          <a:p>
            <a:pPr marL="0" indent="0">
              <a:spcBef>
                <a:spcPts val="1600"/>
              </a:spcBef>
              <a:buClr>
                <a:schemeClr val="dk1"/>
              </a:buClr>
              <a:buSzPct val="61111"/>
              <a:buNone/>
            </a:pPr>
            <a:r>
              <a:rPr lang="en" dirty="0"/>
              <a:t>(c) Audio conferencing; or</a:t>
            </a:r>
            <a:endParaRPr dirty="0"/>
          </a:p>
          <a:p>
            <a:pPr marL="0" indent="0">
              <a:spcBef>
                <a:spcPts val="1600"/>
              </a:spcBef>
              <a:buClr>
                <a:schemeClr val="dk1"/>
              </a:buClr>
              <a:buSzPct val="61111"/>
              <a:buNone/>
            </a:pPr>
            <a:r>
              <a:rPr lang="en" dirty="0"/>
              <a:t>(d) Other media used in a course in conjunction with any of the technologies listed in subdivisions (a) through (c) of this section.</a:t>
            </a:r>
            <a:endParaRPr dirty="0"/>
          </a:p>
          <a:p>
            <a:pPr marL="0" indent="0">
              <a:spcBef>
                <a:spcPts val="16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Defining Substantive Interaction </a:t>
            </a:r>
            <a:endParaRPr/>
          </a:p>
        </p:txBody>
      </p:sp>
      <p:sp>
        <p:nvSpPr>
          <p:cNvPr id="195" name="Google Shape;195;p36"/>
          <p:cNvSpPr txBox="1">
            <a:spLocks noGrp="1"/>
          </p:cNvSpPr>
          <p:nvPr>
            <p:ph sz="half" idx="1"/>
          </p:nvPr>
        </p:nvSpPr>
        <p:spPr>
          <a:xfrm>
            <a:off x="1277650" y="1447800"/>
            <a:ext cx="10058400" cy="4727258"/>
          </a:xfrm>
          <a:prstGeom prst="rect">
            <a:avLst/>
          </a:prstGeom>
        </p:spPr>
        <p:txBody>
          <a:bodyPr spcFirstLastPara="1" vert="horz" wrap="square" lIns="121900" tIns="121900" rIns="121900" bIns="121900" numCol="1" anchor="t" anchorCtr="0" compatLnSpc="1">
            <a:prstTxWarp prst="textNoShape">
              <a:avLst/>
            </a:prstTxWarp>
            <a:normAutofit fontScale="25000" lnSpcReduction="20000"/>
          </a:bodyPr>
          <a:lstStyle/>
          <a:p>
            <a:pPr marL="0" indent="0">
              <a:buClr>
                <a:schemeClr val="dk1"/>
              </a:buClr>
              <a:buSzPct val="26779"/>
              <a:buNone/>
            </a:pPr>
            <a:r>
              <a:rPr lang="en" sz="7200" dirty="0"/>
              <a:t>In addition to the requirements of section 55002 and any locally established requirements applicable to all courses, district governing boards shall ensure that:</a:t>
            </a:r>
            <a:endParaRPr sz="7200" dirty="0"/>
          </a:p>
          <a:p>
            <a:pPr marL="0" indent="0">
              <a:spcBef>
                <a:spcPts val="1600"/>
              </a:spcBef>
              <a:buClr>
                <a:schemeClr val="dk1"/>
              </a:buClr>
              <a:buSzPct val="26779"/>
              <a:buNone/>
            </a:pPr>
            <a:r>
              <a:rPr lang="en" sz="7200" dirty="0"/>
              <a:t>(a) Any portion of a course conducted through distance education includes regular effective contact and substantive interaction between the instructor(s) and students, (and among students where applicable), either synchronously or asynchronously, through group or individual meetings, orientation and review sessions, supplemental seminar or study sessions, field trips, library workshops, telephone contact, voice mail, e-mail, or other activities.</a:t>
            </a:r>
            <a:endParaRPr sz="7200" dirty="0"/>
          </a:p>
          <a:p>
            <a:pPr marL="0" indent="0">
              <a:spcBef>
                <a:spcPts val="1600"/>
              </a:spcBef>
              <a:buClr>
                <a:schemeClr val="dk1"/>
              </a:buClr>
              <a:buSzPct val="26779"/>
              <a:buNone/>
            </a:pPr>
            <a:r>
              <a:rPr lang="en" sz="7200" dirty="0"/>
              <a:t>(b) Substantive interaction is defined as engaging students in teaching, learning, and assessment, consistent with the content under discussion, and also includes at least two of the following:</a:t>
            </a:r>
            <a:endParaRPr sz="7200" dirty="0"/>
          </a:p>
          <a:p>
            <a:pPr marL="0" indent="0">
              <a:spcBef>
                <a:spcPts val="1600"/>
              </a:spcBef>
              <a:buClr>
                <a:schemeClr val="dk1"/>
              </a:buClr>
              <a:buSzPct val="26779"/>
              <a:buNone/>
            </a:pPr>
            <a:r>
              <a:rPr lang="en" sz="7200" dirty="0"/>
              <a:t>(i) Providing direct instruction;</a:t>
            </a:r>
            <a:endParaRPr sz="7200" dirty="0"/>
          </a:p>
          <a:p>
            <a:pPr marL="0" indent="0">
              <a:spcBef>
                <a:spcPts val="1600"/>
              </a:spcBef>
              <a:buClr>
                <a:schemeClr val="dk1"/>
              </a:buClr>
              <a:buSzPct val="26779"/>
              <a:buNone/>
            </a:pPr>
            <a:r>
              <a:rPr lang="en" sz="7200" dirty="0"/>
              <a:t>(ii) Assessing or providing feedback on a student’s coursework;</a:t>
            </a:r>
            <a:endParaRPr sz="7200" dirty="0"/>
          </a:p>
          <a:p>
            <a:pPr marL="0" indent="0">
              <a:spcBef>
                <a:spcPts val="1600"/>
              </a:spcBef>
              <a:buClr>
                <a:schemeClr val="dk1"/>
              </a:buClr>
              <a:buSzPct val="26779"/>
              <a:buNone/>
            </a:pPr>
            <a:r>
              <a:rPr lang="en" sz="7200" dirty="0"/>
              <a:t>(iii) Providing information or responding to questions about the content of a course or competency;</a:t>
            </a:r>
            <a:endParaRPr sz="7200" dirty="0"/>
          </a:p>
          <a:p>
            <a:pPr marL="0" indent="0">
              <a:spcBef>
                <a:spcPts val="1600"/>
              </a:spcBef>
              <a:buClr>
                <a:schemeClr val="dk1"/>
              </a:buClr>
              <a:buSzPct val="26779"/>
              <a:buNone/>
            </a:pPr>
            <a:r>
              <a:rPr lang="en" sz="7200" dirty="0"/>
              <a:t>(iv) Facilitating a group discussion regarding the content of a course or competency; or</a:t>
            </a:r>
            <a:endParaRPr sz="7200" dirty="0"/>
          </a:p>
          <a:p>
            <a:pPr marL="0" indent="0">
              <a:spcBef>
                <a:spcPts val="1600"/>
              </a:spcBef>
              <a:buClr>
                <a:schemeClr val="dk1"/>
              </a:buClr>
              <a:buSzPct val="26779"/>
              <a:buNone/>
            </a:pPr>
            <a:r>
              <a:rPr lang="en" sz="7200" dirty="0"/>
              <a:t>(v) Other instructional activities approved by the institution’s or program’s accrediting agency.</a:t>
            </a:r>
            <a:endParaRPr sz="7200" dirty="0"/>
          </a:p>
          <a:p>
            <a:pPr marL="0" indent="0">
              <a:spcBef>
                <a:spcPts val="1600"/>
              </a:spcBef>
              <a:spcAft>
                <a:spcPts val="1600"/>
              </a:spcAft>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Credit for Prior Learning (CPL) Initiative</a:t>
            </a:r>
            <a:endParaRPr/>
          </a:p>
        </p:txBody>
      </p:sp>
      <p:sp>
        <p:nvSpPr>
          <p:cNvPr id="201" name="Google Shape;201;p37"/>
          <p:cNvSpPr txBox="1">
            <a:spLocks noGrp="1"/>
          </p:cNvSpPr>
          <p:nvPr>
            <p:ph sz="half" idx="1"/>
          </p:nvPr>
        </p:nvSpPr>
        <p:spPr>
          <a:xfrm>
            <a:off x="1277650" y="1171575"/>
            <a:ext cx="10058400" cy="5046345"/>
          </a:xfrm>
          <a:prstGeom prst="rect">
            <a:avLst/>
          </a:prstGeom>
        </p:spPr>
        <p:txBody>
          <a:bodyPr spcFirstLastPara="1" vert="horz" wrap="square" lIns="121900" tIns="121900" rIns="121900" bIns="121900" numCol="1" anchor="t" anchorCtr="0" compatLnSpc="1">
            <a:prstTxWarp prst="textNoShape">
              <a:avLst/>
            </a:prstTxWarp>
            <a:normAutofit fontScale="92500" lnSpcReduction="10000"/>
          </a:bodyPr>
          <a:lstStyle/>
          <a:p>
            <a:pPr marL="0" indent="0">
              <a:buNone/>
            </a:pPr>
            <a:r>
              <a:rPr lang="en" sz="1600" dirty="0"/>
              <a:t>According to the </a:t>
            </a:r>
            <a:r>
              <a:rPr lang="en" sz="1600" u="sng" dirty="0">
                <a:solidFill>
                  <a:schemeClr val="hlink"/>
                </a:solidFill>
                <a:hlinkClick r:id="rId3"/>
              </a:rPr>
              <a:t>Success Center for </a:t>
            </a:r>
            <a:r>
              <a:rPr lang="en" sz="1600" u="sng" dirty="0">
                <a:solidFill>
                  <a:schemeClr val="hlink"/>
                </a:solidFill>
                <a:hlinkClick r:id="rId3"/>
              </a:rPr>
              <a:t>California</a:t>
            </a:r>
            <a:r>
              <a:rPr lang="en" sz="1600" u="sng" dirty="0">
                <a:solidFill>
                  <a:schemeClr val="hlink"/>
                </a:solidFill>
                <a:hlinkClick r:id="rId3"/>
              </a:rPr>
              <a:t> Community Colleges</a:t>
            </a:r>
            <a:r>
              <a:rPr lang="en" sz="1600" dirty="0"/>
              <a:t> </a:t>
            </a:r>
            <a:endParaRPr sz="1600" dirty="0"/>
          </a:p>
          <a:p>
            <a:pPr marL="0" indent="0">
              <a:lnSpc>
                <a:spcPct val="171428"/>
              </a:lnSpc>
              <a:spcBef>
                <a:spcPts val="1600"/>
              </a:spcBef>
              <a:buNone/>
            </a:pPr>
            <a:r>
              <a:rPr lang="en" sz="1400" b="1" i="1" dirty="0">
                <a:highlight>
                  <a:srgbClr val="FFFFFF"/>
                </a:highlight>
              </a:rPr>
              <a:t>Many non-traditional students (adults age 25+) come to California community colleges with skills gained through military, workplace, and civic experiences. They hold industry credentials, are graduates of public service academies, and were trained for military occupations. At a time when our </a:t>
            </a:r>
            <a:r>
              <a:rPr lang="en" sz="1400" b="1" i="1" dirty="0">
                <a:solidFill>
                  <a:srgbClr val="353A59"/>
                </a:solidFill>
                <a:highlight>
                  <a:srgbClr val="FFFFFF"/>
                </a:highlight>
                <a:uFill>
                  <a:noFill/>
                </a:uFill>
                <a:hlinkClick r:id="rId4">
                  <a:extLst>
                    <a:ext uri="{A12FA001-AC4F-418D-AE19-62706E023703}">
                      <ahyp:hlinkClr xmlns:ahyp="http://schemas.microsoft.com/office/drawing/2018/hyperlinkcolor" val="tx"/>
                    </a:ext>
                  </a:extLst>
                </a:hlinkClick>
              </a:rPr>
              <a:t>Vision for Success</a:t>
            </a:r>
            <a:r>
              <a:rPr lang="en" sz="1400" b="1" i="1" dirty="0">
                <a:highlight>
                  <a:srgbClr val="FFFFFF"/>
                </a:highlight>
              </a:rPr>
              <a:t> goals demand us to increase certificate and degree completion and reduce achievement gaps, helping students get through faster is a win for colleges and students alike. Credit for prior learning (CPL) is a strategy to help students get credit for what they already know and can do, saving them time and money on their educational path. </a:t>
            </a:r>
            <a:endParaRPr sz="1400" b="1" i="1" dirty="0">
              <a:highlight>
                <a:srgbClr val="FFFFFF"/>
              </a:highlight>
            </a:endParaRPr>
          </a:p>
          <a:p>
            <a:pPr marL="0" indent="0">
              <a:lnSpc>
                <a:spcPct val="171428"/>
              </a:lnSpc>
              <a:spcBef>
                <a:spcPts val="2000"/>
              </a:spcBef>
              <a:buNone/>
            </a:pPr>
            <a:r>
              <a:rPr lang="en" sz="1400" dirty="0">
                <a:highlight>
                  <a:srgbClr val="FFFFFF"/>
                </a:highlight>
              </a:rPr>
              <a:t>Research indicates that students who earn CPL:</a:t>
            </a:r>
            <a:endParaRPr sz="1400" dirty="0">
              <a:highlight>
                <a:srgbClr val="FFFFFF"/>
              </a:highlight>
            </a:endParaRPr>
          </a:p>
          <a:p>
            <a:pPr indent="-394454">
              <a:lnSpc>
                <a:spcPct val="171428"/>
              </a:lnSpc>
              <a:spcBef>
                <a:spcPts val="2000"/>
              </a:spcBef>
              <a:buSzPct val="100000"/>
            </a:pPr>
            <a:r>
              <a:rPr lang="en" sz="1400" dirty="0">
                <a:highlight>
                  <a:srgbClr val="FFFFFF"/>
                </a:highlight>
              </a:rPr>
              <a:t>are roughly twice as likely to complete a degree than those who do not;</a:t>
            </a:r>
            <a:endParaRPr sz="1400" dirty="0">
              <a:highlight>
                <a:srgbClr val="FFFFFF"/>
              </a:highlight>
            </a:endParaRPr>
          </a:p>
          <a:p>
            <a:pPr indent="-394454">
              <a:lnSpc>
                <a:spcPct val="171428"/>
              </a:lnSpc>
              <a:buSzPct val="100000"/>
            </a:pPr>
            <a:r>
              <a:rPr lang="en" sz="1400" dirty="0">
                <a:highlight>
                  <a:srgbClr val="FFFFFF"/>
                </a:highlight>
              </a:rPr>
              <a:t>accumulate more credits through coursework at the institution than their counterparts, which translates to increased enrollment for colleges;</a:t>
            </a:r>
            <a:endParaRPr sz="1400" dirty="0">
              <a:highlight>
                <a:srgbClr val="FFFFFF"/>
              </a:highlight>
            </a:endParaRPr>
          </a:p>
          <a:p>
            <a:pPr indent="-394454">
              <a:lnSpc>
                <a:spcPct val="171428"/>
              </a:lnSpc>
              <a:buSzPct val="100000"/>
            </a:pPr>
            <a:r>
              <a:rPr lang="en" sz="1400" dirty="0">
                <a:highlight>
                  <a:srgbClr val="FFFFFF"/>
                </a:highlight>
              </a:rPr>
              <a:t>save an average of 6-10 months in time to degree compared to their non-CPL counterparts</a:t>
            </a:r>
            <a:endParaRP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a:t>Credit for Prior Learning (CPL) Initiative  (cont.)</a:t>
            </a:r>
            <a:endParaRPr/>
          </a:p>
        </p:txBody>
      </p:sp>
      <p:sp>
        <p:nvSpPr>
          <p:cNvPr id="207" name="Google Shape;207;p38"/>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a:t>Current Practices:</a:t>
            </a:r>
            <a:endParaRPr/>
          </a:p>
          <a:p>
            <a:pPr>
              <a:spcBef>
                <a:spcPts val="1600"/>
              </a:spcBef>
            </a:pPr>
            <a:r>
              <a:rPr lang="en"/>
              <a:t>CPL practices varies widely in California Community College</a:t>
            </a:r>
            <a:endParaRPr/>
          </a:p>
          <a:p>
            <a:r>
              <a:rPr lang="en"/>
              <a:t>Many award credit for military training (81% approx.)</a:t>
            </a:r>
            <a:endParaRPr/>
          </a:p>
          <a:p>
            <a:r>
              <a:rPr lang="en"/>
              <a:t>Fewer award for workplace training (13% approx.)</a:t>
            </a:r>
            <a:endParaRPr/>
          </a:p>
          <a:p>
            <a:r>
              <a:rPr lang="en"/>
              <a:t>Current methods for assessing prior learning</a:t>
            </a:r>
            <a:endParaRPr/>
          </a:p>
          <a:p>
            <a:pPr lvl="1"/>
            <a:r>
              <a:rPr lang="en"/>
              <a:t>Credit by Exam (</a:t>
            </a:r>
            <a:r>
              <a:rPr lang="en" u="sng">
                <a:solidFill>
                  <a:schemeClr val="hlink"/>
                </a:solidFill>
                <a:hlinkClick r:id="rId3"/>
              </a:rPr>
              <a:t>Title 5 §55050</a:t>
            </a:r>
            <a:r>
              <a:rPr lang="en"/>
              <a:t>)</a:t>
            </a:r>
            <a:endParaRPr/>
          </a:p>
          <a:p>
            <a:pPr lvl="1"/>
            <a:r>
              <a:rPr lang="en"/>
              <a:t>Review of Joint Services Transcripts or other military service documents</a:t>
            </a:r>
            <a:endParaRPr/>
          </a:p>
          <a:p>
            <a:pPr lvl="1"/>
            <a:r>
              <a:rPr lang="en"/>
              <a:t>Standardized Exams - (e.g. AP Credit Exams (</a:t>
            </a:r>
            <a:r>
              <a:rPr lang="en" u="sng">
                <a:solidFill>
                  <a:schemeClr val="hlink"/>
                </a:solidFill>
                <a:hlinkClick r:id="rId4"/>
              </a:rPr>
              <a:t>Title 5§55052)</a:t>
            </a:r>
            <a:r>
              <a:rPr lang="en"/>
              <a:t>, IB, CLEP and DSST exams)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a:buClr>
                <a:schemeClr val="dk1"/>
              </a:buClr>
              <a:buSzPct val="39285"/>
            </a:pPr>
            <a:r>
              <a:rPr lang="en"/>
              <a:t>Credit for Prior Learning (CPL) Initiative  (cont.)</a:t>
            </a:r>
            <a:endParaRPr/>
          </a:p>
        </p:txBody>
      </p:sp>
      <p:sp>
        <p:nvSpPr>
          <p:cNvPr id="213" name="Google Shape;213;p3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buNone/>
            </a:pPr>
            <a:r>
              <a:rPr lang="en" dirty="0"/>
              <a:t>What’s next?</a:t>
            </a:r>
            <a:endParaRPr dirty="0"/>
          </a:p>
          <a:p>
            <a:pPr>
              <a:spcBef>
                <a:spcPts val="1600"/>
              </a:spcBef>
            </a:pPr>
            <a:r>
              <a:rPr lang="en" dirty="0"/>
              <a:t>In 2018, two bills mandate CPL in California Community Colleges </a:t>
            </a:r>
            <a:endParaRPr dirty="0"/>
          </a:p>
          <a:p>
            <a:pPr lvl="1"/>
            <a:r>
              <a:rPr lang="en" sz="1867" u="sng" dirty="0">
                <a:solidFill>
                  <a:schemeClr val="hlink"/>
                </a:solidFill>
                <a:hlinkClick r:id="rId3"/>
              </a:rPr>
              <a:t>SB1071</a:t>
            </a:r>
            <a:r>
              <a:rPr lang="en" sz="1867" dirty="0"/>
              <a:t> - (focus on awarding military and veterans who have an official Joint Services Transcript course credit) Required by Dec. 31, 2020 that each CC district to have updated policy to be consistent with the </a:t>
            </a:r>
            <a:r>
              <a:rPr lang="en" sz="1867" u="sng" dirty="0">
                <a:solidFill>
                  <a:schemeClr val="hlink"/>
                </a:solidFill>
                <a:hlinkClick r:id="rId4"/>
              </a:rPr>
              <a:t>policy</a:t>
            </a:r>
            <a:r>
              <a:rPr lang="en" sz="1867" dirty="0"/>
              <a:t> developed by the chancellor and post online </a:t>
            </a:r>
            <a:endParaRPr sz="1867" dirty="0"/>
          </a:p>
          <a:p>
            <a:pPr lvl="1"/>
            <a:r>
              <a:rPr lang="en" sz="1867" u="sng" dirty="0">
                <a:solidFill>
                  <a:schemeClr val="hlink"/>
                </a:solidFill>
                <a:hlinkClick r:id="rId5"/>
              </a:rPr>
              <a:t>AB 1786</a:t>
            </a:r>
            <a:r>
              <a:rPr lang="en" sz="1867" dirty="0"/>
              <a:t> - establish an initiative to expand the use of course credit at the California Community colleges for student with prior learning. </a:t>
            </a:r>
            <a:endParaRPr sz="1867" dirty="0"/>
          </a:p>
          <a:p>
            <a:pPr indent="-423323">
              <a:buSzPts val="1400"/>
            </a:pPr>
            <a:r>
              <a:rPr lang="en" sz="1867" u="sng" dirty="0">
                <a:solidFill>
                  <a:schemeClr val="hlink"/>
                </a:solidFill>
                <a:hlinkClick r:id="rId6"/>
              </a:rPr>
              <a:t>Findings and Recommendations</a:t>
            </a:r>
            <a:r>
              <a:rPr lang="en" sz="1867" dirty="0"/>
              <a:t> to Expand Credit for Prior Learning as a Vision for Success Strategy</a:t>
            </a:r>
            <a:endParaRPr sz="1867" dirty="0"/>
          </a:p>
          <a:p>
            <a:pPr lvl="1"/>
            <a:r>
              <a:rPr lang="en" dirty="0"/>
              <a:t>Statewide policy recommendations</a:t>
            </a:r>
            <a:endParaRPr dirty="0"/>
          </a:p>
          <a:p>
            <a:pPr lvl="1"/>
            <a:r>
              <a:rPr lang="en" dirty="0"/>
              <a:t>Locally Integrate CPL into Guided Pathways</a:t>
            </a:r>
            <a:endParaRPr dirty="0"/>
          </a:p>
          <a:p>
            <a:pPr lvl="1"/>
            <a:r>
              <a:rPr lang="en" dirty="0"/>
              <a:t>Collaborate with four-year segments to ensure transfer of credit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Working together--Your ideas! </a:t>
            </a:r>
            <a:endParaRPr/>
          </a:p>
        </p:txBody>
      </p:sp>
      <p:sp>
        <p:nvSpPr>
          <p:cNvPr id="219" name="Google Shape;219;p4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
              <a:t>Work across roles in faculty and with students, staff and administrators</a:t>
            </a:r>
            <a:endParaRPr/>
          </a:p>
        </p:txBody>
      </p:sp>
      <p:pic>
        <p:nvPicPr>
          <p:cNvPr id="4098" name="Picture 2">
            <a:extLst>
              <a:ext uri="{FF2B5EF4-FFF2-40B4-BE49-F238E27FC236}">
                <a16:creationId xmlns:a16="http://schemas.microsoft.com/office/drawing/2014/main" id="{D32B48E0-1CCD-4FFF-A65D-5029955D42C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0"/>
            <a:ext cx="5421628" cy="2710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What can ASCCC do for you?</a:t>
            </a:r>
            <a:endParaRPr/>
          </a:p>
        </p:txBody>
      </p:sp>
      <p:sp>
        <p:nvSpPr>
          <p:cNvPr id="225" name="Google Shape;225;p41"/>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Is this a local issue or a statewide issue </a:t>
            </a:r>
            <a:endParaRPr dirty="0"/>
          </a:p>
          <a:p>
            <a:r>
              <a:rPr lang="en" dirty="0"/>
              <a:t>Papers,resolutions and resources for research </a:t>
            </a:r>
            <a:endParaRPr dirty="0"/>
          </a:p>
          <a:p>
            <a:r>
              <a:rPr lang="en" dirty="0"/>
              <a:t>Local Visits...lets talk </a:t>
            </a:r>
            <a:endParaRPr dirty="0"/>
          </a:p>
          <a:p>
            <a:r>
              <a:rPr lang="en" u="sng" dirty="0">
                <a:solidFill>
                  <a:schemeClr val="hlink"/>
                </a:solidFill>
                <a:hlinkClick r:id="rId3"/>
              </a:rPr>
              <a:t>info@asccc.org</a:t>
            </a:r>
            <a:endParaRPr dirty="0"/>
          </a:p>
          <a:p>
            <a:pPr marL="0" indent="0">
              <a:spcBef>
                <a:spcPts val="1600"/>
              </a:spcBef>
              <a:spcAft>
                <a:spcPts val="1600"/>
              </a:spcAft>
              <a:buNone/>
            </a:pPr>
            <a:endParaRPr dirty="0"/>
          </a:p>
        </p:txBody>
      </p:sp>
      <p:pic>
        <p:nvPicPr>
          <p:cNvPr id="3" name="Picture 2" descr="ASCCC LOGO ">
            <a:extLst>
              <a:ext uri="{FF2B5EF4-FFF2-40B4-BE49-F238E27FC236}">
                <a16:creationId xmlns:a16="http://schemas.microsoft.com/office/drawing/2014/main" id="{0D24A7E1-59AA-423A-875E-B72CCFF9F575}"/>
              </a:ext>
            </a:extLst>
          </p:cNvPr>
          <p:cNvPicPr>
            <a:picLocks noChangeAspect="1"/>
          </p:cNvPicPr>
          <p:nvPr/>
        </p:nvPicPr>
        <p:blipFill>
          <a:blip r:embed="rId4"/>
          <a:stretch>
            <a:fillRect/>
          </a:stretch>
        </p:blipFill>
        <p:spPr>
          <a:xfrm>
            <a:off x="3967535" y="4086225"/>
            <a:ext cx="7368515" cy="186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Breakout Description </a:t>
            </a:r>
            <a:endParaRPr/>
          </a:p>
        </p:txBody>
      </p:sp>
      <p:sp>
        <p:nvSpPr>
          <p:cNvPr id="67" name="Google Shape;67;p15"/>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lnSpcReduction="10000"/>
          </a:bodyPr>
          <a:lstStyle/>
          <a:p>
            <a:pPr marL="0" indent="0">
              <a:spcBef>
                <a:spcPts val="1600"/>
              </a:spcBef>
              <a:buClr>
                <a:schemeClr val="dk1"/>
              </a:buClr>
              <a:buSzPts val="1100"/>
              <a:buNone/>
            </a:pPr>
            <a:endParaRPr>
              <a:solidFill>
                <a:schemeClr val="dk1"/>
              </a:solidFill>
            </a:endParaRPr>
          </a:p>
          <a:p>
            <a:pPr marL="0" indent="0">
              <a:spcBef>
                <a:spcPts val="1600"/>
              </a:spcBef>
              <a:spcAft>
                <a:spcPts val="1600"/>
              </a:spcAft>
              <a:buClr>
                <a:schemeClr val="dk1"/>
              </a:buClr>
              <a:buSzPts val="1100"/>
              <a:buNone/>
            </a:pPr>
            <a:r>
              <a:rPr lang="en" sz="2800">
                <a:solidFill>
                  <a:schemeClr val="dk1"/>
                </a:solidFill>
              </a:rPr>
              <a:t>The Academic Senate champions the various leadership roles of faculty at their colleges and at the state level while fostering effective faculty participation in governance to effect change. This session is intended to explore the various supportive faculty leadership roles at a local college and learn how the Academic Senate facilitates and supports the ongoing development of faculty leaders.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Questions &amp; Discussions</a:t>
            </a:r>
            <a:endParaRPr/>
          </a:p>
        </p:txBody>
      </p:sp>
      <p:pic>
        <p:nvPicPr>
          <p:cNvPr id="5122" name="Picture 2">
            <a:extLst>
              <a:ext uri="{FF2B5EF4-FFF2-40B4-BE49-F238E27FC236}">
                <a16:creationId xmlns:a16="http://schemas.microsoft.com/office/drawing/2014/main" id="{A430465B-9CBD-40D7-98AD-C942DA953026}"/>
              </a:ext>
              <a:ext uri="{C183D7F6-B498-43B3-948B-1728B52AA6E4}">
                <adec:decorative xmlns:adec="http://schemas.microsoft.com/office/drawing/2017/decorative" val="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29652" y="2216722"/>
            <a:ext cx="6142037" cy="3439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3"/>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Resources:</a:t>
            </a:r>
            <a:endParaRPr/>
          </a:p>
        </p:txBody>
      </p:sp>
      <p:sp>
        <p:nvSpPr>
          <p:cNvPr id="237" name="Google Shape;237;p43"/>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u="sng" dirty="0">
                <a:solidFill>
                  <a:schemeClr val="hlink"/>
                </a:solidFill>
                <a:hlinkClick r:id="rId3"/>
              </a:rPr>
              <a:t>CPL - Success Center for California Community Colleges</a:t>
            </a:r>
            <a:endParaRPr dirty="0"/>
          </a:p>
          <a:p>
            <a:r>
              <a:rPr lang="en" u="sng" dirty="0">
                <a:solidFill>
                  <a:schemeClr val="hlink"/>
                </a:solidFill>
                <a:hlinkClick r:id="rId4"/>
              </a:rPr>
              <a:t>Fueling the Race to Postsecondary Success - CAEL (March 2010)</a:t>
            </a:r>
            <a:endParaRPr dirty="0"/>
          </a:p>
          <a:p>
            <a:r>
              <a:rPr lang="en" u="sng" dirty="0">
                <a:solidFill>
                  <a:schemeClr val="hlink"/>
                </a:solidFill>
                <a:hlinkClick r:id="rId5"/>
              </a:rPr>
              <a:t>Credit for Prior Learning Initiative: Findings and Recommendations to Expand Credit for Prior Learning as a Vision for Success Strategy</a:t>
            </a:r>
            <a:endParaRPr lang="en" u="sng" dirty="0">
              <a:solidFill>
                <a:schemeClr val="hlink"/>
              </a:solidFill>
            </a:endParaRPr>
          </a:p>
          <a:p>
            <a:r>
              <a:rPr lang="en" u="sng" dirty="0">
                <a:solidFill>
                  <a:schemeClr val="hlink"/>
                </a:solidFill>
              </a:rPr>
              <a:t>ASCCC Guided </a:t>
            </a:r>
            <a:r>
              <a:rPr lang="en" u="sng" dirty="0">
                <a:solidFill>
                  <a:schemeClr val="hlink"/>
                </a:solidFill>
                <a:hlinkClick r:id="rId6"/>
              </a:rPr>
              <a:t>Pathways</a:t>
            </a:r>
            <a:r>
              <a:rPr lang="en" u="sng" dirty="0">
                <a:solidFill>
                  <a:schemeClr val="hlink"/>
                </a:solidFill>
              </a:rPr>
              <a:t> </a:t>
            </a:r>
          </a:p>
          <a:p>
            <a:r>
              <a:rPr lang="en" u="sng" dirty="0">
                <a:solidFill>
                  <a:schemeClr val="hlink"/>
                </a:solidFill>
              </a:rPr>
              <a:t>Ethnic Stud</a:t>
            </a:r>
            <a:r>
              <a:rPr lang="en-US" u="sng" dirty="0" err="1">
                <a:solidFill>
                  <a:schemeClr val="hlink"/>
                </a:solidFill>
              </a:rPr>
              <a:t>ies</a:t>
            </a:r>
            <a:r>
              <a:rPr lang="en-US" u="sng" dirty="0">
                <a:solidFill>
                  <a:schemeClr val="hlink"/>
                </a:solidFill>
              </a:rPr>
              <a:t>: Looking Back; </a:t>
            </a:r>
            <a:r>
              <a:rPr lang="en-US" u="sng" dirty="0">
                <a:solidFill>
                  <a:schemeClr val="hlink"/>
                </a:solidFill>
                <a:hlinkClick r:id="rId7"/>
              </a:rPr>
              <a:t>Looking</a:t>
            </a:r>
            <a:r>
              <a:rPr lang="en-US" u="sng" dirty="0">
                <a:solidFill>
                  <a:schemeClr val="hlink"/>
                </a:solidFill>
              </a:rPr>
              <a:t> Forward </a:t>
            </a:r>
          </a:p>
          <a:p>
            <a:r>
              <a:rPr lang="en-US" u="sng" dirty="0">
                <a:solidFill>
                  <a:schemeClr val="hlink"/>
                </a:solidFill>
                <a:hlinkClick r:id="rId8"/>
              </a:rPr>
              <a:t>The Passage of AB 1460 and Its Impact on the CCCs</a:t>
            </a:r>
            <a:endParaRPr dirty="0"/>
          </a:p>
          <a:p>
            <a:r>
              <a:rPr lang="en-US" dirty="0">
                <a:hlinkClick r:id="rId9"/>
              </a:rPr>
              <a:t>US Department of Education Fact Sheet on Distance Learning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Pre-Session Goals </a:t>
            </a:r>
            <a:endParaRPr/>
          </a:p>
        </p:txBody>
      </p:sp>
      <p:sp>
        <p:nvSpPr>
          <p:cNvPr id="73" name="Google Shape;73;p16"/>
          <p:cNvSpPr txBox="1">
            <a:spLocks noGrp="1"/>
          </p:cNvSpPr>
          <p:nvPr>
            <p:ph idx="1"/>
          </p:nvPr>
        </p:nvSpPr>
        <p:spPr>
          <a:xfrm>
            <a:off x="829994" y="2662568"/>
            <a:ext cx="10523806" cy="3874965"/>
          </a:xfrm>
          <a:prstGeom prst="rect">
            <a:avLst/>
          </a:prstGeom>
        </p:spPr>
        <p:txBody>
          <a:bodyPr spcFirstLastPara="1" vert="horz" wrap="square" lIns="121900" tIns="121900" rIns="121900" bIns="121900" numCol="1" anchor="t" anchorCtr="0" compatLnSpc="1">
            <a:prstTxWarp prst="textNoShape">
              <a:avLst/>
            </a:prstTxWarp>
            <a:normAutofit fontScale="92500" lnSpcReduction="20000"/>
          </a:bodyPr>
          <a:lstStyle/>
          <a:p>
            <a:pPr>
              <a:buAutoNum type="arabicParenR"/>
            </a:pPr>
            <a:r>
              <a:rPr lang="en" dirty="0"/>
              <a:t>Meet fellow faculty champions  </a:t>
            </a:r>
          </a:p>
          <a:p>
            <a:pPr>
              <a:buAutoNum type="arabicParenR"/>
            </a:pPr>
            <a:r>
              <a:rPr lang="en" dirty="0"/>
              <a:t>Discuss role on campus in curriculum  </a:t>
            </a:r>
          </a:p>
          <a:p>
            <a:pPr>
              <a:buAutoNum type="arabicParenR"/>
            </a:pPr>
            <a:r>
              <a:rPr lang="en" dirty="0"/>
              <a:t>Learn about curriculum related trends intersectionality of the positions </a:t>
            </a:r>
            <a:endParaRPr dirty="0"/>
          </a:p>
          <a:p>
            <a:pPr lvl="1">
              <a:buAutoNum type="alphaLcParenR"/>
            </a:pPr>
            <a:r>
              <a:rPr lang="en" dirty="0"/>
              <a:t>Ethnic Studies Requirement  </a:t>
            </a:r>
          </a:p>
          <a:p>
            <a:pPr lvl="1">
              <a:buAutoNum type="alphaLcParenR"/>
            </a:pPr>
            <a:r>
              <a:rPr lang="en" dirty="0"/>
              <a:t>Inclusion, Diversity, Equity, and Anti-Racism (“IDEA”) </a:t>
            </a:r>
            <a:endParaRPr dirty="0"/>
          </a:p>
          <a:p>
            <a:pPr lvl="1">
              <a:buAutoNum type="alphaLcParenR"/>
            </a:pPr>
            <a:r>
              <a:rPr lang="en" dirty="0"/>
              <a:t>Open Educational Resources (OER) </a:t>
            </a:r>
          </a:p>
          <a:p>
            <a:pPr lvl="1">
              <a:buAutoNum type="alphaLcParenR"/>
            </a:pPr>
            <a:r>
              <a:rPr lang="en" dirty="0"/>
              <a:t>Guided Pathways (Guided Pathways)</a:t>
            </a:r>
          </a:p>
          <a:p>
            <a:pPr lvl="1">
              <a:buAutoNum type="alphaLcParenR"/>
            </a:pPr>
            <a:r>
              <a:rPr lang="en" dirty="0"/>
              <a:t>Online Education (new Federal Definitions) </a:t>
            </a:r>
            <a:endParaRPr dirty="0"/>
          </a:p>
          <a:p>
            <a:pPr lvl="1">
              <a:buAutoNum type="alphaLcParenR"/>
            </a:pPr>
            <a:r>
              <a:rPr lang="en" dirty="0"/>
              <a:t>Credit by Exam (CBE)/ Credit for Prior Learning (CPL) </a:t>
            </a:r>
            <a:endParaRPr dirty="0"/>
          </a:p>
          <a:p>
            <a:pPr lvl="1">
              <a:buAutoNum type="alphaLcParenR"/>
            </a:pPr>
            <a:r>
              <a:rPr lang="en" dirty="0"/>
              <a:t>Professional Development </a:t>
            </a:r>
            <a:endParaRPr dirty="0"/>
          </a:p>
          <a:p>
            <a:pPr>
              <a:buAutoNum type="arabicParenR"/>
            </a:pPr>
            <a:r>
              <a:rPr lang="en" dirty="0"/>
              <a:t>Understand how the ASCCC can support your work</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Who is in the room? </a:t>
            </a:r>
            <a:endParaRPr/>
          </a:p>
        </p:txBody>
      </p:sp>
      <p:sp>
        <p:nvSpPr>
          <p:cNvPr id="79" name="Google Shape;79;p17"/>
          <p:cNvSpPr txBox="1">
            <a:spLocks noGrp="1"/>
          </p:cNvSpPr>
          <p:nvPr>
            <p:ph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dirty="0"/>
              <a:t>What areas do you work in? </a:t>
            </a:r>
            <a:endParaRPr dirty="0"/>
          </a:p>
        </p:txBody>
      </p:sp>
      <p:pic>
        <p:nvPicPr>
          <p:cNvPr id="2050" name="Picture 2">
            <a:extLst>
              <a:ext uri="{FF2B5EF4-FFF2-40B4-BE49-F238E27FC236}">
                <a16:creationId xmlns:a16="http://schemas.microsoft.com/office/drawing/2014/main" id="{367993B3-D790-4692-9985-2D2DD1D59E3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1" y="3611923"/>
            <a:ext cx="4605338" cy="23688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In chat...who are you, role in college, role in curriculum, unique roles </a:t>
            </a:r>
            <a:endParaRPr/>
          </a:p>
        </p:txBody>
      </p:sp>
      <p:pic>
        <p:nvPicPr>
          <p:cNvPr id="1026" name="Picture 2">
            <a:extLst>
              <a:ext uri="{FF2B5EF4-FFF2-40B4-BE49-F238E27FC236}">
                <a16:creationId xmlns:a16="http://schemas.microsoft.com/office/drawing/2014/main" id="{97336D5A-DE8A-42F8-A3E0-5D94D1A961B3}"/>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4116" y="3199515"/>
            <a:ext cx="5174604" cy="2755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fontScale="90000"/>
          </a:bodyPr>
          <a:lstStyle/>
          <a:p>
            <a:r>
              <a:rPr lang="en" dirty="0"/>
              <a:t>System Structures: Impact on Student and what we can do as faculty members </a:t>
            </a:r>
            <a:br>
              <a:rPr lang="en" dirty="0"/>
            </a:br>
            <a:br>
              <a:rPr lang="en" dirty="0"/>
            </a:br>
            <a:endParaRPr dirty="0"/>
          </a:p>
        </p:txBody>
      </p:sp>
      <p:sp>
        <p:nvSpPr>
          <p:cNvPr id="91" name="Google Shape;91;p19"/>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 sz="4400" dirty="0"/>
              <a:t>Advocating for change </a:t>
            </a:r>
            <a:endParaRPr sz="4400" dirty="0"/>
          </a:p>
        </p:txBody>
      </p:sp>
      <p:pic>
        <p:nvPicPr>
          <p:cNvPr id="3074" name="Picture 2" descr="rollercoaster structure ">
            <a:extLst>
              <a:ext uri="{FF2B5EF4-FFF2-40B4-BE49-F238E27FC236}">
                <a16:creationId xmlns:a16="http://schemas.microsoft.com/office/drawing/2014/main" id="{0DF99234-1520-4508-8F67-BE5A6CECF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2699310"/>
            <a:ext cx="5700712" cy="3793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How does your work relate to Curriculum? </a:t>
            </a:r>
            <a:endParaRPr/>
          </a:p>
        </p:txBody>
      </p:sp>
      <p:sp>
        <p:nvSpPr>
          <p:cNvPr id="97" name="Google Shape;97;p20"/>
          <p:cNvSpPr txBox="1">
            <a:spLocks noGrp="1"/>
          </p:cNvSpPr>
          <p:nvPr>
            <p:ph sz="half" idx="1"/>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Faculty Equity, Guided Pathways, Counseling, Tutorial, Library, Online Education, Instructional Design, Professional Development and other areas are integral to the curriculum process </a:t>
            </a:r>
            <a:endParaRPr/>
          </a:p>
          <a:p>
            <a:r>
              <a:rPr lang="en"/>
              <a:t>Curriculum Developers and Committees need a wide variety of expertise to ensure our curriculum is equitable and intentional to meet student needs </a:t>
            </a:r>
            <a:endParaRPr/>
          </a:p>
          <a:p>
            <a:r>
              <a:rPr lang="en"/>
              <a:t>Subject expertise is essential but is is also important to bring in other voices and ideas </a:t>
            </a:r>
            <a:endParaRPr/>
          </a:p>
          <a:p>
            <a:r>
              <a:rPr lang="en"/>
              <a:t>Faculty not only have the role of creating curriculum but also implementing. Many faculty roles are there to support and improve that implementation and make sure that it is student focused. </a:t>
            </a:r>
            <a:endParaRPr/>
          </a:p>
          <a:p>
            <a:pPr mar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a:t>Your role is defined in the 10+1 </a:t>
            </a:r>
            <a:endParaRPr/>
          </a:p>
        </p:txBody>
      </p:sp>
      <p:sp>
        <p:nvSpPr>
          <p:cNvPr id="103" name="Google Shape;103;p21"/>
          <p:cNvSpPr txBox="1">
            <a:spLocks noGrp="1"/>
          </p:cNvSpPr>
          <p:nvPr>
            <p:ph sz="half" idx="2"/>
          </p:nvPr>
        </p:nvSpPr>
        <p:spPr>
          <a:xfrm>
            <a:off x="1277650" y="962026"/>
            <a:ext cx="4922537" cy="5227638"/>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Aft>
                <a:spcPts val="1600"/>
              </a:spcAft>
              <a:buNone/>
            </a:pPr>
            <a:r>
              <a:rPr lang="en" sz="2533" b="1" dirty="0"/>
              <a:t>#1 in the 10+ 1 </a:t>
            </a:r>
            <a:endParaRPr sz="2533" b="1" dirty="0"/>
          </a:p>
        </p:txBody>
      </p:sp>
      <p:sp>
        <p:nvSpPr>
          <p:cNvPr id="104" name="Google Shape;104;p21"/>
          <p:cNvSpPr txBox="1">
            <a:spLocks noGrp="1"/>
          </p:cNvSpPr>
          <p:nvPr>
            <p:ph sz="quarter" idx="4"/>
          </p:nvPr>
        </p:nvSpPr>
        <p:spPr>
          <a:xfrm>
            <a:off x="6606650" y="365125"/>
            <a:ext cx="5509150" cy="4391343"/>
          </a:xfrm>
          <a:prstGeom prst="rect">
            <a:avLst/>
          </a:prstGeom>
        </p:spPr>
        <p:txBody>
          <a:bodyPr spcFirstLastPara="1" vert="horz" wrap="square" lIns="121900" tIns="121900" rIns="121900" bIns="121900" numCol="1" anchor="t" anchorCtr="0" compatLnSpc="1">
            <a:prstTxWarp prst="textNoShape">
              <a:avLst/>
            </a:prstTxWarp>
            <a:noAutofit/>
          </a:bodyPr>
          <a:lstStyle/>
          <a:p>
            <a:pPr indent="-410483">
              <a:lnSpc>
                <a:spcPct val="105000"/>
              </a:lnSpc>
              <a:spcBef>
                <a:spcPts val="4667"/>
              </a:spcBef>
              <a:buClr>
                <a:srgbClr val="574C45"/>
              </a:buClr>
              <a:buSzPts val="1248"/>
              <a:buAutoNum type="arabicPeriod"/>
            </a:pPr>
            <a:r>
              <a:rPr lang="en" sz="1400" dirty="0">
                <a:solidFill>
                  <a:srgbClr val="574C45"/>
                </a:solidFill>
                <a:highlight>
                  <a:schemeClr val="accent6"/>
                </a:highlight>
              </a:rPr>
              <a:t>Curriculum including establishing prerequisites and placing courses within disciplines</a:t>
            </a:r>
            <a:endParaRPr sz="1400" dirty="0">
              <a:solidFill>
                <a:srgbClr val="574C45"/>
              </a:solidFill>
              <a:highlight>
                <a:schemeClr val="accent6"/>
              </a:highlight>
            </a:endParaRPr>
          </a:p>
          <a:p>
            <a:pPr indent="-410483">
              <a:lnSpc>
                <a:spcPct val="105000"/>
              </a:lnSpc>
              <a:buClr>
                <a:srgbClr val="574C45"/>
              </a:buClr>
              <a:buSzPts val="1248"/>
              <a:buAutoNum type="arabicPeriod"/>
            </a:pPr>
            <a:r>
              <a:rPr lang="en" sz="1400" dirty="0">
                <a:solidFill>
                  <a:srgbClr val="574C45"/>
                </a:solidFill>
              </a:rPr>
              <a:t>Degree and certificate requirements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Grading policies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Educational program development</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Standards or policies regarding student preparation and success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District and college governance structures, as related to faculty roles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Faculty roles and involvement in accreditation processes, including self-study and annual reports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Policies for faculty professional development activities</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Processes for program review</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Processes for institutional planning and budget development </a:t>
            </a:r>
            <a:endParaRPr sz="1400" dirty="0">
              <a:solidFill>
                <a:srgbClr val="574C45"/>
              </a:solidFill>
            </a:endParaRPr>
          </a:p>
          <a:p>
            <a:pPr indent="-410483">
              <a:lnSpc>
                <a:spcPct val="105000"/>
              </a:lnSpc>
              <a:buClr>
                <a:srgbClr val="574C45"/>
              </a:buClr>
              <a:buSzPts val="1248"/>
              <a:buAutoNum type="arabicPeriod"/>
            </a:pPr>
            <a:r>
              <a:rPr lang="en" sz="1400" dirty="0">
                <a:solidFill>
                  <a:srgbClr val="574C45"/>
                </a:solidFill>
              </a:rPr>
              <a:t>Other academic and professional matters as are mutually agreed upon between the governing board and the academic senate.</a:t>
            </a:r>
            <a:endParaRPr sz="1400" dirty="0">
              <a:solidFill>
                <a:srgbClr val="574C45"/>
              </a:solidFill>
            </a:endParaRPr>
          </a:p>
          <a:p>
            <a:pPr marL="0" indent="0">
              <a:lnSpc>
                <a:spcPct val="105000"/>
              </a:lnSpc>
              <a:spcBef>
                <a:spcPts val="5333"/>
              </a:spcBef>
              <a:spcAft>
                <a:spcPts val="1600"/>
              </a:spcAft>
              <a:buSzPts val="770"/>
              <a:buNone/>
            </a:pPr>
            <a:endParaRPr sz="1200" dirty="0"/>
          </a:p>
        </p:txBody>
      </p:sp>
      <p:pic>
        <p:nvPicPr>
          <p:cNvPr id="105" name="Google Shape;105;p21"/>
          <p:cNvPicPr preferRelativeResize="0"/>
          <p:nvPr/>
        </p:nvPicPr>
        <p:blipFill>
          <a:blip r:embed="rId3">
            <a:alphaModFix/>
          </a:blip>
          <a:stretch>
            <a:fillRect/>
          </a:stretch>
        </p:blipFill>
        <p:spPr>
          <a:xfrm>
            <a:off x="1914768" y="1896745"/>
            <a:ext cx="3648300" cy="4421533"/>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19</TotalTime>
  <Words>2485</Words>
  <Application>Microsoft Office PowerPoint</Application>
  <PresentationFormat>Widescreen</PresentationFormat>
  <Paragraphs>186</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Gill Sans</vt:lpstr>
      <vt:lpstr>Palatino</vt:lpstr>
      <vt:lpstr>Times New Roman</vt:lpstr>
      <vt:lpstr>ASCCC Curriculum Inst. 2020 Theme</vt:lpstr>
      <vt:lpstr>Faculty Leaders: Program Coordinators/Liaisons/Leaders </vt:lpstr>
      <vt:lpstr>Presenters </vt:lpstr>
      <vt:lpstr>Breakout Description </vt:lpstr>
      <vt:lpstr>Pre-Session Goals </vt:lpstr>
      <vt:lpstr>Who is in the room? </vt:lpstr>
      <vt:lpstr>In chat...who are you, role in college, role in curriculum, unique roles </vt:lpstr>
      <vt:lpstr>System Structures: Impact on Student and what we can do as faculty members   </vt:lpstr>
      <vt:lpstr>How does your work relate to Curriculum? </vt:lpstr>
      <vt:lpstr>Your role is defined in the 10+1 </vt:lpstr>
      <vt:lpstr>Ethnic Studies Requirement </vt:lpstr>
      <vt:lpstr>What does the Ethnic Studies this mean for our colleges </vt:lpstr>
      <vt:lpstr>IDEA</vt:lpstr>
      <vt:lpstr>IDEA - Who and How?</vt:lpstr>
      <vt:lpstr>IDEA - Where?</vt:lpstr>
      <vt:lpstr>IDEA, OER, and Curriculum</vt:lpstr>
      <vt:lpstr>OER and Curriculum Resources</vt:lpstr>
      <vt:lpstr>OER and IDEA</vt:lpstr>
      <vt:lpstr>OER Creates Opportunities </vt:lpstr>
      <vt:lpstr>If it’s open, you can fix it...</vt:lpstr>
      <vt:lpstr>Improvements can vary from small to large... </vt:lpstr>
      <vt:lpstr>Guided Pathways </vt:lpstr>
      <vt:lpstr>Online Education </vt:lpstr>
      <vt:lpstr>New Definition of Distance Education </vt:lpstr>
      <vt:lpstr>Defining Substantive Interaction </vt:lpstr>
      <vt:lpstr>Credit for Prior Learning (CPL) Initiative</vt:lpstr>
      <vt:lpstr>Credit for Prior Learning (CPL) Initiative  (cont.)</vt:lpstr>
      <vt:lpstr>Credit for Prior Learning (CPL) Initiative  (cont.)</vt:lpstr>
      <vt:lpstr>Working together--Your ideas! </vt:lpstr>
      <vt:lpstr>What can ASCCC do for you?</vt:lpstr>
      <vt:lpstr>Questions &amp; Discussions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Leaders: Program Coordinators/Liaisons/Leaders</dc:title>
  <dc:creator>Stephanie Curry</dc:creator>
  <cp:lastModifiedBy>Stephanie Curry</cp:lastModifiedBy>
  <cp:revision>3</cp:revision>
  <cp:lastPrinted>2021-07-06T17:02:33Z</cp:lastPrinted>
  <dcterms:created xsi:type="dcterms:W3CDTF">2021-07-06T16:44:12Z</dcterms:created>
  <dcterms:modified xsi:type="dcterms:W3CDTF">2021-07-06T17:03:50Z</dcterms:modified>
</cp:coreProperties>
</file>