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handoutMasterIdLst>
    <p:handoutMasterId r:id="rId27"/>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98"/>
    <p:restoredTop sz="96098"/>
  </p:normalViewPr>
  <p:slideViewPr>
    <p:cSldViewPr snapToGrid="0" snapToObjects="1">
      <p:cViewPr>
        <p:scale>
          <a:sx n="78" d="100"/>
          <a:sy n="78" d="100"/>
        </p:scale>
        <p:origin x="1050" y="900"/>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1F9473-CDB2-A242-B14F-9B74DB3987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073C0BC-CB8F-984F-846F-A9BFB0ADF8D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59122EF-3A06-9141-8FEE-89B53DB2C451}" type="datetimeFigureOut">
              <a:rPr lang="en-US"/>
              <a:pPr>
                <a:defRPr/>
              </a:pPr>
              <a:t>7/2/2021</a:t>
            </a:fld>
            <a:endParaRPr lang="en-US"/>
          </a:p>
        </p:txBody>
      </p:sp>
      <p:sp>
        <p:nvSpPr>
          <p:cNvPr id="4" name="Footer Placeholder 3">
            <a:extLst>
              <a:ext uri="{FF2B5EF4-FFF2-40B4-BE49-F238E27FC236}">
                <a16:creationId xmlns:a16="http://schemas.microsoft.com/office/drawing/2014/main" id="{AE4C780E-FCFC-0141-9107-16337722A8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19D053D9-0119-8440-8A5E-55A2CACF6BD7}"/>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1477A772-FF1E-B348-814E-109FA8C0106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A4E4A6-F142-744B-8B61-759DF28F47C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2E9602AF-F550-DD4B-90E2-930F822CC26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6C15E05-1770-FD4B-92C5-036841A749F4}" type="datetimeFigureOut">
              <a:rPr lang="en-US"/>
              <a:pPr>
                <a:defRPr/>
              </a:pPr>
              <a:t>7/2/2021</a:t>
            </a:fld>
            <a:endParaRPr lang="en-US"/>
          </a:p>
        </p:txBody>
      </p:sp>
      <p:sp>
        <p:nvSpPr>
          <p:cNvPr id="4" name="Slide Image Placeholder 3">
            <a:extLst>
              <a:ext uri="{FF2B5EF4-FFF2-40B4-BE49-F238E27FC236}">
                <a16:creationId xmlns:a16="http://schemas.microsoft.com/office/drawing/2014/main" id="{69372417-185E-6849-9319-E913BE84C400}"/>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D6AF744-7027-8646-AA79-D075524BC91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264A6B5-0739-EA42-8944-B71C0FB8FE8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25437BAA-9B46-EC40-BEF1-43370B607296}"/>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370DC487-BDB2-6D45-9816-97856CFFE51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e03c89b49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e03c89b49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e03c89b49c_2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ge03c89b49c_2_1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ge03c89b49c_2_1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e03c89b49c_2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e03c89b49c_2_2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ge03c89b49c_2_238: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e03c89b49c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e03c89b49c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e03c89b49c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e03c89b49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e03c89b49c_2_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ge03c89b49c_2_3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Randy</a:t>
            </a:r>
            <a:endParaRPr/>
          </a:p>
        </p:txBody>
      </p:sp>
      <p:sp>
        <p:nvSpPr>
          <p:cNvPr id="243" name="Google Shape;243;ge03c89b49c_2_314: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e03c89b49c_2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ge03c89b49c_2_3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Randy</a:t>
            </a:r>
            <a:endParaRPr/>
          </a:p>
        </p:txBody>
      </p:sp>
      <p:sp>
        <p:nvSpPr>
          <p:cNvPr id="252" name="Google Shape;252;ge03c89b49c_2_322: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e03c89b49c_2_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e03c89b49c_2_3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1" name="Google Shape;261;ge03c89b49c_2_331: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e03c89b49c_2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e03c89b49c_2_3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ge03c89b49c_2_340: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e03c89b49c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e03c89b49c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dfc74be16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dfc74be16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e03c89b49c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e03c89b49c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dfc74be16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dfc74be16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e03c89b49c_2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ge03c89b49c_2_2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Stephanie </a:t>
            </a:r>
            <a:endParaRPr/>
          </a:p>
        </p:txBody>
      </p:sp>
      <p:sp>
        <p:nvSpPr>
          <p:cNvPr id="298" name="Google Shape;298;ge03c89b49c_2_2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dfc74be16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dfc74be16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dfc74be16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dfc74be16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e03c89b49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e03c89b49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e17845bb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e17845bbd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e03c89b49c_2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ge03c89b49c_2_1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Christopher</a:t>
            </a:r>
            <a:endParaRPr/>
          </a:p>
        </p:txBody>
      </p:sp>
      <p:sp>
        <p:nvSpPr>
          <p:cNvPr id="170" name="Google Shape;170;ge03c89b49c_2_1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e03c89b49c_2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ge03c89b49c_2_2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Christopher</a:t>
            </a:r>
            <a:endParaRPr/>
          </a:p>
        </p:txBody>
      </p:sp>
      <p:sp>
        <p:nvSpPr>
          <p:cNvPr id="177" name="Google Shape;177;ge03c89b49c_2_28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03c89b49c_2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e03c89b49c_2_2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Christopher</a:t>
            </a:r>
            <a:endParaRPr/>
          </a:p>
        </p:txBody>
      </p:sp>
      <p:sp>
        <p:nvSpPr>
          <p:cNvPr id="185" name="Google Shape;185;ge03c89b49c_2_299: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e03c89b49c_2_3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e03c89b49c_2_3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Christopher</a:t>
            </a:r>
            <a:endParaRPr/>
          </a:p>
        </p:txBody>
      </p:sp>
      <p:sp>
        <p:nvSpPr>
          <p:cNvPr id="193" name="Google Shape;193;ge03c89b49c_2_357: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e03c89b49c_2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e03c89b49c_2_10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ge03c89b49c_2_10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683512"/>
            <a:ext cx="10432249" cy="1736660"/>
          </a:xfrm>
        </p:spPr>
        <p:txBody>
          <a:bodyPr anchor="t">
            <a:normAutofit/>
          </a:bodyPr>
          <a:lstStyle>
            <a:lvl1pPr algn="ctr">
              <a:lnSpc>
                <a:spcPct val="100000"/>
              </a:lnSpc>
              <a:defRPr sz="4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865488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4C84B4-E136-D14D-BFCD-761AFC51B5DF}"/>
              </a:ext>
            </a:extLst>
          </p:cNvPr>
          <p:cNvSpPr/>
          <p:nvPr userDrawn="1"/>
        </p:nvSpPr>
        <p:spPr>
          <a:xfrm>
            <a:off x="0" y="0"/>
            <a:ext cx="12192000" cy="2355850"/>
          </a:xfrm>
          <a:prstGeom prst="rect">
            <a:avLst/>
          </a:prstGeom>
          <a:solidFill>
            <a:schemeClr val="tx1"/>
          </a:solidFill>
          <a:ln>
            <a:noFill/>
          </a:ln>
          <a:effectLst>
            <a:outerShdw blurRad="228600" dist="635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id="{99C98BE8-0B2B-D24C-81B5-9A02A470B6A9}"/>
              </a:ext>
            </a:extLst>
          </p:cNvPr>
          <p:cNvPicPr>
            <a:picLocks noChangeAspect="1" noChangeArrowheads="1"/>
          </p:cNvPicPr>
          <p:nvPr userDrawn="1"/>
        </p:nvPicPr>
        <p:blipFill>
          <a:blip r:embed="rId2"/>
          <a:srcRect/>
          <a:stretch/>
        </p:blipFill>
        <p:spPr bwMode="auto">
          <a:xfrm rot="5400000">
            <a:off x="-12700" y="0"/>
            <a:ext cx="2354263"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9CCE6120-A3E7-B74A-80E4-CEE89411E7E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60319" y="403412"/>
            <a:ext cx="8793479" cy="1685768"/>
          </a:xfrm>
        </p:spPr>
        <p:txBody>
          <a:bodyPr anchor="b">
            <a:normAutofit/>
          </a:bodyPr>
          <a:lstStyle>
            <a:lvl1pPr algn="l">
              <a:defRPr sz="3600">
                <a:solidFill>
                  <a:schemeClr val="bg2"/>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p:txBody>
      </p:sp>
      <p:sp>
        <p:nvSpPr>
          <p:cNvPr id="7" name="Slide Number Placeholder 12">
            <a:extLst>
              <a:ext uri="{FF2B5EF4-FFF2-40B4-BE49-F238E27FC236}">
                <a16:creationId xmlns:a16="http://schemas.microsoft.com/office/drawing/2014/main" id="{6A5332E9-7068-6643-982F-DACEF72F70AF}"/>
              </a:ext>
            </a:extLst>
          </p:cNvPr>
          <p:cNvSpPr>
            <a:spLocks noGrp="1"/>
          </p:cNvSpPr>
          <p:nvPr>
            <p:ph type="sldNum" sz="quarter" idx="10"/>
          </p:nvPr>
        </p:nvSpPr>
        <p:spPr/>
        <p:txBody>
          <a:bodyPr/>
          <a:lstStyle>
            <a:lvl1pPr>
              <a:defRPr/>
            </a:lvl1pPr>
          </a:lstStyle>
          <a:p>
            <a:pPr>
              <a:defRPr/>
            </a:pPr>
            <a:fld id="{216EA7D2-791D-1446-935B-01E569172531}" type="slidenum">
              <a:rPr lang="en-US"/>
              <a:pPr>
                <a:defRPr/>
              </a:pPr>
              <a:t>‹#›</a:t>
            </a:fld>
            <a:endParaRPr lang="en-US" dirty="0"/>
          </a:p>
        </p:txBody>
      </p:sp>
    </p:spTree>
    <p:extLst>
      <p:ext uri="{BB962C8B-B14F-4D97-AF65-F5344CB8AC3E}">
        <p14:creationId xmlns:p14="http://schemas.microsoft.com/office/powerpoint/2010/main" val="843034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128AB4D-DA98-7649-B789-EC85DB00435A}"/>
              </a:ext>
            </a:extLst>
          </p:cNvPr>
          <p:cNvSpPr/>
          <p:nvPr userDrawn="1"/>
        </p:nvSpPr>
        <p:spPr>
          <a:xfrm>
            <a:off x="0" y="0"/>
            <a:ext cx="927100" cy="6858000"/>
          </a:xfrm>
          <a:prstGeom prst="rect">
            <a:avLst/>
          </a:prstGeom>
          <a:solidFill>
            <a:schemeClr val="tx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5">
            <a:extLst>
              <a:ext uri="{FF2B5EF4-FFF2-40B4-BE49-F238E27FC236}">
                <a16:creationId xmlns:a16="http://schemas.microsoft.com/office/drawing/2014/main" id="{3114CFDB-7B1C-3F48-8AF7-573266356BA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4"/>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C1EF1C64-37B0-294D-9662-A1C96B0D6519}"/>
              </a:ext>
            </a:extLst>
          </p:cNvPr>
          <p:cNvSpPr>
            <a:spLocks noGrp="1"/>
          </p:cNvSpPr>
          <p:nvPr>
            <p:ph type="sldNum" sz="quarter" idx="10"/>
          </p:nvPr>
        </p:nvSpPr>
        <p:spPr/>
        <p:txBody>
          <a:bodyPr/>
          <a:lstStyle>
            <a:lvl1pPr>
              <a:defRPr/>
            </a:lvl1pPr>
          </a:lstStyle>
          <a:p>
            <a:pPr>
              <a:defRPr/>
            </a:pPr>
            <a:fld id="{90D309FC-E684-5941-A7D8-0617C9E0A3D1}" type="slidenum">
              <a:rPr lang="en-US" altLang="en-US"/>
              <a:pPr>
                <a:defRPr/>
              </a:pPr>
              <a:t>‹#›</a:t>
            </a:fld>
            <a:endParaRPr lang="en-US" altLang="en-US"/>
          </a:p>
        </p:txBody>
      </p:sp>
    </p:spTree>
    <p:extLst>
      <p:ext uri="{BB962C8B-B14F-4D97-AF65-F5344CB8AC3E}">
        <p14:creationId xmlns:p14="http://schemas.microsoft.com/office/powerpoint/2010/main" val="389544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75EC23-81C3-3D4D-87BE-03A97D42A170}"/>
              </a:ext>
            </a:extLst>
          </p:cNvPr>
          <p:cNvSpPr/>
          <p:nvPr userDrawn="1"/>
        </p:nvSpPr>
        <p:spPr>
          <a:xfrm>
            <a:off x="0" y="0"/>
            <a:ext cx="927100" cy="6858000"/>
          </a:xfrm>
          <a:prstGeom prst="rect">
            <a:avLst/>
          </a:prstGeom>
          <a:solidFill>
            <a:schemeClr val="tx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id="{98B0BE87-2F8B-EE4C-9328-41229F20D0E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4"/>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BF2DB33E-45E1-3441-A125-F0E1D95DFC28}"/>
              </a:ext>
            </a:extLst>
          </p:cNvPr>
          <p:cNvSpPr>
            <a:spLocks noGrp="1"/>
          </p:cNvSpPr>
          <p:nvPr>
            <p:ph type="sldNum" sz="quarter" idx="10"/>
          </p:nvPr>
        </p:nvSpPr>
        <p:spPr/>
        <p:txBody>
          <a:bodyPr/>
          <a:lstStyle>
            <a:lvl1pPr>
              <a:defRPr/>
            </a:lvl1pPr>
          </a:lstStyle>
          <a:p>
            <a:pPr>
              <a:defRPr/>
            </a:pPr>
            <a:fld id="{BF3ADA36-3A7E-9B49-A772-18572EEB4566}" type="slidenum">
              <a:rPr lang="en-US" altLang="en-US"/>
              <a:pPr>
                <a:defRPr/>
              </a:pPr>
              <a:t>‹#›</a:t>
            </a:fld>
            <a:endParaRPr lang="en-US" altLang="en-US"/>
          </a:p>
        </p:txBody>
      </p:sp>
    </p:spTree>
    <p:extLst>
      <p:ext uri="{BB962C8B-B14F-4D97-AF65-F5344CB8AC3E}">
        <p14:creationId xmlns:p14="http://schemas.microsoft.com/office/powerpoint/2010/main" val="603118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457757B5-4737-5F4E-8377-CA27BE17862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13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23234471-3ECA-6C4E-A7C9-5CB6CB33D00E}"/>
              </a:ext>
            </a:extLst>
          </p:cNvPr>
          <p:cNvSpPr>
            <a:spLocks noGrp="1"/>
          </p:cNvSpPr>
          <p:nvPr>
            <p:ph type="sldNum" sz="quarter" idx="10"/>
          </p:nvPr>
        </p:nvSpPr>
        <p:spPr>
          <a:xfrm>
            <a:off x="10298113" y="6356350"/>
            <a:ext cx="1055687" cy="365125"/>
          </a:xfrm>
        </p:spPr>
        <p:txBody>
          <a:bodyPr/>
          <a:lstStyle>
            <a:lvl1pPr>
              <a:defRPr/>
            </a:lvl1pPr>
          </a:lstStyle>
          <a:p>
            <a:pPr>
              <a:defRPr/>
            </a:pPr>
            <a:fld id="{B476066F-DB51-BE42-A60B-06DAE2942EC1}" type="slidenum">
              <a:rPr lang="en-US" altLang="en-US"/>
              <a:pPr>
                <a:defRPr/>
              </a:pPr>
              <a:t>‹#›</a:t>
            </a:fld>
            <a:endParaRPr lang="en-US" altLang="en-US"/>
          </a:p>
        </p:txBody>
      </p:sp>
    </p:spTree>
    <p:extLst>
      <p:ext uri="{BB962C8B-B14F-4D97-AF65-F5344CB8AC3E}">
        <p14:creationId xmlns:p14="http://schemas.microsoft.com/office/powerpoint/2010/main" val="203954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897849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5"/>
          <p:cNvSpPr txBox="1">
            <a:spLocks noGrp="1"/>
          </p:cNvSpPr>
          <p:nvPr>
            <p:ph type="body" idx="1"/>
          </p:nvPr>
        </p:nvSpPr>
        <p:spPr>
          <a:xfrm>
            <a:off x="609600" y="1600200"/>
            <a:ext cx="10972800" cy="4876800"/>
          </a:xfrm>
          <a:prstGeom prst="rect">
            <a:avLst/>
          </a:prstGeom>
          <a:noFill/>
          <a:ln>
            <a:noFill/>
          </a:ln>
        </p:spPr>
        <p:txBody>
          <a:bodyPr spcFirstLastPara="1" wrap="square" lIns="91425" tIns="45700" rIns="91425" bIns="45700" anchor="t" anchorCtr="0">
            <a:noAutofit/>
          </a:bodyPr>
          <a:lstStyle>
            <a:lvl1pPr marL="609585" lvl="0" indent="-434329" algn="l">
              <a:lnSpc>
                <a:spcPct val="100000"/>
              </a:lnSpc>
              <a:spcBef>
                <a:spcPts val="480"/>
              </a:spcBef>
              <a:spcAft>
                <a:spcPts val="0"/>
              </a:spcAft>
              <a:buSzPts val="1530"/>
              <a:buChar char="•"/>
              <a:defRPr/>
            </a:lvl1pPr>
            <a:lvl2pPr marL="1219170" lvl="1" indent="-434329" algn="l">
              <a:lnSpc>
                <a:spcPct val="100000"/>
              </a:lnSpc>
              <a:spcBef>
                <a:spcPts val="480"/>
              </a:spcBef>
              <a:spcAft>
                <a:spcPts val="0"/>
              </a:spcAft>
              <a:buSzPts val="1530"/>
              <a:buChar char="•"/>
              <a:defRPr/>
            </a:lvl2pPr>
            <a:lvl3pPr marL="1828754" lvl="2" indent="-441948" algn="l">
              <a:lnSpc>
                <a:spcPct val="100000"/>
              </a:lnSpc>
              <a:spcBef>
                <a:spcPts val="480"/>
              </a:spcBef>
              <a:spcAft>
                <a:spcPts val="0"/>
              </a:spcAft>
              <a:buSzPts val="1620"/>
              <a:buChar char="•"/>
              <a:defRPr/>
            </a:lvl3pPr>
            <a:lvl4pPr marL="2438339" lvl="3" indent="-457189" algn="l">
              <a:lnSpc>
                <a:spcPct val="100000"/>
              </a:lnSpc>
              <a:spcBef>
                <a:spcPts val="480"/>
              </a:spcBef>
              <a:spcAft>
                <a:spcPts val="0"/>
              </a:spcAft>
              <a:buSzPts val="1800"/>
              <a:buChar char="•"/>
              <a:defRPr/>
            </a:lvl4pPr>
            <a:lvl5pPr marL="3047924" lvl="4" indent="-457189" algn="l">
              <a:lnSpc>
                <a:spcPct val="100000"/>
              </a:lnSpc>
              <a:spcBef>
                <a:spcPts val="480"/>
              </a:spcBef>
              <a:spcAft>
                <a:spcPts val="0"/>
              </a:spcAft>
              <a:buSzPts val="1800"/>
              <a:buChar char="•"/>
              <a:defRPr/>
            </a:lvl5pPr>
            <a:lvl6pPr marL="3657509" lvl="5" indent="-457189" algn="l">
              <a:lnSpc>
                <a:spcPct val="100000"/>
              </a:lnSpc>
              <a:spcBef>
                <a:spcPts val="480"/>
              </a:spcBef>
              <a:spcAft>
                <a:spcPts val="0"/>
              </a:spcAft>
              <a:buSzPts val="1800"/>
              <a:buChar char="•"/>
              <a:defRPr/>
            </a:lvl6pPr>
            <a:lvl7pPr marL="4267093" lvl="6" indent="-457189" algn="l">
              <a:lnSpc>
                <a:spcPct val="100000"/>
              </a:lnSpc>
              <a:spcBef>
                <a:spcPts val="480"/>
              </a:spcBef>
              <a:spcAft>
                <a:spcPts val="0"/>
              </a:spcAft>
              <a:buSzPts val="1800"/>
              <a:buChar char="•"/>
              <a:defRPr/>
            </a:lvl7pPr>
            <a:lvl8pPr marL="4876678" lvl="7" indent="-457189" algn="l">
              <a:lnSpc>
                <a:spcPct val="100000"/>
              </a:lnSpc>
              <a:spcBef>
                <a:spcPts val="480"/>
              </a:spcBef>
              <a:spcAft>
                <a:spcPts val="0"/>
              </a:spcAft>
              <a:buSzPts val="1800"/>
              <a:buChar char="•"/>
              <a:defRPr/>
            </a:lvl8pPr>
            <a:lvl9pPr marL="5486263" lvl="8" indent="-457189" algn="l">
              <a:lnSpc>
                <a:spcPct val="100000"/>
              </a:lnSpc>
              <a:spcBef>
                <a:spcPts val="480"/>
              </a:spcBef>
              <a:spcAft>
                <a:spcPts val="0"/>
              </a:spcAft>
              <a:buSzPts val="1800"/>
              <a:buChar char="•"/>
              <a:defRPr/>
            </a:lvl9pPr>
          </a:lstStyle>
          <a:p>
            <a:endParaRPr/>
          </a:p>
        </p:txBody>
      </p:sp>
      <p:sp>
        <p:nvSpPr>
          <p:cNvPr id="68" name="Google Shape;68;p15"/>
          <p:cNvSpPr txBox="1">
            <a:spLocks noGrp="1"/>
          </p:cNvSpPr>
          <p:nvPr>
            <p:ph type="dt" idx="10"/>
          </p:nvPr>
        </p:nvSpPr>
        <p:spPr>
          <a:xfrm>
            <a:off x="609600" y="18288"/>
            <a:ext cx="3860800" cy="32918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5"/>
          <p:cNvSpPr txBox="1">
            <a:spLocks noGrp="1"/>
          </p:cNvSpPr>
          <p:nvPr>
            <p:ph type="ftr" idx="11"/>
          </p:nvPr>
        </p:nvSpPr>
        <p:spPr>
          <a:xfrm>
            <a:off x="4572000" y="18288"/>
            <a:ext cx="5486400" cy="32918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5"/>
          <p:cNvSpPr txBox="1">
            <a:spLocks noGrp="1"/>
          </p:cNvSpPr>
          <p:nvPr>
            <p:ph type="sldNum" idx="12"/>
          </p:nvPr>
        </p:nvSpPr>
        <p:spPr>
          <a:xfrm>
            <a:off x="10160000" y="18288"/>
            <a:ext cx="1422400" cy="32918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867"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867"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867"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867"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867"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867"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867"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867"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867" b="1" i="0" u="none" strike="noStrike" cap="none">
                <a:solidFill>
                  <a:srgbClr val="FFFFFF"/>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8589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827050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219A38D-6D75-2B4F-98B4-57364A92C02F}"/>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4F6BD75E-9AF0-904A-A3D6-F506897C15C2}"/>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29EA61E8-B75B-B74B-87CB-4B8D9381DBCB}"/>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9ED82E19-CF53-804B-BF6B-B4883B61ADC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1" r:id="rId6"/>
    <p:sldLayoutId id="2147483752" r:id="rId7"/>
    <p:sldLayoutId id="2147483753" r:id="rId8"/>
  </p:sldLayoutIdLst>
  <p:hf hdr="0" dt="0"/>
  <p:txStyles>
    <p:titleStyle>
      <a:lvl1pPr algn="l" rtl="0" eaLnBrk="1" fontAlgn="base" hangingPunct="1">
        <a:lnSpc>
          <a:spcPct val="90000"/>
        </a:lnSpc>
        <a:spcBef>
          <a:spcPct val="0"/>
        </a:spcBef>
        <a:spcAft>
          <a:spcPct val="0"/>
        </a:spcAft>
        <a:defRPr sz="4400" kern="1200">
          <a:solidFill>
            <a:schemeClr val="accent4"/>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asccc.org/sites/default/files/publications/Program-review-spring09_0.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mailto:info@asccc.org" TargetMode="External"/><Relationship Id="rId5" Type="http://schemas.openxmlformats.org/officeDocument/2006/relationships/hyperlink" Target="https://www.asccc.org/events/2020-09-15-180000-2020-09-15-190000-2020-09-22-180000-2020-09-22-190000-2020-09-29-180000" TargetMode="External"/><Relationship Id="rId4" Type="http://schemas.openxmlformats.org/officeDocument/2006/relationships/hyperlink" Target="https://www.asccc.org/guided-pathway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8FEF5590-87FD-C344-BCEF-789F88CD639F}"/>
              </a:ext>
            </a:extLst>
          </p:cNvPr>
          <p:cNvSpPr>
            <a:spLocks noGrp="1" noChangeArrowheads="1"/>
          </p:cNvSpPr>
          <p:nvPr>
            <p:ph type="title"/>
          </p:nvPr>
        </p:nvSpPr>
        <p:spPr>
          <a:xfrm>
            <a:off x="958850" y="4683125"/>
            <a:ext cx="10433050" cy="1736725"/>
          </a:xfrm>
        </p:spPr>
        <p:txBody>
          <a:bodyPr>
            <a:normAutofit fontScale="90000"/>
          </a:bodyPr>
          <a:lstStyle/>
          <a:p>
            <a:r>
              <a:rPr lang="en" b="1" dirty="0"/>
              <a:t>Integration of Guided Pathways and Program Review for Strong Learning Outcomes for Students</a:t>
            </a:r>
            <a:r>
              <a:rPr lang="en" b="1" dirty="0">
                <a:solidFill>
                  <a:srgbClr val="0000FF"/>
                </a:solidFill>
              </a:rPr>
              <a:t> </a:t>
            </a: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5"/>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r>
              <a:rPr lang="en"/>
              <a:t>Outcomes: A History </a:t>
            </a:r>
            <a:endParaRPr/>
          </a:p>
        </p:txBody>
      </p:sp>
      <p:sp>
        <p:nvSpPr>
          <p:cNvPr id="204" name="Google Shape;204;p35"/>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r>
              <a:rPr lang="en" sz="3200" dirty="0"/>
              <a:t>ACCJC Introduced outcomes </a:t>
            </a:r>
            <a:endParaRPr sz="3200" dirty="0"/>
          </a:p>
          <a:p>
            <a:pPr indent="0">
              <a:buNone/>
            </a:pPr>
            <a:r>
              <a:rPr lang="en" sz="3200" dirty="0"/>
              <a:t>standards in 2002</a:t>
            </a:r>
            <a:endParaRPr sz="3200" dirty="0"/>
          </a:p>
          <a:p>
            <a:pPr>
              <a:spcBef>
                <a:spcPts val="0"/>
              </a:spcBef>
            </a:pPr>
            <a:r>
              <a:rPr lang="en" sz="3200" dirty="0"/>
              <a:t>Behind the rest of the country in understanding/application</a:t>
            </a:r>
            <a:endParaRPr sz="3200" dirty="0"/>
          </a:p>
          <a:p>
            <a:pPr>
              <a:spcBef>
                <a:spcPts val="0"/>
              </a:spcBef>
            </a:pPr>
            <a:r>
              <a:rPr lang="en" sz="3200" dirty="0"/>
              <a:t>2012 expectation to be in compliance</a:t>
            </a:r>
            <a:endParaRPr sz="3200" dirty="0"/>
          </a:p>
          <a:p>
            <a:pPr>
              <a:spcBef>
                <a:spcPts val="0"/>
              </a:spcBef>
            </a:pPr>
            <a:r>
              <a:rPr lang="en" sz="3200" dirty="0"/>
              <a:t>Colleges and faculty saw it as a compliance issue...not an issue of CQI or innovation</a:t>
            </a:r>
            <a:endParaRPr sz="3200" dirty="0"/>
          </a:p>
          <a:p>
            <a:pPr>
              <a:spcBef>
                <a:spcPts val="0"/>
              </a:spcBef>
            </a:pPr>
            <a:r>
              <a:rPr lang="en" sz="3200" dirty="0"/>
              <a:t>Technology challenges only worsened attitudes towards SLOs</a:t>
            </a:r>
            <a:endParaRPr sz="3200" dirty="0"/>
          </a:p>
          <a:p>
            <a:pPr>
              <a:spcBef>
                <a:spcPts val="0"/>
              </a:spcBef>
            </a:pPr>
            <a:endParaRPr sz="3200" dirty="0"/>
          </a:p>
        </p:txBody>
      </p:sp>
      <p:sp>
        <p:nvSpPr>
          <p:cNvPr id="205" name="Google Shape;205;p35"/>
          <p:cNvSpPr txBox="1"/>
          <p:nvPr/>
        </p:nvSpPr>
        <p:spPr>
          <a:xfrm>
            <a:off x="0" y="6400801"/>
            <a:ext cx="12192000" cy="443100"/>
          </a:xfrm>
          <a:prstGeom prst="rect">
            <a:avLst/>
          </a:prstGeom>
          <a:noFill/>
          <a:ln>
            <a:noFill/>
          </a:ln>
        </p:spPr>
        <p:txBody>
          <a:bodyPr spcFirstLastPara="1" wrap="square" lIns="121900" tIns="121900" rIns="121900" bIns="121900" anchor="t" anchorCtr="0">
            <a:noAutofit/>
          </a:bodyPr>
          <a:lstStyle/>
          <a:p>
            <a:pPr algn="ctr">
              <a:spcBef>
                <a:spcPts val="0"/>
              </a:spcBef>
              <a:spcAft>
                <a:spcPts val="0"/>
              </a:spcAft>
              <a:buClr>
                <a:srgbClr val="000000"/>
              </a:buClr>
              <a:buSzPts val="1000"/>
            </a:pPr>
            <a:endParaRPr sz="1333">
              <a:solidFill>
                <a:srgbClr val="000000"/>
              </a:solidFill>
              <a:latin typeface="Arial"/>
              <a:ea typeface="Arial"/>
              <a:cs typeface="Arial"/>
              <a:sym typeface="Arial"/>
            </a:endParaRPr>
          </a:p>
        </p:txBody>
      </p:sp>
      <p:pic>
        <p:nvPicPr>
          <p:cNvPr id="206" name="Google Shape;206;p3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917340" y="510539"/>
            <a:ext cx="3202573" cy="2209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3" name="Google Shape;213;p36"/>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r>
              <a:rPr lang="en"/>
              <a:t>Outcomes: The Future </a:t>
            </a:r>
            <a:endParaRPr/>
          </a:p>
        </p:txBody>
      </p:sp>
      <p:sp>
        <p:nvSpPr>
          <p:cNvPr id="214" name="Google Shape;214;p36"/>
          <p:cNvSpPr txBox="1">
            <a:spLocks noGrp="1"/>
          </p:cNvSpPr>
          <p:nvPr>
            <p:ph sz="half" idx="1"/>
          </p:nvPr>
        </p:nvSpPr>
        <p:spPr>
          <a:xfrm>
            <a:off x="1277650" y="1445741"/>
            <a:ext cx="10058400" cy="4955060"/>
          </a:xfrm>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indent="-417396">
              <a:buSzPts val="1330"/>
            </a:pPr>
            <a:r>
              <a:rPr lang="en" sz="3200" dirty="0"/>
              <a:t>Organic Student Centered Assessment</a:t>
            </a:r>
            <a:endParaRPr sz="3200" dirty="0"/>
          </a:p>
          <a:p>
            <a:pPr lvl="1" indent="-417396">
              <a:spcBef>
                <a:spcPts val="0"/>
              </a:spcBef>
              <a:buSzPts val="1330"/>
            </a:pPr>
            <a:r>
              <a:rPr lang="en" sz="2800" dirty="0"/>
              <a:t>Outcomes are better understood as concrete evidence of learning</a:t>
            </a:r>
            <a:endParaRPr sz="2800" dirty="0"/>
          </a:p>
          <a:p>
            <a:pPr lvl="1" indent="-417396">
              <a:spcBef>
                <a:spcPts val="0"/>
              </a:spcBef>
              <a:buSzPts val="1330"/>
            </a:pPr>
            <a:r>
              <a:rPr lang="en" sz="2800" dirty="0"/>
              <a:t>Faculty possess better understanding of the difference between objectives (what we will learn) and outcomes (mechanisms to demonstrate learning) </a:t>
            </a:r>
            <a:endParaRPr sz="2800" dirty="0"/>
          </a:p>
          <a:p>
            <a:pPr lvl="1" indent="-417396">
              <a:spcBef>
                <a:spcPts val="0"/>
              </a:spcBef>
              <a:buSzPts val="1330"/>
            </a:pPr>
            <a:r>
              <a:rPr lang="en" sz="2800" dirty="0"/>
              <a:t>Better consideration of student goals (degree, certificate, transfer, or specific skill set) when developing programs and required courses</a:t>
            </a:r>
            <a:endParaRPr sz="2800" dirty="0"/>
          </a:p>
          <a:p>
            <a:pPr lvl="1" indent="-417396">
              <a:spcBef>
                <a:spcPts val="0"/>
              </a:spcBef>
              <a:buSzPts val="1330"/>
            </a:pPr>
            <a:r>
              <a:rPr lang="en" sz="2800" dirty="0"/>
              <a:t>Beginning with the end in mind, working backwards</a:t>
            </a:r>
            <a:endParaRPr sz="2800" dirty="0"/>
          </a:p>
          <a:p>
            <a:pPr lvl="1" indent="-417396">
              <a:spcBef>
                <a:spcPts val="0"/>
              </a:spcBef>
              <a:buSzPts val="1330"/>
            </a:pPr>
            <a:r>
              <a:rPr lang="en" sz="2800" dirty="0"/>
              <a:t>Pathways created leading to specific outcomes to make programs more than just a collection of courses</a:t>
            </a:r>
            <a:endParaRPr sz="2800" dirty="0"/>
          </a:p>
        </p:txBody>
      </p:sp>
      <p:sp>
        <p:nvSpPr>
          <p:cNvPr id="215" name="Google Shape;215;p36"/>
          <p:cNvSpPr txBox="1"/>
          <p:nvPr/>
        </p:nvSpPr>
        <p:spPr>
          <a:xfrm>
            <a:off x="0" y="6400801"/>
            <a:ext cx="12192000" cy="443100"/>
          </a:xfrm>
          <a:prstGeom prst="rect">
            <a:avLst/>
          </a:prstGeom>
          <a:noFill/>
          <a:ln>
            <a:noFill/>
          </a:ln>
        </p:spPr>
        <p:txBody>
          <a:bodyPr spcFirstLastPara="1" wrap="square" lIns="121900" tIns="121900" rIns="121900" bIns="121900" anchor="t" anchorCtr="0">
            <a:noAutofit/>
          </a:bodyPr>
          <a:lstStyle/>
          <a:p>
            <a:pPr algn="ctr">
              <a:spcBef>
                <a:spcPts val="0"/>
              </a:spcBef>
              <a:spcAft>
                <a:spcPts val="0"/>
              </a:spcAft>
              <a:buClr>
                <a:srgbClr val="000000"/>
              </a:buClr>
              <a:buSzPts val="1000"/>
            </a:pPr>
            <a:endParaRPr sz="1333">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7"/>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r>
              <a:rPr lang="en"/>
              <a:t>Guided Pathways and Outcomes </a:t>
            </a:r>
            <a:endParaRPr/>
          </a:p>
        </p:txBody>
      </p:sp>
      <p:sp>
        <p:nvSpPr>
          <p:cNvPr id="222" name="Google Shape;222;p37"/>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0" indent="0">
              <a:spcBef>
                <a:spcPts val="0"/>
              </a:spcBef>
              <a:buNone/>
            </a:pPr>
            <a:r>
              <a:rPr lang="en" sz="4000" dirty="0">
                <a:solidFill>
                  <a:schemeClr val="dk2"/>
                </a:solidFill>
              </a:rPr>
              <a:t>Where do learning outcomes and guided pathways intersect?</a:t>
            </a:r>
            <a:endParaRPr sz="4000" dirty="0">
              <a:solidFill>
                <a:schemeClr val="dk2"/>
              </a:solidFill>
            </a:endParaRPr>
          </a:p>
        </p:txBody>
      </p:sp>
      <p:sp>
        <p:nvSpPr>
          <p:cNvPr id="223" name="Google Shape;223;p37"/>
          <p:cNvSpPr txBox="1"/>
          <p:nvPr/>
        </p:nvSpPr>
        <p:spPr>
          <a:xfrm>
            <a:off x="1951215" y="3813800"/>
            <a:ext cx="6439200" cy="2308400"/>
          </a:xfrm>
          <a:prstGeom prst="rect">
            <a:avLst/>
          </a:prstGeom>
          <a:noFill/>
          <a:ln>
            <a:noFill/>
          </a:ln>
        </p:spPr>
        <p:txBody>
          <a:bodyPr spcFirstLastPara="1" wrap="square" lIns="121900" tIns="121900" rIns="121900" bIns="121900" anchor="t" anchorCtr="0">
            <a:noAutofit/>
          </a:bodyPr>
          <a:lstStyle/>
          <a:p>
            <a:pPr>
              <a:spcBef>
                <a:spcPts val="0"/>
              </a:spcBef>
              <a:spcAft>
                <a:spcPts val="0"/>
              </a:spcAft>
              <a:buClr>
                <a:srgbClr val="000000"/>
              </a:buClr>
              <a:buSzPts val="1100"/>
            </a:pPr>
            <a:r>
              <a:rPr lang="en" sz="4000" dirty="0">
                <a:solidFill>
                  <a:schemeClr val="dk2"/>
                </a:solidFill>
                <a:latin typeface="Calibri"/>
                <a:ea typeface="Calibri"/>
                <a:cs typeface="Calibri"/>
                <a:sym typeface="Calibri"/>
              </a:rPr>
              <a:t>Where can we use data review to inform our pathways design and implementation?</a:t>
            </a:r>
            <a:endParaRPr sz="4000" dirty="0">
              <a:solidFill>
                <a:schemeClr val="dk2"/>
              </a:solidFill>
              <a:latin typeface="Calibri"/>
              <a:ea typeface="Calibri"/>
              <a:cs typeface="Calibri"/>
              <a:sym typeface="Calibri"/>
            </a:endParaRPr>
          </a:p>
        </p:txBody>
      </p:sp>
      <p:pic>
        <p:nvPicPr>
          <p:cNvPr id="224" name="Google Shape;224;p3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607379" y="2711450"/>
            <a:ext cx="3276600" cy="3781425"/>
          </a:xfrm>
          <a:prstGeom prst="rect">
            <a:avLst/>
          </a:prstGeom>
          <a:noFill/>
          <a:ln>
            <a:noFill/>
          </a:ln>
        </p:spPr>
      </p:pic>
      <p:sp>
        <p:nvSpPr>
          <p:cNvPr id="225" name="Google Shape;225;p37"/>
          <p:cNvSpPr txBox="1"/>
          <p:nvPr/>
        </p:nvSpPr>
        <p:spPr>
          <a:xfrm>
            <a:off x="0" y="6400801"/>
            <a:ext cx="12192000" cy="443100"/>
          </a:xfrm>
          <a:prstGeom prst="rect">
            <a:avLst/>
          </a:prstGeom>
          <a:noFill/>
          <a:ln>
            <a:noFill/>
          </a:ln>
        </p:spPr>
        <p:txBody>
          <a:bodyPr spcFirstLastPara="1" wrap="square" lIns="121900" tIns="121900" rIns="121900" bIns="121900" anchor="t" anchorCtr="0">
            <a:noAutofit/>
          </a:bodyPr>
          <a:lstStyle/>
          <a:p>
            <a:pPr algn="ctr">
              <a:spcBef>
                <a:spcPts val="0"/>
              </a:spcBef>
              <a:spcAft>
                <a:spcPts val="0"/>
              </a:spcAft>
              <a:buClr>
                <a:srgbClr val="000000"/>
              </a:buClr>
              <a:buSzPts val="1000"/>
            </a:pPr>
            <a:endParaRPr sz="1333">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8"/>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dirty="0"/>
              <a:t>Data Analysis </a:t>
            </a:r>
            <a:endParaRPr dirty="0"/>
          </a:p>
        </p:txBody>
      </p:sp>
      <p:sp>
        <p:nvSpPr>
          <p:cNvPr id="231" name="Google Shape;231;p38"/>
          <p:cNvSpPr txBox="1">
            <a:spLocks noGrp="1"/>
          </p:cNvSpPr>
          <p:nvPr>
            <p:ph sz="half" idx="2"/>
          </p:nvPr>
        </p:nvSpPr>
        <p:spPr>
          <a:xfrm>
            <a:off x="1277650" y="1396314"/>
            <a:ext cx="4922537" cy="4793349"/>
          </a:xfrm>
          <a:prstGeom prst="rect">
            <a:avLst/>
          </a:prstGeom>
        </p:spPr>
        <p:txBody>
          <a:bodyPr spcFirstLastPara="1" vert="horz" wrap="square" lIns="121900" tIns="121900" rIns="121900" bIns="121900" numCol="1" anchor="t" anchorCtr="0" compatLnSpc="1">
            <a:prstTxWarp prst="textNoShape">
              <a:avLst/>
            </a:prstTxWarp>
            <a:normAutofit fontScale="70000" lnSpcReduction="20000"/>
          </a:bodyPr>
          <a:lstStyle/>
          <a:p>
            <a:pPr marL="0" indent="0" algn="ctr">
              <a:spcBef>
                <a:spcPts val="1333"/>
              </a:spcBef>
              <a:buClr>
                <a:schemeClr val="dk1"/>
              </a:buClr>
              <a:buSzPct val="39285"/>
              <a:buNone/>
            </a:pPr>
            <a:r>
              <a:rPr lang="en" sz="3733" b="1" dirty="0">
                <a:solidFill>
                  <a:schemeClr val="bg2">
                    <a:lumMod val="10000"/>
                  </a:schemeClr>
                </a:solidFill>
              </a:rPr>
              <a:t>Chancellor’s Office</a:t>
            </a:r>
            <a:endParaRPr sz="3733" b="1" dirty="0">
              <a:solidFill>
                <a:schemeClr val="bg2">
                  <a:lumMod val="10000"/>
                </a:schemeClr>
              </a:solidFill>
            </a:endParaRPr>
          </a:p>
          <a:p>
            <a:pPr marL="0" indent="0">
              <a:spcBef>
                <a:spcPts val="1333"/>
              </a:spcBef>
              <a:buClr>
                <a:schemeClr val="dk1"/>
              </a:buClr>
              <a:buSzPct val="39285"/>
              <a:buNone/>
            </a:pPr>
            <a:r>
              <a:rPr lang="en" sz="3733" dirty="0">
                <a:solidFill>
                  <a:schemeClr val="bg2">
                    <a:lumMod val="10000"/>
                  </a:schemeClr>
                </a:solidFill>
              </a:rPr>
              <a:t>•705 Data (Math/English/ESL) </a:t>
            </a:r>
            <a:endParaRPr sz="3733" dirty="0">
              <a:solidFill>
                <a:schemeClr val="bg2">
                  <a:lumMod val="10000"/>
                </a:schemeClr>
              </a:solidFill>
            </a:endParaRPr>
          </a:p>
          <a:p>
            <a:pPr marL="0" indent="0">
              <a:spcBef>
                <a:spcPts val="1333"/>
              </a:spcBef>
              <a:buClr>
                <a:schemeClr val="dk1"/>
              </a:buClr>
              <a:buSzPct val="39285"/>
              <a:buNone/>
            </a:pPr>
            <a:r>
              <a:rPr lang="en" sz="3733" dirty="0">
                <a:solidFill>
                  <a:schemeClr val="bg2">
                    <a:lumMod val="10000"/>
                  </a:schemeClr>
                </a:solidFill>
              </a:rPr>
              <a:t>•Retention/Success Rates</a:t>
            </a:r>
            <a:endParaRPr sz="3733" dirty="0">
              <a:solidFill>
                <a:schemeClr val="bg2">
                  <a:lumMod val="10000"/>
                </a:schemeClr>
              </a:solidFill>
            </a:endParaRPr>
          </a:p>
          <a:p>
            <a:pPr marL="0" indent="0">
              <a:spcBef>
                <a:spcPts val="1333"/>
              </a:spcBef>
              <a:buClr>
                <a:schemeClr val="dk1"/>
              </a:buClr>
              <a:buSzPct val="39285"/>
              <a:buNone/>
            </a:pPr>
            <a:r>
              <a:rPr lang="en" sz="3733" dirty="0">
                <a:solidFill>
                  <a:schemeClr val="bg2">
                    <a:lumMod val="10000"/>
                  </a:schemeClr>
                </a:solidFill>
              </a:rPr>
              <a:t>•Transfer Velocity</a:t>
            </a:r>
            <a:endParaRPr sz="3733" dirty="0">
              <a:solidFill>
                <a:schemeClr val="bg2">
                  <a:lumMod val="10000"/>
                </a:schemeClr>
              </a:solidFill>
            </a:endParaRPr>
          </a:p>
          <a:p>
            <a:pPr marL="0" indent="0">
              <a:spcBef>
                <a:spcPts val="1333"/>
              </a:spcBef>
              <a:buClr>
                <a:schemeClr val="dk1"/>
              </a:buClr>
              <a:buSzPct val="39285"/>
              <a:buNone/>
            </a:pPr>
            <a:r>
              <a:rPr lang="en" sz="3733" dirty="0">
                <a:solidFill>
                  <a:schemeClr val="bg2">
                    <a:lumMod val="10000"/>
                  </a:schemeClr>
                </a:solidFill>
              </a:rPr>
              <a:t>•Transfer Volume</a:t>
            </a:r>
            <a:endParaRPr sz="3733" dirty="0">
              <a:solidFill>
                <a:schemeClr val="bg2">
                  <a:lumMod val="10000"/>
                </a:schemeClr>
              </a:solidFill>
            </a:endParaRPr>
          </a:p>
          <a:p>
            <a:pPr marL="0" indent="0">
              <a:spcBef>
                <a:spcPts val="1333"/>
              </a:spcBef>
              <a:buClr>
                <a:schemeClr val="dk1"/>
              </a:buClr>
              <a:buSzPct val="39285"/>
              <a:buNone/>
            </a:pPr>
            <a:r>
              <a:rPr lang="en" sz="3733" dirty="0">
                <a:solidFill>
                  <a:schemeClr val="bg2">
                    <a:lumMod val="10000"/>
                  </a:schemeClr>
                </a:solidFill>
              </a:rPr>
              <a:t>•Grade Distribution</a:t>
            </a:r>
            <a:endParaRPr sz="3733" dirty="0">
              <a:solidFill>
                <a:schemeClr val="bg2">
                  <a:lumMod val="10000"/>
                </a:schemeClr>
              </a:solidFill>
            </a:endParaRPr>
          </a:p>
          <a:p>
            <a:pPr marL="0" indent="0">
              <a:spcBef>
                <a:spcPts val="1333"/>
              </a:spcBef>
              <a:buClr>
                <a:schemeClr val="dk1"/>
              </a:buClr>
              <a:buSzPct val="39285"/>
              <a:buNone/>
            </a:pPr>
            <a:r>
              <a:rPr lang="en" sz="3733" dirty="0">
                <a:solidFill>
                  <a:schemeClr val="bg2">
                    <a:lumMod val="10000"/>
                  </a:schemeClr>
                </a:solidFill>
              </a:rPr>
              <a:t>•Program Awards</a:t>
            </a:r>
            <a:endParaRPr sz="3733" dirty="0">
              <a:solidFill>
                <a:schemeClr val="bg2">
                  <a:lumMod val="10000"/>
                </a:schemeClr>
              </a:solidFill>
            </a:endParaRPr>
          </a:p>
          <a:p>
            <a:pPr marL="0" indent="0">
              <a:spcBef>
                <a:spcPts val="1333"/>
              </a:spcBef>
              <a:buClr>
                <a:schemeClr val="dk1"/>
              </a:buClr>
              <a:buSzPct val="39285"/>
              <a:buNone/>
            </a:pPr>
            <a:r>
              <a:rPr lang="en" sz="3733" dirty="0">
                <a:solidFill>
                  <a:schemeClr val="bg2">
                    <a:lumMod val="10000"/>
                  </a:schemeClr>
                </a:solidFill>
              </a:rPr>
              <a:t>•Wage Trackers</a:t>
            </a:r>
            <a:endParaRPr sz="3733" dirty="0">
              <a:solidFill>
                <a:schemeClr val="bg2">
                  <a:lumMod val="10000"/>
                </a:schemeClr>
              </a:solidFill>
            </a:endParaRPr>
          </a:p>
          <a:p>
            <a:pPr marL="0" indent="0">
              <a:spcBef>
                <a:spcPts val="1333"/>
              </a:spcBef>
              <a:buNone/>
            </a:pPr>
            <a:r>
              <a:rPr lang="en" sz="3733" dirty="0">
                <a:solidFill>
                  <a:schemeClr val="bg2">
                    <a:lumMod val="10000"/>
                  </a:schemeClr>
                </a:solidFill>
              </a:rPr>
              <a:t>•Demographics</a:t>
            </a:r>
            <a:endParaRPr sz="3733" dirty="0">
              <a:solidFill>
                <a:schemeClr val="bg2">
                  <a:lumMod val="10000"/>
                </a:schemeClr>
              </a:solidFill>
            </a:endParaRPr>
          </a:p>
          <a:p>
            <a:pPr marL="0" indent="0">
              <a:spcBef>
                <a:spcPts val="1333"/>
              </a:spcBef>
              <a:buNone/>
            </a:pPr>
            <a:endParaRPr sz="3733" dirty="0">
              <a:solidFill>
                <a:schemeClr val="bg2">
                  <a:lumMod val="10000"/>
                </a:schemeClr>
              </a:solidFill>
            </a:endParaRPr>
          </a:p>
          <a:p>
            <a:pPr marL="0" indent="0">
              <a:spcAft>
                <a:spcPts val="1600"/>
              </a:spcAft>
              <a:buNone/>
            </a:pPr>
            <a:endParaRPr dirty="0">
              <a:solidFill>
                <a:schemeClr val="bg2">
                  <a:lumMod val="10000"/>
                </a:schemeClr>
              </a:solidFill>
            </a:endParaRPr>
          </a:p>
        </p:txBody>
      </p:sp>
      <p:sp>
        <p:nvSpPr>
          <p:cNvPr id="232" name="Google Shape;232;p38"/>
          <p:cNvSpPr txBox="1">
            <a:spLocks noGrp="1"/>
          </p:cNvSpPr>
          <p:nvPr>
            <p:ph sz="quarter" idx="4"/>
          </p:nvPr>
        </p:nvSpPr>
        <p:spPr>
          <a:xfrm>
            <a:off x="6388259" y="365126"/>
            <a:ext cx="4948881" cy="5824538"/>
          </a:xfrm>
          <a:prstGeom prst="rect">
            <a:avLst/>
          </a:prstGeom>
        </p:spPr>
        <p:txBody>
          <a:bodyPr spcFirstLastPara="1" vert="horz" wrap="square" lIns="121900" tIns="121900" rIns="121900" bIns="121900" numCol="1" anchor="t" anchorCtr="0" compatLnSpc="1">
            <a:prstTxWarp prst="textNoShape">
              <a:avLst/>
            </a:prstTxWarp>
            <a:normAutofit fontScale="77500" lnSpcReduction="20000"/>
          </a:bodyPr>
          <a:lstStyle/>
          <a:p>
            <a:pPr marL="0" indent="0" algn="ctr">
              <a:spcBef>
                <a:spcPts val="1333"/>
              </a:spcBef>
              <a:buClr>
                <a:schemeClr val="dk1"/>
              </a:buClr>
              <a:buSzPct val="55000"/>
              <a:buNone/>
            </a:pPr>
            <a:r>
              <a:rPr lang="en" sz="2667" b="1" dirty="0">
                <a:solidFill>
                  <a:schemeClr val="bg2">
                    <a:lumMod val="10000"/>
                  </a:schemeClr>
                </a:solidFill>
              </a:rPr>
              <a:t>ACCJC</a:t>
            </a:r>
            <a:endParaRPr sz="2667" b="1" dirty="0">
              <a:solidFill>
                <a:schemeClr val="bg2">
                  <a:lumMod val="10000"/>
                </a:schemeClr>
              </a:solidFill>
            </a:endParaRPr>
          </a:p>
          <a:p>
            <a:pPr marL="0" indent="0">
              <a:spcBef>
                <a:spcPts val="1333"/>
              </a:spcBef>
              <a:buClr>
                <a:schemeClr val="dk1"/>
              </a:buClr>
              <a:buSzPct val="55000"/>
              <a:buNone/>
            </a:pPr>
            <a:r>
              <a:rPr lang="en" sz="2667" dirty="0">
                <a:solidFill>
                  <a:schemeClr val="bg2">
                    <a:lumMod val="10000"/>
                  </a:schemeClr>
                </a:solidFill>
              </a:rPr>
              <a:t>•Headcount enrollment data (34 C.F.R. §602.19)</a:t>
            </a:r>
            <a:endParaRPr sz="2667" dirty="0">
              <a:solidFill>
                <a:schemeClr val="bg2">
                  <a:lumMod val="10000"/>
                </a:schemeClr>
              </a:solidFill>
            </a:endParaRPr>
          </a:p>
          <a:p>
            <a:pPr marL="0" indent="0">
              <a:spcBef>
                <a:spcPts val="1333"/>
              </a:spcBef>
              <a:buClr>
                <a:schemeClr val="dk1"/>
              </a:buClr>
              <a:buSzPct val="55000"/>
              <a:buNone/>
            </a:pPr>
            <a:r>
              <a:rPr lang="en" sz="2667" dirty="0">
                <a:solidFill>
                  <a:schemeClr val="bg2">
                    <a:lumMod val="10000"/>
                  </a:schemeClr>
                </a:solidFill>
              </a:rPr>
              <a:t>•Collection and analysis of key data and indicators of student achievement</a:t>
            </a:r>
            <a:endParaRPr sz="2667" dirty="0">
              <a:solidFill>
                <a:schemeClr val="bg2">
                  <a:lumMod val="10000"/>
                </a:schemeClr>
              </a:solidFill>
            </a:endParaRPr>
          </a:p>
          <a:p>
            <a:pPr marL="0" indent="0">
              <a:spcBef>
                <a:spcPts val="1333"/>
              </a:spcBef>
              <a:buClr>
                <a:schemeClr val="dk1"/>
              </a:buClr>
              <a:buSzPct val="55000"/>
              <a:buNone/>
            </a:pPr>
            <a:r>
              <a:rPr lang="en" sz="2667" dirty="0">
                <a:solidFill>
                  <a:schemeClr val="bg2">
                    <a:lumMod val="10000"/>
                  </a:schemeClr>
                </a:solidFill>
              </a:rPr>
              <a:t>Evidence of:</a:t>
            </a:r>
            <a:endParaRPr sz="2667" dirty="0">
              <a:solidFill>
                <a:schemeClr val="bg2">
                  <a:lumMod val="10000"/>
                </a:schemeClr>
              </a:solidFill>
            </a:endParaRPr>
          </a:p>
          <a:p>
            <a:pPr marL="0" indent="0">
              <a:spcBef>
                <a:spcPts val="1333"/>
              </a:spcBef>
              <a:buClr>
                <a:schemeClr val="dk1"/>
              </a:buClr>
              <a:buSzPct val="55000"/>
              <a:buNone/>
            </a:pPr>
            <a:r>
              <a:rPr lang="en" sz="2667" dirty="0">
                <a:solidFill>
                  <a:schemeClr val="bg2">
                    <a:lumMod val="10000"/>
                  </a:schemeClr>
                </a:solidFill>
              </a:rPr>
              <a:t>•academic study of sufficient content, breadth, and length;</a:t>
            </a:r>
            <a:endParaRPr sz="2667" dirty="0">
              <a:solidFill>
                <a:schemeClr val="bg2">
                  <a:lumMod val="10000"/>
                </a:schemeClr>
              </a:solidFill>
            </a:endParaRPr>
          </a:p>
          <a:p>
            <a:pPr marL="0" indent="0">
              <a:spcBef>
                <a:spcPts val="1333"/>
              </a:spcBef>
              <a:buClr>
                <a:schemeClr val="dk1"/>
              </a:buClr>
              <a:buSzPct val="55000"/>
              <a:buNone/>
            </a:pPr>
            <a:r>
              <a:rPr lang="en" sz="2667" dirty="0">
                <a:solidFill>
                  <a:schemeClr val="bg2">
                    <a:lumMod val="10000"/>
                  </a:schemeClr>
                </a:solidFill>
              </a:rPr>
              <a:t>•levels of rigor appropriate to the programs and/or degrees, including baccalaureate degrees offered;</a:t>
            </a:r>
            <a:endParaRPr sz="2667" dirty="0">
              <a:solidFill>
                <a:schemeClr val="bg2">
                  <a:lumMod val="10000"/>
                </a:schemeClr>
              </a:solidFill>
            </a:endParaRPr>
          </a:p>
          <a:p>
            <a:pPr marL="0" indent="0">
              <a:spcBef>
                <a:spcPts val="1333"/>
              </a:spcBef>
              <a:buClr>
                <a:schemeClr val="dk1"/>
              </a:buClr>
              <a:buSzPct val="55000"/>
              <a:buNone/>
            </a:pPr>
            <a:r>
              <a:rPr lang="en" sz="2667" dirty="0">
                <a:solidFill>
                  <a:schemeClr val="bg2">
                    <a:lumMod val="10000"/>
                  </a:schemeClr>
                </a:solidFill>
              </a:rPr>
              <a:t>•statements of expected student learning outcomes relevant to the disciplines; and</a:t>
            </a:r>
            <a:endParaRPr sz="2667" dirty="0">
              <a:solidFill>
                <a:schemeClr val="bg2">
                  <a:lumMod val="10000"/>
                </a:schemeClr>
              </a:solidFill>
            </a:endParaRPr>
          </a:p>
          <a:p>
            <a:pPr marL="0" indent="0">
              <a:spcBef>
                <a:spcPts val="1333"/>
              </a:spcBef>
              <a:buClr>
                <a:schemeClr val="dk1"/>
              </a:buClr>
              <a:buSzPct val="55000"/>
              <a:buNone/>
            </a:pPr>
            <a:r>
              <a:rPr lang="en" sz="2667" dirty="0">
                <a:solidFill>
                  <a:schemeClr val="bg2">
                    <a:lumMod val="10000"/>
                  </a:schemeClr>
                </a:solidFill>
              </a:rPr>
              <a:t>•assessment results which provide sufficient evidence that students are achieving key institutional and program learning outcomes. </a:t>
            </a:r>
            <a:endParaRPr sz="2667" dirty="0">
              <a:solidFill>
                <a:schemeClr val="bg2">
                  <a:lumMod val="10000"/>
                </a:schemeClr>
              </a:solidFill>
            </a:endParaRPr>
          </a:p>
          <a:p>
            <a:pPr marL="0" indent="0">
              <a:spcAft>
                <a:spcPts val="1600"/>
              </a:spcAft>
              <a:buNone/>
            </a:pPr>
            <a:endParaRPr dirty="0">
              <a:solidFill>
                <a:schemeClr val="bg2">
                  <a:lumMod val="1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9"/>
          <p:cNvSpPr txBox="1">
            <a:spLocks noGrp="1"/>
          </p:cNvSpPr>
          <p:nvPr>
            <p:ph type="title"/>
          </p:nvPr>
        </p:nvSpPr>
        <p:spPr>
          <a:prstGeom prst="rect">
            <a:avLst/>
          </a:prstGeom>
        </p:spPr>
        <p:txBody>
          <a:bodyPr spcFirstLastPara="1" vert="horz" wrap="square" lIns="121900" tIns="60933" rIns="121900" bIns="60933" numCol="1" anchor="ctr" anchorCtr="0" compatLnSpc="1">
            <a:prstTxWarp prst="textNoShape">
              <a:avLst/>
            </a:prstTxWarp>
            <a:noAutofit/>
          </a:bodyPr>
          <a:lstStyle/>
          <a:p>
            <a:r>
              <a:rPr lang="en"/>
              <a:t>Student Focused Data </a:t>
            </a:r>
            <a:endParaRPr/>
          </a:p>
        </p:txBody>
      </p:sp>
      <p:sp>
        <p:nvSpPr>
          <p:cNvPr id="2" name="Content Placeholder 1">
            <a:extLst>
              <a:ext uri="{FF2B5EF4-FFF2-40B4-BE49-F238E27FC236}">
                <a16:creationId xmlns:a16="http://schemas.microsoft.com/office/drawing/2014/main" id="{BCDF3E3C-3CA8-4B75-B3A7-7DFC21C2B2D7}"/>
              </a:ext>
            </a:extLst>
          </p:cNvPr>
          <p:cNvSpPr>
            <a:spLocks noGrp="1"/>
          </p:cNvSpPr>
          <p:nvPr>
            <p:ph sz="half" idx="1"/>
          </p:nvPr>
        </p:nvSpPr>
        <p:spPr/>
        <p:txBody>
          <a:bodyPr/>
          <a:lstStyle/>
          <a:p>
            <a:endParaRPr lang="en-US"/>
          </a:p>
        </p:txBody>
      </p:sp>
      <p:pic>
        <p:nvPicPr>
          <p:cNvPr id="239" name="Google Shape;239;p39" descr="Table on student focused data "/>
          <p:cNvPicPr preferRelativeResize="0"/>
          <p:nvPr/>
        </p:nvPicPr>
        <p:blipFill>
          <a:blip r:embed="rId3">
            <a:alphaModFix/>
          </a:blip>
          <a:stretch>
            <a:fillRect/>
          </a:stretch>
        </p:blipFill>
        <p:spPr>
          <a:xfrm>
            <a:off x="515601" y="1440355"/>
            <a:ext cx="11676399" cy="4796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0"/>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r>
              <a:rPr lang="en"/>
              <a:t>Course and Program Outcomes</a:t>
            </a:r>
            <a:endParaRPr/>
          </a:p>
        </p:txBody>
      </p:sp>
      <p:sp>
        <p:nvSpPr>
          <p:cNvPr id="246" name="Google Shape;246;p40"/>
          <p:cNvSpPr txBox="1">
            <a:spLocks noGrp="1"/>
          </p:cNvSpPr>
          <p:nvPr>
            <p:ph sz="half" idx="1"/>
          </p:nvPr>
        </p:nvSpPr>
        <p:spPr>
          <a:xfrm>
            <a:off x="1277650" y="1433384"/>
            <a:ext cx="10058400" cy="4784536"/>
          </a:xfrm>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indent="-499521">
              <a:spcBef>
                <a:spcPts val="0"/>
              </a:spcBef>
              <a:buClr>
                <a:schemeClr val="dk2"/>
              </a:buClr>
              <a:buSzPts val="2300"/>
              <a:buFont typeface="Calibri"/>
              <a:buChar char="•"/>
            </a:pPr>
            <a:r>
              <a:rPr lang="en" sz="3067" dirty="0"/>
              <a:t>Sorting programs into metamajors</a:t>
            </a:r>
            <a:endParaRPr sz="3067" dirty="0"/>
          </a:p>
          <a:p>
            <a:pPr indent="-499521">
              <a:spcBef>
                <a:spcPts val="0"/>
              </a:spcBef>
              <a:buClr>
                <a:schemeClr val="dk2"/>
              </a:buClr>
              <a:buSzPts val="2300"/>
              <a:buFont typeface="Calibri"/>
              <a:buChar char="•"/>
            </a:pPr>
            <a:r>
              <a:rPr lang="en" sz="3067" dirty="0"/>
              <a:t>Evaluating courses sequencing in program mapping</a:t>
            </a:r>
            <a:endParaRPr sz="3067" dirty="0"/>
          </a:p>
          <a:p>
            <a:pPr indent="-499521">
              <a:spcBef>
                <a:spcPts val="0"/>
              </a:spcBef>
              <a:buClr>
                <a:schemeClr val="dk2"/>
              </a:buClr>
              <a:buSzPts val="2300"/>
              <a:buFont typeface="Calibri"/>
              <a:buChar char="•"/>
            </a:pPr>
            <a:r>
              <a:rPr lang="en" sz="3067" dirty="0"/>
              <a:t>Evaluating general education recommendations for program mapping</a:t>
            </a:r>
            <a:endParaRPr sz="3067" dirty="0"/>
          </a:p>
          <a:p>
            <a:pPr indent="-499521">
              <a:spcBef>
                <a:spcPts val="0"/>
              </a:spcBef>
              <a:buClr>
                <a:schemeClr val="dk2"/>
              </a:buClr>
              <a:buSzPts val="2300"/>
              <a:buFont typeface="Calibri"/>
              <a:buChar char="•"/>
            </a:pPr>
            <a:r>
              <a:rPr lang="en" sz="3067" dirty="0"/>
              <a:t>Evaluating pathways from HS to CC to CSU/UC and transfer using outcomes</a:t>
            </a:r>
            <a:endParaRPr sz="3067" dirty="0"/>
          </a:p>
          <a:p>
            <a:pPr indent="-499521">
              <a:spcBef>
                <a:spcPts val="0"/>
              </a:spcBef>
              <a:buClr>
                <a:schemeClr val="dk2"/>
              </a:buClr>
              <a:buSzPts val="2300"/>
              <a:buFont typeface="Calibri"/>
              <a:buChar char="•"/>
            </a:pPr>
            <a:r>
              <a:rPr lang="en" sz="3067" dirty="0"/>
              <a:t>Communicates to other faculty how their general education courses (and others) support your program outcomes</a:t>
            </a:r>
            <a:endParaRPr sz="3067" dirty="0"/>
          </a:p>
          <a:p>
            <a:pPr indent="-499521">
              <a:spcBef>
                <a:spcPts val="0"/>
              </a:spcBef>
              <a:buClr>
                <a:schemeClr val="dk2"/>
              </a:buClr>
              <a:buSzPts val="2300"/>
              <a:buFont typeface="Calibri"/>
              <a:buChar char="•"/>
            </a:pPr>
            <a:r>
              <a:rPr lang="en" sz="3067" dirty="0"/>
              <a:t>Better alignment of prerequisites and corequisites comes from better understanding of outcomes </a:t>
            </a:r>
            <a:endParaRPr sz="3067" dirty="0"/>
          </a:p>
        </p:txBody>
      </p:sp>
      <p:sp>
        <p:nvSpPr>
          <p:cNvPr id="247" name="Google Shape;247;p40"/>
          <p:cNvSpPr txBox="1">
            <a:spLocks noGrp="1"/>
          </p:cNvSpPr>
          <p:nvPr>
            <p:ph type="sldNum" sz="quarter" idx="10"/>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fld id="{00000000-1234-1234-1234-123412341234}" type="slidenum">
              <a:rPr lang="en"/>
              <a:pPr/>
              <a:t>15</a:t>
            </a:fld>
            <a:endParaRPr/>
          </a:p>
        </p:txBody>
      </p:sp>
      <p:sp>
        <p:nvSpPr>
          <p:cNvPr id="248" name="Google Shape;248;p40"/>
          <p:cNvSpPr txBox="1"/>
          <p:nvPr/>
        </p:nvSpPr>
        <p:spPr>
          <a:xfrm>
            <a:off x="0" y="6400801"/>
            <a:ext cx="12192000" cy="443100"/>
          </a:xfrm>
          <a:prstGeom prst="rect">
            <a:avLst/>
          </a:prstGeom>
          <a:noFill/>
          <a:ln>
            <a:noFill/>
          </a:ln>
        </p:spPr>
        <p:txBody>
          <a:bodyPr spcFirstLastPara="1" wrap="square" lIns="121900" tIns="121900" rIns="121900" bIns="121900" anchor="t" anchorCtr="0">
            <a:noAutofit/>
          </a:bodyPr>
          <a:lstStyle/>
          <a:p>
            <a:pPr algn="ctr">
              <a:spcBef>
                <a:spcPts val="0"/>
              </a:spcBef>
              <a:spcAft>
                <a:spcPts val="0"/>
              </a:spcAft>
              <a:buClr>
                <a:srgbClr val="000000"/>
              </a:buClr>
              <a:buSzPts val="1000"/>
            </a:pPr>
            <a:endParaRPr sz="1333">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1"/>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r>
              <a:rPr lang="en"/>
              <a:t>1. Review your Processes</a:t>
            </a:r>
            <a:endParaRPr/>
          </a:p>
        </p:txBody>
      </p:sp>
      <p:sp>
        <p:nvSpPr>
          <p:cNvPr id="255" name="Google Shape;255;p41"/>
          <p:cNvSpPr txBox="1">
            <a:spLocks noGrp="1"/>
          </p:cNvSpPr>
          <p:nvPr>
            <p:ph sz="half" idx="1"/>
          </p:nvPr>
        </p:nvSpPr>
        <p:spPr>
          <a:xfrm>
            <a:off x="1277650" y="1408670"/>
            <a:ext cx="10058400" cy="4809250"/>
          </a:xfrm>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0" indent="0">
              <a:lnSpc>
                <a:spcPct val="115000"/>
              </a:lnSpc>
              <a:buNone/>
            </a:pPr>
            <a:r>
              <a:rPr lang="en" sz="3067" dirty="0"/>
              <a:t>Program Review and Outcome Assessment should include:</a:t>
            </a:r>
            <a:endParaRPr sz="3067" dirty="0"/>
          </a:p>
          <a:p>
            <a:pPr indent="-499521">
              <a:lnSpc>
                <a:spcPct val="115000"/>
              </a:lnSpc>
              <a:buSzPts val="2300"/>
            </a:pPr>
            <a:r>
              <a:rPr lang="en" sz="3067" dirty="0"/>
              <a:t>Identify intended outcomes of the process</a:t>
            </a:r>
            <a:endParaRPr sz="3067" dirty="0"/>
          </a:p>
          <a:p>
            <a:pPr indent="-499521">
              <a:lnSpc>
                <a:spcPct val="115000"/>
              </a:lnSpc>
              <a:spcBef>
                <a:spcPts val="0"/>
              </a:spcBef>
              <a:buSzPts val="2300"/>
            </a:pPr>
            <a:r>
              <a:rPr lang="en" sz="3067" dirty="0"/>
              <a:t>Do you have opportunity for different voices including students </a:t>
            </a:r>
            <a:endParaRPr sz="3067" dirty="0"/>
          </a:p>
          <a:p>
            <a:pPr indent="-499521">
              <a:lnSpc>
                <a:spcPct val="115000"/>
              </a:lnSpc>
              <a:spcBef>
                <a:spcPts val="0"/>
              </a:spcBef>
              <a:buSzPts val="2300"/>
            </a:pPr>
            <a:r>
              <a:rPr lang="en" sz="3067" dirty="0"/>
              <a:t>Have you identified your data, baselines and goals</a:t>
            </a:r>
            <a:endParaRPr sz="3067" dirty="0"/>
          </a:p>
          <a:p>
            <a:pPr indent="-499521">
              <a:lnSpc>
                <a:spcPct val="115000"/>
              </a:lnSpc>
              <a:spcBef>
                <a:spcPts val="0"/>
              </a:spcBef>
              <a:buSzPts val="2300"/>
            </a:pPr>
            <a:r>
              <a:rPr lang="en" sz="3067" dirty="0"/>
              <a:t>Do you have a built in process for evaluating your program review and outcomes </a:t>
            </a:r>
            <a:endParaRPr sz="3067" dirty="0"/>
          </a:p>
          <a:p>
            <a:pPr marL="0" indent="0">
              <a:lnSpc>
                <a:spcPct val="115000"/>
              </a:lnSpc>
              <a:buNone/>
            </a:pPr>
            <a:endParaRPr sz="3067" dirty="0"/>
          </a:p>
          <a:p>
            <a:pPr indent="0">
              <a:lnSpc>
                <a:spcPct val="115000"/>
              </a:lnSpc>
              <a:buNone/>
            </a:pPr>
            <a:endParaRPr dirty="0"/>
          </a:p>
        </p:txBody>
      </p:sp>
      <p:sp>
        <p:nvSpPr>
          <p:cNvPr id="256" name="Google Shape;256;p41"/>
          <p:cNvSpPr txBox="1">
            <a:spLocks noGrp="1"/>
          </p:cNvSpPr>
          <p:nvPr>
            <p:ph type="sldNum" sz="quarter" idx="10"/>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endParaRPr/>
          </a:p>
        </p:txBody>
      </p:sp>
      <p:sp>
        <p:nvSpPr>
          <p:cNvPr id="257" name="Google Shape;257;p41"/>
          <p:cNvSpPr txBox="1"/>
          <p:nvPr/>
        </p:nvSpPr>
        <p:spPr>
          <a:xfrm>
            <a:off x="0" y="6400801"/>
            <a:ext cx="12192000" cy="443100"/>
          </a:xfrm>
          <a:prstGeom prst="rect">
            <a:avLst/>
          </a:prstGeom>
          <a:noFill/>
          <a:ln>
            <a:noFill/>
          </a:ln>
        </p:spPr>
        <p:txBody>
          <a:bodyPr spcFirstLastPara="1" wrap="square" lIns="121900" tIns="121900" rIns="121900" bIns="121900" anchor="t" anchorCtr="0">
            <a:noAutofit/>
          </a:bodyPr>
          <a:lstStyle/>
          <a:p>
            <a:pPr algn="ctr">
              <a:spcBef>
                <a:spcPts val="0"/>
              </a:spcBef>
              <a:spcAft>
                <a:spcPts val="0"/>
              </a:spcAft>
              <a:buClr>
                <a:srgbClr val="000000"/>
              </a:buClr>
              <a:buSzPts val="1000"/>
            </a:pPr>
            <a:endParaRPr sz="1333">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2"/>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r>
              <a:rPr lang="en"/>
              <a:t>2. Vet your outcomes</a:t>
            </a:r>
            <a:endParaRPr/>
          </a:p>
        </p:txBody>
      </p:sp>
      <p:sp>
        <p:nvSpPr>
          <p:cNvPr id="264" name="Google Shape;264;p42"/>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indent="-507987">
              <a:spcBef>
                <a:spcPts val="0"/>
              </a:spcBef>
              <a:buClr>
                <a:schemeClr val="dk2"/>
              </a:buClr>
              <a:buSzPts val="2400"/>
              <a:buFont typeface="Calibri"/>
              <a:buChar char="•"/>
            </a:pPr>
            <a:r>
              <a:rPr lang="en" sz="3200" dirty="0"/>
              <a:t>Discuss the program outcomes with everyone within the program pathway; both faculty teaching majors and faculty teaching general education</a:t>
            </a:r>
            <a:endParaRPr sz="3200" dirty="0"/>
          </a:p>
          <a:p>
            <a:pPr indent="-507987">
              <a:spcBef>
                <a:spcPts val="0"/>
              </a:spcBef>
              <a:buClr>
                <a:schemeClr val="dk2"/>
              </a:buClr>
              <a:buSzPts val="2400"/>
              <a:buFont typeface="Calibri"/>
              <a:buChar char="•"/>
            </a:pPr>
            <a:r>
              <a:rPr lang="en" sz="3200" dirty="0"/>
              <a:t>Creates consensus between faculty about the discipline/program values</a:t>
            </a:r>
            <a:endParaRPr sz="3200" dirty="0"/>
          </a:p>
          <a:p>
            <a:pPr indent="-507987">
              <a:spcBef>
                <a:spcPts val="0"/>
              </a:spcBef>
              <a:buClr>
                <a:schemeClr val="dk2"/>
              </a:buClr>
              <a:buSzPts val="2400"/>
              <a:buFont typeface="Calibri"/>
              <a:buChar char="•"/>
            </a:pPr>
            <a:r>
              <a:rPr lang="en" sz="3200" dirty="0"/>
              <a:t>Coordinate with the primary transfer institutions</a:t>
            </a:r>
            <a:endParaRPr sz="3200" dirty="0"/>
          </a:p>
          <a:p>
            <a:pPr indent="-507987">
              <a:spcBef>
                <a:spcPts val="0"/>
              </a:spcBef>
              <a:buClr>
                <a:schemeClr val="dk2"/>
              </a:buClr>
              <a:buSzPts val="2400"/>
              <a:buFont typeface="Calibri"/>
              <a:buChar char="•"/>
            </a:pPr>
            <a:r>
              <a:rPr lang="en" sz="3200" dirty="0"/>
              <a:t>Talk to the students near the end of the program use their voices for improvement </a:t>
            </a:r>
            <a:endParaRPr sz="3200" dirty="0"/>
          </a:p>
        </p:txBody>
      </p:sp>
      <p:sp>
        <p:nvSpPr>
          <p:cNvPr id="265" name="Google Shape;265;p42"/>
          <p:cNvSpPr txBox="1">
            <a:spLocks noGrp="1"/>
          </p:cNvSpPr>
          <p:nvPr>
            <p:ph type="sldNum" sz="quarter" idx="10"/>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fld id="{00000000-1234-1234-1234-123412341234}" type="slidenum">
              <a:rPr lang="en"/>
              <a:pPr/>
              <a:t>17</a:t>
            </a:fld>
            <a:endParaRPr/>
          </a:p>
        </p:txBody>
      </p:sp>
      <p:sp>
        <p:nvSpPr>
          <p:cNvPr id="266" name="Google Shape;266;p42"/>
          <p:cNvSpPr txBox="1"/>
          <p:nvPr/>
        </p:nvSpPr>
        <p:spPr>
          <a:xfrm>
            <a:off x="0" y="6400801"/>
            <a:ext cx="12192000" cy="443100"/>
          </a:xfrm>
          <a:prstGeom prst="rect">
            <a:avLst/>
          </a:prstGeom>
          <a:noFill/>
          <a:ln>
            <a:noFill/>
          </a:ln>
        </p:spPr>
        <p:txBody>
          <a:bodyPr spcFirstLastPara="1" wrap="square" lIns="121900" tIns="121900" rIns="121900" bIns="121900" anchor="t" anchorCtr="0">
            <a:noAutofit/>
          </a:bodyPr>
          <a:lstStyle/>
          <a:p>
            <a:pPr algn="ctr">
              <a:spcBef>
                <a:spcPts val="0"/>
              </a:spcBef>
              <a:spcAft>
                <a:spcPts val="0"/>
              </a:spcAft>
              <a:buClr>
                <a:srgbClr val="000000"/>
              </a:buClr>
              <a:buSzPts val="1000"/>
            </a:pPr>
            <a:endParaRPr sz="1333">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3"/>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r>
              <a:rPr lang="en"/>
              <a:t>3. Determine assessments</a:t>
            </a:r>
            <a:endParaRPr/>
          </a:p>
        </p:txBody>
      </p:sp>
      <p:sp>
        <p:nvSpPr>
          <p:cNvPr id="273" name="Google Shape;273;p43"/>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indent="-507987">
              <a:spcBef>
                <a:spcPts val="0"/>
              </a:spcBef>
              <a:buClr>
                <a:schemeClr val="dk2"/>
              </a:buClr>
              <a:buSzPts val="2400"/>
              <a:buFont typeface="Calibri"/>
              <a:buChar char="•"/>
            </a:pPr>
            <a:r>
              <a:rPr lang="en" sz="3200" dirty="0"/>
              <a:t>Course-level outcomes measure something finite/discrete </a:t>
            </a:r>
            <a:endParaRPr sz="3200" dirty="0"/>
          </a:p>
          <a:p>
            <a:pPr indent="-507987">
              <a:spcBef>
                <a:spcPts val="0"/>
              </a:spcBef>
              <a:buClr>
                <a:schemeClr val="dk2"/>
              </a:buClr>
              <a:buSzPts val="2400"/>
              <a:buFont typeface="Calibri"/>
              <a:buChar char="•"/>
            </a:pPr>
            <a:r>
              <a:rPr lang="en" sz="3200" dirty="0"/>
              <a:t>Program outcomes demonstrate the synthesis of knowledge</a:t>
            </a:r>
            <a:endParaRPr sz="3200" dirty="0"/>
          </a:p>
        </p:txBody>
      </p:sp>
      <p:sp>
        <p:nvSpPr>
          <p:cNvPr id="274" name="Google Shape;274;p43"/>
          <p:cNvSpPr txBox="1">
            <a:spLocks noGrp="1"/>
          </p:cNvSpPr>
          <p:nvPr>
            <p:ph type="sldNum" sz="quarter" idx="10"/>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endParaRPr/>
          </a:p>
        </p:txBody>
      </p:sp>
      <p:sp>
        <p:nvSpPr>
          <p:cNvPr id="275" name="Google Shape;275;p43"/>
          <p:cNvSpPr txBox="1"/>
          <p:nvPr/>
        </p:nvSpPr>
        <p:spPr>
          <a:xfrm>
            <a:off x="0" y="6400801"/>
            <a:ext cx="12192000" cy="443100"/>
          </a:xfrm>
          <a:prstGeom prst="rect">
            <a:avLst/>
          </a:prstGeom>
          <a:noFill/>
          <a:ln>
            <a:noFill/>
          </a:ln>
        </p:spPr>
        <p:txBody>
          <a:bodyPr spcFirstLastPara="1" wrap="square" lIns="121900" tIns="121900" rIns="121900" bIns="121900" anchor="t" anchorCtr="0">
            <a:noAutofit/>
          </a:bodyPr>
          <a:lstStyle/>
          <a:p>
            <a:pPr algn="ctr">
              <a:spcBef>
                <a:spcPts val="0"/>
              </a:spcBef>
              <a:spcAft>
                <a:spcPts val="0"/>
              </a:spcAft>
              <a:buClr>
                <a:srgbClr val="000000"/>
              </a:buClr>
              <a:buSzPts val="1000"/>
            </a:pPr>
            <a:endParaRPr sz="1333">
              <a:solidFill>
                <a:srgbClr val="000000"/>
              </a:solidFill>
              <a:latin typeface="Arial"/>
              <a:ea typeface="Arial"/>
              <a:cs typeface="Arial"/>
              <a:sym typeface="Arial"/>
            </a:endParaRPr>
          </a:p>
        </p:txBody>
      </p:sp>
      <p:sp>
        <p:nvSpPr>
          <p:cNvPr id="276" name="Google Shape;276;p43"/>
          <p:cNvSpPr txBox="1"/>
          <p:nvPr/>
        </p:nvSpPr>
        <p:spPr>
          <a:xfrm>
            <a:off x="609667" y="4028302"/>
            <a:ext cx="11310400" cy="2372697"/>
          </a:xfrm>
          <a:prstGeom prst="rect">
            <a:avLst/>
          </a:prstGeom>
          <a:noFill/>
          <a:ln>
            <a:noFill/>
          </a:ln>
        </p:spPr>
        <p:txBody>
          <a:bodyPr spcFirstLastPara="1" wrap="square" lIns="121900" tIns="121900" rIns="121900" bIns="121900" anchor="t" anchorCtr="0">
            <a:noAutofit/>
          </a:bodyPr>
          <a:lstStyle/>
          <a:p>
            <a:pPr marL="609585" indent="-507987">
              <a:spcBef>
                <a:spcPts val="0"/>
              </a:spcBef>
              <a:spcAft>
                <a:spcPts val="0"/>
              </a:spcAft>
              <a:buClr>
                <a:schemeClr val="dk2"/>
              </a:buClr>
              <a:buSzPts val="2400"/>
              <a:buFont typeface="Calibri"/>
              <a:buChar char="•"/>
            </a:pPr>
            <a:r>
              <a:rPr lang="en" sz="3200" dirty="0">
                <a:solidFill>
                  <a:schemeClr val="dk1"/>
                </a:solidFill>
                <a:latin typeface="Arial"/>
                <a:ea typeface="Arial"/>
                <a:cs typeface="Arial"/>
                <a:sym typeface="Arial"/>
              </a:rPr>
              <a:t>Key opportunities in capstone courses and projects</a:t>
            </a:r>
            <a:endParaRPr sz="3200" dirty="0">
              <a:solidFill>
                <a:schemeClr val="dk1"/>
              </a:solidFill>
              <a:latin typeface="Arial"/>
              <a:ea typeface="Arial"/>
              <a:cs typeface="Arial"/>
              <a:sym typeface="Arial"/>
            </a:endParaRPr>
          </a:p>
          <a:p>
            <a:pPr marL="609585" indent="-507987">
              <a:spcBef>
                <a:spcPts val="0"/>
              </a:spcBef>
              <a:spcAft>
                <a:spcPts val="0"/>
              </a:spcAft>
              <a:buClr>
                <a:schemeClr val="dk2"/>
              </a:buClr>
              <a:buSzPts val="2400"/>
              <a:buFont typeface="Calibri"/>
              <a:buChar char="•"/>
            </a:pPr>
            <a:r>
              <a:rPr lang="en" sz="3200" dirty="0">
                <a:solidFill>
                  <a:schemeClr val="dk1"/>
                </a:solidFill>
                <a:latin typeface="Arial"/>
                <a:ea typeface="Arial"/>
                <a:cs typeface="Arial"/>
                <a:sym typeface="Arial"/>
              </a:rPr>
              <a:t>Higher level assessments in core program courses</a:t>
            </a:r>
            <a:endParaRPr sz="3200" dirty="0">
              <a:solidFill>
                <a:schemeClr val="dk1"/>
              </a:solidFill>
              <a:latin typeface="Arial"/>
              <a:ea typeface="Arial"/>
              <a:cs typeface="Arial"/>
              <a:sym typeface="Arial"/>
            </a:endParaRPr>
          </a:p>
          <a:p>
            <a:pPr marL="609585" indent="-507987">
              <a:spcBef>
                <a:spcPts val="0"/>
              </a:spcBef>
              <a:spcAft>
                <a:spcPts val="0"/>
              </a:spcAft>
              <a:buClr>
                <a:schemeClr val="dk2"/>
              </a:buClr>
              <a:buSzPts val="2400"/>
              <a:buFont typeface="Calibri"/>
              <a:buChar char="•"/>
            </a:pPr>
            <a:r>
              <a:rPr lang="en" sz="3200" dirty="0">
                <a:solidFill>
                  <a:schemeClr val="dk1"/>
                </a:solidFill>
                <a:latin typeface="Arial"/>
                <a:ea typeface="Arial"/>
                <a:cs typeface="Arial"/>
                <a:sym typeface="Arial"/>
              </a:rPr>
              <a:t>Emphasize students will understand core competencies in a discipline </a:t>
            </a:r>
            <a:endParaRPr sz="3200" dirty="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4"/>
          <p:cNvSpPr txBox="1">
            <a:spLocks noGrp="1"/>
          </p:cNvSpPr>
          <p:nvPr>
            <p:ph type="title"/>
          </p:nvPr>
        </p:nvSpPr>
        <p:spPr>
          <a:prstGeom prst="rect">
            <a:avLst/>
          </a:prstGeom>
        </p:spPr>
        <p:txBody>
          <a:bodyPr spcFirstLastPara="1" vert="horz" wrap="square" lIns="121900" tIns="60933" rIns="121900" bIns="60933" numCol="1" anchor="ctr" anchorCtr="0" compatLnSpc="1">
            <a:prstTxWarp prst="textNoShape">
              <a:avLst/>
            </a:prstTxWarp>
            <a:noAutofit/>
          </a:bodyPr>
          <a:lstStyle/>
          <a:p>
            <a:r>
              <a:rPr lang="en" dirty="0"/>
              <a:t>Professional Development</a:t>
            </a:r>
            <a:endParaRPr dirty="0"/>
          </a:p>
        </p:txBody>
      </p:sp>
      <p:sp>
        <p:nvSpPr>
          <p:cNvPr id="282" name="Google Shape;282;p44"/>
          <p:cNvSpPr txBox="1">
            <a:spLocks noGrp="1"/>
          </p:cNvSpPr>
          <p:nvPr>
            <p:ph sz="half" idx="1"/>
          </p:nvPr>
        </p:nvSpPr>
        <p:spPr>
          <a:prstGeom prst="rect">
            <a:avLst/>
          </a:prstGeom>
        </p:spPr>
        <p:txBody>
          <a:bodyPr spcFirstLastPara="1" vert="horz" wrap="square" lIns="121900" tIns="60933" rIns="121900" bIns="60933" numCol="1" anchor="t" anchorCtr="0" compatLnSpc="1">
            <a:prstTxWarp prst="textNoShape">
              <a:avLst/>
            </a:prstTxWarp>
            <a:noAutofit/>
          </a:bodyPr>
          <a:lstStyle/>
          <a:p>
            <a:r>
              <a:rPr lang="en" sz="4000" dirty="0"/>
              <a:t>Data Training and Data Coaching </a:t>
            </a:r>
            <a:endParaRPr sz="4000" dirty="0"/>
          </a:p>
          <a:p>
            <a:r>
              <a:rPr lang="en" sz="4000" dirty="0"/>
              <a:t>Support for programs completing professional development </a:t>
            </a:r>
            <a:endParaRPr sz="4000" dirty="0"/>
          </a:p>
          <a:p>
            <a:r>
              <a:rPr lang="en" sz="4000" dirty="0"/>
              <a:t>Professional Development on assessing and facilitating discussion on disaggregated data </a:t>
            </a:r>
            <a:endParaRPr sz="4000" dirty="0"/>
          </a:p>
          <a:p>
            <a:pPr marL="0" indent="0">
              <a:buNone/>
            </a:pPr>
            <a:endParaRPr sz="4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7"/>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a:t>Presenters </a:t>
            </a:r>
            <a:endParaRPr/>
          </a:p>
        </p:txBody>
      </p:sp>
      <p:sp>
        <p:nvSpPr>
          <p:cNvPr id="148" name="Google Shape;148;p27"/>
          <p:cNvSpPr txBox="1">
            <a:spLocks noGrp="1"/>
          </p:cNvSpPr>
          <p:nvPr>
            <p:ph idx="1"/>
          </p:nvPr>
        </p:nvSpPr>
        <p:spPr>
          <a:prstGeom prst="rect">
            <a:avLst/>
          </a:prstGeom>
        </p:spPr>
        <p:txBody>
          <a:bodyPr spcFirstLastPara="1" vert="horz" wrap="square" lIns="121900" tIns="121900" rIns="121900" bIns="121900" numCol="1" anchor="t" anchorCtr="0" compatLnSpc="1">
            <a:prstTxWarp prst="textNoShape">
              <a:avLst/>
            </a:prstTxWarp>
            <a:noAutofit/>
          </a:bodyPr>
          <a:lstStyle/>
          <a:p>
            <a:pPr marL="0" indent="0">
              <a:spcBef>
                <a:spcPts val="1600"/>
              </a:spcBef>
              <a:buClr>
                <a:schemeClr val="dk1"/>
              </a:buClr>
              <a:buSzPts val="1100"/>
              <a:buNone/>
            </a:pPr>
            <a:r>
              <a:rPr lang="en" sz="4000">
                <a:solidFill>
                  <a:schemeClr val="dk1"/>
                </a:solidFill>
              </a:rPr>
              <a:t>Stephanie Curry, ASCCC Curriculum Chair 2021-2022 </a:t>
            </a:r>
            <a:endParaRPr sz="4000">
              <a:solidFill>
                <a:schemeClr val="dk1"/>
              </a:solidFill>
            </a:endParaRPr>
          </a:p>
          <a:p>
            <a:pPr marL="0" indent="0">
              <a:spcBef>
                <a:spcPts val="1600"/>
              </a:spcBef>
              <a:buClr>
                <a:schemeClr val="dk1"/>
              </a:buClr>
              <a:buSzPts val="1100"/>
              <a:buNone/>
            </a:pPr>
            <a:r>
              <a:rPr lang="en" sz="4000">
                <a:solidFill>
                  <a:schemeClr val="dk1"/>
                </a:solidFill>
              </a:rPr>
              <a:t>Christopher Howerton, ASCCC North Representative </a:t>
            </a:r>
            <a:endParaRPr sz="4000">
              <a:solidFill>
                <a:schemeClr val="dk1"/>
              </a:solidFill>
            </a:endParaRPr>
          </a:p>
          <a:p>
            <a:pPr marL="0" indent="0">
              <a:spcBef>
                <a:spcPts val="1600"/>
              </a:spcBef>
              <a:buClr>
                <a:schemeClr val="dk1"/>
              </a:buClr>
              <a:buSzPts val="1100"/>
              <a:buNone/>
            </a:pPr>
            <a:r>
              <a:rPr lang="en" sz="4000">
                <a:solidFill>
                  <a:schemeClr val="dk1"/>
                </a:solidFill>
              </a:rPr>
              <a:t>Sam Foster, Fullerton College </a:t>
            </a:r>
            <a:endParaRPr sz="4000">
              <a:solidFill>
                <a:schemeClr val="dk1"/>
              </a:solidFill>
            </a:endParaRPr>
          </a:p>
          <a:p>
            <a:pPr marL="0" indent="0">
              <a:spcBef>
                <a:spcPts val="1600"/>
              </a:spcBef>
              <a:spcAft>
                <a:spcPts val="1600"/>
              </a:spcAft>
              <a:buNone/>
            </a:pPr>
            <a:endParaRPr sz="48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5"/>
          <p:cNvSpPr txBox="1">
            <a:spLocks noGrp="1"/>
          </p:cNvSpPr>
          <p:nvPr>
            <p:ph type="title"/>
          </p:nvPr>
        </p:nvSpPr>
        <p:spPr>
          <a:prstGeom prst="rect">
            <a:avLst/>
          </a:prstGeom>
        </p:spPr>
        <p:txBody>
          <a:bodyPr spcFirstLastPara="1" vert="horz" wrap="square" lIns="121900" tIns="60933" rIns="121900" bIns="60933" numCol="1" anchor="ctr" anchorCtr="0" compatLnSpc="1">
            <a:prstTxWarp prst="textNoShape">
              <a:avLst/>
            </a:prstTxWarp>
            <a:noAutofit/>
          </a:bodyPr>
          <a:lstStyle/>
          <a:p>
            <a:pPr>
              <a:lnSpc>
                <a:spcPct val="115000"/>
              </a:lnSpc>
              <a:spcAft>
                <a:spcPts val="1600"/>
              </a:spcAft>
            </a:pPr>
            <a:r>
              <a:rPr lang="en" dirty="0"/>
              <a:t>Using Program Review for Addressing External requirements ACCJC </a:t>
            </a:r>
            <a:endParaRPr dirty="0"/>
          </a:p>
        </p:txBody>
      </p:sp>
      <p:sp>
        <p:nvSpPr>
          <p:cNvPr id="288" name="Google Shape;288;p45"/>
          <p:cNvSpPr txBox="1">
            <a:spLocks noGrp="1"/>
          </p:cNvSpPr>
          <p:nvPr>
            <p:ph sz="half" idx="1"/>
          </p:nvPr>
        </p:nvSpPr>
        <p:spPr>
          <a:xfrm>
            <a:off x="1277650" y="1779373"/>
            <a:ext cx="10058400" cy="4713501"/>
          </a:xfrm>
          <a:prstGeom prst="rect">
            <a:avLst/>
          </a:prstGeom>
        </p:spPr>
        <p:txBody>
          <a:bodyPr spcFirstLastPara="1" vert="horz" wrap="square" lIns="121900" tIns="60933" rIns="121900" bIns="60933" numCol="1" anchor="t" anchorCtr="0" compatLnSpc="1">
            <a:prstTxWarp prst="textNoShape">
              <a:avLst/>
            </a:prstTxWarp>
            <a:noAutofit/>
          </a:bodyPr>
          <a:lstStyle/>
          <a:p>
            <a:pPr marL="0" indent="0">
              <a:buNone/>
            </a:pPr>
            <a:r>
              <a:rPr lang="en" sz="3733" b="1" dirty="0">
                <a:solidFill>
                  <a:srgbClr val="674831"/>
                </a:solidFill>
              </a:rPr>
              <a:t>I.B.5. </a:t>
            </a:r>
            <a:r>
              <a:rPr lang="en" sz="3733" dirty="0">
                <a:solidFill>
                  <a:srgbClr val="674831"/>
                </a:solidFill>
              </a:rPr>
              <a:t>The institution assesses accomplishment of its mission through </a:t>
            </a:r>
            <a:r>
              <a:rPr lang="en" sz="3733" b="1" dirty="0">
                <a:solidFill>
                  <a:srgbClr val="674831"/>
                </a:solidFill>
              </a:rPr>
              <a:t>program review </a:t>
            </a:r>
            <a:r>
              <a:rPr lang="en" sz="3733" dirty="0">
                <a:solidFill>
                  <a:srgbClr val="674831"/>
                </a:solidFill>
              </a:rPr>
              <a:t>and evaluation of goals and objectives, student learning outcomes, and student achievement. Quantitative and qualitative data are disaggregated for analysis by program type and mode of delivery. </a:t>
            </a:r>
            <a:endParaRPr sz="3733" dirty="0">
              <a:solidFill>
                <a:srgbClr val="674831"/>
              </a:solidFill>
            </a:endParaRPr>
          </a:p>
          <a:p>
            <a:pPr marL="0" indent="0">
              <a:buNone/>
            </a:pPr>
            <a:r>
              <a:rPr lang="en" sz="3733" dirty="0">
                <a:solidFill>
                  <a:srgbClr val="674831"/>
                </a:solidFill>
              </a:rPr>
              <a:t>(other related Standards I.B.9,  II.A.2 </a:t>
            </a:r>
            <a:endParaRPr sz="3733" dirty="0">
              <a:solidFill>
                <a:srgbClr val="674831"/>
              </a:solidFill>
            </a:endParaRPr>
          </a:p>
          <a:p>
            <a:pPr marL="0" indent="0">
              <a:buNone/>
            </a:pPr>
            <a:r>
              <a:rPr lang="en" dirty="0"/>
              <a:t> </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6"/>
          <p:cNvSpPr txBox="1">
            <a:spLocks noGrp="1"/>
          </p:cNvSpPr>
          <p:nvPr>
            <p:ph type="title"/>
          </p:nvPr>
        </p:nvSpPr>
        <p:spPr>
          <a:prstGeom prst="rect">
            <a:avLst/>
          </a:prstGeom>
        </p:spPr>
        <p:txBody>
          <a:bodyPr spcFirstLastPara="1" vert="horz" wrap="square" lIns="121900" tIns="60933" rIns="121900" bIns="60933" numCol="1" anchor="ctr" anchorCtr="0" compatLnSpc="1">
            <a:prstTxWarp prst="textNoShape">
              <a:avLst/>
            </a:prstTxWarp>
            <a:noAutofit/>
          </a:bodyPr>
          <a:lstStyle/>
          <a:p>
            <a:pPr>
              <a:lnSpc>
                <a:spcPct val="115000"/>
              </a:lnSpc>
              <a:spcAft>
                <a:spcPts val="1600"/>
              </a:spcAft>
              <a:buClr>
                <a:schemeClr val="dk1"/>
              </a:buClr>
              <a:buSzPts val="1100"/>
            </a:pPr>
            <a:r>
              <a:rPr lang="en" dirty="0"/>
              <a:t>Using Program Review for Addressing External requirements CCCCO</a:t>
            </a:r>
            <a:endParaRPr dirty="0"/>
          </a:p>
        </p:txBody>
      </p:sp>
      <p:sp>
        <p:nvSpPr>
          <p:cNvPr id="294" name="Google Shape;294;p46"/>
          <p:cNvSpPr txBox="1">
            <a:spLocks noGrp="1"/>
          </p:cNvSpPr>
          <p:nvPr>
            <p:ph sz="half" idx="1"/>
          </p:nvPr>
        </p:nvSpPr>
        <p:spPr>
          <a:prstGeom prst="rect">
            <a:avLst/>
          </a:prstGeom>
        </p:spPr>
        <p:txBody>
          <a:bodyPr spcFirstLastPara="1" vert="horz" wrap="square" lIns="121900" tIns="60933" rIns="121900" bIns="60933" numCol="1" anchor="t" anchorCtr="0" compatLnSpc="1">
            <a:prstTxWarp prst="textNoShape">
              <a:avLst/>
            </a:prstTxWarp>
            <a:noAutofit/>
          </a:bodyPr>
          <a:lstStyle/>
          <a:p>
            <a:r>
              <a:rPr lang="en" sz="4000" dirty="0"/>
              <a:t>Two year CTE Review Requirement</a:t>
            </a:r>
            <a:endParaRPr sz="4000" dirty="0"/>
          </a:p>
          <a:p>
            <a:pPr>
              <a:spcBef>
                <a:spcPts val="0"/>
              </a:spcBef>
            </a:pPr>
            <a:r>
              <a:rPr lang="en" sz="4000" dirty="0"/>
              <a:t>Link data analysis in program review to CCCCO data dashboards </a:t>
            </a:r>
            <a:endParaRPr sz="4000" dirty="0"/>
          </a:p>
          <a:p>
            <a:pPr>
              <a:spcBef>
                <a:spcPts val="0"/>
              </a:spcBef>
            </a:pPr>
            <a:r>
              <a:rPr lang="en" sz="4000" dirty="0"/>
              <a:t>Using Program Review data for planning and completion of Equity Plans, SEA Plans, GP SOAA reports and other requirements </a:t>
            </a:r>
            <a:endParaRPr sz="4000" dirty="0"/>
          </a:p>
          <a:p>
            <a:pPr>
              <a:spcBef>
                <a:spcPts val="0"/>
              </a:spcBef>
            </a:pPr>
            <a:r>
              <a:rPr lang="en" sz="4000" dirty="0"/>
              <a:t>Addressing AB705  Outcomes </a:t>
            </a:r>
            <a:endParaRPr sz="4000" dirty="0"/>
          </a:p>
          <a:p>
            <a:pPr indent="0">
              <a:buNone/>
            </a:pPr>
            <a:r>
              <a:rPr lang="en" sz="4000" dirty="0"/>
              <a:t> </a:t>
            </a:r>
            <a:endParaRPr sz="4000" dirty="0"/>
          </a:p>
          <a:p>
            <a:pPr marL="0" indent="0">
              <a:buNone/>
            </a:pPr>
            <a:endParaRPr sz="4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7"/>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r>
              <a:rPr lang="en" sz="4000"/>
              <a:t>Faculty Role in Outcomes and Program Review  </a:t>
            </a:r>
            <a:endParaRPr sz="4000"/>
          </a:p>
        </p:txBody>
      </p:sp>
      <p:sp>
        <p:nvSpPr>
          <p:cNvPr id="301" name="Google Shape;301;p47"/>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0" indent="0">
              <a:buNone/>
            </a:pPr>
            <a:r>
              <a:rPr lang="en" sz="2933" dirty="0"/>
              <a:t>Curriculum (#1) </a:t>
            </a:r>
            <a:endParaRPr sz="2933" dirty="0"/>
          </a:p>
          <a:p>
            <a:pPr marL="0" indent="0">
              <a:buNone/>
            </a:pPr>
            <a:r>
              <a:rPr lang="en" sz="2933" dirty="0"/>
              <a:t>Degree and Certificate Requirements (#2) </a:t>
            </a:r>
            <a:endParaRPr sz="2933" dirty="0"/>
          </a:p>
          <a:p>
            <a:pPr marL="0" indent="0">
              <a:buNone/>
            </a:pPr>
            <a:r>
              <a:rPr lang="en" sz="2933" dirty="0"/>
              <a:t>Educational Program Development (#4) </a:t>
            </a:r>
            <a:endParaRPr sz="2933" dirty="0"/>
          </a:p>
          <a:p>
            <a:pPr marL="0" indent="0">
              <a:buNone/>
            </a:pPr>
            <a:r>
              <a:rPr lang="en" sz="2933" dirty="0"/>
              <a:t>Student Preparation and Success (#5)</a:t>
            </a:r>
            <a:endParaRPr sz="2933" dirty="0"/>
          </a:p>
          <a:p>
            <a:pPr marL="0" indent="0">
              <a:buNone/>
            </a:pPr>
            <a:r>
              <a:rPr lang="en" sz="2933" dirty="0"/>
              <a:t>Professional Development (#8) </a:t>
            </a:r>
            <a:endParaRPr sz="2933" dirty="0"/>
          </a:p>
          <a:p>
            <a:pPr marL="0" indent="0">
              <a:buNone/>
            </a:pPr>
            <a:r>
              <a:rPr lang="en" sz="2933" dirty="0"/>
              <a:t>Program Review (#9) </a:t>
            </a:r>
            <a:endParaRPr sz="2933" dirty="0"/>
          </a:p>
          <a:p>
            <a:pPr marL="0" indent="0">
              <a:buNone/>
            </a:pPr>
            <a:r>
              <a:rPr lang="en" sz="2933" dirty="0"/>
              <a:t>Planning and Budget (#10) </a:t>
            </a:r>
            <a:endParaRPr sz="2933" dirty="0"/>
          </a:p>
          <a:p>
            <a:pPr marL="0" indent="0">
              <a:buNone/>
            </a:pPr>
            <a:r>
              <a:rPr lang="en" sz="2933" dirty="0"/>
              <a:t>Local Senates should be involved in creating, processing, evaluating processes </a:t>
            </a:r>
            <a:endParaRPr sz="2933" dirty="0"/>
          </a:p>
        </p:txBody>
      </p:sp>
      <p:sp>
        <p:nvSpPr>
          <p:cNvPr id="302" name="Google Shape;302;p47"/>
          <p:cNvSpPr txBox="1"/>
          <p:nvPr/>
        </p:nvSpPr>
        <p:spPr>
          <a:xfrm>
            <a:off x="0" y="6400801"/>
            <a:ext cx="12192000" cy="443100"/>
          </a:xfrm>
          <a:prstGeom prst="rect">
            <a:avLst/>
          </a:prstGeom>
          <a:noFill/>
          <a:ln>
            <a:noFill/>
          </a:ln>
        </p:spPr>
        <p:txBody>
          <a:bodyPr spcFirstLastPara="1" wrap="square" lIns="121900" tIns="121900" rIns="121900" bIns="121900" anchor="t" anchorCtr="0">
            <a:noAutofit/>
          </a:bodyPr>
          <a:lstStyle/>
          <a:p>
            <a:pPr algn="ctr">
              <a:spcBef>
                <a:spcPts val="0"/>
              </a:spcBef>
              <a:spcAft>
                <a:spcPts val="0"/>
              </a:spcAft>
              <a:buClr>
                <a:srgbClr val="000000"/>
              </a:buClr>
              <a:buSzPts val="1000"/>
            </a:pPr>
            <a:endParaRPr sz="1333">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977C8C69-AA3C-493E-9EE1-15F44D5D366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457470" y="2796816"/>
            <a:ext cx="3543773" cy="220439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8"/>
          <p:cNvSpPr txBox="1">
            <a:spLocks noGrp="1"/>
          </p:cNvSpPr>
          <p:nvPr>
            <p:ph type="title"/>
          </p:nvPr>
        </p:nvSpPr>
        <p:spPr>
          <a:prstGeom prst="rect">
            <a:avLst/>
          </a:prstGeom>
        </p:spPr>
        <p:txBody>
          <a:bodyPr spcFirstLastPara="1" vert="horz" wrap="square" lIns="121900" tIns="60933" rIns="121900" bIns="60933" numCol="1" anchor="ctr" anchorCtr="0" compatLnSpc="1">
            <a:prstTxWarp prst="textNoShape">
              <a:avLst/>
            </a:prstTxWarp>
            <a:noAutofit/>
          </a:bodyPr>
          <a:lstStyle/>
          <a:p>
            <a:r>
              <a:rPr lang="en"/>
              <a:t>Resources </a:t>
            </a:r>
            <a:endParaRPr/>
          </a:p>
        </p:txBody>
      </p:sp>
      <p:sp>
        <p:nvSpPr>
          <p:cNvPr id="309" name="Google Shape;309;p48"/>
          <p:cNvSpPr txBox="1">
            <a:spLocks noGrp="1"/>
          </p:cNvSpPr>
          <p:nvPr>
            <p:ph idx="1"/>
          </p:nvPr>
        </p:nvSpPr>
        <p:spPr>
          <a:prstGeom prst="rect">
            <a:avLst/>
          </a:prstGeom>
        </p:spPr>
        <p:txBody>
          <a:bodyPr spcFirstLastPara="1" vert="horz" wrap="square" lIns="121900" tIns="60933" rIns="121900" bIns="60933" numCol="1" anchor="t" anchorCtr="0" compatLnSpc="1">
            <a:prstTxWarp prst="textNoShape">
              <a:avLst/>
            </a:prstTxWarp>
            <a:noAutofit/>
          </a:bodyPr>
          <a:lstStyle/>
          <a:p>
            <a:r>
              <a:rPr lang="en" u="sng" dirty="0">
                <a:solidFill>
                  <a:schemeClr val="hlink"/>
                </a:solidFill>
                <a:hlinkClick r:id="rId3"/>
              </a:rPr>
              <a:t>Program Review: Setting A Standard (ASCCC adopted paper 2009)</a:t>
            </a:r>
            <a:endParaRPr lang="en" u="sng" dirty="0">
              <a:solidFill>
                <a:schemeClr val="hlink"/>
              </a:solidFill>
            </a:endParaRPr>
          </a:p>
          <a:p>
            <a:r>
              <a:rPr lang="en" u="sng" dirty="0">
                <a:solidFill>
                  <a:schemeClr val="hlink"/>
                </a:solidFill>
                <a:hlinkClick r:id="rId4"/>
              </a:rPr>
              <a:t>Guided Pathways Resoruces </a:t>
            </a:r>
            <a:endParaRPr lang="en" u="sng" dirty="0">
              <a:solidFill>
                <a:schemeClr val="hlink"/>
              </a:solidFill>
            </a:endParaRPr>
          </a:p>
          <a:p>
            <a:r>
              <a:rPr lang="en" u="sng" dirty="0">
                <a:solidFill>
                  <a:schemeClr val="hlink"/>
                </a:solidFill>
                <a:hlinkClick r:id="rId5"/>
              </a:rPr>
              <a:t>Program Review P</a:t>
            </a:r>
            <a:r>
              <a:rPr lang="en-US" u="sng" dirty="0">
                <a:solidFill>
                  <a:schemeClr val="hlink"/>
                </a:solidFill>
                <a:hlinkClick r:id="rId5"/>
              </a:rPr>
              <a:t>processes and GP</a:t>
            </a:r>
            <a:endParaRPr lang="en-US" u="sng" dirty="0">
              <a:solidFill>
                <a:schemeClr val="hlink"/>
              </a:solidFill>
            </a:endParaRPr>
          </a:p>
          <a:p>
            <a:r>
              <a:rPr lang="en-US" u="sng" dirty="0">
                <a:solidFill>
                  <a:schemeClr val="hlink"/>
                </a:solidFill>
                <a:hlinkClick r:id="rId6"/>
              </a:rPr>
              <a:t>info@asccc.org</a:t>
            </a:r>
            <a:r>
              <a:rPr lang="en-US" u="sng" dirty="0">
                <a:solidFill>
                  <a:schemeClr val="hlink"/>
                </a:solidFill>
              </a:rPr>
              <a:t> </a:t>
            </a:r>
          </a:p>
          <a:p>
            <a:pPr marL="0" indent="0">
              <a:buNone/>
            </a:pPr>
            <a:endParaRPr lang="en-US" u="sng" dirty="0">
              <a:solidFill>
                <a:schemeClr val="hlink"/>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9"/>
          <p:cNvSpPr txBox="1">
            <a:spLocks noGrp="1"/>
          </p:cNvSpPr>
          <p:nvPr>
            <p:ph type="title"/>
          </p:nvPr>
        </p:nvSpPr>
        <p:spPr>
          <a:prstGeom prst="rect">
            <a:avLst/>
          </a:prstGeom>
        </p:spPr>
        <p:txBody>
          <a:bodyPr spcFirstLastPara="1" vert="horz" wrap="square" lIns="121900" tIns="60933" rIns="121900" bIns="60933" numCol="1" anchor="ctr" anchorCtr="0" compatLnSpc="1">
            <a:prstTxWarp prst="textNoShape">
              <a:avLst/>
            </a:prstTxWarp>
            <a:noAutofit/>
          </a:bodyPr>
          <a:lstStyle/>
          <a:p>
            <a:r>
              <a:rPr lang="en"/>
              <a:t>Questions </a:t>
            </a:r>
            <a:endParaRPr/>
          </a:p>
        </p:txBody>
      </p:sp>
      <p:pic>
        <p:nvPicPr>
          <p:cNvPr id="2050" name="Picture 2">
            <a:extLst>
              <a:ext uri="{FF2B5EF4-FFF2-40B4-BE49-F238E27FC236}">
                <a16:creationId xmlns:a16="http://schemas.microsoft.com/office/drawing/2014/main" id="{B2B3A754-7C09-4050-8746-9873E1A31801}"/>
              </a:ext>
              <a:ext uri="{C183D7F6-B498-43B3-948B-1728B52AA6E4}">
                <adec:decorative xmlns:adec="http://schemas.microsoft.com/office/drawing/2017/decorative" val="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786305" y="2800910"/>
            <a:ext cx="4619389" cy="34600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8"/>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dirty="0"/>
              <a:t>Breakout Description </a:t>
            </a:r>
            <a:endParaRPr dirty="0"/>
          </a:p>
        </p:txBody>
      </p:sp>
      <p:sp>
        <p:nvSpPr>
          <p:cNvPr id="154" name="Google Shape;154;p28"/>
          <p:cNvSpPr txBox="1">
            <a:spLocks noGrp="1"/>
          </p:cNvSpPr>
          <p:nvPr>
            <p:ph idx="1"/>
          </p:nvPr>
        </p:nvSpPr>
        <p:spPr>
          <a:xfrm>
            <a:off x="296562" y="2496066"/>
            <a:ext cx="11751276" cy="4188940"/>
          </a:xfrm>
          <a:prstGeom prst="rect">
            <a:avLst/>
          </a:prstGeom>
        </p:spPr>
        <p:txBody>
          <a:bodyPr spcFirstLastPara="1" vert="horz" wrap="square" lIns="121900" tIns="121900" rIns="121900" bIns="121900" numCol="1" anchor="t" anchorCtr="0" compatLnSpc="1">
            <a:prstTxWarp prst="textNoShape">
              <a:avLst/>
            </a:prstTxWarp>
            <a:normAutofit/>
          </a:bodyPr>
          <a:lstStyle/>
          <a:p>
            <a:pPr marL="0" indent="0">
              <a:spcAft>
                <a:spcPts val="1600"/>
              </a:spcAft>
              <a:buNone/>
            </a:pPr>
            <a:r>
              <a:rPr lang="en" sz="2000" dirty="0">
                <a:solidFill>
                  <a:srgbClr val="201F1E"/>
                </a:solidFill>
              </a:rPr>
              <a:t>As colleges, academic senates, and curriculum committees examine and evaluate their institutional processes in relation to self-examination, guided pathways are intended to inspire, program review is of key relevance. Referenced in accreditation standards, Title 5 regulations, and the Program and Course Approval Handbook, program review is a process that should consist of meaningful systemic and data-driven reflection on how college programs serve students and align with the mission of the college. What is the role of the academic senate in the design of a meaningful program review process? How might program review processes be improved to help colleges become more responsive to our students and community? How can local academic senates and curriculum committees use data within program review to evaluate guided pathways and AB 705 implementation efforts? Throughout this interactive session, presenters and attendees will work together to identify key areas within program review as colleges align and update their program review processes in light of their own guided pathways efforts. </a:t>
            </a:r>
            <a:r>
              <a:rPr lang="en" sz="2000" dirty="0">
                <a:solidFill>
                  <a:schemeClr val="dk1"/>
                </a:solidFill>
              </a:rPr>
              <a:t> </a:t>
            </a:r>
            <a:endParaRPr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9"/>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a:t>Breakout Overview</a:t>
            </a:r>
            <a:endParaRPr/>
          </a:p>
        </p:txBody>
      </p:sp>
      <p:sp>
        <p:nvSpPr>
          <p:cNvPr id="160" name="Google Shape;160;p29"/>
          <p:cNvSpPr txBox="1">
            <a:spLocks noGrp="1"/>
          </p:cNvSpPr>
          <p:nvPr>
            <p:ph idx="1"/>
          </p:nvPr>
        </p:nvSpPr>
        <p:spPr>
          <a:xfrm>
            <a:off x="358346" y="2662568"/>
            <a:ext cx="10995454" cy="3569419"/>
          </a:xfrm>
          <a:prstGeom prst="rect">
            <a:avLst/>
          </a:prstGeom>
        </p:spPr>
        <p:txBody>
          <a:bodyPr spcFirstLastPara="1" vert="horz" wrap="square" lIns="121900" tIns="121900" rIns="121900" bIns="121900" numCol="1" anchor="t" anchorCtr="0" compatLnSpc="1">
            <a:prstTxWarp prst="textNoShape">
              <a:avLst/>
            </a:prstTxWarp>
            <a:normAutofit fontScale="92500" lnSpcReduction="10000"/>
          </a:bodyPr>
          <a:lstStyle/>
          <a:p>
            <a:pPr marL="342900" indent="-342900">
              <a:buFont typeface="Arial" panose="020B0604020202020204" pitchFamily="34" charset="0"/>
              <a:buChar char="•"/>
            </a:pPr>
            <a:r>
              <a:rPr lang="en" dirty="0"/>
              <a:t>Designing processes with Guided Pathways and Equity (link to resources allocation, budgets reflection on goals and values) (Christopher) </a:t>
            </a:r>
            <a:endParaRPr dirty="0"/>
          </a:p>
          <a:p>
            <a:pPr marL="342900" indent="-342900">
              <a:buFont typeface="Arial" panose="020B0604020202020204" pitchFamily="34" charset="0"/>
              <a:buChar char="•"/>
            </a:pPr>
            <a:r>
              <a:rPr lang="en" dirty="0"/>
              <a:t>Student Centered and Equity Driven Program Reviews (Christopher) </a:t>
            </a:r>
            <a:endParaRPr dirty="0"/>
          </a:p>
          <a:p>
            <a:pPr marL="342900" indent="-342900">
              <a:buFont typeface="Arial" panose="020B0604020202020204" pitchFamily="34" charset="0"/>
              <a:buChar char="•"/>
            </a:pPr>
            <a:r>
              <a:rPr lang="en" dirty="0"/>
              <a:t>Identifying measurable and meaningful outcomes (Sam) </a:t>
            </a:r>
            <a:endParaRPr dirty="0"/>
          </a:p>
          <a:p>
            <a:pPr marL="342900" indent="-342900">
              <a:buFont typeface="Arial" panose="020B0604020202020204" pitchFamily="34" charset="0"/>
              <a:buChar char="•"/>
            </a:pPr>
            <a:r>
              <a:rPr lang="en" dirty="0"/>
              <a:t>Data and Professional Development (Sam) </a:t>
            </a:r>
            <a:endParaRPr dirty="0"/>
          </a:p>
          <a:p>
            <a:pPr marL="342900" indent="-342900">
              <a:buFont typeface="Arial" panose="020B0604020202020204" pitchFamily="34" charset="0"/>
              <a:buChar char="•"/>
            </a:pPr>
            <a:r>
              <a:rPr lang="en" dirty="0"/>
              <a:t>Using Program Review for Addressing External requirements (CCCCO and ACCJC) (Stephanie) </a:t>
            </a:r>
            <a:endParaRPr dirty="0"/>
          </a:p>
          <a:p>
            <a:pPr marL="342900" indent="-342900">
              <a:buFont typeface="Arial" panose="020B0604020202020204" pitchFamily="34" charset="0"/>
              <a:buChar char="•"/>
            </a:pPr>
            <a:r>
              <a:rPr lang="en" dirty="0"/>
              <a:t>Role of Academic Senate and Curriculum Committees (Stephanie)</a:t>
            </a:r>
            <a:endParaRPr dirty="0"/>
          </a:p>
          <a:p>
            <a:pPr marL="342900" indent="-342900">
              <a:buFont typeface="Arial" panose="020B0604020202020204" pitchFamily="34" charset="0"/>
              <a:buChar char="•"/>
            </a:pPr>
            <a:r>
              <a:rPr lang="en" dirty="0"/>
              <a:t>Resources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0"/>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dirty="0"/>
              <a:t>Polls </a:t>
            </a:r>
            <a:endParaRPr dirty="0"/>
          </a:p>
        </p:txBody>
      </p:sp>
      <p:sp>
        <p:nvSpPr>
          <p:cNvPr id="166" name="Google Shape;166;p30"/>
          <p:cNvSpPr txBox="1">
            <a:spLocks noGrp="1"/>
          </p:cNvSpPr>
          <p:nvPr>
            <p:ph sz="half" idx="1"/>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pPr marL="0" indent="0">
              <a:buNone/>
            </a:pPr>
            <a:r>
              <a:rPr lang="en" dirty="0"/>
              <a:t>1) Where is your college in Guided Pathways Implementation </a:t>
            </a:r>
            <a:endParaRPr dirty="0"/>
          </a:p>
          <a:p>
            <a:pPr marL="0" indent="0">
              <a:spcBef>
                <a:spcPts val="1600"/>
              </a:spcBef>
              <a:buNone/>
            </a:pPr>
            <a:r>
              <a:rPr lang="en" dirty="0"/>
              <a:t>2) Has your college reviewed your program review processes through the Guided Pathways Framework. </a:t>
            </a:r>
            <a:endParaRPr dirty="0"/>
          </a:p>
          <a:p>
            <a:pPr marL="0" indent="0">
              <a:spcBef>
                <a:spcPts val="1600"/>
              </a:spcBef>
              <a:buNone/>
            </a:pPr>
            <a:r>
              <a:rPr lang="en" dirty="0"/>
              <a:t>3) What is one word you think about when you think about outcomes? </a:t>
            </a:r>
            <a:endParaRPr dirty="0"/>
          </a:p>
        </p:txBody>
      </p:sp>
      <p:pic>
        <p:nvPicPr>
          <p:cNvPr id="1026" name="Picture 2">
            <a:extLst>
              <a:ext uri="{FF2B5EF4-FFF2-40B4-BE49-F238E27FC236}">
                <a16:creationId xmlns:a16="http://schemas.microsoft.com/office/drawing/2014/main" id="{13B7BC94-B26B-4629-9FD6-CE74042A347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6592" y="4301875"/>
            <a:ext cx="3899458" cy="2191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1"/>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r>
              <a:rPr lang="en" sz="3733"/>
              <a:t>Opportunities for Innovation and Interconnection </a:t>
            </a:r>
            <a:endParaRPr sz="3733"/>
          </a:p>
        </p:txBody>
      </p:sp>
      <p:sp>
        <p:nvSpPr>
          <p:cNvPr id="173" name="Google Shape;173;p31"/>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0" indent="0">
              <a:buNone/>
            </a:pPr>
            <a:r>
              <a:rPr lang="en" sz="2800" dirty="0"/>
              <a:t>Using Appreciative Inquiry...</a:t>
            </a:r>
            <a:endParaRPr sz="2800" dirty="0"/>
          </a:p>
          <a:p>
            <a:r>
              <a:rPr lang="en" sz="2800" dirty="0"/>
              <a:t>What do your processes tell you is working well?</a:t>
            </a:r>
            <a:endParaRPr sz="2800" dirty="0"/>
          </a:p>
          <a:p>
            <a:pPr>
              <a:spcBef>
                <a:spcPts val="0"/>
              </a:spcBef>
            </a:pPr>
            <a:r>
              <a:rPr lang="en" sz="2800" dirty="0"/>
              <a:t>What are the factors that make the practice successful?</a:t>
            </a:r>
            <a:endParaRPr sz="2800" dirty="0"/>
          </a:p>
          <a:p>
            <a:pPr>
              <a:spcBef>
                <a:spcPts val="0"/>
              </a:spcBef>
            </a:pPr>
            <a:r>
              <a:rPr lang="en" sz="2800" dirty="0"/>
              <a:t>Is the practice scalable, sustainable, and meaningful?</a:t>
            </a:r>
            <a:endParaRPr sz="2800" dirty="0"/>
          </a:p>
          <a:p>
            <a:pPr>
              <a:spcBef>
                <a:spcPts val="0"/>
              </a:spcBef>
            </a:pPr>
            <a:r>
              <a:rPr lang="en" sz="2800" dirty="0"/>
              <a:t>What would be needed to expand/improve the practice?</a:t>
            </a:r>
            <a:endParaRPr sz="2800" dirty="0"/>
          </a:p>
          <a:p>
            <a:pPr>
              <a:spcBef>
                <a:spcPts val="0"/>
              </a:spcBef>
            </a:pPr>
            <a:r>
              <a:rPr lang="en" sz="2800" dirty="0"/>
              <a:t>What planning mechanisms are available to give momentum and potential synergy? </a:t>
            </a:r>
            <a:endParaRPr sz="2800" dirty="0"/>
          </a:p>
          <a:p>
            <a:pPr lvl="1">
              <a:spcBef>
                <a:spcPts val="0"/>
              </a:spcBef>
            </a:pPr>
            <a:r>
              <a:rPr lang="en" sz="2400" dirty="0"/>
              <a:t>Guided Pathways</a:t>
            </a:r>
            <a:endParaRPr sz="2400" dirty="0"/>
          </a:p>
          <a:p>
            <a:pPr lvl="1">
              <a:spcBef>
                <a:spcPts val="0"/>
              </a:spcBef>
            </a:pPr>
            <a:r>
              <a:rPr lang="en" sz="2400" dirty="0"/>
              <a:t>Student Equity and Achievement Program </a:t>
            </a:r>
            <a:endParaRPr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2"/>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r>
              <a:rPr lang="en" sz="4800"/>
              <a:t>Guided Pathways and Program Review</a:t>
            </a:r>
            <a:endParaRPr sz="4800"/>
          </a:p>
        </p:txBody>
      </p:sp>
      <p:sp>
        <p:nvSpPr>
          <p:cNvPr id="180" name="Google Shape;180;p32"/>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indent="-408930">
              <a:buSzPts val="1230"/>
              <a:buChar char="●"/>
            </a:pPr>
            <a:r>
              <a:rPr lang="en" sz="2800"/>
              <a:t>Both should suport designing programs with a desirable outcome in mind </a:t>
            </a:r>
            <a:endParaRPr sz="2800"/>
          </a:p>
          <a:p>
            <a:pPr indent="-408930">
              <a:spcBef>
                <a:spcPts val="0"/>
              </a:spcBef>
              <a:buSzPts val="1230"/>
              <a:buChar char="●"/>
            </a:pPr>
            <a:r>
              <a:rPr lang="en" sz="2800"/>
              <a:t>Both are strengthened when grounded in equity (especially as we consider the disaggregation of data)</a:t>
            </a:r>
            <a:endParaRPr sz="2800"/>
          </a:p>
          <a:p>
            <a:pPr indent="-408930">
              <a:spcBef>
                <a:spcPts val="0"/>
              </a:spcBef>
              <a:buSzPts val="1230"/>
              <a:buChar char="●"/>
            </a:pPr>
            <a:r>
              <a:rPr lang="en" sz="2800"/>
              <a:t>Both provide data and opportunity to review, refine, and revise processes</a:t>
            </a:r>
            <a:endParaRPr sz="2800"/>
          </a:p>
          <a:p>
            <a:pPr indent="-408930">
              <a:spcBef>
                <a:spcPts val="0"/>
              </a:spcBef>
              <a:buSzPts val="1230"/>
              <a:buChar char="●"/>
            </a:pPr>
            <a:r>
              <a:rPr lang="en" sz="2800"/>
              <a:t>Both encourage engagement of all constituent groups and/or other stakeholders (Including beyond traditional silos)</a:t>
            </a:r>
            <a:endParaRPr sz="2800"/>
          </a:p>
          <a:p>
            <a:pPr indent="-408930">
              <a:spcBef>
                <a:spcPts val="0"/>
              </a:spcBef>
              <a:buSzPts val="1230"/>
              <a:buChar char="●"/>
            </a:pPr>
            <a:r>
              <a:rPr lang="en" sz="2800"/>
              <a:t>Both can focus on the student journey and student voices </a:t>
            </a:r>
            <a:endParaRPr sz="2800"/>
          </a:p>
          <a:p>
            <a:pPr indent="-408930">
              <a:spcBef>
                <a:spcPts val="0"/>
              </a:spcBef>
              <a:buSzPts val="1230"/>
              <a:buChar char="●"/>
            </a:pPr>
            <a:r>
              <a:rPr lang="en" sz="2800"/>
              <a:t>Both encourage a holistic assessment of practices</a:t>
            </a:r>
            <a:endParaRPr sz="2800"/>
          </a:p>
        </p:txBody>
      </p:sp>
      <p:sp>
        <p:nvSpPr>
          <p:cNvPr id="181" name="Google Shape;181;p32"/>
          <p:cNvSpPr txBox="1"/>
          <p:nvPr/>
        </p:nvSpPr>
        <p:spPr>
          <a:xfrm>
            <a:off x="0" y="6400800"/>
            <a:ext cx="12192000" cy="443200"/>
          </a:xfrm>
          <a:prstGeom prst="rect">
            <a:avLst/>
          </a:prstGeom>
          <a:noFill/>
          <a:ln>
            <a:noFill/>
          </a:ln>
        </p:spPr>
        <p:txBody>
          <a:bodyPr spcFirstLastPara="1" wrap="square" lIns="121900" tIns="121900" rIns="121900" bIns="121900" anchor="t" anchorCtr="0">
            <a:noAutofit/>
          </a:bodyPr>
          <a:lstStyle/>
          <a:p>
            <a:pPr algn="ctr">
              <a:spcBef>
                <a:spcPts val="0"/>
              </a:spcBef>
              <a:spcAft>
                <a:spcPts val="0"/>
              </a:spcAft>
              <a:buClr>
                <a:srgbClr val="000000"/>
              </a:buClr>
              <a:buSzPts val="1000"/>
            </a:pPr>
            <a:endParaRPr sz="933">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3"/>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buClr>
                <a:schemeClr val="dk1"/>
              </a:buClr>
            </a:pPr>
            <a:r>
              <a:rPr lang="en"/>
              <a:t>Guided Pathways and Program Outcomes</a:t>
            </a:r>
            <a:endParaRPr/>
          </a:p>
        </p:txBody>
      </p:sp>
      <p:sp>
        <p:nvSpPr>
          <p:cNvPr id="188" name="Google Shape;188;p33"/>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a:spcBef>
                <a:spcPts val="0"/>
              </a:spcBef>
              <a:buClr>
                <a:schemeClr val="dk2"/>
              </a:buClr>
            </a:pPr>
            <a:r>
              <a:rPr lang="en" sz="3200" dirty="0">
                <a:solidFill>
                  <a:schemeClr val="accent3"/>
                </a:solidFill>
              </a:rPr>
              <a:t>Support comprehensive and systematic program review and improvement</a:t>
            </a:r>
            <a:endParaRPr sz="3200" dirty="0">
              <a:solidFill>
                <a:schemeClr val="accent3"/>
              </a:solidFill>
            </a:endParaRPr>
          </a:p>
          <a:p>
            <a:pPr>
              <a:spcBef>
                <a:spcPts val="0"/>
              </a:spcBef>
              <a:buClr>
                <a:schemeClr val="dk2"/>
              </a:buClr>
            </a:pPr>
            <a:r>
              <a:rPr lang="en" sz="3200" dirty="0">
                <a:solidFill>
                  <a:schemeClr val="accent3"/>
                </a:solidFill>
              </a:rPr>
              <a:t>Require authentic, meaningful, and relevant assessments</a:t>
            </a:r>
            <a:endParaRPr sz="3200" dirty="0">
              <a:solidFill>
                <a:schemeClr val="accent3"/>
              </a:solidFill>
            </a:endParaRPr>
          </a:p>
          <a:p>
            <a:pPr>
              <a:spcBef>
                <a:spcPts val="0"/>
              </a:spcBef>
              <a:buClr>
                <a:schemeClr val="dk2"/>
              </a:buClr>
            </a:pPr>
            <a:r>
              <a:rPr lang="en" sz="3200" dirty="0">
                <a:solidFill>
                  <a:schemeClr val="accent3"/>
                </a:solidFill>
              </a:rPr>
              <a:t>Use multiple evaluation types and sources (e.g formative and summative, direct and indirect, etc.)</a:t>
            </a:r>
            <a:endParaRPr sz="3200" dirty="0">
              <a:solidFill>
                <a:schemeClr val="accent3"/>
              </a:solidFill>
            </a:endParaRPr>
          </a:p>
          <a:p>
            <a:pPr>
              <a:spcBef>
                <a:spcPts val="0"/>
              </a:spcBef>
              <a:buClr>
                <a:schemeClr val="dk2"/>
              </a:buClr>
            </a:pPr>
            <a:r>
              <a:rPr lang="en" sz="3200" dirty="0">
                <a:solidFill>
                  <a:schemeClr val="accent3"/>
                </a:solidFill>
              </a:rPr>
              <a:t>Include faculty and students, a collaborative journey of discovery</a:t>
            </a:r>
            <a:endParaRPr sz="3200" dirty="0">
              <a:solidFill>
                <a:schemeClr val="accent3"/>
              </a:solidFill>
            </a:endParaRPr>
          </a:p>
          <a:p>
            <a:pPr>
              <a:spcBef>
                <a:spcPts val="0"/>
              </a:spcBef>
              <a:buClr>
                <a:schemeClr val="dk2"/>
              </a:buClr>
            </a:pPr>
            <a:r>
              <a:rPr lang="en" sz="3200" dirty="0">
                <a:solidFill>
                  <a:schemeClr val="accent3"/>
                </a:solidFill>
              </a:rPr>
              <a:t>Help connect programs (and pathways) to the college mission and beyond</a:t>
            </a:r>
            <a:endParaRPr sz="3200" dirty="0">
              <a:solidFill>
                <a:schemeClr val="accent3"/>
              </a:solidFill>
            </a:endParaRPr>
          </a:p>
        </p:txBody>
      </p:sp>
      <p:sp>
        <p:nvSpPr>
          <p:cNvPr id="189" name="Google Shape;189;p33"/>
          <p:cNvSpPr txBox="1"/>
          <p:nvPr/>
        </p:nvSpPr>
        <p:spPr>
          <a:xfrm>
            <a:off x="0" y="6400801"/>
            <a:ext cx="12192000" cy="443100"/>
          </a:xfrm>
          <a:prstGeom prst="rect">
            <a:avLst/>
          </a:prstGeom>
          <a:noFill/>
          <a:ln>
            <a:noFill/>
          </a:ln>
        </p:spPr>
        <p:txBody>
          <a:bodyPr spcFirstLastPara="1" wrap="square" lIns="121900" tIns="121900" rIns="121900" bIns="121900" anchor="t" anchorCtr="0">
            <a:noAutofit/>
          </a:bodyPr>
          <a:lstStyle/>
          <a:p>
            <a:pPr algn="ctr">
              <a:spcBef>
                <a:spcPts val="0"/>
              </a:spcBef>
              <a:spcAft>
                <a:spcPts val="0"/>
              </a:spcAft>
              <a:buClr>
                <a:srgbClr val="000000"/>
              </a:buClr>
              <a:buSzPts val="1000"/>
            </a:pPr>
            <a:endParaRPr sz="1333">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4"/>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r>
              <a:rPr lang="en"/>
              <a:t>Fundamental Questions</a:t>
            </a:r>
            <a:endParaRPr/>
          </a:p>
        </p:txBody>
      </p:sp>
      <p:sp>
        <p:nvSpPr>
          <p:cNvPr id="196" name="Google Shape;196;p34"/>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indent="-507987">
              <a:spcBef>
                <a:spcPts val="0"/>
              </a:spcBef>
              <a:buClr>
                <a:schemeClr val="dk2"/>
              </a:buClr>
              <a:buSzPts val="2400"/>
              <a:buFont typeface="Calibri"/>
              <a:buChar char="•"/>
            </a:pPr>
            <a:r>
              <a:rPr lang="en" sz="3200" dirty="0"/>
              <a:t>What would it look like if students were capable?</a:t>
            </a:r>
            <a:endParaRPr sz="3200" dirty="0"/>
          </a:p>
          <a:p>
            <a:pPr indent="-507987">
              <a:spcBef>
                <a:spcPts val="0"/>
              </a:spcBef>
              <a:buClr>
                <a:schemeClr val="dk2"/>
              </a:buClr>
              <a:buSzPts val="2400"/>
              <a:buFont typeface="Calibri"/>
              <a:buChar char="•"/>
            </a:pPr>
            <a:r>
              <a:rPr lang="en" sz="3200" dirty="0"/>
              <a:t>Are these outcomes demonstrable along the way in courses, at the end in capstones, after graduation?</a:t>
            </a:r>
            <a:endParaRPr sz="3200" dirty="0"/>
          </a:p>
          <a:p>
            <a:pPr indent="-507987">
              <a:spcBef>
                <a:spcPts val="0"/>
              </a:spcBef>
              <a:buClr>
                <a:schemeClr val="dk2"/>
              </a:buClr>
              <a:buSzPts val="2400"/>
              <a:buFont typeface="Calibri"/>
              <a:buChar char="•"/>
            </a:pPr>
            <a:r>
              <a:rPr lang="en" sz="3200" dirty="0"/>
              <a:t>How can you best assess the individual student’s ability?</a:t>
            </a:r>
            <a:endParaRPr sz="3200" dirty="0"/>
          </a:p>
          <a:p>
            <a:pPr indent="-507987">
              <a:spcBef>
                <a:spcPts val="0"/>
              </a:spcBef>
              <a:buClr>
                <a:schemeClr val="dk2"/>
              </a:buClr>
              <a:buSzPts val="2400"/>
              <a:buFont typeface="Calibri"/>
              <a:buChar char="•"/>
            </a:pPr>
            <a:r>
              <a:rPr lang="en" sz="3200" dirty="0"/>
              <a:t>How will you communicate outcomes and abilities to students, with a goal of helping them be confident and identify their skills related to the program/pathway?</a:t>
            </a:r>
            <a:endParaRPr sz="3200" dirty="0"/>
          </a:p>
        </p:txBody>
      </p:sp>
      <p:sp>
        <p:nvSpPr>
          <p:cNvPr id="197" name="Google Shape;197;p34"/>
          <p:cNvSpPr txBox="1"/>
          <p:nvPr/>
        </p:nvSpPr>
        <p:spPr>
          <a:xfrm>
            <a:off x="0" y="6400801"/>
            <a:ext cx="12192000" cy="443100"/>
          </a:xfrm>
          <a:prstGeom prst="rect">
            <a:avLst/>
          </a:prstGeom>
          <a:noFill/>
          <a:ln>
            <a:noFill/>
          </a:ln>
        </p:spPr>
        <p:txBody>
          <a:bodyPr spcFirstLastPara="1" wrap="square" lIns="121900" tIns="121900" rIns="121900" bIns="121900" anchor="t" anchorCtr="0">
            <a:noAutofit/>
          </a:bodyPr>
          <a:lstStyle/>
          <a:p>
            <a:pPr algn="ctr">
              <a:spcBef>
                <a:spcPts val="0"/>
              </a:spcBef>
              <a:spcAft>
                <a:spcPts val="0"/>
              </a:spcAft>
              <a:buClr>
                <a:srgbClr val="000000"/>
              </a:buClr>
              <a:buSzPts val="1000"/>
            </a:pPr>
            <a:endParaRPr sz="1333">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ASCCC Curriculum Inst. 2020 Theme">
  <a:themeElements>
    <a:clrScheme name="ASCCC CI 2021">
      <a:dk1>
        <a:srgbClr val="005B96"/>
      </a:dk1>
      <a:lt1>
        <a:srgbClr val="FFFFFF"/>
      </a:lt1>
      <a:dk2>
        <a:srgbClr val="4186C3"/>
      </a:dk2>
      <a:lt2>
        <a:srgbClr val="F0ECE8"/>
      </a:lt2>
      <a:accent1>
        <a:srgbClr val="9277B9"/>
      </a:accent1>
      <a:accent2>
        <a:srgbClr val="26BB9A"/>
      </a:accent2>
      <a:accent3>
        <a:srgbClr val="54514F"/>
      </a:accent3>
      <a:accent4>
        <a:srgbClr val="008C77"/>
      </a:accent4>
      <a:accent5>
        <a:srgbClr val="005B95"/>
      </a:accent5>
      <a:accent6>
        <a:srgbClr val="4186C3"/>
      </a:accent6>
      <a:hlink>
        <a:srgbClr val="005B95"/>
      </a:hlink>
      <a:folHlink>
        <a:srgbClr val="927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1 ppt template 1" id="{51EA16D3-33AF-FB47-8A3F-98393035F582}" vid="{B3F2FE11-A695-BB46-B2B0-D0567344DE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CI 2021 ppt template 1</Template>
  <TotalTime>18</TotalTime>
  <Words>1370</Words>
  <Application>Microsoft Office PowerPoint</Application>
  <PresentationFormat>Widescreen</PresentationFormat>
  <Paragraphs>156</Paragraphs>
  <Slides>24</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Gill Sans</vt:lpstr>
      <vt:lpstr>Palatino</vt:lpstr>
      <vt:lpstr>ASCCC Curriculum Inst. 2020 Theme</vt:lpstr>
      <vt:lpstr>Integration of Guided Pathways and Program Review for Strong Learning Outcomes for Students </vt:lpstr>
      <vt:lpstr>Presenters </vt:lpstr>
      <vt:lpstr>Breakout Description </vt:lpstr>
      <vt:lpstr>Breakout Overview</vt:lpstr>
      <vt:lpstr>Polls </vt:lpstr>
      <vt:lpstr>Opportunities for Innovation and Interconnection </vt:lpstr>
      <vt:lpstr>Guided Pathways and Program Review</vt:lpstr>
      <vt:lpstr>Guided Pathways and Program Outcomes</vt:lpstr>
      <vt:lpstr>Fundamental Questions</vt:lpstr>
      <vt:lpstr>Outcomes: A History </vt:lpstr>
      <vt:lpstr>Outcomes: The Future </vt:lpstr>
      <vt:lpstr>Guided Pathways and Outcomes </vt:lpstr>
      <vt:lpstr>Data Analysis </vt:lpstr>
      <vt:lpstr>Student Focused Data </vt:lpstr>
      <vt:lpstr>Course and Program Outcomes</vt:lpstr>
      <vt:lpstr>1. Review your Processes</vt:lpstr>
      <vt:lpstr>2. Vet your outcomes</vt:lpstr>
      <vt:lpstr>3. Determine assessments</vt:lpstr>
      <vt:lpstr>Professional Development</vt:lpstr>
      <vt:lpstr>Using Program Review for Addressing External requirements ACCJC </vt:lpstr>
      <vt:lpstr>Using Program Review for Addressing External requirements CCCCO</vt:lpstr>
      <vt:lpstr>Faculty Role in Outcomes and Program Review  </vt:lpstr>
      <vt:lpstr>Resources </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Integration of Guided Pathways and Program Review for Strong Learning Outcomes for Students</dc:title>
  <dc:creator>Stephanie Curry</dc:creator>
  <cp:lastModifiedBy>Stephanie Curry</cp:lastModifiedBy>
  <cp:revision>2</cp:revision>
  <cp:lastPrinted>2020-11-24T19:39:26Z</cp:lastPrinted>
  <dcterms:created xsi:type="dcterms:W3CDTF">2021-07-02T21:21:12Z</dcterms:created>
  <dcterms:modified xsi:type="dcterms:W3CDTF">2021-07-02T21:39:20Z</dcterms:modified>
</cp:coreProperties>
</file>