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8" r:id="rId31"/>
    <p:sldId id="290" r:id="rId32"/>
    <p:sldId id="291" r:id="rId33"/>
    <p:sldId id="292" r:id="rId34"/>
    <p:sldId id="293" r:id="rId35"/>
    <p:sldId id="294" r:id="rId36"/>
    <p:sldId id="295" r:id="rId37"/>
    <p:sldId id="296" r:id="rId38"/>
    <p:sldId id="299" r:id="rId39"/>
    <p:sldId id="300" r:id="rId40"/>
    <p:sldId id="301" r:id="rId4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94" autoAdjust="0"/>
    <p:restoredTop sz="96098"/>
  </p:normalViewPr>
  <p:slideViewPr>
    <p:cSldViewPr snapToGrid="0" snapToObjects="1">
      <p:cViewPr varScale="1">
        <p:scale>
          <a:sx n="41" d="100"/>
          <a:sy n="41" d="100"/>
        </p:scale>
        <p:origin x="448" y="3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F9473-CDB2-A242-B14F-9B74DB398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73C0BC-CB8F-984F-846F-A9BFB0ADF8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9122EF-3A06-9141-8FEE-89B53DB2C451}" type="datetimeFigureOut">
              <a:rPr lang="en-US"/>
              <a:pPr>
                <a:defRPr/>
              </a:pPr>
              <a:t>7/8/2021</a:t>
            </a:fld>
            <a:endParaRPr lang="en-US"/>
          </a:p>
        </p:txBody>
      </p:sp>
      <p:sp>
        <p:nvSpPr>
          <p:cNvPr id="4" name="Footer Placeholder 3">
            <a:extLst>
              <a:ext uri="{FF2B5EF4-FFF2-40B4-BE49-F238E27FC236}">
                <a16:creationId xmlns:a16="http://schemas.microsoft.com/office/drawing/2014/main" id="{AE4C780E-FCFC-0141-9107-16337722A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19D053D9-0119-8440-8A5E-55A2CACF6BD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477A772-FF1E-B348-814E-109FA8C0106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A4E4A6-F142-744B-8B61-759DF28F47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9602AF-F550-DD4B-90E2-930F822CC2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C15E05-1770-FD4B-92C5-036841A749F4}" type="datetimeFigureOut">
              <a:rPr lang="en-US"/>
              <a:pPr>
                <a:defRPr/>
              </a:pPr>
              <a:t>7/8/2021</a:t>
            </a:fld>
            <a:endParaRPr lang="en-US"/>
          </a:p>
        </p:txBody>
      </p:sp>
      <p:sp>
        <p:nvSpPr>
          <p:cNvPr id="4" name="Slide Image Placeholder 3">
            <a:extLst>
              <a:ext uri="{FF2B5EF4-FFF2-40B4-BE49-F238E27FC236}">
                <a16:creationId xmlns:a16="http://schemas.microsoft.com/office/drawing/2014/main" id="{69372417-185E-6849-9319-E913BE84C40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6AF744-7027-8646-AA79-D075524BC91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4A6B5-0739-EA42-8944-B71C0FB8F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5437BAA-9B46-EC40-BEF1-43370B6072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70DC487-BDB2-6D45-9816-97856CFFE5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f0b8bfea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f0b8bfe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f9239974f_2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5" name="Google Shape;185;gdf9239974f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f9239974f_2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2" name="Google Shape;192;gdf9239974f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f9239974f_2_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df9239974f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09237ad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09237ad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09237adc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09237adc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09237adc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e09237adc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09237adc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09237adc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09237adc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09237adc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09237adc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09237adc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09237adc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09237adc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Almost all topics discussed by local senates and committees must be discussed in open meetings, no matter how contentious.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f0b8bfea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f0b8bfea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09237adc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09237adc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Almost all topics discussed by local senates and committees must be discussed in open meetings, no matter how contentious.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09237adc5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e09237adc5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09237adc5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09237adc5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09237adc5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09237adc5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09237adc5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09237adc5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e41b4054b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e41b4054b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41b4054b9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41b4054b9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41b4054b9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e41b4054b9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f9239974f_7_44:notes"/>
          <p:cNvSpPr txBox="1">
            <a:spLocks noGrp="1"/>
          </p:cNvSpPr>
          <p:nvPr>
            <p:ph type="body" idx="1"/>
          </p:nvPr>
        </p:nvSpPr>
        <p:spPr>
          <a:xfrm>
            <a:off x="685800" y="4400550"/>
            <a:ext cx="5486400" cy="3600451"/>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15" name="Google Shape;315;gdf9239974f_7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41b4054b9_1_33: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27" name="Google Shape;327;ge41b4054b9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f0b8bfea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f0b8bfea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41b4054b9_1_55: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39" name="Google Shape;339;ge41b4054b9_1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41b4054b9_1_62: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45" name="Google Shape;345;ge41b4054b9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41b4054b9_1_69: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51" name="Google Shape;351;ge41b4054b9_1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41b4054b9_1_89: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57" name="Google Shape;357;ge41b4054b9_1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41b4054b9_1_82: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62" name="Google Shape;362;ge41b4054b9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41b4054b9_1_75: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68" name="Google Shape;368;ge41b4054b9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41b4054b9_1_95: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74" name="Google Shape;374;ge41b4054b9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09237adc5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09237adc5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09237adc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e09237adc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276f7155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276f7155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f9239974f_2_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Why in quotes? What is source? </a:t>
            </a:r>
            <a:endParaRPr/>
          </a:p>
          <a:p>
            <a:pPr marL="0" lvl="0" indent="0" algn="l" rtl="0">
              <a:lnSpc>
                <a:spcPct val="100000"/>
              </a:lnSpc>
              <a:spcBef>
                <a:spcPts val="0"/>
              </a:spcBef>
              <a:spcAft>
                <a:spcPts val="0"/>
              </a:spcAft>
              <a:buSzPts val="1400"/>
              <a:buNone/>
            </a:pPr>
            <a:r>
              <a:rPr lang="en"/>
              <a:t>Stephanie will add citations.</a:t>
            </a:r>
            <a:endParaRPr/>
          </a:p>
        </p:txBody>
      </p:sp>
      <p:sp>
        <p:nvSpPr>
          <p:cNvPr id="143" name="Google Shape;143;gdf9239974f_2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f9239974f_2_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df9239974f_2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f9239974f_2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7" name="Google Shape;157;gdf9239974f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f9239974f_2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4" name="Google Shape;164;gdf9239974f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f9239974f_2_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df9239974f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f9239974f_2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8" name="Google Shape;178;gdf9239974f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54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rgbClr val="FFFFFF"/>
        </a:solidFill>
        <a:effectLst/>
      </p:bgPr>
    </p:bg>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838200" y="713559"/>
            <a:ext cx="10515600" cy="114699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700"/>
              <a:buFont typeface="Palatino"/>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22"/>
          <p:cNvSpPr txBox="1"/>
          <p:nvPr/>
        </p:nvSpPr>
        <p:spPr>
          <a:xfrm>
            <a:off x="8763000" y="6346826"/>
            <a:ext cx="2743200" cy="365125"/>
          </a:xfrm>
          <a:prstGeom prst="rect">
            <a:avLst/>
          </a:prstGeom>
          <a:noFill/>
          <a:ln>
            <a:noFill/>
          </a:ln>
        </p:spPr>
        <p:txBody>
          <a:bodyPr spcFirstLastPara="1" wrap="square" lIns="91433" tIns="45700" rIns="91433" bIns="45700" anchor="ctr" anchorCtr="0">
            <a:noAutofit/>
          </a:bodyPr>
          <a:lstStyle/>
          <a:p>
            <a:pPr marL="0" marR="0" lvl="0" indent="0" algn="r" rtl="0">
              <a:spcBef>
                <a:spcPts val="0"/>
              </a:spcBef>
              <a:spcAft>
                <a:spcPts val="0"/>
              </a:spcAft>
              <a:buNone/>
            </a:pPr>
            <a:fld id="{00000000-1234-1234-1234-123412341234}" type="slidenum">
              <a:rPr lang="en" sz="1200" b="1" i="0" u="none" strike="noStrike" cap="none">
                <a:solidFill>
                  <a:srgbClr val="CBA796"/>
                </a:solidFill>
                <a:latin typeface="Gill Sans"/>
                <a:ea typeface="Gill Sans"/>
                <a:cs typeface="Gill Sans"/>
                <a:sym typeface="Gill Sans"/>
              </a:rPr>
              <a:pPr marL="0" marR="0" lvl="0" indent="0" algn="r" rtl="0">
                <a:spcBef>
                  <a:spcPts val="0"/>
                </a:spcBef>
                <a:spcAft>
                  <a:spcPts val="0"/>
                </a:spcAft>
                <a:buNone/>
              </a:pPr>
              <a:t>‹#›</a:t>
            </a:fld>
            <a:endParaRPr sz="1200" b="1" i="0" u="none" strike="noStrike" cap="none">
              <a:solidFill>
                <a:srgbClr val="CBA796"/>
              </a:solidFill>
              <a:latin typeface="Gill Sans"/>
              <a:ea typeface="Gill Sans"/>
              <a:cs typeface="Gill Sans"/>
              <a:sym typeface="Gill Sans"/>
            </a:endParaRPr>
          </a:p>
        </p:txBody>
      </p:sp>
      <p:sp>
        <p:nvSpPr>
          <p:cNvPr id="90" name="Google Shape;90;p22"/>
          <p:cNvSpPr txBox="1">
            <a:spLocks noGrp="1"/>
          </p:cNvSpPr>
          <p:nvPr>
            <p:ph type="body" idx="1"/>
          </p:nvPr>
        </p:nvSpPr>
        <p:spPr>
          <a:xfrm>
            <a:off x="838200" y="1995487"/>
            <a:ext cx="10515600" cy="384925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674831"/>
              </a:buClr>
              <a:buSzPts val="1400"/>
              <a:buChar char="•"/>
              <a:defRPr/>
            </a:lvl1pPr>
            <a:lvl2pPr marL="1219170" lvl="1" indent="-423323" algn="l">
              <a:lnSpc>
                <a:spcPct val="90000"/>
              </a:lnSpc>
              <a:spcBef>
                <a:spcPts val="533"/>
              </a:spcBef>
              <a:spcAft>
                <a:spcPts val="0"/>
              </a:spcAft>
              <a:buClr>
                <a:srgbClr val="674831"/>
              </a:buClr>
              <a:buSzPts val="1400"/>
              <a:buChar char="•"/>
              <a:defRPr/>
            </a:lvl2pPr>
            <a:lvl3pPr marL="1828754" lvl="2" indent="-423323" algn="l">
              <a:lnSpc>
                <a:spcPct val="90000"/>
              </a:lnSpc>
              <a:spcBef>
                <a:spcPts val="533"/>
              </a:spcBef>
              <a:spcAft>
                <a:spcPts val="0"/>
              </a:spcAft>
              <a:buClr>
                <a:srgbClr val="674831"/>
              </a:buClr>
              <a:buSzPts val="1400"/>
              <a:buChar char="•"/>
              <a:defRPr/>
            </a:lvl3pPr>
            <a:lvl4pPr marL="2438339" lvl="3" indent="-423323" algn="l">
              <a:lnSpc>
                <a:spcPct val="90000"/>
              </a:lnSpc>
              <a:spcBef>
                <a:spcPts val="533"/>
              </a:spcBef>
              <a:spcAft>
                <a:spcPts val="0"/>
              </a:spcAft>
              <a:buClr>
                <a:srgbClr val="674831"/>
              </a:buClr>
              <a:buSzPts val="1400"/>
              <a:buChar char="•"/>
              <a:defRPr/>
            </a:lvl4pPr>
            <a:lvl5pPr marL="3047924" lvl="4" indent="-423323" algn="l">
              <a:lnSpc>
                <a:spcPct val="90000"/>
              </a:lnSpc>
              <a:spcBef>
                <a:spcPts val="533"/>
              </a:spcBef>
              <a:spcAft>
                <a:spcPts val="0"/>
              </a:spcAft>
              <a:buClr>
                <a:srgbClr val="67483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5717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dirty="0"/>
          </a:p>
        </p:txBody>
      </p:sp>
    </p:spTree>
    <p:extLst>
      <p:ext uri="{BB962C8B-B14F-4D97-AF65-F5344CB8AC3E}">
        <p14:creationId xmlns:p14="http://schemas.microsoft.com/office/powerpoint/2010/main" val="8430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8AB4D-DA98-7649-B789-EC85DB00435A}"/>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3114CFDB-7B1C-3F48-8AF7-573266356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38954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6031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7757B5-4737-5F4E-8377-CA27BE1786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3234471-3ECA-6C4E-A7C9-5CB6CB33D00E}"/>
              </a:ext>
            </a:extLst>
          </p:cNvPr>
          <p:cNvSpPr>
            <a:spLocks noGrp="1"/>
          </p:cNvSpPr>
          <p:nvPr>
            <p:ph type="sldNum" sz="quarter" idx="10"/>
          </p:nvPr>
        </p:nvSpPr>
        <p:spPr>
          <a:xfrm>
            <a:off x="10298113" y="6356350"/>
            <a:ext cx="1055687" cy="365125"/>
          </a:xfrm>
        </p:spPr>
        <p:txBody>
          <a:bodyPr/>
          <a:lstStyle>
            <a:lvl1pPr>
              <a:defRPr/>
            </a:lvl1pPr>
          </a:lstStyle>
          <a:p>
            <a:pPr>
              <a:defRPr/>
            </a:pPr>
            <a:fld id="{B476066F-DB51-BE42-A60B-06DAE2942EC1}" type="slidenum">
              <a:rPr lang="en-US" altLang="en-US"/>
              <a:pPr>
                <a:defRPr/>
              </a:pPr>
              <a:t>‹#›</a:t>
            </a:fld>
            <a:endParaRPr lang="en-US" altLang="en-US"/>
          </a:p>
        </p:txBody>
      </p:sp>
    </p:spTree>
    <p:extLst>
      <p:ext uri="{BB962C8B-B14F-4D97-AF65-F5344CB8AC3E}">
        <p14:creationId xmlns:p14="http://schemas.microsoft.com/office/powerpoint/2010/main" val="20395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2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03211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2 Content 2 Column Slide">
  <p:cSld name="1_#2 Content 2 Column Slid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p:nvPr/>
        </p:nvSpPr>
        <p:spPr>
          <a:xfrm>
            <a:off x="0" y="0"/>
            <a:ext cx="928000" cy="6858000"/>
          </a:xfrm>
          <a:prstGeom prst="rect">
            <a:avLst/>
          </a:prstGeom>
          <a:solidFill>
            <a:srgbClr val="523126"/>
          </a:solidFill>
          <a:ln>
            <a:noFill/>
          </a:ln>
          <a:effectLst>
            <a:outerShdw blurRad="190500" dist="38100" sx="101000" sy="101000" algn="l" rotWithShape="0">
              <a:srgbClr val="000000">
                <a:alpha val="40000"/>
              </a:srgbClr>
            </a:outerShdw>
          </a:effectLst>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dk1"/>
              </a:buClr>
              <a:buSzPts val="1400"/>
              <a:buFont typeface="Gill Sans"/>
              <a:buNone/>
            </a:pPr>
            <a:endParaRPr sz="1867" b="0" i="0" u="none" strike="noStrike" cap="none">
              <a:solidFill>
                <a:schemeClr val="lt1"/>
              </a:solidFill>
              <a:latin typeface="Arial"/>
              <a:ea typeface="Arial"/>
              <a:cs typeface="Arial"/>
              <a:sym typeface="Arial"/>
            </a:endParaRPr>
          </a:p>
        </p:txBody>
      </p:sp>
      <p:sp>
        <p:nvSpPr>
          <p:cNvPr id="60" name="Google Shape;60;p15"/>
          <p:cNvSpPr txBox="1">
            <a:spLocks noGrp="1"/>
          </p:cNvSpPr>
          <p:nvPr>
            <p:ph type="title"/>
          </p:nvPr>
        </p:nvSpPr>
        <p:spPr>
          <a:xfrm>
            <a:off x="1277651" y="365125"/>
            <a:ext cx="10046000" cy="1325600"/>
          </a:xfrm>
          <a:prstGeom prst="rect">
            <a:avLst/>
          </a:prstGeom>
          <a:noFill/>
          <a:ln>
            <a:noFill/>
          </a:ln>
        </p:spPr>
        <p:txBody>
          <a:bodyPr spcFirstLastPara="1" wrap="square" lIns="51425" tIns="25700" rIns="51425" bIns="25700" anchor="b" anchorCtr="0">
            <a:noAutofit/>
          </a:bodyPr>
          <a:lstStyle>
            <a:lvl1pPr lvl="0" algn="l">
              <a:lnSpc>
                <a:spcPct val="90000"/>
              </a:lnSpc>
              <a:spcBef>
                <a:spcPts val="0"/>
              </a:spcBef>
              <a:spcAft>
                <a:spcPts val="0"/>
              </a:spcAft>
              <a:buClr>
                <a:schemeClr val="accent2"/>
              </a:buClr>
              <a:buSzPts val="2000"/>
              <a:buFont typeface="Palatino"/>
              <a:buNone/>
              <a:defRPr sz="3600"/>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61" name="Google Shape;61;p15"/>
          <p:cNvSpPr txBox="1"/>
          <p:nvPr/>
        </p:nvSpPr>
        <p:spPr>
          <a:xfrm>
            <a:off x="8580493" y="6356351"/>
            <a:ext cx="2743200" cy="365200"/>
          </a:xfrm>
          <a:prstGeom prst="rect">
            <a:avLst/>
          </a:prstGeom>
          <a:noFill/>
          <a:ln>
            <a:noFill/>
          </a:ln>
        </p:spPr>
        <p:txBody>
          <a:bodyPr spcFirstLastPara="1" wrap="square" lIns="91433" tIns="45700" rIns="0" bIns="45700" anchor="ctr" anchorCtr="0">
            <a:noAutofit/>
          </a:bodyPr>
          <a:lstStyle/>
          <a:p>
            <a:pPr marL="0" marR="0" lvl="0" indent="0" algn="r" rtl="0">
              <a:lnSpc>
                <a:spcPct val="100000"/>
              </a:lnSpc>
              <a:spcBef>
                <a:spcPts val="0"/>
              </a:spcBef>
              <a:spcAft>
                <a:spcPts val="0"/>
              </a:spcAft>
              <a:buClr>
                <a:schemeClr val="accent4"/>
              </a:buClr>
              <a:buSzPts val="800"/>
              <a:buFont typeface="Arial"/>
              <a:buNone/>
            </a:pPr>
            <a:fld id="{00000000-1234-1234-1234-123412341234}" type="slidenum">
              <a:rPr lang="en" sz="1067" b="0" i="0" u="none" strike="noStrike" cap="none">
                <a:solidFill>
                  <a:schemeClr val="accent4"/>
                </a:solidFill>
                <a:latin typeface="Arial"/>
                <a:ea typeface="Arial"/>
                <a:cs typeface="Arial"/>
                <a:sym typeface="Arial"/>
              </a:rPr>
              <a:pPr marL="0" marR="0" lvl="0" indent="0" algn="r" rtl="0">
                <a:lnSpc>
                  <a:spcPct val="100000"/>
                </a:lnSpc>
                <a:spcBef>
                  <a:spcPts val="0"/>
                </a:spcBef>
                <a:spcAft>
                  <a:spcPts val="0"/>
                </a:spcAft>
                <a:buClr>
                  <a:schemeClr val="accent4"/>
                </a:buClr>
                <a:buSzPts val="800"/>
                <a:buFont typeface="Arial"/>
                <a:buNone/>
              </a:pPr>
              <a:t>‹#›</a:t>
            </a:fld>
            <a:endParaRPr sz="1067" b="0" i="0" u="none" strike="noStrike" cap="none">
              <a:solidFill>
                <a:schemeClr val="accent4"/>
              </a:solidFill>
              <a:latin typeface="Arial"/>
              <a:ea typeface="Arial"/>
              <a:cs typeface="Arial"/>
              <a:sym typeface="Arial"/>
            </a:endParaRPr>
          </a:p>
        </p:txBody>
      </p:sp>
      <p:sp>
        <p:nvSpPr>
          <p:cNvPr id="62" name="Google Shape;62;p15"/>
          <p:cNvSpPr txBox="1">
            <a:spLocks noGrp="1"/>
          </p:cNvSpPr>
          <p:nvPr>
            <p:ph type="body" idx="1"/>
          </p:nvPr>
        </p:nvSpPr>
        <p:spPr>
          <a:xfrm>
            <a:off x="1277651" y="1798320"/>
            <a:ext cx="10058400" cy="4351200"/>
          </a:xfrm>
          <a:prstGeom prst="rect">
            <a:avLst/>
          </a:prstGeom>
          <a:noFill/>
          <a:ln>
            <a:noFill/>
          </a:ln>
        </p:spPr>
        <p:txBody>
          <a:bodyPr spcFirstLastPara="1" wrap="square" lIns="51425" tIns="25700" rIns="51425" bIns="25700" anchor="t" anchorCtr="0">
            <a:noAutofit/>
          </a:bodyPr>
          <a:lstStyle>
            <a:lvl1pPr marL="609585" lvl="0" indent="-397923" algn="l">
              <a:lnSpc>
                <a:spcPct val="90000"/>
              </a:lnSpc>
              <a:spcBef>
                <a:spcPts val="1067"/>
              </a:spcBef>
              <a:spcAft>
                <a:spcPts val="0"/>
              </a:spcAft>
              <a:buClr>
                <a:srgbClr val="3F3F3F"/>
              </a:buClr>
              <a:buSzPts val="1100"/>
              <a:buChar char="•"/>
              <a:defRPr/>
            </a:lvl1pPr>
            <a:lvl2pPr marL="1219170" lvl="1" indent="-397923" algn="l">
              <a:lnSpc>
                <a:spcPct val="90000"/>
              </a:lnSpc>
              <a:spcBef>
                <a:spcPts val="533"/>
              </a:spcBef>
              <a:spcAft>
                <a:spcPts val="0"/>
              </a:spcAft>
              <a:buClr>
                <a:srgbClr val="3F3F3F"/>
              </a:buClr>
              <a:buSzPts val="1100"/>
              <a:buChar char="•"/>
              <a:defRPr/>
            </a:lvl2pPr>
            <a:lvl3pPr marL="1828754" lvl="2" indent="-397923" algn="l">
              <a:lnSpc>
                <a:spcPct val="90000"/>
              </a:lnSpc>
              <a:spcBef>
                <a:spcPts val="533"/>
              </a:spcBef>
              <a:spcAft>
                <a:spcPts val="0"/>
              </a:spcAft>
              <a:buClr>
                <a:srgbClr val="3F3F3F"/>
              </a:buClr>
              <a:buSzPts val="1100"/>
              <a:buChar char="•"/>
              <a:defRPr/>
            </a:lvl3pPr>
            <a:lvl4pPr marL="2438339" lvl="3" indent="-397923" algn="l">
              <a:lnSpc>
                <a:spcPct val="90000"/>
              </a:lnSpc>
              <a:spcBef>
                <a:spcPts val="533"/>
              </a:spcBef>
              <a:spcAft>
                <a:spcPts val="0"/>
              </a:spcAft>
              <a:buClr>
                <a:srgbClr val="3F3F3F"/>
              </a:buClr>
              <a:buSzPts val="1100"/>
              <a:buChar char="•"/>
              <a:defRPr/>
            </a:lvl4pPr>
            <a:lvl5pPr marL="3047924" lvl="4" indent="-397923" algn="l">
              <a:lnSpc>
                <a:spcPct val="90000"/>
              </a:lnSpc>
              <a:spcBef>
                <a:spcPts val="533"/>
              </a:spcBef>
              <a:spcAft>
                <a:spcPts val="0"/>
              </a:spcAft>
              <a:buClr>
                <a:srgbClr val="3F3F3F"/>
              </a:buClr>
              <a:buSzPts val="1100"/>
              <a:buChar char="•"/>
              <a:defRPr/>
            </a:lvl5pPr>
            <a:lvl6pPr marL="3657509" lvl="5" indent="-397923" algn="l">
              <a:lnSpc>
                <a:spcPct val="90000"/>
              </a:lnSpc>
              <a:spcBef>
                <a:spcPts val="533"/>
              </a:spcBef>
              <a:spcAft>
                <a:spcPts val="0"/>
              </a:spcAft>
              <a:buClr>
                <a:schemeClr val="dk1"/>
              </a:buClr>
              <a:buSzPts val="1100"/>
              <a:buChar char="•"/>
              <a:defRPr/>
            </a:lvl6pPr>
            <a:lvl7pPr marL="4267093" lvl="6" indent="-397923" algn="l">
              <a:lnSpc>
                <a:spcPct val="90000"/>
              </a:lnSpc>
              <a:spcBef>
                <a:spcPts val="533"/>
              </a:spcBef>
              <a:spcAft>
                <a:spcPts val="0"/>
              </a:spcAft>
              <a:buClr>
                <a:schemeClr val="dk1"/>
              </a:buClr>
              <a:buSzPts val="1100"/>
              <a:buChar char="•"/>
              <a:defRPr/>
            </a:lvl7pPr>
            <a:lvl8pPr marL="4876678" lvl="7" indent="-397923" algn="l">
              <a:lnSpc>
                <a:spcPct val="90000"/>
              </a:lnSpc>
              <a:spcBef>
                <a:spcPts val="533"/>
              </a:spcBef>
              <a:spcAft>
                <a:spcPts val="0"/>
              </a:spcAft>
              <a:buClr>
                <a:schemeClr val="dk1"/>
              </a:buClr>
              <a:buSzPts val="1100"/>
              <a:buChar char="•"/>
              <a:defRPr/>
            </a:lvl8pPr>
            <a:lvl9pPr marL="5486263" lvl="8" indent="-397923" algn="l">
              <a:lnSpc>
                <a:spcPct val="90000"/>
              </a:lnSpc>
              <a:spcBef>
                <a:spcPts val="533"/>
              </a:spcBef>
              <a:spcAft>
                <a:spcPts val="0"/>
              </a:spcAft>
              <a:buClr>
                <a:schemeClr val="dk1"/>
              </a:buClr>
              <a:buSzPts val="1100"/>
              <a:buChar char="•"/>
              <a:defRPr/>
            </a:lvl9pPr>
          </a:lstStyle>
          <a:p>
            <a:endParaRPr/>
          </a:p>
        </p:txBody>
      </p:sp>
      <p:sp>
        <p:nvSpPr>
          <p:cNvPr id="63" name="Google Shape;63;p15"/>
          <p:cNvSpPr txBox="1">
            <a:spLocks noGrp="1"/>
          </p:cNvSpPr>
          <p:nvPr>
            <p:ph type="body" idx="2"/>
          </p:nvPr>
        </p:nvSpPr>
        <p:spPr>
          <a:xfrm>
            <a:off x="636588" y="701675"/>
            <a:ext cx="914400" cy="914400"/>
          </a:xfrm>
          <a:prstGeom prst="rect">
            <a:avLst/>
          </a:prstGeom>
          <a:noFill/>
          <a:ln>
            <a:noFill/>
          </a:ln>
        </p:spPr>
        <p:txBody>
          <a:bodyPr spcFirstLastPara="1" wrap="square" lIns="68575" tIns="34275" rIns="68575" bIns="34275" anchor="t" anchorCtr="0">
            <a:normAutofit/>
          </a:bodyPr>
          <a:lstStyle>
            <a:lvl1pPr marL="609585" lvl="0" indent="-482588" algn="l">
              <a:lnSpc>
                <a:spcPct val="90000"/>
              </a:lnSpc>
              <a:spcBef>
                <a:spcPts val="1067"/>
              </a:spcBef>
              <a:spcAft>
                <a:spcPts val="0"/>
              </a:spcAft>
              <a:buSzPts val="2100"/>
              <a:buChar char="•"/>
              <a:defRPr/>
            </a:lvl1pPr>
            <a:lvl2pPr marL="1219170" lvl="1" indent="-457189" algn="l">
              <a:lnSpc>
                <a:spcPct val="90000"/>
              </a:lnSpc>
              <a:spcBef>
                <a:spcPts val="533"/>
              </a:spcBef>
              <a:spcAft>
                <a:spcPts val="0"/>
              </a:spcAft>
              <a:buSzPts val="1800"/>
              <a:buChar char="•"/>
              <a:defRPr/>
            </a:lvl2pPr>
            <a:lvl3pPr marL="1828754" lvl="2" indent="-431789" algn="l">
              <a:lnSpc>
                <a:spcPct val="90000"/>
              </a:lnSpc>
              <a:spcBef>
                <a:spcPts val="533"/>
              </a:spcBef>
              <a:spcAft>
                <a:spcPts val="0"/>
              </a:spcAft>
              <a:buSzPts val="15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417121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rgbClr val="FFFFFF"/>
        </a:solid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1851" y="455784"/>
            <a:ext cx="10515600" cy="131264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700"/>
              <a:buFont typeface="Palatino"/>
              <a:buNone/>
              <a:defRPr sz="3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7"/>
          <p:cNvSpPr txBox="1">
            <a:spLocks noGrp="1"/>
          </p:cNvSpPr>
          <p:nvPr>
            <p:ph type="body" idx="1"/>
          </p:nvPr>
        </p:nvSpPr>
        <p:spPr>
          <a:xfrm>
            <a:off x="831851" y="2221729"/>
            <a:ext cx="10515600" cy="706823"/>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674831"/>
              </a:buClr>
              <a:buSzPts val="2100"/>
              <a:buNone/>
              <a:defRPr sz="2800">
                <a:solidFill>
                  <a:srgbClr val="674831"/>
                </a:solidFill>
              </a:defRPr>
            </a:lvl1pPr>
            <a:lvl2pPr marL="1219170" lvl="1" indent="-304792" algn="l">
              <a:lnSpc>
                <a:spcPct val="90000"/>
              </a:lnSpc>
              <a:spcBef>
                <a:spcPts val="533"/>
              </a:spcBef>
              <a:spcAft>
                <a:spcPts val="0"/>
              </a:spcAft>
              <a:buClr>
                <a:srgbClr val="E88B8B"/>
              </a:buClr>
              <a:buSzPts val="1500"/>
              <a:buNone/>
              <a:defRPr sz="2000">
                <a:solidFill>
                  <a:srgbClr val="E88B8B"/>
                </a:solidFill>
              </a:defRPr>
            </a:lvl2pPr>
            <a:lvl3pPr marL="1828754" lvl="2" indent="-304792" algn="l">
              <a:lnSpc>
                <a:spcPct val="90000"/>
              </a:lnSpc>
              <a:spcBef>
                <a:spcPts val="533"/>
              </a:spcBef>
              <a:spcAft>
                <a:spcPts val="0"/>
              </a:spcAft>
              <a:buClr>
                <a:srgbClr val="E88B8B"/>
              </a:buClr>
              <a:buSzPts val="1400"/>
              <a:buNone/>
              <a:defRPr sz="1867">
                <a:solidFill>
                  <a:srgbClr val="E88B8B"/>
                </a:solidFill>
              </a:defRPr>
            </a:lvl3pPr>
            <a:lvl4pPr marL="2438339" lvl="3" indent="-304792" algn="l">
              <a:lnSpc>
                <a:spcPct val="90000"/>
              </a:lnSpc>
              <a:spcBef>
                <a:spcPts val="533"/>
              </a:spcBef>
              <a:spcAft>
                <a:spcPts val="0"/>
              </a:spcAft>
              <a:buClr>
                <a:srgbClr val="E88B8B"/>
              </a:buClr>
              <a:buSzPts val="1200"/>
              <a:buNone/>
              <a:defRPr sz="1600">
                <a:solidFill>
                  <a:srgbClr val="E88B8B"/>
                </a:solidFill>
              </a:defRPr>
            </a:lvl4pPr>
            <a:lvl5pPr marL="3047924" lvl="4" indent="-304792" algn="l">
              <a:lnSpc>
                <a:spcPct val="90000"/>
              </a:lnSpc>
              <a:spcBef>
                <a:spcPts val="533"/>
              </a:spcBef>
              <a:spcAft>
                <a:spcPts val="0"/>
              </a:spcAft>
              <a:buClr>
                <a:srgbClr val="E88B8B"/>
              </a:buClr>
              <a:buSzPts val="1200"/>
              <a:buNone/>
              <a:defRPr sz="1600">
                <a:solidFill>
                  <a:srgbClr val="E88B8B"/>
                </a:solidFill>
              </a:defRPr>
            </a:lvl5pPr>
            <a:lvl6pPr marL="3657509" lvl="5" indent="-304792" algn="l">
              <a:lnSpc>
                <a:spcPct val="90000"/>
              </a:lnSpc>
              <a:spcBef>
                <a:spcPts val="533"/>
              </a:spcBef>
              <a:spcAft>
                <a:spcPts val="0"/>
              </a:spcAft>
              <a:buClr>
                <a:srgbClr val="E88B8B"/>
              </a:buClr>
              <a:buSzPts val="1200"/>
              <a:buNone/>
              <a:defRPr sz="1600">
                <a:solidFill>
                  <a:srgbClr val="E88B8B"/>
                </a:solidFill>
              </a:defRPr>
            </a:lvl6pPr>
            <a:lvl7pPr marL="4267093" lvl="6" indent="-304792" algn="l">
              <a:lnSpc>
                <a:spcPct val="90000"/>
              </a:lnSpc>
              <a:spcBef>
                <a:spcPts val="533"/>
              </a:spcBef>
              <a:spcAft>
                <a:spcPts val="0"/>
              </a:spcAft>
              <a:buClr>
                <a:srgbClr val="E88B8B"/>
              </a:buClr>
              <a:buSzPts val="1200"/>
              <a:buNone/>
              <a:defRPr sz="1600">
                <a:solidFill>
                  <a:srgbClr val="E88B8B"/>
                </a:solidFill>
              </a:defRPr>
            </a:lvl7pPr>
            <a:lvl8pPr marL="4876678" lvl="7" indent="-304792" algn="l">
              <a:lnSpc>
                <a:spcPct val="90000"/>
              </a:lnSpc>
              <a:spcBef>
                <a:spcPts val="533"/>
              </a:spcBef>
              <a:spcAft>
                <a:spcPts val="0"/>
              </a:spcAft>
              <a:buClr>
                <a:srgbClr val="E88B8B"/>
              </a:buClr>
              <a:buSzPts val="1200"/>
              <a:buNone/>
              <a:defRPr sz="1600">
                <a:solidFill>
                  <a:srgbClr val="E88B8B"/>
                </a:solidFill>
              </a:defRPr>
            </a:lvl8pPr>
            <a:lvl9pPr marL="5486263" lvl="8" indent="-304792" algn="l">
              <a:lnSpc>
                <a:spcPct val="90000"/>
              </a:lnSpc>
              <a:spcBef>
                <a:spcPts val="533"/>
              </a:spcBef>
              <a:spcAft>
                <a:spcPts val="0"/>
              </a:spcAft>
              <a:buClr>
                <a:srgbClr val="E88B8B"/>
              </a:buClr>
              <a:buSzPts val="1200"/>
              <a:buNone/>
              <a:defRPr sz="1600">
                <a:solidFill>
                  <a:srgbClr val="E88B8B"/>
                </a:solidFill>
              </a:defRPr>
            </a:lvl9pPr>
          </a:lstStyle>
          <a:p>
            <a:endParaRPr/>
          </a:p>
        </p:txBody>
      </p:sp>
      <p:sp>
        <p:nvSpPr>
          <p:cNvPr id="71" name="Google Shape;71;p17"/>
          <p:cNvSpPr txBox="1">
            <a:spLocks noGrp="1"/>
          </p:cNvSpPr>
          <p:nvPr>
            <p:ph type="body" idx="2"/>
          </p:nvPr>
        </p:nvSpPr>
        <p:spPr>
          <a:xfrm>
            <a:off x="831851" y="2928551"/>
            <a:ext cx="10375728" cy="2854411"/>
          </a:xfrm>
          <a:prstGeom prst="rect">
            <a:avLst/>
          </a:prstGeom>
          <a:noFill/>
          <a:ln>
            <a:noFill/>
          </a:ln>
        </p:spPr>
        <p:txBody>
          <a:bodyPr spcFirstLastPara="1" wrap="square" lIns="68575" tIns="34275" rIns="68575" bIns="34275" anchor="t" anchorCtr="0">
            <a:normAutofit/>
          </a:bodyPr>
          <a:lstStyle>
            <a:lvl1pPr marL="609585" lvl="0" indent="-482588" algn="l">
              <a:lnSpc>
                <a:spcPct val="90000"/>
              </a:lnSpc>
              <a:spcBef>
                <a:spcPts val="1067"/>
              </a:spcBef>
              <a:spcAft>
                <a:spcPts val="0"/>
              </a:spcAft>
              <a:buClr>
                <a:srgbClr val="674831"/>
              </a:buClr>
              <a:buSzPts val="2100"/>
              <a:buChar char="•"/>
              <a:defRPr sz="2800"/>
            </a:lvl1pPr>
            <a:lvl2pPr marL="1219170" lvl="1" indent="-457189" algn="l">
              <a:lnSpc>
                <a:spcPct val="90000"/>
              </a:lnSpc>
              <a:spcBef>
                <a:spcPts val="533"/>
              </a:spcBef>
              <a:spcAft>
                <a:spcPts val="0"/>
              </a:spcAft>
              <a:buClr>
                <a:srgbClr val="674831"/>
              </a:buClr>
              <a:buSzPts val="1800"/>
              <a:buChar char="•"/>
              <a:defRPr sz="2400"/>
            </a:lvl2pPr>
            <a:lvl3pPr marL="1828754" lvl="2" indent="-431789" algn="l">
              <a:lnSpc>
                <a:spcPct val="90000"/>
              </a:lnSpc>
              <a:spcBef>
                <a:spcPts val="533"/>
              </a:spcBef>
              <a:spcAft>
                <a:spcPts val="0"/>
              </a:spcAft>
              <a:buClr>
                <a:srgbClr val="674831"/>
              </a:buClr>
              <a:buSzPts val="1500"/>
              <a:buChar char="•"/>
              <a:defRPr sz="2000"/>
            </a:lvl3pPr>
            <a:lvl4pPr marL="2438339" lvl="3" indent="-423323" algn="l">
              <a:lnSpc>
                <a:spcPct val="90000"/>
              </a:lnSpc>
              <a:spcBef>
                <a:spcPts val="533"/>
              </a:spcBef>
              <a:spcAft>
                <a:spcPts val="0"/>
              </a:spcAft>
              <a:buClr>
                <a:srgbClr val="674831"/>
              </a:buClr>
              <a:buSzPts val="1400"/>
              <a:buChar char="•"/>
              <a:defRPr sz="1867"/>
            </a:lvl4pPr>
            <a:lvl5pPr marL="3047924" lvl="4" indent="-431789" algn="l">
              <a:lnSpc>
                <a:spcPct val="90000"/>
              </a:lnSpc>
              <a:spcBef>
                <a:spcPts val="533"/>
              </a:spcBef>
              <a:spcAft>
                <a:spcPts val="0"/>
              </a:spcAft>
              <a:buClr>
                <a:srgbClr val="67483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Tree>
    <p:extLst>
      <p:ext uri="{BB962C8B-B14F-4D97-AF65-F5344CB8AC3E}">
        <p14:creationId xmlns:p14="http://schemas.microsoft.com/office/powerpoint/2010/main" val="336068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9A38D-6D75-2B4F-98B4-57364A92C02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F6BD75E-9AF0-904A-A3D6-F506897C15C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29EA61E8-B75B-B74B-87CB-4B8D9381DBC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ED82E19-CF53-804B-BF6B-B4883B61AD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hf hdr="0" dt="0"/>
  <p:txStyles>
    <p:titleStyle>
      <a:lvl1pPr algn="l" rtl="0" eaLnBrk="1" fontAlgn="base" hangingPunct="1">
        <a:lnSpc>
          <a:spcPct val="90000"/>
        </a:lnSpc>
        <a:spcBef>
          <a:spcPct val="0"/>
        </a:spcBef>
        <a:spcAft>
          <a:spcPct val="0"/>
        </a:spcAft>
        <a:defRPr sz="44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4.2."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6#:~:text=(a)%20A%20special%20meeting%20may,circulation%20and%20radio%20or%20television"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6.5."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4.2."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6#:~:text=(a)%20A%20special%20meeting%20may,circulation%20and%20radio%20or%20televisio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54954.3.&amp;lawCode=GO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54954.5.&amp;lawCode=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54952.2.&amp;nodeTreePath=6.2.1.22&amp;lawCode=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54953&amp;lawCode=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ca.gov/wp-content/uploads/2020/03/3.12.20-EO-N-25-20-COVID-19.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gov.ca.gov/wp-content/uploads/2020/03/3.17.20-N-29-20-EO.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gov.ca.gov/wp-content/uploads/2021/06/6.11.21-EO-N-08-21-signed.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hsap.org/RONR.html"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robertsrules-team1.weebly.com/alternatives.html"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stephanie.curry@reedleycollege.edu"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mailto:David.Williams@solano.edu" TargetMode="External"/><Relationship Id="rId5" Type="http://schemas.openxmlformats.org/officeDocument/2006/relationships/hyperlink" Target="mailto:ereese@vcccd.edu" TargetMode="External"/><Relationship Id="rId4" Type="http://schemas.openxmlformats.org/officeDocument/2006/relationships/hyperlink" Target="mailto:mark.osea@bakersfieldcollege.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500718" y="4683125"/>
            <a:ext cx="11190564" cy="1736725"/>
          </a:xfrm>
        </p:spPr>
        <p:txBody>
          <a:bodyPr>
            <a:normAutofit fontScale="90000"/>
          </a:bodyPr>
          <a:lstStyle/>
          <a:p>
            <a:r>
              <a:rPr lang="en" b="1" dirty="0"/>
              <a:t>The Brown Act, Parliamentary Procedures, and You! – Open Meeting Laws and Robert’s Rules for Local Senates and Curriculum Committees</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buClr>
                <a:schemeClr val="dk2"/>
              </a:buClr>
              <a:buSzPts val="3000"/>
            </a:pPr>
            <a:r>
              <a:rPr lang="en" sz="4000">
                <a:latin typeface="Palatino Linotype"/>
                <a:ea typeface="Palatino Linotype"/>
                <a:cs typeface="Palatino Linotype"/>
                <a:sym typeface="Palatino Linotype"/>
              </a:rPr>
              <a:t>What About Local Academic Senates? </a:t>
            </a:r>
            <a:endParaRPr sz="4000">
              <a:latin typeface="Palatino Linotype"/>
              <a:ea typeface="Palatino Linotype"/>
              <a:cs typeface="Palatino Linotype"/>
              <a:sym typeface="Palatino Linotype"/>
            </a:endParaRPr>
          </a:p>
        </p:txBody>
      </p:sp>
      <p:sp>
        <p:nvSpPr>
          <p:cNvPr id="181" name="Google Shape;181;p38"/>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6262" indent="-186262">
              <a:spcBef>
                <a:spcPts val="0"/>
              </a:spcBef>
              <a:buClr>
                <a:srgbClr val="674831"/>
              </a:buClr>
              <a:buSzPts val="2000"/>
            </a:pPr>
            <a:r>
              <a:rPr lang="en" sz="3733">
                <a:latin typeface="Calibri"/>
                <a:ea typeface="Calibri"/>
                <a:cs typeface="Calibri"/>
                <a:sym typeface="Calibri"/>
              </a:rPr>
              <a:t>A “legislative body” includes “a commission, committee, board, </a:t>
            </a:r>
            <a:r>
              <a:rPr lang="en" sz="3733" u="sng">
                <a:latin typeface="Calibri"/>
                <a:ea typeface="Calibri"/>
                <a:cs typeface="Calibri"/>
                <a:sym typeface="Calibri"/>
              </a:rPr>
              <a:t>or other body of a local agency</a:t>
            </a:r>
            <a:r>
              <a:rPr lang="en" sz="3733">
                <a:latin typeface="Calibri"/>
                <a:ea typeface="Calibri"/>
                <a:cs typeface="Calibri"/>
                <a:sym typeface="Calibri"/>
              </a:rPr>
              <a:t>, whether permanent or temporary, decision-making or advisory, created by charter, ordinance, resolution, or formal action of the legislative body.”  </a:t>
            </a:r>
            <a:endParaRPr sz="2133">
              <a:latin typeface="Calibri"/>
              <a:ea typeface="Calibri"/>
              <a:cs typeface="Calibri"/>
              <a:sym typeface="Calibri"/>
            </a:endParaRPr>
          </a:p>
          <a:p>
            <a:pPr marL="186262" indent="-186262">
              <a:spcBef>
                <a:spcPts val="800"/>
              </a:spcBef>
              <a:buClr>
                <a:srgbClr val="674831"/>
              </a:buClr>
              <a:buSzPts val="2000"/>
            </a:pPr>
            <a:r>
              <a:rPr lang="en" sz="3733">
                <a:latin typeface="Calibri"/>
                <a:ea typeface="Calibri"/>
                <a:cs typeface="Calibri"/>
                <a:sym typeface="Calibri"/>
              </a:rPr>
              <a:t>Is a local academic senate an advisory body of the community college district board of trustees? </a:t>
            </a:r>
            <a:endParaRPr sz="3733">
              <a:latin typeface="Calibri"/>
              <a:ea typeface="Calibri"/>
              <a:cs typeface="Calibri"/>
              <a:sym typeface="Calibri"/>
            </a:endParaRPr>
          </a:p>
        </p:txBody>
      </p:sp>
      <p:pic>
        <p:nvPicPr>
          <p:cNvPr id="182" name="Google Shape;182;p38"/>
          <p:cNvPicPr preferRelativeResize="0"/>
          <p:nvPr/>
        </p:nvPicPr>
        <p:blipFill rotWithShape="1">
          <a:blip r:embed="rId3">
            <a:alphaModFix/>
          </a:blip>
          <a:srcRect/>
          <a:stretch/>
        </p:blipFill>
        <p:spPr>
          <a:xfrm>
            <a:off x="10891498" y="5958497"/>
            <a:ext cx="1197137" cy="8995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9"/>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buClr>
                <a:schemeClr val="dk2"/>
              </a:buClr>
              <a:buSzPts val="3000"/>
            </a:pPr>
            <a:r>
              <a:rPr lang="en" sz="4267">
                <a:latin typeface="Palatino Linotype"/>
                <a:ea typeface="Palatino Linotype"/>
                <a:cs typeface="Palatino Linotype"/>
                <a:sym typeface="Palatino Linotype"/>
              </a:rPr>
              <a:t>What About Local Academic Senates? </a:t>
            </a:r>
            <a:endParaRPr sz="4267">
              <a:latin typeface="Palatino Linotype"/>
              <a:ea typeface="Palatino Linotype"/>
              <a:cs typeface="Palatino Linotype"/>
              <a:sym typeface="Palatino Linotype"/>
            </a:endParaRPr>
          </a:p>
        </p:txBody>
      </p:sp>
      <p:sp>
        <p:nvSpPr>
          <p:cNvPr id="188" name="Google Shape;188;p39"/>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6262" indent="-186262">
              <a:spcBef>
                <a:spcPts val="0"/>
              </a:spcBef>
              <a:buClr>
                <a:srgbClr val="674831"/>
              </a:buClr>
              <a:buSzPts val="2000"/>
            </a:pPr>
            <a:r>
              <a:rPr lang="en" sz="3733" u="sng" dirty="0">
                <a:solidFill>
                  <a:schemeClr val="bg2">
                    <a:lumMod val="1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Title 5, section 53200(b) </a:t>
            </a:r>
            <a:r>
              <a:rPr lang="en" sz="3733" dirty="0">
                <a:solidFill>
                  <a:schemeClr val="bg2">
                    <a:lumMod val="10000"/>
                  </a:schemeClr>
                </a:solidFill>
                <a:latin typeface="Calibri"/>
                <a:ea typeface="Calibri"/>
                <a:cs typeface="Calibri"/>
                <a:sym typeface="Calibri"/>
              </a:rPr>
              <a:t>defines </a:t>
            </a:r>
            <a:r>
              <a:rPr lang="en" sz="3733" i="1" dirty="0">
                <a:solidFill>
                  <a:schemeClr val="bg2">
                    <a:lumMod val="10000"/>
                  </a:schemeClr>
                </a:solidFill>
                <a:latin typeface="Calibri"/>
                <a:ea typeface="Calibri"/>
                <a:cs typeface="Calibri"/>
                <a:sym typeface="Calibri"/>
              </a:rPr>
              <a:t>academic senate</a:t>
            </a:r>
            <a:r>
              <a:rPr lang="en" sz="3733" dirty="0">
                <a:solidFill>
                  <a:schemeClr val="bg2">
                    <a:lumMod val="10000"/>
                  </a:schemeClr>
                </a:solidFill>
                <a:latin typeface="Calibri"/>
                <a:ea typeface="Calibri"/>
                <a:cs typeface="Calibri"/>
                <a:sym typeface="Calibri"/>
              </a:rPr>
              <a:t>:</a:t>
            </a:r>
            <a:endParaRPr sz="2133" dirty="0">
              <a:solidFill>
                <a:schemeClr val="bg2">
                  <a:lumMod val="10000"/>
                </a:schemeClr>
              </a:solidFill>
              <a:latin typeface="Calibri"/>
              <a:ea typeface="Calibri"/>
              <a:cs typeface="Calibri"/>
              <a:sym typeface="Calibri"/>
            </a:endParaRPr>
          </a:p>
          <a:p>
            <a:pPr marL="457189" lvl="1" indent="-203195">
              <a:spcBef>
                <a:spcPts val="800"/>
              </a:spcBef>
              <a:buClr>
                <a:srgbClr val="674831"/>
              </a:buClr>
              <a:buSzPts val="1800"/>
            </a:pPr>
            <a:r>
              <a:rPr lang="en" sz="3200" dirty="0">
                <a:solidFill>
                  <a:schemeClr val="bg2">
                    <a:lumMod val="10000"/>
                  </a:schemeClr>
                </a:solidFill>
                <a:latin typeface="Calibri"/>
                <a:ea typeface="Calibri"/>
                <a:cs typeface="Calibri"/>
                <a:sym typeface="Calibri"/>
              </a:rPr>
              <a:t>“an organization…</a:t>
            </a:r>
            <a:r>
              <a:rPr lang="en" sz="3200" u="sng" dirty="0">
                <a:solidFill>
                  <a:schemeClr val="bg2">
                    <a:lumMod val="10000"/>
                  </a:schemeClr>
                </a:solidFill>
                <a:latin typeface="Calibri"/>
                <a:ea typeface="Calibri"/>
                <a:cs typeface="Calibri"/>
                <a:sym typeface="Calibri"/>
              </a:rPr>
              <a:t>whose primary function </a:t>
            </a:r>
            <a:r>
              <a:rPr lang="en" sz="3200" dirty="0">
                <a:solidFill>
                  <a:schemeClr val="bg2">
                    <a:lumMod val="10000"/>
                  </a:schemeClr>
                </a:solidFill>
                <a:latin typeface="Calibri"/>
                <a:ea typeface="Calibri"/>
                <a:cs typeface="Calibri"/>
                <a:sym typeface="Calibri"/>
              </a:rPr>
              <a:t>is, as the representative of the faculty, </a:t>
            </a:r>
            <a:r>
              <a:rPr lang="en" sz="3200" u="sng" dirty="0">
                <a:solidFill>
                  <a:schemeClr val="bg2">
                    <a:lumMod val="10000"/>
                  </a:schemeClr>
                </a:solidFill>
                <a:latin typeface="Calibri"/>
                <a:ea typeface="Calibri"/>
                <a:cs typeface="Calibri"/>
                <a:sym typeface="Calibri"/>
              </a:rPr>
              <a:t>to make recommendations</a:t>
            </a:r>
            <a:r>
              <a:rPr lang="en" sz="3200" dirty="0">
                <a:solidFill>
                  <a:schemeClr val="bg2">
                    <a:lumMod val="10000"/>
                  </a:schemeClr>
                </a:solidFill>
                <a:latin typeface="Calibri"/>
                <a:ea typeface="Calibri"/>
                <a:cs typeface="Calibri"/>
                <a:sym typeface="Calibri"/>
              </a:rPr>
              <a:t> to the administration of a college and to </a:t>
            </a:r>
            <a:r>
              <a:rPr lang="en" sz="3200" u="sng" dirty="0">
                <a:solidFill>
                  <a:schemeClr val="bg2">
                    <a:lumMod val="10000"/>
                  </a:schemeClr>
                </a:solidFill>
                <a:latin typeface="Calibri"/>
                <a:ea typeface="Calibri"/>
                <a:cs typeface="Calibri"/>
                <a:sym typeface="Calibri"/>
              </a:rPr>
              <a:t>the governing board</a:t>
            </a:r>
            <a:r>
              <a:rPr lang="en" sz="3200" dirty="0">
                <a:solidFill>
                  <a:schemeClr val="bg2">
                    <a:lumMod val="10000"/>
                  </a:schemeClr>
                </a:solidFill>
                <a:latin typeface="Calibri"/>
                <a:ea typeface="Calibri"/>
                <a:cs typeface="Calibri"/>
                <a:sym typeface="Calibri"/>
              </a:rPr>
              <a:t> of a district with respect to academic and professional matters.”  </a:t>
            </a:r>
            <a:endParaRPr sz="2133" dirty="0">
              <a:solidFill>
                <a:schemeClr val="bg2">
                  <a:lumMod val="10000"/>
                </a:schemeClr>
              </a:solidFill>
              <a:latin typeface="Calibri"/>
              <a:ea typeface="Calibri"/>
              <a:cs typeface="Calibri"/>
              <a:sym typeface="Calibri"/>
            </a:endParaRPr>
          </a:p>
          <a:p>
            <a:pPr marL="186262" indent="-186262">
              <a:spcBef>
                <a:spcPts val="800"/>
              </a:spcBef>
              <a:buClr>
                <a:srgbClr val="674831"/>
              </a:buClr>
              <a:buSzPts val="2000"/>
            </a:pPr>
            <a:r>
              <a:rPr lang="en" sz="3733" dirty="0">
                <a:solidFill>
                  <a:schemeClr val="bg2">
                    <a:lumMod val="10000"/>
                  </a:schemeClr>
                </a:solidFill>
                <a:latin typeface="Calibri"/>
                <a:ea typeface="Calibri"/>
                <a:cs typeface="Calibri"/>
                <a:sym typeface="Calibri"/>
              </a:rPr>
              <a:t>By definition an academic senate is an advisory body to the district board of trustees</a:t>
            </a:r>
            <a:endParaRPr sz="2133" dirty="0">
              <a:solidFill>
                <a:schemeClr val="bg2">
                  <a:lumMod val="10000"/>
                </a:schemeClr>
              </a:solidFill>
              <a:latin typeface="Calibri"/>
              <a:ea typeface="Calibri"/>
              <a:cs typeface="Calibri"/>
              <a:sym typeface="Calibri"/>
            </a:endParaRPr>
          </a:p>
          <a:p>
            <a:pPr marL="609585" lvl="1" indent="0">
              <a:spcBef>
                <a:spcPts val="400"/>
              </a:spcBef>
              <a:buClr>
                <a:srgbClr val="674831"/>
              </a:buClr>
              <a:buSzPts val="1000"/>
              <a:buNone/>
            </a:pPr>
            <a:endParaRPr sz="1467" dirty="0">
              <a:solidFill>
                <a:schemeClr val="bg2">
                  <a:lumMod val="10000"/>
                </a:schemeClr>
              </a:solidFill>
            </a:endParaRPr>
          </a:p>
        </p:txBody>
      </p:sp>
      <p:pic>
        <p:nvPicPr>
          <p:cNvPr id="189" name="Google Shape;189;p39"/>
          <p:cNvPicPr preferRelativeResize="0"/>
          <p:nvPr/>
        </p:nvPicPr>
        <p:blipFill rotWithShape="1">
          <a:blip r:embed="rId4">
            <a:alphaModFix/>
          </a:blip>
          <a:srcRect/>
          <a:stretch/>
        </p:blipFill>
        <p:spPr>
          <a:xfrm>
            <a:off x="10504765" y="5836258"/>
            <a:ext cx="1197137" cy="8995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buClr>
                <a:schemeClr val="dk2"/>
              </a:buClr>
              <a:buSzPts val="3000"/>
            </a:pPr>
            <a:r>
              <a:rPr lang="en" sz="4133">
                <a:latin typeface="Palatino Linotype"/>
                <a:ea typeface="Palatino Linotype"/>
                <a:cs typeface="Palatino Linotype"/>
                <a:sym typeface="Palatino Linotype"/>
              </a:rPr>
              <a:t>What About Local Academic Senates? </a:t>
            </a:r>
            <a:endParaRPr sz="4133">
              <a:latin typeface="Palatino Linotype"/>
              <a:ea typeface="Palatino Linotype"/>
              <a:cs typeface="Palatino Linotype"/>
              <a:sym typeface="Palatino Linotype"/>
            </a:endParaRPr>
          </a:p>
        </p:txBody>
      </p:sp>
      <p:sp>
        <p:nvSpPr>
          <p:cNvPr id="195" name="Google Shape;195;p40"/>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6262" indent="-194728">
              <a:spcBef>
                <a:spcPts val="0"/>
              </a:spcBef>
              <a:buClr>
                <a:srgbClr val="674831"/>
              </a:buClr>
              <a:buSzPts val="1700"/>
            </a:pPr>
            <a:r>
              <a:rPr lang="en" sz="3600" u="sng" dirty="0">
                <a:solidFill>
                  <a:schemeClr val="bg2">
                    <a:lumMod val="1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Title 5, section 53202 </a:t>
            </a:r>
            <a:r>
              <a:rPr lang="en" sz="3600" dirty="0">
                <a:solidFill>
                  <a:schemeClr val="bg2">
                    <a:lumMod val="10000"/>
                  </a:schemeClr>
                </a:solidFill>
                <a:latin typeface="Calibri"/>
                <a:ea typeface="Calibri"/>
                <a:cs typeface="Calibri"/>
                <a:sym typeface="Calibri"/>
              </a:rPr>
              <a:t>establishes the procedures for the formation of an academic senate</a:t>
            </a:r>
            <a:endParaRPr dirty="0">
              <a:solidFill>
                <a:schemeClr val="bg2">
                  <a:lumMod val="10000"/>
                </a:schemeClr>
              </a:solidFill>
              <a:latin typeface="Calibri"/>
              <a:ea typeface="Calibri"/>
              <a:cs typeface="Calibri"/>
              <a:sym typeface="Calibri"/>
            </a:endParaRPr>
          </a:p>
          <a:p>
            <a:pPr marL="186262" indent="-194728">
              <a:spcBef>
                <a:spcPts val="667"/>
              </a:spcBef>
              <a:buClr>
                <a:srgbClr val="674831"/>
              </a:buClr>
              <a:buSzPts val="1700"/>
            </a:pPr>
            <a:r>
              <a:rPr lang="en" sz="3600" dirty="0">
                <a:solidFill>
                  <a:schemeClr val="bg2">
                    <a:lumMod val="10000"/>
                  </a:schemeClr>
                </a:solidFill>
                <a:latin typeface="Calibri"/>
                <a:ea typeface="Calibri"/>
                <a:cs typeface="Calibri"/>
                <a:sym typeface="Calibri"/>
              </a:rPr>
              <a:t>The steps include a vote of the faculty, plus certain actions by the district board after the faculty vote (recognition of the senate, authorization for faculty to establish structures and procedures, etc.)</a:t>
            </a:r>
            <a:endParaRPr dirty="0">
              <a:solidFill>
                <a:schemeClr val="bg2">
                  <a:lumMod val="10000"/>
                </a:schemeClr>
              </a:solidFill>
              <a:latin typeface="Calibri"/>
              <a:ea typeface="Calibri"/>
              <a:cs typeface="Calibri"/>
              <a:sym typeface="Calibri"/>
            </a:endParaRPr>
          </a:p>
          <a:p>
            <a:pPr marL="186262" indent="-67732">
              <a:spcBef>
                <a:spcPts val="400"/>
              </a:spcBef>
              <a:buClr>
                <a:srgbClr val="674831"/>
              </a:buClr>
              <a:buNone/>
            </a:pPr>
            <a:endParaRPr sz="2267" dirty="0">
              <a:solidFill>
                <a:schemeClr val="bg2">
                  <a:lumMod val="10000"/>
                </a:schemeClr>
              </a:solidFill>
            </a:endParaRPr>
          </a:p>
        </p:txBody>
      </p:sp>
      <p:pic>
        <p:nvPicPr>
          <p:cNvPr id="196" name="Google Shape;196;p40"/>
          <p:cNvPicPr preferRelativeResize="0"/>
          <p:nvPr/>
        </p:nvPicPr>
        <p:blipFill rotWithShape="1">
          <a:blip r:embed="rId4">
            <a:alphaModFix/>
          </a:blip>
          <a:srcRect/>
          <a:stretch/>
        </p:blipFill>
        <p:spPr>
          <a:xfrm>
            <a:off x="10504765" y="5836258"/>
            <a:ext cx="1197137" cy="8995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1"/>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pPr>
              <a:buSzPts val="2700"/>
            </a:pPr>
            <a:r>
              <a:rPr lang="en" sz="3867"/>
              <a:t>What committees are under the Brown Act?</a:t>
            </a:r>
            <a:endParaRPr sz="3867"/>
          </a:p>
        </p:txBody>
      </p:sp>
      <p:sp>
        <p:nvSpPr>
          <p:cNvPr id="202" name="Google Shape;202;p41"/>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135463" indent="-169329">
              <a:spcBef>
                <a:spcPts val="0"/>
              </a:spcBef>
              <a:buClr>
                <a:srgbClr val="674831"/>
              </a:buClr>
              <a:buSzPts val="2000"/>
            </a:pPr>
            <a:r>
              <a:rPr lang="en" sz="3200">
                <a:latin typeface="Calibri"/>
                <a:ea typeface="Calibri"/>
                <a:cs typeface="Calibri"/>
                <a:sym typeface="Calibri"/>
              </a:rPr>
              <a:t>Standing Committees of a legislative body are </a:t>
            </a:r>
            <a:r>
              <a:rPr lang="en" sz="3200" b="1" u="sng">
                <a:latin typeface="Calibri"/>
                <a:ea typeface="Calibri"/>
                <a:cs typeface="Calibri"/>
                <a:sym typeface="Calibri"/>
              </a:rPr>
              <a:t>ALWAYS</a:t>
            </a:r>
            <a:r>
              <a:rPr lang="en" sz="3200">
                <a:latin typeface="Calibri"/>
                <a:ea typeface="Calibri"/>
                <a:cs typeface="Calibri"/>
                <a:sym typeface="Calibri"/>
              </a:rPr>
              <a:t> subject to the Brown Act. </a:t>
            </a:r>
            <a:endParaRPr sz="1867">
              <a:latin typeface="Calibri"/>
              <a:ea typeface="Calibri"/>
              <a:cs typeface="Calibri"/>
              <a:sym typeface="Calibri"/>
            </a:endParaRPr>
          </a:p>
          <a:p>
            <a:pPr marL="745048" lvl="2" indent="-347125">
              <a:buClr>
                <a:srgbClr val="674831"/>
              </a:buClr>
              <a:buSzPts val="1900"/>
            </a:pPr>
            <a:r>
              <a:rPr lang="en" sz="2800">
                <a:latin typeface="Calibri"/>
                <a:ea typeface="Calibri"/>
                <a:cs typeface="Calibri"/>
                <a:sym typeface="Calibri"/>
              </a:rPr>
              <a:t>Standing committees, irrespective of composition, which have either:  (1) a continuing subject matter jurisdiction, or (2) a meeting schedule fixed by resolution or formal action of the legislative body. </a:t>
            </a:r>
            <a:endParaRPr sz="1600">
              <a:latin typeface="Calibri"/>
              <a:ea typeface="Calibri"/>
              <a:cs typeface="Calibri"/>
              <a:sym typeface="Calibri"/>
            </a:endParaRPr>
          </a:p>
          <a:p>
            <a:pPr marL="135463" indent="-169329">
              <a:spcBef>
                <a:spcPts val="667"/>
              </a:spcBef>
              <a:buClr>
                <a:srgbClr val="674831"/>
              </a:buClr>
              <a:buSzPts val="2000"/>
            </a:pPr>
            <a:r>
              <a:rPr lang="en" sz="3200">
                <a:latin typeface="Calibri"/>
                <a:ea typeface="Calibri"/>
                <a:cs typeface="Calibri"/>
                <a:sym typeface="Calibri"/>
              </a:rPr>
              <a:t>Examples:  long-term committees on professional development or curriculum.  </a:t>
            </a:r>
            <a:endParaRPr sz="1867">
              <a:latin typeface="Calibri"/>
              <a:ea typeface="Calibri"/>
              <a:cs typeface="Calibri"/>
              <a:sym typeface="Calibri"/>
            </a:endParaRPr>
          </a:p>
        </p:txBody>
      </p:sp>
      <p:pic>
        <p:nvPicPr>
          <p:cNvPr id="203" name="Google Shape;203;p41"/>
          <p:cNvPicPr preferRelativeResize="0"/>
          <p:nvPr/>
        </p:nvPicPr>
        <p:blipFill rotWithShape="1">
          <a:blip r:embed="rId3">
            <a:alphaModFix/>
          </a:blip>
          <a:srcRect/>
          <a:stretch/>
        </p:blipFill>
        <p:spPr>
          <a:xfrm>
            <a:off x="10504765" y="5836258"/>
            <a:ext cx="1197137" cy="8995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What does the Brown Act Require?</a:t>
            </a:r>
            <a:endParaRPr/>
          </a:p>
        </p:txBody>
      </p:sp>
      <p:sp>
        <p:nvSpPr>
          <p:cNvPr id="209" name="Google Shape;209;p42"/>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r>
              <a:rPr lang="en" b="1"/>
              <a:t>Effective Notice for Regular Meetings</a:t>
            </a:r>
            <a:endParaRPr b="1"/>
          </a:p>
          <a:p>
            <a:pPr marL="0" indent="0">
              <a:buNone/>
            </a:pPr>
            <a:r>
              <a:rPr lang="en" b="1" u="sng">
                <a:solidFill>
                  <a:schemeClr val="hlink"/>
                </a:solidFill>
                <a:hlinkClick r:id="rId3"/>
              </a:rPr>
              <a:t>Government Code §54954.2</a:t>
            </a:r>
            <a:endParaRPr b="1"/>
          </a:p>
          <a:p>
            <a:pPr marL="0" indent="0">
              <a:buNone/>
            </a:pPr>
            <a:r>
              <a:rPr lang="en" b="1" i="1"/>
              <a:t>Key Points</a:t>
            </a:r>
            <a:endParaRPr b="1" i="1"/>
          </a:p>
          <a:p>
            <a:pPr>
              <a:buChar char="-"/>
            </a:pPr>
            <a:r>
              <a:rPr lang="en"/>
              <a:t>Regular Meeting Agendas must be posted 72 hours</a:t>
            </a:r>
            <a:endParaRPr/>
          </a:p>
          <a:p>
            <a:pPr>
              <a:spcBef>
                <a:spcPts val="0"/>
              </a:spcBef>
              <a:buChar char="-"/>
            </a:pPr>
            <a:r>
              <a:rPr lang="en"/>
              <a:t>Must state meeting location and time</a:t>
            </a:r>
            <a:endParaRPr/>
          </a:p>
          <a:p>
            <a:pPr>
              <a:spcBef>
                <a:spcPts val="0"/>
              </a:spcBef>
              <a:buChar char="-"/>
            </a:pPr>
            <a:r>
              <a:rPr lang="en"/>
              <a:t>Must be “freely accessible to the public”</a:t>
            </a:r>
            <a:endParaRPr/>
          </a:p>
          <a:p>
            <a:pPr>
              <a:spcBef>
                <a:spcPts val="0"/>
              </a:spcBef>
              <a:buChar char="-"/>
            </a:pPr>
            <a:r>
              <a:rPr lang="en"/>
              <a:t>Cannot be posted </a:t>
            </a:r>
            <a:r>
              <a:rPr lang="en" i="1"/>
              <a:t>solely </a:t>
            </a:r>
            <a:r>
              <a:rPr lang="en"/>
              <a:t>on internet website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What does the Brown Act Require?</a:t>
            </a:r>
            <a:endParaRPr/>
          </a:p>
        </p:txBody>
      </p:sp>
      <p:sp>
        <p:nvSpPr>
          <p:cNvPr id="216" name="Google Shape;216;p43"/>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r>
              <a:rPr lang="en" b="1"/>
              <a:t>Effective Notice for Special Meetings</a:t>
            </a:r>
            <a:endParaRPr b="1"/>
          </a:p>
          <a:p>
            <a:pPr marL="0" indent="0">
              <a:buNone/>
            </a:pPr>
            <a:r>
              <a:rPr lang="en" b="1" u="sng">
                <a:solidFill>
                  <a:schemeClr val="hlink"/>
                </a:solidFill>
                <a:hlinkClick r:id="rId3"/>
              </a:rPr>
              <a:t>Government Code §54956</a:t>
            </a:r>
            <a:endParaRPr b="1"/>
          </a:p>
          <a:p>
            <a:pPr marL="0" indent="0">
              <a:buNone/>
            </a:pPr>
            <a:r>
              <a:rPr lang="en" b="1" i="1"/>
              <a:t>Key Points</a:t>
            </a:r>
            <a:endParaRPr b="1" i="1"/>
          </a:p>
          <a:p>
            <a:pPr>
              <a:buChar char="-"/>
            </a:pPr>
            <a:r>
              <a:rPr lang="en"/>
              <a:t>Special Meeting Agendas must be posted 24 hours prior to meeting</a:t>
            </a:r>
            <a:endParaRPr/>
          </a:p>
          <a:p>
            <a:pPr>
              <a:spcBef>
                <a:spcPts val="0"/>
              </a:spcBef>
              <a:buChar char="-"/>
            </a:pPr>
            <a:r>
              <a:rPr lang="en"/>
              <a:t>Must state meeting location and time</a:t>
            </a:r>
            <a:endParaRPr/>
          </a:p>
          <a:p>
            <a:pPr>
              <a:spcBef>
                <a:spcPts val="0"/>
              </a:spcBef>
              <a:buChar char="-"/>
            </a:pPr>
            <a:r>
              <a:rPr lang="en"/>
              <a:t>Must be “freely accessible to the public”</a:t>
            </a:r>
            <a:endParaRPr/>
          </a:p>
          <a:p>
            <a:pPr>
              <a:spcBef>
                <a:spcPts val="0"/>
              </a:spcBef>
              <a:buChar char="-"/>
            </a:pPr>
            <a:r>
              <a:rPr lang="en"/>
              <a:t>Must be posted “on the local agency’s Internet Web site, if the local agency has one.”</a:t>
            </a:r>
            <a:endParaRPr/>
          </a:p>
          <a:p>
            <a:pPr marL="0" indent="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What does the Brown Act Require?</a:t>
            </a:r>
            <a:endParaRPr/>
          </a:p>
        </p:txBody>
      </p:sp>
      <p:sp>
        <p:nvSpPr>
          <p:cNvPr id="223" name="Google Shape;223;p44"/>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r>
              <a:rPr lang="en" b="1"/>
              <a:t>Emergency Meetings</a:t>
            </a:r>
            <a:endParaRPr b="1"/>
          </a:p>
          <a:p>
            <a:pPr marL="0" indent="0">
              <a:buNone/>
            </a:pPr>
            <a:r>
              <a:rPr lang="en" b="1" u="sng">
                <a:solidFill>
                  <a:schemeClr val="hlink"/>
                </a:solidFill>
                <a:hlinkClick r:id="rId3"/>
              </a:rPr>
              <a:t>Government Code §54956.5</a:t>
            </a:r>
            <a:endParaRPr b="1"/>
          </a:p>
          <a:p>
            <a:pPr marL="0" indent="0">
              <a:buNone/>
            </a:pPr>
            <a:r>
              <a:rPr lang="en" b="1" i="1"/>
              <a:t>Key Points</a:t>
            </a:r>
            <a:endParaRPr b="1" i="1"/>
          </a:p>
          <a:p>
            <a:pPr>
              <a:buChar char="-"/>
            </a:pPr>
            <a:r>
              <a:rPr lang="en"/>
              <a:t>Limited in nature, and will more than likely not apply to most Curriculum Committees and Local Academic Senates.</a:t>
            </a:r>
            <a:endParaRPr/>
          </a:p>
          <a:p>
            <a:pPr>
              <a:spcBef>
                <a:spcPts val="0"/>
              </a:spcBef>
              <a:buChar char="-"/>
            </a:pPr>
            <a:r>
              <a:rPr lang="en"/>
              <a:t>“An emergency, which shall be defined as a work stoppage, crippling activity, or other activity that severely impairs public health, safety, or both, as determined by a majority of the members of the legislative body.”</a:t>
            </a:r>
            <a:endParaRPr/>
          </a:p>
          <a:p>
            <a:pPr marL="0" indent="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What does the Brown Act Require?</a:t>
            </a:r>
            <a:endParaRPr/>
          </a:p>
        </p:txBody>
      </p:sp>
      <p:sp>
        <p:nvSpPr>
          <p:cNvPr id="230" name="Google Shape;230;p45"/>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r>
              <a:rPr lang="en" b="1"/>
              <a:t>Only agendized items may be discussed during Regular Meetings, except for the following:</a:t>
            </a:r>
            <a:endParaRPr b="1"/>
          </a:p>
          <a:p>
            <a:pPr marL="0" indent="0">
              <a:buNone/>
            </a:pPr>
            <a:r>
              <a:rPr lang="en" b="1" u="sng">
                <a:solidFill>
                  <a:schemeClr val="hlink"/>
                </a:solidFill>
                <a:hlinkClick r:id="rId3"/>
              </a:rPr>
              <a:t>Government Code §54954.2(b)</a:t>
            </a:r>
            <a:endParaRPr b="1"/>
          </a:p>
          <a:p>
            <a:pPr marL="0" indent="0">
              <a:buNone/>
            </a:pPr>
            <a:r>
              <a:rPr lang="en" b="1" i="1"/>
              <a:t>Key Points</a:t>
            </a:r>
            <a:endParaRPr b="1" i="1"/>
          </a:p>
          <a:p>
            <a:pPr>
              <a:buAutoNum type="arabicPeriod"/>
            </a:pPr>
            <a:r>
              <a:rPr lang="en"/>
              <a:t>“...a majority vote of the legislative body [determines] an emergency situation exists, as defined in Section 54956.5.”</a:t>
            </a:r>
            <a:endParaRPr/>
          </a:p>
          <a:p>
            <a:pPr>
              <a:spcBef>
                <a:spcPts val="0"/>
              </a:spcBef>
              <a:buAutoNum type="arabicPeriod"/>
            </a:pPr>
            <a:r>
              <a:rPr lang="en"/>
              <a:t>An agenda item requiring immediate action came to the attention of the “local agency” after the agenda was posted, if:</a:t>
            </a:r>
            <a:endParaRPr/>
          </a:p>
          <a:p>
            <a:pPr marL="1828754" lvl="1">
              <a:spcBef>
                <a:spcPts val="0"/>
              </a:spcBef>
              <a:buAutoNum type="alphaLcPeriod"/>
            </a:pPr>
            <a:r>
              <a:rPr lang="en"/>
              <a:t>⅔ of the committee has voted to the addition of the item, or </a:t>
            </a:r>
            <a:endParaRPr/>
          </a:p>
          <a:p>
            <a:pPr marL="1828754" lvl="1">
              <a:spcBef>
                <a:spcPts val="0"/>
              </a:spcBef>
              <a:buAutoNum type="alphaLcPeriod"/>
            </a:pPr>
            <a:r>
              <a:rPr lang="en"/>
              <a:t>Unanimous approval if quorum is less than ⅔ of committee membership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6"/>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What does the Brown Act Require?</a:t>
            </a:r>
            <a:endParaRPr/>
          </a:p>
        </p:txBody>
      </p:sp>
      <p:sp>
        <p:nvSpPr>
          <p:cNvPr id="237" name="Google Shape;237;p46"/>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r>
              <a:rPr lang="en" b="1"/>
              <a:t>Only agendized items may be discussed during Special Meetings.</a:t>
            </a:r>
            <a:endParaRPr b="1"/>
          </a:p>
          <a:p>
            <a:pPr marL="0" indent="0">
              <a:buNone/>
            </a:pPr>
            <a:r>
              <a:rPr lang="en" b="1" u="sng">
                <a:solidFill>
                  <a:schemeClr val="hlink"/>
                </a:solidFill>
                <a:hlinkClick r:id="rId3"/>
              </a:rPr>
              <a:t>Government Code §54956</a:t>
            </a:r>
            <a:endParaRPr b="1"/>
          </a:p>
          <a:p>
            <a:pPr marL="0" indent="0">
              <a:buNone/>
            </a:pPr>
            <a:r>
              <a:rPr lang="en" b="1" i="1"/>
              <a:t>Key Point</a:t>
            </a:r>
            <a:endParaRPr b="1" i="1"/>
          </a:p>
          <a:p>
            <a:pPr marL="0" indent="0">
              <a:buNone/>
            </a:pPr>
            <a:r>
              <a:rPr lang="en"/>
              <a:t>“The call and notice shall specify…the business to be transacted or discussed.  No other business shall be considered at these meetings by the legislative body.”</a:t>
            </a:r>
            <a:endParaRPr/>
          </a:p>
          <a:p>
            <a:pPr marL="0" indent="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7"/>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What does the Brown Act Require?</a:t>
            </a:r>
            <a:endParaRPr/>
          </a:p>
        </p:txBody>
      </p:sp>
      <p:sp>
        <p:nvSpPr>
          <p:cNvPr id="244" name="Google Shape;244;p47"/>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rmAutofit fontScale="92500" lnSpcReduction="10000"/>
          </a:bodyPr>
          <a:lstStyle/>
          <a:p>
            <a:pPr marL="0" indent="0">
              <a:buNone/>
            </a:pPr>
            <a:r>
              <a:rPr lang="en" b="1"/>
              <a:t>The public must be provided an opportunity to address the “legislative body” on any item “that is within the subject matter jurisdiction.”</a:t>
            </a:r>
            <a:endParaRPr b="1"/>
          </a:p>
          <a:p>
            <a:pPr marL="0" indent="0">
              <a:buNone/>
            </a:pPr>
            <a:r>
              <a:rPr lang="en" b="1" u="sng">
                <a:solidFill>
                  <a:schemeClr val="hlink"/>
                </a:solidFill>
                <a:hlinkClick r:id="rId3"/>
              </a:rPr>
              <a:t>Government Code §54954.3</a:t>
            </a:r>
            <a:endParaRPr b="1"/>
          </a:p>
          <a:p>
            <a:pPr marL="0" indent="0">
              <a:buNone/>
            </a:pPr>
            <a:r>
              <a:rPr lang="en" b="1" i="1"/>
              <a:t>Key Points</a:t>
            </a:r>
            <a:endParaRPr b="1" i="1"/>
          </a:p>
          <a:p>
            <a:pPr indent="-390938">
              <a:buSzPct val="52380"/>
              <a:buChar char="-"/>
            </a:pPr>
            <a:r>
              <a:rPr lang="en"/>
              <a:t>Comment can be made “before or during the legislative body’s consideration of the item.”</a:t>
            </a:r>
            <a:endParaRPr/>
          </a:p>
          <a:p>
            <a:pPr indent="-390938">
              <a:spcBef>
                <a:spcPts val="0"/>
              </a:spcBef>
              <a:buSzPct val="52380"/>
              <a:buChar char="-"/>
            </a:pPr>
            <a:r>
              <a:rPr lang="en"/>
              <a:t>Public need not be provided an opportunity to address an agendized item if the public was allowed the opportunity at another public meeting composed exclusively of members of the legislative body, and the item was not substantially changed.</a:t>
            </a:r>
            <a:endParaRPr/>
          </a:p>
          <a:p>
            <a:pPr indent="-390938">
              <a:spcBef>
                <a:spcPts val="0"/>
              </a:spcBef>
              <a:buSzPct val="52380"/>
              <a:buChar char="-"/>
            </a:pPr>
            <a:r>
              <a:rPr lang="en"/>
              <a:t>Special meetings must allow the public the opportunity to address the legislative body “concerning any item that has been described in the notice...before or during consideration of that item.”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Presenters </a:t>
            </a:r>
            <a:endParaRPr/>
          </a:p>
        </p:txBody>
      </p:sp>
      <p:sp>
        <p:nvSpPr>
          <p:cNvPr id="128" name="Google Shape;128;p30"/>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a:bodyPr>
          <a:lstStyle/>
          <a:p>
            <a:pPr marL="0" indent="0">
              <a:spcBef>
                <a:spcPts val="1600"/>
              </a:spcBef>
              <a:buClr>
                <a:schemeClr val="dk1"/>
              </a:buClr>
              <a:buSzPts val="1100"/>
              <a:buNone/>
            </a:pPr>
            <a:r>
              <a:rPr lang="en" sz="3600">
                <a:solidFill>
                  <a:schemeClr val="dk1"/>
                </a:solidFill>
              </a:rPr>
              <a:t>Stephanie Curry, ASCCC Curriculum Chair 2021-2022</a:t>
            </a:r>
            <a:endParaRPr sz="3600">
              <a:solidFill>
                <a:schemeClr val="dk1"/>
              </a:solidFill>
            </a:endParaRPr>
          </a:p>
          <a:p>
            <a:pPr marL="0" indent="0">
              <a:spcBef>
                <a:spcPts val="1600"/>
              </a:spcBef>
              <a:buClr>
                <a:schemeClr val="dk1"/>
              </a:buClr>
              <a:buSzPts val="1100"/>
              <a:buNone/>
            </a:pPr>
            <a:r>
              <a:rPr lang="en" sz="3600">
                <a:solidFill>
                  <a:schemeClr val="dk1"/>
                </a:solidFill>
              </a:rPr>
              <a:t>Mark Edward Osea, 5C, Bakersfield College</a:t>
            </a:r>
            <a:endParaRPr sz="3600">
              <a:solidFill>
                <a:schemeClr val="dk1"/>
              </a:solidFill>
            </a:endParaRPr>
          </a:p>
          <a:p>
            <a:pPr marL="0" indent="0">
              <a:spcBef>
                <a:spcPts val="1600"/>
              </a:spcBef>
              <a:buClr>
                <a:schemeClr val="dk1"/>
              </a:buClr>
              <a:buSzPts val="1100"/>
              <a:buNone/>
            </a:pPr>
            <a:r>
              <a:rPr lang="en" sz="3600">
                <a:solidFill>
                  <a:schemeClr val="dk1"/>
                </a:solidFill>
              </a:rPr>
              <a:t>Erik Reese, 5C, Moorpark College</a:t>
            </a:r>
            <a:endParaRPr sz="3600">
              <a:solidFill>
                <a:schemeClr val="dk1"/>
              </a:solidFill>
            </a:endParaRPr>
          </a:p>
          <a:p>
            <a:pPr marL="0" indent="0">
              <a:spcBef>
                <a:spcPts val="1600"/>
              </a:spcBef>
              <a:buClr>
                <a:schemeClr val="dk1"/>
              </a:buClr>
              <a:buSzPts val="1100"/>
              <a:buNone/>
            </a:pPr>
            <a:r>
              <a:rPr lang="en" sz="3600">
                <a:solidFill>
                  <a:schemeClr val="dk1"/>
                </a:solidFill>
              </a:rPr>
              <a:t>David Williams, 5C, Solano College, VP- Academic Affairs</a:t>
            </a:r>
            <a:endParaRPr sz="3600">
              <a:solidFill>
                <a:schemeClr val="dk1"/>
              </a:solidFill>
            </a:endParaRPr>
          </a:p>
          <a:p>
            <a:pPr marL="0" indent="0">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8"/>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What does the Brown Act Require?</a:t>
            </a:r>
            <a:endParaRPr/>
          </a:p>
        </p:txBody>
      </p:sp>
      <p:sp>
        <p:nvSpPr>
          <p:cNvPr id="251" name="Google Shape;251;p48"/>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rmAutofit fontScale="92500" lnSpcReduction="20000"/>
          </a:bodyPr>
          <a:lstStyle/>
          <a:p>
            <a:pPr marL="0" indent="0">
              <a:buNone/>
            </a:pPr>
            <a:r>
              <a:rPr lang="en" b="1" dirty="0"/>
              <a:t>Closed Session may not necessarily apply to Local Academic Senates or Curriculum Committees, unless the following items are under consideration: </a:t>
            </a:r>
            <a:endParaRPr b="1" dirty="0"/>
          </a:p>
          <a:p>
            <a:pPr marL="0" indent="0">
              <a:buNone/>
            </a:pPr>
            <a:r>
              <a:rPr lang="en" b="1" u="sng" dirty="0">
                <a:solidFill>
                  <a:schemeClr val="hlink"/>
                </a:solidFill>
                <a:hlinkClick r:id="rId3"/>
              </a:rPr>
              <a:t>Government Code §54954.5</a:t>
            </a:r>
            <a:endParaRPr b="1" dirty="0"/>
          </a:p>
          <a:p>
            <a:pPr marL="0" indent="0">
              <a:buNone/>
            </a:pPr>
            <a:r>
              <a:rPr lang="en" b="1" i="1" dirty="0"/>
              <a:t>Key Points</a:t>
            </a:r>
            <a:endParaRPr b="1" i="1" dirty="0"/>
          </a:p>
          <a:p>
            <a:pPr indent="-383953">
              <a:buSzPct val="52380"/>
              <a:buAutoNum type="arabicPeriod"/>
            </a:pPr>
            <a:r>
              <a:rPr lang="en" dirty="0"/>
              <a:t>Litigation - Existing, Initiating, or Anticipated </a:t>
            </a:r>
            <a:endParaRPr dirty="0"/>
          </a:p>
          <a:p>
            <a:pPr indent="-383953">
              <a:spcBef>
                <a:spcPts val="0"/>
              </a:spcBef>
              <a:buSzPct val="52380"/>
              <a:buAutoNum type="arabicPeriod"/>
            </a:pPr>
            <a:r>
              <a:rPr lang="en" dirty="0"/>
              <a:t>Real Estate Negotiations</a:t>
            </a:r>
            <a:endParaRPr dirty="0"/>
          </a:p>
          <a:p>
            <a:pPr indent="-383953">
              <a:spcBef>
                <a:spcPts val="0"/>
              </a:spcBef>
              <a:buSzPct val="52380"/>
              <a:buAutoNum type="arabicPeriod"/>
            </a:pPr>
            <a:r>
              <a:rPr lang="en" dirty="0"/>
              <a:t>Personnel - Public employee appointment, employment, evaluation, discipline/dismissal/release</a:t>
            </a:r>
            <a:endParaRPr dirty="0"/>
          </a:p>
          <a:p>
            <a:pPr indent="-383953">
              <a:spcBef>
                <a:spcPts val="0"/>
              </a:spcBef>
              <a:buSzPct val="52380"/>
              <a:buAutoNum type="arabicPeriod"/>
            </a:pPr>
            <a:r>
              <a:rPr lang="en" dirty="0"/>
              <a:t>Labor Negotiations</a:t>
            </a:r>
            <a:endParaRPr dirty="0"/>
          </a:p>
          <a:p>
            <a:pPr indent="-383953">
              <a:spcBef>
                <a:spcPts val="0"/>
              </a:spcBef>
              <a:buSzPct val="52380"/>
              <a:buAutoNum type="arabicPeriod"/>
            </a:pPr>
            <a:r>
              <a:rPr lang="en" dirty="0"/>
              <a:t>License Applicants with Criminal Records</a:t>
            </a:r>
            <a:endParaRPr dirty="0"/>
          </a:p>
          <a:p>
            <a:pPr indent="-383953">
              <a:spcBef>
                <a:spcPts val="0"/>
              </a:spcBef>
              <a:buSzPct val="52380"/>
              <a:buAutoNum type="arabicPeriod"/>
            </a:pPr>
            <a:r>
              <a:rPr lang="en" dirty="0"/>
              <a:t>Liability Claims</a:t>
            </a:r>
            <a:endParaRPr dirty="0"/>
          </a:p>
          <a:p>
            <a:pPr indent="-383953">
              <a:spcBef>
                <a:spcPts val="0"/>
              </a:spcBef>
              <a:buSzPct val="52380"/>
              <a:buAutoNum type="arabicPeriod"/>
            </a:pPr>
            <a:r>
              <a:rPr lang="en" dirty="0"/>
              <a:t>Threat to Public Services or Facilities</a:t>
            </a:r>
            <a:endParaRPr dirty="0"/>
          </a:p>
          <a:p>
            <a:pPr indent="-383953">
              <a:spcBef>
                <a:spcPts val="0"/>
              </a:spcBef>
              <a:buSzPct val="52380"/>
              <a:buAutoNum type="arabicPeriod"/>
            </a:pPr>
            <a:r>
              <a:rPr lang="en" dirty="0"/>
              <a:t>Health Trade Secrets</a:t>
            </a:r>
            <a:endParaRPr dirty="0"/>
          </a:p>
          <a:p>
            <a:pPr indent="-383953">
              <a:spcBef>
                <a:spcPts val="0"/>
              </a:spcBef>
              <a:buSzPct val="52380"/>
              <a:buAutoNum type="arabicPeriod"/>
            </a:pPr>
            <a:r>
              <a:rPr lang="en" dirty="0"/>
              <a:t>Multijurisdicitional Drug Law Enforcement Agency Case Review/Planning</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9"/>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What does the Brown Act Require?</a:t>
            </a:r>
            <a:endParaRPr/>
          </a:p>
        </p:txBody>
      </p:sp>
      <p:sp>
        <p:nvSpPr>
          <p:cNvPr id="258" name="Google Shape;258;p49"/>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rmAutofit fontScale="92500" lnSpcReduction="20000"/>
          </a:bodyPr>
          <a:lstStyle/>
          <a:p>
            <a:pPr marL="0" indent="0">
              <a:buNone/>
            </a:pPr>
            <a:r>
              <a:rPr lang="en" b="1" dirty="0"/>
              <a:t>A majority of members of the legislative body may not “discuss, deliberate, or take action”, outside of an agendized meeting, “any item of business that is within the subject matter jurisdiction of the legislative body.”  </a:t>
            </a:r>
            <a:endParaRPr b="1" dirty="0"/>
          </a:p>
          <a:p>
            <a:pPr marL="0" indent="0">
              <a:buNone/>
            </a:pPr>
            <a:r>
              <a:rPr lang="en" b="1" u="sng" dirty="0">
                <a:solidFill>
                  <a:schemeClr val="hlink"/>
                </a:solidFill>
                <a:hlinkClick r:id="rId3"/>
              </a:rPr>
              <a:t>Government Code §54954.2</a:t>
            </a:r>
            <a:endParaRPr b="1" dirty="0"/>
          </a:p>
          <a:p>
            <a:pPr marL="0" indent="0">
              <a:buNone/>
            </a:pPr>
            <a:r>
              <a:rPr lang="en" b="1" i="1" dirty="0"/>
              <a:t>Key Points</a:t>
            </a:r>
            <a:endParaRPr b="1" i="1" dirty="0"/>
          </a:p>
          <a:p>
            <a:pPr indent="-376968">
              <a:buSzPct val="52380"/>
              <a:buAutoNum type="arabicPeriod"/>
            </a:pPr>
            <a:r>
              <a:rPr lang="en" dirty="0"/>
              <a:t>Members may congregate outside of committee, “provided that a majority of the members do not discuss among themselves, other than as part of the scheduled program, business of a specific nature that is within the subject matter jurisdiction of the legislative body of the local agency.”</a:t>
            </a:r>
            <a:endParaRPr dirty="0"/>
          </a:p>
          <a:p>
            <a:pPr indent="-376968">
              <a:spcBef>
                <a:spcPts val="0"/>
              </a:spcBef>
              <a:buSzPct val="52380"/>
              <a:buAutoNum type="arabicPeriod"/>
            </a:pPr>
            <a:r>
              <a:rPr lang="en" dirty="0"/>
              <a:t>The Brown Act does not prevent a member to confer with their constituents through individual contact.  A series of contacts that lead to a discussion with a majority of the membership may constitute a violation of the Brown Act.</a:t>
            </a:r>
            <a:endParaRPr dirty="0"/>
          </a:p>
          <a:p>
            <a:pPr indent="-376968">
              <a:spcBef>
                <a:spcPts val="0"/>
              </a:spcBef>
              <a:buSzPct val="52380"/>
              <a:buAutoNum type="arabicPeriod"/>
            </a:pPr>
            <a:r>
              <a:rPr lang="en" dirty="0"/>
              <a:t>Any communication/contact that reveals or may reveal the positions of other members of the legislative body may constitute a violation of the Brown Act.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1"/>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COVID-19 and the Brown Act: Pre-COVID</a:t>
            </a:r>
            <a:endParaRPr/>
          </a:p>
        </p:txBody>
      </p:sp>
      <p:sp>
        <p:nvSpPr>
          <p:cNvPr id="272" name="Google Shape;272;p51"/>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a:buChar char="●"/>
            </a:pPr>
            <a:r>
              <a:rPr lang="en" dirty="0"/>
              <a:t>Ever wonder why legislative bodies largely meet in person?</a:t>
            </a:r>
            <a:endParaRPr dirty="0"/>
          </a:p>
          <a:p>
            <a:pPr>
              <a:spcBef>
                <a:spcPts val="0"/>
              </a:spcBef>
              <a:buChar char="●"/>
            </a:pPr>
            <a:r>
              <a:rPr lang="en" dirty="0"/>
              <a:t>Teleconferencing requires (</a:t>
            </a:r>
            <a:r>
              <a:rPr lang="en" dirty="0">
                <a:hlinkClick r:id="rId3"/>
              </a:rPr>
              <a:t>§54953b</a:t>
            </a:r>
            <a:r>
              <a:rPr lang="en" dirty="0"/>
              <a:t>):</a:t>
            </a:r>
            <a:endParaRPr dirty="0"/>
          </a:p>
          <a:p>
            <a:pPr lvl="1">
              <a:spcBef>
                <a:spcPts val="0"/>
              </a:spcBef>
              <a:buChar char="○"/>
            </a:pPr>
            <a:r>
              <a:rPr lang="en" dirty="0"/>
              <a:t>All votes by roll call</a:t>
            </a:r>
            <a:endParaRPr dirty="0"/>
          </a:p>
          <a:p>
            <a:pPr lvl="1">
              <a:spcBef>
                <a:spcPts val="0"/>
              </a:spcBef>
              <a:buChar char="○"/>
            </a:pPr>
            <a:r>
              <a:rPr lang="en" dirty="0"/>
              <a:t>Agendas posted at all teleconference locations</a:t>
            </a:r>
            <a:endParaRPr dirty="0"/>
          </a:p>
          <a:p>
            <a:pPr lvl="1">
              <a:spcBef>
                <a:spcPts val="0"/>
              </a:spcBef>
              <a:buChar char="○"/>
            </a:pPr>
            <a:r>
              <a:rPr lang="en" dirty="0"/>
              <a:t>Each teleconference location is identified in the agenda and notice of meeting</a:t>
            </a:r>
            <a:endParaRPr dirty="0"/>
          </a:p>
          <a:p>
            <a:pPr lvl="1">
              <a:spcBef>
                <a:spcPts val="0"/>
              </a:spcBef>
              <a:buChar char="○"/>
            </a:pPr>
            <a:r>
              <a:rPr lang="en" dirty="0"/>
              <a:t>Each teleconference location is accessible to the public</a:t>
            </a:r>
            <a:endParaRPr dirty="0"/>
          </a:p>
          <a:p>
            <a:pPr lvl="2">
              <a:spcBef>
                <a:spcPts val="0"/>
              </a:spcBef>
              <a:buChar char="■"/>
            </a:pPr>
            <a:r>
              <a:rPr lang="en" dirty="0"/>
              <a:t>Members of public may address the legislative body at each teleconference location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2"/>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COVID-19 and the Brown Act: Mid-COVID</a:t>
            </a:r>
            <a:endParaRPr/>
          </a:p>
        </p:txBody>
      </p:sp>
      <p:sp>
        <p:nvSpPr>
          <p:cNvPr id="278" name="Google Shape;278;p52"/>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a:buChar char="●"/>
            </a:pPr>
            <a:r>
              <a:rPr lang="en"/>
              <a:t>Governor’s Executive Order </a:t>
            </a:r>
            <a:r>
              <a:rPr lang="en" u="sng">
                <a:solidFill>
                  <a:schemeClr val="hlink"/>
                </a:solidFill>
                <a:hlinkClick r:id="rId3"/>
              </a:rPr>
              <a:t>N-25-20</a:t>
            </a:r>
            <a:r>
              <a:rPr lang="en"/>
              <a:t> (March 12, 2020)</a:t>
            </a:r>
            <a:endParaRPr/>
          </a:p>
          <a:p>
            <a:pPr lvl="1">
              <a:spcBef>
                <a:spcPts val="0"/>
              </a:spcBef>
              <a:buChar char="○"/>
            </a:pPr>
            <a:r>
              <a:rPr lang="en"/>
              <a:t>Suspension of teleconference requirements</a:t>
            </a:r>
            <a:endParaRPr/>
          </a:p>
          <a:p>
            <a:pPr>
              <a:spcBef>
                <a:spcPts val="0"/>
              </a:spcBef>
              <a:buChar char="●"/>
            </a:pPr>
            <a:r>
              <a:rPr lang="en"/>
              <a:t>Governor’s Executive Order </a:t>
            </a:r>
            <a:r>
              <a:rPr lang="en" u="sng">
                <a:solidFill>
                  <a:schemeClr val="hlink"/>
                </a:solidFill>
                <a:hlinkClick r:id="rId4"/>
              </a:rPr>
              <a:t>N-29-20</a:t>
            </a:r>
            <a:r>
              <a:rPr lang="en"/>
              <a:t> (March 17, 2020)</a:t>
            </a:r>
            <a:endParaRPr/>
          </a:p>
          <a:p>
            <a:pPr lvl="1">
              <a:spcBef>
                <a:spcPts val="0"/>
              </a:spcBef>
              <a:buChar char="○"/>
            </a:pPr>
            <a:r>
              <a:rPr lang="en"/>
              <a:t>Clarified accessibility and notice requirements</a:t>
            </a:r>
            <a:endParaRPr/>
          </a:p>
          <a:p>
            <a:pPr>
              <a:spcBef>
                <a:spcPts val="0"/>
              </a:spcBef>
              <a:buChar char="●"/>
            </a:pPr>
            <a:r>
              <a:rPr lang="en"/>
              <a:t>Enabled legislative bodies to conduct business online</a:t>
            </a:r>
            <a:endParaRPr/>
          </a:p>
          <a:p>
            <a:pPr lvl="1">
              <a:spcBef>
                <a:spcPts val="0"/>
              </a:spcBef>
              <a:buChar char="○"/>
            </a:pPr>
            <a:r>
              <a:rPr lang="en"/>
              <a:t>Agenda and notice of meetings 72 hours in advance</a:t>
            </a:r>
            <a:endParaRPr/>
          </a:p>
          <a:p>
            <a:pPr lvl="1">
              <a:spcBef>
                <a:spcPts val="0"/>
              </a:spcBef>
              <a:buChar char="○"/>
            </a:pPr>
            <a:r>
              <a:rPr lang="en"/>
              <a:t>Must also include info how public may observe and offer public comment</a:t>
            </a:r>
            <a:endParaRPr/>
          </a:p>
          <a:p>
            <a:pPr lvl="1">
              <a:spcBef>
                <a:spcPts val="0"/>
              </a:spcBef>
              <a:buChar char="○"/>
            </a:pPr>
            <a:r>
              <a:rPr lang="en"/>
              <a:t>All votes by roll call; other teleconference requirements suspended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3"/>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dirty="0"/>
              <a:t>COVID-19 and the Brown Act: Coming Soon</a:t>
            </a:r>
            <a:endParaRPr dirty="0"/>
          </a:p>
        </p:txBody>
      </p:sp>
      <p:sp>
        <p:nvSpPr>
          <p:cNvPr id="284" name="Google Shape;284;p53"/>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a:buChar char="●"/>
            </a:pPr>
            <a:r>
              <a:rPr lang="en" sz="3200" dirty="0"/>
              <a:t>Governor’s Executive Order </a:t>
            </a:r>
            <a:r>
              <a:rPr lang="en" sz="3200" u="sng" dirty="0">
                <a:solidFill>
                  <a:schemeClr val="hlink"/>
                </a:solidFill>
                <a:hlinkClick r:id="rId3"/>
              </a:rPr>
              <a:t>N-08-21</a:t>
            </a:r>
            <a:endParaRPr sz="3200" dirty="0"/>
          </a:p>
          <a:p>
            <a:pPr>
              <a:spcBef>
                <a:spcPts val="0"/>
              </a:spcBef>
              <a:buChar char="●"/>
            </a:pPr>
            <a:r>
              <a:rPr lang="en" sz="3200" dirty="0"/>
              <a:t>Teleconference requirements suspensions apply through September 30, 2021</a:t>
            </a:r>
            <a:endParaRPr sz="3200" dirty="0"/>
          </a:p>
          <a:p>
            <a:pPr>
              <a:spcBef>
                <a:spcPts val="0"/>
              </a:spcBef>
              <a:buChar char="●"/>
            </a:pPr>
            <a:r>
              <a:rPr lang="en" sz="3200" dirty="0"/>
              <a:t>Fall is going to be an interesting transitional semester!</a:t>
            </a:r>
            <a:endParaRPr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 name="Title 1">
            <a:extLst>
              <a:ext uri="{FF2B5EF4-FFF2-40B4-BE49-F238E27FC236}">
                <a16:creationId xmlns:a16="http://schemas.microsoft.com/office/drawing/2014/main" id="{0C881D90-97D9-469B-B93C-281DD9CB3519}"/>
              </a:ext>
            </a:extLst>
          </p:cNvPr>
          <p:cNvSpPr>
            <a:spLocks noGrp="1"/>
          </p:cNvSpPr>
          <p:nvPr>
            <p:ph type="title"/>
          </p:nvPr>
        </p:nvSpPr>
        <p:spPr/>
        <p:txBody>
          <a:bodyPr/>
          <a:lstStyle/>
          <a:p>
            <a:r>
              <a:rPr lang="en-US" dirty="0">
                <a:solidFill>
                  <a:schemeClr val="tx1"/>
                </a:solidFill>
                <a:latin typeface="Palatino Linotype"/>
                <a:ea typeface="Palatino Linotype"/>
                <a:cs typeface="Palatino Linotype"/>
                <a:sym typeface="Palatino Linotype"/>
              </a:rPr>
              <a:t>Role of Parliamentary Procedure </a:t>
            </a:r>
            <a:br>
              <a:rPr lang="en-US" dirty="0">
                <a:solidFill>
                  <a:schemeClr val="tx1"/>
                </a:solidFill>
                <a:latin typeface="Palatino Linotype"/>
                <a:ea typeface="Palatino Linotype"/>
                <a:cs typeface="Palatino Linotype"/>
                <a:sym typeface="Palatino Linotype"/>
              </a:rPr>
            </a:br>
            <a:endParaRPr lang="en-US" dirty="0">
              <a:solidFill>
                <a:schemeClr val="tx1"/>
              </a:solidFill>
            </a:endParaRPr>
          </a:p>
        </p:txBody>
      </p:sp>
      <p:sp>
        <p:nvSpPr>
          <p:cNvPr id="291" name="Google Shape;291;p54"/>
          <p:cNvSpPr txBox="1">
            <a:spLocks noGrp="1"/>
          </p:cNvSpPr>
          <p:nvPr>
            <p:ph type="body" idx="4294967295"/>
          </p:nvPr>
        </p:nvSpPr>
        <p:spPr>
          <a:xfrm>
            <a:off x="1786854" y="1602297"/>
            <a:ext cx="8589045" cy="4723002"/>
          </a:xfrm>
          <a:prstGeom prst="rect">
            <a:avLst/>
          </a:prstGeom>
        </p:spPr>
        <p:txBody>
          <a:bodyPr spcFirstLastPara="1" vert="horz" wrap="square" lIns="91433" tIns="45700" rIns="91433" bIns="45700" numCol="1" anchor="t" anchorCtr="0" compatLnSpc="1">
            <a:prstTxWarp prst="textNoShape">
              <a:avLst/>
            </a:prstTxWarp>
            <a:normAutofit/>
          </a:bodyPr>
          <a:lstStyle/>
          <a:p>
            <a:pPr marL="0" indent="0">
              <a:spcBef>
                <a:spcPts val="1333"/>
              </a:spcBef>
              <a:buNone/>
            </a:pPr>
            <a:r>
              <a:rPr lang="en" sz="2667" dirty="0"/>
              <a:t>Parliamentary procedure allows for effective meeting management.</a:t>
            </a:r>
            <a:endParaRPr sz="2667" dirty="0"/>
          </a:p>
          <a:p>
            <a:pPr marL="0" indent="0">
              <a:spcBef>
                <a:spcPts val="1333"/>
              </a:spcBef>
              <a:buNone/>
            </a:pPr>
            <a:r>
              <a:rPr lang="en" sz="2667" dirty="0"/>
              <a:t>It allows a committee to arrive at the will of the majority with the greatest number of questions in the shortest amount of time. </a:t>
            </a:r>
            <a:endParaRPr sz="2667" dirty="0"/>
          </a:p>
          <a:p>
            <a:pPr marL="0" indent="0">
              <a:spcBef>
                <a:spcPts val="1333"/>
              </a:spcBef>
              <a:buNone/>
            </a:pPr>
            <a:r>
              <a:rPr lang="en" sz="2667" dirty="0"/>
              <a:t>This is accomplished regardless of whether the committee is in total harmony or if there is impassioned division of opinion. </a:t>
            </a:r>
            <a:endParaRPr sz="2667"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 name="Title 1">
            <a:extLst>
              <a:ext uri="{FF2B5EF4-FFF2-40B4-BE49-F238E27FC236}">
                <a16:creationId xmlns:a16="http://schemas.microsoft.com/office/drawing/2014/main" id="{1612C2D1-8435-4A49-A68E-F11F98B73BFF}"/>
              </a:ext>
            </a:extLst>
          </p:cNvPr>
          <p:cNvSpPr>
            <a:spLocks noGrp="1"/>
          </p:cNvSpPr>
          <p:nvPr>
            <p:ph type="title"/>
          </p:nvPr>
        </p:nvSpPr>
        <p:spPr/>
        <p:txBody>
          <a:bodyPr/>
          <a:lstStyle/>
          <a:p>
            <a:r>
              <a:rPr lang="en-US" dirty="0">
                <a:solidFill>
                  <a:schemeClr val="tx1"/>
                </a:solidFill>
                <a:latin typeface="Palatino"/>
                <a:ea typeface="Palatino"/>
                <a:cs typeface="Palatino"/>
                <a:sym typeface="Palatino"/>
              </a:rPr>
              <a:t>Purpose/Principles of Parliamentary Procedure</a:t>
            </a:r>
            <a:br>
              <a:rPr lang="en-US" dirty="0">
                <a:solidFill>
                  <a:schemeClr val="tx1"/>
                </a:solidFill>
                <a:latin typeface="Palatino Linotype"/>
                <a:ea typeface="Palatino Linotype"/>
                <a:cs typeface="Palatino Linotype"/>
                <a:sym typeface="Palatino Linotype"/>
              </a:rPr>
            </a:br>
            <a:endParaRPr lang="en-US" dirty="0">
              <a:solidFill>
                <a:schemeClr val="tx1"/>
              </a:solidFill>
            </a:endParaRPr>
          </a:p>
        </p:txBody>
      </p:sp>
      <p:sp>
        <p:nvSpPr>
          <p:cNvPr id="298" name="Google Shape;298;p55"/>
          <p:cNvSpPr txBox="1">
            <a:spLocks noGrp="1"/>
          </p:cNvSpPr>
          <p:nvPr>
            <p:ph type="body" idx="4294967295"/>
          </p:nvPr>
        </p:nvSpPr>
        <p:spPr>
          <a:xfrm>
            <a:off x="1627464" y="1690689"/>
            <a:ext cx="8748436" cy="4632324"/>
          </a:xfrm>
          <a:prstGeom prst="rect">
            <a:avLst/>
          </a:prstGeom>
        </p:spPr>
        <p:txBody>
          <a:bodyPr spcFirstLastPara="1" vert="horz" wrap="square" lIns="91433" tIns="45700" rIns="91433" bIns="45700" numCol="1" anchor="t" anchorCtr="0" compatLnSpc="1">
            <a:prstTxWarp prst="textNoShape">
              <a:avLst/>
            </a:prstTxWarp>
            <a:normAutofit lnSpcReduction="10000"/>
          </a:bodyPr>
          <a:lstStyle/>
          <a:p>
            <a:pPr indent="-474121">
              <a:lnSpc>
                <a:spcPct val="115000"/>
              </a:lnSpc>
              <a:spcBef>
                <a:spcPts val="1333"/>
              </a:spcBef>
              <a:buSzPts val="2000"/>
              <a:buChar char="●"/>
            </a:pPr>
            <a:r>
              <a:rPr lang="en" sz="2667" dirty="0"/>
              <a:t>Maintenance of order</a:t>
            </a:r>
            <a:endParaRPr sz="2667" dirty="0"/>
          </a:p>
          <a:p>
            <a:pPr indent="-474121">
              <a:lnSpc>
                <a:spcPct val="115000"/>
              </a:lnSpc>
              <a:spcBef>
                <a:spcPts val="0"/>
              </a:spcBef>
              <a:buSzPts val="2000"/>
              <a:buChar char="●"/>
            </a:pPr>
            <a:r>
              <a:rPr lang="en" sz="2667" dirty="0"/>
              <a:t>All voices are heard</a:t>
            </a:r>
            <a:endParaRPr sz="2667" dirty="0"/>
          </a:p>
          <a:p>
            <a:pPr indent="-474121">
              <a:lnSpc>
                <a:spcPct val="115000"/>
              </a:lnSpc>
              <a:spcBef>
                <a:spcPts val="0"/>
              </a:spcBef>
              <a:buSzPts val="2000"/>
              <a:buChar char="●"/>
            </a:pPr>
            <a:r>
              <a:rPr lang="en" sz="2667" dirty="0"/>
              <a:t>Look to see whose voices are missing in the discussion or debate</a:t>
            </a:r>
            <a:endParaRPr sz="2667" dirty="0"/>
          </a:p>
          <a:p>
            <a:pPr indent="-474121">
              <a:lnSpc>
                <a:spcPct val="115000"/>
              </a:lnSpc>
              <a:spcBef>
                <a:spcPts val="0"/>
              </a:spcBef>
              <a:buSzPts val="2000"/>
              <a:buChar char="●"/>
            </a:pPr>
            <a:r>
              <a:rPr lang="en" sz="2667" dirty="0"/>
              <a:t>Ability for each member to provide input on a topic</a:t>
            </a:r>
            <a:endParaRPr sz="2667" dirty="0"/>
          </a:p>
          <a:p>
            <a:pPr indent="-474121">
              <a:lnSpc>
                <a:spcPct val="115000"/>
              </a:lnSpc>
              <a:spcBef>
                <a:spcPts val="0"/>
              </a:spcBef>
              <a:buSzPts val="2000"/>
              <a:buChar char="●"/>
            </a:pPr>
            <a:r>
              <a:rPr lang="en" sz="2667" dirty="0"/>
              <a:t>All members have equal rights, privileges and obligations</a:t>
            </a:r>
            <a:endParaRPr sz="2667" dirty="0"/>
          </a:p>
          <a:p>
            <a:pPr indent="-474121">
              <a:lnSpc>
                <a:spcPct val="115000"/>
              </a:lnSpc>
              <a:spcBef>
                <a:spcPts val="0"/>
              </a:spcBef>
              <a:buSzPts val="2000"/>
              <a:buChar char="●"/>
            </a:pPr>
            <a:r>
              <a:rPr lang="en" sz="2667" dirty="0"/>
              <a:t>Full and free discussion with a diversity of ideas</a:t>
            </a:r>
            <a:endParaRPr sz="2667" dirty="0"/>
          </a:p>
          <a:p>
            <a:pPr indent="-474121">
              <a:lnSpc>
                <a:spcPct val="115000"/>
              </a:lnSpc>
              <a:spcBef>
                <a:spcPts val="0"/>
              </a:spcBef>
              <a:buSzPts val="2000"/>
              <a:buChar char="●"/>
            </a:pPr>
            <a:r>
              <a:rPr lang="en" sz="2667" dirty="0"/>
              <a:t>Quorum must be present for business to be conducted</a:t>
            </a:r>
            <a:endParaRPr sz="2667"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5D7B6F95-BA4F-493B-8182-B092507F88D5}"/>
              </a:ext>
            </a:extLst>
          </p:cNvPr>
          <p:cNvSpPr>
            <a:spLocks noGrp="1"/>
          </p:cNvSpPr>
          <p:nvPr>
            <p:ph type="title"/>
          </p:nvPr>
        </p:nvSpPr>
        <p:spPr/>
        <p:txBody>
          <a:bodyPr/>
          <a:lstStyle/>
          <a:p>
            <a:r>
              <a:rPr lang="en-US" dirty="0">
                <a:solidFill>
                  <a:schemeClr val="tx1"/>
                </a:solidFill>
              </a:rPr>
              <a:t>Role of the Chair </a:t>
            </a:r>
          </a:p>
        </p:txBody>
      </p:sp>
      <p:sp>
        <p:nvSpPr>
          <p:cNvPr id="305" name="Google Shape;305;p56"/>
          <p:cNvSpPr txBox="1">
            <a:spLocks noGrp="1"/>
          </p:cNvSpPr>
          <p:nvPr>
            <p:ph type="body" idx="4294967295"/>
          </p:nvPr>
        </p:nvSpPr>
        <p:spPr>
          <a:xfrm>
            <a:off x="1277649" y="1577130"/>
            <a:ext cx="10584383" cy="4918920"/>
          </a:xfrm>
          <a:prstGeom prst="rect">
            <a:avLst/>
          </a:prstGeom>
        </p:spPr>
        <p:txBody>
          <a:bodyPr spcFirstLastPara="1" vert="horz" wrap="square" lIns="152400" tIns="121900" rIns="121900" bIns="121900" numCol="1" anchor="t" anchorCtr="0" compatLnSpc="1">
            <a:prstTxWarp prst="textNoShape">
              <a:avLst/>
            </a:prstTxWarp>
            <a:noAutofit/>
          </a:bodyPr>
          <a:lstStyle/>
          <a:p>
            <a:pPr indent="-474121">
              <a:spcBef>
                <a:spcPts val="1333"/>
              </a:spcBef>
              <a:buSzPts val="2000"/>
              <a:buChar char="●"/>
            </a:pPr>
            <a:r>
              <a:rPr lang="en" sz="2667" dirty="0"/>
              <a:t>Remain impartial during the debate; if the chair wishes to engage in debate, s/he/they must assign a temporary chair, usually the Vice President or next in line</a:t>
            </a:r>
            <a:endParaRPr sz="2667" dirty="0"/>
          </a:p>
          <a:p>
            <a:pPr indent="-474121">
              <a:spcBef>
                <a:spcPts val="0"/>
              </a:spcBef>
              <a:buSzPts val="2000"/>
              <a:buChar char="●"/>
            </a:pPr>
            <a:r>
              <a:rPr lang="en" sz="2667" dirty="0"/>
              <a:t>Votes only to break a tie </a:t>
            </a:r>
            <a:r>
              <a:rPr lang="en" sz="2667" i="1" dirty="0"/>
              <a:t>(subject to local rules; in some small committees the chair has a vote)</a:t>
            </a:r>
            <a:endParaRPr sz="2667" i="1" dirty="0"/>
          </a:p>
          <a:p>
            <a:pPr indent="-474121">
              <a:spcBef>
                <a:spcPts val="0"/>
              </a:spcBef>
              <a:buSzPts val="2000"/>
              <a:buChar char="●"/>
            </a:pPr>
            <a:r>
              <a:rPr lang="en" sz="2667" dirty="0"/>
              <a:t>Introduces the agenda items and provides factual context to the item</a:t>
            </a:r>
            <a:endParaRPr sz="2667" dirty="0"/>
          </a:p>
          <a:p>
            <a:pPr indent="-474121">
              <a:spcBef>
                <a:spcPts val="0"/>
              </a:spcBef>
              <a:buSzPts val="2000"/>
              <a:buChar char="●"/>
            </a:pPr>
            <a:r>
              <a:rPr lang="en" sz="2667" dirty="0"/>
              <a:t>Recognizes speakers</a:t>
            </a:r>
            <a:endParaRPr sz="2667" dirty="0"/>
          </a:p>
          <a:p>
            <a:pPr indent="-474121">
              <a:spcBef>
                <a:spcPts val="0"/>
              </a:spcBef>
              <a:buSzPts val="2000"/>
              <a:buChar char="●"/>
            </a:pPr>
            <a:r>
              <a:rPr lang="en" sz="2667" dirty="0"/>
              <a:t>Determines if a motion is in order </a:t>
            </a:r>
            <a:r>
              <a:rPr lang="en" sz="2667" i="1" dirty="0"/>
              <a:t>(relevant to the topic and within the scope of the Senate)</a:t>
            </a:r>
            <a:endParaRPr sz="2667" i="1" dirty="0"/>
          </a:p>
          <a:p>
            <a:pPr indent="-474121">
              <a:spcBef>
                <a:spcPts val="0"/>
              </a:spcBef>
              <a:buSzPts val="2000"/>
              <a:buChar char="●"/>
            </a:pPr>
            <a:r>
              <a:rPr lang="en" sz="2667" dirty="0"/>
              <a:t>Keeps the discussion centered on the current item or motion</a:t>
            </a:r>
            <a:endParaRPr sz="2667" dirty="0"/>
          </a:p>
          <a:p>
            <a:pPr indent="-474121">
              <a:spcBef>
                <a:spcPts val="0"/>
              </a:spcBef>
              <a:buSzPts val="2000"/>
              <a:buChar char="●"/>
            </a:pPr>
            <a:r>
              <a:rPr lang="en" sz="2667" dirty="0"/>
              <a:t>Maintains the order of the process</a:t>
            </a:r>
            <a:endParaRPr sz="2667" dirty="0"/>
          </a:p>
          <a:p>
            <a:pPr indent="-474121">
              <a:spcBef>
                <a:spcPts val="0"/>
              </a:spcBef>
              <a:buSzPts val="2000"/>
              <a:buChar char="●"/>
            </a:pPr>
            <a:r>
              <a:rPr lang="en" sz="2667" dirty="0"/>
              <a:t>Puts motions to vote and announces the results </a:t>
            </a:r>
            <a:endParaRPr sz="2667"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Title 1">
            <a:extLst>
              <a:ext uri="{FF2B5EF4-FFF2-40B4-BE49-F238E27FC236}">
                <a16:creationId xmlns:a16="http://schemas.microsoft.com/office/drawing/2014/main" id="{26AC42BA-3C69-4358-A51D-8632685805FC}"/>
              </a:ext>
            </a:extLst>
          </p:cNvPr>
          <p:cNvSpPr>
            <a:spLocks noGrp="1"/>
          </p:cNvSpPr>
          <p:nvPr>
            <p:ph type="title"/>
          </p:nvPr>
        </p:nvSpPr>
        <p:spPr/>
        <p:txBody>
          <a:bodyPr/>
          <a:lstStyle/>
          <a:p>
            <a:r>
              <a:rPr lang="en-US" dirty="0">
                <a:solidFill>
                  <a:schemeClr val="tx1"/>
                </a:solidFill>
              </a:rPr>
              <a:t>Role of the Parliamentarian </a:t>
            </a:r>
          </a:p>
        </p:txBody>
      </p:sp>
      <p:sp>
        <p:nvSpPr>
          <p:cNvPr id="311" name="Google Shape;311;p57"/>
          <p:cNvSpPr txBox="1">
            <a:spLocks noGrp="1"/>
          </p:cNvSpPr>
          <p:nvPr>
            <p:ph sz="half" idx="1"/>
          </p:nvPr>
        </p:nvSpPr>
        <p:spPr>
          <a:prstGeom prst="rect">
            <a:avLst/>
          </a:prstGeom>
        </p:spPr>
        <p:txBody>
          <a:bodyPr spcFirstLastPara="1" vert="horz" wrap="square" lIns="91433" tIns="45700" rIns="91433" bIns="45700" numCol="1" anchor="t" anchorCtr="0" compatLnSpc="1">
            <a:prstTxWarp prst="textNoShape">
              <a:avLst/>
            </a:prstTxWarp>
            <a:noAutofit/>
          </a:bodyPr>
          <a:lstStyle/>
          <a:p>
            <a:pPr marL="304792" indent="-385096">
              <a:spcBef>
                <a:spcPts val="1333"/>
              </a:spcBef>
              <a:buSzPts val="1848"/>
              <a:buChar char="●"/>
            </a:pPr>
            <a:r>
              <a:rPr lang="en-US" dirty="0"/>
              <a:t>A </a:t>
            </a:r>
            <a:r>
              <a:rPr lang="en-US" i="1" u="sng" dirty="0">
                <a:solidFill>
                  <a:schemeClr val="hlink"/>
                </a:solidFill>
                <a:hlinkClick r:id="rId3"/>
              </a:rPr>
              <a:t>Robert's Rules of Order Newly Revised</a:t>
            </a:r>
            <a:r>
              <a:rPr lang="en-US" dirty="0"/>
              <a:t>, enable groups to efficiently and fairly discuss and determine actions to be taken.</a:t>
            </a:r>
          </a:p>
          <a:p>
            <a:pPr marL="152396" indent="0">
              <a:spcBef>
                <a:spcPts val="1333"/>
              </a:spcBef>
              <a:buNone/>
            </a:pPr>
            <a:endParaRPr lang="en-US" dirty="0"/>
          </a:p>
          <a:p>
            <a:pPr marL="380990" indent="-461294">
              <a:spcBef>
                <a:spcPts val="1333"/>
              </a:spcBef>
              <a:buSzPts val="1848"/>
              <a:buChar char="●"/>
            </a:pPr>
            <a:r>
              <a:rPr lang="en-US" i="1" u="sng" dirty="0"/>
              <a:t>The Parliamentarian does not rule!</a:t>
            </a:r>
            <a:r>
              <a:rPr lang="en-US" dirty="0"/>
              <a:t> Parliamentary law gives to the chair alone the power to rule on questions of order and on the proper application of the rules.</a:t>
            </a:r>
          </a:p>
          <a:p>
            <a:pPr marL="152396" indent="0">
              <a:spcBef>
                <a:spcPts val="1333"/>
              </a:spcBef>
              <a:buNone/>
            </a:pPr>
            <a:endParaRPr lang="en-US" dirty="0"/>
          </a:p>
          <a:p>
            <a:pPr marL="380990" indent="-461294">
              <a:spcBef>
                <a:spcPts val="1333"/>
              </a:spcBef>
              <a:buSzPts val="1848"/>
              <a:buChar char="●"/>
            </a:pPr>
            <a:r>
              <a:rPr lang="en-US" dirty="0"/>
              <a:t>The role of the parliamentarian during a meeting is purely an advisory and consultative one, helping the presiding officer to respond to points of order and parliamentary inquiries</a:t>
            </a:r>
            <a:endParaRPr dirty="0">
              <a:solidFill>
                <a:schemeClr val="accent2"/>
              </a:solidFill>
              <a:latin typeface="Palatino Linotype"/>
              <a:ea typeface="Palatino Linotype"/>
              <a:cs typeface="Palatino Linotype"/>
              <a:sym typeface="Palatino Linotyp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8"/>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Processes for Handling Motions </a:t>
            </a:r>
            <a:endParaRPr sz="4933" dirty="0">
              <a:solidFill>
                <a:schemeClr val="tx1"/>
              </a:solidFill>
            </a:endParaRPr>
          </a:p>
        </p:txBody>
      </p:sp>
      <p:sp>
        <p:nvSpPr>
          <p:cNvPr id="318" name="Google Shape;318;p58"/>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lnSpcReduction="10000"/>
          </a:bodyPr>
          <a:lstStyle/>
          <a:p>
            <a:pPr marL="237061" indent="-311988">
              <a:spcBef>
                <a:spcPts val="1333"/>
              </a:spcBef>
              <a:buSzPct val="149346"/>
            </a:pPr>
            <a:r>
              <a:rPr lang="en"/>
              <a:t>Senator must obtain recognition of the chair (the chair will go in order of who asks for recognition first, within reason)</a:t>
            </a:r>
            <a:endParaRPr/>
          </a:p>
          <a:p>
            <a:pPr marL="237061" indent="-311988">
              <a:spcBef>
                <a:spcPts val="0"/>
              </a:spcBef>
              <a:buSzPct val="149346"/>
            </a:pPr>
            <a:r>
              <a:rPr lang="en"/>
              <a:t>Senator makes a motion (best motions are simple and direct)</a:t>
            </a:r>
            <a:endParaRPr/>
          </a:p>
          <a:p>
            <a:pPr marL="237061" indent="-311988">
              <a:spcBef>
                <a:spcPts val="0"/>
              </a:spcBef>
              <a:buSzPct val="149346"/>
            </a:pPr>
            <a:r>
              <a:rPr lang="en"/>
              <a:t>Motion must be seconded by a committee member</a:t>
            </a:r>
            <a:endParaRPr/>
          </a:p>
          <a:p>
            <a:pPr marL="237061" indent="-311988">
              <a:spcBef>
                <a:spcPts val="0"/>
              </a:spcBef>
              <a:buSzPct val="149346"/>
            </a:pPr>
            <a:r>
              <a:rPr lang="en"/>
              <a:t>Chair restates motion and opens debate</a:t>
            </a:r>
            <a:endParaRPr/>
          </a:p>
          <a:p>
            <a:pPr marL="237061" indent="-311988">
              <a:spcBef>
                <a:spcPts val="0"/>
              </a:spcBef>
              <a:buSzPct val="149346"/>
            </a:pPr>
            <a:r>
              <a:rPr lang="en"/>
              <a:t>Maker of the motion has the right to speak first in the debate</a:t>
            </a:r>
            <a:endParaRPr/>
          </a:p>
          <a:p>
            <a:pPr marL="237061" indent="-311988">
              <a:spcBef>
                <a:spcPts val="0"/>
              </a:spcBef>
              <a:buSzPct val="149346"/>
            </a:pPr>
            <a:r>
              <a:rPr lang="en"/>
              <a:t>Motion and any secondary motions are debated</a:t>
            </a:r>
            <a:endParaRPr/>
          </a:p>
          <a:p>
            <a:pPr marL="237061" indent="-311988">
              <a:spcBef>
                <a:spcPts val="0"/>
              </a:spcBef>
              <a:buSzPct val="149346"/>
            </a:pPr>
            <a:r>
              <a:rPr lang="en"/>
              <a:t>Debate closes when debate has ended (no more in line or time has ended), question has been called (requires 2/3 vote)</a:t>
            </a:r>
            <a:endParaRPr/>
          </a:p>
          <a:p>
            <a:pPr marL="237061" indent="-311988">
              <a:spcBef>
                <a:spcPts val="0"/>
              </a:spcBef>
              <a:buSzPct val="149346"/>
            </a:pPr>
            <a:r>
              <a:rPr lang="en"/>
              <a:t>Chair restates motion and synthesizes debate (online may be placed in chat so everyone can read the motion)</a:t>
            </a:r>
            <a:endParaRPr/>
          </a:p>
          <a:p>
            <a:pPr marL="237061" indent="-311988">
              <a:spcBef>
                <a:spcPts val="0"/>
              </a:spcBef>
              <a:buSzPct val="149346"/>
            </a:pPr>
            <a:r>
              <a:rPr lang="en"/>
              <a:t>Vote and announcement of results</a:t>
            </a:r>
            <a:endParaRPr/>
          </a:p>
          <a:p>
            <a:pPr marL="237061" indent="-311988">
              <a:spcBef>
                <a:spcPts val="0"/>
              </a:spcBef>
              <a:buSzPct val="149346"/>
            </a:pPr>
            <a:r>
              <a:rPr lang="en"/>
              <a:t>The Brown Act requires all votes be listed (roll call) in the minutes</a:t>
            </a:r>
            <a:endParaRPr sz="225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Breakout Description </a:t>
            </a:r>
            <a:endParaRPr/>
          </a:p>
        </p:txBody>
      </p:sp>
      <p:sp>
        <p:nvSpPr>
          <p:cNvPr id="134" name="Google Shape;134;p31"/>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Clr>
                <a:schemeClr val="dk1"/>
              </a:buClr>
              <a:buSzPts val="1100"/>
              <a:buNone/>
            </a:pPr>
            <a:r>
              <a:rPr lang="en" sz="2267" dirty="0">
                <a:solidFill>
                  <a:schemeClr val="tx1">
                    <a:lumMod val="50000"/>
                  </a:schemeClr>
                </a:solidFill>
                <a:highlight>
                  <a:srgbClr val="FFFFFF"/>
                </a:highlight>
              </a:rPr>
              <a:t>As legislatively created bodies, local academic senates are required to comply with open meeting requirements of the Ralph M. Brown Act. What does this mean for local academic senate leaders? Is it just about posting agendas by deadlines, or is there more to consider? Not to complicate things, but how does Governor Newsom’s Executive Order N-29-20, which relaxes some of the public meeting requirements of the Brown Act in response to COVID-19 stay-at-home orders affect local academic senates? This session will help local academic senate leaders understand the basics of the Brown Act and provide effective practices for ensuring a commitment to openness that meets both the letter and the spirit of the law. We will talk about how to ensure your meetings run effectively, efficiently and equitably. </a:t>
            </a:r>
            <a:r>
              <a:rPr lang="en" sz="2267" dirty="0">
                <a:solidFill>
                  <a:schemeClr val="tx1">
                    <a:lumMod val="50000"/>
                  </a:schemeClr>
                </a:solidFill>
              </a:rPr>
              <a:t> </a:t>
            </a:r>
            <a:endParaRPr sz="2267" dirty="0">
              <a:solidFill>
                <a:schemeClr val="tx1">
                  <a:lumMod val="50000"/>
                </a:schemeClr>
              </a:solidFill>
            </a:endParaRPr>
          </a:p>
          <a:p>
            <a:pPr marL="0" indent="0">
              <a:spcBef>
                <a:spcPts val="1600"/>
              </a:spcBef>
              <a:spcAft>
                <a:spcPts val="1600"/>
              </a:spcAft>
              <a:buNone/>
            </a:pPr>
            <a:endParaRPr dirty="0">
              <a:solidFill>
                <a:schemeClr val="tx1">
                  <a:lumMod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0"/>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Strategies for Motions </a:t>
            </a:r>
            <a:endParaRPr sz="4933" dirty="0">
              <a:solidFill>
                <a:schemeClr val="tx1"/>
              </a:solidFill>
            </a:endParaRPr>
          </a:p>
        </p:txBody>
      </p:sp>
      <p:sp>
        <p:nvSpPr>
          <p:cNvPr id="330" name="Google Shape;330;p60"/>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marL="237061" indent="-287859">
              <a:lnSpc>
                <a:spcPct val="70000"/>
              </a:lnSpc>
              <a:spcBef>
                <a:spcPts val="1333"/>
              </a:spcBef>
              <a:buSzPts val="2000"/>
            </a:pPr>
            <a:r>
              <a:rPr lang="en" sz="2667"/>
              <a:t>How to state a motion: “I move to….”</a:t>
            </a:r>
            <a:endParaRPr sz="2667"/>
          </a:p>
          <a:p>
            <a:pPr marL="237061" indent="0">
              <a:lnSpc>
                <a:spcPct val="70000"/>
              </a:lnSpc>
              <a:spcBef>
                <a:spcPts val="0"/>
              </a:spcBef>
              <a:buNone/>
            </a:pPr>
            <a:endParaRPr sz="1333"/>
          </a:p>
          <a:p>
            <a:pPr marL="237061" indent="-287859">
              <a:lnSpc>
                <a:spcPct val="70000"/>
              </a:lnSpc>
              <a:spcBef>
                <a:spcPts val="1333"/>
              </a:spcBef>
              <a:buSzPts val="2000"/>
            </a:pPr>
            <a:r>
              <a:rPr lang="en" sz="2667"/>
              <a:t>Make sure there has been time to discuss the issue before a motion; once a motion is on the floor it must be addressed and action taken.</a:t>
            </a:r>
            <a:endParaRPr sz="2667"/>
          </a:p>
          <a:p>
            <a:pPr marL="237061" indent="0">
              <a:lnSpc>
                <a:spcPct val="70000"/>
              </a:lnSpc>
              <a:spcBef>
                <a:spcPts val="0"/>
              </a:spcBef>
              <a:buNone/>
            </a:pPr>
            <a:endParaRPr sz="1333"/>
          </a:p>
          <a:p>
            <a:pPr marL="237061" indent="-287859">
              <a:lnSpc>
                <a:spcPct val="70000"/>
              </a:lnSpc>
              <a:spcBef>
                <a:spcPts val="1333"/>
              </a:spcBef>
              <a:buSzPts val="2000"/>
            </a:pPr>
            <a:r>
              <a:rPr lang="en" sz="2667"/>
              <a:t>Make your motions clear and direct: “I move that X be changed on the document.”</a:t>
            </a:r>
            <a:endParaRPr sz="2667"/>
          </a:p>
          <a:p>
            <a:pPr marL="237061" indent="0">
              <a:lnSpc>
                <a:spcPct val="70000"/>
              </a:lnSpc>
              <a:spcBef>
                <a:spcPts val="0"/>
              </a:spcBef>
              <a:buNone/>
            </a:pPr>
            <a:endParaRPr sz="1333"/>
          </a:p>
          <a:p>
            <a:pPr marL="237061" indent="-287859">
              <a:lnSpc>
                <a:spcPct val="70000"/>
              </a:lnSpc>
              <a:spcBef>
                <a:spcPts val="1333"/>
              </a:spcBef>
              <a:buSzPts val="2000"/>
            </a:pPr>
            <a:r>
              <a:rPr lang="en" sz="2667"/>
              <a:t>Do not make complex motions; instead, consider multiple motions. Not – “I move that we change X, and X and X in the document.” </a:t>
            </a:r>
            <a:endParaRPr sz="2667"/>
          </a:p>
          <a:p>
            <a:pPr marL="237061" indent="0">
              <a:lnSpc>
                <a:spcPct val="70000"/>
              </a:lnSpc>
              <a:spcBef>
                <a:spcPts val="1333"/>
              </a:spcBef>
              <a:buSzPts val="935"/>
              <a:buNone/>
            </a:pPr>
            <a:endParaRPr sz="204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2"/>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Debating the Idea not the Person  </a:t>
            </a:r>
            <a:endParaRPr sz="4933" dirty="0">
              <a:solidFill>
                <a:schemeClr val="tx1"/>
              </a:solidFill>
            </a:endParaRPr>
          </a:p>
        </p:txBody>
      </p:sp>
      <p:sp>
        <p:nvSpPr>
          <p:cNvPr id="342" name="Google Shape;342;p62"/>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87859">
              <a:lnSpc>
                <a:spcPct val="70000"/>
              </a:lnSpc>
              <a:spcBef>
                <a:spcPts val="1333"/>
              </a:spcBef>
              <a:buSzPts val="2000"/>
            </a:pPr>
            <a:r>
              <a:rPr lang="en" sz="2667"/>
              <a:t>Collegiality and supporting students - our common goal  </a:t>
            </a:r>
            <a:endParaRPr sz="2667"/>
          </a:p>
          <a:p>
            <a:pPr marL="237061" indent="-287859">
              <a:lnSpc>
                <a:spcPct val="70000"/>
              </a:lnSpc>
              <a:spcBef>
                <a:spcPts val="0"/>
              </a:spcBef>
              <a:buSzPts val="2000"/>
            </a:pPr>
            <a:r>
              <a:rPr lang="en" sz="2667"/>
              <a:t>In the debate you are debating the </a:t>
            </a:r>
            <a:r>
              <a:rPr lang="en" sz="2667" b="1"/>
              <a:t>idea,</a:t>
            </a:r>
            <a:r>
              <a:rPr lang="en" sz="2667"/>
              <a:t> not the </a:t>
            </a:r>
            <a:r>
              <a:rPr lang="en" sz="2667" b="1"/>
              <a:t>person</a:t>
            </a:r>
            <a:endParaRPr sz="2667" b="1"/>
          </a:p>
          <a:p>
            <a:pPr marL="237061" indent="-287859">
              <a:lnSpc>
                <a:spcPct val="70000"/>
              </a:lnSpc>
              <a:spcBef>
                <a:spcPts val="0"/>
              </a:spcBef>
              <a:buSzPts val="2000"/>
            </a:pPr>
            <a:r>
              <a:rPr lang="en" sz="2667"/>
              <a:t>Keep debate focused on the motion or amendment on the table</a:t>
            </a:r>
            <a:endParaRPr sz="2667"/>
          </a:p>
          <a:p>
            <a:pPr marL="237061" indent="-287859">
              <a:lnSpc>
                <a:spcPct val="70000"/>
              </a:lnSpc>
              <a:spcBef>
                <a:spcPts val="0"/>
              </a:spcBef>
              <a:buSzPts val="2000"/>
            </a:pPr>
            <a:r>
              <a:rPr lang="en" sz="2667"/>
              <a:t>Personal statements or attacks are not tolerated</a:t>
            </a:r>
            <a:endParaRPr sz="2667"/>
          </a:p>
          <a:p>
            <a:pPr marL="237061" indent="-287859">
              <a:lnSpc>
                <a:spcPct val="70000"/>
              </a:lnSpc>
              <a:spcBef>
                <a:spcPts val="0"/>
              </a:spcBef>
              <a:buSzPts val="2000"/>
            </a:pPr>
            <a:r>
              <a:rPr lang="en" sz="2667"/>
              <a:t>All debate should be in the context of the meeting only; there should be no “serial meetings” or “daisy chain agreements” </a:t>
            </a:r>
            <a:endParaRPr sz="2667"/>
          </a:p>
          <a:p>
            <a:pPr marL="237061" indent="-287859">
              <a:lnSpc>
                <a:spcPct val="70000"/>
              </a:lnSpc>
              <a:spcBef>
                <a:spcPts val="0"/>
              </a:spcBef>
              <a:buSzPts val="2000"/>
            </a:pPr>
            <a:r>
              <a:rPr lang="en" sz="2667"/>
              <a:t>Interruptions in debates are only allowed in specific instances, e.g., point of information, point of order </a:t>
            </a:r>
            <a:r>
              <a:rPr lang="en" sz="2667" i="1"/>
              <a:t>(see chart) </a:t>
            </a:r>
            <a:endParaRPr sz="2667" i="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3"/>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General Rules of Debate </a:t>
            </a:r>
            <a:endParaRPr sz="4933" dirty="0">
              <a:solidFill>
                <a:schemeClr val="tx1"/>
              </a:solidFill>
            </a:endParaRPr>
          </a:p>
        </p:txBody>
      </p:sp>
      <p:sp>
        <p:nvSpPr>
          <p:cNvPr id="348" name="Google Shape;348;p63"/>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87859">
              <a:spcBef>
                <a:spcPts val="1333"/>
              </a:spcBef>
              <a:buSzPts val="2000"/>
            </a:pPr>
            <a:r>
              <a:rPr lang="en" sz="2667"/>
              <a:t>No committee member may speak unless recognized by the Chair. Only members are allowed to speak.</a:t>
            </a:r>
            <a:endParaRPr sz="2667"/>
          </a:p>
          <a:p>
            <a:pPr marL="237061" indent="-287859">
              <a:spcBef>
                <a:spcPts val="0"/>
              </a:spcBef>
              <a:buSzPts val="2000"/>
            </a:pPr>
            <a:r>
              <a:rPr lang="en" sz="2667"/>
              <a:t>All discussion must be relevant to the immediate motion.</a:t>
            </a:r>
            <a:endParaRPr sz="2667"/>
          </a:p>
          <a:p>
            <a:pPr marL="237061" indent="-287859">
              <a:spcBef>
                <a:spcPts val="0"/>
              </a:spcBef>
              <a:buSzPts val="2000"/>
            </a:pPr>
            <a:r>
              <a:rPr lang="en" sz="2667"/>
              <a:t>No member may speak more than twice to each debatable motion. They may speak the second time only when everyone else wishing to speak has had the opportunity.</a:t>
            </a:r>
            <a:endParaRPr sz="2667"/>
          </a:p>
          <a:p>
            <a:pPr marL="237061" indent="-287859">
              <a:spcBef>
                <a:spcPts val="0"/>
              </a:spcBef>
              <a:buSzPts val="2000"/>
            </a:pPr>
            <a:r>
              <a:rPr lang="en" sz="2667"/>
              <a:t>No member can speak for more than 10 minutes total (or whatever the local decision is).</a:t>
            </a:r>
            <a:endParaRPr sz="2667"/>
          </a:p>
          <a:p>
            <a:pPr marL="237061" indent="-287859">
              <a:spcBef>
                <a:spcPts val="0"/>
              </a:spcBef>
              <a:buSzPts val="2000"/>
            </a:pPr>
            <a:r>
              <a:rPr lang="en" sz="2667"/>
              <a:t>Debate can be extended if the body makes a motion and agrees through majority vote.</a:t>
            </a:r>
            <a:endParaRPr sz="2667"/>
          </a:p>
          <a:p>
            <a:pPr marL="237061" indent="-287859">
              <a:spcBef>
                <a:spcPts val="0"/>
              </a:spcBef>
              <a:buSzPts val="2000"/>
            </a:pPr>
            <a:r>
              <a:rPr lang="en" sz="2667"/>
              <a:t>All remarks must be addressed to the Chair. </a:t>
            </a:r>
            <a:endParaRPr sz="2667"/>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4"/>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General Rules of Debate </a:t>
            </a:r>
            <a:r>
              <a:rPr lang="en" sz="4000" i="1" dirty="0">
                <a:solidFill>
                  <a:schemeClr val="tx1"/>
                </a:solidFill>
              </a:rPr>
              <a:t>(cont.)</a:t>
            </a:r>
            <a:r>
              <a:rPr lang="en" sz="4800" dirty="0">
                <a:solidFill>
                  <a:schemeClr val="tx1"/>
                </a:solidFill>
              </a:rPr>
              <a:t> </a:t>
            </a:r>
            <a:endParaRPr sz="4933" dirty="0">
              <a:solidFill>
                <a:schemeClr val="tx1"/>
              </a:solidFill>
            </a:endParaRPr>
          </a:p>
        </p:txBody>
      </p:sp>
      <p:sp>
        <p:nvSpPr>
          <p:cNvPr id="354" name="Google Shape;354;p64"/>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fontScale="77500" lnSpcReduction="20000"/>
          </a:bodyPr>
          <a:lstStyle/>
          <a:p>
            <a:pPr marL="237061" indent="-311988">
              <a:lnSpc>
                <a:spcPct val="100000"/>
              </a:lnSpc>
              <a:spcBef>
                <a:spcPts val="1333"/>
              </a:spcBef>
              <a:buSzPct val="112010"/>
            </a:pPr>
            <a:r>
              <a:rPr lang="en" sz="3200"/>
              <a:t>Debate must address issues, not personalities</a:t>
            </a:r>
            <a:endParaRPr sz="3200"/>
          </a:p>
          <a:p>
            <a:pPr marL="237061" indent="-311988">
              <a:lnSpc>
                <a:spcPct val="100000"/>
              </a:lnSpc>
              <a:spcBef>
                <a:spcPts val="0"/>
              </a:spcBef>
              <a:buSzPct val="112010"/>
            </a:pPr>
            <a:r>
              <a:rPr lang="en" sz="3200"/>
              <a:t>When possible, chair should let the floor alternate between those speaking in support of and in opposition to the motion.</a:t>
            </a:r>
            <a:endParaRPr sz="3200"/>
          </a:p>
          <a:p>
            <a:pPr marL="237061" indent="-311988">
              <a:lnSpc>
                <a:spcPct val="100000"/>
              </a:lnSpc>
              <a:spcBef>
                <a:spcPts val="0"/>
              </a:spcBef>
              <a:buSzPct val="112010"/>
            </a:pPr>
            <a:r>
              <a:rPr lang="en" sz="3200"/>
              <a:t>It is not permissible to speak against one’s own motion (but you can vote against it)</a:t>
            </a:r>
            <a:endParaRPr sz="3200"/>
          </a:p>
          <a:p>
            <a:pPr marL="237061" indent="-311988">
              <a:lnSpc>
                <a:spcPct val="100000"/>
              </a:lnSpc>
              <a:spcBef>
                <a:spcPts val="0"/>
              </a:spcBef>
              <a:buSzPct val="112010"/>
            </a:pPr>
            <a:r>
              <a:rPr lang="en" sz="3200"/>
              <a:t>Senators may not disrupt the assembly unless to make a complaint about a rules violation or the relevance of the discussion to the motion. (see chart in a few slides)</a:t>
            </a:r>
            <a:endParaRPr sz="3200"/>
          </a:p>
          <a:p>
            <a:pPr marL="237061" indent="-311988">
              <a:lnSpc>
                <a:spcPct val="100000"/>
              </a:lnSpc>
              <a:spcBef>
                <a:spcPts val="0"/>
              </a:spcBef>
              <a:buSzPct val="112010"/>
            </a:pPr>
            <a:r>
              <a:rPr lang="en" sz="3200"/>
              <a:t>If a member/attendee is disruptive or is not allowing the business of the group to continue, they may be removed from the meeting by the chair.</a:t>
            </a:r>
            <a:endParaRPr sz="3200"/>
          </a:p>
          <a:p>
            <a:pPr marL="237061" indent="-311988">
              <a:lnSpc>
                <a:spcPct val="100000"/>
              </a:lnSpc>
              <a:spcBef>
                <a:spcPts val="0"/>
              </a:spcBef>
              <a:buSzPct val="112010"/>
            </a:pPr>
            <a:r>
              <a:rPr lang="en" sz="3200"/>
              <a:t>Rules of debate may only be changed by a 2/3 vote or consensus without objection. </a:t>
            </a:r>
            <a:endParaRPr sz="3467"/>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65"/>
          <p:cNvPicPr preferRelativeResize="0"/>
          <p:nvPr/>
        </p:nvPicPr>
        <p:blipFill>
          <a:blip r:embed="rId3">
            <a:alphaModFix/>
          </a:blip>
          <a:stretch>
            <a:fillRect/>
          </a:stretch>
        </p:blipFill>
        <p:spPr>
          <a:xfrm>
            <a:off x="1797167" y="203201"/>
            <a:ext cx="7392459" cy="64516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6"/>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Points of Order </a:t>
            </a:r>
            <a:endParaRPr sz="4933" dirty="0">
              <a:solidFill>
                <a:schemeClr val="tx1"/>
              </a:solidFill>
            </a:endParaRPr>
          </a:p>
        </p:txBody>
      </p:sp>
      <p:sp>
        <p:nvSpPr>
          <p:cNvPr id="365" name="Google Shape;365;p66"/>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87859">
              <a:spcBef>
                <a:spcPts val="1333"/>
              </a:spcBef>
              <a:buSzPts val="2000"/>
            </a:pPr>
            <a:r>
              <a:rPr lang="en" sz="2667"/>
              <a:t>If a member thinks there is rule violation they can ask for Point of Order</a:t>
            </a:r>
            <a:endParaRPr sz="2667"/>
          </a:p>
          <a:p>
            <a:pPr marL="237061" indent="0">
              <a:spcBef>
                <a:spcPts val="1333"/>
              </a:spcBef>
              <a:buNone/>
            </a:pPr>
            <a:endParaRPr sz="1333"/>
          </a:p>
          <a:p>
            <a:pPr marL="237061" indent="-287859">
              <a:spcBef>
                <a:spcPts val="1333"/>
              </a:spcBef>
              <a:buSzPts val="2000"/>
            </a:pPr>
            <a:r>
              <a:rPr lang="en" sz="2667"/>
              <a:t>If they ask for a Point of Order, the Chair may consult with the Parliamentarian on the point of order questions.</a:t>
            </a:r>
            <a:endParaRPr sz="2667"/>
          </a:p>
          <a:p>
            <a:pPr marL="237061" indent="0">
              <a:spcBef>
                <a:spcPts val="1333"/>
              </a:spcBef>
              <a:buNone/>
            </a:pPr>
            <a:endParaRPr sz="1333"/>
          </a:p>
          <a:p>
            <a:pPr marL="237061" indent="-287859">
              <a:spcBef>
                <a:spcPts val="1333"/>
              </a:spcBef>
              <a:buSzPts val="2000"/>
            </a:pPr>
            <a:r>
              <a:rPr lang="en" sz="2667"/>
              <a:t>If no point of order is called and a procedural concern is raised later the action stands since it was not done in a timely manner.</a:t>
            </a:r>
            <a:endParaRPr sz="2667"/>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7"/>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Importance of Synthesizing </a:t>
            </a:r>
            <a:endParaRPr sz="4933" dirty="0">
              <a:solidFill>
                <a:schemeClr val="tx1"/>
              </a:solidFill>
            </a:endParaRPr>
          </a:p>
        </p:txBody>
      </p:sp>
      <p:sp>
        <p:nvSpPr>
          <p:cNvPr id="371" name="Google Shape;371;p67"/>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87859">
              <a:spcBef>
                <a:spcPts val="1333"/>
              </a:spcBef>
              <a:buSzPts val="2000"/>
            </a:pPr>
            <a:r>
              <a:rPr lang="en" sz="2667"/>
              <a:t>At the end of debate, the Chair should summarize/synthesize the debate and the motion before the vote is taken.</a:t>
            </a:r>
            <a:endParaRPr sz="2667"/>
          </a:p>
          <a:p>
            <a:pPr marL="237061" indent="0">
              <a:spcBef>
                <a:spcPts val="1333"/>
              </a:spcBef>
              <a:buNone/>
            </a:pPr>
            <a:endParaRPr sz="1333"/>
          </a:p>
          <a:p>
            <a:pPr marL="237061" indent="-287859">
              <a:spcBef>
                <a:spcPts val="1333"/>
              </a:spcBef>
              <a:buSzPts val="2000"/>
            </a:pPr>
            <a:r>
              <a:rPr lang="en" sz="2667"/>
              <a:t>This grounds the vote and ensures that senators are making an informed vote.</a:t>
            </a:r>
            <a:endParaRPr sz="2667"/>
          </a:p>
          <a:p>
            <a:pPr marL="237061" indent="0">
              <a:spcBef>
                <a:spcPts val="1333"/>
              </a:spcBef>
              <a:buNone/>
            </a:pPr>
            <a:endParaRPr sz="1333"/>
          </a:p>
          <a:p>
            <a:pPr marL="237061" indent="-287859">
              <a:spcBef>
                <a:spcPts val="1333"/>
              </a:spcBef>
              <a:buSzPts val="2000"/>
            </a:pPr>
            <a:r>
              <a:rPr lang="en" sz="2667"/>
              <a:t>May ask for consensus.</a:t>
            </a:r>
            <a:endParaRPr sz="2667"/>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8"/>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fontScale="90000"/>
          </a:bodyPr>
          <a:lstStyle/>
          <a:p>
            <a:pPr>
              <a:buSzPct val="75000"/>
            </a:pPr>
            <a:r>
              <a:rPr lang="en" sz="4800" dirty="0">
                <a:solidFill>
                  <a:schemeClr val="tx1"/>
                </a:solidFill>
              </a:rPr>
              <a:t>Alternatives to Robert’s Rules of Order </a:t>
            </a:r>
            <a:endParaRPr sz="4933" dirty="0">
              <a:solidFill>
                <a:schemeClr val="tx1"/>
              </a:solidFill>
            </a:endParaRPr>
          </a:p>
        </p:txBody>
      </p:sp>
      <p:sp>
        <p:nvSpPr>
          <p:cNvPr id="377" name="Google Shape;377;p68"/>
          <p:cNvSpPr txBox="1">
            <a:spLocks noGrp="1"/>
          </p:cNvSpPr>
          <p:nvPr>
            <p:ph sz="half" idx="1"/>
          </p:nvPr>
        </p:nvSpPr>
        <p:spPr>
          <a:xfrm>
            <a:off x="1277650" y="1577130"/>
            <a:ext cx="10058400" cy="4640790"/>
          </a:xfrm>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marL="237061" indent="-287859">
              <a:spcBef>
                <a:spcPts val="1333"/>
              </a:spcBef>
              <a:buSzPts val="2000"/>
            </a:pPr>
            <a:r>
              <a:rPr lang="en" b="1" dirty="0"/>
              <a:t>Consensus Decision-Making: A Virtual Learning Center </a:t>
            </a:r>
            <a:r>
              <a:rPr lang="en" i="1" dirty="0"/>
              <a:t>http://consensusdecisionmaking.org/ </a:t>
            </a:r>
            <a:endParaRPr i="1" dirty="0"/>
          </a:p>
          <a:p>
            <a:pPr marL="237061" indent="-287859">
              <a:spcBef>
                <a:spcPts val="0"/>
              </a:spcBef>
              <a:buSzPts val="2000"/>
            </a:pPr>
            <a:r>
              <a:rPr lang="en" b="1" dirty="0"/>
              <a:t>Democratic Rules of Order</a:t>
            </a:r>
            <a:r>
              <a:rPr lang="en" dirty="0"/>
              <a:t> </a:t>
            </a:r>
            <a:r>
              <a:rPr lang="en" i="1" dirty="0"/>
              <a:t>(this has to be purchased) http://democraticrules.com/ </a:t>
            </a:r>
            <a:endParaRPr i="1" dirty="0"/>
          </a:p>
          <a:p>
            <a:pPr marL="237061" indent="-287859">
              <a:spcBef>
                <a:spcPts val="0"/>
              </a:spcBef>
              <a:buSzPts val="2000"/>
            </a:pPr>
            <a:r>
              <a:rPr lang="en" b="1" dirty="0"/>
              <a:t>Simplified Rules of Order </a:t>
            </a:r>
            <a:r>
              <a:rPr lang="en" i="1" dirty="0"/>
              <a:t>https://www.counseling.org/docs/default-source/Branches/simplified-roberts-rules-oforder.pdf?sfvrsn=0 </a:t>
            </a:r>
            <a:endParaRPr i="1" dirty="0"/>
          </a:p>
          <a:p>
            <a:pPr marL="237061" indent="-287859">
              <a:spcBef>
                <a:spcPts val="0"/>
              </a:spcBef>
              <a:buSzPts val="2000"/>
            </a:pPr>
            <a:r>
              <a:rPr lang="en" b="1" dirty="0"/>
              <a:t>Atwood’s Rules</a:t>
            </a:r>
            <a:r>
              <a:rPr lang="en" dirty="0"/>
              <a:t> </a:t>
            </a:r>
            <a:r>
              <a:rPr lang="en" i="1" dirty="0">
                <a:solidFill>
                  <a:schemeClr val="hlink"/>
                </a:solidFill>
                <a:uFill>
                  <a:noFill/>
                </a:uFill>
                <a:hlinkClick r:id="rId3"/>
              </a:rPr>
              <a:t>http://robertsrules-team1.weebly.com/alternatives.html</a:t>
            </a:r>
            <a:endParaRPr i="1" dirty="0"/>
          </a:p>
          <a:p>
            <a:pPr marL="237061" indent="-287859">
              <a:spcBef>
                <a:spcPts val="0"/>
              </a:spcBef>
              <a:buSzPts val="2000"/>
            </a:pPr>
            <a:r>
              <a:rPr lang="en" b="1" dirty="0"/>
              <a:t>Comparison of Robert’s Rules, Consensus Process and Dynamic Facilitation </a:t>
            </a:r>
            <a:r>
              <a:rPr lang="en" i="1" dirty="0"/>
              <a:t>http://www.co-intelligence.org/I-comparisonRR-CC-DF.html </a:t>
            </a:r>
            <a:endParaRPr i="1" dirty="0"/>
          </a:p>
          <a:p>
            <a:pPr marL="237061" indent="-287859">
              <a:spcBef>
                <a:spcPts val="0"/>
              </a:spcBef>
              <a:buSzPts val="2000"/>
            </a:pPr>
            <a:r>
              <a:rPr lang="en" b="1" dirty="0"/>
              <a:t>Martha’s Rules of Order </a:t>
            </a:r>
            <a:r>
              <a:rPr lang="en" i="1" dirty="0"/>
              <a:t>http://camblog.topssoft.com/coming-to-consensus-marthas-rules-of-order</a:t>
            </a:r>
            <a:endParaRPr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1"/>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Professional Development: Few Thoughts</a:t>
            </a:r>
            <a:endParaRPr/>
          </a:p>
        </p:txBody>
      </p:sp>
      <p:sp>
        <p:nvSpPr>
          <p:cNvPr id="396" name="Google Shape;396;p71"/>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a:buChar char="●"/>
            </a:pPr>
            <a:r>
              <a:rPr lang="en" sz="3200" dirty="0"/>
              <a:t>Senate/Standing Committee retreat and/or training</a:t>
            </a:r>
            <a:endParaRPr sz="3200" dirty="0"/>
          </a:p>
          <a:p>
            <a:pPr>
              <a:spcBef>
                <a:spcPts val="0"/>
              </a:spcBef>
              <a:buChar char="●"/>
            </a:pPr>
            <a:r>
              <a:rPr lang="en" sz="3200" dirty="0"/>
              <a:t>Good ideas to orient committee members to Brown Act requirements and parliamentary procedures each year </a:t>
            </a:r>
            <a:endParaRPr sz="3200" dirty="0"/>
          </a:p>
          <a:p>
            <a:pPr>
              <a:spcBef>
                <a:spcPts val="0"/>
              </a:spcBef>
              <a:buChar char="●"/>
            </a:pPr>
            <a:r>
              <a:rPr lang="en" sz="3200" dirty="0"/>
              <a:t>Senates can request training on Brown Act from ASCCC </a:t>
            </a:r>
            <a:endParaRPr sz="3200" dirty="0"/>
          </a:p>
          <a:p>
            <a:pPr>
              <a:spcBef>
                <a:spcPts val="0"/>
              </a:spcBef>
              <a:buChar char="●"/>
            </a:pPr>
            <a:r>
              <a:rPr lang="en" sz="3200" dirty="0"/>
              <a:t>Work with your local district counselor on questions about the Brown </a:t>
            </a:r>
            <a:endParaRPr sz="3200" dirty="0"/>
          </a:p>
          <a:p>
            <a:pPr>
              <a:spcBef>
                <a:spcPts val="0"/>
              </a:spcBef>
              <a:buChar char="●"/>
            </a:pPr>
            <a:r>
              <a:rPr lang="en" sz="3200" dirty="0"/>
              <a:t>Work on the intent of Brown Act (Open and Transparent) </a:t>
            </a:r>
            <a:endParaRPr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2"/>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Professional Development/Resources</a:t>
            </a:r>
            <a:endParaRPr/>
          </a:p>
        </p:txBody>
      </p:sp>
      <p:sp>
        <p:nvSpPr>
          <p:cNvPr id="402" name="Google Shape;402;p72"/>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endParaRPr dirty="0">
              <a:solidFill>
                <a:schemeClr val="tx1">
                  <a:lumMod val="50000"/>
                </a:schemeClr>
              </a:solidFill>
            </a:endParaRPr>
          </a:p>
          <a:p>
            <a:pPr lvl="0">
              <a:lnSpc>
                <a:spcPct val="80000"/>
              </a:lnSpc>
              <a:spcBef>
                <a:spcPts val="0"/>
              </a:spcBef>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Open and Public V: A Guide to the Ralph M. Brown Act </a:t>
            </a:r>
            <a:endParaRPr lang="en-US" dirty="0">
              <a:solidFill>
                <a:schemeClr val="tx1">
                  <a:lumMod val="50000"/>
                </a:schemeClr>
              </a:solidFill>
              <a:latin typeface="Calibri" panose="020F0502020204030204" pitchFamily="34" charset="0"/>
              <a:cs typeface="Calibri" panose="020F0502020204030204" pitchFamily="34" charset="0"/>
            </a:endParaRPr>
          </a:p>
          <a:p>
            <a:pPr lvl="0">
              <a:lnSpc>
                <a:spcPct val="80000"/>
              </a:lnSpc>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 Brown Act and Local Academic Senates- </a:t>
            </a:r>
            <a:r>
              <a:rPr lang="en-US" dirty="0">
                <a:solidFill>
                  <a:schemeClr val="tx1">
                    <a:lumMod val="50000"/>
                  </a:schemeClr>
                </a:solidFill>
                <a:latin typeface="Calibri" panose="020F0502020204030204" pitchFamily="34" charset="0"/>
                <a:cs typeface="Calibri" panose="020F0502020204030204" pitchFamily="34" charset="0"/>
              </a:rPr>
              <a:t>ASCCC Faculty Leadership Institute 2020 </a:t>
            </a:r>
          </a:p>
          <a:p>
            <a:pPr lvl="0">
              <a:lnSpc>
                <a:spcPct val="80000"/>
              </a:lnSpc>
              <a:spcAft>
                <a:spcPts val="0"/>
              </a:spcAft>
              <a:buClr>
                <a:srgbClr val="674831"/>
              </a:buClr>
              <a:buSzPts val="2590"/>
            </a:pPr>
            <a:r>
              <a:rPr lang="en-US" dirty="0">
                <a:solidFill>
                  <a:schemeClr val="tx1">
                    <a:lumMod val="50000"/>
                  </a:schemeClr>
                </a:solidFill>
                <a:latin typeface="Calibri" panose="020F0502020204030204" pitchFamily="34" charset="0"/>
                <a:cs typeface="Calibri" panose="020F0502020204030204" pitchFamily="34" charset="0"/>
              </a:rPr>
              <a:t>Webinar/Resources- </a:t>
            </a: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Governor’s EOs and the Brown Act for Academic Senates During a State of Emergency </a:t>
            </a:r>
            <a:endParaRPr lang="en-US" dirty="0">
              <a:solidFill>
                <a:schemeClr val="tx1">
                  <a:lumMod val="50000"/>
                </a:schemeClr>
              </a:solidFill>
              <a:latin typeface="Calibri" panose="020F0502020204030204" pitchFamily="34" charset="0"/>
              <a:cs typeface="Calibri" panose="020F0502020204030204" pitchFamily="34" charset="0"/>
            </a:endParaRPr>
          </a:p>
          <a:p>
            <a:pPr lvl="0">
              <a:lnSpc>
                <a:spcPct val="80000"/>
              </a:lnSpc>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 Brown Act and your Curriculum Committee </a:t>
            </a:r>
            <a:r>
              <a:rPr lang="en-US" dirty="0">
                <a:solidFill>
                  <a:schemeClr val="tx1">
                    <a:lumMod val="50000"/>
                  </a:schemeClr>
                </a:solidFill>
                <a:latin typeface="Calibri" panose="020F0502020204030204" pitchFamily="34" charset="0"/>
                <a:cs typeface="Calibri" panose="020F0502020204030204" pitchFamily="34" charset="0"/>
              </a:rPr>
              <a:t>-Rostrum Article</a:t>
            </a:r>
          </a:p>
          <a:p>
            <a:pPr lvl="0">
              <a:lnSpc>
                <a:spcPct val="80000"/>
              </a:lnSpc>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 Attorney General Opinion 33-304 (1983)</a:t>
            </a:r>
            <a:r>
              <a:rPr lang="en-US" dirty="0">
                <a:solidFill>
                  <a:schemeClr val="tx1">
                    <a:lumMod val="50000"/>
                  </a:schemeClr>
                </a:solidFill>
                <a:latin typeface="Calibri" panose="020F0502020204030204" pitchFamily="34" charset="0"/>
                <a:cs typeface="Calibri" panose="020F0502020204030204" pitchFamily="34" charset="0"/>
              </a:rPr>
              <a:t>  </a:t>
            </a:r>
          </a:p>
          <a:p>
            <a:pPr lvl="0">
              <a:lnSpc>
                <a:spcPct val="80000"/>
              </a:lnSpc>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Brown Act- Relevant Sections </a:t>
            </a:r>
            <a:r>
              <a:rPr lang="en-US" dirty="0">
                <a:solidFill>
                  <a:schemeClr val="tx1">
                    <a:lumMod val="50000"/>
                  </a:schemeClr>
                </a:solidFill>
                <a:latin typeface="Calibri" panose="020F0502020204030204" pitchFamily="34" charset="0"/>
                <a:cs typeface="Calibri" panose="020F0502020204030204" pitchFamily="34" charset="0"/>
              </a:rPr>
              <a:t>(CALCITIES) </a:t>
            </a:r>
          </a:p>
          <a:p>
            <a:pPr lvl="0">
              <a:lnSpc>
                <a:spcPct val="80000"/>
              </a:lnSpc>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Brown Act </a:t>
            </a:r>
            <a:endParaRPr lang="en-US" dirty="0">
              <a:solidFill>
                <a:schemeClr val="tx1">
                  <a:lumMod val="50000"/>
                </a:schemeClr>
              </a:solidFill>
              <a:latin typeface="Calibri" panose="020F0502020204030204" pitchFamily="34" charset="0"/>
              <a:cs typeface="Calibri" panose="020F0502020204030204" pitchFamily="34" charset="0"/>
            </a:endParaRPr>
          </a:p>
          <a:p>
            <a:pPr marL="0" indent="0">
              <a:lnSpc>
                <a:spcPct val="80000"/>
              </a:lnSpc>
              <a:spcBef>
                <a:spcPts val="0"/>
              </a:spcBef>
              <a:buClr>
                <a:schemeClr val="dk1"/>
              </a:buClr>
              <a:buNone/>
            </a:pPr>
            <a:endParaRPr dirty="0">
              <a:solidFill>
                <a:schemeClr val="tx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Breakout Overview </a:t>
            </a:r>
            <a:endParaRPr/>
          </a:p>
        </p:txBody>
      </p:sp>
      <p:sp>
        <p:nvSpPr>
          <p:cNvPr id="140" name="Google Shape;140;p32"/>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Why are Curriculum Committees Under the Brown Act? (Stephanie) </a:t>
            </a:r>
            <a:endParaRPr dirty="0"/>
          </a:p>
          <a:p>
            <a:r>
              <a:rPr lang="en" dirty="0"/>
              <a:t>What does the Brown Act Require?  (Mark) </a:t>
            </a:r>
            <a:endParaRPr dirty="0"/>
          </a:p>
          <a:p>
            <a:r>
              <a:rPr lang="en" dirty="0"/>
              <a:t>What was the impact of COVID 19 on the Brown Act? (Erik) </a:t>
            </a:r>
            <a:endParaRPr dirty="0"/>
          </a:p>
          <a:p>
            <a:r>
              <a:rPr lang="en" dirty="0"/>
              <a:t>What is the role of Parliamentary Procedure in running and effective and equitable meeting?  (David) </a:t>
            </a:r>
            <a:endParaRPr dirty="0"/>
          </a:p>
          <a:p>
            <a:r>
              <a:rPr lang="en" dirty="0"/>
              <a:t>What is the role of the chair in meetings? (Stephanie) </a:t>
            </a:r>
            <a:endParaRPr dirty="0"/>
          </a:p>
          <a:p>
            <a:r>
              <a:rPr lang="en" dirty="0"/>
              <a:t>What types of professional development can be shared about the Brown Act and Parliamentary Procedures? (Mark/Erik)</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3"/>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Questions?</a:t>
            </a:r>
            <a:endParaRPr/>
          </a:p>
        </p:txBody>
      </p:sp>
      <p:sp>
        <p:nvSpPr>
          <p:cNvPr id="409" name="Google Shape;409;p73"/>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r>
              <a:rPr lang="en" sz="4000" dirty="0"/>
              <a:t>Thank you for joining us</a:t>
            </a:r>
            <a:endParaRPr sz="4000" dirty="0"/>
          </a:p>
          <a:p>
            <a:pPr>
              <a:spcBef>
                <a:spcPts val="0"/>
              </a:spcBef>
            </a:pPr>
            <a:r>
              <a:rPr lang="en" sz="4000" dirty="0"/>
              <a:t>Contact information</a:t>
            </a:r>
            <a:endParaRPr sz="4000" dirty="0"/>
          </a:p>
          <a:p>
            <a:pPr lvl="1">
              <a:spcBef>
                <a:spcPts val="0"/>
              </a:spcBef>
            </a:pPr>
            <a:r>
              <a:rPr lang="en" sz="3600" dirty="0"/>
              <a:t>Stephanie Curry </a:t>
            </a:r>
            <a:r>
              <a:rPr lang="en" sz="3600" u="sng" dirty="0">
                <a:solidFill>
                  <a:schemeClr val="hlink"/>
                </a:solidFill>
                <a:hlinkClick r:id="rId3"/>
              </a:rPr>
              <a:t>stephanie.curry@reedleycollege.edu</a:t>
            </a:r>
            <a:r>
              <a:rPr lang="en" sz="3600" dirty="0"/>
              <a:t> </a:t>
            </a:r>
            <a:endParaRPr sz="3600" dirty="0"/>
          </a:p>
          <a:p>
            <a:pPr lvl="1">
              <a:spcBef>
                <a:spcPts val="0"/>
              </a:spcBef>
            </a:pPr>
            <a:r>
              <a:rPr lang="en" sz="3600" dirty="0"/>
              <a:t>Mark Edward Osea </a:t>
            </a:r>
            <a:r>
              <a:rPr lang="en" sz="3600" u="sng" dirty="0">
                <a:solidFill>
                  <a:schemeClr val="hlink"/>
                </a:solidFill>
                <a:hlinkClick r:id="rId4"/>
              </a:rPr>
              <a:t>mark.osea@bakersfieldcollege.edu</a:t>
            </a:r>
            <a:r>
              <a:rPr lang="en" sz="3600" dirty="0"/>
              <a:t> </a:t>
            </a:r>
            <a:endParaRPr sz="3600" dirty="0"/>
          </a:p>
          <a:p>
            <a:pPr lvl="1">
              <a:spcBef>
                <a:spcPts val="0"/>
              </a:spcBef>
            </a:pPr>
            <a:r>
              <a:rPr lang="en" sz="3600" dirty="0"/>
              <a:t>Erik Reese </a:t>
            </a:r>
            <a:r>
              <a:rPr lang="en" sz="3600" u="sng" dirty="0">
                <a:solidFill>
                  <a:schemeClr val="hlink"/>
                </a:solidFill>
                <a:hlinkClick r:id="rId5"/>
              </a:rPr>
              <a:t>ereese@vcccd.edu</a:t>
            </a:r>
            <a:r>
              <a:rPr lang="en" sz="3600" dirty="0"/>
              <a:t> </a:t>
            </a:r>
            <a:endParaRPr sz="3600" dirty="0"/>
          </a:p>
          <a:p>
            <a:pPr lvl="1">
              <a:spcBef>
                <a:spcPts val="0"/>
              </a:spcBef>
            </a:pPr>
            <a:r>
              <a:rPr lang="en" sz="3600" dirty="0"/>
              <a:t>David Williams </a:t>
            </a:r>
            <a:r>
              <a:rPr lang="en" sz="3600" u="sng" dirty="0">
                <a:solidFill>
                  <a:schemeClr val="hlink"/>
                </a:solidFill>
                <a:hlinkClick r:id="rId6"/>
              </a:rPr>
              <a:t>David.Williams@solano.edu</a:t>
            </a:r>
            <a:r>
              <a:rPr lang="en" sz="3600" dirty="0"/>
              <a:t> </a:t>
            </a:r>
            <a:endParaRP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pPr>
              <a:buSzPts val="2700"/>
            </a:pPr>
            <a:r>
              <a:rPr lang="en" sz="3733"/>
              <a:t>Why the Brown Act?</a:t>
            </a:r>
            <a:endParaRPr sz="3733"/>
          </a:p>
        </p:txBody>
      </p:sp>
      <p:sp>
        <p:nvSpPr>
          <p:cNvPr id="146" name="Google Shape;146;p33"/>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96326">
              <a:spcBef>
                <a:spcPts val="0"/>
              </a:spcBef>
              <a:buClr>
                <a:srgbClr val="674831"/>
              </a:buClr>
              <a:buSzPts val="2900"/>
            </a:pPr>
            <a:r>
              <a:rPr lang="en" sz="2533" dirty="0">
                <a:solidFill>
                  <a:schemeClr val="bg2">
                    <a:lumMod val="10000"/>
                  </a:schemeClr>
                </a:solidFill>
                <a:latin typeface="Calibri"/>
                <a:ea typeface="Calibri"/>
                <a:cs typeface="Calibri"/>
                <a:sym typeface="Calibri"/>
              </a:rPr>
              <a:t>“In enacting this chapter, the Legislature finds and declares that the public commissions, boards and councils and the other public agencies in this State exist to aid in the conduct of the people’s business. It is the intent of the law that their actions be taken openly and that their deliberations be conducted openly.”</a:t>
            </a:r>
            <a:endParaRPr sz="2533" dirty="0">
              <a:solidFill>
                <a:schemeClr val="bg2">
                  <a:lumMod val="10000"/>
                </a:schemeClr>
              </a:solidFill>
              <a:latin typeface="Calibri"/>
              <a:ea typeface="Calibri"/>
              <a:cs typeface="Calibri"/>
              <a:sym typeface="Calibri"/>
            </a:endParaRPr>
          </a:p>
          <a:p>
            <a:pPr marL="237061" indent="-296326">
              <a:buClr>
                <a:srgbClr val="674831"/>
              </a:buClr>
              <a:buSzPts val="2900"/>
            </a:pPr>
            <a:r>
              <a:rPr lang="en" sz="2533" dirty="0">
                <a:solidFill>
                  <a:schemeClr val="bg2">
                    <a:lumMod val="10000"/>
                  </a:schemeClr>
                </a:solidFill>
                <a:latin typeface="Calibri"/>
                <a:ea typeface="Calibri"/>
                <a:cs typeface="Calibri"/>
                <a:sym typeface="Calibri"/>
              </a:rPr>
              <a:t>Courts and the CA Attorney General have sided in favor of greater public access and narrowly view exceptions </a:t>
            </a:r>
            <a:endParaRPr sz="2533" dirty="0">
              <a:solidFill>
                <a:schemeClr val="bg2">
                  <a:lumMod val="10000"/>
                </a:schemeClr>
              </a:solidFill>
              <a:latin typeface="Calibri"/>
              <a:ea typeface="Calibri"/>
              <a:cs typeface="Calibri"/>
              <a:sym typeface="Calibri"/>
            </a:endParaRPr>
          </a:p>
          <a:p>
            <a:pPr marL="237061" indent="-296326">
              <a:buClr>
                <a:srgbClr val="674831"/>
              </a:buClr>
              <a:buSzPts val="2900"/>
            </a:pPr>
            <a:r>
              <a:rPr lang="en" sz="2533" dirty="0">
                <a:solidFill>
                  <a:schemeClr val="bg2">
                    <a:lumMod val="10000"/>
                  </a:schemeClr>
                </a:solidFill>
                <a:latin typeface="Calibri"/>
                <a:ea typeface="Calibri"/>
                <a:cs typeface="Calibri"/>
                <a:sym typeface="Calibri"/>
              </a:rPr>
              <a:t>“There is more to be gained than lost by conducting business in the open” </a:t>
            </a:r>
            <a:endParaRPr sz="2533" dirty="0">
              <a:solidFill>
                <a:schemeClr val="bg2">
                  <a:lumMod val="10000"/>
                </a:schemeClr>
              </a:solidFill>
              <a:latin typeface="Calibri"/>
              <a:ea typeface="Calibri"/>
              <a:cs typeface="Calibri"/>
              <a:sym typeface="Calibri"/>
            </a:endParaRPr>
          </a:p>
        </p:txBody>
      </p:sp>
      <p:pic>
        <p:nvPicPr>
          <p:cNvPr id="147" name="Google Shape;147;p33"/>
          <p:cNvPicPr preferRelativeResize="0"/>
          <p:nvPr/>
        </p:nvPicPr>
        <p:blipFill rotWithShape="1">
          <a:blip r:embed="rId3">
            <a:alphaModFix/>
          </a:blip>
          <a:srcRect/>
          <a:stretch/>
        </p:blipFill>
        <p:spPr>
          <a:xfrm>
            <a:off x="10504765" y="5836258"/>
            <a:ext cx="1197137" cy="8995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pPr>
              <a:buSzPts val="2700"/>
            </a:pPr>
            <a:r>
              <a:rPr lang="en">
                <a:solidFill>
                  <a:schemeClr val="dk1"/>
                </a:solidFill>
              </a:rPr>
              <a:t>Intent of the Brown Act </a:t>
            </a:r>
            <a:endParaRPr>
              <a:solidFill>
                <a:schemeClr val="dk1"/>
              </a:solidFill>
            </a:endParaRPr>
          </a:p>
        </p:txBody>
      </p:sp>
      <p:sp>
        <p:nvSpPr>
          <p:cNvPr id="153" name="Google Shape;153;p34"/>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0" indent="0">
              <a:spcBef>
                <a:spcPts val="0"/>
              </a:spcBef>
              <a:buClr>
                <a:srgbClr val="674831"/>
              </a:buClr>
              <a:buSzPts val="2000"/>
              <a:buNone/>
            </a:pPr>
            <a:r>
              <a:rPr lang="en" sz="3200" dirty="0">
                <a:solidFill>
                  <a:schemeClr val="tx1">
                    <a:lumMod val="50000"/>
                  </a:schemeClr>
                </a:solidFill>
                <a:latin typeface="Calibri"/>
                <a:ea typeface="Calibri"/>
                <a:cs typeface="Calibri"/>
                <a:sym typeface="Calibri"/>
              </a:rPr>
              <a:t>“The people of this State do not yield their sovereignty to the agencies which serve them.  The people, in delegating authority, do not give their public servants the right to decide what is good for the people to know and what is not good for them to know.  The people insist on remaining informed so that they may retain control over the instruments they have created.”</a:t>
            </a:r>
            <a:endParaRPr sz="3333" dirty="0">
              <a:solidFill>
                <a:schemeClr val="tx1">
                  <a:lumMod val="50000"/>
                </a:schemeClr>
              </a:solidFill>
              <a:latin typeface="Calibri"/>
              <a:ea typeface="Calibri"/>
              <a:cs typeface="Calibri"/>
              <a:sym typeface="Calibri"/>
            </a:endParaRPr>
          </a:p>
          <a:p>
            <a:pPr marL="0" indent="0">
              <a:spcBef>
                <a:spcPts val="800"/>
              </a:spcBef>
              <a:buClr>
                <a:srgbClr val="674831"/>
              </a:buClr>
              <a:buSzPts val="2000"/>
              <a:buNone/>
            </a:pPr>
            <a:r>
              <a:rPr lang="en" sz="3200" dirty="0">
                <a:solidFill>
                  <a:schemeClr val="tx1">
                    <a:lumMod val="50000"/>
                  </a:schemeClr>
                </a:solidFill>
                <a:latin typeface="Calibri"/>
                <a:ea typeface="Calibri"/>
                <a:cs typeface="Calibri"/>
                <a:sym typeface="Calibri"/>
              </a:rPr>
              <a:t>				-  </a:t>
            </a:r>
            <a:r>
              <a:rPr lang="en" sz="3200" u="sng" dirty="0">
                <a:solidFill>
                  <a:schemeClr val="tx1">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Government Code Section 54950</a:t>
            </a:r>
            <a:endParaRPr sz="3200" dirty="0">
              <a:solidFill>
                <a:schemeClr val="tx1">
                  <a:lumMod val="50000"/>
                </a:schemeClr>
              </a:solidFill>
              <a:latin typeface="Calibri"/>
              <a:ea typeface="Calibri"/>
              <a:cs typeface="Calibri"/>
              <a:sym typeface="Calibri"/>
            </a:endParaRPr>
          </a:p>
          <a:p>
            <a:pPr marL="237061" indent="-50799">
              <a:buClr>
                <a:srgbClr val="674831"/>
              </a:buClr>
              <a:buSzPts val="2100"/>
              <a:buNone/>
            </a:pPr>
            <a:endParaRPr sz="3200" dirty="0">
              <a:solidFill>
                <a:schemeClr val="tx1">
                  <a:lumMod val="50000"/>
                </a:schemeClr>
              </a:solidFill>
              <a:latin typeface="Calibri"/>
              <a:ea typeface="Calibri"/>
              <a:cs typeface="Calibri"/>
              <a:sym typeface="Calibri"/>
            </a:endParaRPr>
          </a:p>
        </p:txBody>
      </p:sp>
      <p:pic>
        <p:nvPicPr>
          <p:cNvPr id="154" name="Google Shape;154;p34"/>
          <p:cNvPicPr preferRelativeResize="0"/>
          <p:nvPr/>
        </p:nvPicPr>
        <p:blipFill rotWithShape="1">
          <a:blip r:embed="rId4">
            <a:alphaModFix/>
          </a:blip>
          <a:srcRect/>
          <a:stretch/>
        </p:blipFill>
        <p:spPr>
          <a:xfrm>
            <a:off x="10504765" y="5836258"/>
            <a:ext cx="1197137" cy="8995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buClr>
                <a:schemeClr val="dk2"/>
              </a:buClr>
              <a:buSzPts val="3300"/>
            </a:pPr>
            <a:r>
              <a:rPr lang="en">
                <a:latin typeface="Palatino Linotype"/>
                <a:ea typeface="Palatino Linotype"/>
                <a:cs typeface="Palatino Linotype"/>
                <a:sym typeface="Palatino Linotype"/>
              </a:rPr>
              <a:t>LEGISLATIVE BODIES</a:t>
            </a:r>
            <a:endParaRPr>
              <a:latin typeface="Palatino Linotype"/>
              <a:ea typeface="Palatino Linotype"/>
              <a:cs typeface="Palatino Linotype"/>
              <a:sym typeface="Palatino Linotype"/>
            </a:endParaRPr>
          </a:p>
        </p:txBody>
      </p:sp>
      <p:sp>
        <p:nvSpPr>
          <p:cNvPr id="160" name="Google Shape;160;p35"/>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Clr>
                <a:schemeClr val="accent2"/>
              </a:buClr>
              <a:buSzPts val="1400"/>
              <a:buNone/>
            </a:pPr>
            <a:r>
              <a:rPr lang="en" sz="3600" dirty="0">
                <a:solidFill>
                  <a:schemeClr val="bg2">
                    <a:lumMod val="10000"/>
                  </a:schemeClr>
                </a:solidFill>
                <a:latin typeface="Calibri"/>
                <a:ea typeface="Calibri"/>
                <a:cs typeface="Calibri"/>
                <a:sym typeface="Calibri"/>
              </a:rPr>
              <a:t>“All meetings of the </a:t>
            </a:r>
            <a:r>
              <a:rPr lang="en" sz="3600" u="sng" dirty="0">
                <a:solidFill>
                  <a:schemeClr val="bg2">
                    <a:lumMod val="10000"/>
                  </a:schemeClr>
                </a:solidFill>
                <a:latin typeface="Calibri"/>
                <a:ea typeface="Calibri"/>
                <a:cs typeface="Calibri"/>
                <a:sym typeface="Calibri"/>
              </a:rPr>
              <a:t>legislative body</a:t>
            </a:r>
            <a:r>
              <a:rPr lang="en" sz="3600" dirty="0">
                <a:solidFill>
                  <a:schemeClr val="bg2">
                    <a:lumMod val="10000"/>
                  </a:schemeClr>
                </a:solidFill>
                <a:latin typeface="Calibri"/>
                <a:ea typeface="Calibri"/>
                <a:cs typeface="Calibri"/>
                <a:sym typeface="Calibri"/>
              </a:rPr>
              <a:t> of a local agency shall be open and public, and all persons shall be permitted to attend any meeting of the </a:t>
            </a:r>
            <a:r>
              <a:rPr lang="en" sz="3600" u="sng" dirty="0">
                <a:solidFill>
                  <a:schemeClr val="bg2">
                    <a:lumMod val="10000"/>
                  </a:schemeClr>
                </a:solidFill>
                <a:latin typeface="Calibri"/>
                <a:ea typeface="Calibri"/>
                <a:cs typeface="Calibri"/>
                <a:sym typeface="Calibri"/>
              </a:rPr>
              <a:t>legislative body</a:t>
            </a:r>
            <a:r>
              <a:rPr lang="en" sz="3600" dirty="0">
                <a:solidFill>
                  <a:schemeClr val="bg2">
                    <a:lumMod val="10000"/>
                  </a:schemeClr>
                </a:solidFill>
                <a:latin typeface="Calibri"/>
                <a:ea typeface="Calibri"/>
                <a:cs typeface="Calibri"/>
                <a:sym typeface="Calibri"/>
              </a:rPr>
              <a:t> of a local agency, except as otherwise provided in this chapter.”	-G</a:t>
            </a:r>
            <a:r>
              <a:rPr lang="en" sz="3600" u="sng" dirty="0">
                <a:solidFill>
                  <a:schemeClr val="bg2">
                    <a:lumMod val="1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overnment Code Section 54953(a)</a:t>
            </a:r>
            <a:endParaRPr sz="3600" dirty="0">
              <a:solidFill>
                <a:schemeClr val="bg2">
                  <a:lumMod val="10000"/>
                </a:schemeClr>
              </a:solidFill>
              <a:latin typeface="Calibri"/>
              <a:ea typeface="Calibri"/>
              <a:cs typeface="Calibri"/>
              <a:sym typeface="Calibri"/>
            </a:endParaRPr>
          </a:p>
          <a:p>
            <a:pPr marL="186262" indent="-50799">
              <a:spcBef>
                <a:spcPts val="533"/>
              </a:spcBef>
              <a:buClr>
                <a:srgbClr val="674831"/>
              </a:buClr>
              <a:buNone/>
            </a:pPr>
            <a:endParaRPr sz="1467" dirty="0">
              <a:solidFill>
                <a:schemeClr val="bg2">
                  <a:lumMod val="10000"/>
                </a:schemeClr>
              </a:solidFill>
            </a:endParaRPr>
          </a:p>
        </p:txBody>
      </p:sp>
      <p:pic>
        <p:nvPicPr>
          <p:cNvPr id="161" name="Google Shape;161;p35"/>
          <p:cNvPicPr preferRelativeResize="0"/>
          <p:nvPr/>
        </p:nvPicPr>
        <p:blipFill rotWithShape="1">
          <a:blip r:embed="rId4">
            <a:alphaModFix/>
          </a:blip>
          <a:srcRect/>
          <a:stretch/>
        </p:blipFill>
        <p:spPr>
          <a:xfrm>
            <a:off x="10504765" y="5836258"/>
            <a:ext cx="1197137" cy="8995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6"/>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buClr>
                <a:schemeClr val="dk2"/>
              </a:buClr>
              <a:buSzPts val="3300"/>
            </a:pPr>
            <a:r>
              <a:rPr lang="en" sz="4800">
                <a:latin typeface="Palatino Linotype"/>
                <a:ea typeface="Palatino Linotype"/>
                <a:cs typeface="Palatino Linotype"/>
                <a:sym typeface="Palatino Linotype"/>
              </a:rPr>
              <a:t>“Appointed Bodies”</a:t>
            </a:r>
            <a:endParaRPr sz="4800">
              <a:latin typeface="Palatino Linotype"/>
              <a:ea typeface="Palatino Linotype"/>
              <a:cs typeface="Palatino Linotype"/>
              <a:sym typeface="Palatino Linotype"/>
            </a:endParaRPr>
          </a:p>
        </p:txBody>
      </p:sp>
      <p:sp>
        <p:nvSpPr>
          <p:cNvPr id="167" name="Google Shape;167;p36"/>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6262" indent="-177796">
              <a:spcBef>
                <a:spcPts val="0"/>
              </a:spcBef>
              <a:buClr>
                <a:srgbClr val="674831"/>
              </a:buClr>
              <a:buSzPts val="1500"/>
            </a:pPr>
            <a:r>
              <a:rPr lang="en" sz="3600" b="1">
                <a:latin typeface="Calibri"/>
                <a:ea typeface="Calibri"/>
                <a:cs typeface="Calibri"/>
                <a:sym typeface="Calibri"/>
              </a:rPr>
              <a:t>General Rule</a:t>
            </a:r>
            <a:r>
              <a:rPr lang="en" sz="3600">
                <a:latin typeface="Calibri"/>
                <a:ea typeface="Calibri"/>
                <a:cs typeface="Calibri"/>
                <a:sym typeface="Calibri"/>
              </a:rPr>
              <a:t>:  A commission, committee, board, or other body of a local agency, whether permanent or temporary, decision-making or advisory, created by charter, ordinance, resolution, or formal action of a legislative body.</a:t>
            </a:r>
            <a:endParaRPr sz="3600">
              <a:latin typeface="Calibri"/>
              <a:ea typeface="Calibri"/>
              <a:cs typeface="Calibri"/>
              <a:sym typeface="Calibri"/>
            </a:endParaRPr>
          </a:p>
          <a:p>
            <a:pPr marL="186262" indent="-177796">
              <a:spcBef>
                <a:spcPts val="667"/>
              </a:spcBef>
              <a:buClr>
                <a:srgbClr val="674831"/>
              </a:buClr>
              <a:buSzPts val="1500"/>
            </a:pPr>
            <a:r>
              <a:rPr lang="en" sz="3600" b="1">
                <a:latin typeface="Calibri"/>
                <a:ea typeface="Calibri"/>
                <a:cs typeface="Calibri"/>
                <a:sym typeface="Calibri"/>
              </a:rPr>
              <a:t>Bottom Line:  </a:t>
            </a:r>
            <a:r>
              <a:rPr lang="en" sz="3600">
                <a:latin typeface="Calibri"/>
                <a:ea typeface="Calibri"/>
                <a:cs typeface="Calibri"/>
                <a:sym typeface="Calibri"/>
              </a:rPr>
              <a:t>Committees created by formal action of a legislative body are subject to the Brown Act.  </a:t>
            </a:r>
            <a:endParaRPr sz="3600">
              <a:latin typeface="Calibri"/>
              <a:ea typeface="Calibri"/>
              <a:cs typeface="Calibri"/>
              <a:sym typeface="Calibri"/>
            </a:endParaRPr>
          </a:p>
          <a:p>
            <a:pPr marL="237061" indent="0">
              <a:spcBef>
                <a:spcPts val="667"/>
              </a:spcBef>
              <a:buNone/>
            </a:pPr>
            <a:r>
              <a:rPr lang="en" sz="1467">
                <a:latin typeface="Calibri"/>
                <a:ea typeface="Calibri"/>
                <a:cs typeface="Calibri"/>
                <a:sym typeface="Calibri"/>
              </a:rPr>
              <a:t> </a:t>
            </a:r>
            <a:endParaRPr sz="1467" b="1">
              <a:latin typeface="Calibri"/>
              <a:ea typeface="Calibri"/>
              <a:cs typeface="Calibri"/>
              <a:sym typeface="Calibri"/>
            </a:endParaRPr>
          </a:p>
        </p:txBody>
      </p:sp>
      <p:pic>
        <p:nvPicPr>
          <p:cNvPr id="168" name="Google Shape;168;p36"/>
          <p:cNvPicPr preferRelativeResize="0"/>
          <p:nvPr/>
        </p:nvPicPr>
        <p:blipFill rotWithShape="1">
          <a:blip r:embed="rId3">
            <a:alphaModFix/>
          </a:blip>
          <a:srcRect/>
          <a:stretch/>
        </p:blipFill>
        <p:spPr>
          <a:xfrm>
            <a:off x="10504765" y="5836258"/>
            <a:ext cx="1197137" cy="8995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7"/>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pPr>
              <a:buSzPts val="2700"/>
            </a:pPr>
            <a:r>
              <a:rPr lang="en" sz="3733"/>
              <a:t>Why are local Senates  and Curriculum Committees subject to the Brown Act? </a:t>
            </a:r>
            <a:endParaRPr sz="3733"/>
          </a:p>
        </p:txBody>
      </p:sp>
      <p:sp>
        <p:nvSpPr>
          <p:cNvPr id="174" name="Google Shape;174;p37"/>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28594">
              <a:spcBef>
                <a:spcPts val="0"/>
              </a:spcBef>
              <a:buClr>
                <a:srgbClr val="674831"/>
              </a:buClr>
              <a:buSzPts val="2100"/>
            </a:pPr>
            <a:r>
              <a:rPr lang="en" sz="4000" dirty="0">
                <a:solidFill>
                  <a:schemeClr val="bg2">
                    <a:lumMod val="10000"/>
                  </a:schemeClr>
                </a:solidFill>
                <a:latin typeface="Calibri"/>
                <a:ea typeface="Calibri"/>
                <a:cs typeface="Calibri"/>
                <a:sym typeface="Calibri"/>
              </a:rPr>
              <a:t>“The legally mandated joint action to be taken by the faculty of a community college and a district board in establishing an academic senate constitutes the requisite “formal action” contemplated by [the Brown Act].”                                                                                                  </a:t>
            </a:r>
            <a:r>
              <a:rPr lang="en" sz="3600" dirty="0">
                <a:solidFill>
                  <a:schemeClr val="bg2">
                    <a:lumMod val="10000"/>
                  </a:schemeClr>
                </a:solidFill>
                <a:latin typeface="Calibri"/>
                <a:ea typeface="Calibri"/>
                <a:cs typeface="Calibri"/>
                <a:sym typeface="Calibri"/>
              </a:rPr>
              <a:t>  - Attorney General Opinion </a:t>
            </a:r>
            <a:r>
              <a:rPr lang="en" sz="3600" u="sng" dirty="0">
                <a:solidFill>
                  <a:schemeClr val="bg2">
                    <a:lumMod val="1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 83-304 (1983)</a:t>
            </a:r>
            <a:endParaRPr sz="1467" dirty="0">
              <a:solidFill>
                <a:schemeClr val="bg2">
                  <a:lumMod val="10000"/>
                </a:schemeClr>
              </a:solidFill>
            </a:endParaRPr>
          </a:p>
          <a:p>
            <a:pPr marL="237061" indent="-50799">
              <a:buClr>
                <a:srgbClr val="674831"/>
              </a:buClr>
              <a:buSzPts val="2100"/>
              <a:buNone/>
            </a:pPr>
            <a:endParaRPr sz="1467" dirty="0">
              <a:solidFill>
                <a:schemeClr val="bg2">
                  <a:lumMod val="10000"/>
                </a:schemeClr>
              </a:solidFill>
            </a:endParaRPr>
          </a:p>
        </p:txBody>
      </p:sp>
      <p:pic>
        <p:nvPicPr>
          <p:cNvPr id="175" name="Google Shape;175;p37"/>
          <p:cNvPicPr preferRelativeResize="0"/>
          <p:nvPr/>
        </p:nvPicPr>
        <p:blipFill rotWithShape="1">
          <a:blip r:embed="rId4">
            <a:alphaModFix/>
          </a:blip>
          <a:srcRect/>
          <a:stretch/>
        </p:blipFill>
        <p:spPr>
          <a:xfrm>
            <a:off x="10504765" y="5836258"/>
            <a:ext cx="1197137" cy="899505"/>
          </a:xfrm>
          <a:prstGeom prst="rect">
            <a:avLst/>
          </a:prstGeom>
          <a:noFill/>
          <a:ln>
            <a:noFill/>
          </a:ln>
        </p:spPr>
      </p:pic>
    </p:spTree>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1" id="{51EA16D3-33AF-FB47-8A3F-98393035F582}" vid="{B3F2FE11-A695-BB46-B2B0-D0567344D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1</Template>
  <TotalTime>71</TotalTime>
  <Words>3176</Words>
  <Application>Microsoft Office PowerPoint</Application>
  <PresentationFormat>Widescreen</PresentationFormat>
  <Paragraphs>239</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Gill Sans</vt:lpstr>
      <vt:lpstr>Palatino</vt:lpstr>
      <vt:lpstr>Palatino Linotype</vt:lpstr>
      <vt:lpstr>ASCCC Curriculum Inst. 2020 Theme</vt:lpstr>
      <vt:lpstr>The Brown Act, Parliamentary Procedures, and You! – Open Meeting Laws and Robert’s Rules for Local Senates and Curriculum Committees</vt:lpstr>
      <vt:lpstr>Presenters </vt:lpstr>
      <vt:lpstr>Breakout Description </vt:lpstr>
      <vt:lpstr>Breakout Overview </vt:lpstr>
      <vt:lpstr>Why the Brown Act?</vt:lpstr>
      <vt:lpstr>Intent of the Brown Act </vt:lpstr>
      <vt:lpstr>LEGISLATIVE BODIES</vt:lpstr>
      <vt:lpstr>“Appointed Bodies”</vt:lpstr>
      <vt:lpstr>Why are local Senates  and Curriculum Committees subject to the Brown Act? </vt:lpstr>
      <vt:lpstr>What About Local Academic Senates? </vt:lpstr>
      <vt:lpstr>What About Local Academic Senates? </vt:lpstr>
      <vt:lpstr>What About Local Academic Senates? </vt:lpstr>
      <vt:lpstr>What committees are under the Brown Act?</vt:lpstr>
      <vt:lpstr>What does the Brown Act Require?</vt:lpstr>
      <vt:lpstr>What does the Brown Act Require?</vt:lpstr>
      <vt:lpstr>What does the Brown Act Require?</vt:lpstr>
      <vt:lpstr>What does the Brown Act Require?</vt:lpstr>
      <vt:lpstr>What does the Brown Act Require?</vt:lpstr>
      <vt:lpstr>What does the Brown Act Require?</vt:lpstr>
      <vt:lpstr>What does the Brown Act Require?</vt:lpstr>
      <vt:lpstr>What does the Brown Act Require?</vt:lpstr>
      <vt:lpstr>COVID-19 and the Brown Act: Pre-COVID</vt:lpstr>
      <vt:lpstr>COVID-19 and the Brown Act: Mid-COVID</vt:lpstr>
      <vt:lpstr>COVID-19 and the Brown Act: Coming Soon</vt:lpstr>
      <vt:lpstr>Role of Parliamentary Procedure  </vt:lpstr>
      <vt:lpstr>Purpose/Principles of Parliamentary Procedure </vt:lpstr>
      <vt:lpstr>Role of the Chair </vt:lpstr>
      <vt:lpstr>Role of the Parliamentarian </vt:lpstr>
      <vt:lpstr>Processes for Handling Motions </vt:lpstr>
      <vt:lpstr>Strategies for Motions </vt:lpstr>
      <vt:lpstr>Debating the Idea not the Person  </vt:lpstr>
      <vt:lpstr>General Rules of Debate </vt:lpstr>
      <vt:lpstr>General Rules of Debate (cont.) </vt:lpstr>
      <vt:lpstr>PowerPoint Presentation</vt:lpstr>
      <vt:lpstr>Points of Order </vt:lpstr>
      <vt:lpstr>Importance of Synthesizing </vt:lpstr>
      <vt:lpstr>Alternatives to Robert’s Rules of Order </vt:lpstr>
      <vt:lpstr>Professional Development: Few Thoughts</vt:lpstr>
      <vt:lpstr>Professional Development/Resources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Brown Act, Parliamentary Procedures, and You! – Open Meeting Laws and Robert’s Rules for Local Senates and Curriculum Committees</dc:title>
  <dc:creator>Stephanie Curry</dc:creator>
  <cp:lastModifiedBy>Edie</cp:lastModifiedBy>
  <cp:revision>5</cp:revision>
  <cp:lastPrinted>2020-11-24T19:39:26Z</cp:lastPrinted>
  <dcterms:created xsi:type="dcterms:W3CDTF">2021-07-02T21:42:18Z</dcterms:created>
  <dcterms:modified xsi:type="dcterms:W3CDTF">2021-07-08T15:11:23Z</dcterms:modified>
</cp:coreProperties>
</file>