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0"/>
  </p:notesMasterIdLst>
  <p:handoutMasterIdLst>
    <p:handoutMasterId r:id="rId31"/>
  </p:handoutMasterIdLst>
  <p:sldIdLst>
    <p:sldId id="259" r:id="rId5"/>
    <p:sldId id="260" r:id="rId6"/>
    <p:sldId id="261" r:id="rId7"/>
    <p:sldId id="262" r:id="rId8"/>
    <p:sldId id="263" r:id="rId9"/>
    <p:sldId id="264" r:id="rId10"/>
    <p:sldId id="265" r:id="rId11"/>
    <p:sldId id="266" r:id="rId12"/>
    <p:sldId id="267" r:id="rId13"/>
    <p:sldId id="281" r:id="rId14"/>
    <p:sldId id="268" r:id="rId15"/>
    <p:sldId id="286" r:id="rId16"/>
    <p:sldId id="277" r:id="rId17"/>
    <p:sldId id="283" r:id="rId18"/>
    <p:sldId id="270" r:id="rId19"/>
    <p:sldId id="278" r:id="rId20"/>
    <p:sldId id="284" r:id="rId21"/>
    <p:sldId id="285" r:id="rId22"/>
    <p:sldId id="279" r:id="rId23"/>
    <p:sldId id="282" r:id="rId24"/>
    <p:sldId id="273" r:id="rId25"/>
    <p:sldId id="274" r:id="rId26"/>
    <p:sldId id="280" r:id="rId27"/>
    <p:sldId id="275" r:id="rId28"/>
    <p:sldId id="276" r:id="rId29"/>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315416-97B5-4BE5-8E72-8474B914F339}" v="483" dt="2021-06-24T17:32:36.514"/>
    <p1510:client id="{963A3A44-020F-424A-9107-5B41D5420350}" v="359" dt="2021-06-21T23:26:45.987"/>
    <p1510:client id="{BFF095AB-6EF5-F191-D2A0-4A4B901F8F31}" v="31" dt="2021-07-01T22:49:36.9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321"/>
    <p:restoredTop sz="89234" autoAdjust="0"/>
  </p:normalViewPr>
  <p:slideViewPr>
    <p:cSldViewPr snapToGrid="0" snapToObjects="1">
      <p:cViewPr varScale="1">
        <p:scale>
          <a:sx n="37" d="100"/>
          <a:sy n="37" d="100"/>
        </p:scale>
        <p:origin x="528" y="24"/>
      </p:cViewPr>
      <p:guideLst/>
    </p:cSldViewPr>
  </p:slideViewPr>
  <p:notesTextViewPr>
    <p:cViewPr>
      <p:scale>
        <a:sx n="3" d="2"/>
        <a:sy n="3" d="2"/>
      </p:scale>
      <p:origin x="0" y="0"/>
    </p:cViewPr>
  </p:notesTextViewPr>
  <p:notesViewPr>
    <p:cSldViewPr snapToGrid="0" snapToObjects="1">
      <p:cViewPr varScale="1">
        <p:scale>
          <a:sx n="95" d="100"/>
          <a:sy n="95" d="100"/>
        </p:scale>
        <p:origin x="2512"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AFED13F-7B5B-B64E-B268-649281A15D2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0C4E529C-2B6B-9846-A76B-069F8F40B9E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CC37CFD3-B615-654B-96C4-E6679D00810D}" type="datetimeFigureOut">
              <a:rPr lang="en-US"/>
              <a:pPr>
                <a:defRPr/>
              </a:pPr>
              <a:t>7/8/2021</a:t>
            </a:fld>
            <a:endParaRPr lang="en-US"/>
          </a:p>
        </p:txBody>
      </p:sp>
      <p:sp>
        <p:nvSpPr>
          <p:cNvPr id="4" name="Footer Placeholder 3">
            <a:extLst>
              <a:ext uri="{FF2B5EF4-FFF2-40B4-BE49-F238E27FC236}">
                <a16:creationId xmlns:a16="http://schemas.microsoft.com/office/drawing/2014/main" id="{3ED40F45-4B5C-8B46-BB3E-39DFAB4FB23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5" name="Slide Number Placeholder 4">
            <a:extLst>
              <a:ext uri="{FF2B5EF4-FFF2-40B4-BE49-F238E27FC236}">
                <a16:creationId xmlns:a16="http://schemas.microsoft.com/office/drawing/2014/main" id="{549BE1EF-50EE-BE4D-8728-C8054C20C760}"/>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E50440B4-8FE3-B94E-A305-3CDBED3B1521}"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590B755-1679-DF42-8D94-35B853AFFA8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04E773F8-A50E-8343-9357-5B0C78B5A4D6}"/>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4FC41751-0418-494E-9D87-ADB1224D6EE9}" type="datetimeFigureOut">
              <a:rPr lang="en-US"/>
              <a:pPr>
                <a:defRPr/>
              </a:pPr>
              <a:t>7/8/2021</a:t>
            </a:fld>
            <a:endParaRPr lang="en-US"/>
          </a:p>
        </p:txBody>
      </p:sp>
      <p:sp>
        <p:nvSpPr>
          <p:cNvPr id="4" name="Slide Image Placeholder 3">
            <a:extLst>
              <a:ext uri="{FF2B5EF4-FFF2-40B4-BE49-F238E27FC236}">
                <a16:creationId xmlns:a16="http://schemas.microsoft.com/office/drawing/2014/main" id="{019EB082-8491-DD4F-AF7B-E6C9B5D20FB3}"/>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E1F2BBDE-D1E9-5F4B-8D94-D6C8CEC13BDF}"/>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C365C928-1AEB-E14B-AFF9-6BB22651B040}"/>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7" name="Slide Number Placeholder 6">
            <a:extLst>
              <a:ext uri="{FF2B5EF4-FFF2-40B4-BE49-F238E27FC236}">
                <a16:creationId xmlns:a16="http://schemas.microsoft.com/office/drawing/2014/main" id="{EF019825-2B41-1E4F-956E-5B98263476EC}"/>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9527B832-DDD6-BE44-884F-42302AB9E0F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asccc.org/sites/default/files/COR_0.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asccc.org/sites/default/files/COR_0.pd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guides.library.pdx.edu/c.php?g=527355&amp;p=3623937"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guides.library.pdx.edu/c.php?g=527355&amp;p=3623937"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lnSpc>
                <a:spcPct val="100000"/>
              </a:lnSpc>
              <a:spcBef>
                <a:spcPts val="0"/>
              </a:spcBef>
            </a:pPr>
            <a:endParaRPr lang="en-US" dirty="0"/>
          </a:p>
        </p:txBody>
      </p:sp>
      <p:sp>
        <p:nvSpPr>
          <p:cNvPr id="4" name="Footer Placeholder 3"/>
          <p:cNvSpPr>
            <a:spLocks noGrp="1"/>
          </p:cNvSpPr>
          <p:nvPr>
            <p:ph type="ftr" sz="quarter" idx="10"/>
          </p:nvPr>
        </p:nvSpPr>
        <p:spPr/>
        <p:txBody>
          <a:bodyPr/>
          <a:lstStyle/>
          <a:p>
            <a:pPr>
              <a:defRPr/>
            </a:pPr>
            <a:r>
              <a:rPr lang="en-US"/>
              <a:t>ASCCC Academic Academy 2020</a:t>
            </a:r>
          </a:p>
        </p:txBody>
      </p:sp>
      <p:sp>
        <p:nvSpPr>
          <p:cNvPr id="5" name="Slide Number Placeholder 4"/>
          <p:cNvSpPr>
            <a:spLocks noGrp="1"/>
          </p:cNvSpPr>
          <p:nvPr>
            <p:ph type="sldNum" sz="quarter" idx="11"/>
          </p:nvPr>
        </p:nvSpPr>
        <p:spPr/>
        <p:txBody>
          <a:bodyPr/>
          <a:lstStyle/>
          <a:p>
            <a:pPr>
              <a:defRPr/>
            </a:pPr>
            <a:fld id="{9527B832-DDD6-BE44-884F-42302AB9E0F6}" type="slidenum">
              <a:rPr lang="en-US" altLang="en-US" smtClean="0"/>
              <a:pPr>
                <a:defRPr/>
              </a:pPr>
              <a:t>4</a:t>
            </a:fld>
            <a:endParaRPr lang="en-US" altLang="en-US"/>
          </a:p>
        </p:txBody>
      </p:sp>
    </p:spTree>
    <p:extLst>
      <p:ext uri="{BB962C8B-B14F-4D97-AF65-F5344CB8AC3E}">
        <p14:creationId xmlns:p14="http://schemas.microsoft.com/office/powerpoint/2010/main" val="15133550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5" name="Shape 21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dirty="0"/>
              <a:t>Manuel</a:t>
            </a:r>
            <a:endParaRPr dirty="0"/>
          </a:p>
        </p:txBody>
      </p:sp>
    </p:spTree>
    <p:extLst>
      <p:ext uri="{BB962C8B-B14F-4D97-AF65-F5344CB8AC3E}">
        <p14:creationId xmlns:p14="http://schemas.microsoft.com/office/powerpoint/2010/main" val="26244503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2" name="Shape 2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dirty="0"/>
              <a:t>Mark</a:t>
            </a:r>
            <a:endParaRPr dirty="0"/>
          </a:p>
        </p:txBody>
      </p:sp>
    </p:spTree>
    <p:extLst>
      <p:ext uri="{BB962C8B-B14F-4D97-AF65-F5344CB8AC3E}">
        <p14:creationId xmlns:p14="http://schemas.microsoft.com/office/powerpoint/2010/main" val="12654523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5" name="Shape 21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dirty="0"/>
              <a:t>Manuel</a:t>
            </a:r>
            <a:endParaRPr dirty="0"/>
          </a:p>
        </p:txBody>
      </p:sp>
    </p:spTree>
    <p:extLst>
      <p:ext uri="{BB962C8B-B14F-4D97-AF65-F5344CB8AC3E}">
        <p14:creationId xmlns:p14="http://schemas.microsoft.com/office/powerpoint/2010/main" val="34875390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5" name="Shape 21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dirty="0"/>
              <a:t>Mark</a:t>
            </a:r>
          </a:p>
        </p:txBody>
      </p:sp>
    </p:spTree>
    <p:extLst>
      <p:ext uri="{BB962C8B-B14F-4D97-AF65-F5344CB8AC3E}">
        <p14:creationId xmlns:p14="http://schemas.microsoft.com/office/powerpoint/2010/main" val="6530222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5" name="Shape 21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dirty="0"/>
              <a:t>Mark</a:t>
            </a:r>
            <a:endParaRPr dirty="0"/>
          </a:p>
        </p:txBody>
      </p:sp>
    </p:spTree>
    <p:extLst>
      <p:ext uri="{BB962C8B-B14F-4D97-AF65-F5344CB8AC3E}">
        <p14:creationId xmlns:p14="http://schemas.microsoft.com/office/powerpoint/2010/main" val="32415801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a:t>
            </a:r>
            <a:r>
              <a:rPr lang="en-US" baseline="0" dirty="0"/>
              <a:t> respond in the </a:t>
            </a:r>
            <a:r>
              <a:rPr lang="en-US" baseline="0" dirty="0" err="1"/>
              <a:t>Pathable</a:t>
            </a:r>
            <a:r>
              <a:rPr lang="en-US" baseline="0" dirty="0"/>
              <a:t> chat.</a:t>
            </a:r>
            <a:endParaRPr lang="en-US" dirty="0"/>
          </a:p>
        </p:txBody>
      </p:sp>
      <p:sp>
        <p:nvSpPr>
          <p:cNvPr id="4" name="Footer Placeholder 3"/>
          <p:cNvSpPr>
            <a:spLocks noGrp="1"/>
          </p:cNvSpPr>
          <p:nvPr>
            <p:ph type="ftr" sz="quarter" idx="10"/>
          </p:nvPr>
        </p:nvSpPr>
        <p:spPr/>
        <p:txBody>
          <a:bodyPr/>
          <a:lstStyle/>
          <a:p>
            <a:pPr>
              <a:defRPr/>
            </a:pPr>
            <a:r>
              <a:rPr lang="en-US"/>
              <a:t>ASCCC Academic Academy 2020</a:t>
            </a:r>
          </a:p>
        </p:txBody>
      </p:sp>
      <p:sp>
        <p:nvSpPr>
          <p:cNvPr id="5" name="Slide Number Placeholder 4"/>
          <p:cNvSpPr>
            <a:spLocks noGrp="1"/>
          </p:cNvSpPr>
          <p:nvPr>
            <p:ph type="sldNum" sz="quarter" idx="11"/>
          </p:nvPr>
        </p:nvSpPr>
        <p:spPr/>
        <p:txBody>
          <a:bodyPr/>
          <a:lstStyle/>
          <a:p>
            <a:pPr>
              <a:defRPr/>
            </a:pPr>
            <a:fld id="{9527B832-DDD6-BE44-884F-42302AB9E0F6}" type="slidenum">
              <a:rPr lang="en-US" altLang="en-US" smtClean="0"/>
              <a:pPr>
                <a:defRPr/>
              </a:pPr>
              <a:t>20</a:t>
            </a:fld>
            <a:endParaRPr lang="en-US" altLang="en-US"/>
          </a:p>
        </p:txBody>
      </p:sp>
    </p:spTree>
    <p:extLst>
      <p:ext uri="{BB962C8B-B14F-4D97-AF65-F5344CB8AC3E}">
        <p14:creationId xmlns:p14="http://schemas.microsoft.com/office/powerpoint/2010/main" val="12898888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Shape 2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7" name="Shape 25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a:t>Do you have questions about how to address other components of the COR?</a:t>
            </a:r>
          </a:p>
        </p:txBody>
      </p:sp>
    </p:spTree>
    <p:extLst>
      <p:ext uri="{BB962C8B-B14F-4D97-AF65-F5344CB8AC3E}">
        <p14:creationId xmlns:p14="http://schemas.microsoft.com/office/powerpoint/2010/main" val="997537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Shape 2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4" name="Shape 26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lang="en-US">
              <a:cs typeface="Calibri"/>
            </a:endParaRPr>
          </a:p>
        </p:txBody>
      </p:sp>
    </p:spTree>
    <p:extLst>
      <p:ext uri="{BB962C8B-B14F-4D97-AF65-F5344CB8AC3E}">
        <p14:creationId xmlns:p14="http://schemas.microsoft.com/office/powerpoint/2010/main" val="42203322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7" name="Shape 13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extLst>
      <p:ext uri="{BB962C8B-B14F-4D97-AF65-F5344CB8AC3E}">
        <p14:creationId xmlns:p14="http://schemas.microsoft.com/office/powerpoint/2010/main" val="1147485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Resource </a:t>
            </a:r>
          </a:p>
        </p:txBody>
      </p:sp>
      <p:sp>
        <p:nvSpPr>
          <p:cNvPr id="4" name="Slide Number Placeholder 3"/>
          <p:cNvSpPr>
            <a:spLocks noGrp="1"/>
          </p:cNvSpPr>
          <p:nvPr>
            <p:ph type="sldNum" sz="quarter" idx="5"/>
          </p:nvPr>
        </p:nvSpPr>
        <p:spPr/>
        <p:txBody>
          <a:bodyPr/>
          <a:lstStyle/>
          <a:p>
            <a:fld id="{557E57F4-9D9C-5847-BCD2-13B860A1E044}" type="slidenum">
              <a:rPr lang="en-US" smtClean="0"/>
              <a:t>24</a:t>
            </a:fld>
            <a:endParaRPr lang="en-US"/>
          </a:p>
        </p:txBody>
      </p:sp>
    </p:spTree>
    <p:extLst>
      <p:ext uri="{BB962C8B-B14F-4D97-AF65-F5344CB8AC3E}">
        <p14:creationId xmlns:p14="http://schemas.microsoft.com/office/powerpoint/2010/main" val="1185135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https://asccc.org/sites/default/files/COR_0.pdf</a:t>
            </a:r>
            <a:endParaRPr lang="en-US" dirty="0"/>
          </a:p>
          <a:p>
            <a:endParaRPr lang="en-US" dirty="0"/>
          </a:p>
          <a:p>
            <a:r>
              <a:rPr lang="en-US" dirty="0"/>
              <a:t>Mark</a:t>
            </a:r>
          </a:p>
        </p:txBody>
      </p:sp>
      <p:sp>
        <p:nvSpPr>
          <p:cNvPr id="4" name="Footer Placeholder 3"/>
          <p:cNvSpPr>
            <a:spLocks noGrp="1"/>
          </p:cNvSpPr>
          <p:nvPr>
            <p:ph type="ftr" sz="quarter" idx="10"/>
          </p:nvPr>
        </p:nvSpPr>
        <p:spPr/>
        <p:txBody>
          <a:bodyPr/>
          <a:lstStyle/>
          <a:p>
            <a:pPr>
              <a:defRPr/>
            </a:pPr>
            <a:r>
              <a:rPr lang="en-US"/>
              <a:t>ASCCC Academic Academy 2020</a:t>
            </a:r>
          </a:p>
        </p:txBody>
      </p:sp>
      <p:sp>
        <p:nvSpPr>
          <p:cNvPr id="5" name="Slide Number Placeholder 4"/>
          <p:cNvSpPr>
            <a:spLocks noGrp="1"/>
          </p:cNvSpPr>
          <p:nvPr>
            <p:ph type="sldNum" sz="quarter" idx="11"/>
          </p:nvPr>
        </p:nvSpPr>
        <p:spPr/>
        <p:txBody>
          <a:bodyPr/>
          <a:lstStyle/>
          <a:p>
            <a:pPr>
              <a:defRPr/>
            </a:pPr>
            <a:fld id="{9527B832-DDD6-BE44-884F-42302AB9E0F6}" type="slidenum">
              <a:rPr lang="en-US" altLang="en-US" smtClean="0"/>
              <a:pPr>
                <a:defRPr/>
              </a:pPr>
              <a:t>5</a:t>
            </a:fld>
            <a:endParaRPr lang="en-US" altLang="en-US"/>
          </a:p>
        </p:txBody>
      </p:sp>
    </p:spTree>
    <p:extLst>
      <p:ext uri="{BB962C8B-B14F-4D97-AF65-F5344CB8AC3E}">
        <p14:creationId xmlns:p14="http://schemas.microsoft.com/office/powerpoint/2010/main" val="30322429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All </a:t>
            </a:r>
          </a:p>
        </p:txBody>
      </p:sp>
      <p:sp>
        <p:nvSpPr>
          <p:cNvPr id="4" name="Slide Number Placeholder 3"/>
          <p:cNvSpPr>
            <a:spLocks noGrp="1"/>
          </p:cNvSpPr>
          <p:nvPr>
            <p:ph type="sldNum" sz="quarter" idx="5"/>
          </p:nvPr>
        </p:nvSpPr>
        <p:spPr/>
        <p:txBody>
          <a:bodyPr/>
          <a:lstStyle/>
          <a:p>
            <a:fld id="{557E57F4-9D9C-5847-BCD2-13B860A1E044}" type="slidenum">
              <a:rPr lang="en-US" smtClean="0"/>
              <a:t>25</a:t>
            </a:fld>
            <a:endParaRPr lang="en-US"/>
          </a:p>
        </p:txBody>
      </p:sp>
    </p:spTree>
    <p:extLst>
      <p:ext uri="{BB962C8B-B14F-4D97-AF65-F5344CB8AC3E}">
        <p14:creationId xmlns:p14="http://schemas.microsoft.com/office/powerpoint/2010/main" val="1264026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https://asccc.org/sites/default/files/COR_0.pdf</a:t>
            </a:r>
            <a:endParaRPr lang="en-US" dirty="0"/>
          </a:p>
          <a:p>
            <a:endParaRPr lang="en-US" dirty="0"/>
          </a:p>
          <a:p>
            <a:r>
              <a:rPr lang="en-US" dirty="0"/>
              <a:t>Mark</a:t>
            </a:r>
          </a:p>
        </p:txBody>
      </p:sp>
      <p:sp>
        <p:nvSpPr>
          <p:cNvPr id="4" name="Footer Placeholder 3"/>
          <p:cNvSpPr>
            <a:spLocks noGrp="1"/>
          </p:cNvSpPr>
          <p:nvPr>
            <p:ph type="ftr" sz="quarter" idx="10"/>
          </p:nvPr>
        </p:nvSpPr>
        <p:spPr/>
        <p:txBody>
          <a:bodyPr/>
          <a:lstStyle/>
          <a:p>
            <a:pPr>
              <a:defRPr/>
            </a:pPr>
            <a:r>
              <a:rPr lang="en-US"/>
              <a:t>ASCCC Academic Academy 2020</a:t>
            </a:r>
          </a:p>
        </p:txBody>
      </p:sp>
      <p:sp>
        <p:nvSpPr>
          <p:cNvPr id="5" name="Slide Number Placeholder 4"/>
          <p:cNvSpPr>
            <a:spLocks noGrp="1"/>
          </p:cNvSpPr>
          <p:nvPr>
            <p:ph type="sldNum" sz="quarter" idx="11"/>
          </p:nvPr>
        </p:nvSpPr>
        <p:spPr/>
        <p:txBody>
          <a:bodyPr/>
          <a:lstStyle/>
          <a:p>
            <a:pPr>
              <a:defRPr/>
            </a:pPr>
            <a:fld id="{9527B832-DDD6-BE44-884F-42302AB9E0F6}" type="slidenum">
              <a:rPr lang="en-US" altLang="en-US" smtClean="0"/>
              <a:pPr>
                <a:defRPr/>
              </a:pPr>
              <a:t>6</a:t>
            </a:fld>
            <a:endParaRPr lang="en-US" altLang="en-US"/>
          </a:p>
        </p:txBody>
      </p:sp>
    </p:spTree>
    <p:extLst>
      <p:ext uri="{BB962C8B-B14F-4D97-AF65-F5344CB8AC3E}">
        <p14:creationId xmlns:p14="http://schemas.microsoft.com/office/powerpoint/2010/main" val="387068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Mark</a:t>
            </a:r>
          </a:p>
          <a:p>
            <a:endParaRPr lang="en-US" dirty="0"/>
          </a:p>
          <a:p>
            <a:r>
              <a:rPr lang="en-US" dirty="0"/>
              <a:t>- Prompt for the next slide</a:t>
            </a:r>
            <a:r>
              <a:rPr lang="en-US" baseline="0" dirty="0"/>
              <a:t> discussion point.  - Enter responses in the </a:t>
            </a:r>
            <a:r>
              <a:rPr lang="en-US" baseline="0" dirty="0" err="1"/>
              <a:t>Pathable</a:t>
            </a:r>
            <a:r>
              <a:rPr lang="en-US" baseline="0" dirty="0"/>
              <a:t> Chat.</a:t>
            </a:r>
            <a:endParaRPr lang="en-US" dirty="0"/>
          </a:p>
        </p:txBody>
      </p:sp>
      <p:sp>
        <p:nvSpPr>
          <p:cNvPr id="4" name="Footer Placeholder 3"/>
          <p:cNvSpPr>
            <a:spLocks noGrp="1"/>
          </p:cNvSpPr>
          <p:nvPr>
            <p:ph type="ftr" sz="quarter" idx="10"/>
          </p:nvPr>
        </p:nvSpPr>
        <p:spPr/>
        <p:txBody>
          <a:bodyPr/>
          <a:lstStyle/>
          <a:p>
            <a:pPr>
              <a:defRPr/>
            </a:pPr>
            <a:r>
              <a:rPr lang="en-US"/>
              <a:t>ASCCC Academic Academy 2020</a:t>
            </a:r>
          </a:p>
        </p:txBody>
      </p:sp>
      <p:sp>
        <p:nvSpPr>
          <p:cNvPr id="5" name="Slide Number Placeholder 4"/>
          <p:cNvSpPr>
            <a:spLocks noGrp="1"/>
          </p:cNvSpPr>
          <p:nvPr>
            <p:ph type="sldNum" sz="quarter" idx="11"/>
          </p:nvPr>
        </p:nvSpPr>
        <p:spPr/>
        <p:txBody>
          <a:bodyPr/>
          <a:lstStyle/>
          <a:p>
            <a:pPr>
              <a:defRPr/>
            </a:pPr>
            <a:fld id="{9527B832-DDD6-BE44-884F-42302AB9E0F6}" type="slidenum">
              <a:rPr lang="en-US" altLang="en-US" smtClean="0"/>
              <a:pPr>
                <a:defRPr/>
              </a:pPr>
              <a:t>7</a:t>
            </a:fld>
            <a:endParaRPr lang="en-US" altLang="en-US"/>
          </a:p>
        </p:txBody>
      </p:sp>
    </p:spTree>
    <p:extLst>
      <p:ext uri="{BB962C8B-B14F-4D97-AF65-F5344CB8AC3E}">
        <p14:creationId xmlns:p14="http://schemas.microsoft.com/office/powerpoint/2010/main" val="3487102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a:t>ASCCC Academic Academy 2020</a:t>
            </a:r>
          </a:p>
        </p:txBody>
      </p:sp>
      <p:sp>
        <p:nvSpPr>
          <p:cNvPr id="5" name="Slide Number Placeholder 4"/>
          <p:cNvSpPr>
            <a:spLocks noGrp="1"/>
          </p:cNvSpPr>
          <p:nvPr>
            <p:ph type="sldNum" sz="quarter" idx="11"/>
          </p:nvPr>
        </p:nvSpPr>
        <p:spPr/>
        <p:txBody>
          <a:bodyPr/>
          <a:lstStyle/>
          <a:p>
            <a:pPr>
              <a:defRPr/>
            </a:pPr>
            <a:fld id="{9527B832-DDD6-BE44-884F-42302AB9E0F6}" type="slidenum">
              <a:rPr lang="en-US" altLang="en-US" smtClean="0"/>
              <a:pPr>
                <a:defRPr/>
              </a:pPr>
              <a:t>8</a:t>
            </a:fld>
            <a:endParaRPr lang="en-US" altLang="en-US"/>
          </a:p>
        </p:txBody>
      </p:sp>
    </p:spTree>
    <p:extLst>
      <p:ext uri="{BB962C8B-B14F-4D97-AF65-F5344CB8AC3E}">
        <p14:creationId xmlns:p14="http://schemas.microsoft.com/office/powerpoint/2010/main" val="951200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https://guides.library.pdx.edu/c.php?g=527355&amp;p=3623937</a:t>
            </a:r>
            <a:endParaRPr lang="en-US" dirty="0"/>
          </a:p>
          <a:p>
            <a:endParaRPr lang="en-US" dirty="0">
              <a:cs typeface="Calibri"/>
            </a:endParaRPr>
          </a:p>
          <a:p>
            <a:r>
              <a:rPr lang="en-US" dirty="0">
                <a:cs typeface="Calibri"/>
              </a:rPr>
              <a:t>David</a:t>
            </a:r>
          </a:p>
        </p:txBody>
      </p:sp>
      <p:sp>
        <p:nvSpPr>
          <p:cNvPr id="4" name="Slide Number Placeholder 3"/>
          <p:cNvSpPr>
            <a:spLocks noGrp="1"/>
          </p:cNvSpPr>
          <p:nvPr>
            <p:ph type="sldNum" sz="quarter" idx="5"/>
          </p:nvPr>
        </p:nvSpPr>
        <p:spPr/>
        <p:txBody>
          <a:bodyPr/>
          <a:lstStyle/>
          <a:p>
            <a:fld id="{557E57F4-9D9C-5847-BCD2-13B860A1E044}" type="slidenum">
              <a:rPr lang="en-US" smtClean="0"/>
              <a:t>9</a:t>
            </a:fld>
            <a:endParaRPr lang="en-US"/>
          </a:p>
        </p:txBody>
      </p:sp>
    </p:spTree>
    <p:extLst>
      <p:ext uri="{BB962C8B-B14F-4D97-AF65-F5344CB8AC3E}">
        <p14:creationId xmlns:p14="http://schemas.microsoft.com/office/powerpoint/2010/main" val="7589367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https://guides.library.pdx.edu/c.php?g=527355&amp;p=3623937</a:t>
            </a:r>
            <a:endParaRPr lang="en-US" dirty="0"/>
          </a:p>
          <a:p>
            <a:endParaRPr lang="en-US" dirty="0">
              <a:cs typeface="Calibri"/>
            </a:endParaRPr>
          </a:p>
          <a:p>
            <a:r>
              <a:rPr lang="en-US" dirty="0">
                <a:cs typeface="Calibri"/>
              </a:rPr>
              <a:t>David</a:t>
            </a:r>
          </a:p>
        </p:txBody>
      </p:sp>
      <p:sp>
        <p:nvSpPr>
          <p:cNvPr id="4" name="Slide Number Placeholder 3"/>
          <p:cNvSpPr>
            <a:spLocks noGrp="1"/>
          </p:cNvSpPr>
          <p:nvPr>
            <p:ph type="sldNum" sz="quarter" idx="5"/>
          </p:nvPr>
        </p:nvSpPr>
        <p:spPr/>
        <p:txBody>
          <a:bodyPr/>
          <a:lstStyle/>
          <a:p>
            <a:fld id="{557E57F4-9D9C-5847-BCD2-13B860A1E044}" type="slidenum">
              <a:rPr lang="en-US" smtClean="0"/>
              <a:t>10</a:t>
            </a:fld>
            <a:endParaRPr lang="en-US"/>
          </a:p>
        </p:txBody>
      </p:sp>
    </p:spTree>
    <p:extLst>
      <p:ext uri="{BB962C8B-B14F-4D97-AF65-F5344CB8AC3E}">
        <p14:creationId xmlns:p14="http://schemas.microsoft.com/office/powerpoint/2010/main" val="14438734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5" name="Shape 21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dirty="0"/>
              <a:t>David</a:t>
            </a:r>
            <a:endParaRPr dirty="0"/>
          </a:p>
        </p:txBody>
      </p:sp>
    </p:spTree>
    <p:extLst>
      <p:ext uri="{BB962C8B-B14F-4D97-AF65-F5344CB8AC3E}">
        <p14:creationId xmlns:p14="http://schemas.microsoft.com/office/powerpoint/2010/main" val="16891096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5" name="Shape 21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dirty="0"/>
              <a:t>David</a:t>
            </a:r>
            <a:endParaRPr dirty="0"/>
          </a:p>
        </p:txBody>
      </p:sp>
    </p:spTree>
    <p:extLst>
      <p:ext uri="{BB962C8B-B14F-4D97-AF65-F5344CB8AC3E}">
        <p14:creationId xmlns:p14="http://schemas.microsoft.com/office/powerpoint/2010/main" val="1916975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7530353" y="502920"/>
            <a:ext cx="4267199" cy="5852160"/>
          </a:xfrm>
        </p:spPr>
        <p:txBody>
          <a:bodyPr>
            <a:normAutofit/>
          </a:bodyPr>
          <a:lstStyle>
            <a:lvl1pPr algn="ctr">
              <a:lnSpc>
                <a:spcPct val="100000"/>
              </a:lnSpc>
              <a:defRPr sz="4400">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2646163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Tx" preserve="1">
  <p:cSld name="Section Slide B">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D1CA61-1970-C842-A88C-1816B7ED8529}"/>
              </a:ext>
            </a:extLst>
          </p:cNvPr>
          <p:cNvPicPr>
            <a:picLocks noChangeAspect="1"/>
          </p:cNvPicPr>
          <p:nvPr userDrawn="1"/>
        </p:nvPicPr>
        <p:blipFill>
          <a:blip r:embed="rId2"/>
          <a:srcRect/>
          <a:stretch/>
        </p:blipFill>
        <p:spPr>
          <a:xfrm>
            <a:off x="20638" y="1588"/>
            <a:ext cx="4008437" cy="6923087"/>
          </a:xfrm>
          <a:prstGeom prst="rect">
            <a:avLst/>
          </a:prstGeom>
          <a:effectLst>
            <a:outerShdw blurRad="190500" dist="38100" algn="l" rotWithShape="0">
              <a:prstClr val="black">
                <a:alpha val="40000"/>
              </a:prstClr>
            </a:outerShdw>
          </a:effectLst>
        </p:spPr>
      </p:pic>
      <p:sp>
        <p:nvSpPr>
          <p:cNvPr id="6" name="Rectangle 5">
            <a:extLst>
              <a:ext uri="{FF2B5EF4-FFF2-40B4-BE49-F238E27FC236}">
                <a16:creationId xmlns:a16="http://schemas.microsoft.com/office/drawing/2014/main" id="{8E0144D8-A5C6-F24B-B49E-E299897CA5E8}"/>
              </a:ext>
            </a:extLst>
          </p:cNvPr>
          <p:cNvSpPr/>
          <p:nvPr userDrawn="1"/>
        </p:nvSpPr>
        <p:spPr>
          <a:xfrm>
            <a:off x="-22225" y="1130300"/>
            <a:ext cx="4071938" cy="4619625"/>
          </a:xfrm>
          <a:prstGeom prst="rect">
            <a:avLst/>
          </a:prstGeom>
          <a:solidFill>
            <a:schemeClr val="bg2"/>
          </a:solidFill>
          <a:ln>
            <a:noFill/>
          </a:ln>
          <a:effectLst>
            <a:outerShdw blurRad="393700" dir="11400000" sx="1000" sy="1000" algn="ctr" rotWithShape="0">
              <a:schemeClr val="tx2"/>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Rectangle 6">
            <a:extLst>
              <a:ext uri="{FF2B5EF4-FFF2-40B4-BE49-F238E27FC236}">
                <a16:creationId xmlns:a16="http://schemas.microsoft.com/office/drawing/2014/main" id="{28BF1D6F-4949-5449-86F4-05E4D18FDAFA}"/>
              </a:ext>
            </a:extLst>
          </p:cNvPr>
          <p:cNvSpPr/>
          <p:nvPr userDrawn="1"/>
        </p:nvSpPr>
        <p:spPr>
          <a:xfrm>
            <a:off x="11510963" y="-36513"/>
            <a:ext cx="681037" cy="6894513"/>
          </a:xfrm>
          <a:prstGeom prst="rect">
            <a:avLst/>
          </a:prstGeom>
          <a:solidFill>
            <a:schemeClr val="tx1"/>
          </a:solidFill>
          <a:ln>
            <a:noFill/>
          </a:ln>
          <a:effectLst>
            <a:outerShdw blurRad="190500" dist="38100" dir="10800000" sx="101000" sy="101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8" name="Picture 8">
            <a:extLst>
              <a:ext uri="{FF2B5EF4-FFF2-40B4-BE49-F238E27FC236}">
                <a16:creationId xmlns:a16="http://schemas.microsoft.com/office/drawing/2014/main" id="{BA4CD202-1A16-264C-A4F4-74B69A38B47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22763" y="6376988"/>
            <a:ext cx="344487"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47135" y="1335091"/>
            <a:ext cx="3583461" cy="1611995"/>
          </a:xfrm>
        </p:spPr>
        <p:txBody>
          <a:bodyPr anchor="b">
            <a:normAutofit/>
          </a:bodyPr>
          <a:lstStyle>
            <a:lvl1pPr algn="ctr">
              <a:defRPr sz="3600">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a:xfrm>
            <a:off x="4360759" y="1112108"/>
            <a:ext cx="6672648" cy="5091744"/>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a:defRPr sz="2200"/>
            </a:lvl2pPr>
            <a:lvl3pPr>
              <a:defRPr sz="2000"/>
            </a:lvl3pPr>
            <a:lvl4pPr>
              <a:defRPr sz="18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p:txBody>
      </p:sp>
      <p:sp>
        <p:nvSpPr>
          <p:cNvPr id="4" name="Text Placeholder 3"/>
          <p:cNvSpPr>
            <a:spLocks noGrp="1"/>
          </p:cNvSpPr>
          <p:nvPr>
            <p:ph type="body" sz="half" idx="2"/>
          </p:nvPr>
        </p:nvSpPr>
        <p:spPr>
          <a:xfrm>
            <a:off x="247135" y="2947086"/>
            <a:ext cx="3583461" cy="2575824"/>
          </a:xfrm>
          <a:ln>
            <a:noFill/>
          </a:ln>
        </p:spPr>
        <p:txBody>
          <a:bodyPr>
            <a:normAutofit/>
          </a:bodyPr>
          <a:lstStyle>
            <a:lvl1pPr marL="0" indent="0" algn="ctr">
              <a:buNone/>
              <a:defRPr sz="2600">
                <a:solidFill>
                  <a:schemeClr val="accent4"/>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Slide Number Placeholder 6">
            <a:extLst>
              <a:ext uri="{FF2B5EF4-FFF2-40B4-BE49-F238E27FC236}">
                <a16:creationId xmlns:a16="http://schemas.microsoft.com/office/drawing/2014/main" id="{49B89725-CAA0-E944-A6F8-B328440C8550}"/>
              </a:ext>
            </a:extLst>
          </p:cNvPr>
          <p:cNvSpPr>
            <a:spLocks noGrp="1"/>
          </p:cNvSpPr>
          <p:nvPr>
            <p:ph type="sldNum" sz="quarter" idx="10"/>
          </p:nvPr>
        </p:nvSpPr>
        <p:spPr>
          <a:xfrm>
            <a:off x="9890125" y="6356350"/>
            <a:ext cx="1143000" cy="368300"/>
          </a:xfrm>
        </p:spPr>
        <p:txBody>
          <a:bodyPr/>
          <a:lstStyle>
            <a:lvl1pPr>
              <a:defRPr/>
            </a:lvl1pPr>
          </a:lstStyle>
          <a:p>
            <a:pPr>
              <a:defRPr/>
            </a:pPr>
            <a:fld id="{C8015428-05F8-DC41-B5EF-349301B1AAC7}" type="slidenum">
              <a:rPr lang="en-US" altLang="en-US"/>
              <a:pPr>
                <a:defRPr/>
              </a:pPr>
              <a:t>‹#›</a:t>
            </a:fld>
            <a:endParaRPr lang="en-US" altLang="en-US"/>
          </a:p>
        </p:txBody>
      </p:sp>
    </p:spTree>
    <p:extLst>
      <p:ext uri="{BB962C8B-B14F-4D97-AF65-F5344CB8AC3E}">
        <p14:creationId xmlns:p14="http://schemas.microsoft.com/office/powerpoint/2010/main" val="3437560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2 Column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C2B0F1-78ED-E049-A368-5EE2016CC6E5}"/>
              </a:ext>
            </a:extLst>
          </p:cNvPr>
          <p:cNvSpPr/>
          <p:nvPr userDrawn="1"/>
        </p:nvSpPr>
        <p:spPr>
          <a:xfrm>
            <a:off x="0" y="0"/>
            <a:ext cx="927100" cy="6858000"/>
          </a:xfrm>
          <a:prstGeom prst="rect">
            <a:avLst/>
          </a:prstGeom>
          <a:solidFill>
            <a:schemeClr val="tx1"/>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7" name="Picture 5">
            <a:extLst>
              <a:ext uri="{FF2B5EF4-FFF2-40B4-BE49-F238E27FC236}">
                <a16:creationId xmlns:a16="http://schemas.microsoft.com/office/drawing/2014/main" id="{960F9CF9-716C-8B46-B5C9-FC58399C5B5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49363" y="6376988"/>
            <a:ext cx="344487"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chemeClr val="accent4"/>
                </a:solidFill>
              </a:defRPr>
            </a:lvl1pPr>
          </a:lstStyle>
          <a:p>
            <a:r>
              <a:rPr lang="en-US"/>
              <a:t>Click to edit Master title style</a:t>
            </a:r>
            <a:endParaRPr lang="en-US" dirty="0"/>
          </a:p>
        </p:txBody>
      </p:sp>
      <p:sp>
        <p:nvSpPr>
          <p:cNvPr id="4" name="Content Placeholder 3"/>
          <p:cNvSpPr>
            <a:spLocks noGrp="1"/>
          </p:cNvSpPr>
          <p:nvPr>
            <p:ph sz="half" idx="2"/>
          </p:nvPr>
        </p:nvSpPr>
        <p:spPr>
          <a:xfrm>
            <a:off x="1277650" y="1798320"/>
            <a:ext cx="4922537" cy="4391343"/>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6" name="Content Placeholder 5"/>
          <p:cNvSpPr>
            <a:spLocks noGrp="1"/>
          </p:cNvSpPr>
          <p:nvPr>
            <p:ph sz="quarter" idx="4"/>
          </p:nvPr>
        </p:nvSpPr>
        <p:spPr>
          <a:xfrm>
            <a:off x="6388259" y="1798320"/>
            <a:ext cx="4948881" cy="4391343"/>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8" name="Slide Number Placeholder 12">
            <a:extLst>
              <a:ext uri="{FF2B5EF4-FFF2-40B4-BE49-F238E27FC236}">
                <a16:creationId xmlns:a16="http://schemas.microsoft.com/office/drawing/2014/main" id="{AEEDC3F7-62D3-F145-BD7B-1DDA10ACE36B}"/>
              </a:ext>
            </a:extLst>
          </p:cNvPr>
          <p:cNvSpPr>
            <a:spLocks noGrp="1"/>
          </p:cNvSpPr>
          <p:nvPr>
            <p:ph type="sldNum" sz="quarter" idx="10"/>
          </p:nvPr>
        </p:nvSpPr>
        <p:spPr/>
        <p:txBody>
          <a:bodyPr/>
          <a:lstStyle>
            <a:lvl1pPr>
              <a:defRPr/>
            </a:lvl1pPr>
          </a:lstStyle>
          <a:p>
            <a:pPr>
              <a:defRPr/>
            </a:pPr>
            <a:fld id="{19F883E1-6DB3-424C-AEDE-CC6629DEB65D}" type="slidenum">
              <a:rPr lang="en-US" altLang="en-US"/>
              <a:pPr>
                <a:defRPr/>
              </a:pPr>
              <a:t>‹#›</a:t>
            </a:fld>
            <a:endParaRPr lang="en-US" altLang="en-US"/>
          </a:p>
        </p:txBody>
      </p:sp>
    </p:spTree>
    <p:extLst>
      <p:ext uri="{BB962C8B-B14F-4D97-AF65-F5344CB8AC3E}">
        <p14:creationId xmlns:p14="http://schemas.microsoft.com/office/powerpoint/2010/main" val="2552171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Column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EC3D267-5890-5643-9B37-8ED973301CC4}"/>
              </a:ext>
            </a:extLst>
          </p:cNvPr>
          <p:cNvSpPr/>
          <p:nvPr userDrawn="1"/>
        </p:nvSpPr>
        <p:spPr>
          <a:xfrm>
            <a:off x="0" y="0"/>
            <a:ext cx="927100" cy="6858000"/>
          </a:xfrm>
          <a:prstGeom prst="rect">
            <a:avLst/>
          </a:prstGeom>
          <a:solidFill>
            <a:schemeClr val="tx1"/>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5" name="Picture 6">
            <a:extLst>
              <a:ext uri="{FF2B5EF4-FFF2-40B4-BE49-F238E27FC236}">
                <a16:creationId xmlns:a16="http://schemas.microsoft.com/office/drawing/2014/main" id="{854653BF-5ED3-2D4A-96C7-A48937781AC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35075" y="6376988"/>
            <a:ext cx="344488"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chemeClr val="accent4"/>
                </a:solidFill>
              </a:defRPr>
            </a:lvl1pPr>
          </a:lstStyle>
          <a:p>
            <a:r>
              <a:rPr lang="en-US"/>
              <a:t>Click to edit Master title style</a:t>
            </a:r>
            <a:endParaRPr lang="en-US" dirty="0"/>
          </a:p>
        </p:txBody>
      </p:sp>
      <p:sp>
        <p:nvSpPr>
          <p:cNvPr id="11" name="Content Placeholder 2"/>
          <p:cNvSpPr>
            <a:spLocks noGrp="1"/>
          </p:cNvSpPr>
          <p:nvPr>
            <p:ph sz="half" idx="1"/>
          </p:nvPr>
        </p:nvSpPr>
        <p:spPr>
          <a:xfrm>
            <a:off x="1277650" y="1798320"/>
            <a:ext cx="10058400" cy="441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9">
            <a:extLst>
              <a:ext uri="{FF2B5EF4-FFF2-40B4-BE49-F238E27FC236}">
                <a16:creationId xmlns:a16="http://schemas.microsoft.com/office/drawing/2014/main" id="{C7080773-8B17-2C44-8297-3D4B3795AA2C}"/>
              </a:ext>
            </a:extLst>
          </p:cNvPr>
          <p:cNvSpPr>
            <a:spLocks noGrp="1"/>
          </p:cNvSpPr>
          <p:nvPr>
            <p:ph type="sldNum" sz="quarter" idx="10"/>
          </p:nvPr>
        </p:nvSpPr>
        <p:spPr/>
        <p:txBody>
          <a:bodyPr/>
          <a:lstStyle>
            <a:lvl1pPr>
              <a:defRPr/>
            </a:lvl1pPr>
          </a:lstStyle>
          <a:p>
            <a:pPr>
              <a:defRPr/>
            </a:pPr>
            <a:fld id="{FBEDD817-AB0B-A34C-9FCE-295985F01EC4}" type="slidenum">
              <a:rPr lang="en-US" altLang="en-US"/>
              <a:pPr>
                <a:defRPr/>
              </a:pPr>
              <a:t>‹#›</a:t>
            </a:fld>
            <a:endParaRPr lang="en-US" altLang="en-US"/>
          </a:p>
        </p:txBody>
      </p:sp>
    </p:spTree>
    <p:extLst>
      <p:ext uri="{BB962C8B-B14F-4D97-AF65-F5344CB8AC3E}">
        <p14:creationId xmlns:p14="http://schemas.microsoft.com/office/powerpoint/2010/main" val="1592092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5">
            <a:extLst>
              <a:ext uri="{FF2B5EF4-FFF2-40B4-BE49-F238E27FC236}">
                <a16:creationId xmlns:a16="http://schemas.microsoft.com/office/drawing/2014/main" id="{5204A244-599B-4F47-8FD0-2D9BB7F2CB6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1375" y="6376988"/>
            <a:ext cx="344488"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3">
            <a:extLst>
              <a:ext uri="{FF2B5EF4-FFF2-40B4-BE49-F238E27FC236}">
                <a16:creationId xmlns:a16="http://schemas.microsoft.com/office/drawing/2014/main" id="{E6F10426-30D0-0E46-9769-40E10D8FB057}"/>
              </a:ext>
            </a:extLst>
          </p:cNvPr>
          <p:cNvSpPr>
            <a:spLocks noGrp="1"/>
          </p:cNvSpPr>
          <p:nvPr>
            <p:ph type="sldNum" sz="quarter" idx="10"/>
          </p:nvPr>
        </p:nvSpPr>
        <p:spPr>
          <a:xfrm>
            <a:off x="10298113" y="6356350"/>
            <a:ext cx="1055687" cy="365125"/>
          </a:xfrm>
        </p:spPr>
        <p:txBody>
          <a:bodyPr/>
          <a:lstStyle>
            <a:lvl1pPr>
              <a:defRPr/>
            </a:lvl1pPr>
          </a:lstStyle>
          <a:p>
            <a:pPr>
              <a:defRPr/>
            </a:pPr>
            <a:fld id="{0E1EC533-BF5D-7D44-990C-8DCFA6D2FD1E}" type="slidenum">
              <a:rPr lang="en-US" altLang="en-US"/>
              <a:pPr>
                <a:defRPr/>
              </a:pPr>
              <a:t>‹#›</a:t>
            </a:fld>
            <a:endParaRPr lang="en-US" altLang="en-US"/>
          </a:p>
        </p:txBody>
      </p:sp>
    </p:spTree>
    <p:extLst>
      <p:ext uri="{BB962C8B-B14F-4D97-AF65-F5344CB8AC3E}">
        <p14:creationId xmlns:p14="http://schemas.microsoft.com/office/powerpoint/2010/main" val="182047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Section Slide A">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44C84B4-E136-D14D-BFCD-761AFC51B5DF}"/>
              </a:ext>
            </a:extLst>
          </p:cNvPr>
          <p:cNvSpPr/>
          <p:nvPr userDrawn="1"/>
        </p:nvSpPr>
        <p:spPr>
          <a:xfrm>
            <a:off x="0" y="0"/>
            <a:ext cx="12192000" cy="2355850"/>
          </a:xfrm>
          <a:prstGeom prst="rect">
            <a:avLst/>
          </a:prstGeom>
          <a:solidFill>
            <a:schemeClr val="tx1"/>
          </a:solidFill>
          <a:ln>
            <a:noFill/>
          </a:ln>
          <a:effectLst>
            <a:outerShdw blurRad="228600" dist="63500" dir="5400000" algn="t"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5" name="Picture 6">
            <a:extLst>
              <a:ext uri="{FF2B5EF4-FFF2-40B4-BE49-F238E27FC236}">
                <a16:creationId xmlns:a16="http://schemas.microsoft.com/office/drawing/2014/main" id="{99C98BE8-0B2B-D24C-81B5-9A02A470B6A9}"/>
              </a:ext>
            </a:extLst>
          </p:cNvPr>
          <p:cNvPicPr>
            <a:picLocks noChangeAspect="1" noChangeArrowheads="1"/>
          </p:cNvPicPr>
          <p:nvPr userDrawn="1"/>
        </p:nvPicPr>
        <p:blipFill>
          <a:blip r:embed="rId2"/>
          <a:srcRect/>
          <a:stretch/>
        </p:blipFill>
        <p:spPr bwMode="auto">
          <a:xfrm rot="5400000">
            <a:off x="-12700" y="0"/>
            <a:ext cx="2354263" cy="235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9CCE6120-A3E7-B74A-80E4-CEE89411E7E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0263" y="6376988"/>
            <a:ext cx="344487"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60319" y="403412"/>
            <a:ext cx="8793479" cy="1685768"/>
          </a:xfrm>
        </p:spPr>
        <p:txBody>
          <a:bodyPr anchor="b">
            <a:normAutofit/>
          </a:bodyPr>
          <a:lstStyle>
            <a:lvl1pPr algn="l">
              <a:defRPr sz="3600">
                <a:solidFill>
                  <a:schemeClr val="bg2"/>
                </a:solidFill>
              </a:defRPr>
            </a:lvl1pPr>
          </a:lstStyle>
          <a:p>
            <a:r>
              <a:rPr lang="en-US"/>
              <a:t>Click to edit Master title style</a:t>
            </a:r>
            <a:endParaRPr lang="en-US" dirty="0"/>
          </a:p>
        </p:txBody>
      </p:sp>
      <p:sp>
        <p:nvSpPr>
          <p:cNvPr id="3" name="Content Placeholder 2"/>
          <p:cNvSpPr>
            <a:spLocks noGrp="1"/>
          </p:cNvSpPr>
          <p:nvPr>
            <p:ph idx="1"/>
          </p:nvPr>
        </p:nvSpPr>
        <p:spPr>
          <a:xfrm>
            <a:off x="829994" y="2662568"/>
            <a:ext cx="10523806" cy="356941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p:txBody>
      </p:sp>
      <p:sp>
        <p:nvSpPr>
          <p:cNvPr id="7" name="Slide Number Placeholder 12">
            <a:extLst>
              <a:ext uri="{FF2B5EF4-FFF2-40B4-BE49-F238E27FC236}">
                <a16:creationId xmlns:a16="http://schemas.microsoft.com/office/drawing/2014/main" id="{6A5332E9-7068-6643-982F-DACEF72F70AF}"/>
              </a:ext>
            </a:extLst>
          </p:cNvPr>
          <p:cNvSpPr>
            <a:spLocks noGrp="1"/>
          </p:cNvSpPr>
          <p:nvPr>
            <p:ph type="sldNum" sz="quarter" idx="10"/>
          </p:nvPr>
        </p:nvSpPr>
        <p:spPr/>
        <p:txBody>
          <a:bodyPr/>
          <a:lstStyle>
            <a:lvl1pPr>
              <a:defRPr/>
            </a:lvl1pPr>
          </a:lstStyle>
          <a:p>
            <a:pPr>
              <a:defRPr/>
            </a:pPr>
            <a:fld id="{216EA7D2-791D-1446-935B-01E569172531}" type="slidenum">
              <a:rPr lang="en-US"/>
              <a:pPr>
                <a:defRPr/>
              </a:pPr>
              <a:t>‹#›</a:t>
            </a:fld>
            <a:endParaRPr lang="en-US" dirty="0"/>
          </a:p>
        </p:txBody>
      </p:sp>
    </p:spTree>
    <p:extLst>
      <p:ext uri="{BB962C8B-B14F-4D97-AF65-F5344CB8AC3E}">
        <p14:creationId xmlns:p14="http://schemas.microsoft.com/office/powerpoint/2010/main" val="3863448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29E81E73-2704-314D-B362-279F5215333B}"/>
              </a:ext>
            </a:extLst>
          </p:cNvPr>
          <p:cNvSpPr>
            <a:spLocks noGrp="1" noChangeArrowheads="1"/>
          </p:cNvSpPr>
          <p:nvPr>
            <p:ph type="title"/>
          </p:nvPr>
        </p:nvSpPr>
        <p:spPr bwMode="auto">
          <a:xfrm>
            <a:off x="1277938" y="365125"/>
            <a:ext cx="1007586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E71E7D62-09AA-3B47-8AF1-FAF7373BC893}"/>
              </a:ext>
            </a:extLst>
          </p:cNvPr>
          <p:cNvSpPr>
            <a:spLocks noGrp="1" noChangeArrowheads="1"/>
          </p:cNvSpPr>
          <p:nvPr>
            <p:ph type="body" idx="1"/>
          </p:nvPr>
        </p:nvSpPr>
        <p:spPr bwMode="auto">
          <a:xfrm>
            <a:off x="1289050" y="1825625"/>
            <a:ext cx="1006475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 Remember to ad alt text to all imported graphics and images.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5" name="Slide Number Placeholder 14">
            <a:extLst>
              <a:ext uri="{FF2B5EF4-FFF2-40B4-BE49-F238E27FC236}">
                <a16:creationId xmlns:a16="http://schemas.microsoft.com/office/drawing/2014/main" id="{541FFCCE-4E25-CF4A-A377-CF6B33B576E8}"/>
              </a:ext>
            </a:extLst>
          </p:cNvPr>
          <p:cNvSpPr>
            <a:spLocks noGrp="1"/>
          </p:cNvSpPr>
          <p:nvPr>
            <p:ph type="sldNum" sz="quarter" idx="4"/>
          </p:nvPr>
        </p:nvSpPr>
        <p:spPr>
          <a:xfrm>
            <a:off x="10437813" y="6356350"/>
            <a:ext cx="915987" cy="365125"/>
          </a:xfrm>
          <a:prstGeom prst="rect">
            <a:avLst/>
          </a:prstGeom>
        </p:spPr>
        <p:txBody>
          <a:bodyPr vert="horz" wrap="square" lIns="91440" tIns="45720" rIns="0" bIns="45720" numCol="1" anchor="ctr" anchorCtr="0" compatLnSpc="1">
            <a:prstTxWarp prst="textNoShape">
              <a:avLst/>
            </a:prstTxWarp>
          </a:bodyPr>
          <a:lstStyle>
            <a:lvl1pPr algn="r" eaLnBrk="1" hangingPunct="1">
              <a:defRPr sz="1200">
                <a:solidFill>
                  <a:srgbClr val="7F7F7F"/>
                </a:solidFill>
              </a:defRPr>
            </a:lvl1pPr>
          </a:lstStyle>
          <a:p>
            <a:pPr>
              <a:defRPr/>
            </a:pPr>
            <a:fld id="{9B05CE67-980C-AD49-8BA5-8779F96AB83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Lst>
  <p:hf hdr="0" dt="0"/>
  <p:txStyles>
    <p:titleStyle>
      <a:lvl1pPr algn="l" rtl="0" eaLnBrk="1" fontAlgn="base" hangingPunct="1">
        <a:lnSpc>
          <a:spcPct val="90000"/>
        </a:lnSpc>
        <a:spcBef>
          <a:spcPct val="0"/>
        </a:spcBef>
        <a:spcAft>
          <a:spcPct val="0"/>
        </a:spcAft>
        <a:defRPr sz="4400" kern="1200">
          <a:solidFill>
            <a:srgbClr val="008C77"/>
          </a:solidFill>
          <a:latin typeface="Palatino" pitchFamily="2" charset="77"/>
          <a:ea typeface="Palatino" pitchFamily="2" charset="77"/>
          <a:cs typeface="Palatino" pitchFamily="2" charset="77"/>
        </a:defRPr>
      </a:lvl1pPr>
      <a:lvl2pPr algn="l" rtl="0" eaLnBrk="1" fontAlgn="base" hangingPunct="1">
        <a:lnSpc>
          <a:spcPct val="90000"/>
        </a:lnSpc>
        <a:spcBef>
          <a:spcPct val="0"/>
        </a:spcBef>
        <a:spcAft>
          <a:spcPct val="0"/>
        </a:spcAft>
        <a:defRPr sz="4400">
          <a:solidFill>
            <a:srgbClr val="008C77"/>
          </a:solidFill>
          <a:latin typeface="Palatino" pitchFamily="2" charset="77"/>
          <a:ea typeface="Palatino" pitchFamily="2" charset="77"/>
          <a:cs typeface="Palatino" pitchFamily="2" charset="77"/>
        </a:defRPr>
      </a:lvl2pPr>
      <a:lvl3pPr algn="l" rtl="0" eaLnBrk="1" fontAlgn="base" hangingPunct="1">
        <a:lnSpc>
          <a:spcPct val="90000"/>
        </a:lnSpc>
        <a:spcBef>
          <a:spcPct val="0"/>
        </a:spcBef>
        <a:spcAft>
          <a:spcPct val="0"/>
        </a:spcAft>
        <a:defRPr sz="4400">
          <a:solidFill>
            <a:srgbClr val="008C77"/>
          </a:solidFill>
          <a:latin typeface="Palatino" pitchFamily="2" charset="77"/>
          <a:ea typeface="Palatino" pitchFamily="2" charset="77"/>
          <a:cs typeface="Palatino" pitchFamily="2" charset="77"/>
        </a:defRPr>
      </a:lvl3pPr>
      <a:lvl4pPr algn="l" rtl="0" eaLnBrk="1" fontAlgn="base" hangingPunct="1">
        <a:lnSpc>
          <a:spcPct val="90000"/>
        </a:lnSpc>
        <a:spcBef>
          <a:spcPct val="0"/>
        </a:spcBef>
        <a:spcAft>
          <a:spcPct val="0"/>
        </a:spcAft>
        <a:defRPr sz="4400">
          <a:solidFill>
            <a:srgbClr val="008C77"/>
          </a:solidFill>
          <a:latin typeface="Palatino" pitchFamily="2" charset="77"/>
          <a:ea typeface="Palatino" pitchFamily="2" charset="77"/>
          <a:cs typeface="Palatino" pitchFamily="2" charset="77"/>
        </a:defRPr>
      </a:lvl4pPr>
      <a:lvl5pPr algn="l" rtl="0" eaLnBrk="1" fontAlgn="base" hangingPunct="1">
        <a:lnSpc>
          <a:spcPct val="90000"/>
        </a:lnSpc>
        <a:spcBef>
          <a:spcPct val="0"/>
        </a:spcBef>
        <a:spcAft>
          <a:spcPct val="0"/>
        </a:spcAft>
        <a:defRPr sz="4400">
          <a:solidFill>
            <a:srgbClr val="008C77"/>
          </a:solidFill>
          <a:latin typeface="Palatino" pitchFamily="2" charset="77"/>
          <a:ea typeface="Palatino" pitchFamily="2" charset="77"/>
          <a:cs typeface="Palatino" pitchFamily="2" charset="77"/>
        </a:defRPr>
      </a:lvl5pPr>
      <a:lvl6pPr marL="4572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6pPr>
      <a:lvl7pPr marL="9144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7pPr>
      <a:lvl8pPr marL="13716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8pPr>
      <a:lvl9pPr marL="18288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400" kern="1200">
          <a:solidFill>
            <a:srgbClr val="404040"/>
          </a:solidFill>
          <a:latin typeface="+mj-lt"/>
          <a:ea typeface="+mn-ea"/>
          <a:cs typeface="Gill Sans" panose="020B0502020104020203" pitchFamily="34" charset="-79"/>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200" kern="1200">
          <a:solidFill>
            <a:srgbClr val="404040"/>
          </a:solidFill>
          <a:latin typeface="+mj-lt"/>
          <a:ea typeface="+mn-ea"/>
          <a:cs typeface="Gill Sans" panose="020B0502020104020203" pitchFamily="34" charset="-79"/>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404040"/>
          </a:solidFill>
          <a:latin typeface="+mj-lt"/>
          <a:ea typeface="+mn-ea"/>
          <a:cs typeface="Gill Sans" panose="020B0502020104020203" pitchFamily="34" charset="-79"/>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https://govt.westlaw.com/calregs/Document/I9D2D0137ACF049019AC07C153D823E3B?transitionType=Default&amp;contextData=%28sc.Default%29"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8" Type="http://schemas.openxmlformats.org/officeDocument/2006/relationships/hyperlink" Target="https://www.ucop.edu/transfer-articulation/transferable-course-agreements/tca-policy/regulations-by-subject-area.html" TargetMode="External"/><Relationship Id="rId3" Type="http://schemas.openxmlformats.org/officeDocument/2006/relationships/hyperlink" Target="https://govt.westlaw.com/calregs/Document/I9D2D0137ACF049019AC07C153D823E3B?originationContext=document&amp;transitionType=StatuteNavigator&amp;needToInjectTerms=False&amp;viewType=FullText&amp;contextData=%28sc.Default%29" TargetMode="External"/><Relationship Id="rId7" Type="http://schemas.openxmlformats.org/officeDocument/2006/relationships/hyperlink" Target="https://www.calstate.edu/App/GEAC/documents/GE-Reviewers-Guiding-Notes.pdf"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hyperlink" Target="https://c-id.net/" TargetMode="External"/><Relationship Id="rId5" Type="http://schemas.openxmlformats.org/officeDocument/2006/relationships/hyperlink" Target="https://accjc.org/eligibility-requirements-standards-policies/" TargetMode="External"/><Relationship Id="rId4" Type="http://schemas.openxmlformats.org/officeDocument/2006/relationships/hyperlink" Target="https://www.cccco.edu/-/media/CCCCO-Website/Reports/CCCCO_Report_Program_Course_Approval-web-102819.ashx?la=en&amp;hash=8E54C44CB97423B024D18C7AB13C456F91FB03E3"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asccc.org/sites/default/files/COR.pdf" TargetMode="External"/><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hyperlink" Target="http://www.sdmesa.edu/accreditation/accreditation-2017/2a-evidence/2a-5/IIA5_19_CCCCO_Hours_and_Units_Calculation.pdf" TargetMode="External"/><Relationship Id="rId5" Type="http://schemas.openxmlformats.org/officeDocument/2006/relationships/hyperlink" Target="https://www.cccco.edu/-/media/CCCCO-Website/Reports/CCCCO_Report_Program_Course_Approval-web-102819.ashx?la=en&amp;hash=8E54C44CB97423B024D18C7AB13C456F91FB03E3" TargetMode="External"/><Relationship Id="rId4" Type="http://schemas.openxmlformats.org/officeDocument/2006/relationships/hyperlink" Target="https://guides.library.pdx.edu/c.php?g=527355&amp;p=3605354"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mailto:info@asccc.org"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hyperlink" Target="mailto:david.williams@Solano.edu" TargetMode="External"/><Relationship Id="rId5" Type="http://schemas.openxmlformats.org/officeDocument/2006/relationships/hyperlink" Target="mailto:mvelez@sdccd.edu" TargetMode="External"/><Relationship Id="rId4" Type="http://schemas.openxmlformats.org/officeDocument/2006/relationships/hyperlink" Target="mailto:Mark.osea@bakersfieldcollege.ed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a:extLst>
              <a:ext uri="{FF2B5EF4-FFF2-40B4-BE49-F238E27FC236}">
                <a16:creationId xmlns:a16="http://schemas.microsoft.com/office/drawing/2014/main" id="{7DC56BC1-D73D-1B4C-8618-868C5CE48EB0}"/>
              </a:ext>
            </a:extLst>
          </p:cNvPr>
          <p:cNvSpPr>
            <a:spLocks noGrp="1" noChangeArrowheads="1"/>
          </p:cNvSpPr>
          <p:nvPr>
            <p:ph type="title"/>
          </p:nvPr>
        </p:nvSpPr>
        <p:spPr>
          <a:xfrm>
            <a:off x="7531100" y="503238"/>
            <a:ext cx="4267200" cy="5851525"/>
          </a:xfrm>
        </p:spPr>
        <p:txBody>
          <a:bodyPr/>
          <a:lstStyle/>
          <a:p>
            <a:r>
              <a:rPr lang="en-US" altLang="en-US" sz="4000" b="1" dirty="0"/>
              <a:t>In Search of the Perfect COR:</a:t>
            </a:r>
            <a:br>
              <a:rPr lang="en-US" altLang="en-US" dirty="0"/>
            </a:br>
            <a:r>
              <a:rPr lang="en-US" altLang="en-US" sz="3600" dirty="0"/>
              <a:t>Diversity and Equity in the Classroom</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EFC34-5099-406B-ADBF-1F88BE7E6012}"/>
              </a:ext>
            </a:extLst>
          </p:cNvPr>
          <p:cNvSpPr>
            <a:spLocks noGrp="1"/>
          </p:cNvSpPr>
          <p:nvPr>
            <p:ph type="title"/>
          </p:nvPr>
        </p:nvSpPr>
        <p:spPr/>
        <p:txBody>
          <a:bodyPr>
            <a:normAutofit/>
          </a:bodyPr>
          <a:lstStyle/>
          <a:p>
            <a:r>
              <a:rPr lang="en-US" sz="4000" b="1" dirty="0">
                <a:latin typeface="Source Sans Pro" panose="020B0503030403020204" pitchFamily="34" charset="0"/>
                <a:ea typeface="Source Sans Pro" panose="020B0503030403020204" pitchFamily="34" charset="0"/>
              </a:rPr>
              <a:t>Equity and the COR (Framework)</a:t>
            </a:r>
          </a:p>
        </p:txBody>
      </p:sp>
      <p:sp>
        <p:nvSpPr>
          <p:cNvPr id="3" name="Content Placeholder 2">
            <a:extLst>
              <a:ext uri="{FF2B5EF4-FFF2-40B4-BE49-F238E27FC236}">
                <a16:creationId xmlns:a16="http://schemas.microsoft.com/office/drawing/2014/main" id="{3373E4A4-B4E2-42D7-9DEF-5DD6B78DE0E0}"/>
              </a:ext>
            </a:extLst>
          </p:cNvPr>
          <p:cNvSpPr>
            <a:spLocks noGrp="1"/>
          </p:cNvSpPr>
          <p:nvPr>
            <p:ph idx="1"/>
          </p:nvPr>
        </p:nvSpPr>
        <p:spPr>
          <a:xfrm>
            <a:off x="864781" y="2488018"/>
            <a:ext cx="10058400" cy="3966569"/>
          </a:xfrm>
        </p:spPr>
        <p:txBody>
          <a:bodyPr vert="horz" lIns="91440" tIns="45720" rIns="91440" bIns="45720" rtlCol="0" anchor="t">
            <a:normAutofit/>
          </a:bodyPr>
          <a:lstStyle/>
          <a:p>
            <a:pPr marL="457200" indent="-457200"/>
            <a:r>
              <a:rPr lang="en-US" b="1" i="1" dirty="0">
                <a:latin typeface="Source Sans Pro" panose="020B0503030403020204" pitchFamily="34" charset="0"/>
                <a:ea typeface="Source Sans Pro" panose="020B0503030403020204" pitchFamily="34" charset="0"/>
                <a:cs typeface="Gill Sans"/>
              </a:rPr>
              <a:t>Vision for Success</a:t>
            </a:r>
            <a:endParaRPr lang="en-US" b="1" i="1" dirty="0">
              <a:latin typeface="Source Sans Pro" panose="020B0503030403020204" pitchFamily="34" charset="0"/>
              <a:ea typeface="Source Sans Pro" panose="020B0503030403020204" pitchFamily="34" charset="0"/>
            </a:endParaRPr>
          </a:p>
          <a:p>
            <a:pPr marL="1143000" lvl="1"/>
            <a:r>
              <a:rPr lang="en-US" dirty="0">
                <a:latin typeface="Source Sans Pro" panose="020B0503030403020204" pitchFamily="34" charset="0"/>
                <a:ea typeface="Source Sans Pro" panose="020B0503030403020204" pitchFamily="34" charset="0"/>
                <a:cs typeface="+mj-lt"/>
              </a:rPr>
              <a:t>Reduce equity gaps across all of the above measures through faster improvements among traditionally underrepresented student groups, with the goal of cutting achievement gaps by 40 percent within 5 years and fully closing those achievement gaps within 10 years. </a:t>
            </a:r>
            <a:endParaRPr lang="en-US" dirty="0">
              <a:latin typeface="Source Sans Pro" panose="020B0503030403020204" pitchFamily="34" charset="0"/>
              <a:ea typeface="Source Sans Pro" panose="020B0503030403020204" pitchFamily="34" charset="0"/>
              <a:cs typeface="Gill Sans"/>
            </a:endParaRPr>
          </a:p>
          <a:p>
            <a:pPr marL="457200" indent="-457200"/>
            <a:r>
              <a:rPr lang="en-US" b="1" i="1" dirty="0">
                <a:latin typeface="Source Sans Pro" panose="020B0503030403020204" pitchFamily="34" charset="0"/>
                <a:ea typeface="Source Sans Pro" panose="020B0503030403020204" pitchFamily="34" charset="0"/>
                <a:cs typeface="Gill Sans"/>
              </a:rPr>
              <a:t>Chancellor's Office Call To Action</a:t>
            </a:r>
            <a:endParaRPr lang="en-US" b="1" i="1" dirty="0">
              <a:latin typeface="Source Sans Pro" panose="020B0503030403020204" pitchFamily="34" charset="0"/>
              <a:ea typeface="Source Sans Pro" panose="020B0503030403020204" pitchFamily="34" charset="0"/>
            </a:endParaRPr>
          </a:p>
          <a:p>
            <a:pPr marL="1143000" lvl="1"/>
            <a:r>
              <a:rPr lang="en-US" dirty="0">
                <a:latin typeface="Source Sans Pro" panose="020B0503030403020204" pitchFamily="34" charset="0"/>
                <a:ea typeface="Source Sans Pro" panose="020B0503030403020204" pitchFamily="34" charset="0"/>
                <a:cs typeface="+mj-lt"/>
              </a:rPr>
              <a:t>Campuses must audit classroom climate and create an action plan to create inclusive classrooms and anti-racism curriculum: Our system has begun to rally around improving classroom climate by adopting anti-racist classroom practices and curriculum.</a:t>
            </a:r>
            <a:endParaRPr lang="en-US" dirty="0">
              <a:latin typeface="Source Sans Pro" panose="020B0503030403020204" pitchFamily="34" charset="0"/>
              <a:ea typeface="Source Sans Pro" panose="020B0503030403020204" pitchFamily="34" charset="0"/>
            </a:endParaRPr>
          </a:p>
          <a:p>
            <a:endParaRPr lang="en-US"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903253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Shape 217"/>
          <p:cNvSpPr txBox="1">
            <a:spLocks noGrp="1"/>
          </p:cNvSpPr>
          <p:nvPr>
            <p:ph type="title"/>
          </p:nvPr>
        </p:nvSpPr>
        <p:spPr>
          <a:prstGeom prst="rect">
            <a:avLst/>
          </a:prstGeom>
        </p:spPr>
        <p:txBody>
          <a:bodyPr spcFirstLastPara="1" vert="horz" wrap="square" lIns="121900" tIns="121900" rIns="121900" bIns="121900" rtlCol="0" anchor="b" anchorCtr="0">
            <a:noAutofit/>
          </a:bodyPr>
          <a:lstStyle/>
          <a:p>
            <a:pPr>
              <a:buClr>
                <a:schemeClr val="dk1"/>
              </a:buClr>
              <a:buSzPts val="1100"/>
            </a:pPr>
            <a:r>
              <a:rPr lang="en" b="1" dirty="0">
                <a:latin typeface="Palatino"/>
              </a:rPr>
              <a:t>Addressing Equity in the COR</a:t>
            </a:r>
            <a:endParaRPr b="1" dirty="0"/>
          </a:p>
        </p:txBody>
      </p:sp>
      <p:sp>
        <p:nvSpPr>
          <p:cNvPr id="218" name="Shape 218"/>
          <p:cNvSpPr txBox="1">
            <a:spLocks noGrp="1"/>
          </p:cNvSpPr>
          <p:nvPr>
            <p:ph idx="1"/>
          </p:nvPr>
        </p:nvSpPr>
        <p:spPr>
          <a:prstGeom prst="rect">
            <a:avLst/>
          </a:prstGeom>
        </p:spPr>
        <p:txBody>
          <a:bodyPr spcFirstLastPara="1" vert="horz" wrap="square" lIns="121900" tIns="121900" rIns="121900" bIns="121900" rtlCol="0" anchor="t" anchorCtr="0">
            <a:noAutofit/>
          </a:bodyPr>
          <a:lstStyle/>
          <a:p>
            <a:pPr algn="ctr"/>
            <a:r>
              <a:rPr lang="en" dirty="0">
                <a:latin typeface="Source Sans Pro"/>
                <a:ea typeface="Source Sans Pro"/>
                <a:cs typeface="Gill Sans"/>
              </a:rPr>
              <a:t>The </a:t>
            </a:r>
            <a:r>
              <a:rPr lang="en" b="1" dirty="0">
                <a:latin typeface="Source Sans Pro"/>
                <a:ea typeface="Source Sans Pro"/>
                <a:cs typeface="Gill Sans"/>
              </a:rPr>
              <a:t>Vision for Success</a:t>
            </a:r>
            <a:r>
              <a:rPr lang="en" dirty="0">
                <a:latin typeface="Source Sans Pro"/>
                <a:ea typeface="Source Sans Pro"/>
                <a:cs typeface="Gill Sans"/>
              </a:rPr>
              <a:t> challenges us to:</a:t>
            </a:r>
            <a:endParaRPr lang="en" dirty="0">
              <a:latin typeface="Source Sans Pro"/>
              <a:ea typeface="Source Sans Pro"/>
            </a:endParaRPr>
          </a:p>
          <a:p>
            <a:endParaRPr lang="en" dirty="0">
              <a:latin typeface="Source Sans Pro"/>
              <a:ea typeface="Source Sans Pro"/>
              <a:cs typeface="Gill Sans"/>
            </a:endParaRPr>
          </a:p>
          <a:p>
            <a:pPr algn="ctr"/>
            <a:r>
              <a:rPr lang="en" dirty="0">
                <a:latin typeface="Source Sans Pro" panose="020B0503030403020204" pitchFamily="34" charset="0"/>
                <a:ea typeface="Source Sans Pro" panose="020B0503030403020204" pitchFamily="34" charset="0"/>
                <a:cs typeface="+mj-lt"/>
              </a:rPr>
              <a:t>Decrease the average number of units accumulated by CCC students earning associate’s degrees, from approximately 87 total units (the most recent system-wide average) to 79 total units—the average among the quintile of colleges showing the strongest performance on this measure. </a:t>
            </a:r>
            <a:endParaRPr lang="en" dirty="0">
              <a:latin typeface="Source Sans Pro" panose="020B0503030403020204" pitchFamily="34" charset="0"/>
              <a:ea typeface="Source Sans Pro" panose="020B0503030403020204" pitchFamily="34" charset="0"/>
            </a:endParaRPr>
          </a:p>
        </p:txBody>
      </p:sp>
      <p:sp>
        <p:nvSpPr>
          <p:cNvPr id="2" name="Text Placeholder 1"/>
          <p:cNvSpPr>
            <a:spLocks noGrp="1"/>
          </p:cNvSpPr>
          <p:nvPr>
            <p:ph type="body" sz="half" idx="2"/>
          </p:nvPr>
        </p:nvSpPr>
        <p:spPr/>
        <p:txBody>
          <a:bodyPr/>
          <a:lstStyle/>
          <a:p>
            <a:r>
              <a:rPr lang="en-US" b="1" dirty="0"/>
              <a:t>Unit Value</a:t>
            </a:r>
          </a:p>
        </p:txBody>
      </p:sp>
      <p:sp>
        <p:nvSpPr>
          <p:cNvPr id="219" name="Shape 219"/>
          <p:cNvSpPr txBox="1"/>
          <p:nvPr/>
        </p:nvSpPr>
        <p:spPr>
          <a:xfrm>
            <a:off x="0" y="6016567"/>
            <a:ext cx="12192000" cy="590800"/>
          </a:xfrm>
          <a:prstGeom prst="rect">
            <a:avLst/>
          </a:prstGeom>
          <a:noFill/>
          <a:ln>
            <a:noFill/>
          </a:ln>
        </p:spPr>
        <p:txBody>
          <a:bodyPr spcFirstLastPara="1" wrap="square" lIns="121900" tIns="121900" rIns="121900" bIns="121900" anchor="t" anchorCtr="0">
            <a:noAutofit/>
          </a:bodyPr>
          <a:lstStyle/>
          <a:p>
            <a:pPr algn="ctr"/>
            <a:endParaRPr sz="1333"/>
          </a:p>
        </p:txBody>
      </p:sp>
    </p:spTree>
    <p:extLst>
      <p:ext uri="{BB962C8B-B14F-4D97-AF65-F5344CB8AC3E}">
        <p14:creationId xmlns:p14="http://schemas.microsoft.com/office/powerpoint/2010/main" val="713764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Shape 217"/>
          <p:cNvSpPr txBox="1">
            <a:spLocks noGrp="1"/>
          </p:cNvSpPr>
          <p:nvPr>
            <p:ph type="title"/>
          </p:nvPr>
        </p:nvSpPr>
        <p:spPr>
          <a:prstGeom prst="rect">
            <a:avLst/>
          </a:prstGeom>
        </p:spPr>
        <p:txBody>
          <a:bodyPr spcFirstLastPara="1" vert="horz" wrap="square" lIns="121900" tIns="121900" rIns="121900" bIns="121900" rtlCol="0" anchor="b" anchorCtr="0">
            <a:noAutofit/>
          </a:bodyPr>
          <a:lstStyle/>
          <a:p>
            <a:pPr>
              <a:buClr>
                <a:schemeClr val="dk1"/>
              </a:buClr>
              <a:buSzPts val="1100"/>
            </a:pPr>
            <a:r>
              <a:rPr lang="en" b="1" dirty="0">
                <a:latin typeface="Palatino"/>
              </a:rPr>
              <a:t>Addressing Equity in the COR</a:t>
            </a:r>
            <a:endParaRPr b="1" dirty="0"/>
          </a:p>
        </p:txBody>
      </p:sp>
      <p:sp>
        <p:nvSpPr>
          <p:cNvPr id="218" name="Shape 218"/>
          <p:cNvSpPr txBox="1">
            <a:spLocks noGrp="1"/>
          </p:cNvSpPr>
          <p:nvPr>
            <p:ph idx="1"/>
          </p:nvPr>
        </p:nvSpPr>
        <p:spPr>
          <a:prstGeom prst="rect">
            <a:avLst/>
          </a:prstGeom>
        </p:spPr>
        <p:txBody>
          <a:bodyPr spcFirstLastPara="1" vert="horz" wrap="square" lIns="121900" tIns="121900" rIns="121900" bIns="121900" rtlCol="0" anchor="t" anchorCtr="0">
            <a:noAutofit/>
          </a:bodyPr>
          <a:lstStyle/>
          <a:p>
            <a:endParaRPr lang="en" dirty="0">
              <a:latin typeface="Source Sans Pro"/>
              <a:ea typeface="Source Sans Pro"/>
              <a:cs typeface="Gill Sans"/>
            </a:endParaRPr>
          </a:p>
          <a:p>
            <a:pPr marL="457200" indent="-457200">
              <a:buFont typeface="Arial" panose="020B0604020202020204" pitchFamily="34" charset="0"/>
              <a:buChar char="•"/>
            </a:pPr>
            <a:r>
              <a:rPr lang="en" dirty="0">
                <a:latin typeface="Source Sans Pro"/>
                <a:ea typeface="Source Sans Pro"/>
                <a:cs typeface="Gill Sans"/>
              </a:rPr>
              <a:t>Some courses have unit values at the local campus that exceed the value at the 4-year institutions</a:t>
            </a:r>
            <a:endParaRPr lang="en" dirty="0">
              <a:latin typeface="Source Sans Pro"/>
              <a:ea typeface="Source Sans Pro"/>
            </a:endParaRPr>
          </a:p>
          <a:p>
            <a:pPr marL="457200" indent="-457200">
              <a:buChar char="•"/>
            </a:pPr>
            <a:r>
              <a:rPr lang="en" dirty="0">
                <a:latin typeface="Source Sans Pro" panose="020B0503030403020204" pitchFamily="34" charset="0"/>
                <a:ea typeface="Source Sans Pro" panose="020B0503030403020204" pitchFamily="34" charset="0"/>
                <a:cs typeface="Gill Sans"/>
              </a:rPr>
              <a:t>"Extra" units is added cost and time to students</a:t>
            </a:r>
            <a:endParaRPr lang="en" dirty="0">
              <a:latin typeface="Source Sans Pro" panose="020B0503030403020204" pitchFamily="34" charset="0"/>
              <a:ea typeface="Source Sans Pro" panose="020B0503030403020204" pitchFamily="34" charset="0"/>
            </a:endParaRPr>
          </a:p>
          <a:p>
            <a:pPr marL="457200" indent="-457200">
              <a:buChar char="•"/>
            </a:pPr>
            <a:r>
              <a:rPr lang="en" dirty="0">
                <a:latin typeface="Source Sans Pro" panose="020B0503030403020204" pitchFamily="34" charset="0"/>
                <a:ea typeface="Source Sans Pro" panose="020B0503030403020204" pitchFamily="34" charset="0"/>
                <a:cs typeface="Gill Sans"/>
              </a:rPr>
              <a:t>If the 4-years deem a course at 3 units, why should the community college course be higher?</a:t>
            </a:r>
            <a:endParaRPr lang="en" dirty="0">
              <a:latin typeface="Source Sans Pro" panose="020B0503030403020204" pitchFamily="34" charset="0"/>
              <a:ea typeface="Source Sans Pro" panose="020B0503030403020204" pitchFamily="34" charset="0"/>
            </a:endParaRPr>
          </a:p>
        </p:txBody>
      </p:sp>
      <p:sp>
        <p:nvSpPr>
          <p:cNvPr id="2" name="Text Placeholder 1"/>
          <p:cNvSpPr>
            <a:spLocks noGrp="1"/>
          </p:cNvSpPr>
          <p:nvPr>
            <p:ph type="body" sz="half" idx="2"/>
          </p:nvPr>
        </p:nvSpPr>
        <p:spPr/>
        <p:txBody>
          <a:bodyPr/>
          <a:lstStyle/>
          <a:p>
            <a:r>
              <a:rPr lang="en-US" b="1" dirty="0"/>
              <a:t>Unit Value</a:t>
            </a:r>
          </a:p>
        </p:txBody>
      </p:sp>
      <p:sp>
        <p:nvSpPr>
          <p:cNvPr id="219" name="Shape 219"/>
          <p:cNvSpPr txBox="1"/>
          <p:nvPr/>
        </p:nvSpPr>
        <p:spPr>
          <a:xfrm>
            <a:off x="0" y="6016567"/>
            <a:ext cx="12192000" cy="590800"/>
          </a:xfrm>
          <a:prstGeom prst="rect">
            <a:avLst/>
          </a:prstGeom>
          <a:noFill/>
          <a:ln>
            <a:noFill/>
          </a:ln>
        </p:spPr>
        <p:txBody>
          <a:bodyPr spcFirstLastPara="1" wrap="square" lIns="121900" tIns="121900" rIns="121900" bIns="121900" anchor="t" anchorCtr="0">
            <a:noAutofit/>
          </a:bodyPr>
          <a:lstStyle/>
          <a:p>
            <a:pPr algn="ctr"/>
            <a:endParaRPr sz="1333"/>
          </a:p>
        </p:txBody>
      </p:sp>
    </p:spTree>
    <p:extLst>
      <p:ext uri="{BB962C8B-B14F-4D97-AF65-F5344CB8AC3E}">
        <p14:creationId xmlns:p14="http://schemas.microsoft.com/office/powerpoint/2010/main" val="196175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Shape 217"/>
          <p:cNvSpPr txBox="1">
            <a:spLocks noGrp="1"/>
          </p:cNvSpPr>
          <p:nvPr>
            <p:ph type="title"/>
          </p:nvPr>
        </p:nvSpPr>
        <p:spPr>
          <a:prstGeom prst="rect">
            <a:avLst/>
          </a:prstGeom>
        </p:spPr>
        <p:txBody>
          <a:bodyPr spcFirstLastPara="1" vert="horz" wrap="square" lIns="121900" tIns="121900" rIns="121900" bIns="121900" rtlCol="0" anchor="b" anchorCtr="0">
            <a:noAutofit/>
          </a:bodyPr>
          <a:lstStyle/>
          <a:p>
            <a:pPr>
              <a:buClr>
                <a:schemeClr val="dk1"/>
              </a:buClr>
              <a:buSzPts val="1100"/>
            </a:pPr>
            <a:r>
              <a:rPr lang="en" b="1" dirty="0">
                <a:latin typeface="Palatino"/>
              </a:rPr>
              <a:t>Addressing Equity in the COR</a:t>
            </a:r>
            <a:endParaRPr b="1" dirty="0"/>
          </a:p>
        </p:txBody>
      </p:sp>
      <p:sp>
        <p:nvSpPr>
          <p:cNvPr id="218" name="Shape 218"/>
          <p:cNvSpPr txBox="1">
            <a:spLocks noGrp="1"/>
          </p:cNvSpPr>
          <p:nvPr>
            <p:ph idx="1"/>
          </p:nvPr>
        </p:nvSpPr>
        <p:spPr>
          <a:xfrm>
            <a:off x="4360759" y="719791"/>
            <a:ext cx="6823539" cy="4714517"/>
          </a:xfrm>
          <a:prstGeom prst="rect">
            <a:avLst/>
          </a:prstGeom>
        </p:spPr>
        <p:txBody>
          <a:bodyPr spcFirstLastPara="1" vert="horz" wrap="square" lIns="121900" tIns="121900" rIns="121900" bIns="121900" numCol="1" rtlCol="0" anchor="t" anchorCtr="0" compatLnSpc="1">
            <a:prstTxWarp prst="textNoShape">
              <a:avLst/>
            </a:prstTxWarp>
            <a:noAutofit/>
          </a:bodyPr>
          <a:lstStyle/>
          <a:p>
            <a:r>
              <a:rPr lang="en" dirty="0">
                <a:latin typeface="Source Sans Pro" panose="020B0503030403020204" pitchFamily="34" charset="0"/>
                <a:ea typeface="Source Sans Pro" panose="020B0503030403020204" pitchFamily="34" charset="0"/>
                <a:cs typeface="Gill Sans"/>
              </a:rPr>
              <a:t>Your catalog description can address equity by ensuring that language is inclusive and that differing perspectives is part of the course:</a:t>
            </a:r>
            <a:endParaRPr lang="en-US" dirty="0">
              <a:latin typeface="Source Sans Pro" panose="020B0503030403020204" pitchFamily="34" charset="0"/>
              <a:ea typeface="Source Sans Pro" panose="020B0503030403020204" pitchFamily="34" charset="0"/>
            </a:endParaRPr>
          </a:p>
          <a:p>
            <a:r>
              <a:rPr lang="en" dirty="0">
                <a:latin typeface="Source Sans Pro" panose="020B0503030403020204" pitchFamily="34" charset="0"/>
                <a:ea typeface="Source Sans Pro" panose="020B0503030403020204" pitchFamily="34" charset="0"/>
                <a:cs typeface="Gill Sans"/>
              </a:rPr>
              <a:t>When (re)writing your catalog description, consider the following points:</a:t>
            </a:r>
            <a:endParaRPr lang="en-US" dirty="0">
              <a:latin typeface="Source Sans Pro" panose="020B0503030403020204" pitchFamily="34" charset="0"/>
              <a:ea typeface="Source Sans Pro" panose="020B0503030403020204" pitchFamily="34" charset="0"/>
            </a:endParaRPr>
          </a:p>
          <a:p>
            <a:pPr marL="285750" indent="-285750">
              <a:buFont typeface="Arial"/>
              <a:buChar char="•"/>
            </a:pPr>
            <a:r>
              <a:rPr lang="en" dirty="0">
                <a:latin typeface="Source Sans Pro" panose="020B0503030403020204" pitchFamily="34" charset="0"/>
                <a:ea typeface="Source Sans Pro" panose="020B0503030403020204" pitchFamily="34" charset="0"/>
                <a:cs typeface="+mj-lt"/>
              </a:rPr>
              <a:t>Does it demonstrate a welcoming approach?  </a:t>
            </a:r>
            <a:endParaRPr lang="en" dirty="0">
              <a:latin typeface="Source Sans Pro" panose="020B0503030403020204" pitchFamily="34" charset="0"/>
              <a:ea typeface="Source Sans Pro" panose="020B0503030403020204" pitchFamily="34" charset="0"/>
            </a:endParaRPr>
          </a:p>
          <a:p>
            <a:pPr marL="285750" indent="-285750">
              <a:buFont typeface="Arial"/>
              <a:buChar char="•"/>
            </a:pPr>
            <a:r>
              <a:rPr lang="en" dirty="0">
                <a:latin typeface="Source Sans Pro" panose="020B0503030403020204" pitchFamily="34" charset="0"/>
                <a:ea typeface="Source Sans Pro" panose="020B0503030403020204" pitchFamily="34" charset="0"/>
                <a:cs typeface="+mj-lt"/>
              </a:rPr>
              <a:t>Does it have inclusive language [e.g. use “the student” as much as possible, rather than he/she, or his/her; use active versus passive voice, minimize jargon (or define discipline-specific terminology)]?</a:t>
            </a:r>
            <a:endParaRPr lang="en" dirty="0">
              <a:latin typeface="Source Sans Pro" panose="020B0503030403020204" pitchFamily="34" charset="0"/>
              <a:ea typeface="Source Sans Pro" panose="020B0503030403020204" pitchFamily="34" charset="0"/>
            </a:endParaRPr>
          </a:p>
          <a:p>
            <a:pPr marL="285750" indent="-285750">
              <a:buFont typeface="Arial"/>
              <a:buChar char="•"/>
            </a:pPr>
            <a:r>
              <a:rPr lang="en" dirty="0">
                <a:latin typeface="Source Sans Pro" panose="020B0503030403020204" pitchFamily="34" charset="0"/>
                <a:ea typeface="Source Sans Pro" panose="020B0503030403020204" pitchFamily="34" charset="0"/>
                <a:cs typeface="+mj-lt"/>
              </a:rPr>
              <a:t>And/or does it include DEIA content that will be covered in the course? </a:t>
            </a:r>
            <a:endParaRPr lang="en" dirty="0">
              <a:latin typeface="Source Sans Pro" panose="020B0503030403020204" pitchFamily="34" charset="0"/>
              <a:ea typeface="Source Sans Pro" panose="020B0503030403020204" pitchFamily="34" charset="0"/>
            </a:endParaRPr>
          </a:p>
        </p:txBody>
      </p:sp>
      <p:sp>
        <p:nvSpPr>
          <p:cNvPr id="2" name="Text Placeholder 1"/>
          <p:cNvSpPr>
            <a:spLocks noGrp="1"/>
          </p:cNvSpPr>
          <p:nvPr>
            <p:ph type="body" sz="half" idx="2"/>
          </p:nvPr>
        </p:nvSpPr>
        <p:spPr/>
        <p:txBody>
          <a:bodyPr/>
          <a:lstStyle/>
          <a:p>
            <a:r>
              <a:rPr lang="en-US" b="1" dirty="0"/>
              <a:t>Catalog Description</a:t>
            </a:r>
          </a:p>
        </p:txBody>
      </p:sp>
      <p:sp>
        <p:nvSpPr>
          <p:cNvPr id="219" name="Shape 219"/>
          <p:cNvSpPr txBox="1"/>
          <p:nvPr/>
        </p:nvSpPr>
        <p:spPr>
          <a:xfrm>
            <a:off x="0" y="6016567"/>
            <a:ext cx="12192000" cy="590800"/>
          </a:xfrm>
          <a:prstGeom prst="rect">
            <a:avLst/>
          </a:prstGeom>
          <a:noFill/>
          <a:ln>
            <a:noFill/>
          </a:ln>
        </p:spPr>
        <p:txBody>
          <a:bodyPr spcFirstLastPara="1" wrap="square" lIns="121900" tIns="121900" rIns="121900" bIns="121900" anchor="t" anchorCtr="0">
            <a:noAutofit/>
          </a:bodyPr>
          <a:lstStyle/>
          <a:p>
            <a:pPr algn="ctr"/>
            <a:endParaRPr sz="1333"/>
          </a:p>
        </p:txBody>
      </p:sp>
    </p:spTree>
    <p:extLst>
      <p:ext uri="{BB962C8B-B14F-4D97-AF65-F5344CB8AC3E}">
        <p14:creationId xmlns:p14="http://schemas.microsoft.com/office/powerpoint/2010/main" val="1222693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C780A-AE91-44B3-B5E3-28263D657393}"/>
              </a:ext>
            </a:extLst>
          </p:cNvPr>
          <p:cNvSpPr>
            <a:spLocks noGrp="1"/>
          </p:cNvSpPr>
          <p:nvPr>
            <p:ph type="title"/>
          </p:nvPr>
        </p:nvSpPr>
        <p:spPr/>
        <p:txBody>
          <a:bodyPr vert="horz" wrap="square" lIns="91440" tIns="45720" rIns="91440" bIns="45720" numCol="1" anchor="b" anchorCtr="0" compatLnSpc="1">
            <a:prstTxWarp prst="textNoShape">
              <a:avLst/>
            </a:prstTxWarp>
            <a:noAutofit/>
          </a:bodyPr>
          <a:lstStyle/>
          <a:p>
            <a:r>
              <a:rPr lang="en" b="1" dirty="0">
                <a:latin typeface="Palatino"/>
              </a:rPr>
              <a:t>Addressing </a:t>
            </a:r>
            <a:br>
              <a:rPr lang="en" b="1" dirty="0">
                <a:latin typeface="Palatino"/>
              </a:rPr>
            </a:br>
            <a:r>
              <a:rPr lang="en" b="1">
                <a:latin typeface="Palatino"/>
              </a:rPr>
              <a:t>Equity in the </a:t>
            </a:r>
            <a:br>
              <a:rPr lang="en" b="1" dirty="0">
                <a:latin typeface="Palatino"/>
              </a:rPr>
            </a:br>
            <a:r>
              <a:rPr lang="en" b="1">
                <a:latin typeface="Palatino"/>
              </a:rPr>
              <a:t>COR</a:t>
            </a:r>
            <a:endParaRPr lang="en-US">
              <a:latin typeface="Palatino"/>
            </a:endParaRPr>
          </a:p>
        </p:txBody>
      </p:sp>
      <p:sp>
        <p:nvSpPr>
          <p:cNvPr id="3" name="Content Placeholder 2">
            <a:extLst>
              <a:ext uri="{FF2B5EF4-FFF2-40B4-BE49-F238E27FC236}">
                <a16:creationId xmlns:a16="http://schemas.microsoft.com/office/drawing/2014/main" id="{18037825-ACB7-49C8-962D-0EC8995F61F4}"/>
              </a:ext>
            </a:extLst>
          </p:cNvPr>
          <p:cNvSpPr>
            <a:spLocks noGrp="1"/>
          </p:cNvSpPr>
          <p:nvPr>
            <p:ph idx="1"/>
          </p:nvPr>
        </p:nvSpPr>
        <p:spPr>
          <a:xfrm>
            <a:off x="4406026" y="719791"/>
            <a:ext cx="6672648" cy="5091744"/>
          </a:xfrm>
        </p:spPr>
        <p:txBody>
          <a:bodyPr/>
          <a:lstStyle/>
          <a:p>
            <a:r>
              <a:rPr lang="en-US" sz="2000" dirty="0">
                <a:latin typeface="Source Sans Pro" panose="020B0503030403020204" pitchFamily="34" charset="0"/>
                <a:ea typeface="Source Sans Pro" panose="020B0503030403020204" pitchFamily="34" charset="0"/>
                <a:cs typeface="+mj-lt"/>
              </a:rPr>
              <a:t>Before (2012): HIST 117 is a survey course that looks in depth at United States history from the colonial period to Reconstruction. The English colonies, the Revolutionary War, the Constitution, the New Nation, Jeffersonian and Jacksonian democracy, slavery, Civil War, and Reconstruction will all be examined. This course meets the California State requirements in United States history </a:t>
            </a:r>
            <a:endParaRPr lang="en-US" sz="2000" dirty="0">
              <a:latin typeface="Source Sans Pro" panose="020B0503030403020204" pitchFamily="34" charset="0"/>
              <a:ea typeface="Source Sans Pro" panose="020B0503030403020204" pitchFamily="34" charset="0"/>
            </a:endParaRPr>
          </a:p>
          <a:p>
            <a:r>
              <a:rPr lang="en-US" sz="2000" dirty="0">
                <a:latin typeface="Source Sans Pro" panose="020B0503030403020204" pitchFamily="34" charset="0"/>
                <a:ea typeface="Source Sans Pro" panose="020B0503030403020204" pitchFamily="34" charset="0"/>
                <a:cs typeface="+mj-lt"/>
              </a:rPr>
              <a:t>After (2020): HIST 117 is a survey course that looks in depth at United States history from the Colonial Period to Reconstruction. In this course, students are invited to explore the English colonies, the Revolutionary War, the Constitution, the New Nation, Jeffersonian and Jacksonian democracy, slavery and the antebellum South, Civil War, and Reconstruction. We will examine these events from the perspectives of Native Americans, enslaved people, and women, and connect these events to current social and political issues. </a:t>
            </a:r>
            <a:endParaRPr lang="en-US" sz="2000" dirty="0">
              <a:latin typeface="Source Sans Pro" panose="020B0503030403020204" pitchFamily="34" charset="0"/>
              <a:ea typeface="Source Sans Pro" panose="020B0503030403020204" pitchFamily="34" charset="0"/>
            </a:endParaRPr>
          </a:p>
          <a:p>
            <a:endParaRPr lang="en-US" dirty="0">
              <a:latin typeface="Source Sans Pro" panose="020B0503030403020204" pitchFamily="34" charset="0"/>
              <a:ea typeface="Source Sans Pro" panose="020B0503030403020204" pitchFamily="34" charset="0"/>
            </a:endParaRPr>
          </a:p>
        </p:txBody>
      </p:sp>
      <p:sp>
        <p:nvSpPr>
          <p:cNvPr id="4" name="Text Placeholder 3">
            <a:extLst>
              <a:ext uri="{FF2B5EF4-FFF2-40B4-BE49-F238E27FC236}">
                <a16:creationId xmlns:a16="http://schemas.microsoft.com/office/drawing/2014/main" id="{A758147D-60B7-415B-A837-46B313401808}"/>
              </a:ext>
            </a:extLst>
          </p:cNvPr>
          <p:cNvSpPr>
            <a:spLocks noGrp="1"/>
          </p:cNvSpPr>
          <p:nvPr>
            <p:ph type="body" sz="half" idx="2"/>
          </p:nvPr>
        </p:nvSpPr>
        <p:spPr/>
        <p:txBody>
          <a:bodyPr/>
          <a:lstStyle/>
          <a:p>
            <a:r>
              <a:rPr lang="en-US" b="1" dirty="0">
                <a:cs typeface="Gill Sans"/>
              </a:rPr>
              <a:t>Catalog Description</a:t>
            </a:r>
          </a:p>
          <a:p>
            <a:r>
              <a:rPr lang="en-US" b="1" dirty="0"/>
              <a:t>Comparison</a:t>
            </a:r>
          </a:p>
        </p:txBody>
      </p:sp>
      <p:sp>
        <p:nvSpPr>
          <p:cNvPr id="5" name="Slide Number Placeholder 4">
            <a:extLst>
              <a:ext uri="{FF2B5EF4-FFF2-40B4-BE49-F238E27FC236}">
                <a16:creationId xmlns:a16="http://schemas.microsoft.com/office/drawing/2014/main" id="{5030AA86-9ED7-46FB-9625-4AE65BBD4041}"/>
              </a:ext>
            </a:extLst>
          </p:cNvPr>
          <p:cNvSpPr>
            <a:spLocks noGrp="1"/>
          </p:cNvSpPr>
          <p:nvPr>
            <p:ph type="sldNum" sz="quarter" idx="10"/>
          </p:nvPr>
        </p:nvSpPr>
        <p:spPr/>
        <p:txBody>
          <a:bodyPr/>
          <a:lstStyle/>
          <a:p>
            <a:pPr>
              <a:defRPr/>
            </a:pPr>
            <a:fld id="{C8015428-05F8-DC41-B5EF-349301B1AAC7}" type="slidenum">
              <a:rPr lang="en-US" altLang="en-US"/>
              <a:pPr>
                <a:defRPr/>
              </a:pPr>
              <a:t>14</a:t>
            </a:fld>
            <a:endParaRPr lang="en-US" altLang="en-US"/>
          </a:p>
        </p:txBody>
      </p:sp>
    </p:spTree>
    <p:extLst>
      <p:ext uri="{BB962C8B-B14F-4D97-AF65-F5344CB8AC3E}">
        <p14:creationId xmlns:p14="http://schemas.microsoft.com/office/powerpoint/2010/main" val="2291153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prstGeom prst="rect">
            <a:avLst/>
          </a:prstGeom>
        </p:spPr>
        <p:txBody>
          <a:bodyPr spcFirstLastPara="1" vert="horz" wrap="square" lIns="121900" tIns="121900" rIns="121900" bIns="121900" rtlCol="0" anchor="b" anchorCtr="0">
            <a:noAutofit/>
          </a:bodyPr>
          <a:lstStyle/>
          <a:p>
            <a:pPr>
              <a:buClr>
                <a:schemeClr val="dk1"/>
              </a:buClr>
              <a:buSzPts val="1100"/>
            </a:pPr>
            <a:r>
              <a:rPr lang="en" b="1" dirty="0"/>
              <a:t>Objectives and SLOs</a:t>
            </a:r>
          </a:p>
        </p:txBody>
      </p:sp>
      <p:sp>
        <p:nvSpPr>
          <p:cNvPr id="225" name="Shape 225"/>
          <p:cNvSpPr txBox="1">
            <a:spLocks noGrp="1"/>
          </p:cNvSpPr>
          <p:nvPr>
            <p:ph idx="1"/>
          </p:nvPr>
        </p:nvSpPr>
        <p:spPr>
          <a:prstGeom prst="rect">
            <a:avLst/>
          </a:prstGeom>
        </p:spPr>
        <p:txBody>
          <a:bodyPr spcFirstLastPara="1" vert="horz" wrap="square" lIns="121900" tIns="121900" rIns="121900" bIns="121900" rtlCol="0" anchor="t" anchorCtr="0">
            <a:noAutofit/>
          </a:bodyPr>
          <a:lstStyle/>
          <a:p>
            <a:br>
              <a:rPr lang="en" sz="2800" dirty="0"/>
            </a:br>
            <a:endParaRPr lang="en-US" sz="2800" dirty="0"/>
          </a:p>
        </p:txBody>
      </p:sp>
      <p:sp>
        <p:nvSpPr>
          <p:cNvPr id="226" name="Shape 226"/>
          <p:cNvSpPr txBox="1"/>
          <p:nvPr/>
        </p:nvSpPr>
        <p:spPr>
          <a:xfrm>
            <a:off x="0" y="6016567"/>
            <a:ext cx="12192000" cy="590800"/>
          </a:xfrm>
          <a:prstGeom prst="rect">
            <a:avLst/>
          </a:prstGeom>
          <a:noFill/>
          <a:ln>
            <a:noFill/>
          </a:ln>
        </p:spPr>
        <p:txBody>
          <a:bodyPr spcFirstLastPara="1" wrap="square" lIns="121900" tIns="121900" rIns="121900" bIns="121900" anchor="t" anchorCtr="0">
            <a:noAutofit/>
          </a:bodyPr>
          <a:lstStyle/>
          <a:p>
            <a:pPr algn="ctr"/>
            <a:endParaRPr sz="1333"/>
          </a:p>
        </p:txBody>
      </p:sp>
      <p:graphicFrame>
        <p:nvGraphicFramePr>
          <p:cNvPr id="6" name="Table 5"/>
          <p:cNvGraphicFramePr>
            <a:graphicFrameLocks noGrp="1"/>
          </p:cNvGraphicFramePr>
          <p:nvPr>
            <p:extLst>
              <p:ext uri="{D42A27DB-BD31-4B8C-83A1-F6EECF244321}">
                <p14:modId xmlns:p14="http://schemas.microsoft.com/office/powerpoint/2010/main" val="27265105"/>
              </p:ext>
            </p:extLst>
          </p:nvPr>
        </p:nvGraphicFramePr>
        <p:xfrm>
          <a:off x="400049" y="3123335"/>
          <a:ext cx="11391900" cy="2417118"/>
        </p:xfrm>
        <a:graphic>
          <a:graphicData uri="http://schemas.openxmlformats.org/drawingml/2006/table">
            <a:tbl>
              <a:tblPr firstRow="1" bandRow="1">
                <a:tableStyleId>{5C22544A-7EE6-4342-B048-85BDC9FD1C3A}</a:tableStyleId>
              </a:tblPr>
              <a:tblGrid>
                <a:gridCol w="5695950">
                  <a:extLst>
                    <a:ext uri="{9D8B030D-6E8A-4147-A177-3AD203B41FA5}">
                      <a16:colId xmlns:a16="http://schemas.microsoft.com/office/drawing/2014/main" val="1307278455"/>
                    </a:ext>
                  </a:extLst>
                </a:gridCol>
                <a:gridCol w="5695950">
                  <a:extLst>
                    <a:ext uri="{9D8B030D-6E8A-4147-A177-3AD203B41FA5}">
                      <a16:colId xmlns:a16="http://schemas.microsoft.com/office/drawing/2014/main" val="2385381965"/>
                    </a:ext>
                  </a:extLst>
                </a:gridCol>
              </a:tblGrid>
              <a:tr h="797079">
                <a:tc>
                  <a:txBody>
                    <a:bodyPr/>
                    <a:lstStyle/>
                    <a:p>
                      <a:pPr algn="ctr"/>
                      <a:r>
                        <a:rPr lang="en-US" sz="2400" dirty="0">
                          <a:latin typeface="Source Sans Pro" panose="020B0503030403020204" pitchFamily="34" charset="0"/>
                          <a:ea typeface="Source Sans Pro" panose="020B0503030403020204" pitchFamily="34" charset="0"/>
                        </a:rPr>
                        <a:t>COURSE</a:t>
                      </a:r>
                      <a:r>
                        <a:rPr lang="en-US" sz="2400" baseline="0" dirty="0">
                          <a:latin typeface="Source Sans Pro" panose="020B0503030403020204" pitchFamily="34" charset="0"/>
                          <a:ea typeface="Source Sans Pro" panose="020B0503030403020204" pitchFamily="34" charset="0"/>
                        </a:rPr>
                        <a:t> OBJECTIVES</a:t>
                      </a:r>
                      <a:endParaRPr lang="en-US" sz="2400" dirty="0">
                        <a:latin typeface="Source Sans Pro" panose="020B0503030403020204" pitchFamily="34" charset="0"/>
                        <a:ea typeface="Source Sans Pro" panose="020B0503030403020204" pitchFamily="34" charset="0"/>
                      </a:endParaRPr>
                    </a:p>
                  </a:txBody>
                  <a:tcPr anchor="ctr"/>
                </a:tc>
                <a:tc>
                  <a:txBody>
                    <a:bodyPr/>
                    <a:lstStyle/>
                    <a:p>
                      <a:pPr algn="ctr"/>
                      <a:r>
                        <a:rPr lang="en-US" sz="2400" dirty="0">
                          <a:latin typeface="Source Sans Pro" panose="020B0503030403020204" pitchFamily="34" charset="0"/>
                          <a:ea typeface="Source Sans Pro" panose="020B0503030403020204" pitchFamily="34" charset="0"/>
                        </a:rPr>
                        <a:t>COURSE SLOs</a:t>
                      </a:r>
                    </a:p>
                  </a:txBody>
                  <a:tcPr anchor="ctr"/>
                </a:tc>
                <a:extLst>
                  <a:ext uri="{0D108BD9-81ED-4DB2-BD59-A6C34878D82A}">
                    <a16:rowId xmlns:a16="http://schemas.microsoft.com/office/drawing/2014/main" val="1723888010"/>
                  </a:ext>
                </a:extLst>
              </a:tr>
              <a:tr h="797079">
                <a:tc>
                  <a:txBody>
                    <a:bodyPr/>
                    <a:lstStyle/>
                    <a:p>
                      <a:pPr algn="ctr"/>
                      <a:r>
                        <a:rPr lang="en-US" sz="2400" b="1" dirty="0">
                          <a:latin typeface="Source Sans Pro" panose="020B0503030403020204" pitchFamily="34" charset="0"/>
                          <a:ea typeface="Source Sans Pro" panose="020B0503030403020204" pitchFamily="34" charset="0"/>
                        </a:rPr>
                        <a:t>Required</a:t>
                      </a:r>
                      <a:r>
                        <a:rPr lang="en-US" sz="2400" b="1" baseline="0" dirty="0">
                          <a:latin typeface="Source Sans Pro" panose="020B0503030403020204" pitchFamily="34" charset="0"/>
                          <a:ea typeface="Source Sans Pro" panose="020B0503030403020204" pitchFamily="34" charset="0"/>
                        </a:rPr>
                        <a:t> by Title 5</a:t>
                      </a:r>
                      <a:endParaRPr lang="en-US" sz="2400" b="1" dirty="0">
                        <a:latin typeface="Source Sans Pro" panose="020B0503030403020204" pitchFamily="34" charset="0"/>
                        <a:ea typeface="Source Sans Pro" panose="020B0503030403020204" pitchFamily="34" charset="0"/>
                      </a:endParaRPr>
                    </a:p>
                  </a:txBody>
                  <a:tcPr anchor="ctr"/>
                </a:tc>
                <a:tc>
                  <a:txBody>
                    <a:bodyPr/>
                    <a:lstStyle/>
                    <a:p>
                      <a:pPr algn="ctr"/>
                      <a:r>
                        <a:rPr lang="en-US" sz="2400" b="1" dirty="0">
                          <a:latin typeface="Source Sans Pro" panose="020B0503030403020204" pitchFamily="34" charset="0"/>
                          <a:ea typeface="Source Sans Pro" panose="020B0503030403020204" pitchFamily="34" charset="0"/>
                        </a:rPr>
                        <a:t>Required</a:t>
                      </a:r>
                      <a:r>
                        <a:rPr lang="en-US" sz="2400" b="1" baseline="0" dirty="0">
                          <a:latin typeface="Source Sans Pro" panose="020B0503030403020204" pitchFamily="34" charset="0"/>
                          <a:ea typeface="Source Sans Pro" panose="020B0503030403020204" pitchFamily="34" charset="0"/>
                        </a:rPr>
                        <a:t> by ACCJC</a:t>
                      </a:r>
                      <a:endParaRPr lang="en-US" sz="2400" b="1" dirty="0">
                        <a:latin typeface="Source Sans Pro" panose="020B0503030403020204" pitchFamily="34" charset="0"/>
                        <a:ea typeface="Source Sans Pro" panose="020B0503030403020204" pitchFamily="34" charset="0"/>
                      </a:endParaRPr>
                    </a:p>
                  </a:txBody>
                  <a:tcPr anchor="ctr"/>
                </a:tc>
                <a:extLst>
                  <a:ext uri="{0D108BD9-81ED-4DB2-BD59-A6C34878D82A}">
                    <a16:rowId xmlns:a16="http://schemas.microsoft.com/office/drawing/2014/main" val="233119439"/>
                  </a:ext>
                </a:extLst>
              </a:tr>
              <a:tr h="797079">
                <a:tc>
                  <a:txBody>
                    <a:bodyPr/>
                    <a:lstStyle/>
                    <a:p>
                      <a:pPr algn="ctr"/>
                      <a:r>
                        <a:rPr lang="en-US" sz="2400" b="1" dirty="0">
                          <a:latin typeface="Source Sans Pro" panose="020B0503030403020204" pitchFamily="34" charset="0"/>
                          <a:ea typeface="Source Sans Pro" panose="020B0503030403020204" pitchFamily="34" charset="0"/>
                        </a:rPr>
                        <a:t>Describes</a:t>
                      </a:r>
                      <a:r>
                        <a:rPr lang="en-US" sz="2400" b="1" baseline="0" dirty="0">
                          <a:latin typeface="Source Sans Pro" panose="020B0503030403020204" pitchFamily="34" charset="0"/>
                          <a:ea typeface="Source Sans Pro" panose="020B0503030403020204" pitchFamily="34" charset="0"/>
                        </a:rPr>
                        <a:t> what students learn </a:t>
                      </a:r>
                      <a:r>
                        <a:rPr lang="en-US" sz="2400" b="1" i="1" baseline="0" dirty="0">
                          <a:latin typeface="Source Sans Pro" panose="020B0503030403020204" pitchFamily="34" charset="0"/>
                          <a:ea typeface="Source Sans Pro" panose="020B0503030403020204" pitchFamily="34" charset="0"/>
                        </a:rPr>
                        <a:t>during</a:t>
                      </a:r>
                      <a:r>
                        <a:rPr lang="en-US" sz="2400" b="1" baseline="0" dirty="0">
                          <a:latin typeface="Source Sans Pro" panose="020B0503030403020204" pitchFamily="34" charset="0"/>
                          <a:ea typeface="Source Sans Pro" panose="020B0503030403020204" pitchFamily="34" charset="0"/>
                        </a:rPr>
                        <a:t> the course</a:t>
                      </a:r>
                      <a:endParaRPr lang="en-US" sz="2400" b="1" dirty="0">
                        <a:latin typeface="Source Sans Pro" panose="020B0503030403020204" pitchFamily="34" charset="0"/>
                        <a:ea typeface="Source Sans Pro" panose="020B0503030403020204" pitchFamily="34" charset="0"/>
                      </a:endParaRPr>
                    </a:p>
                  </a:txBody>
                  <a:tcPr anchor="ctr"/>
                </a:tc>
                <a:tc>
                  <a:txBody>
                    <a:bodyPr/>
                    <a:lstStyle/>
                    <a:p>
                      <a:pPr algn="ctr"/>
                      <a:r>
                        <a:rPr lang="en-US" sz="2400" b="1" dirty="0">
                          <a:latin typeface="Source Sans Pro" panose="020B0503030403020204" pitchFamily="34" charset="0"/>
                          <a:ea typeface="Source Sans Pro" panose="020B0503030403020204" pitchFamily="34" charset="0"/>
                        </a:rPr>
                        <a:t>Describes</a:t>
                      </a:r>
                      <a:r>
                        <a:rPr lang="en-US" sz="2400" b="1" baseline="0" dirty="0">
                          <a:latin typeface="Source Sans Pro" panose="020B0503030403020204" pitchFamily="34" charset="0"/>
                          <a:ea typeface="Source Sans Pro" panose="020B0503030403020204" pitchFamily="34" charset="0"/>
                        </a:rPr>
                        <a:t> what students can do </a:t>
                      </a:r>
                      <a:r>
                        <a:rPr lang="en-US" sz="2400" b="1" i="1" baseline="0" dirty="0">
                          <a:latin typeface="Source Sans Pro" panose="020B0503030403020204" pitchFamily="34" charset="0"/>
                          <a:ea typeface="Source Sans Pro" panose="020B0503030403020204" pitchFamily="34" charset="0"/>
                        </a:rPr>
                        <a:t>after</a:t>
                      </a:r>
                      <a:r>
                        <a:rPr lang="en-US" sz="2400" b="1" baseline="0" dirty="0">
                          <a:latin typeface="Source Sans Pro" panose="020B0503030403020204" pitchFamily="34" charset="0"/>
                          <a:ea typeface="Source Sans Pro" panose="020B0503030403020204" pitchFamily="34" charset="0"/>
                        </a:rPr>
                        <a:t> completing the course</a:t>
                      </a:r>
                      <a:endParaRPr lang="en-US" sz="2400" b="1" dirty="0">
                        <a:latin typeface="Source Sans Pro" panose="020B0503030403020204" pitchFamily="34" charset="0"/>
                        <a:ea typeface="Source Sans Pro" panose="020B0503030403020204" pitchFamily="34" charset="0"/>
                      </a:endParaRPr>
                    </a:p>
                  </a:txBody>
                  <a:tcPr anchor="ctr"/>
                </a:tc>
                <a:extLst>
                  <a:ext uri="{0D108BD9-81ED-4DB2-BD59-A6C34878D82A}">
                    <a16:rowId xmlns:a16="http://schemas.microsoft.com/office/drawing/2014/main" val="469588378"/>
                  </a:ext>
                </a:extLst>
              </a:tr>
            </a:tbl>
          </a:graphicData>
        </a:graphic>
      </p:graphicFrame>
    </p:spTree>
    <p:extLst>
      <p:ext uri="{BB962C8B-B14F-4D97-AF65-F5344CB8AC3E}">
        <p14:creationId xmlns:p14="http://schemas.microsoft.com/office/powerpoint/2010/main" val="3741083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Shape 217"/>
          <p:cNvSpPr txBox="1">
            <a:spLocks noGrp="1"/>
          </p:cNvSpPr>
          <p:nvPr>
            <p:ph type="title"/>
          </p:nvPr>
        </p:nvSpPr>
        <p:spPr>
          <a:prstGeom prst="rect">
            <a:avLst/>
          </a:prstGeom>
        </p:spPr>
        <p:txBody>
          <a:bodyPr spcFirstLastPara="1" vert="horz" wrap="square" lIns="121900" tIns="121900" rIns="121900" bIns="121900" rtlCol="0" anchor="b" anchorCtr="0">
            <a:noAutofit/>
          </a:bodyPr>
          <a:lstStyle/>
          <a:p>
            <a:pPr>
              <a:buClr>
                <a:schemeClr val="dk1"/>
              </a:buClr>
              <a:buSzPts val="1100"/>
            </a:pPr>
            <a:r>
              <a:rPr lang="en" b="1" dirty="0">
                <a:latin typeface="Palatino"/>
              </a:rPr>
              <a:t>Addressing Equity in the COR</a:t>
            </a:r>
            <a:endParaRPr b="1" dirty="0"/>
          </a:p>
        </p:txBody>
      </p:sp>
      <p:sp>
        <p:nvSpPr>
          <p:cNvPr id="218" name="Shape 218"/>
          <p:cNvSpPr txBox="1">
            <a:spLocks noGrp="1"/>
          </p:cNvSpPr>
          <p:nvPr>
            <p:ph idx="1"/>
          </p:nvPr>
        </p:nvSpPr>
        <p:spPr>
          <a:xfrm>
            <a:off x="4360759" y="478365"/>
            <a:ext cx="6672648" cy="5091744"/>
          </a:xfrm>
          <a:prstGeom prst="rect">
            <a:avLst/>
          </a:prstGeom>
        </p:spPr>
        <p:txBody>
          <a:bodyPr spcFirstLastPara="1" vert="horz" wrap="square" lIns="121900" tIns="121900" rIns="121900" bIns="121900" rtlCol="0" anchor="t" anchorCtr="0">
            <a:noAutofit/>
          </a:bodyPr>
          <a:lstStyle/>
          <a:p>
            <a:pPr marL="285750" indent="-285750">
              <a:buChar char="•"/>
            </a:pPr>
            <a:r>
              <a:rPr lang="en" dirty="0">
                <a:latin typeface="Source Sans Pro" panose="020B0503030403020204" pitchFamily="34" charset="0"/>
                <a:ea typeface="Source Sans Pro" panose="020B0503030403020204" pitchFamily="34" charset="0"/>
                <a:cs typeface="+mj-lt"/>
              </a:rPr>
              <a:t>SLOs may already be preexisting, in the process of modification, or being created when the decision is made to incorporate an eauity elements into them.</a:t>
            </a:r>
            <a:endParaRPr lang="en" dirty="0">
              <a:latin typeface="Source Sans Pro" panose="020B0503030403020204" pitchFamily="34" charset="0"/>
              <a:ea typeface="Source Sans Pro" panose="020B0503030403020204" pitchFamily="34" charset="0"/>
            </a:endParaRPr>
          </a:p>
          <a:p>
            <a:pPr marL="285750" indent="-285750">
              <a:buChar char="•"/>
            </a:pPr>
            <a:r>
              <a:rPr lang="en" dirty="0">
                <a:latin typeface="Source Sans Pro" panose="020B0503030403020204" pitchFamily="34" charset="0"/>
                <a:ea typeface="Source Sans Pro" panose="020B0503030403020204" pitchFamily="34" charset="0"/>
                <a:cs typeface="+mj-lt"/>
              </a:rPr>
              <a:t>All outcomes can have elements of equity and diversity. This is not restricted to courses that have an Ethnic Studies designation or Social Jusice perspective. All programs should strive to have program outcomes and course outcomes that foster inclusive environments.</a:t>
            </a:r>
            <a:endParaRPr lang="en" dirty="0">
              <a:latin typeface="Source Sans Pro" panose="020B0503030403020204" pitchFamily="34" charset="0"/>
              <a:ea typeface="Source Sans Pro" panose="020B0503030403020204" pitchFamily="34" charset="0"/>
            </a:endParaRPr>
          </a:p>
          <a:p>
            <a:pPr marL="285750" indent="-285750">
              <a:buChar char="•"/>
            </a:pPr>
            <a:r>
              <a:rPr lang="en" dirty="0">
                <a:latin typeface="Source Sans Pro" panose="020B0503030403020204" pitchFamily="34" charset="0"/>
                <a:ea typeface="Source Sans Pro" panose="020B0503030403020204" pitchFamily="34" charset="0"/>
                <a:cs typeface="+mj-lt"/>
              </a:rPr>
              <a:t>No matter where you are in the process, you can always make an outcome inclusive with a focus on equity</a:t>
            </a:r>
            <a:endParaRPr lang="en" dirty="0">
              <a:latin typeface="Source Sans Pro" panose="020B0503030403020204" pitchFamily="34" charset="0"/>
              <a:ea typeface="Source Sans Pro" panose="020B0503030403020204" pitchFamily="34" charset="0"/>
              <a:cs typeface="Arial"/>
            </a:endParaRPr>
          </a:p>
        </p:txBody>
      </p:sp>
      <p:sp>
        <p:nvSpPr>
          <p:cNvPr id="2" name="Text Placeholder 1"/>
          <p:cNvSpPr>
            <a:spLocks noGrp="1"/>
          </p:cNvSpPr>
          <p:nvPr>
            <p:ph type="body" sz="half" idx="2"/>
          </p:nvPr>
        </p:nvSpPr>
        <p:spPr/>
        <p:txBody>
          <a:bodyPr/>
          <a:lstStyle/>
          <a:p>
            <a:r>
              <a:rPr lang="en-US" b="1" dirty="0"/>
              <a:t>Objectives and SLOs</a:t>
            </a:r>
          </a:p>
        </p:txBody>
      </p:sp>
      <p:sp>
        <p:nvSpPr>
          <p:cNvPr id="219" name="Shape 219"/>
          <p:cNvSpPr txBox="1"/>
          <p:nvPr/>
        </p:nvSpPr>
        <p:spPr>
          <a:xfrm>
            <a:off x="0" y="6016567"/>
            <a:ext cx="12192000" cy="590800"/>
          </a:xfrm>
          <a:prstGeom prst="rect">
            <a:avLst/>
          </a:prstGeom>
          <a:noFill/>
          <a:ln>
            <a:noFill/>
          </a:ln>
        </p:spPr>
        <p:txBody>
          <a:bodyPr spcFirstLastPara="1" wrap="square" lIns="121900" tIns="121900" rIns="121900" bIns="121900" anchor="t" anchorCtr="0">
            <a:noAutofit/>
          </a:bodyPr>
          <a:lstStyle/>
          <a:p>
            <a:pPr algn="ctr"/>
            <a:endParaRPr sz="1333"/>
          </a:p>
        </p:txBody>
      </p:sp>
    </p:spTree>
    <p:extLst>
      <p:ext uri="{BB962C8B-B14F-4D97-AF65-F5344CB8AC3E}">
        <p14:creationId xmlns:p14="http://schemas.microsoft.com/office/powerpoint/2010/main" val="1009565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046E3-DAB6-4BF2-956D-573951294645}"/>
              </a:ext>
            </a:extLst>
          </p:cNvPr>
          <p:cNvSpPr>
            <a:spLocks noGrp="1"/>
          </p:cNvSpPr>
          <p:nvPr>
            <p:ph type="title"/>
          </p:nvPr>
        </p:nvSpPr>
        <p:spPr/>
        <p:txBody>
          <a:bodyPr/>
          <a:lstStyle/>
          <a:p>
            <a:r>
              <a:rPr lang="en-US" b="1" dirty="0">
                <a:latin typeface="Palatino"/>
              </a:rPr>
              <a:t>Addressing Equity in the COR</a:t>
            </a:r>
            <a:endParaRPr lang="en-US" b="1" dirty="0"/>
          </a:p>
        </p:txBody>
      </p:sp>
      <p:sp>
        <p:nvSpPr>
          <p:cNvPr id="3" name="Content Placeholder 2">
            <a:extLst>
              <a:ext uri="{FF2B5EF4-FFF2-40B4-BE49-F238E27FC236}">
                <a16:creationId xmlns:a16="http://schemas.microsoft.com/office/drawing/2014/main" id="{C633C2B4-0E5A-4FF5-AD11-E8F0B6343E22}"/>
              </a:ext>
            </a:extLst>
          </p:cNvPr>
          <p:cNvSpPr>
            <a:spLocks noGrp="1"/>
          </p:cNvSpPr>
          <p:nvPr>
            <p:ph idx="1"/>
          </p:nvPr>
        </p:nvSpPr>
        <p:spPr>
          <a:xfrm>
            <a:off x="4572006" y="961217"/>
            <a:ext cx="6672648" cy="5091744"/>
          </a:xfrm>
        </p:spPr>
        <p:txBody>
          <a:bodyPr/>
          <a:lstStyle/>
          <a:p>
            <a:pPr marL="285750" indent="-285750">
              <a:buFont typeface="Arial"/>
              <a:buChar char="•"/>
            </a:pPr>
            <a:r>
              <a:rPr lang="en-US" dirty="0">
                <a:latin typeface="Source Sans Pro" panose="020B0503030403020204" pitchFamily="34" charset="0"/>
                <a:ea typeface="Source Sans Pro" panose="020B0503030403020204" pitchFamily="34" charset="0"/>
                <a:cs typeface="+mj-lt"/>
              </a:rPr>
              <a:t>Understand the purpose and importance of equitable and inclusive education when designing or adjusting your outcomes.</a:t>
            </a:r>
            <a:endParaRPr lang="en-US" dirty="0">
              <a:latin typeface="Source Sans Pro" panose="020B0503030403020204" pitchFamily="34" charset="0"/>
              <a:ea typeface="Source Sans Pro" panose="020B0503030403020204" pitchFamily="34" charset="0"/>
            </a:endParaRPr>
          </a:p>
          <a:p>
            <a:pPr marL="285750" indent="-285750">
              <a:buFont typeface="Arial"/>
              <a:buChar char="•"/>
            </a:pPr>
            <a:r>
              <a:rPr lang="en-US" dirty="0">
                <a:latin typeface="Source Sans Pro" panose="020B0503030403020204" pitchFamily="34" charset="0"/>
                <a:ea typeface="Source Sans Pro" panose="020B0503030403020204" pitchFamily="34" charset="0"/>
                <a:cs typeface="+mj-lt"/>
              </a:rPr>
              <a:t>Answer four simple questions:</a:t>
            </a:r>
          </a:p>
          <a:p>
            <a:pPr lvl="1"/>
            <a:r>
              <a:rPr lang="en-US" sz="1800" dirty="0">
                <a:latin typeface="Source Sans Pro" panose="020B0503030403020204" pitchFamily="34" charset="0"/>
                <a:ea typeface="Source Sans Pro" panose="020B0503030403020204" pitchFamily="34" charset="0"/>
                <a:cs typeface="+mj-lt"/>
              </a:rPr>
              <a:t>Are you providing opportunities for learning in order to advance diverse education, equity, and social justice?</a:t>
            </a:r>
            <a:endParaRPr lang="en-US" sz="1800" dirty="0">
              <a:latin typeface="Source Sans Pro" panose="020B0503030403020204" pitchFamily="34" charset="0"/>
              <a:ea typeface="Source Sans Pro" panose="020B0503030403020204" pitchFamily="34" charset="0"/>
            </a:endParaRPr>
          </a:p>
          <a:p>
            <a:pPr lvl="1"/>
            <a:r>
              <a:rPr lang="en-US" sz="1800" dirty="0">
                <a:latin typeface="Source Sans Pro" panose="020B0503030403020204" pitchFamily="34" charset="0"/>
                <a:ea typeface="Source Sans Pro" panose="020B0503030403020204" pitchFamily="34" charset="0"/>
                <a:cs typeface="+mj-lt"/>
              </a:rPr>
              <a:t>Are students being challenged by the topics, discussions, or assignments?</a:t>
            </a:r>
            <a:endParaRPr lang="en-US" sz="1800" dirty="0">
              <a:latin typeface="Source Sans Pro" panose="020B0503030403020204" pitchFamily="34" charset="0"/>
              <a:ea typeface="Source Sans Pro" panose="020B0503030403020204" pitchFamily="34" charset="0"/>
            </a:endParaRPr>
          </a:p>
          <a:p>
            <a:pPr lvl="1"/>
            <a:r>
              <a:rPr lang="en-US" sz="1800" dirty="0">
                <a:latin typeface="Source Sans Pro" panose="020B0503030403020204" pitchFamily="34" charset="0"/>
                <a:ea typeface="Source Sans Pro" panose="020B0503030403020204" pitchFamily="34" charset="0"/>
                <a:cs typeface="+mj-lt"/>
              </a:rPr>
              <a:t>Are there opportunities of "difficult dialogs"?</a:t>
            </a:r>
          </a:p>
          <a:p>
            <a:pPr lvl="1"/>
            <a:r>
              <a:rPr lang="en-US" sz="1800" dirty="0">
                <a:latin typeface="Source Sans Pro" panose="020B0503030403020204" pitchFamily="34" charset="0"/>
                <a:ea typeface="Source Sans Pro" panose="020B0503030403020204" pitchFamily="34" charset="0"/>
                <a:cs typeface="+mj-lt"/>
              </a:rPr>
              <a:t>Does the outcome connect to larger goals at the program and institutional level?</a:t>
            </a:r>
          </a:p>
          <a:p>
            <a:pPr marL="285750" indent="-285750">
              <a:buFont typeface="Arial"/>
              <a:buChar char="•"/>
            </a:pPr>
            <a:r>
              <a:rPr lang="en-US" dirty="0">
                <a:latin typeface="Source Sans Pro" panose="020B0503030403020204" pitchFamily="34" charset="0"/>
                <a:ea typeface="Source Sans Pro" panose="020B0503030403020204" pitchFamily="34" charset="0"/>
                <a:cs typeface="+mj-lt"/>
              </a:rPr>
              <a:t>Develop an inclusive assessment for your outcome that takes the questions into account</a:t>
            </a:r>
            <a:endParaRPr lang="en-US" dirty="0">
              <a:latin typeface="Source Sans Pro" panose="020B0503030403020204" pitchFamily="34" charset="0"/>
              <a:ea typeface="Source Sans Pro" panose="020B0503030403020204" pitchFamily="34" charset="0"/>
            </a:endParaRPr>
          </a:p>
          <a:p>
            <a:pPr marL="285750" indent="-285750">
              <a:buFont typeface="Arial"/>
              <a:buChar char="•"/>
            </a:pPr>
            <a:r>
              <a:rPr lang="en-US" dirty="0">
                <a:latin typeface="Source Sans Pro" panose="020B0503030403020204" pitchFamily="34" charset="0"/>
                <a:ea typeface="Source Sans Pro" panose="020B0503030403020204" pitchFamily="34" charset="0"/>
                <a:cs typeface="+mj-lt"/>
              </a:rPr>
              <a:t>Collect student feedback and change as needed</a:t>
            </a:r>
            <a:endParaRPr lang="en-US" dirty="0">
              <a:latin typeface="Source Sans Pro" panose="020B0503030403020204" pitchFamily="34" charset="0"/>
              <a:ea typeface="Source Sans Pro" panose="020B0503030403020204" pitchFamily="34" charset="0"/>
            </a:endParaRPr>
          </a:p>
        </p:txBody>
      </p:sp>
      <p:sp>
        <p:nvSpPr>
          <p:cNvPr id="4" name="Text Placeholder 3">
            <a:extLst>
              <a:ext uri="{FF2B5EF4-FFF2-40B4-BE49-F238E27FC236}">
                <a16:creationId xmlns:a16="http://schemas.microsoft.com/office/drawing/2014/main" id="{C56F4137-F1A0-47C7-8C43-5A59F0B91A86}"/>
              </a:ext>
            </a:extLst>
          </p:cNvPr>
          <p:cNvSpPr>
            <a:spLocks noGrp="1"/>
          </p:cNvSpPr>
          <p:nvPr>
            <p:ph type="body" sz="half" idx="2"/>
          </p:nvPr>
        </p:nvSpPr>
        <p:spPr/>
        <p:txBody>
          <a:bodyPr/>
          <a:lstStyle/>
          <a:p>
            <a:r>
              <a:rPr lang="en-US" b="1" dirty="0">
                <a:cs typeface="Gill Sans"/>
              </a:rPr>
              <a:t>Objectives and SLOs</a:t>
            </a:r>
          </a:p>
          <a:p>
            <a:r>
              <a:rPr lang="en-US" b="1" dirty="0">
                <a:cs typeface="Gill Sans"/>
              </a:rPr>
              <a:t>Steps to Equity Minded Outcomes</a:t>
            </a:r>
            <a:endParaRPr lang="en-US" b="1" dirty="0"/>
          </a:p>
        </p:txBody>
      </p:sp>
      <p:sp>
        <p:nvSpPr>
          <p:cNvPr id="5" name="Slide Number Placeholder 4">
            <a:extLst>
              <a:ext uri="{FF2B5EF4-FFF2-40B4-BE49-F238E27FC236}">
                <a16:creationId xmlns:a16="http://schemas.microsoft.com/office/drawing/2014/main" id="{7844F763-225C-4720-B307-0B705CCA9CFD}"/>
              </a:ext>
            </a:extLst>
          </p:cNvPr>
          <p:cNvSpPr>
            <a:spLocks noGrp="1"/>
          </p:cNvSpPr>
          <p:nvPr>
            <p:ph type="sldNum" sz="quarter" idx="10"/>
          </p:nvPr>
        </p:nvSpPr>
        <p:spPr/>
        <p:txBody>
          <a:bodyPr/>
          <a:lstStyle/>
          <a:p>
            <a:pPr>
              <a:defRPr/>
            </a:pPr>
            <a:fld id="{C8015428-05F8-DC41-B5EF-349301B1AAC7}" type="slidenum">
              <a:rPr lang="en-US" altLang="en-US"/>
              <a:pPr>
                <a:defRPr/>
              </a:pPr>
              <a:t>17</a:t>
            </a:fld>
            <a:endParaRPr lang="en-US" altLang="en-US"/>
          </a:p>
        </p:txBody>
      </p:sp>
    </p:spTree>
    <p:extLst>
      <p:ext uri="{BB962C8B-B14F-4D97-AF65-F5344CB8AC3E}">
        <p14:creationId xmlns:p14="http://schemas.microsoft.com/office/powerpoint/2010/main" val="2577446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8" name="Shape 218"/>
          <p:cNvSpPr txBox="1">
            <a:spLocks noGrp="1"/>
          </p:cNvSpPr>
          <p:nvPr>
            <p:ph idx="1"/>
          </p:nvPr>
        </p:nvSpPr>
        <p:spPr/>
        <p:txBody>
          <a:bodyPr>
            <a:normAutofit lnSpcReduction="10000"/>
          </a:bodyPr>
          <a:lstStyle/>
          <a:p>
            <a:pPr marL="342900" indent="-342900">
              <a:buFont typeface="Arial" panose="020B0604020202020204" pitchFamily="34" charset="0"/>
              <a:buChar char="•"/>
            </a:pPr>
            <a:r>
              <a:rPr lang="en" dirty="0">
                <a:latin typeface="Source Sans Pro" panose="020B0503030403020204" pitchFamily="34" charset="0"/>
                <a:ea typeface="Source Sans Pro" panose="020B0503030403020204" pitchFamily="34" charset="0"/>
              </a:rPr>
              <a:t>Is the language inclusive?</a:t>
            </a:r>
          </a:p>
          <a:p>
            <a:pPr marL="342900" indent="-342900">
              <a:buFont typeface="Arial" panose="020B0604020202020204" pitchFamily="34" charset="0"/>
              <a:buChar char="•"/>
            </a:pPr>
            <a:r>
              <a:rPr lang="en-US" dirty="0">
                <a:latin typeface="Source Sans Pro" panose="020B0503030403020204" pitchFamily="34" charset="0"/>
                <a:ea typeface="Source Sans Pro" panose="020B0503030403020204" pitchFamily="34" charset="0"/>
              </a:rPr>
              <a:t>D</a:t>
            </a:r>
            <a:r>
              <a:rPr lang="en" dirty="0">
                <a:latin typeface="Source Sans Pro" panose="020B0503030403020204" pitchFamily="34" charset="0"/>
                <a:ea typeface="Source Sans Pro" panose="020B0503030403020204" pitchFamily="34" charset="0"/>
              </a:rPr>
              <a:t>oes the course outline allow for multiple viewpoints?</a:t>
            </a:r>
          </a:p>
          <a:p>
            <a:pPr marL="342900" indent="-342900">
              <a:buFont typeface="Arial" panose="020B0604020202020204" pitchFamily="34" charset="0"/>
              <a:buChar char="•"/>
            </a:pPr>
            <a:r>
              <a:rPr lang="en-US" dirty="0">
                <a:latin typeface="Source Sans Pro" panose="020B0503030403020204" pitchFamily="34" charset="0"/>
                <a:ea typeface="Source Sans Pro" panose="020B0503030403020204" pitchFamily="34" charset="0"/>
              </a:rPr>
              <a:t>D</a:t>
            </a:r>
            <a:r>
              <a:rPr lang="en" dirty="0">
                <a:latin typeface="Source Sans Pro" panose="020B0503030403020204" pitchFamily="34" charset="0"/>
                <a:ea typeface="Source Sans Pro" panose="020B0503030403020204" pitchFamily="34" charset="0"/>
              </a:rPr>
              <a:t>oes the course outline reflect how it will equip and empower to apply or use skills to advance equity in their lives or careers? </a:t>
            </a:r>
          </a:p>
          <a:p>
            <a:pPr marL="342900" indent="-342900">
              <a:buFont typeface="Arial" panose="020B0604020202020204" pitchFamily="34" charset="0"/>
              <a:buChar char="•"/>
            </a:pPr>
            <a:r>
              <a:rPr lang="en-US" dirty="0">
                <a:latin typeface="Source Sans Pro" panose="020B0503030403020204" pitchFamily="34" charset="0"/>
                <a:ea typeface="Source Sans Pro" panose="020B0503030403020204" pitchFamily="34" charset="0"/>
              </a:rPr>
              <a:t>D</a:t>
            </a:r>
            <a:r>
              <a:rPr lang="en" dirty="0">
                <a:latin typeface="Source Sans Pro" panose="020B0503030403020204" pitchFamily="34" charset="0"/>
                <a:ea typeface="Source Sans Pro" panose="020B0503030403020204" pitchFamily="34" charset="0"/>
              </a:rPr>
              <a:t>oes the course allow students the opportunity to take discover the knowledge and take ownership?</a:t>
            </a:r>
          </a:p>
          <a:p>
            <a:pPr marL="342900" indent="-342900">
              <a:buFont typeface="Arial" panose="020B0604020202020204" pitchFamily="34" charset="0"/>
              <a:buChar char="•"/>
            </a:pPr>
            <a:r>
              <a:rPr lang="en-US" dirty="0">
                <a:latin typeface="Source Sans Pro" panose="020B0503030403020204" pitchFamily="34" charset="0"/>
                <a:ea typeface="Source Sans Pro" panose="020B0503030403020204" pitchFamily="34" charset="0"/>
              </a:rPr>
              <a:t>D</a:t>
            </a:r>
            <a:r>
              <a:rPr lang="en" dirty="0">
                <a:latin typeface="Source Sans Pro" panose="020B0503030403020204" pitchFamily="34" charset="0"/>
                <a:ea typeface="Source Sans Pro" panose="020B0503030403020204" pitchFamily="34" charset="0"/>
              </a:rPr>
              <a:t>o the textbooks listed represent diverse authors and viewpoints?</a:t>
            </a:r>
          </a:p>
          <a:p>
            <a:pPr marL="342900" indent="-342900">
              <a:buFont typeface="Arial" panose="020B0604020202020204" pitchFamily="34" charset="0"/>
              <a:buChar char="•"/>
            </a:pPr>
            <a:r>
              <a:rPr lang="en" dirty="0">
                <a:latin typeface="Source Sans Pro" panose="020B0503030403020204" pitchFamily="34" charset="0"/>
                <a:ea typeface="Source Sans Pro" panose="020B0503030403020204" pitchFamily="34" charset="0"/>
              </a:rPr>
              <a:t>Do the texts allow for the exploration of struggles and achievements of diverse populations?</a:t>
            </a:r>
          </a:p>
        </p:txBody>
      </p:sp>
      <p:sp>
        <p:nvSpPr>
          <p:cNvPr id="219" name="Shape 219"/>
          <p:cNvSpPr txBox="1"/>
          <p:nvPr/>
        </p:nvSpPr>
        <p:spPr>
          <a:xfrm>
            <a:off x="0" y="6016567"/>
            <a:ext cx="12192000" cy="590800"/>
          </a:xfrm>
          <a:prstGeom prst="rect">
            <a:avLst/>
          </a:prstGeom>
          <a:noFill/>
          <a:ln>
            <a:noFill/>
          </a:ln>
        </p:spPr>
        <p:txBody>
          <a:bodyPr spcFirstLastPara="1" wrap="square" lIns="121900" tIns="121900" rIns="121900" bIns="121900" anchor="t" anchorCtr="0">
            <a:noAutofit/>
          </a:bodyPr>
          <a:lstStyle/>
          <a:p>
            <a:pPr algn="ctr"/>
            <a:endParaRPr sz="1333"/>
          </a:p>
        </p:txBody>
      </p:sp>
      <p:sp>
        <p:nvSpPr>
          <p:cNvPr id="12" name="Title 11"/>
          <p:cNvSpPr>
            <a:spLocks noGrp="1"/>
          </p:cNvSpPr>
          <p:nvPr>
            <p:ph type="title"/>
          </p:nvPr>
        </p:nvSpPr>
        <p:spPr/>
        <p:txBody>
          <a:bodyPr/>
          <a:lstStyle/>
          <a:p>
            <a:r>
              <a:rPr lang="en-US" b="1" dirty="0"/>
              <a:t>Addressing Equity in the COR</a:t>
            </a:r>
          </a:p>
        </p:txBody>
      </p:sp>
      <p:sp>
        <p:nvSpPr>
          <p:cNvPr id="13" name="Text Placeholder 12"/>
          <p:cNvSpPr>
            <a:spLocks noGrp="1"/>
          </p:cNvSpPr>
          <p:nvPr>
            <p:ph type="body" sz="half" idx="2"/>
          </p:nvPr>
        </p:nvSpPr>
        <p:spPr/>
        <p:txBody>
          <a:bodyPr/>
          <a:lstStyle/>
          <a:p>
            <a:r>
              <a:rPr lang="en-US" b="1" dirty="0"/>
              <a:t>Content and Textbooks</a:t>
            </a:r>
          </a:p>
        </p:txBody>
      </p:sp>
    </p:spTree>
    <p:extLst>
      <p:ext uri="{BB962C8B-B14F-4D97-AF65-F5344CB8AC3E}">
        <p14:creationId xmlns:p14="http://schemas.microsoft.com/office/powerpoint/2010/main" val="4064806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Shape 217"/>
          <p:cNvSpPr txBox="1">
            <a:spLocks noGrp="1"/>
          </p:cNvSpPr>
          <p:nvPr>
            <p:ph type="title"/>
          </p:nvPr>
        </p:nvSpPr>
        <p:spPr>
          <a:prstGeom prst="rect">
            <a:avLst/>
          </a:prstGeom>
        </p:spPr>
        <p:txBody>
          <a:bodyPr spcFirstLastPara="1" vert="horz" wrap="square" lIns="121900" tIns="121900" rIns="121900" bIns="121900" rtlCol="0" anchor="ctr" anchorCtr="0">
            <a:noAutofit/>
          </a:bodyPr>
          <a:lstStyle/>
          <a:p>
            <a:pPr>
              <a:buClr>
                <a:schemeClr val="dk1"/>
              </a:buClr>
              <a:buSzPts val="1100"/>
            </a:pPr>
            <a:r>
              <a:rPr lang="en" b="1" dirty="0">
                <a:latin typeface="Palatino"/>
              </a:rPr>
              <a:t>Addressing Equity in the COR</a:t>
            </a:r>
            <a:endParaRPr b="1" dirty="0"/>
          </a:p>
        </p:txBody>
      </p:sp>
      <p:sp>
        <p:nvSpPr>
          <p:cNvPr id="218" name="Shape 218"/>
          <p:cNvSpPr txBox="1">
            <a:spLocks noGrp="1"/>
          </p:cNvSpPr>
          <p:nvPr>
            <p:ph idx="1"/>
          </p:nvPr>
        </p:nvSpPr>
        <p:spPr>
          <a:xfrm>
            <a:off x="4360758" y="150471"/>
            <a:ext cx="3799393" cy="6053381"/>
          </a:xfrm>
          <a:prstGeom prst="rect">
            <a:avLst/>
          </a:prstGeom>
        </p:spPr>
        <p:txBody>
          <a:bodyPr spcFirstLastPara="1" vert="horz" wrap="square" lIns="121900" tIns="121900" rIns="121900" bIns="121900" rtlCol="0" anchor="t" anchorCtr="0">
            <a:normAutofit lnSpcReduction="10000"/>
          </a:bodyPr>
          <a:lstStyle/>
          <a:p>
            <a:pPr>
              <a:lnSpc>
                <a:spcPct val="120000"/>
              </a:lnSpc>
              <a:spcBef>
                <a:spcPts val="0"/>
              </a:spcBef>
            </a:pPr>
            <a:r>
              <a:rPr lang="en-US" sz="1100" b="1" dirty="0">
                <a:solidFill>
                  <a:srgbClr val="333333"/>
                </a:solidFill>
                <a:latin typeface="Source Sans Pro" panose="020B0503030403020204" pitchFamily="34" charset="0"/>
                <a:ea typeface="Source Sans Pro" panose="020B0503030403020204" pitchFamily="34" charset="0"/>
              </a:rPr>
              <a:t>Course Outline</a:t>
            </a:r>
          </a:p>
          <a:p>
            <a:pPr>
              <a:lnSpc>
                <a:spcPct val="120000"/>
              </a:lnSpc>
              <a:spcBef>
                <a:spcPts val="0"/>
              </a:spcBef>
            </a:pPr>
            <a:r>
              <a:rPr lang="en-US" sz="1100" dirty="0">
                <a:solidFill>
                  <a:srgbClr val="333333"/>
                </a:solidFill>
                <a:latin typeface="Source Sans Pro" panose="020B0503030403020204" pitchFamily="34" charset="0"/>
                <a:ea typeface="Source Sans Pro" panose="020B0503030403020204" pitchFamily="34" charset="0"/>
              </a:rPr>
              <a:t>Week 1 - </a:t>
            </a:r>
            <a:br>
              <a:rPr lang="en-US" sz="1100" dirty="0">
                <a:solidFill>
                  <a:srgbClr val="333333"/>
                </a:solidFill>
                <a:latin typeface="Source Sans Pro" panose="020B0503030403020204" pitchFamily="34" charset="0"/>
                <a:ea typeface="Source Sans Pro" panose="020B0503030403020204" pitchFamily="34" charset="0"/>
              </a:rPr>
            </a:br>
            <a:r>
              <a:rPr lang="en-US" sz="1100" dirty="0">
                <a:solidFill>
                  <a:srgbClr val="333333"/>
                </a:solidFill>
                <a:latin typeface="Source Sans Pro" panose="020B0503030403020204" pitchFamily="34" charset="0"/>
                <a:ea typeface="Source Sans Pro" panose="020B0503030403020204" pitchFamily="34" charset="0"/>
              </a:rPr>
              <a:t>Self-Assessment</a:t>
            </a:r>
            <a:br>
              <a:rPr lang="en-US" sz="1100" dirty="0">
                <a:solidFill>
                  <a:srgbClr val="333333"/>
                </a:solidFill>
                <a:latin typeface="Source Sans Pro" panose="020B0503030403020204" pitchFamily="34" charset="0"/>
                <a:ea typeface="Source Sans Pro" panose="020B0503030403020204" pitchFamily="34" charset="0"/>
              </a:rPr>
            </a:br>
            <a:r>
              <a:rPr lang="en-US" sz="1100" dirty="0">
                <a:solidFill>
                  <a:srgbClr val="333333"/>
                </a:solidFill>
                <a:latin typeface="Source Sans Pro" panose="020B0503030403020204" pitchFamily="34" charset="0"/>
                <a:ea typeface="Source Sans Pro" panose="020B0503030403020204" pitchFamily="34" charset="0"/>
              </a:rPr>
              <a:t>Introduction to Learning Theories</a:t>
            </a:r>
            <a:br>
              <a:rPr lang="en-US" sz="1100" dirty="0">
                <a:solidFill>
                  <a:srgbClr val="333333"/>
                </a:solidFill>
                <a:latin typeface="Source Sans Pro" panose="020B0503030403020204" pitchFamily="34" charset="0"/>
                <a:ea typeface="Source Sans Pro" panose="020B0503030403020204" pitchFamily="34" charset="0"/>
              </a:rPr>
            </a:br>
            <a:br>
              <a:rPr lang="en-US" sz="1100" dirty="0">
                <a:solidFill>
                  <a:srgbClr val="333333"/>
                </a:solidFill>
                <a:latin typeface="Source Sans Pro" panose="020B0503030403020204" pitchFamily="34" charset="0"/>
                <a:ea typeface="Source Sans Pro" panose="020B0503030403020204" pitchFamily="34" charset="0"/>
              </a:rPr>
            </a:br>
            <a:r>
              <a:rPr lang="en-US" sz="1100" dirty="0">
                <a:solidFill>
                  <a:srgbClr val="333333"/>
                </a:solidFill>
                <a:latin typeface="Source Sans Pro" panose="020B0503030403020204" pitchFamily="34" charset="0"/>
                <a:ea typeface="Source Sans Pro" panose="020B0503030403020204" pitchFamily="34" charset="0"/>
              </a:rPr>
              <a:t>Week 2 - </a:t>
            </a:r>
            <a:br>
              <a:rPr lang="en-US" sz="1100" dirty="0">
                <a:solidFill>
                  <a:srgbClr val="333333"/>
                </a:solidFill>
                <a:latin typeface="Source Sans Pro" panose="020B0503030403020204" pitchFamily="34" charset="0"/>
                <a:ea typeface="Source Sans Pro" panose="020B0503030403020204" pitchFamily="34" charset="0"/>
              </a:rPr>
            </a:br>
            <a:r>
              <a:rPr lang="en-US" sz="1100" dirty="0">
                <a:solidFill>
                  <a:srgbClr val="333333"/>
                </a:solidFill>
                <a:latin typeface="Source Sans Pro" panose="020B0503030403020204" pitchFamily="34" charset="0"/>
                <a:ea typeface="Source Sans Pro" panose="020B0503030403020204" pitchFamily="34" charset="0"/>
              </a:rPr>
              <a:t>Growth Mindset</a:t>
            </a:r>
            <a:br>
              <a:rPr lang="en-US" sz="1100" dirty="0">
                <a:solidFill>
                  <a:srgbClr val="333333"/>
                </a:solidFill>
                <a:latin typeface="Source Sans Pro" panose="020B0503030403020204" pitchFamily="34" charset="0"/>
                <a:ea typeface="Source Sans Pro" panose="020B0503030403020204" pitchFamily="34" charset="0"/>
              </a:rPr>
            </a:br>
            <a:br>
              <a:rPr lang="en-US" sz="1100" dirty="0">
                <a:solidFill>
                  <a:srgbClr val="333333"/>
                </a:solidFill>
                <a:latin typeface="Source Sans Pro" panose="020B0503030403020204" pitchFamily="34" charset="0"/>
                <a:ea typeface="Source Sans Pro" panose="020B0503030403020204" pitchFamily="34" charset="0"/>
              </a:rPr>
            </a:br>
            <a:r>
              <a:rPr lang="en-US" sz="1100" dirty="0">
                <a:solidFill>
                  <a:srgbClr val="333333"/>
                </a:solidFill>
                <a:latin typeface="Source Sans Pro" panose="020B0503030403020204" pitchFamily="34" charset="0"/>
                <a:ea typeface="Source Sans Pro" panose="020B0503030403020204" pitchFamily="34" charset="0"/>
              </a:rPr>
              <a:t>Week 3 - </a:t>
            </a:r>
            <a:br>
              <a:rPr lang="en-US" sz="1100" dirty="0">
                <a:solidFill>
                  <a:srgbClr val="333333"/>
                </a:solidFill>
                <a:latin typeface="Source Sans Pro" panose="020B0503030403020204" pitchFamily="34" charset="0"/>
                <a:ea typeface="Source Sans Pro" panose="020B0503030403020204" pitchFamily="34" charset="0"/>
              </a:rPr>
            </a:br>
            <a:r>
              <a:rPr lang="en-US" sz="1100" dirty="0">
                <a:solidFill>
                  <a:srgbClr val="333333"/>
                </a:solidFill>
                <a:latin typeface="Source Sans Pro" panose="020B0503030403020204" pitchFamily="34" charset="0"/>
                <a:ea typeface="Source Sans Pro" panose="020B0503030403020204" pitchFamily="34" charset="0"/>
              </a:rPr>
              <a:t>Creativity in the Classroom</a:t>
            </a:r>
            <a:br>
              <a:rPr lang="en-US" sz="1100" dirty="0">
                <a:solidFill>
                  <a:srgbClr val="333333"/>
                </a:solidFill>
                <a:latin typeface="Source Sans Pro" panose="020B0503030403020204" pitchFamily="34" charset="0"/>
                <a:ea typeface="Source Sans Pro" panose="020B0503030403020204" pitchFamily="34" charset="0"/>
              </a:rPr>
            </a:br>
            <a:br>
              <a:rPr lang="en-US" sz="1100" dirty="0">
                <a:solidFill>
                  <a:srgbClr val="333333"/>
                </a:solidFill>
                <a:latin typeface="Source Sans Pro" panose="020B0503030403020204" pitchFamily="34" charset="0"/>
                <a:ea typeface="Source Sans Pro" panose="020B0503030403020204" pitchFamily="34" charset="0"/>
              </a:rPr>
            </a:br>
            <a:r>
              <a:rPr lang="en-US" sz="1100" dirty="0">
                <a:solidFill>
                  <a:srgbClr val="333333"/>
                </a:solidFill>
                <a:latin typeface="Source Sans Pro" panose="020B0503030403020204" pitchFamily="34" charset="0"/>
                <a:ea typeface="Source Sans Pro" panose="020B0503030403020204" pitchFamily="34" charset="0"/>
              </a:rPr>
              <a:t>Week 4 -</a:t>
            </a:r>
            <a:br>
              <a:rPr lang="en-US" sz="1100" dirty="0">
                <a:solidFill>
                  <a:srgbClr val="333333"/>
                </a:solidFill>
                <a:latin typeface="Source Sans Pro" panose="020B0503030403020204" pitchFamily="34" charset="0"/>
                <a:ea typeface="Source Sans Pro" panose="020B0503030403020204" pitchFamily="34" charset="0"/>
              </a:rPr>
            </a:br>
            <a:r>
              <a:rPr lang="en-US" sz="1100" dirty="0">
                <a:solidFill>
                  <a:srgbClr val="333333"/>
                </a:solidFill>
                <a:latin typeface="Source Sans Pro" panose="020B0503030403020204" pitchFamily="34" charset="0"/>
                <a:ea typeface="Source Sans Pro" panose="020B0503030403020204" pitchFamily="34" charset="0"/>
              </a:rPr>
              <a:t>The Traditional Classroom </a:t>
            </a:r>
            <a:br>
              <a:rPr lang="en-US" sz="1100" dirty="0">
                <a:solidFill>
                  <a:srgbClr val="333333"/>
                </a:solidFill>
                <a:latin typeface="Source Sans Pro" panose="020B0503030403020204" pitchFamily="34" charset="0"/>
                <a:ea typeface="Source Sans Pro" panose="020B0503030403020204" pitchFamily="34" charset="0"/>
              </a:rPr>
            </a:br>
            <a:r>
              <a:rPr lang="en-US" sz="1100" dirty="0">
                <a:solidFill>
                  <a:srgbClr val="333333"/>
                </a:solidFill>
                <a:latin typeface="Source Sans Pro" panose="020B0503030403020204" pitchFamily="34" charset="0"/>
                <a:ea typeface="Source Sans Pro" panose="020B0503030403020204" pitchFamily="34" charset="0"/>
              </a:rPr>
              <a:t>California Standards and Frameworks</a:t>
            </a:r>
            <a:br>
              <a:rPr lang="en-US" sz="1100" dirty="0">
                <a:solidFill>
                  <a:srgbClr val="333333"/>
                </a:solidFill>
                <a:latin typeface="Source Sans Pro" panose="020B0503030403020204" pitchFamily="34" charset="0"/>
                <a:ea typeface="Source Sans Pro" panose="020B0503030403020204" pitchFamily="34" charset="0"/>
              </a:rPr>
            </a:br>
            <a:br>
              <a:rPr lang="en-US" sz="1100" dirty="0">
                <a:solidFill>
                  <a:srgbClr val="333333"/>
                </a:solidFill>
                <a:latin typeface="Source Sans Pro" panose="020B0503030403020204" pitchFamily="34" charset="0"/>
                <a:ea typeface="Source Sans Pro" panose="020B0503030403020204" pitchFamily="34" charset="0"/>
              </a:rPr>
            </a:br>
            <a:r>
              <a:rPr lang="en-US" sz="1100" dirty="0">
                <a:solidFill>
                  <a:srgbClr val="333333"/>
                </a:solidFill>
                <a:latin typeface="Source Sans Pro" panose="020B0503030403020204" pitchFamily="34" charset="0"/>
                <a:ea typeface="Source Sans Pro" panose="020B0503030403020204" pitchFamily="34" charset="0"/>
              </a:rPr>
              <a:t>Week 5 - 10</a:t>
            </a:r>
            <a:br>
              <a:rPr lang="en-US" sz="1100" dirty="0">
                <a:solidFill>
                  <a:srgbClr val="333333"/>
                </a:solidFill>
                <a:latin typeface="Source Sans Pro" panose="020B0503030403020204" pitchFamily="34" charset="0"/>
                <a:ea typeface="Source Sans Pro" panose="020B0503030403020204" pitchFamily="34" charset="0"/>
              </a:rPr>
            </a:br>
            <a:r>
              <a:rPr lang="en-US" sz="1100" dirty="0">
                <a:solidFill>
                  <a:srgbClr val="333333"/>
                </a:solidFill>
                <a:latin typeface="Source Sans Pro" panose="020B0503030403020204" pitchFamily="34" charset="0"/>
                <a:ea typeface="Source Sans Pro" panose="020B0503030403020204" pitchFamily="34" charset="0"/>
              </a:rPr>
              <a:t>The Non-Traditional Classroom: Inquiry, Discovery, and Project-Based Learning</a:t>
            </a:r>
            <a:br>
              <a:rPr lang="en-US" sz="1100" dirty="0">
                <a:solidFill>
                  <a:srgbClr val="333333"/>
                </a:solidFill>
                <a:latin typeface="Source Sans Pro" panose="020B0503030403020204" pitchFamily="34" charset="0"/>
                <a:ea typeface="Source Sans Pro" panose="020B0503030403020204" pitchFamily="34" charset="0"/>
              </a:rPr>
            </a:br>
            <a:br>
              <a:rPr lang="en-US" sz="1100" dirty="0">
                <a:solidFill>
                  <a:srgbClr val="333333"/>
                </a:solidFill>
                <a:latin typeface="Source Sans Pro" panose="020B0503030403020204" pitchFamily="34" charset="0"/>
                <a:ea typeface="Source Sans Pro" panose="020B0503030403020204" pitchFamily="34" charset="0"/>
              </a:rPr>
            </a:br>
            <a:r>
              <a:rPr lang="en-US" sz="1100" dirty="0">
                <a:solidFill>
                  <a:srgbClr val="333333"/>
                </a:solidFill>
                <a:latin typeface="Source Sans Pro" panose="020B0503030403020204" pitchFamily="34" charset="0"/>
                <a:ea typeface="Source Sans Pro" panose="020B0503030403020204" pitchFamily="34" charset="0"/>
              </a:rPr>
              <a:t>Week 11-12</a:t>
            </a:r>
            <a:br>
              <a:rPr lang="en-US" sz="1100" dirty="0">
                <a:solidFill>
                  <a:srgbClr val="333333"/>
                </a:solidFill>
                <a:latin typeface="Source Sans Pro" panose="020B0503030403020204" pitchFamily="34" charset="0"/>
                <a:ea typeface="Source Sans Pro" panose="020B0503030403020204" pitchFamily="34" charset="0"/>
              </a:rPr>
            </a:br>
            <a:r>
              <a:rPr lang="en-US" sz="1100" dirty="0">
                <a:solidFill>
                  <a:srgbClr val="333333"/>
                </a:solidFill>
                <a:latin typeface="Source Sans Pro" panose="020B0503030403020204" pitchFamily="34" charset="0"/>
                <a:ea typeface="Source Sans Pro" panose="020B0503030403020204" pitchFamily="34" charset="0"/>
              </a:rPr>
              <a:t>Understanding Lesson Plans</a:t>
            </a:r>
            <a:br>
              <a:rPr lang="en-US" sz="1100" dirty="0">
                <a:solidFill>
                  <a:srgbClr val="333333"/>
                </a:solidFill>
                <a:latin typeface="Source Sans Pro" panose="020B0503030403020204" pitchFamily="34" charset="0"/>
                <a:ea typeface="Source Sans Pro" panose="020B0503030403020204" pitchFamily="34" charset="0"/>
              </a:rPr>
            </a:br>
            <a:r>
              <a:rPr lang="en-US" sz="1100" dirty="0">
                <a:solidFill>
                  <a:srgbClr val="333333"/>
                </a:solidFill>
                <a:latin typeface="Source Sans Pro" panose="020B0503030403020204" pitchFamily="34" charset="0"/>
                <a:ea typeface="Source Sans Pro" panose="020B0503030403020204" pitchFamily="34" charset="0"/>
              </a:rPr>
              <a:t>Effective Support Strategies</a:t>
            </a:r>
            <a:br>
              <a:rPr lang="en-US" sz="1100" dirty="0">
                <a:solidFill>
                  <a:srgbClr val="333333"/>
                </a:solidFill>
                <a:latin typeface="Source Sans Pro" panose="020B0503030403020204" pitchFamily="34" charset="0"/>
                <a:ea typeface="Source Sans Pro" panose="020B0503030403020204" pitchFamily="34" charset="0"/>
              </a:rPr>
            </a:br>
            <a:br>
              <a:rPr lang="en-US" sz="1100" dirty="0">
                <a:solidFill>
                  <a:srgbClr val="333333"/>
                </a:solidFill>
                <a:latin typeface="Source Sans Pro" panose="020B0503030403020204" pitchFamily="34" charset="0"/>
                <a:ea typeface="Source Sans Pro" panose="020B0503030403020204" pitchFamily="34" charset="0"/>
              </a:rPr>
            </a:br>
            <a:r>
              <a:rPr lang="en-US" sz="1100" dirty="0">
                <a:solidFill>
                  <a:srgbClr val="333333"/>
                </a:solidFill>
                <a:latin typeface="Source Sans Pro" panose="020B0503030403020204" pitchFamily="34" charset="0"/>
                <a:ea typeface="Source Sans Pro" panose="020B0503030403020204" pitchFamily="34" charset="0"/>
              </a:rPr>
              <a:t>Week 13-14</a:t>
            </a:r>
            <a:br>
              <a:rPr lang="en-US" sz="1100" dirty="0">
                <a:solidFill>
                  <a:srgbClr val="333333"/>
                </a:solidFill>
                <a:latin typeface="Source Sans Pro" panose="020B0503030403020204" pitchFamily="34" charset="0"/>
                <a:ea typeface="Source Sans Pro" panose="020B0503030403020204" pitchFamily="34" charset="0"/>
              </a:rPr>
            </a:br>
            <a:r>
              <a:rPr lang="en-US" sz="1100" dirty="0">
                <a:solidFill>
                  <a:srgbClr val="333333"/>
                </a:solidFill>
                <a:latin typeface="Source Sans Pro" panose="020B0503030403020204" pitchFamily="34" charset="0"/>
                <a:ea typeface="Source Sans Pro" panose="020B0503030403020204" pitchFamily="34" charset="0"/>
              </a:rPr>
              <a:t>Taking notes in the Field</a:t>
            </a:r>
            <a:br>
              <a:rPr lang="en-US" sz="1100" dirty="0">
                <a:solidFill>
                  <a:srgbClr val="333333"/>
                </a:solidFill>
                <a:latin typeface="Source Sans Pro" panose="020B0503030403020204" pitchFamily="34" charset="0"/>
                <a:ea typeface="Source Sans Pro" panose="020B0503030403020204" pitchFamily="34" charset="0"/>
              </a:rPr>
            </a:br>
            <a:r>
              <a:rPr lang="en-US" sz="1100" dirty="0" err="1">
                <a:solidFill>
                  <a:srgbClr val="333333"/>
                </a:solidFill>
                <a:latin typeface="Source Sans Pro" panose="020B0503030403020204" pitchFamily="34" charset="0"/>
                <a:ea typeface="Source Sans Pro" panose="020B0503030403020204" pitchFamily="34" charset="0"/>
              </a:rPr>
              <a:t>Field</a:t>
            </a:r>
            <a:r>
              <a:rPr lang="en-US" sz="1100" dirty="0">
                <a:solidFill>
                  <a:srgbClr val="333333"/>
                </a:solidFill>
                <a:latin typeface="Source Sans Pro" panose="020B0503030403020204" pitchFamily="34" charset="0"/>
                <a:ea typeface="Source Sans Pro" panose="020B0503030403020204" pitchFamily="34" charset="0"/>
              </a:rPr>
              <a:t> Experience/Field Trip</a:t>
            </a:r>
            <a:br>
              <a:rPr lang="en-US" sz="1100" dirty="0">
                <a:solidFill>
                  <a:srgbClr val="333333"/>
                </a:solidFill>
                <a:latin typeface="Source Sans Pro" panose="020B0503030403020204" pitchFamily="34" charset="0"/>
                <a:ea typeface="Source Sans Pro" panose="020B0503030403020204" pitchFamily="34" charset="0"/>
              </a:rPr>
            </a:br>
            <a:r>
              <a:rPr lang="en-US" sz="1100" dirty="0">
                <a:solidFill>
                  <a:srgbClr val="333333"/>
                </a:solidFill>
                <a:latin typeface="Source Sans Pro" panose="020B0503030403020204" pitchFamily="34" charset="0"/>
                <a:ea typeface="Source Sans Pro" panose="020B0503030403020204" pitchFamily="34" charset="0"/>
              </a:rPr>
              <a:t>Peer Review</a:t>
            </a:r>
            <a:br>
              <a:rPr lang="en-US" sz="1100" dirty="0">
                <a:solidFill>
                  <a:srgbClr val="333333"/>
                </a:solidFill>
                <a:latin typeface="Source Sans Pro" panose="020B0503030403020204" pitchFamily="34" charset="0"/>
                <a:ea typeface="Source Sans Pro" panose="020B0503030403020204" pitchFamily="34" charset="0"/>
              </a:rPr>
            </a:br>
            <a:br>
              <a:rPr lang="en-US" sz="1100" dirty="0">
                <a:solidFill>
                  <a:srgbClr val="333333"/>
                </a:solidFill>
                <a:latin typeface="Source Sans Pro" panose="020B0503030403020204" pitchFamily="34" charset="0"/>
                <a:ea typeface="Source Sans Pro" panose="020B0503030403020204" pitchFamily="34" charset="0"/>
              </a:rPr>
            </a:br>
            <a:r>
              <a:rPr lang="en-US" sz="1100" dirty="0">
                <a:solidFill>
                  <a:srgbClr val="333333"/>
                </a:solidFill>
                <a:latin typeface="Source Sans Pro" panose="020B0503030403020204" pitchFamily="34" charset="0"/>
                <a:ea typeface="Source Sans Pro" panose="020B0503030403020204" pitchFamily="34" charset="0"/>
              </a:rPr>
              <a:t>Week 15-16</a:t>
            </a:r>
            <a:br>
              <a:rPr lang="en-US" sz="1100" dirty="0">
                <a:solidFill>
                  <a:srgbClr val="333333"/>
                </a:solidFill>
                <a:latin typeface="Source Sans Pro" panose="020B0503030403020204" pitchFamily="34" charset="0"/>
                <a:ea typeface="Source Sans Pro" panose="020B0503030403020204" pitchFamily="34" charset="0"/>
              </a:rPr>
            </a:br>
            <a:r>
              <a:rPr lang="en-US" sz="1100" dirty="0">
                <a:solidFill>
                  <a:srgbClr val="333333"/>
                </a:solidFill>
                <a:latin typeface="Source Sans Pro" panose="020B0503030403020204" pitchFamily="34" charset="0"/>
                <a:ea typeface="Source Sans Pro" panose="020B0503030403020204" pitchFamily="34" charset="0"/>
              </a:rPr>
              <a:t>Rubrics</a:t>
            </a:r>
            <a:br>
              <a:rPr lang="en-US" sz="1100" dirty="0">
                <a:solidFill>
                  <a:srgbClr val="333333"/>
                </a:solidFill>
                <a:latin typeface="Source Sans Pro" panose="020B0503030403020204" pitchFamily="34" charset="0"/>
                <a:ea typeface="Source Sans Pro" panose="020B0503030403020204" pitchFamily="34" charset="0"/>
              </a:rPr>
            </a:br>
            <a:r>
              <a:rPr lang="en-US" sz="1100" dirty="0">
                <a:solidFill>
                  <a:srgbClr val="333333"/>
                </a:solidFill>
                <a:latin typeface="Source Sans Pro" panose="020B0503030403020204" pitchFamily="34" charset="0"/>
                <a:ea typeface="Source Sans Pro" panose="020B0503030403020204" pitchFamily="34" charset="0"/>
              </a:rPr>
              <a:t>Reflection</a:t>
            </a:r>
          </a:p>
        </p:txBody>
      </p:sp>
      <p:sp>
        <p:nvSpPr>
          <p:cNvPr id="2" name="Text Placeholder 1"/>
          <p:cNvSpPr>
            <a:spLocks noGrp="1"/>
          </p:cNvSpPr>
          <p:nvPr>
            <p:ph type="body" sz="half" idx="2"/>
          </p:nvPr>
        </p:nvSpPr>
        <p:spPr/>
        <p:txBody>
          <a:bodyPr/>
          <a:lstStyle/>
          <a:p>
            <a:r>
              <a:rPr lang="en-US" b="1" dirty="0"/>
              <a:t>Content and Textbooks</a:t>
            </a:r>
          </a:p>
        </p:txBody>
      </p:sp>
      <p:sp>
        <p:nvSpPr>
          <p:cNvPr id="219" name="Shape 219"/>
          <p:cNvSpPr txBox="1"/>
          <p:nvPr/>
        </p:nvSpPr>
        <p:spPr>
          <a:xfrm>
            <a:off x="0" y="6016567"/>
            <a:ext cx="12192000" cy="590800"/>
          </a:xfrm>
          <a:prstGeom prst="rect">
            <a:avLst/>
          </a:prstGeom>
          <a:noFill/>
          <a:ln>
            <a:noFill/>
          </a:ln>
        </p:spPr>
        <p:txBody>
          <a:bodyPr spcFirstLastPara="1" wrap="square" lIns="121900" tIns="121900" rIns="121900" bIns="121900" anchor="t" anchorCtr="0">
            <a:noAutofit/>
          </a:bodyPr>
          <a:lstStyle/>
          <a:p>
            <a:pPr algn="ctr"/>
            <a:endParaRPr sz="1333"/>
          </a:p>
        </p:txBody>
      </p:sp>
      <p:sp>
        <p:nvSpPr>
          <p:cNvPr id="4" name="Rectangle 3"/>
          <p:cNvSpPr/>
          <p:nvPr/>
        </p:nvSpPr>
        <p:spPr>
          <a:xfrm>
            <a:off x="8507393" y="600289"/>
            <a:ext cx="2233914" cy="4693593"/>
          </a:xfrm>
          <a:prstGeom prst="rect">
            <a:avLst/>
          </a:prstGeom>
        </p:spPr>
        <p:txBody>
          <a:bodyPr wrap="square">
            <a:spAutoFit/>
          </a:bodyPr>
          <a:lstStyle/>
          <a:p>
            <a:r>
              <a:rPr lang="en-US" sz="1300" b="1" dirty="0">
                <a:solidFill>
                  <a:srgbClr val="333333"/>
                </a:solidFill>
                <a:latin typeface="Source Sans Pro" panose="020B0503030403020204" pitchFamily="34" charset="0"/>
                <a:ea typeface="Source Sans Pro" panose="020B0503030403020204" pitchFamily="34" charset="0"/>
              </a:rPr>
              <a:t>Lab Outline</a:t>
            </a:r>
          </a:p>
          <a:p>
            <a:r>
              <a:rPr lang="en-US" sz="1300" dirty="0">
                <a:solidFill>
                  <a:srgbClr val="333333"/>
                </a:solidFill>
                <a:latin typeface="Source Sans Pro" panose="020B0503030403020204" pitchFamily="34" charset="0"/>
                <a:ea typeface="Source Sans Pro" panose="020B0503030403020204" pitchFamily="34" charset="0"/>
              </a:rPr>
              <a:t>Week 1-3</a:t>
            </a:r>
            <a:br>
              <a:rPr lang="en-US" sz="1300" dirty="0">
                <a:solidFill>
                  <a:srgbClr val="333333"/>
                </a:solidFill>
                <a:latin typeface="Source Sans Pro" panose="020B0503030403020204" pitchFamily="34" charset="0"/>
                <a:ea typeface="Source Sans Pro" panose="020B0503030403020204" pitchFamily="34" charset="0"/>
              </a:rPr>
            </a:br>
            <a:r>
              <a:rPr lang="en-US" sz="1300" dirty="0">
                <a:solidFill>
                  <a:srgbClr val="333333"/>
                </a:solidFill>
                <a:latin typeface="Source Sans Pro" panose="020B0503030403020204" pitchFamily="34" charset="0"/>
                <a:ea typeface="Source Sans Pro" panose="020B0503030403020204" pitchFamily="34" charset="0"/>
              </a:rPr>
              <a:t>Numeracy Topics and Activities based on current state standards</a:t>
            </a:r>
            <a:br>
              <a:rPr lang="en-US" sz="1300" dirty="0">
                <a:solidFill>
                  <a:srgbClr val="333333"/>
                </a:solidFill>
                <a:latin typeface="Source Sans Pro" panose="020B0503030403020204" pitchFamily="34" charset="0"/>
                <a:ea typeface="Source Sans Pro" panose="020B0503030403020204" pitchFamily="34" charset="0"/>
              </a:rPr>
            </a:br>
            <a:br>
              <a:rPr lang="en-US" sz="1300" dirty="0">
                <a:solidFill>
                  <a:srgbClr val="333333"/>
                </a:solidFill>
                <a:latin typeface="Source Sans Pro" panose="020B0503030403020204" pitchFamily="34" charset="0"/>
                <a:ea typeface="Source Sans Pro" panose="020B0503030403020204" pitchFamily="34" charset="0"/>
              </a:rPr>
            </a:br>
            <a:r>
              <a:rPr lang="en-US" sz="1300" dirty="0">
                <a:solidFill>
                  <a:srgbClr val="333333"/>
                </a:solidFill>
                <a:latin typeface="Source Sans Pro" panose="020B0503030403020204" pitchFamily="34" charset="0"/>
                <a:ea typeface="Source Sans Pro" panose="020B0503030403020204" pitchFamily="34" charset="0"/>
              </a:rPr>
              <a:t>Week 4-6</a:t>
            </a:r>
            <a:br>
              <a:rPr lang="en-US" sz="1300" dirty="0">
                <a:solidFill>
                  <a:srgbClr val="333333"/>
                </a:solidFill>
                <a:latin typeface="Source Sans Pro" panose="020B0503030403020204" pitchFamily="34" charset="0"/>
                <a:ea typeface="Source Sans Pro" panose="020B0503030403020204" pitchFamily="34" charset="0"/>
              </a:rPr>
            </a:br>
            <a:r>
              <a:rPr lang="en-US" sz="1300" dirty="0">
                <a:solidFill>
                  <a:srgbClr val="333333"/>
                </a:solidFill>
                <a:latin typeface="Source Sans Pro" panose="020B0503030403020204" pitchFamily="34" charset="0"/>
                <a:ea typeface="Source Sans Pro" panose="020B0503030403020204" pitchFamily="34" charset="0"/>
              </a:rPr>
              <a:t>Earth Science Topics and Activities based on current state standards</a:t>
            </a:r>
            <a:br>
              <a:rPr lang="en-US" sz="1300" dirty="0">
                <a:solidFill>
                  <a:srgbClr val="333333"/>
                </a:solidFill>
                <a:latin typeface="Source Sans Pro" panose="020B0503030403020204" pitchFamily="34" charset="0"/>
                <a:ea typeface="Source Sans Pro" panose="020B0503030403020204" pitchFamily="34" charset="0"/>
              </a:rPr>
            </a:br>
            <a:br>
              <a:rPr lang="en-US" sz="1300" dirty="0">
                <a:solidFill>
                  <a:srgbClr val="333333"/>
                </a:solidFill>
                <a:latin typeface="Source Sans Pro" panose="020B0503030403020204" pitchFamily="34" charset="0"/>
                <a:ea typeface="Source Sans Pro" panose="020B0503030403020204" pitchFamily="34" charset="0"/>
              </a:rPr>
            </a:br>
            <a:r>
              <a:rPr lang="en-US" sz="1300" dirty="0">
                <a:solidFill>
                  <a:srgbClr val="333333"/>
                </a:solidFill>
                <a:latin typeface="Source Sans Pro" panose="020B0503030403020204" pitchFamily="34" charset="0"/>
                <a:ea typeface="Source Sans Pro" panose="020B0503030403020204" pitchFamily="34" charset="0"/>
              </a:rPr>
              <a:t>Week 7-10</a:t>
            </a:r>
            <a:br>
              <a:rPr lang="en-US" sz="1300" dirty="0">
                <a:solidFill>
                  <a:srgbClr val="333333"/>
                </a:solidFill>
                <a:latin typeface="Source Sans Pro" panose="020B0503030403020204" pitchFamily="34" charset="0"/>
                <a:ea typeface="Source Sans Pro" panose="020B0503030403020204" pitchFamily="34" charset="0"/>
              </a:rPr>
            </a:br>
            <a:r>
              <a:rPr lang="en-US" sz="1300" dirty="0">
                <a:solidFill>
                  <a:srgbClr val="333333"/>
                </a:solidFill>
                <a:latin typeface="Source Sans Pro" panose="020B0503030403020204" pitchFamily="34" charset="0"/>
                <a:ea typeface="Source Sans Pro" panose="020B0503030403020204" pitchFamily="34" charset="0"/>
              </a:rPr>
              <a:t>Physical Science Topics and Activities based on current state standards</a:t>
            </a:r>
            <a:br>
              <a:rPr lang="en-US" sz="1300" dirty="0">
                <a:solidFill>
                  <a:srgbClr val="333333"/>
                </a:solidFill>
                <a:latin typeface="Source Sans Pro" panose="020B0503030403020204" pitchFamily="34" charset="0"/>
                <a:ea typeface="Source Sans Pro" panose="020B0503030403020204" pitchFamily="34" charset="0"/>
              </a:rPr>
            </a:br>
            <a:br>
              <a:rPr lang="en-US" sz="1300" dirty="0">
                <a:solidFill>
                  <a:srgbClr val="333333"/>
                </a:solidFill>
                <a:latin typeface="Source Sans Pro" panose="020B0503030403020204" pitchFamily="34" charset="0"/>
                <a:ea typeface="Source Sans Pro" panose="020B0503030403020204" pitchFamily="34" charset="0"/>
              </a:rPr>
            </a:br>
            <a:r>
              <a:rPr lang="en-US" sz="1300" dirty="0">
                <a:solidFill>
                  <a:srgbClr val="333333"/>
                </a:solidFill>
                <a:latin typeface="Source Sans Pro" panose="020B0503030403020204" pitchFamily="34" charset="0"/>
                <a:ea typeface="Source Sans Pro" panose="020B0503030403020204" pitchFamily="34" charset="0"/>
              </a:rPr>
              <a:t>Week 11-14</a:t>
            </a:r>
            <a:br>
              <a:rPr lang="en-US" sz="1300" dirty="0">
                <a:solidFill>
                  <a:srgbClr val="333333"/>
                </a:solidFill>
                <a:latin typeface="Source Sans Pro" panose="020B0503030403020204" pitchFamily="34" charset="0"/>
                <a:ea typeface="Source Sans Pro" panose="020B0503030403020204" pitchFamily="34" charset="0"/>
              </a:rPr>
            </a:br>
            <a:r>
              <a:rPr lang="en-US" sz="1300" dirty="0">
                <a:solidFill>
                  <a:srgbClr val="333333"/>
                </a:solidFill>
                <a:latin typeface="Source Sans Pro" panose="020B0503030403020204" pitchFamily="34" charset="0"/>
                <a:ea typeface="Source Sans Pro" panose="020B0503030403020204" pitchFamily="34" charset="0"/>
              </a:rPr>
              <a:t>Life Science Topics and Activities based on current state standards</a:t>
            </a:r>
            <a:br>
              <a:rPr lang="en-US" sz="1300" dirty="0">
                <a:solidFill>
                  <a:srgbClr val="333333"/>
                </a:solidFill>
                <a:latin typeface="Source Sans Pro" panose="020B0503030403020204" pitchFamily="34" charset="0"/>
                <a:ea typeface="Source Sans Pro" panose="020B0503030403020204" pitchFamily="34" charset="0"/>
              </a:rPr>
            </a:br>
            <a:br>
              <a:rPr lang="en-US" sz="1300" dirty="0">
                <a:solidFill>
                  <a:srgbClr val="333333"/>
                </a:solidFill>
                <a:latin typeface="Source Sans Pro" panose="020B0503030403020204" pitchFamily="34" charset="0"/>
                <a:ea typeface="Source Sans Pro" panose="020B0503030403020204" pitchFamily="34" charset="0"/>
              </a:rPr>
            </a:br>
            <a:r>
              <a:rPr lang="en-US" sz="1300" dirty="0">
                <a:solidFill>
                  <a:srgbClr val="333333"/>
                </a:solidFill>
                <a:latin typeface="Source Sans Pro" panose="020B0503030403020204" pitchFamily="34" charset="0"/>
                <a:ea typeface="Source Sans Pro" panose="020B0503030403020204" pitchFamily="34" charset="0"/>
              </a:rPr>
              <a:t>Week 15-16</a:t>
            </a:r>
            <a:br>
              <a:rPr lang="en-US" sz="1300" dirty="0">
                <a:solidFill>
                  <a:srgbClr val="333333"/>
                </a:solidFill>
                <a:latin typeface="Source Sans Pro" panose="020B0503030403020204" pitchFamily="34" charset="0"/>
                <a:ea typeface="Source Sans Pro" panose="020B0503030403020204" pitchFamily="34" charset="0"/>
              </a:rPr>
            </a:br>
            <a:r>
              <a:rPr lang="en-US" sz="1300" dirty="0">
                <a:solidFill>
                  <a:srgbClr val="333333"/>
                </a:solidFill>
                <a:latin typeface="Source Sans Pro" panose="020B0503030403020204" pitchFamily="34" charset="0"/>
                <a:ea typeface="Source Sans Pro" panose="020B0503030403020204" pitchFamily="34" charset="0"/>
              </a:rPr>
              <a:t>Small Group Presentations</a:t>
            </a:r>
            <a:endParaRPr lang="en-US" sz="1300" b="0" i="0" dirty="0">
              <a:solidFill>
                <a:srgbClr val="333333"/>
              </a:solidFill>
              <a:effectLst/>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4292226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Breakout Description</a:t>
            </a:r>
          </a:p>
        </p:txBody>
      </p:sp>
      <p:sp>
        <p:nvSpPr>
          <p:cNvPr id="3" name="Content Placeholder 2"/>
          <p:cNvSpPr>
            <a:spLocks noGrp="1"/>
          </p:cNvSpPr>
          <p:nvPr>
            <p:ph idx="1"/>
          </p:nvPr>
        </p:nvSpPr>
        <p:spPr>
          <a:xfrm>
            <a:off x="4360759" y="1112108"/>
            <a:ext cx="6672648" cy="4679092"/>
          </a:xfrm>
        </p:spPr>
        <p:txBody>
          <a:bodyPr anchor="ctr"/>
          <a:lstStyle/>
          <a:p>
            <a:r>
              <a:rPr lang="en-US" b="1" dirty="0">
                <a:latin typeface="Source Sans Pro" panose="020B0503030403020204" pitchFamily="34" charset="0"/>
                <a:ea typeface="Source Sans Pro" panose="020B0503030403020204" pitchFamily="34" charset="0"/>
              </a:rPr>
              <a:t>The Course Outline of Record (COR) is essential to all aspects of curriculum at our colleges and drives the decisions we make as educators in the implementation of teaching strategies and course design. This will begin with a brief overview of the COR, and it will include discussion on the impact the elements of the COR have on providing diversity and equity in the classroom, as we as educators seek to provide rich, robust, and culturally responsive curricula to meet the needs of our diverse student populations.</a:t>
            </a:r>
          </a:p>
        </p:txBody>
      </p:sp>
      <p:sp>
        <p:nvSpPr>
          <p:cNvPr id="4" name="Text Placeholder 3"/>
          <p:cNvSpPr>
            <a:spLocks noGrp="1"/>
          </p:cNvSpPr>
          <p:nvPr>
            <p:ph type="body" sz="half" idx="2"/>
          </p:nvPr>
        </p:nvSpPr>
        <p:spPr/>
        <p:txBody>
          <a:bodyPr/>
          <a:lstStyle/>
          <a:p>
            <a:r>
              <a:rPr lang="en-US" b="1" dirty="0"/>
              <a:t>What This Presentation Will Cover</a:t>
            </a:r>
          </a:p>
        </p:txBody>
      </p:sp>
      <p:sp>
        <p:nvSpPr>
          <p:cNvPr id="5" name="Slide Number Placeholder 4"/>
          <p:cNvSpPr>
            <a:spLocks noGrp="1"/>
          </p:cNvSpPr>
          <p:nvPr>
            <p:ph type="sldNum" sz="quarter" idx="10"/>
          </p:nvPr>
        </p:nvSpPr>
        <p:spPr/>
        <p:txBody>
          <a:bodyPr/>
          <a:lstStyle/>
          <a:p>
            <a:pPr>
              <a:defRPr/>
            </a:pPr>
            <a:fld id="{C8015428-05F8-DC41-B5EF-349301B1AAC7}" type="slidenum">
              <a:rPr lang="en-US" altLang="en-US" smtClean="0"/>
              <a:pPr>
                <a:defRPr/>
              </a:pPr>
              <a:t>2</a:t>
            </a:fld>
            <a:endParaRPr lang="en-US" altLang="en-US"/>
          </a:p>
        </p:txBody>
      </p:sp>
    </p:spTree>
    <p:extLst>
      <p:ext uri="{BB962C8B-B14F-4D97-AF65-F5344CB8AC3E}">
        <p14:creationId xmlns:p14="http://schemas.microsoft.com/office/powerpoint/2010/main" val="2246342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0A32D-5DF7-4871-B489-0D2EDDF8F357}"/>
              </a:ext>
            </a:extLst>
          </p:cNvPr>
          <p:cNvSpPr>
            <a:spLocks noGrp="1"/>
          </p:cNvSpPr>
          <p:nvPr>
            <p:ph type="title"/>
          </p:nvPr>
        </p:nvSpPr>
        <p:spPr/>
        <p:txBody>
          <a:bodyPr/>
          <a:lstStyle/>
          <a:p>
            <a:r>
              <a:rPr lang="en-US" b="1" dirty="0">
                <a:latin typeface="Palatino"/>
              </a:rPr>
              <a:t>Discussion</a:t>
            </a:r>
            <a:endParaRPr lang="en-US" b="1" dirty="0"/>
          </a:p>
        </p:txBody>
      </p:sp>
      <p:sp>
        <p:nvSpPr>
          <p:cNvPr id="3" name="Content Placeholder 2">
            <a:extLst>
              <a:ext uri="{FF2B5EF4-FFF2-40B4-BE49-F238E27FC236}">
                <a16:creationId xmlns:a16="http://schemas.microsoft.com/office/drawing/2014/main" id="{1804A129-C9C8-4965-B383-660DA7B66879}"/>
              </a:ext>
            </a:extLst>
          </p:cNvPr>
          <p:cNvSpPr>
            <a:spLocks noGrp="1"/>
          </p:cNvSpPr>
          <p:nvPr>
            <p:ph idx="1"/>
          </p:nvPr>
        </p:nvSpPr>
        <p:spPr/>
        <p:txBody>
          <a:bodyPr vert="horz" lIns="91440" tIns="45720" rIns="91440" bIns="45720" rtlCol="0" anchor="t">
            <a:normAutofit/>
          </a:bodyPr>
          <a:lstStyle/>
          <a:p>
            <a:pPr>
              <a:lnSpc>
                <a:spcPct val="100000"/>
              </a:lnSpc>
              <a:spcBef>
                <a:spcPts val="0"/>
              </a:spcBef>
            </a:pPr>
            <a:r>
              <a:rPr lang="en-US" sz="2800" b="1" dirty="0">
                <a:latin typeface="Source Sans Pro" panose="020B0503030403020204" pitchFamily="34" charset="0"/>
                <a:ea typeface="Source Sans Pro" panose="020B0503030403020204" pitchFamily="34" charset="0"/>
                <a:cs typeface="Gill Sans"/>
              </a:rPr>
              <a:t>In regards to SLOs/Objectives, Content, Textbooks, Course Descriptions, and Unit Values, what are some best practices that you have pursued at your college?</a:t>
            </a:r>
            <a:endParaRPr lang="en-US" b="1" dirty="0">
              <a:latin typeface="Source Sans Pro" panose="020B0503030403020204" pitchFamily="34" charset="0"/>
              <a:ea typeface="Source Sans Pro" panose="020B0503030403020204" pitchFamily="34" charset="0"/>
            </a:endParaRPr>
          </a:p>
        </p:txBody>
      </p:sp>
      <p:sp>
        <p:nvSpPr>
          <p:cNvPr id="5" name="Text Placeholder 4"/>
          <p:cNvSpPr>
            <a:spLocks noGrp="1"/>
          </p:cNvSpPr>
          <p:nvPr>
            <p:ph type="body" sz="half" idx="2"/>
          </p:nvPr>
        </p:nvSpPr>
        <p:spPr/>
        <p:txBody>
          <a:bodyPr/>
          <a:lstStyle/>
          <a:p>
            <a:r>
              <a:rPr lang="en-US" b="1" dirty="0"/>
              <a:t>Things to Consider</a:t>
            </a:r>
          </a:p>
        </p:txBody>
      </p:sp>
      <p:sp>
        <p:nvSpPr>
          <p:cNvPr id="4" name="Slide Number Placeholder 3">
            <a:extLst>
              <a:ext uri="{FF2B5EF4-FFF2-40B4-BE49-F238E27FC236}">
                <a16:creationId xmlns:a16="http://schemas.microsoft.com/office/drawing/2014/main" id="{84C49069-EE14-468F-9075-1AF15CF99D63}"/>
              </a:ext>
            </a:extLst>
          </p:cNvPr>
          <p:cNvSpPr>
            <a:spLocks noGrp="1"/>
          </p:cNvSpPr>
          <p:nvPr>
            <p:ph type="sldNum" sz="quarter" idx="10"/>
          </p:nvPr>
        </p:nvSpPr>
        <p:spPr/>
        <p:txBody>
          <a:bodyPr/>
          <a:lstStyle/>
          <a:p>
            <a:fld id="{492D8F1A-69A8-9242-9469-8400121D240A}" type="slidenum">
              <a:rPr lang="en-US" smtClean="0"/>
              <a:t>20</a:t>
            </a:fld>
            <a:endParaRPr lang="en-US"/>
          </a:p>
        </p:txBody>
      </p:sp>
    </p:spTree>
    <p:extLst>
      <p:ext uri="{BB962C8B-B14F-4D97-AF65-F5344CB8AC3E}">
        <p14:creationId xmlns:p14="http://schemas.microsoft.com/office/powerpoint/2010/main" val="3443659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Shape 259"/>
          <p:cNvSpPr txBox="1">
            <a:spLocks noGrp="1"/>
          </p:cNvSpPr>
          <p:nvPr>
            <p:ph type="title"/>
          </p:nvPr>
        </p:nvSpPr>
        <p:spPr>
          <a:prstGeom prst="rect">
            <a:avLst/>
          </a:prstGeom>
        </p:spPr>
        <p:txBody>
          <a:bodyPr spcFirstLastPara="1" vert="horz" wrap="square" lIns="121900" tIns="121900" rIns="121900" bIns="121900" rtlCol="0" anchor="b" anchorCtr="0">
            <a:noAutofit/>
          </a:bodyPr>
          <a:lstStyle/>
          <a:p>
            <a:pPr>
              <a:buClr>
                <a:schemeClr val="dk1"/>
              </a:buClr>
              <a:buSzPts val="1100"/>
            </a:pPr>
            <a:r>
              <a:rPr lang="en" b="1" dirty="0">
                <a:latin typeface="Palatino"/>
              </a:rPr>
              <a:t>Other COR Components to Consider</a:t>
            </a:r>
            <a:endParaRPr lang="en" b="1" dirty="0"/>
          </a:p>
        </p:txBody>
      </p:sp>
      <p:sp>
        <p:nvSpPr>
          <p:cNvPr id="260" name="Shape 260"/>
          <p:cNvSpPr txBox="1">
            <a:spLocks noGrp="1"/>
          </p:cNvSpPr>
          <p:nvPr>
            <p:ph idx="1"/>
          </p:nvPr>
        </p:nvSpPr>
        <p:spPr>
          <a:xfrm>
            <a:off x="1066800" y="2466753"/>
            <a:ext cx="10058400" cy="3316208"/>
          </a:xfrm>
          <a:prstGeom prst="rect">
            <a:avLst/>
          </a:prstGeom>
        </p:spPr>
        <p:txBody>
          <a:bodyPr spcFirstLastPara="1" vert="horz" wrap="square" lIns="121900" tIns="121900" rIns="121900" bIns="121900" rtlCol="0" anchor="t" anchorCtr="0">
            <a:noAutofit/>
          </a:bodyPr>
          <a:lstStyle/>
          <a:p>
            <a:pPr marL="285750" indent="-285750">
              <a:lnSpc>
                <a:spcPct val="100000"/>
              </a:lnSpc>
              <a:spcBef>
                <a:spcPts val="0"/>
              </a:spcBef>
              <a:buFont typeface="Arial" panose="020B0604020202020204" pitchFamily="34" charset="0"/>
              <a:buChar char="•"/>
            </a:pPr>
            <a:r>
              <a:rPr lang="en-US" sz="2800" b="1" dirty="0">
                <a:latin typeface="Source Sans Pro" panose="020B0503030403020204" pitchFamily="34" charset="0"/>
                <a:ea typeface="Source Sans Pro" panose="020B0503030403020204" pitchFamily="34" charset="0"/>
                <a:cs typeface="+mj-lt"/>
              </a:rPr>
              <a:t>Distance Education</a:t>
            </a:r>
          </a:p>
          <a:p>
            <a:pPr marL="285750" indent="-285750">
              <a:lnSpc>
                <a:spcPct val="100000"/>
              </a:lnSpc>
              <a:spcBef>
                <a:spcPts val="0"/>
              </a:spcBef>
              <a:buFont typeface="Arial" panose="020B0604020202020204" pitchFamily="34" charset="0"/>
              <a:buChar char="•"/>
            </a:pPr>
            <a:endParaRPr lang="en-US" sz="1200" b="1" dirty="0">
              <a:latin typeface="Source Sans Pro" panose="020B0503030403020204" pitchFamily="34" charset="0"/>
              <a:ea typeface="Source Sans Pro" panose="020B0503030403020204" pitchFamily="34" charset="0"/>
              <a:cs typeface="+mj-lt"/>
            </a:endParaRPr>
          </a:p>
          <a:p>
            <a:pPr marL="285750" indent="-285750">
              <a:lnSpc>
                <a:spcPct val="100000"/>
              </a:lnSpc>
              <a:spcBef>
                <a:spcPts val="0"/>
              </a:spcBef>
              <a:buFont typeface="Arial" panose="020B0604020202020204" pitchFamily="34" charset="0"/>
              <a:buChar char="•"/>
            </a:pPr>
            <a:r>
              <a:rPr lang="en-US" sz="2800" b="1" dirty="0">
                <a:latin typeface="Source Sans Pro" panose="020B0503030403020204" pitchFamily="34" charset="0"/>
                <a:ea typeface="Source Sans Pro" panose="020B0503030403020204" pitchFamily="34" charset="0"/>
                <a:cs typeface="+mj-lt"/>
              </a:rPr>
              <a:t>Conditions of Enrollment</a:t>
            </a:r>
          </a:p>
          <a:p>
            <a:pPr marL="285750" indent="-285750">
              <a:lnSpc>
                <a:spcPct val="100000"/>
              </a:lnSpc>
              <a:spcBef>
                <a:spcPts val="0"/>
              </a:spcBef>
              <a:buFont typeface="Arial" panose="020B0604020202020204" pitchFamily="34" charset="0"/>
              <a:buChar char="•"/>
            </a:pPr>
            <a:endParaRPr lang="en-US" sz="1200" b="1" dirty="0">
              <a:latin typeface="Source Sans Pro" panose="020B0503030403020204" pitchFamily="34" charset="0"/>
              <a:ea typeface="Source Sans Pro" panose="020B0503030403020204" pitchFamily="34" charset="0"/>
              <a:cs typeface="+mj-lt"/>
            </a:endParaRPr>
          </a:p>
          <a:p>
            <a:pPr marL="285750" indent="-285750">
              <a:lnSpc>
                <a:spcPct val="100000"/>
              </a:lnSpc>
              <a:spcBef>
                <a:spcPts val="0"/>
              </a:spcBef>
              <a:buFont typeface="Arial" panose="020B0604020202020204" pitchFamily="34" charset="0"/>
              <a:buChar char="•"/>
            </a:pPr>
            <a:r>
              <a:rPr lang="en-US" sz="2800" b="1" dirty="0">
                <a:latin typeface="Source Sans Pro" panose="020B0503030403020204" pitchFamily="34" charset="0"/>
                <a:ea typeface="Source Sans Pro" panose="020B0503030403020204" pitchFamily="34" charset="0"/>
                <a:cs typeface="+mj-lt"/>
              </a:rPr>
              <a:t>Out-of-Class Assignments</a:t>
            </a:r>
          </a:p>
          <a:p>
            <a:pPr marL="285750" indent="-285750">
              <a:lnSpc>
                <a:spcPct val="100000"/>
              </a:lnSpc>
              <a:spcBef>
                <a:spcPts val="0"/>
              </a:spcBef>
              <a:buFont typeface="Arial" panose="020B0604020202020204" pitchFamily="34" charset="0"/>
              <a:buChar char="•"/>
            </a:pPr>
            <a:endParaRPr lang="en-US" sz="1200" b="1" dirty="0">
              <a:latin typeface="Source Sans Pro" panose="020B0503030403020204" pitchFamily="34" charset="0"/>
              <a:ea typeface="Source Sans Pro" panose="020B0503030403020204" pitchFamily="34" charset="0"/>
              <a:cs typeface="+mj-lt"/>
            </a:endParaRPr>
          </a:p>
          <a:p>
            <a:pPr marL="285750" indent="-285750">
              <a:lnSpc>
                <a:spcPct val="100000"/>
              </a:lnSpc>
              <a:spcBef>
                <a:spcPts val="0"/>
              </a:spcBef>
              <a:buFont typeface="Arial" panose="020B0604020202020204" pitchFamily="34" charset="0"/>
              <a:buChar char="•"/>
            </a:pPr>
            <a:r>
              <a:rPr lang="en-US" sz="2800" b="1" dirty="0">
                <a:latin typeface="Source Sans Pro" panose="020B0503030403020204" pitchFamily="34" charset="0"/>
                <a:ea typeface="Source Sans Pro" panose="020B0503030403020204" pitchFamily="34" charset="0"/>
                <a:cs typeface="+mj-lt"/>
              </a:rPr>
              <a:t>Methods of Instruction/Methods of Evaluation?</a:t>
            </a:r>
            <a:endParaRPr sz="2800" b="1" dirty="0">
              <a:latin typeface="Source Sans Pro" panose="020B0503030403020204" pitchFamily="34" charset="0"/>
              <a:ea typeface="Source Sans Pro" panose="020B0503030403020204" pitchFamily="34" charset="0"/>
            </a:endParaRPr>
          </a:p>
        </p:txBody>
      </p:sp>
      <p:sp>
        <p:nvSpPr>
          <p:cNvPr id="261" name="Shape 261"/>
          <p:cNvSpPr txBox="1"/>
          <p:nvPr/>
        </p:nvSpPr>
        <p:spPr>
          <a:xfrm>
            <a:off x="0" y="6016567"/>
            <a:ext cx="12192000" cy="590800"/>
          </a:xfrm>
          <a:prstGeom prst="rect">
            <a:avLst/>
          </a:prstGeom>
          <a:noFill/>
          <a:ln>
            <a:noFill/>
          </a:ln>
        </p:spPr>
        <p:txBody>
          <a:bodyPr spcFirstLastPara="1" wrap="square" lIns="121900" tIns="121900" rIns="121900" bIns="121900" anchor="t" anchorCtr="0">
            <a:noAutofit/>
          </a:bodyPr>
          <a:lstStyle/>
          <a:p>
            <a:pPr algn="ctr"/>
            <a:endParaRPr sz="1333"/>
          </a:p>
        </p:txBody>
      </p:sp>
    </p:spTree>
    <p:extLst>
      <p:ext uri="{BB962C8B-B14F-4D97-AF65-F5344CB8AC3E}">
        <p14:creationId xmlns:p14="http://schemas.microsoft.com/office/powerpoint/2010/main" val="3069685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Shape 266"/>
          <p:cNvSpPr txBox="1">
            <a:spLocks noGrp="1"/>
          </p:cNvSpPr>
          <p:nvPr>
            <p:ph type="title"/>
          </p:nvPr>
        </p:nvSpPr>
        <p:spPr>
          <a:prstGeom prst="rect">
            <a:avLst/>
          </a:prstGeom>
        </p:spPr>
        <p:txBody>
          <a:bodyPr spcFirstLastPara="1" vert="horz" wrap="square" lIns="121900" tIns="121900" rIns="121900" bIns="121900" rtlCol="0" anchor="b" anchorCtr="0">
            <a:noAutofit/>
          </a:bodyPr>
          <a:lstStyle/>
          <a:p>
            <a:pPr>
              <a:buClr>
                <a:schemeClr val="dk1"/>
              </a:buClr>
              <a:buSzPts val="1100"/>
            </a:pPr>
            <a:r>
              <a:rPr lang="en" b="1" dirty="0"/>
              <a:t>COR and Academic Freedom</a:t>
            </a:r>
            <a:endParaRPr b="1" dirty="0"/>
          </a:p>
        </p:txBody>
      </p:sp>
      <p:sp>
        <p:nvSpPr>
          <p:cNvPr id="267" name="Shape 267"/>
          <p:cNvSpPr txBox="1">
            <a:spLocks noGrp="1"/>
          </p:cNvSpPr>
          <p:nvPr>
            <p:ph idx="1"/>
          </p:nvPr>
        </p:nvSpPr>
        <p:spPr>
          <a:xfrm>
            <a:off x="1066800" y="2662569"/>
            <a:ext cx="10058400" cy="3944798"/>
          </a:xfrm>
          <a:prstGeom prst="rect">
            <a:avLst/>
          </a:prstGeom>
        </p:spPr>
        <p:txBody>
          <a:bodyPr spcFirstLastPara="1" vert="horz" wrap="square" lIns="121900" tIns="121900" rIns="121900" bIns="121900" rtlCol="0" anchor="t" anchorCtr="0">
            <a:normAutofit fontScale="92500" lnSpcReduction="20000"/>
          </a:bodyPr>
          <a:lstStyle/>
          <a:p>
            <a:pPr>
              <a:lnSpc>
                <a:spcPct val="100000"/>
              </a:lnSpc>
            </a:pPr>
            <a:r>
              <a:rPr lang="en" sz="2800" b="1" dirty="0">
                <a:latin typeface="Source Sans Pro" panose="020B0503030403020204" pitchFamily="34" charset="0"/>
                <a:ea typeface="Source Sans Pro" panose="020B0503030403020204" pitchFamily="34" charset="0"/>
              </a:rPr>
              <a:t>Title 5 </a:t>
            </a:r>
            <a:r>
              <a:rPr lang="en" sz="2800" b="1" dirty="0">
                <a:solidFill>
                  <a:srgbClr val="3F3F3F"/>
                </a:solidFill>
                <a:latin typeface="Source Sans Pro" panose="020B0503030403020204" pitchFamily="34" charset="0"/>
                <a:ea typeface="Source Sans Pro" panose="020B0503030403020204" pitchFamily="34" charset="0"/>
              </a:rPr>
              <a:t>§</a:t>
            </a:r>
            <a:r>
              <a:rPr lang="en" sz="2800" b="1" dirty="0">
                <a:solidFill>
                  <a:srgbClr val="3F3F3F"/>
                </a:solidFill>
                <a:latin typeface="Source Sans Pro" panose="020B0503030403020204" pitchFamily="34" charset="0"/>
                <a:ea typeface="Source Sans Pro" panose="020B0503030403020204" pitchFamily="34" charset="0"/>
                <a:hlinkClick r:id="rId3"/>
              </a:rPr>
              <a:t>55002</a:t>
            </a:r>
            <a:r>
              <a:rPr lang="en" sz="2800" b="1" dirty="0">
                <a:solidFill>
                  <a:srgbClr val="3F3F3F"/>
                </a:solidFill>
                <a:latin typeface="Source Sans Pro" panose="020B0503030403020204" pitchFamily="34" charset="0"/>
                <a:ea typeface="Source Sans Pro" panose="020B0503030403020204" pitchFamily="34" charset="0"/>
              </a:rPr>
              <a:t> requires that a qualified instructor teaches the course in accordance with the objectives and other details in the COR.</a:t>
            </a:r>
            <a:endParaRPr sz="2800" b="1" dirty="0">
              <a:solidFill>
                <a:srgbClr val="3F3F3F"/>
              </a:solidFill>
              <a:latin typeface="Source Sans Pro" panose="020B0503030403020204" pitchFamily="34" charset="0"/>
              <a:ea typeface="Source Sans Pro" panose="020B0503030403020204" pitchFamily="34" charset="0"/>
            </a:endParaRPr>
          </a:p>
          <a:p>
            <a:pPr>
              <a:lnSpc>
                <a:spcPct val="100000"/>
              </a:lnSpc>
              <a:buClr>
                <a:srgbClr val="3F3F3F"/>
              </a:buClr>
            </a:pPr>
            <a:endParaRPr lang="en" sz="1200" b="1" dirty="0">
              <a:solidFill>
                <a:srgbClr val="3F3F3F"/>
              </a:solidFill>
              <a:latin typeface="Source Sans Pro" panose="020B0503030403020204" pitchFamily="34" charset="0"/>
              <a:ea typeface="Source Sans Pro" panose="020B0503030403020204" pitchFamily="34" charset="0"/>
            </a:endParaRPr>
          </a:p>
          <a:p>
            <a:pPr>
              <a:lnSpc>
                <a:spcPct val="100000"/>
              </a:lnSpc>
              <a:buClr>
                <a:srgbClr val="3F3F3F"/>
              </a:buClr>
            </a:pPr>
            <a:r>
              <a:rPr lang="en" sz="2800" b="1" dirty="0">
                <a:solidFill>
                  <a:srgbClr val="3F3F3F"/>
                </a:solidFill>
                <a:latin typeface="Source Sans Pro" panose="020B0503030403020204" pitchFamily="34" charset="0"/>
                <a:ea typeface="Source Sans Pro" panose="020B0503030403020204" pitchFamily="34" charset="0"/>
              </a:rPr>
              <a:t>Flexibility in:</a:t>
            </a:r>
            <a:endParaRPr sz="2800" b="1" dirty="0">
              <a:solidFill>
                <a:srgbClr val="3F3F3F"/>
              </a:solidFill>
              <a:latin typeface="Source Sans Pro" panose="020B0503030403020204" pitchFamily="34" charset="0"/>
              <a:ea typeface="Source Sans Pro" panose="020B0503030403020204" pitchFamily="34" charset="0"/>
            </a:endParaRPr>
          </a:p>
          <a:p>
            <a:pPr lvl="1">
              <a:lnSpc>
                <a:spcPct val="100000"/>
              </a:lnSpc>
              <a:spcBef>
                <a:spcPts val="0"/>
              </a:spcBef>
              <a:buClr>
                <a:srgbClr val="3F3F3F"/>
              </a:buClr>
            </a:pPr>
            <a:endParaRPr lang="en" sz="1500" b="1" dirty="0">
              <a:solidFill>
                <a:srgbClr val="3F3F3F"/>
              </a:solidFill>
              <a:latin typeface="Source Sans Pro" panose="020B0503030403020204" pitchFamily="34" charset="0"/>
              <a:ea typeface="Source Sans Pro" panose="020B0503030403020204" pitchFamily="34" charset="0"/>
            </a:endParaRPr>
          </a:p>
          <a:p>
            <a:pPr lvl="1">
              <a:lnSpc>
                <a:spcPct val="100000"/>
              </a:lnSpc>
              <a:spcBef>
                <a:spcPts val="0"/>
              </a:spcBef>
              <a:buClr>
                <a:srgbClr val="3F3F3F"/>
              </a:buClr>
            </a:pPr>
            <a:r>
              <a:rPr lang="en" sz="2800" b="1" dirty="0">
                <a:solidFill>
                  <a:srgbClr val="3F3F3F"/>
                </a:solidFill>
                <a:latin typeface="Source Sans Pro" panose="020B0503030403020204" pitchFamily="34" charset="0"/>
                <a:ea typeface="Source Sans Pro" panose="020B0503030403020204" pitchFamily="34" charset="0"/>
              </a:rPr>
              <a:t>Instructional methods</a:t>
            </a:r>
            <a:endParaRPr sz="2800" b="1" dirty="0">
              <a:solidFill>
                <a:srgbClr val="3F3F3F"/>
              </a:solidFill>
              <a:latin typeface="Source Sans Pro" panose="020B0503030403020204" pitchFamily="34" charset="0"/>
              <a:ea typeface="Source Sans Pro" panose="020B0503030403020204" pitchFamily="34" charset="0"/>
            </a:endParaRPr>
          </a:p>
          <a:p>
            <a:pPr lvl="1">
              <a:lnSpc>
                <a:spcPct val="100000"/>
              </a:lnSpc>
              <a:spcBef>
                <a:spcPts val="0"/>
              </a:spcBef>
              <a:buClr>
                <a:srgbClr val="3F3F3F"/>
              </a:buClr>
            </a:pPr>
            <a:endParaRPr lang="en" sz="1400" b="1" dirty="0">
              <a:solidFill>
                <a:srgbClr val="3F3F3F"/>
              </a:solidFill>
              <a:latin typeface="Source Sans Pro" panose="020B0503030403020204" pitchFamily="34" charset="0"/>
              <a:ea typeface="Source Sans Pro" panose="020B0503030403020204" pitchFamily="34" charset="0"/>
            </a:endParaRPr>
          </a:p>
          <a:p>
            <a:pPr lvl="1">
              <a:lnSpc>
                <a:spcPct val="100000"/>
              </a:lnSpc>
              <a:spcBef>
                <a:spcPts val="0"/>
              </a:spcBef>
              <a:buClr>
                <a:srgbClr val="3F3F3F"/>
              </a:buClr>
            </a:pPr>
            <a:r>
              <a:rPr lang="en" sz="2800" b="1" dirty="0">
                <a:solidFill>
                  <a:srgbClr val="3F3F3F"/>
                </a:solidFill>
                <a:latin typeface="Source Sans Pro" panose="020B0503030403020204" pitchFamily="34" charset="0"/>
                <a:ea typeface="Source Sans Pro" panose="020B0503030403020204" pitchFamily="34" charset="0"/>
              </a:rPr>
              <a:t>Assessments/Evaluation</a:t>
            </a:r>
            <a:endParaRPr sz="2800" b="1" dirty="0">
              <a:solidFill>
                <a:srgbClr val="3F3F3F"/>
              </a:solidFill>
              <a:latin typeface="Source Sans Pro" panose="020B0503030403020204" pitchFamily="34" charset="0"/>
              <a:ea typeface="Source Sans Pro" panose="020B0503030403020204" pitchFamily="34" charset="0"/>
            </a:endParaRPr>
          </a:p>
          <a:p>
            <a:pPr lvl="1">
              <a:lnSpc>
                <a:spcPct val="100000"/>
              </a:lnSpc>
              <a:spcBef>
                <a:spcPts val="0"/>
              </a:spcBef>
              <a:buClr>
                <a:srgbClr val="3F3F3F"/>
              </a:buClr>
            </a:pPr>
            <a:endParaRPr lang="en" sz="1400" b="1" dirty="0">
              <a:solidFill>
                <a:srgbClr val="3F3F3F"/>
              </a:solidFill>
              <a:latin typeface="Source Sans Pro" panose="020B0503030403020204" pitchFamily="34" charset="0"/>
              <a:ea typeface="Source Sans Pro" panose="020B0503030403020204" pitchFamily="34" charset="0"/>
            </a:endParaRPr>
          </a:p>
          <a:p>
            <a:pPr lvl="1">
              <a:lnSpc>
                <a:spcPct val="100000"/>
              </a:lnSpc>
              <a:spcBef>
                <a:spcPts val="0"/>
              </a:spcBef>
              <a:buClr>
                <a:srgbClr val="3F3F3F"/>
              </a:buClr>
            </a:pPr>
            <a:r>
              <a:rPr lang="en" sz="2800" b="1" dirty="0">
                <a:solidFill>
                  <a:srgbClr val="3F3F3F"/>
                </a:solidFill>
                <a:latin typeface="Source Sans Pro" panose="020B0503030403020204" pitchFamily="34" charset="0"/>
                <a:ea typeface="Source Sans Pro" panose="020B0503030403020204" pitchFamily="34" charset="0"/>
              </a:rPr>
              <a:t>Assignments</a:t>
            </a:r>
            <a:endParaRPr sz="2800" b="1" dirty="0">
              <a:solidFill>
                <a:srgbClr val="3F3F3F"/>
              </a:solidFill>
              <a:latin typeface="Source Sans Pro" panose="020B0503030403020204" pitchFamily="34" charset="0"/>
              <a:ea typeface="Source Sans Pro" panose="020B0503030403020204" pitchFamily="34" charset="0"/>
            </a:endParaRPr>
          </a:p>
          <a:p>
            <a:pPr lvl="1">
              <a:lnSpc>
                <a:spcPct val="100000"/>
              </a:lnSpc>
              <a:spcBef>
                <a:spcPts val="0"/>
              </a:spcBef>
              <a:buClr>
                <a:srgbClr val="3F3F3F"/>
              </a:buClr>
            </a:pPr>
            <a:endParaRPr lang="en" sz="1400" b="1" dirty="0">
              <a:solidFill>
                <a:srgbClr val="3F3F3F"/>
              </a:solidFill>
              <a:latin typeface="Source Sans Pro" panose="020B0503030403020204" pitchFamily="34" charset="0"/>
              <a:ea typeface="Source Sans Pro" panose="020B0503030403020204" pitchFamily="34" charset="0"/>
            </a:endParaRPr>
          </a:p>
          <a:p>
            <a:pPr lvl="1">
              <a:lnSpc>
                <a:spcPct val="100000"/>
              </a:lnSpc>
              <a:spcBef>
                <a:spcPts val="0"/>
              </a:spcBef>
              <a:buClr>
                <a:srgbClr val="3F3F3F"/>
              </a:buClr>
            </a:pPr>
            <a:r>
              <a:rPr lang="en" sz="2800" b="1" dirty="0">
                <a:solidFill>
                  <a:srgbClr val="3F3F3F"/>
                </a:solidFill>
                <a:latin typeface="Source Sans Pro" panose="020B0503030403020204" pitchFamily="34" charset="0"/>
                <a:ea typeface="Source Sans Pro" panose="020B0503030403020204" pitchFamily="34" charset="0"/>
              </a:rPr>
              <a:t>Textbooks</a:t>
            </a:r>
            <a:endParaRPr b="1"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037927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a:spLocks noGrp="1"/>
          </p:cNvSpPr>
          <p:nvPr>
            <p:ph type="title"/>
          </p:nvPr>
        </p:nvSpPr>
        <p:spPr>
          <a:prstGeom prst="rect">
            <a:avLst/>
          </a:prstGeom>
        </p:spPr>
        <p:txBody>
          <a:bodyPr spcFirstLastPara="1" vert="horz" wrap="square" lIns="121900" tIns="121900" rIns="121900" bIns="121900" rtlCol="0" anchor="b" anchorCtr="0">
            <a:noAutofit/>
          </a:bodyPr>
          <a:lstStyle/>
          <a:p>
            <a:r>
              <a:rPr lang="en" b="1" dirty="0"/>
              <a:t>Regulations and Resources </a:t>
            </a:r>
            <a:endParaRPr b="1" dirty="0"/>
          </a:p>
        </p:txBody>
      </p:sp>
      <p:sp>
        <p:nvSpPr>
          <p:cNvPr id="140" name="Shape 140"/>
          <p:cNvSpPr txBox="1">
            <a:spLocks noGrp="1"/>
          </p:cNvSpPr>
          <p:nvPr>
            <p:ph idx="1"/>
          </p:nvPr>
        </p:nvSpPr>
        <p:spPr>
          <a:prstGeom prst="rect">
            <a:avLst/>
          </a:prstGeom>
        </p:spPr>
        <p:txBody>
          <a:bodyPr spcFirstLastPara="1" vert="horz" wrap="square" lIns="121900" tIns="121900" rIns="121900" bIns="121900" rtlCol="0" anchor="t" anchorCtr="0">
            <a:noAutofit/>
          </a:bodyPr>
          <a:lstStyle/>
          <a:p>
            <a:pPr marL="457200" indent="-457200">
              <a:lnSpc>
                <a:spcPct val="120000"/>
              </a:lnSpc>
              <a:buFont typeface="Arial" panose="020B0604020202020204" pitchFamily="34" charset="0"/>
              <a:buChar char="•"/>
            </a:pPr>
            <a:r>
              <a:rPr lang="en" sz="2000" b="1" dirty="0">
                <a:latin typeface="Source Sans Pro" panose="020B0503030403020204" pitchFamily="34" charset="0"/>
                <a:ea typeface="Source Sans Pro" panose="020B0503030403020204" pitchFamily="34" charset="0"/>
              </a:rPr>
              <a:t>Title 5 </a:t>
            </a:r>
            <a:r>
              <a:rPr lang="en" sz="2000" b="1" dirty="0">
                <a:latin typeface="Source Sans Pro" panose="020B0503030403020204" pitchFamily="34" charset="0"/>
                <a:ea typeface="Source Sans Pro" panose="020B0503030403020204" pitchFamily="34" charset="0"/>
                <a:hlinkClick r:id="rId3"/>
              </a:rPr>
              <a:t>§</a:t>
            </a:r>
            <a:r>
              <a:rPr lang="en" sz="2000" b="1" u="sng" dirty="0">
                <a:solidFill>
                  <a:schemeClr val="accent5"/>
                </a:solidFill>
                <a:latin typeface="Source Sans Pro" panose="020B0503030403020204" pitchFamily="34" charset="0"/>
                <a:ea typeface="Source Sans Pro" panose="020B0503030403020204" pitchFamily="34" charset="0"/>
                <a:hlinkClick r:id="rId3"/>
              </a:rPr>
              <a:t>55002</a:t>
            </a:r>
            <a:endParaRPr lang="en" sz="2000" b="1" dirty="0">
              <a:latin typeface="Source Sans Pro" panose="020B0503030403020204" pitchFamily="34" charset="0"/>
              <a:ea typeface="Source Sans Pro" panose="020B0503030403020204" pitchFamily="34" charset="0"/>
            </a:endParaRPr>
          </a:p>
          <a:p>
            <a:pPr marL="457200" indent="-457200">
              <a:lnSpc>
                <a:spcPct val="120000"/>
              </a:lnSpc>
              <a:buFont typeface="Arial" panose="020B0604020202020204" pitchFamily="34" charset="0"/>
              <a:buChar char="•"/>
            </a:pPr>
            <a:r>
              <a:rPr lang="en" sz="2000" b="1" dirty="0">
                <a:latin typeface="Source Sans Pro" panose="020B0503030403020204" pitchFamily="34" charset="0"/>
                <a:ea typeface="Source Sans Pro" panose="020B0503030403020204" pitchFamily="34" charset="0"/>
              </a:rPr>
              <a:t>Program and Course Approval Handbook (</a:t>
            </a:r>
            <a:r>
              <a:rPr lang="en" sz="2000" b="1" u="sng" dirty="0">
                <a:solidFill>
                  <a:schemeClr val="accent5"/>
                </a:solidFill>
                <a:latin typeface="Source Sans Pro" panose="020B0503030403020204" pitchFamily="34" charset="0"/>
                <a:ea typeface="Source Sans Pro" panose="020B0503030403020204" pitchFamily="34" charset="0"/>
                <a:hlinkClick r:id="rId4"/>
              </a:rPr>
              <a:t>PCAH</a:t>
            </a:r>
            <a:r>
              <a:rPr lang="en" sz="2000" b="1" dirty="0">
                <a:latin typeface="Source Sans Pro" panose="020B0503030403020204" pitchFamily="34" charset="0"/>
                <a:ea typeface="Source Sans Pro" panose="020B0503030403020204" pitchFamily="34" charset="0"/>
              </a:rPr>
              <a:t>) 7th edition</a:t>
            </a:r>
          </a:p>
          <a:p>
            <a:pPr marL="457200" indent="-457200">
              <a:lnSpc>
                <a:spcPct val="120000"/>
              </a:lnSpc>
              <a:buFont typeface="Arial" panose="020B0604020202020204" pitchFamily="34" charset="0"/>
              <a:buChar char="•"/>
            </a:pPr>
            <a:r>
              <a:rPr lang="en" sz="2000" b="1" dirty="0">
                <a:latin typeface="Source Sans Pro" panose="020B0503030403020204" pitchFamily="34" charset="0"/>
                <a:ea typeface="Source Sans Pro" panose="020B0503030403020204" pitchFamily="34" charset="0"/>
              </a:rPr>
              <a:t>ACCJC </a:t>
            </a:r>
            <a:r>
              <a:rPr lang="en" sz="2000" b="1" u="sng" dirty="0">
                <a:solidFill>
                  <a:schemeClr val="accent5"/>
                </a:solidFill>
                <a:latin typeface="Source Sans Pro" panose="020B0503030403020204" pitchFamily="34" charset="0"/>
                <a:ea typeface="Source Sans Pro" panose="020B0503030403020204" pitchFamily="34" charset="0"/>
                <a:hlinkClick r:id="rId5"/>
              </a:rPr>
              <a:t>Standards</a:t>
            </a:r>
            <a:endParaRPr lang="en" sz="2000" b="1" u="sng" dirty="0">
              <a:solidFill>
                <a:schemeClr val="accent5"/>
              </a:solidFill>
              <a:latin typeface="Source Sans Pro" panose="020B0503030403020204" pitchFamily="34" charset="0"/>
              <a:ea typeface="Source Sans Pro" panose="020B0503030403020204" pitchFamily="34" charset="0"/>
              <a:hlinkClick r:id="rId6"/>
            </a:endParaRPr>
          </a:p>
          <a:p>
            <a:pPr marL="457200" indent="-457200">
              <a:lnSpc>
                <a:spcPct val="120000"/>
              </a:lnSpc>
              <a:buFont typeface="Arial" panose="020B0604020202020204" pitchFamily="34" charset="0"/>
              <a:buChar char="•"/>
            </a:pPr>
            <a:r>
              <a:rPr lang="en" sz="2000" b="1" u="sng" dirty="0">
                <a:solidFill>
                  <a:schemeClr val="accent5"/>
                </a:solidFill>
                <a:latin typeface="Source Sans Pro" panose="020B0503030403020204" pitchFamily="34" charset="0"/>
                <a:ea typeface="Source Sans Pro" panose="020B0503030403020204" pitchFamily="34" charset="0"/>
                <a:hlinkClick r:id="rId6"/>
              </a:rPr>
              <a:t>C-ID</a:t>
            </a:r>
            <a:endParaRPr lang="en" sz="2000" b="1" dirty="0">
              <a:latin typeface="Source Sans Pro" panose="020B0503030403020204" pitchFamily="34" charset="0"/>
              <a:ea typeface="Source Sans Pro" panose="020B0503030403020204" pitchFamily="34" charset="0"/>
            </a:endParaRPr>
          </a:p>
          <a:p>
            <a:pPr marL="457200" indent="-457200">
              <a:lnSpc>
                <a:spcPct val="120000"/>
              </a:lnSpc>
              <a:buFont typeface="Arial" panose="020B0604020202020204" pitchFamily="34" charset="0"/>
              <a:buChar char="•"/>
            </a:pPr>
            <a:r>
              <a:rPr lang="en" sz="2000" b="1" dirty="0">
                <a:latin typeface="Source Sans Pro" panose="020B0503030403020204" pitchFamily="34" charset="0"/>
                <a:ea typeface="Source Sans Pro" panose="020B0503030403020204" pitchFamily="34" charset="0"/>
              </a:rPr>
              <a:t>Transfer institutions</a:t>
            </a:r>
            <a:endParaRPr sz="2000" b="1" dirty="0">
              <a:latin typeface="Source Sans Pro" panose="020B0503030403020204" pitchFamily="34" charset="0"/>
              <a:ea typeface="Source Sans Pro" panose="020B0503030403020204" pitchFamily="34" charset="0"/>
            </a:endParaRPr>
          </a:p>
          <a:p>
            <a:pPr lvl="1">
              <a:lnSpc>
                <a:spcPct val="120000"/>
              </a:lnSpc>
              <a:spcBef>
                <a:spcPts val="0"/>
              </a:spcBef>
            </a:pPr>
            <a:r>
              <a:rPr lang="en" sz="2000" b="1" dirty="0">
                <a:latin typeface="Source Sans Pro" panose="020B0503030403020204" pitchFamily="34" charset="0"/>
                <a:ea typeface="Source Sans Pro" panose="020B0503030403020204" pitchFamily="34" charset="0"/>
              </a:rPr>
              <a:t>CSU </a:t>
            </a:r>
            <a:r>
              <a:rPr lang="en" sz="2000" b="1" u="sng" dirty="0">
                <a:solidFill>
                  <a:schemeClr val="accent5"/>
                </a:solidFill>
                <a:latin typeface="Source Sans Pro" panose="020B0503030403020204" pitchFamily="34" charset="0"/>
                <a:ea typeface="Source Sans Pro" panose="020B0503030403020204" pitchFamily="34" charset="0"/>
                <a:hlinkClick r:id="rId7"/>
              </a:rPr>
              <a:t>GE</a:t>
            </a:r>
            <a:r>
              <a:rPr lang="en" sz="2000" b="1" dirty="0">
                <a:latin typeface="Source Sans Pro" panose="020B0503030403020204" pitchFamily="34" charset="0"/>
                <a:ea typeface="Source Sans Pro" panose="020B0503030403020204" pitchFamily="34" charset="0"/>
              </a:rPr>
              <a:t> Articulation</a:t>
            </a:r>
            <a:endParaRPr sz="2000" b="1" dirty="0">
              <a:latin typeface="Source Sans Pro" panose="020B0503030403020204" pitchFamily="34" charset="0"/>
              <a:ea typeface="Source Sans Pro" panose="020B0503030403020204" pitchFamily="34" charset="0"/>
            </a:endParaRPr>
          </a:p>
          <a:p>
            <a:pPr lvl="1">
              <a:lnSpc>
                <a:spcPct val="120000"/>
              </a:lnSpc>
              <a:spcBef>
                <a:spcPts val="0"/>
              </a:spcBef>
            </a:pPr>
            <a:r>
              <a:rPr lang="en" sz="2000" b="1" u="sng" dirty="0">
                <a:solidFill>
                  <a:schemeClr val="accent5"/>
                </a:solidFill>
                <a:latin typeface="Source Sans Pro" panose="020B0503030403020204" pitchFamily="34" charset="0"/>
                <a:ea typeface="Source Sans Pro" panose="020B0503030403020204" pitchFamily="34" charset="0"/>
                <a:hlinkClick r:id="rId8"/>
              </a:rPr>
              <a:t>UC</a:t>
            </a:r>
            <a:r>
              <a:rPr lang="en" sz="2000" b="1" dirty="0">
                <a:latin typeface="Source Sans Pro" panose="020B0503030403020204" pitchFamily="34" charset="0"/>
                <a:ea typeface="Source Sans Pro" panose="020B0503030403020204" pitchFamily="34" charset="0"/>
              </a:rPr>
              <a:t> Articulation</a:t>
            </a:r>
            <a:endParaRPr sz="2000" b="1"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28864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C72F5-5CAF-44CB-808E-3AFEEABCFBD3}"/>
              </a:ext>
            </a:extLst>
          </p:cNvPr>
          <p:cNvSpPr>
            <a:spLocks noGrp="1"/>
          </p:cNvSpPr>
          <p:nvPr>
            <p:ph type="title"/>
          </p:nvPr>
        </p:nvSpPr>
        <p:spPr/>
        <p:txBody>
          <a:bodyPr/>
          <a:lstStyle/>
          <a:p>
            <a:r>
              <a:rPr lang="en-US" b="1" dirty="0"/>
              <a:t>Further Resources </a:t>
            </a:r>
          </a:p>
        </p:txBody>
      </p:sp>
      <p:sp>
        <p:nvSpPr>
          <p:cNvPr id="3" name="Content Placeholder 2">
            <a:extLst>
              <a:ext uri="{FF2B5EF4-FFF2-40B4-BE49-F238E27FC236}">
                <a16:creationId xmlns:a16="http://schemas.microsoft.com/office/drawing/2014/main" id="{29A4DD7A-B76D-4551-B9EC-FD2628E7168E}"/>
              </a:ext>
            </a:extLst>
          </p:cNvPr>
          <p:cNvSpPr>
            <a:spLocks noGrp="1"/>
          </p:cNvSpPr>
          <p:nvPr>
            <p:ph idx="1"/>
          </p:nvPr>
        </p:nvSpPr>
        <p:spPr/>
        <p:txBody>
          <a:bodyPr>
            <a:normAutofit lnSpcReduction="10000"/>
          </a:bodyPr>
          <a:lstStyle/>
          <a:p>
            <a:r>
              <a:rPr lang="en-US" sz="2800" dirty="0">
                <a:latin typeface="Source Sans Pro" panose="020B0503030403020204" pitchFamily="34" charset="0"/>
                <a:ea typeface="Source Sans Pro" panose="020B0503030403020204" pitchFamily="34" charset="0"/>
                <a:hlinkClick r:id="rId3"/>
              </a:rPr>
              <a:t>The Course Outline of Record: A Curriculum Reference Guide Revisited </a:t>
            </a:r>
            <a:endParaRPr lang="en-US" sz="2800" dirty="0">
              <a:latin typeface="Source Sans Pro" panose="020B0503030403020204" pitchFamily="34" charset="0"/>
              <a:ea typeface="Source Sans Pro" panose="020B0503030403020204" pitchFamily="34" charset="0"/>
            </a:endParaRPr>
          </a:p>
          <a:p>
            <a:endParaRPr lang="en-US" sz="1300" dirty="0">
              <a:latin typeface="Source Sans Pro" panose="020B0503030403020204" pitchFamily="34" charset="0"/>
              <a:ea typeface="Source Sans Pro" panose="020B0503030403020204" pitchFamily="34" charset="0"/>
            </a:endParaRPr>
          </a:p>
          <a:p>
            <a:r>
              <a:rPr lang="en-US" sz="2800" dirty="0">
                <a:latin typeface="Source Sans Pro" panose="020B0503030403020204" pitchFamily="34" charset="0"/>
                <a:ea typeface="Source Sans Pro" panose="020B0503030403020204" pitchFamily="34" charset="0"/>
                <a:hlinkClick r:id="rId4"/>
              </a:rPr>
              <a:t>Culturally Responsive &amp; Inclusive Curriculum Resources: Creating Culturally Responsive Curriculum</a:t>
            </a:r>
            <a:endParaRPr lang="en-US" sz="2800" dirty="0">
              <a:latin typeface="Source Sans Pro" panose="020B0503030403020204" pitchFamily="34" charset="0"/>
              <a:ea typeface="Source Sans Pro" panose="020B0503030403020204" pitchFamily="34" charset="0"/>
            </a:endParaRPr>
          </a:p>
          <a:p>
            <a:endParaRPr lang="en-US" sz="1300" dirty="0">
              <a:latin typeface="Source Sans Pro" panose="020B0503030403020204" pitchFamily="34" charset="0"/>
              <a:ea typeface="Source Sans Pro" panose="020B0503030403020204" pitchFamily="34" charset="0"/>
              <a:hlinkClick r:id="rId5"/>
            </a:endParaRPr>
          </a:p>
          <a:p>
            <a:r>
              <a:rPr lang="en-US" sz="2800" dirty="0">
                <a:latin typeface="Source Sans Pro" panose="020B0503030403020204" pitchFamily="34" charset="0"/>
                <a:ea typeface="Source Sans Pro" panose="020B0503030403020204" pitchFamily="34" charset="0"/>
                <a:hlinkClick r:id="rId5"/>
              </a:rPr>
              <a:t>Program and Course Approval Handbook (PCAH)</a:t>
            </a:r>
            <a:endParaRPr lang="en-US" sz="2800" dirty="0">
              <a:latin typeface="Source Sans Pro" panose="020B0503030403020204" pitchFamily="34" charset="0"/>
              <a:ea typeface="Source Sans Pro" panose="020B0503030403020204" pitchFamily="34" charset="0"/>
            </a:endParaRPr>
          </a:p>
          <a:p>
            <a:endParaRPr lang="en-US" sz="1200" dirty="0">
              <a:latin typeface="Source Sans Pro" panose="020B0503030403020204" pitchFamily="34" charset="0"/>
              <a:ea typeface="Source Sans Pro" panose="020B0503030403020204" pitchFamily="34" charset="0"/>
              <a:hlinkClick r:id="rId6"/>
            </a:endParaRPr>
          </a:p>
          <a:p>
            <a:r>
              <a:rPr lang="en-US" sz="2800" dirty="0">
                <a:latin typeface="Source Sans Pro" panose="020B0503030403020204" pitchFamily="34" charset="0"/>
                <a:ea typeface="Source Sans Pro" panose="020B0503030403020204" pitchFamily="34" charset="0"/>
                <a:hlinkClick r:id="rId6"/>
              </a:rPr>
              <a:t>CCCCO Hours and Units Calculations </a:t>
            </a:r>
            <a:endParaRPr lang="en-US" sz="2800" dirty="0">
              <a:latin typeface="Source Sans Pro" panose="020B0503030403020204" pitchFamily="34" charset="0"/>
              <a:ea typeface="Source Sans Pro" panose="020B0503030403020204" pitchFamily="34" charset="0"/>
            </a:endParaRPr>
          </a:p>
        </p:txBody>
      </p:sp>
      <p:sp>
        <p:nvSpPr>
          <p:cNvPr id="4" name="Slide Number Placeholder 3">
            <a:extLst>
              <a:ext uri="{FF2B5EF4-FFF2-40B4-BE49-F238E27FC236}">
                <a16:creationId xmlns:a16="http://schemas.microsoft.com/office/drawing/2014/main" id="{C5DA921B-FEEC-4D85-AA25-48DB312D3E32}"/>
              </a:ext>
            </a:extLst>
          </p:cNvPr>
          <p:cNvSpPr>
            <a:spLocks noGrp="1"/>
          </p:cNvSpPr>
          <p:nvPr>
            <p:ph type="sldNum" sz="quarter" idx="4294967295"/>
          </p:nvPr>
        </p:nvSpPr>
        <p:spPr/>
        <p:txBody>
          <a:bodyPr/>
          <a:lstStyle/>
          <a:p>
            <a:fld id="{492D8F1A-69A8-9242-9469-8400121D240A}" type="slidenum">
              <a:rPr lang="en-US" smtClean="0"/>
              <a:t>24</a:t>
            </a:fld>
            <a:endParaRPr lang="en-US"/>
          </a:p>
        </p:txBody>
      </p:sp>
    </p:spTree>
    <p:extLst>
      <p:ext uri="{BB962C8B-B14F-4D97-AF65-F5344CB8AC3E}">
        <p14:creationId xmlns:p14="http://schemas.microsoft.com/office/powerpoint/2010/main" val="3640835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AF765-4358-42A9-991F-6C0CA0A8C56B}"/>
              </a:ext>
            </a:extLst>
          </p:cNvPr>
          <p:cNvSpPr>
            <a:spLocks noGrp="1"/>
          </p:cNvSpPr>
          <p:nvPr>
            <p:ph type="title"/>
          </p:nvPr>
        </p:nvSpPr>
        <p:spPr/>
        <p:txBody>
          <a:bodyPr/>
          <a:lstStyle/>
          <a:p>
            <a:r>
              <a:rPr lang="en-US" b="1" dirty="0"/>
              <a:t>Questions </a:t>
            </a:r>
          </a:p>
        </p:txBody>
      </p:sp>
      <p:sp>
        <p:nvSpPr>
          <p:cNvPr id="3" name="Content Placeholder 2">
            <a:extLst>
              <a:ext uri="{FF2B5EF4-FFF2-40B4-BE49-F238E27FC236}">
                <a16:creationId xmlns:a16="http://schemas.microsoft.com/office/drawing/2014/main" id="{13A879DA-B2A5-4DEF-8E2E-460B954CF931}"/>
              </a:ext>
            </a:extLst>
          </p:cNvPr>
          <p:cNvSpPr>
            <a:spLocks noGrp="1"/>
          </p:cNvSpPr>
          <p:nvPr>
            <p:ph idx="1"/>
          </p:nvPr>
        </p:nvSpPr>
        <p:spPr/>
        <p:txBody>
          <a:bodyPr/>
          <a:lstStyle/>
          <a:p>
            <a:r>
              <a:rPr lang="en-US" dirty="0">
                <a:latin typeface="Source Sans Pro" panose="020B0503030403020204" pitchFamily="34" charset="0"/>
                <a:ea typeface="Source Sans Pro" panose="020B0503030403020204" pitchFamily="34" charset="0"/>
                <a:hlinkClick r:id="rId3"/>
              </a:rPr>
              <a:t>info@asccc.org</a:t>
            </a:r>
            <a:endParaRPr lang="en-US" dirty="0">
              <a:latin typeface="Source Sans Pro" panose="020B0503030403020204" pitchFamily="34" charset="0"/>
              <a:ea typeface="Source Sans Pro" panose="020B0503030403020204" pitchFamily="34" charset="0"/>
            </a:endParaRPr>
          </a:p>
          <a:p>
            <a:r>
              <a:rPr lang="en-US" dirty="0">
                <a:latin typeface="Source Sans Pro" panose="020B0503030403020204" pitchFamily="34" charset="0"/>
                <a:ea typeface="Source Sans Pro" panose="020B0503030403020204" pitchFamily="34" charset="0"/>
                <a:hlinkClick r:id="rId4"/>
              </a:rPr>
              <a:t>mark.osea@bakersfieldcollege.edu</a:t>
            </a:r>
            <a:endParaRPr lang="en-US" dirty="0">
              <a:latin typeface="Source Sans Pro" panose="020B0503030403020204" pitchFamily="34" charset="0"/>
              <a:ea typeface="Source Sans Pro" panose="020B0503030403020204" pitchFamily="34" charset="0"/>
            </a:endParaRPr>
          </a:p>
          <a:p>
            <a:r>
              <a:rPr lang="en-US" dirty="0">
                <a:latin typeface="Source Sans Pro" panose="020B0503030403020204" pitchFamily="34" charset="0"/>
                <a:ea typeface="Source Sans Pro" panose="020B0503030403020204" pitchFamily="34" charset="0"/>
                <a:hlinkClick r:id="rId5"/>
              </a:rPr>
              <a:t>mvelez@sdccd.edu</a:t>
            </a:r>
            <a:endParaRPr lang="en-US" dirty="0">
              <a:latin typeface="Source Sans Pro" panose="020B0503030403020204" pitchFamily="34" charset="0"/>
              <a:ea typeface="Source Sans Pro" panose="020B0503030403020204" pitchFamily="34" charset="0"/>
            </a:endParaRPr>
          </a:p>
          <a:p>
            <a:r>
              <a:rPr lang="en-US" dirty="0">
                <a:latin typeface="Source Sans Pro" panose="020B0503030403020204" pitchFamily="34" charset="0"/>
                <a:ea typeface="Source Sans Pro" panose="020B0503030403020204" pitchFamily="34" charset="0"/>
                <a:hlinkClick r:id="rId6"/>
              </a:rPr>
              <a:t>david.williams@Solano.edu</a:t>
            </a:r>
            <a:r>
              <a:rPr lang="en-US" dirty="0">
                <a:latin typeface="Source Sans Pro" panose="020B0503030403020204" pitchFamily="34" charset="0"/>
                <a:ea typeface="Source Sans Pro" panose="020B0503030403020204" pitchFamily="34" charset="0"/>
              </a:rPr>
              <a:t>	 </a:t>
            </a:r>
          </a:p>
        </p:txBody>
      </p:sp>
      <p:sp>
        <p:nvSpPr>
          <p:cNvPr id="4" name="Slide Number Placeholder 3">
            <a:extLst>
              <a:ext uri="{FF2B5EF4-FFF2-40B4-BE49-F238E27FC236}">
                <a16:creationId xmlns:a16="http://schemas.microsoft.com/office/drawing/2014/main" id="{AC19FBC8-BA96-4B98-A386-A424B350D329}"/>
              </a:ext>
            </a:extLst>
          </p:cNvPr>
          <p:cNvSpPr>
            <a:spLocks noGrp="1"/>
          </p:cNvSpPr>
          <p:nvPr>
            <p:ph type="sldNum" sz="quarter" idx="10"/>
          </p:nvPr>
        </p:nvSpPr>
        <p:spPr/>
        <p:txBody>
          <a:bodyPr/>
          <a:lstStyle/>
          <a:p>
            <a:fld id="{492D8F1A-69A8-9242-9469-8400121D240A}" type="slidenum">
              <a:rPr lang="en-US" smtClean="0"/>
              <a:t>25</a:t>
            </a:fld>
            <a:endParaRPr lang="en-US"/>
          </a:p>
        </p:txBody>
      </p:sp>
    </p:spTree>
    <p:extLst>
      <p:ext uri="{BB962C8B-B14F-4D97-AF65-F5344CB8AC3E}">
        <p14:creationId xmlns:p14="http://schemas.microsoft.com/office/powerpoint/2010/main" val="2706561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t>Presenters</a:t>
            </a:r>
          </a:p>
        </p:txBody>
      </p:sp>
      <p:sp>
        <p:nvSpPr>
          <p:cNvPr id="3" name="Content Placeholder 2"/>
          <p:cNvSpPr>
            <a:spLocks noGrp="1"/>
          </p:cNvSpPr>
          <p:nvPr>
            <p:ph idx="1"/>
          </p:nvPr>
        </p:nvSpPr>
        <p:spPr/>
        <p:txBody>
          <a:bodyPr>
            <a:normAutofit fontScale="92500" lnSpcReduction="10000"/>
          </a:bodyPr>
          <a:lstStyle/>
          <a:p>
            <a:pPr>
              <a:lnSpc>
                <a:spcPct val="100000"/>
              </a:lnSpc>
              <a:spcBef>
                <a:spcPts val="0"/>
              </a:spcBef>
            </a:pPr>
            <a:r>
              <a:rPr lang="en-US" sz="2800" b="1" dirty="0">
                <a:latin typeface="Source Sans Pro" panose="020B0503030403020204" pitchFamily="34" charset="0"/>
                <a:ea typeface="Source Sans Pro" panose="020B0503030403020204" pitchFamily="34" charset="0"/>
              </a:rPr>
              <a:t>Mark Edward Osea</a:t>
            </a:r>
          </a:p>
          <a:p>
            <a:pPr>
              <a:lnSpc>
                <a:spcPct val="100000"/>
              </a:lnSpc>
              <a:spcBef>
                <a:spcPts val="0"/>
              </a:spcBef>
            </a:pPr>
            <a:r>
              <a:rPr lang="en-US" sz="2000" b="1" i="1" dirty="0">
                <a:solidFill>
                  <a:schemeClr val="tx1"/>
                </a:solidFill>
                <a:latin typeface="Source Sans Pro" panose="020B0503030403020204" pitchFamily="34" charset="0"/>
                <a:ea typeface="Source Sans Pro" panose="020B0503030403020204" pitchFamily="34" charset="0"/>
              </a:rPr>
              <a:t>5C, Articulation Officer &amp; Faculty Co-Chair, Curriculum Committee</a:t>
            </a:r>
          </a:p>
          <a:p>
            <a:pPr>
              <a:lnSpc>
                <a:spcPct val="100000"/>
              </a:lnSpc>
              <a:spcBef>
                <a:spcPts val="0"/>
              </a:spcBef>
            </a:pPr>
            <a:r>
              <a:rPr lang="en-US" sz="2000" b="1" i="1" dirty="0">
                <a:solidFill>
                  <a:schemeClr val="tx1"/>
                </a:solidFill>
                <a:latin typeface="Source Sans Pro" panose="020B0503030403020204" pitchFamily="34" charset="0"/>
                <a:ea typeface="Source Sans Pro" panose="020B0503030403020204" pitchFamily="34" charset="0"/>
              </a:rPr>
              <a:t>Bakersfield College</a:t>
            </a:r>
          </a:p>
          <a:p>
            <a:pPr>
              <a:lnSpc>
                <a:spcPct val="100000"/>
              </a:lnSpc>
              <a:spcBef>
                <a:spcPts val="0"/>
              </a:spcBef>
            </a:pPr>
            <a:endParaRPr lang="en-US" sz="2000" b="1" i="1" dirty="0">
              <a:solidFill>
                <a:schemeClr val="tx1"/>
              </a:solidFill>
              <a:latin typeface="Source Sans Pro" panose="020B0503030403020204" pitchFamily="34" charset="0"/>
              <a:ea typeface="Source Sans Pro" panose="020B0503030403020204" pitchFamily="34" charset="0"/>
            </a:endParaRPr>
          </a:p>
          <a:p>
            <a:pPr>
              <a:lnSpc>
                <a:spcPct val="100000"/>
              </a:lnSpc>
              <a:spcBef>
                <a:spcPts val="0"/>
              </a:spcBef>
            </a:pPr>
            <a:r>
              <a:rPr lang="en-US" sz="2800" b="1" dirty="0">
                <a:latin typeface="Source Sans Pro" panose="020B0503030403020204" pitchFamily="34" charset="0"/>
                <a:ea typeface="Source Sans Pro" panose="020B0503030403020204" pitchFamily="34" charset="0"/>
              </a:rPr>
              <a:t>Manuel Velez</a:t>
            </a:r>
          </a:p>
          <a:p>
            <a:pPr>
              <a:lnSpc>
                <a:spcPct val="100000"/>
              </a:lnSpc>
              <a:spcBef>
                <a:spcPts val="0"/>
              </a:spcBef>
            </a:pPr>
            <a:r>
              <a:rPr lang="en-US" sz="2000" b="1" i="1" dirty="0">
                <a:solidFill>
                  <a:schemeClr val="tx1"/>
                </a:solidFill>
                <a:latin typeface="Source Sans Pro"/>
                <a:ea typeface="Source Sans Pro"/>
              </a:rPr>
              <a:t>ASCCC </a:t>
            </a:r>
            <a:r>
              <a:rPr lang="en-US" sz="2000" b="1" i="1" dirty="0">
                <a:solidFill>
                  <a:schemeClr val="tx1"/>
                </a:solidFill>
                <a:latin typeface="Source Sans Pro"/>
                <a:ea typeface="Source Sans Pro"/>
                <a:cs typeface="Gill Sans"/>
              </a:rPr>
              <a:t>South </a:t>
            </a:r>
            <a:r>
              <a:rPr lang="en-US" sz="2000" b="1" i="1" dirty="0">
                <a:solidFill>
                  <a:schemeClr val="tx1"/>
                </a:solidFill>
                <a:latin typeface="Source Sans Pro"/>
                <a:ea typeface="Source Sans Pro"/>
              </a:rPr>
              <a:t>Representative, Academic Senate </a:t>
            </a:r>
            <a:r>
              <a:rPr lang="en-US" sz="2000" b="1" i="1" dirty="0">
                <a:solidFill>
                  <a:schemeClr val="tx1"/>
                </a:solidFill>
                <a:latin typeface="Source Sans Pro"/>
                <a:ea typeface="Source Sans Pro"/>
                <a:cs typeface="Gill Sans"/>
              </a:rPr>
              <a:t>Past </a:t>
            </a:r>
            <a:r>
              <a:rPr lang="en-US" sz="2000" b="1" i="1" dirty="0">
                <a:solidFill>
                  <a:schemeClr val="tx1"/>
                </a:solidFill>
                <a:latin typeface="Source Sans Pro"/>
                <a:ea typeface="Source Sans Pro"/>
              </a:rPr>
              <a:t>President &amp; Professor of </a:t>
            </a:r>
            <a:r>
              <a:rPr lang="en-US" sz="2000" b="1" i="1" dirty="0">
                <a:solidFill>
                  <a:schemeClr val="tx1"/>
                </a:solidFill>
                <a:latin typeface="Source Sans Pro"/>
                <a:ea typeface="Source Sans Pro"/>
                <a:cs typeface="Gill Sans"/>
              </a:rPr>
              <a:t>Chicana and</a:t>
            </a:r>
            <a:r>
              <a:rPr lang="en-US" sz="2000" b="1" i="1" dirty="0">
                <a:solidFill>
                  <a:schemeClr val="tx1"/>
                </a:solidFill>
                <a:latin typeface="Source Sans Pro"/>
                <a:ea typeface="Source Sans Pro"/>
              </a:rPr>
              <a:t> Chicano Studies</a:t>
            </a:r>
          </a:p>
          <a:p>
            <a:pPr>
              <a:lnSpc>
                <a:spcPct val="100000"/>
              </a:lnSpc>
              <a:spcBef>
                <a:spcPts val="0"/>
              </a:spcBef>
            </a:pPr>
            <a:r>
              <a:rPr lang="en-US" sz="2000" b="1" i="1" dirty="0">
                <a:solidFill>
                  <a:schemeClr val="tx1"/>
                </a:solidFill>
                <a:latin typeface="Source Sans Pro" panose="020B0503030403020204" pitchFamily="34" charset="0"/>
                <a:ea typeface="Source Sans Pro" panose="020B0503030403020204" pitchFamily="34" charset="0"/>
              </a:rPr>
              <a:t>San Diego Mesa College</a:t>
            </a:r>
          </a:p>
          <a:p>
            <a:pPr>
              <a:lnSpc>
                <a:spcPct val="100000"/>
              </a:lnSpc>
              <a:spcBef>
                <a:spcPts val="0"/>
              </a:spcBef>
            </a:pPr>
            <a:endParaRPr lang="en-US" sz="2000" b="1" i="1" dirty="0">
              <a:solidFill>
                <a:schemeClr val="tx1"/>
              </a:solidFill>
              <a:latin typeface="Source Sans Pro" panose="020B0503030403020204" pitchFamily="34" charset="0"/>
              <a:ea typeface="Source Sans Pro" panose="020B0503030403020204" pitchFamily="34" charset="0"/>
            </a:endParaRPr>
          </a:p>
          <a:p>
            <a:pPr>
              <a:lnSpc>
                <a:spcPct val="100000"/>
              </a:lnSpc>
              <a:spcBef>
                <a:spcPts val="0"/>
              </a:spcBef>
            </a:pPr>
            <a:r>
              <a:rPr lang="en-US" sz="2800" b="1" dirty="0">
                <a:latin typeface="Source Sans Pro"/>
                <a:ea typeface="Source Sans Pro"/>
                <a:cs typeface="Gill Sans"/>
              </a:rPr>
              <a:t>David Williams, Ph.D.</a:t>
            </a:r>
            <a:endParaRPr lang="en-US" sz="2800" b="1" dirty="0">
              <a:latin typeface="Source Sans Pro" panose="020B0503030403020204" pitchFamily="34" charset="0"/>
              <a:ea typeface="Source Sans Pro" panose="020B0503030403020204" pitchFamily="34" charset="0"/>
            </a:endParaRPr>
          </a:p>
          <a:p>
            <a:pPr>
              <a:lnSpc>
                <a:spcPct val="100000"/>
              </a:lnSpc>
              <a:spcBef>
                <a:spcPts val="0"/>
              </a:spcBef>
            </a:pPr>
            <a:r>
              <a:rPr lang="en-US" sz="2000" b="1" i="1" dirty="0">
                <a:solidFill>
                  <a:schemeClr val="tx1"/>
                </a:solidFill>
                <a:latin typeface="Source Sans Pro" panose="020B0503030403020204" pitchFamily="34" charset="0"/>
                <a:ea typeface="Source Sans Pro" panose="020B0503030403020204" pitchFamily="34" charset="0"/>
              </a:rPr>
              <a:t>5C, Vice President of Academic Affairs</a:t>
            </a:r>
          </a:p>
          <a:p>
            <a:pPr>
              <a:lnSpc>
                <a:spcPct val="100000"/>
              </a:lnSpc>
              <a:spcBef>
                <a:spcPts val="0"/>
              </a:spcBef>
            </a:pPr>
            <a:r>
              <a:rPr lang="en-US" sz="2000" b="1" i="1" dirty="0">
                <a:solidFill>
                  <a:schemeClr val="tx1"/>
                </a:solidFill>
                <a:latin typeface="Source Sans Pro" panose="020B0503030403020204" pitchFamily="34" charset="0"/>
                <a:ea typeface="Source Sans Pro" panose="020B0503030403020204" pitchFamily="34" charset="0"/>
              </a:rPr>
              <a:t>Solano Community College</a:t>
            </a:r>
          </a:p>
        </p:txBody>
      </p:sp>
      <p:sp>
        <p:nvSpPr>
          <p:cNvPr id="4" name="Slide Number Placeholder 3"/>
          <p:cNvSpPr>
            <a:spLocks noGrp="1"/>
          </p:cNvSpPr>
          <p:nvPr>
            <p:ph type="sldNum" sz="quarter" idx="10"/>
          </p:nvPr>
        </p:nvSpPr>
        <p:spPr/>
        <p:txBody>
          <a:bodyPr/>
          <a:lstStyle/>
          <a:p>
            <a:pPr>
              <a:defRPr/>
            </a:pPr>
            <a:fld id="{216EA7D2-791D-1446-935B-01E569172531}" type="slidenum">
              <a:rPr lang="en-US" smtClean="0"/>
              <a:pPr>
                <a:defRPr/>
              </a:pPr>
              <a:t>3</a:t>
            </a:fld>
            <a:endParaRPr lang="en-US" dirty="0"/>
          </a:p>
        </p:txBody>
      </p:sp>
    </p:spTree>
    <p:extLst>
      <p:ext uri="{BB962C8B-B14F-4D97-AF65-F5344CB8AC3E}">
        <p14:creationId xmlns:p14="http://schemas.microsoft.com/office/powerpoint/2010/main" val="979822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Breakout Outline</a:t>
            </a:r>
          </a:p>
        </p:txBody>
      </p:sp>
      <p:sp>
        <p:nvSpPr>
          <p:cNvPr id="3" name="Content Placeholder 2"/>
          <p:cNvSpPr>
            <a:spLocks noGrp="1"/>
          </p:cNvSpPr>
          <p:nvPr>
            <p:ph idx="1"/>
          </p:nvPr>
        </p:nvSpPr>
        <p:spPr>
          <a:xfrm>
            <a:off x="4360759" y="1112108"/>
            <a:ext cx="6672648" cy="4706801"/>
          </a:xfrm>
        </p:spPr>
        <p:txBody>
          <a:bodyPr anchor="ctr"/>
          <a:lstStyle/>
          <a:p>
            <a:pPr fontAlgn="base">
              <a:lnSpc>
                <a:spcPct val="100000"/>
              </a:lnSpc>
              <a:spcBef>
                <a:spcPts val="0"/>
              </a:spcBef>
            </a:pPr>
            <a:r>
              <a:rPr lang="en-US" b="1" dirty="0">
                <a:latin typeface="Source Sans Pro" panose="020B0503030403020204" pitchFamily="34" charset="0"/>
                <a:ea typeface="Source Sans Pro" panose="020B0503030403020204" pitchFamily="34" charset="0"/>
              </a:rPr>
              <a:t>What is the COR?</a:t>
            </a:r>
          </a:p>
          <a:p>
            <a:pPr fontAlgn="base">
              <a:lnSpc>
                <a:spcPct val="100000"/>
              </a:lnSpc>
              <a:spcBef>
                <a:spcPts val="0"/>
              </a:spcBef>
            </a:pPr>
            <a:endParaRPr lang="en-US" sz="1800" b="1" dirty="0">
              <a:latin typeface="Source Sans Pro" panose="020B0503030403020204" pitchFamily="34" charset="0"/>
              <a:ea typeface="Source Sans Pro" panose="020B0503030403020204" pitchFamily="34" charset="0"/>
            </a:endParaRPr>
          </a:p>
          <a:p>
            <a:pPr fontAlgn="base">
              <a:lnSpc>
                <a:spcPct val="100000"/>
              </a:lnSpc>
              <a:spcBef>
                <a:spcPts val="0"/>
              </a:spcBef>
            </a:pPr>
            <a:r>
              <a:rPr lang="en-US" b="1" dirty="0">
                <a:latin typeface="Source Sans Pro" panose="020B0503030403020204" pitchFamily="34" charset="0"/>
                <a:ea typeface="Source Sans Pro" panose="020B0503030403020204" pitchFamily="34" charset="0"/>
              </a:rPr>
              <a:t>Importance of the COR</a:t>
            </a:r>
          </a:p>
          <a:p>
            <a:pPr fontAlgn="base">
              <a:lnSpc>
                <a:spcPct val="100000"/>
              </a:lnSpc>
              <a:spcBef>
                <a:spcPts val="0"/>
              </a:spcBef>
            </a:pPr>
            <a:endParaRPr lang="en-US" sz="1800" b="1" dirty="0">
              <a:latin typeface="Source Sans Pro" panose="020B0503030403020204" pitchFamily="34" charset="0"/>
              <a:ea typeface="Source Sans Pro" panose="020B0503030403020204" pitchFamily="34" charset="0"/>
            </a:endParaRPr>
          </a:p>
          <a:p>
            <a:pPr fontAlgn="base">
              <a:lnSpc>
                <a:spcPct val="100000"/>
              </a:lnSpc>
              <a:spcBef>
                <a:spcPts val="0"/>
              </a:spcBef>
            </a:pPr>
            <a:r>
              <a:rPr lang="en-US" b="1" dirty="0">
                <a:latin typeface="Source Sans Pro" panose="020B0503030403020204" pitchFamily="34" charset="0"/>
                <a:ea typeface="Source Sans Pro" panose="020B0503030403020204" pitchFamily="34" charset="0"/>
              </a:rPr>
              <a:t>Regulations and Resources​</a:t>
            </a:r>
          </a:p>
          <a:p>
            <a:pPr fontAlgn="base">
              <a:lnSpc>
                <a:spcPct val="100000"/>
              </a:lnSpc>
              <a:spcBef>
                <a:spcPts val="0"/>
              </a:spcBef>
            </a:pPr>
            <a:endParaRPr lang="en-US" sz="1800" b="1" dirty="0">
              <a:latin typeface="Source Sans Pro" panose="020B0503030403020204" pitchFamily="34" charset="0"/>
              <a:ea typeface="Source Sans Pro" panose="020B0503030403020204" pitchFamily="34" charset="0"/>
            </a:endParaRPr>
          </a:p>
          <a:p>
            <a:pPr fontAlgn="base">
              <a:lnSpc>
                <a:spcPct val="100000"/>
              </a:lnSpc>
              <a:spcBef>
                <a:spcPts val="0"/>
              </a:spcBef>
            </a:pPr>
            <a:r>
              <a:rPr lang="en-US" b="1" dirty="0">
                <a:latin typeface="Source Sans Pro" panose="020B0503030403020204" pitchFamily="34" charset="0"/>
                <a:ea typeface="Source Sans Pro" panose="020B0503030403020204" pitchFamily="34" charset="0"/>
              </a:rPr>
              <a:t>Required Sections of the COR​</a:t>
            </a:r>
          </a:p>
          <a:p>
            <a:pPr fontAlgn="base">
              <a:lnSpc>
                <a:spcPct val="100000"/>
              </a:lnSpc>
              <a:spcBef>
                <a:spcPts val="0"/>
              </a:spcBef>
            </a:pPr>
            <a:endParaRPr lang="en-US" sz="1800" b="1" dirty="0">
              <a:latin typeface="Source Sans Pro" panose="020B0503030403020204" pitchFamily="34" charset="0"/>
              <a:ea typeface="Source Sans Pro" panose="020B0503030403020204" pitchFamily="34" charset="0"/>
            </a:endParaRPr>
          </a:p>
          <a:p>
            <a:pPr fontAlgn="base">
              <a:lnSpc>
                <a:spcPct val="100000"/>
              </a:lnSpc>
              <a:spcBef>
                <a:spcPts val="0"/>
              </a:spcBef>
            </a:pPr>
            <a:r>
              <a:rPr lang="en-US" b="1" dirty="0">
                <a:latin typeface="Source Sans Pro" panose="020B0503030403020204" pitchFamily="34" charset="0"/>
                <a:ea typeface="Source Sans Pro" panose="020B0503030403020204" pitchFamily="34" charset="0"/>
              </a:rPr>
              <a:t>Equity and the COR</a:t>
            </a:r>
          </a:p>
          <a:p>
            <a:pPr fontAlgn="base">
              <a:lnSpc>
                <a:spcPct val="100000"/>
              </a:lnSpc>
              <a:spcBef>
                <a:spcPts val="0"/>
              </a:spcBef>
            </a:pPr>
            <a:endParaRPr lang="en-US" sz="1800" b="1" dirty="0">
              <a:latin typeface="Source Sans Pro" panose="020B0503030403020204" pitchFamily="34" charset="0"/>
              <a:ea typeface="Source Sans Pro" panose="020B0503030403020204" pitchFamily="34" charset="0"/>
            </a:endParaRPr>
          </a:p>
          <a:p>
            <a:pPr fontAlgn="base">
              <a:lnSpc>
                <a:spcPct val="100000"/>
              </a:lnSpc>
              <a:spcBef>
                <a:spcPts val="0"/>
              </a:spcBef>
            </a:pPr>
            <a:r>
              <a:rPr lang="en-US" b="1" dirty="0">
                <a:latin typeface="Source Sans Pro" panose="020B0503030403020204" pitchFamily="34" charset="0"/>
                <a:ea typeface="Source Sans Pro" panose="020B0503030403020204" pitchFamily="34" charset="0"/>
              </a:rPr>
              <a:t>Addressing Equity in the COR ​</a:t>
            </a:r>
          </a:p>
          <a:p>
            <a:pPr fontAlgn="base">
              <a:lnSpc>
                <a:spcPct val="100000"/>
              </a:lnSpc>
              <a:spcBef>
                <a:spcPts val="0"/>
              </a:spcBef>
            </a:pPr>
            <a:endParaRPr lang="en-US" sz="1800" b="1" dirty="0">
              <a:latin typeface="Source Sans Pro" panose="020B0503030403020204" pitchFamily="34" charset="0"/>
              <a:ea typeface="Source Sans Pro" panose="020B0503030403020204" pitchFamily="34" charset="0"/>
            </a:endParaRPr>
          </a:p>
          <a:p>
            <a:pPr fontAlgn="base">
              <a:lnSpc>
                <a:spcPct val="100000"/>
              </a:lnSpc>
              <a:spcBef>
                <a:spcPts val="0"/>
              </a:spcBef>
            </a:pPr>
            <a:r>
              <a:rPr lang="en-US" b="1" dirty="0">
                <a:latin typeface="Source Sans Pro" panose="020B0503030403020204" pitchFamily="34" charset="0"/>
                <a:ea typeface="Source Sans Pro" panose="020B0503030403020204" pitchFamily="34" charset="0"/>
              </a:rPr>
              <a:t>Other COR Components to Consider</a:t>
            </a:r>
          </a:p>
        </p:txBody>
      </p:sp>
      <p:sp>
        <p:nvSpPr>
          <p:cNvPr id="4" name="Text Placeholder 3"/>
          <p:cNvSpPr>
            <a:spLocks noGrp="1"/>
          </p:cNvSpPr>
          <p:nvPr>
            <p:ph type="body" sz="half" idx="2"/>
          </p:nvPr>
        </p:nvSpPr>
        <p:spPr/>
        <p:txBody>
          <a:bodyPr/>
          <a:lstStyle/>
          <a:p>
            <a:r>
              <a:rPr lang="en-US" b="1" dirty="0"/>
              <a:t>What this Session will Cover</a:t>
            </a:r>
          </a:p>
        </p:txBody>
      </p:sp>
      <p:sp>
        <p:nvSpPr>
          <p:cNvPr id="5" name="Slide Number Placeholder 4"/>
          <p:cNvSpPr>
            <a:spLocks noGrp="1"/>
          </p:cNvSpPr>
          <p:nvPr>
            <p:ph type="sldNum" sz="quarter" idx="10"/>
          </p:nvPr>
        </p:nvSpPr>
        <p:spPr/>
        <p:txBody>
          <a:bodyPr/>
          <a:lstStyle/>
          <a:p>
            <a:pPr>
              <a:defRPr/>
            </a:pPr>
            <a:fld id="{C8015428-05F8-DC41-B5EF-349301B1AAC7}" type="slidenum">
              <a:rPr lang="en-US" altLang="en-US" smtClean="0"/>
              <a:pPr>
                <a:defRPr/>
              </a:pPr>
              <a:t>4</a:t>
            </a:fld>
            <a:endParaRPr lang="en-US" altLang="en-US"/>
          </a:p>
        </p:txBody>
      </p:sp>
    </p:spTree>
    <p:extLst>
      <p:ext uri="{BB962C8B-B14F-4D97-AF65-F5344CB8AC3E}">
        <p14:creationId xmlns:p14="http://schemas.microsoft.com/office/powerpoint/2010/main" val="3253218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is the COR?</a:t>
            </a:r>
          </a:p>
        </p:txBody>
      </p:sp>
      <p:sp>
        <p:nvSpPr>
          <p:cNvPr id="3" name="Content Placeholder 2"/>
          <p:cNvSpPr>
            <a:spLocks noGrp="1"/>
          </p:cNvSpPr>
          <p:nvPr>
            <p:ph sz="half" idx="1"/>
          </p:nvPr>
        </p:nvSpPr>
        <p:spPr/>
        <p:txBody>
          <a:bodyPr/>
          <a:lstStyle/>
          <a:p>
            <a:pPr marL="0" indent="0">
              <a:lnSpc>
                <a:spcPct val="100000"/>
              </a:lnSpc>
              <a:spcBef>
                <a:spcPts val="0"/>
              </a:spcBef>
              <a:buNone/>
            </a:pPr>
            <a:r>
              <a:rPr lang="en-US" sz="2800" b="1" dirty="0">
                <a:solidFill>
                  <a:schemeClr val="accent3"/>
                </a:solidFill>
                <a:latin typeface="Source Sans Pro" panose="020B0503030403020204" pitchFamily="34" charset="0"/>
                <a:ea typeface="Source Sans Pro" panose="020B0503030403020204" pitchFamily="34" charset="0"/>
              </a:rPr>
              <a:t>From the ASCCC 2017 Paper</a:t>
            </a:r>
          </a:p>
          <a:p>
            <a:pPr marL="0" indent="0">
              <a:lnSpc>
                <a:spcPct val="100000"/>
              </a:lnSpc>
              <a:spcBef>
                <a:spcPts val="0"/>
              </a:spcBef>
              <a:buNone/>
            </a:pPr>
            <a:r>
              <a:rPr lang="en-US" b="1" i="1" dirty="0">
                <a:solidFill>
                  <a:schemeClr val="tx1"/>
                </a:solidFill>
                <a:latin typeface="Source Sans Pro" panose="020B0503030403020204" pitchFamily="34" charset="0"/>
                <a:ea typeface="Source Sans Pro" panose="020B0503030403020204" pitchFamily="34" charset="0"/>
              </a:rPr>
              <a:t>The Course Outline of Record: A Curriculum Reference Guide Revisited</a:t>
            </a:r>
          </a:p>
          <a:p>
            <a:pPr marL="0" indent="0">
              <a:lnSpc>
                <a:spcPct val="100000"/>
              </a:lnSpc>
              <a:spcBef>
                <a:spcPts val="0"/>
              </a:spcBef>
              <a:buNone/>
            </a:pPr>
            <a:endParaRPr lang="en-US" b="1" i="1" dirty="0">
              <a:solidFill>
                <a:schemeClr val="tx1"/>
              </a:solidFill>
              <a:latin typeface="Source Sans Pro" panose="020B0503030403020204" pitchFamily="34" charset="0"/>
              <a:ea typeface="Source Sans Pro" panose="020B0503030403020204" pitchFamily="34" charset="0"/>
            </a:endParaRPr>
          </a:p>
          <a:p>
            <a:pPr>
              <a:lnSpc>
                <a:spcPct val="100000"/>
              </a:lnSpc>
              <a:spcBef>
                <a:spcPts val="0"/>
              </a:spcBef>
            </a:pPr>
            <a:r>
              <a:rPr lang="en-US" b="1" dirty="0">
                <a:solidFill>
                  <a:schemeClr val="accent3"/>
                </a:solidFill>
                <a:latin typeface="Source Sans Pro" panose="020B0503030403020204" pitchFamily="34" charset="0"/>
                <a:ea typeface="Source Sans Pro" panose="020B0503030403020204" pitchFamily="34" charset="0"/>
              </a:rPr>
              <a:t>Mandated by Title 5 Regulations §55002</a:t>
            </a:r>
          </a:p>
          <a:p>
            <a:pPr>
              <a:lnSpc>
                <a:spcPct val="100000"/>
              </a:lnSpc>
              <a:spcBef>
                <a:spcPts val="0"/>
              </a:spcBef>
            </a:pPr>
            <a:endParaRPr lang="en-US" sz="1200" b="1" dirty="0">
              <a:solidFill>
                <a:schemeClr val="accent3"/>
              </a:solidFill>
              <a:latin typeface="Source Sans Pro" panose="020B0503030403020204" pitchFamily="34" charset="0"/>
              <a:ea typeface="Source Sans Pro" panose="020B0503030403020204" pitchFamily="34" charset="0"/>
            </a:endParaRPr>
          </a:p>
          <a:p>
            <a:pPr>
              <a:lnSpc>
                <a:spcPct val="100000"/>
              </a:lnSpc>
              <a:spcBef>
                <a:spcPts val="0"/>
              </a:spcBef>
            </a:pPr>
            <a:r>
              <a:rPr lang="en-US" b="1" dirty="0">
                <a:solidFill>
                  <a:schemeClr val="accent3"/>
                </a:solidFill>
                <a:latin typeface="Source Sans Pro" panose="020B0503030403020204" pitchFamily="34" charset="0"/>
                <a:ea typeface="Source Sans Pro" panose="020B0503030403020204" pitchFamily="34" charset="0"/>
              </a:rPr>
              <a:t>“a document with defined legal standing”</a:t>
            </a:r>
          </a:p>
          <a:p>
            <a:pPr>
              <a:lnSpc>
                <a:spcPct val="100000"/>
              </a:lnSpc>
              <a:spcBef>
                <a:spcPts val="0"/>
              </a:spcBef>
            </a:pPr>
            <a:endParaRPr lang="en-US" sz="1200" b="1" dirty="0">
              <a:solidFill>
                <a:schemeClr val="accent3"/>
              </a:solidFill>
              <a:latin typeface="Source Sans Pro" panose="020B0503030403020204" pitchFamily="34" charset="0"/>
              <a:ea typeface="Source Sans Pro" panose="020B0503030403020204" pitchFamily="34" charset="0"/>
            </a:endParaRPr>
          </a:p>
          <a:p>
            <a:pPr>
              <a:lnSpc>
                <a:spcPct val="100000"/>
              </a:lnSpc>
              <a:spcBef>
                <a:spcPts val="0"/>
              </a:spcBef>
            </a:pPr>
            <a:r>
              <a:rPr lang="en-US" b="1" dirty="0">
                <a:solidFill>
                  <a:schemeClr val="accent3"/>
                </a:solidFill>
                <a:latin typeface="Source Sans Pro" panose="020B0503030403020204" pitchFamily="34" charset="0"/>
                <a:ea typeface="Source Sans Pro" panose="020B0503030403020204" pitchFamily="34" charset="0"/>
              </a:rPr>
              <a:t>Describes the content of what is to be taught in a course</a:t>
            </a:r>
          </a:p>
          <a:p>
            <a:pPr marL="0" indent="0">
              <a:lnSpc>
                <a:spcPct val="100000"/>
              </a:lnSpc>
              <a:spcBef>
                <a:spcPts val="0"/>
              </a:spcBef>
              <a:buNone/>
            </a:pPr>
            <a:endParaRPr lang="en-US" sz="1200" b="1" dirty="0">
              <a:solidFill>
                <a:schemeClr val="accent3"/>
              </a:solidFill>
              <a:latin typeface="Source Sans Pro" panose="020B0503030403020204" pitchFamily="34" charset="0"/>
              <a:ea typeface="Source Sans Pro" panose="020B0503030403020204" pitchFamily="34" charset="0"/>
            </a:endParaRPr>
          </a:p>
          <a:p>
            <a:pPr>
              <a:lnSpc>
                <a:spcPct val="100000"/>
              </a:lnSpc>
              <a:spcBef>
                <a:spcPts val="0"/>
              </a:spcBef>
            </a:pPr>
            <a:r>
              <a:rPr lang="en-US" b="1" dirty="0">
                <a:solidFill>
                  <a:schemeClr val="accent3"/>
                </a:solidFill>
                <a:latin typeface="Source Sans Pro" panose="020B0503030403020204" pitchFamily="34" charset="0"/>
                <a:ea typeface="Source Sans Pro" panose="020B0503030403020204" pitchFamily="34" charset="0"/>
              </a:rPr>
              <a:t>Must be “regularly reviewed as part of a college’s program review process”</a:t>
            </a:r>
          </a:p>
        </p:txBody>
      </p:sp>
      <p:sp>
        <p:nvSpPr>
          <p:cNvPr id="4" name="Slide Number Placeholder 3"/>
          <p:cNvSpPr>
            <a:spLocks noGrp="1"/>
          </p:cNvSpPr>
          <p:nvPr>
            <p:ph type="sldNum" sz="quarter" idx="10"/>
          </p:nvPr>
        </p:nvSpPr>
        <p:spPr/>
        <p:txBody>
          <a:bodyPr/>
          <a:lstStyle/>
          <a:p>
            <a:pPr>
              <a:defRPr/>
            </a:pPr>
            <a:fld id="{FBEDD817-AB0B-A34C-9FCE-295985F01EC4}" type="slidenum">
              <a:rPr lang="en-US" altLang="en-US" smtClean="0"/>
              <a:pPr>
                <a:defRPr/>
              </a:pPr>
              <a:t>5</a:t>
            </a:fld>
            <a:endParaRPr lang="en-US" altLang="en-US"/>
          </a:p>
        </p:txBody>
      </p:sp>
    </p:spTree>
    <p:extLst>
      <p:ext uri="{BB962C8B-B14F-4D97-AF65-F5344CB8AC3E}">
        <p14:creationId xmlns:p14="http://schemas.microsoft.com/office/powerpoint/2010/main" val="1498250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Importance of the COR</a:t>
            </a:r>
          </a:p>
        </p:txBody>
      </p:sp>
      <p:sp>
        <p:nvSpPr>
          <p:cNvPr id="3" name="Content Placeholder 2"/>
          <p:cNvSpPr>
            <a:spLocks noGrp="1"/>
          </p:cNvSpPr>
          <p:nvPr>
            <p:ph sz="half" idx="1"/>
          </p:nvPr>
        </p:nvSpPr>
        <p:spPr/>
        <p:txBody>
          <a:bodyPr/>
          <a:lstStyle/>
          <a:p>
            <a:pPr>
              <a:lnSpc>
                <a:spcPct val="100000"/>
              </a:lnSpc>
              <a:spcBef>
                <a:spcPts val="0"/>
              </a:spcBef>
            </a:pPr>
            <a:r>
              <a:rPr lang="en-US" b="1" dirty="0">
                <a:solidFill>
                  <a:schemeClr val="accent3"/>
                </a:solidFill>
                <a:latin typeface="Source Sans Pro" panose="020B0503030403020204" pitchFamily="34" charset="0"/>
                <a:ea typeface="Source Sans Pro" panose="020B0503030403020204" pitchFamily="34" charset="0"/>
              </a:rPr>
              <a:t>Identifies the standards and content of the course. </a:t>
            </a:r>
          </a:p>
          <a:p>
            <a:pPr>
              <a:lnSpc>
                <a:spcPct val="100000"/>
              </a:lnSpc>
              <a:spcBef>
                <a:spcPts val="0"/>
              </a:spcBef>
            </a:pPr>
            <a:endParaRPr lang="en-US" sz="1200" b="1" dirty="0">
              <a:solidFill>
                <a:schemeClr val="accent3"/>
              </a:solidFill>
              <a:latin typeface="Source Sans Pro" panose="020B0503030403020204" pitchFamily="34" charset="0"/>
              <a:ea typeface="Source Sans Pro" panose="020B0503030403020204" pitchFamily="34" charset="0"/>
            </a:endParaRPr>
          </a:p>
          <a:p>
            <a:pPr>
              <a:lnSpc>
                <a:spcPct val="100000"/>
              </a:lnSpc>
              <a:spcBef>
                <a:spcPts val="0"/>
              </a:spcBef>
            </a:pPr>
            <a:r>
              <a:rPr lang="en-US" b="1" dirty="0">
                <a:solidFill>
                  <a:schemeClr val="accent3"/>
                </a:solidFill>
                <a:latin typeface="Source Sans Pro" panose="020B0503030403020204" pitchFamily="34" charset="0"/>
                <a:ea typeface="Source Sans Pro" panose="020B0503030403020204" pitchFamily="34" charset="0"/>
              </a:rPr>
              <a:t>Delineates an agreed upon set of learning objectives which are central to the course:​</a:t>
            </a:r>
          </a:p>
          <a:p>
            <a:pPr lvl="1">
              <a:lnSpc>
                <a:spcPct val="100000"/>
              </a:lnSpc>
              <a:spcBef>
                <a:spcPts val="0"/>
              </a:spcBef>
            </a:pPr>
            <a:endParaRPr lang="en-US" sz="1200" b="1" dirty="0">
              <a:solidFill>
                <a:schemeClr val="accent3"/>
              </a:solidFill>
              <a:latin typeface="Source Sans Pro" panose="020B0503030403020204" pitchFamily="34" charset="0"/>
              <a:ea typeface="Source Sans Pro" panose="020B0503030403020204" pitchFamily="34" charset="0"/>
            </a:endParaRPr>
          </a:p>
          <a:p>
            <a:pPr lvl="1">
              <a:lnSpc>
                <a:spcPct val="100000"/>
              </a:lnSpc>
              <a:spcBef>
                <a:spcPts val="0"/>
              </a:spcBef>
            </a:pPr>
            <a:r>
              <a:rPr lang="en-US" b="1" dirty="0">
                <a:solidFill>
                  <a:schemeClr val="tx1"/>
                </a:solidFill>
                <a:latin typeface="Source Sans Pro" panose="020B0503030403020204" pitchFamily="34" charset="0"/>
                <a:ea typeface="Source Sans Pro" panose="020B0503030403020204" pitchFamily="34" charset="0"/>
              </a:rPr>
              <a:t>determine the desired student learning outcomes of the course</a:t>
            </a:r>
            <a:endParaRPr lang="en-US" sz="1200" b="1" dirty="0">
              <a:solidFill>
                <a:schemeClr val="tx1"/>
              </a:solidFill>
              <a:latin typeface="Source Sans Pro" panose="020B0503030403020204" pitchFamily="34" charset="0"/>
              <a:ea typeface="Source Sans Pro" panose="020B0503030403020204" pitchFamily="34" charset="0"/>
            </a:endParaRPr>
          </a:p>
          <a:p>
            <a:pPr lvl="1">
              <a:lnSpc>
                <a:spcPct val="100000"/>
              </a:lnSpc>
              <a:spcBef>
                <a:spcPts val="0"/>
              </a:spcBef>
            </a:pPr>
            <a:r>
              <a:rPr lang="en-US" b="1" dirty="0">
                <a:solidFill>
                  <a:schemeClr val="tx1"/>
                </a:solidFill>
                <a:latin typeface="Source Sans Pro" panose="020B0503030403020204" pitchFamily="34" charset="0"/>
                <a:ea typeface="Source Sans Pro" panose="020B0503030403020204" pitchFamily="34" charset="0"/>
              </a:rPr>
              <a:t>establish a basis for evaluating and assessing student performance</a:t>
            </a:r>
          </a:p>
          <a:p>
            <a:pPr>
              <a:lnSpc>
                <a:spcPct val="100000"/>
              </a:lnSpc>
              <a:spcBef>
                <a:spcPts val="0"/>
              </a:spcBef>
            </a:pPr>
            <a:endParaRPr lang="en-US" sz="1200" b="1" dirty="0">
              <a:solidFill>
                <a:schemeClr val="accent3"/>
              </a:solidFill>
              <a:latin typeface="Source Sans Pro" panose="020B0503030403020204" pitchFamily="34" charset="0"/>
              <a:ea typeface="Source Sans Pro" panose="020B0503030403020204" pitchFamily="34" charset="0"/>
            </a:endParaRPr>
          </a:p>
          <a:p>
            <a:pPr>
              <a:lnSpc>
                <a:spcPct val="100000"/>
              </a:lnSpc>
              <a:spcBef>
                <a:spcPts val="0"/>
              </a:spcBef>
            </a:pPr>
            <a:r>
              <a:rPr lang="en-US" b="1" dirty="0">
                <a:solidFill>
                  <a:schemeClr val="accent3"/>
                </a:solidFill>
                <a:latin typeface="Source Sans Pro" panose="020B0503030403020204" pitchFamily="34" charset="0"/>
                <a:ea typeface="Source Sans Pro" panose="020B0503030403020204" pitchFamily="34" charset="0"/>
              </a:rPr>
              <a:t>Primary document “used as the basis for articulation agreements” with four-year universities</a:t>
            </a:r>
          </a:p>
          <a:p>
            <a:pPr marL="0" indent="0">
              <a:lnSpc>
                <a:spcPct val="100000"/>
              </a:lnSpc>
              <a:spcBef>
                <a:spcPts val="0"/>
              </a:spcBef>
              <a:buNone/>
            </a:pPr>
            <a:endParaRPr lang="en-US" b="1" dirty="0">
              <a:solidFill>
                <a:schemeClr val="accent3"/>
              </a:solidFill>
              <a:latin typeface="Source Sans Pro" panose="020B0503030403020204" pitchFamily="34" charset="0"/>
              <a:ea typeface="Source Sans Pro" panose="020B0503030403020204" pitchFamily="34" charset="0"/>
            </a:endParaRPr>
          </a:p>
        </p:txBody>
      </p:sp>
      <p:sp>
        <p:nvSpPr>
          <p:cNvPr id="4" name="Slide Number Placeholder 3"/>
          <p:cNvSpPr>
            <a:spLocks noGrp="1"/>
          </p:cNvSpPr>
          <p:nvPr>
            <p:ph type="sldNum" sz="quarter" idx="10"/>
          </p:nvPr>
        </p:nvSpPr>
        <p:spPr/>
        <p:txBody>
          <a:bodyPr/>
          <a:lstStyle/>
          <a:p>
            <a:pPr>
              <a:defRPr/>
            </a:pPr>
            <a:fld id="{FBEDD817-AB0B-A34C-9FCE-295985F01EC4}" type="slidenum">
              <a:rPr lang="en-US" altLang="en-US" smtClean="0"/>
              <a:pPr>
                <a:defRPr/>
              </a:pPr>
              <a:t>6</a:t>
            </a:fld>
            <a:endParaRPr lang="en-US" altLang="en-US"/>
          </a:p>
        </p:txBody>
      </p:sp>
    </p:spTree>
    <p:extLst>
      <p:ext uri="{BB962C8B-B14F-4D97-AF65-F5344CB8AC3E}">
        <p14:creationId xmlns:p14="http://schemas.microsoft.com/office/powerpoint/2010/main" val="255882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7650" y="115735"/>
            <a:ext cx="10046043" cy="1325563"/>
          </a:xfrm>
        </p:spPr>
        <p:txBody>
          <a:bodyPr anchor="t"/>
          <a:lstStyle/>
          <a:p>
            <a:r>
              <a:rPr lang="en-US" b="1" dirty="0"/>
              <a:t>Required Sections of the COR</a:t>
            </a:r>
          </a:p>
        </p:txBody>
      </p:sp>
      <p:graphicFrame>
        <p:nvGraphicFramePr>
          <p:cNvPr id="6" name="Content Placeholder 5"/>
          <p:cNvGraphicFramePr>
            <a:graphicFrameLocks noGrp="1"/>
          </p:cNvGraphicFramePr>
          <p:nvPr>
            <p:ph sz="half" idx="2"/>
            <p:extLst>
              <p:ext uri="{D42A27DB-BD31-4B8C-83A1-F6EECF244321}">
                <p14:modId xmlns:p14="http://schemas.microsoft.com/office/powerpoint/2010/main" val="1286810321"/>
              </p:ext>
            </p:extLst>
          </p:nvPr>
        </p:nvGraphicFramePr>
        <p:xfrm>
          <a:off x="1250228" y="745686"/>
          <a:ext cx="4922837" cy="5623560"/>
        </p:xfrm>
        <a:graphic>
          <a:graphicData uri="http://schemas.openxmlformats.org/drawingml/2006/table">
            <a:tbl>
              <a:tblPr firstRow="1" bandRow="1">
                <a:tableStyleId>{5C22544A-7EE6-4342-B048-85BDC9FD1C3A}</a:tableStyleId>
              </a:tblPr>
              <a:tblGrid>
                <a:gridCol w="4922837">
                  <a:extLst>
                    <a:ext uri="{9D8B030D-6E8A-4147-A177-3AD203B41FA5}">
                      <a16:colId xmlns:a16="http://schemas.microsoft.com/office/drawing/2014/main" val="2381621731"/>
                    </a:ext>
                  </a:extLst>
                </a:gridCol>
              </a:tblGrid>
              <a:tr h="370840">
                <a:tc>
                  <a:txBody>
                    <a:bodyPr/>
                    <a:lstStyle/>
                    <a:p>
                      <a:pPr algn="ctr"/>
                      <a:r>
                        <a:rPr lang="en-US" sz="1800" dirty="0">
                          <a:latin typeface="Source Sans Pro" panose="020B0503030403020204" pitchFamily="34" charset="0"/>
                          <a:ea typeface="Source Sans Pro" panose="020B0503030403020204" pitchFamily="34" charset="0"/>
                        </a:rPr>
                        <a:t>CREDIT</a:t>
                      </a:r>
                    </a:p>
                  </a:txBody>
                  <a:tcPr/>
                </a:tc>
                <a:extLst>
                  <a:ext uri="{0D108BD9-81ED-4DB2-BD59-A6C34878D82A}">
                    <a16:rowId xmlns:a16="http://schemas.microsoft.com/office/drawing/2014/main" val="2980446943"/>
                  </a:ext>
                </a:extLst>
              </a:tr>
              <a:tr h="370840">
                <a:tc>
                  <a:txBody>
                    <a:bodyPr/>
                    <a:lstStyle/>
                    <a:p>
                      <a:pPr algn="ctr" rtl="0" fontAlgn="base"/>
                      <a:r>
                        <a:rPr lang="en-US" b="1" i="0" dirty="0">
                          <a:solidFill>
                            <a:schemeClr val="tx1"/>
                          </a:solidFill>
                          <a:effectLst/>
                          <a:latin typeface="Source Sans Pro" panose="020B0503030403020204" pitchFamily="34" charset="0"/>
                          <a:ea typeface="Source Sans Pro" panose="020B0503030403020204" pitchFamily="34" charset="0"/>
                        </a:rPr>
                        <a:t>Unit</a:t>
                      </a:r>
                      <a:r>
                        <a:rPr lang="en-US" b="1" i="0" baseline="0" dirty="0">
                          <a:solidFill>
                            <a:schemeClr val="tx1"/>
                          </a:solidFill>
                          <a:effectLst/>
                          <a:latin typeface="Source Sans Pro" panose="020B0503030403020204" pitchFamily="34" charset="0"/>
                          <a:ea typeface="Source Sans Pro" panose="020B0503030403020204" pitchFamily="34" charset="0"/>
                        </a:rPr>
                        <a:t> Value</a:t>
                      </a:r>
                      <a:endParaRPr lang="en-US" b="1" i="0" dirty="0">
                        <a:solidFill>
                          <a:schemeClr val="tx1"/>
                        </a:solidFill>
                        <a:effectLst/>
                        <a:latin typeface="Source Sans Pro" panose="020B0503030403020204" pitchFamily="34" charset="0"/>
                        <a:ea typeface="Source Sans Pro" panose="020B0503030403020204" pitchFamily="34" charset="0"/>
                      </a:endParaRPr>
                    </a:p>
                  </a:txBody>
                  <a:tcPr anchor="ctr"/>
                </a:tc>
                <a:extLst>
                  <a:ext uri="{0D108BD9-81ED-4DB2-BD59-A6C34878D82A}">
                    <a16:rowId xmlns:a16="http://schemas.microsoft.com/office/drawing/2014/main" val="2728914196"/>
                  </a:ext>
                </a:extLst>
              </a:tr>
              <a:tr h="370840">
                <a:tc>
                  <a:txBody>
                    <a:bodyPr/>
                    <a:lstStyle/>
                    <a:p>
                      <a:pPr algn="ctr" rtl="0" fontAlgn="base"/>
                      <a:r>
                        <a:rPr lang="en-US" b="1" i="0" dirty="0">
                          <a:solidFill>
                            <a:schemeClr val="tx1"/>
                          </a:solidFill>
                          <a:effectLst/>
                          <a:latin typeface="Source Sans Pro" panose="020B0503030403020204" pitchFamily="34" charset="0"/>
                          <a:ea typeface="Source Sans Pro" panose="020B0503030403020204" pitchFamily="34" charset="0"/>
                        </a:rPr>
                        <a:t>Expected</a:t>
                      </a:r>
                      <a:r>
                        <a:rPr lang="en-US" b="1" i="0" baseline="0" dirty="0">
                          <a:solidFill>
                            <a:schemeClr val="tx1"/>
                          </a:solidFill>
                          <a:effectLst/>
                          <a:latin typeface="Source Sans Pro" panose="020B0503030403020204" pitchFamily="34" charset="0"/>
                          <a:ea typeface="Source Sans Pro" panose="020B0503030403020204" pitchFamily="34" charset="0"/>
                        </a:rPr>
                        <a:t> Number of Contact Hours</a:t>
                      </a:r>
                      <a:endParaRPr lang="en-US" b="1" i="0" dirty="0">
                        <a:solidFill>
                          <a:schemeClr val="tx1"/>
                        </a:solidFill>
                        <a:effectLst/>
                        <a:latin typeface="Source Sans Pro" panose="020B0503030403020204" pitchFamily="34" charset="0"/>
                        <a:ea typeface="Source Sans Pro" panose="020B0503030403020204" pitchFamily="34" charset="0"/>
                      </a:endParaRPr>
                    </a:p>
                  </a:txBody>
                  <a:tcPr anchor="ctr"/>
                </a:tc>
                <a:extLst>
                  <a:ext uri="{0D108BD9-81ED-4DB2-BD59-A6C34878D82A}">
                    <a16:rowId xmlns:a16="http://schemas.microsoft.com/office/drawing/2014/main" val="2543189708"/>
                  </a:ext>
                </a:extLst>
              </a:tr>
              <a:tr h="370840">
                <a:tc>
                  <a:txBody>
                    <a:bodyPr/>
                    <a:lstStyle/>
                    <a:p>
                      <a:pPr algn="ctr" rtl="0" fontAlgn="base"/>
                      <a:r>
                        <a:rPr lang="en-US" b="1" i="0" dirty="0">
                          <a:solidFill>
                            <a:schemeClr val="tx1"/>
                          </a:solidFill>
                          <a:effectLst/>
                          <a:latin typeface="Source Sans Pro" panose="020B0503030403020204" pitchFamily="34" charset="0"/>
                          <a:ea typeface="Source Sans Pro" panose="020B0503030403020204" pitchFamily="34" charset="0"/>
                        </a:rPr>
                        <a:t>Outside-of-Class Hours (if any)</a:t>
                      </a:r>
                    </a:p>
                  </a:txBody>
                  <a:tcPr anchor="ctr"/>
                </a:tc>
                <a:extLst>
                  <a:ext uri="{0D108BD9-81ED-4DB2-BD59-A6C34878D82A}">
                    <a16:rowId xmlns:a16="http://schemas.microsoft.com/office/drawing/2014/main" val="397081439"/>
                  </a:ext>
                </a:extLst>
              </a:tr>
              <a:tr h="370840">
                <a:tc>
                  <a:txBody>
                    <a:bodyPr/>
                    <a:lstStyle/>
                    <a:p>
                      <a:pPr algn="ctr" rtl="0" fontAlgn="base"/>
                      <a:r>
                        <a:rPr lang="en-US" b="1" i="0" dirty="0">
                          <a:solidFill>
                            <a:schemeClr val="tx1"/>
                          </a:solidFill>
                          <a:effectLst/>
                          <a:latin typeface="Source Sans Pro" panose="020B0503030403020204" pitchFamily="34" charset="0"/>
                          <a:ea typeface="Source Sans Pro" panose="020B0503030403020204" pitchFamily="34" charset="0"/>
                        </a:rPr>
                        <a:t>Total Student Learning Hours</a:t>
                      </a:r>
                      <a:r>
                        <a:rPr lang="en-US" b="1" i="0" baseline="0" dirty="0">
                          <a:solidFill>
                            <a:schemeClr val="tx1"/>
                          </a:solidFill>
                          <a:effectLst/>
                          <a:latin typeface="Source Sans Pro" panose="020B0503030403020204" pitchFamily="34" charset="0"/>
                          <a:ea typeface="Source Sans Pro" panose="020B0503030403020204" pitchFamily="34" charset="0"/>
                        </a:rPr>
                        <a:t> for the course as a whole</a:t>
                      </a:r>
                      <a:endParaRPr lang="en-US" b="1" i="0" dirty="0">
                        <a:solidFill>
                          <a:schemeClr val="tx1"/>
                        </a:solidFill>
                        <a:effectLst/>
                        <a:latin typeface="Source Sans Pro" panose="020B0503030403020204" pitchFamily="34" charset="0"/>
                        <a:ea typeface="Source Sans Pro" panose="020B0503030403020204" pitchFamily="34" charset="0"/>
                      </a:endParaRPr>
                    </a:p>
                  </a:txBody>
                  <a:tcPr anchor="ctr"/>
                </a:tc>
                <a:extLst>
                  <a:ext uri="{0D108BD9-81ED-4DB2-BD59-A6C34878D82A}">
                    <a16:rowId xmlns:a16="http://schemas.microsoft.com/office/drawing/2014/main" val="2023598904"/>
                  </a:ext>
                </a:extLst>
              </a:tr>
              <a:tr h="370840">
                <a:tc>
                  <a:txBody>
                    <a:bodyPr/>
                    <a:lstStyle/>
                    <a:p>
                      <a:pPr algn="ctr" rtl="0" fontAlgn="base"/>
                      <a:r>
                        <a:rPr lang="en-US" b="1" i="0" dirty="0">
                          <a:solidFill>
                            <a:schemeClr val="tx1"/>
                          </a:solidFill>
                          <a:effectLst/>
                          <a:latin typeface="Source Sans Pro" panose="020B0503030403020204" pitchFamily="34" charset="0"/>
                          <a:ea typeface="Source Sans Pro" panose="020B0503030403020204" pitchFamily="34" charset="0"/>
                        </a:rPr>
                        <a:t>Prerequisites</a:t>
                      </a:r>
                      <a:r>
                        <a:rPr lang="en-US" b="1" i="0" baseline="0" dirty="0">
                          <a:solidFill>
                            <a:schemeClr val="tx1"/>
                          </a:solidFill>
                          <a:effectLst/>
                          <a:latin typeface="Source Sans Pro" panose="020B0503030403020204" pitchFamily="34" charset="0"/>
                          <a:ea typeface="Source Sans Pro" panose="020B0503030403020204" pitchFamily="34" charset="0"/>
                        </a:rPr>
                        <a:t>, </a:t>
                      </a:r>
                      <a:r>
                        <a:rPr lang="en-US" b="1" i="0" baseline="0" dirty="0" err="1">
                          <a:solidFill>
                            <a:schemeClr val="tx1"/>
                          </a:solidFill>
                          <a:effectLst/>
                          <a:latin typeface="Source Sans Pro" panose="020B0503030403020204" pitchFamily="34" charset="0"/>
                          <a:ea typeface="Source Sans Pro" panose="020B0503030403020204" pitchFamily="34" charset="0"/>
                        </a:rPr>
                        <a:t>Corequisites</a:t>
                      </a:r>
                      <a:r>
                        <a:rPr lang="en-US" b="1" i="0" baseline="0" dirty="0">
                          <a:solidFill>
                            <a:schemeClr val="tx1"/>
                          </a:solidFill>
                          <a:effectLst/>
                          <a:latin typeface="Source Sans Pro" panose="020B0503030403020204" pitchFamily="34" charset="0"/>
                          <a:ea typeface="Source Sans Pro" panose="020B0503030403020204" pitchFamily="34" charset="0"/>
                        </a:rPr>
                        <a:t>, or Advisories (if any)</a:t>
                      </a:r>
                      <a:endParaRPr lang="en-US" b="1" i="0" dirty="0">
                        <a:solidFill>
                          <a:schemeClr val="tx1"/>
                        </a:solidFill>
                        <a:effectLst/>
                        <a:latin typeface="Source Sans Pro" panose="020B0503030403020204" pitchFamily="34" charset="0"/>
                        <a:ea typeface="Source Sans Pro" panose="020B0503030403020204" pitchFamily="34" charset="0"/>
                      </a:endParaRPr>
                    </a:p>
                  </a:txBody>
                  <a:tcPr anchor="ctr"/>
                </a:tc>
                <a:extLst>
                  <a:ext uri="{0D108BD9-81ED-4DB2-BD59-A6C34878D82A}">
                    <a16:rowId xmlns:a16="http://schemas.microsoft.com/office/drawing/2014/main" val="695284763"/>
                  </a:ext>
                </a:extLst>
              </a:tr>
              <a:tr h="370840">
                <a:tc>
                  <a:txBody>
                    <a:bodyPr/>
                    <a:lstStyle/>
                    <a:p>
                      <a:pPr algn="ctr" rtl="0" fontAlgn="base"/>
                      <a:r>
                        <a:rPr lang="en-US" b="1" i="0" dirty="0">
                          <a:solidFill>
                            <a:schemeClr val="tx1"/>
                          </a:solidFill>
                          <a:effectLst/>
                          <a:latin typeface="Source Sans Pro" panose="020B0503030403020204" pitchFamily="34" charset="0"/>
                          <a:ea typeface="Source Sans Pro" panose="020B0503030403020204" pitchFamily="34" charset="0"/>
                        </a:rPr>
                        <a:t>Catalog Description</a:t>
                      </a:r>
                    </a:p>
                  </a:txBody>
                  <a:tcPr anchor="ctr"/>
                </a:tc>
                <a:extLst>
                  <a:ext uri="{0D108BD9-81ED-4DB2-BD59-A6C34878D82A}">
                    <a16:rowId xmlns:a16="http://schemas.microsoft.com/office/drawing/2014/main" val="3770800075"/>
                  </a:ext>
                </a:extLst>
              </a:tr>
              <a:tr h="370840">
                <a:tc>
                  <a:txBody>
                    <a:bodyPr/>
                    <a:lstStyle/>
                    <a:p>
                      <a:pPr algn="ctr" rtl="0" fontAlgn="base"/>
                      <a:r>
                        <a:rPr lang="en-US" b="1" i="0" dirty="0">
                          <a:solidFill>
                            <a:schemeClr val="tx1"/>
                          </a:solidFill>
                          <a:effectLst/>
                          <a:latin typeface="Source Sans Pro" panose="020B0503030403020204" pitchFamily="34" charset="0"/>
                          <a:ea typeface="Source Sans Pro" panose="020B0503030403020204" pitchFamily="34" charset="0"/>
                        </a:rPr>
                        <a:t>Objectives</a:t>
                      </a:r>
                    </a:p>
                  </a:txBody>
                  <a:tcPr anchor="ctr"/>
                </a:tc>
                <a:extLst>
                  <a:ext uri="{0D108BD9-81ED-4DB2-BD59-A6C34878D82A}">
                    <a16:rowId xmlns:a16="http://schemas.microsoft.com/office/drawing/2014/main" val="4214024776"/>
                  </a:ext>
                </a:extLst>
              </a:tr>
              <a:tr h="370840">
                <a:tc>
                  <a:txBody>
                    <a:bodyPr/>
                    <a:lstStyle/>
                    <a:p>
                      <a:pPr algn="ctr" rtl="0" fontAlgn="base"/>
                      <a:r>
                        <a:rPr lang="en-US" b="1" i="0" dirty="0">
                          <a:solidFill>
                            <a:schemeClr val="tx1"/>
                          </a:solidFill>
                          <a:effectLst/>
                          <a:latin typeface="Source Sans Pro" panose="020B0503030403020204" pitchFamily="34" charset="0"/>
                          <a:ea typeface="Source Sans Pro" panose="020B0503030403020204" pitchFamily="34" charset="0"/>
                        </a:rPr>
                        <a:t>Content</a:t>
                      </a:r>
                    </a:p>
                  </a:txBody>
                  <a:tcPr anchor="ctr"/>
                </a:tc>
                <a:extLst>
                  <a:ext uri="{0D108BD9-81ED-4DB2-BD59-A6C34878D82A}">
                    <a16:rowId xmlns:a16="http://schemas.microsoft.com/office/drawing/2014/main" val="115334750"/>
                  </a:ext>
                </a:extLst>
              </a:tr>
              <a:tr h="370840">
                <a:tc>
                  <a:txBody>
                    <a:bodyPr/>
                    <a:lstStyle/>
                    <a:p>
                      <a:pPr algn="ctr" rtl="0" fontAlgn="base"/>
                      <a:r>
                        <a:rPr lang="en-US" b="1" i="0" dirty="0">
                          <a:solidFill>
                            <a:schemeClr val="tx1"/>
                          </a:solidFill>
                          <a:effectLst/>
                          <a:latin typeface="Source Sans Pro" panose="020B0503030403020204" pitchFamily="34" charset="0"/>
                          <a:ea typeface="Source Sans Pro" panose="020B0503030403020204" pitchFamily="34" charset="0"/>
                        </a:rPr>
                        <a:t>Examples of Required Reading and Writing Assignments</a:t>
                      </a:r>
                    </a:p>
                  </a:txBody>
                  <a:tcPr/>
                </a:tc>
                <a:extLst>
                  <a:ext uri="{0D108BD9-81ED-4DB2-BD59-A6C34878D82A}">
                    <a16:rowId xmlns:a16="http://schemas.microsoft.com/office/drawing/2014/main" val="1809964495"/>
                  </a:ext>
                </a:extLst>
              </a:tr>
              <a:tr h="370840">
                <a:tc>
                  <a:txBody>
                    <a:bodyPr/>
                    <a:lstStyle/>
                    <a:p>
                      <a:pPr algn="ctr" rtl="0" fontAlgn="base"/>
                      <a:r>
                        <a:rPr lang="en-US" b="1" i="0" dirty="0">
                          <a:solidFill>
                            <a:schemeClr val="tx1"/>
                          </a:solidFill>
                          <a:effectLst/>
                          <a:latin typeface="Source Sans Pro" panose="020B0503030403020204" pitchFamily="34" charset="0"/>
                          <a:ea typeface="Source Sans Pro" panose="020B0503030403020204" pitchFamily="34" charset="0"/>
                        </a:rPr>
                        <a:t>Other Outside-of-Class</a:t>
                      </a:r>
                      <a:r>
                        <a:rPr lang="en-US" b="1" i="0" baseline="0" dirty="0">
                          <a:solidFill>
                            <a:schemeClr val="tx1"/>
                          </a:solidFill>
                          <a:effectLst/>
                          <a:latin typeface="Source Sans Pro" panose="020B0503030403020204" pitchFamily="34" charset="0"/>
                          <a:ea typeface="Source Sans Pro" panose="020B0503030403020204" pitchFamily="34" charset="0"/>
                        </a:rPr>
                        <a:t> Assignments</a:t>
                      </a:r>
                      <a:endParaRPr lang="en-US" b="1" i="0" dirty="0">
                        <a:solidFill>
                          <a:schemeClr val="tx1"/>
                        </a:solidFill>
                        <a:effectLst/>
                        <a:latin typeface="Source Sans Pro" panose="020B0503030403020204" pitchFamily="34" charset="0"/>
                        <a:ea typeface="Source Sans Pro" panose="020B0503030403020204" pitchFamily="34" charset="0"/>
                      </a:endParaRPr>
                    </a:p>
                  </a:txBody>
                  <a:tcPr/>
                </a:tc>
                <a:extLst>
                  <a:ext uri="{0D108BD9-81ED-4DB2-BD59-A6C34878D82A}">
                    <a16:rowId xmlns:a16="http://schemas.microsoft.com/office/drawing/2014/main" val="2722305260"/>
                  </a:ext>
                </a:extLst>
              </a:tr>
              <a:tr h="0">
                <a:tc>
                  <a:txBody>
                    <a:bodyPr/>
                    <a:lstStyle/>
                    <a:p>
                      <a:pPr algn="ctr" rtl="0" fontAlgn="base"/>
                      <a:r>
                        <a:rPr lang="en-US" b="1" i="0" dirty="0">
                          <a:solidFill>
                            <a:schemeClr val="tx1"/>
                          </a:solidFill>
                          <a:effectLst/>
                          <a:latin typeface="Source Sans Pro" panose="020B0503030403020204" pitchFamily="34" charset="0"/>
                          <a:ea typeface="Source Sans Pro" panose="020B0503030403020204" pitchFamily="34" charset="0"/>
                        </a:rPr>
                        <a:t>Instructional</a:t>
                      </a:r>
                      <a:r>
                        <a:rPr lang="en-US" b="1" i="0" baseline="0" dirty="0">
                          <a:solidFill>
                            <a:schemeClr val="tx1"/>
                          </a:solidFill>
                          <a:effectLst/>
                          <a:latin typeface="Source Sans Pro" panose="020B0503030403020204" pitchFamily="34" charset="0"/>
                          <a:ea typeface="Source Sans Pro" panose="020B0503030403020204" pitchFamily="34" charset="0"/>
                        </a:rPr>
                        <a:t> Methodology</a:t>
                      </a:r>
                      <a:endParaRPr lang="en-US" b="1" i="0" dirty="0">
                        <a:solidFill>
                          <a:schemeClr val="tx1"/>
                        </a:solidFill>
                        <a:effectLst/>
                        <a:latin typeface="Source Sans Pro" panose="020B0503030403020204" pitchFamily="34" charset="0"/>
                        <a:ea typeface="Source Sans Pro" panose="020B0503030403020204" pitchFamily="34" charset="0"/>
                      </a:endParaRPr>
                    </a:p>
                  </a:txBody>
                  <a:tcPr anchor="ctr"/>
                </a:tc>
                <a:extLst>
                  <a:ext uri="{0D108BD9-81ED-4DB2-BD59-A6C34878D82A}">
                    <a16:rowId xmlns:a16="http://schemas.microsoft.com/office/drawing/2014/main" val="1400354677"/>
                  </a:ext>
                </a:extLst>
              </a:tr>
              <a:tr h="370840">
                <a:tc>
                  <a:txBody>
                    <a:bodyPr/>
                    <a:lstStyle/>
                    <a:p>
                      <a:pPr algn="ctr" rtl="0" fontAlgn="base"/>
                      <a:r>
                        <a:rPr lang="en-US" b="1" i="0" dirty="0">
                          <a:solidFill>
                            <a:schemeClr val="tx1"/>
                          </a:solidFill>
                          <a:effectLst/>
                          <a:latin typeface="Source Sans Pro" panose="020B0503030403020204" pitchFamily="34" charset="0"/>
                          <a:ea typeface="Source Sans Pro" panose="020B0503030403020204" pitchFamily="34" charset="0"/>
                        </a:rPr>
                        <a:t>Methods of Evaluation</a:t>
                      </a:r>
                    </a:p>
                  </a:txBody>
                  <a:tcPr anchor="ctr"/>
                </a:tc>
                <a:extLst>
                  <a:ext uri="{0D108BD9-81ED-4DB2-BD59-A6C34878D82A}">
                    <a16:rowId xmlns:a16="http://schemas.microsoft.com/office/drawing/2014/main" val="3344967596"/>
                  </a:ext>
                </a:extLst>
              </a:tr>
            </a:tbl>
          </a:graphicData>
        </a:graphic>
      </p:graphicFrame>
      <p:graphicFrame>
        <p:nvGraphicFramePr>
          <p:cNvPr id="7" name="Content Placeholder 6"/>
          <p:cNvGraphicFramePr>
            <a:graphicFrameLocks noGrp="1"/>
          </p:cNvGraphicFramePr>
          <p:nvPr>
            <p:ph sz="quarter" idx="4"/>
            <p:extLst>
              <p:ext uri="{D42A27DB-BD31-4B8C-83A1-F6EECF244321}">
                <p14:modId xmlns:p14="http://schemas.microsoft.com/office/powerpoint/2010/main" val="4250357341"/>
              </p:ext>
            </p:extLst>
          </p:nvPr>
        </p:nvGraphicFramePr>
        <p:xfrm>
          <a:off x="6360390" y="745686"/>
          <a:ext cx="4949825" cy="5603836"/>
        </p:xfrm>
        <a:graphic>
          <a:graphicData uri="http://schemas.openxmlformats.org/drawingml/2006/table">
            <a:tbl>
              <a:tblPr firstRow="1" bandRow="1">
                <a:tableStyleId>{5C22544A-7EE6-4342-B048-85BDC9FD1C3A}</a:tableStyleId>
              </a:tblPr>
              <a:tblGrid>
                <a:gridCol w="4949825">
                  <a:extLst>
                    <a:ext uri="{9D8B030D-6E8A-4147-A177-3AD203B41FA5}">
                      <a16:colId xmlns:a16="http://schemas.microsoft.com/office/drawing/2014/main" val="2363373442"/>
                    </a:ext>
                  </a:extLst>
                </a:gridCol>
              </a:tblGrid>
              <a:tr h="370840">
                <a:tc>
                  <a:txBody>
                    <a:bodyPr/>
                    <a:lstStyle/>
                    <a:p>
                      <a:pPr algn="ctr"/>
                      <a:r>
                        <a:rPr lang="en-US" dirty="0">
                          <a:latin typeface="Source Sans Pro" panose="020B0503030403020204" pitchFamily="34" charset="0"/>
                          <a:ea typeface="Source Sans Pro" panose="020B0503030403020204" pitchFamily="34" charset="0"/>
                        </a:rPr>
                        <a:t>NONCREDIT</a:t>
                      </a:r>
                    </a:p>
                  </a:txBody>
                  <a:tcPr/>
                </a:tc>
                <a:extLst>
                  <a:ext uri="{0D108BD9-81ED-4DB2-BD59-A6C34878D82A}">
                    <a16:rowId xmlns:a16="http://schemas.microsoft.com/office/drawing/2014/main" val="393124988"/>
                  </a:ext>
                </a:extLst>
              </a:tr>
              <a:tr h="370840">
                <a:tc>
                  <a:txBody>
                    <a:bodyPr/>
                    <a:lstStyle/>
                    <a:p>
                      <a:pPr algn="ctr"/>
                      <a:endParaRPr lang="en-US" b="1" dirty="0">
                        <a:latin typeface="Source Sans Pro" panose="020B0503030403020204" pitchFamily="34" charset="0"/>
                        <a:ea typeface="Source Sans Pro" panose="020B0503030403020204" pitchFamily="34" charset="0"/>
                      </a:endParaRPr>
                    </a:p>
                  </a:txBody>
                  <a:tcPr/>
                </a:tc>
                <a:extLst>
                  <a:ext uri="{0D108BD9-81ED-4DB2-BD59-A6C34878D82A}">
                    <a16:rowId xmlns:a16="http://schemas.microsoft.com/office/drawing/2014/main" val="1483182526"/>
                  </a:ext>
                </a:extLst>
              </a:tr>
              <a:tr h="370840">
                <a:tc>
                  <a:txBody>
                    <a:bodyPr/>
                    <a:lstStyle/>
                    <a:p>
                      <a:pPr algn="ctr"/>
                      <a:endParaRPr lang="en-US" b="1" dirty="0">
                        <a:latin typeface="Source Sans Pro" panose="020B0503030403020204" pitchFamily="34" charset="0"/>
                        <a:ea typeface="Source Sans Pro" panose="020B0503030403020204" pitchFamily="34" charset="0"/>
                      </a:endParaRPr>
                    </a:p>
                  </a:txBody>
                  <a:tcPr/>
                </a:tc>
                <a:extLst>
                  <a:ext uri="{0D108BD9-81ED-4DB2-BD59-A6C34878D82A}">
                    <a16:rowId xmlns:a16="http://schemas.microsoft.com/office/drawing/2014/main" val="982091748"/>
                  </a:ext>
                </a:extLst>
              </a:tr>
              <a:tr h="370840">
                <a:tc>
                  <a:txBody>
                    <a:bodyPr/>
                    <a:lstStyle/>
                    <a:p>
                      <a:pPr algn="ctr"/>
                      <a:endParaRPr lang="en-US" b="1" dirty="0">
                        <a:latin typeface="Source Sans Pro" panose="020B0503030403020204" pitchFamily="34" charset="0"/>
                        <a:ea typeface="Source Sans Pro" panose="020B0503030403020204" pitchFamily="34" charset="0"/>
                      </a:endParaRPr>
                    </a:p>
                  </a:txBody>
                  <a:tcPr/>
                </a:tc>
                <a:extLst>
                  <a:ext uri="{0D108BD9-81ED-4DB2-BD59-A6C34878D82A}">
                    <a16:rowId xmlns:a16="http://schemas.microsoft.com/office/drawing/2014/main" val="792119950"/>
                  </a:ext>
                </a:extLst>
              </a:tr>
              <a:tr h="652683">
                <a:tc>
                  <a:txBody>
                    <a:bodyPr/>
                    <a:lstStyle/>
                    <a:p>
                      <a:pPr algn="ctr"/>
                      <a:r>
                        <a:rPr lang="en-US" b="1" dirty="0">
                          <a:latin typeface="Source Sans Pro" panose="020B0503030403020204" pitchFamily="34" charset="0"/>
                          <a:ea typeface="Source Sans Pro" panose="020B0503030403020204" pitchFamily="34" charset="0"/>
                        </a:rPr>
                        <a:t>Number of Contact Hours Normally Required</a:t>
                      </a:r>
                    </a:p>
                  </a:txBody>
                  <a:tcPr anchor="ctr"/>
                </a:tc>
                <a:extLst>
                  <a:ext uri="{0D108BD9-81ED-4DB2-BD59-A6C34878D82A}">
                    <a16:rowId xmlns:a16="http://schemas.microsoft.com/office/drawing/2014/main" val="4085267797"/>
                  </a:ext>
                </a:extLst>
              </a:tr>
              <a:tr h="637309">
                <a:tc>
                  <a:txBody>
                    <a:bodyPr/>
                    <a:lstStyle/>
                    <a:p>
                      <a:pPr algn="ctr"/>
                      <a:endParaRPr lang="en-US" b="1" dirty="0">
                        <a:latin typeface="Source Sans Pro" panose="020B0503030403020204" pitchFamily="34" charset="0"/>
                        <a:ea typeface="Source Sans Pro" panose="020B0503030403020204" pitchFamily="34" charset="0"/>
                      </a:endParaRPr>
                    </a:p>
                  </a:txBody>
                  <a:tcPr/>
                </a:tc>
                <a:extLst>
                  <a:ext uri="{0D108BD9-81ED-4DB2-BD59-A6C34878D82A}">
                    <a16:rowId xmlns:a16="http://schemas.microsoft.com/office/drawing/2014/main" val="1235118969"/>
                  </a:ext>
                </a:extLst>
              </a:tr>
              <a:tr h="370840">
                <a:tc>
                  <a:txBody>
                    <a:bodyPr/>
                    <a:lstStyle/>
                    <a:p>
                      <a:pPr algn="ctr"/>
                      <a:r>
                        <a:rPr lang="en-US" b="1" dirty="0">
                          <a:latin typeface="Source Sans Pro" panose="020B0503030403020204" pitchFamily="34" charset="0"/>
                          <a:ea typeface="Source Sans Pro" panose="020B0503030403020204" pitchFamily="34" charset="0"/>
                        </a:rPr>
                        <a:t>Catalog Description</a:t>
                      </a:r>
                    </a:p>
                  </a:txBody>
                  <a:tcPr/>
                </a:tc>
                <a:extLst>
                  <a:ext uri="{0D108BD9-81ED-4DB2-BD59-A6C34878D82A}">
                    <a16:rowId xmlns:a16="http://schemas.microsoft.com/office/drawing/2014/main" val="1896516282"/>
                  </a:ext>
                </a:extLst>
              </a:tr>
              <a:tr h="370840">
                <a:tc>
                  <a:txBody>
                    <a:bodyPr/>
                    <a:lstStyle/>
                    <a:p>
                      <a:pPr algn="ctr"/>
                      <a:r>
                        <a:rPr lang="en-US" b="1" dirty="0">
                          <a:latin typeface="Source Sans Pro" panose="020B0503030403020204" pitchFamily="34" charset="0"/>
                          <a:ea typeface="Source Sans Pro" panose="020B0503030403020204" pitchFamily="34" charset="0"/>
                        </a:rPr>
                        <a:t>Objectives</a:t>
                      </a:r>
                    </a:p>
                  </a:txBody>
                  <a:tcPr/>
                </a:tc>
                <a:extLst>
                  <a:ext uri="{0D108BD9-81ED-4DB2-BD59-A6C34878D82A}">
                    <a16:rowId xmlns:a16="http://schemas.microsoft.com/office/drawing/2014/main" val="2326074425"/>
                  </a:ext>
                </a:extLst>
              </a:tr>
              <a:tr h="370840">
                <a:tc>
                  <a:txBody>
                    <a:bodyPr/>
                    <a:lstStyle/>
                    <a:p>
                      <a:pPr algn="ctr"/>
                      <a:r>
                        <a:rPr lang="en-US" b="1" dirty="0">
                          <a:latin typeface="Source Sans Pro" panose="020B0503030403020204" pitchFamily="34" charset="0"/>
                          <a:ea typeface="Source Sans Pro" panose="020B0503030403020204" pitchFamily="34" charset="0"/>
                        </a:rPr>
                        <a:t>Content</a:t>
                      </a:r>
                    </a:p>
                  </a:txBody>
                  <a:tcPr/>
                </a:tc>
                <a:extLst>
                  <a:ext uri="{0D108BD9-81ED-4DB2-BD59-A6C34878D82A}">
                    <a16:rowId xmlns:a16="http://schemas.microsoft.com/office/drawing/2014/main" val="25868718"/>
                  </a:ext>
                </a:extLst>
              </a:tr>
              <a:tr h="605444">
                <a:tc>
                  <a:txBody>
                    <a:bodyPr/>
                    <a:lstStyle/>
                    <a:p>
                      <a:pPr algn="ctr"/>
                      <a:endParaRPr lang="en-US" b="1" dirty="0">
                        <a:latin typeface="Source Sans Pro" panose="020B0503030403020204" pitchFamily="34" charset="0"/>
                        <a:ea typeface="Source Sans Pro" panose="020B0503030403020204" pitchFamily="34" charset="0"/>
                      </a:endParaRPr>
                    </a:p>
                  </a:txBody>
                  <a:tcPr/>
                </a:tc>
                <a:extLst>
                  <a:ext uri="{0D108BD9-81ED-4DB2-BD59-A6C34878D82A}">
                    <a16:rowId xmlns:a16="http://schemas.microsoft.com/office/drawing/2014/main" val="3802946677"/>
                  </a:ext>
                </a:extLst>
              </a:tr>
              <a:tr h="370840">
                <a:tc>
                  <a:txBody>
                    <a:bodyPr/>
                    <a:lstStyle/>
                    <a:p>
                      <a:pPr algn="ctr"/>
                      <a:r>
                        <a:rPr lang="en-US" b="1" dirty="0">
                          <a:latin typeface="Source Sans Pro" panose="020B0503030403020204" pitchFamily="34" charset="0"/>
                          <a:ea typeface="Source Sans Pro" panose="020B0503030403020204" pitchFamily="34" charset="0"/>
                        </a:rPr>
                        <a:t>Examples of Assignments</a:t>
                      </a:r>
                      <a:r>
                        <a:rPr lang="en-US" b="1" baseline="0" dirty="0">
                          <a:latin typeface="Source Sans Pro" panose="020B0503030403020204" pitchFamily="34" charset="0"/>
                          <a:ea typeface="Source Sans Pro" panose="020B0503030403020204" pitchFamily="34" charset="0"/>
                        </a:rPr>
                        <a:t> and/or Activities</a:t>
                      </a:r>
                      <a:endParaRPr lang="en-US" b="1" dirty="0">
                        <a:latin typeface="Source Sans Pro" panose="020B0503030403020204" pitchFamily="34" charset="0"/>
                        <a:ea typeface="Source Sans Pro" panose="020B0503030403020204" pitchFamily="34" charset="0"/>
                      </a:endParaRPr>
                    </a:p>
                  </a:txBody>
                  <a:tcPr/>
                </a:tc>
                <a:extLst>
                  <a:ext uri="{0D108BD9-81ED-4DB2-BD59-A6C34878D82A}">
                    <a16:rowId xmlns:a16="http://schemas.microsoft.com/office/drawing/2014/main" val="2296398037"/>
                  </a:ext>
                </a:extLst>
              </a:tr>
              <a:tr h="370840">
                <a:tc>
                  <a:txBody>
                    <a:bodyPr/>
                    <a:lstStyle/>
                    <a:p>
                      <a:pPr algn="ctr"/>
                      <a:r>
                        <a:rPr lang="en-US" b="1" dirty="0">
                          <a:latin typeface="Source Sans Pro" panose="020B0503030403020204" pitchFamily="34" charset="0"/>
                          <a:ea typeface="Source Sans Pro" panose="020B0503030403020204" pitchFamily="34" charset="0"/>
                        </a:rPr>
                        <a:t> Instructional</a:t>
                      </a:r>
                      <a:r>
                        <a:rPr lang="en-US" b="1" baseline="0" dirty="0">
                          <a:latin typeface="Source Sans Pro" panose="020B0503030403020204" pitchFamily="34" charset="0"/>
                          <a:ea typeface="Source Sans Pro" panose="020B0503030403020204" pitchFamily="34" charset="0"/>
                        </a:rPr>
                        <a:t> Methodology</a:t>
                      </a:r>
                      <a:endParaRPr lang="en-US" b="1" dirty="0">
                        <a:latin typeface="Source Sans Pro" panose="020B0503030403020204" pitchFamily="34" charset="0"/>
                        <a:ea typeface="Source Sans Pro" panose="020B0503030403020204" pitchFamily="34" charset="0"/>
                      </a:endParaRPr>
                    </a:p>
                  </a:txBody>
                  <a:tcPr/>
                </a:tc>
                <a:extLst>
                  <a:ext uri="{0D108BD9-81ED-4DB2-BD59-A6C34878D82A}">
                    <a16:rowId xmlns:a16="http://schemas.microsoft.com/office/drawing/2014/main" val="1361694050"/>
                  </a:ext>
                </a:extLst>
              </a:tr>
              <a:tr h="370840">
                <a:tc>
                  <a:txBody>
                    <a:bodyPr/>
                    <a:lstStyle/>
                    <a:p>
                      <a:pPr algn="ctr"/>
                      <a:r>
                        <a:rPr lang="en-US" b="1" dirty="0">
                          <a:latin typeface="Source Sans Pro" panose="020B0503030403020204" pitchFamily="34" charset="0"/>
                          <a:ea typeface="Source Sans Pro" panose="020B0503030403020204" pitchFamily="34" charset="0"/>
                        </a:rPr>
                        <a:t>Methods of Evaluation</a:t>
                      </a:r>
                    </a:p>
                  </a:txBody>
                  <a:tcPr/>
                </a:tc>
                <a:extLst>
                  <a:ext uri="{0D108BD9-81ED-4DB2-BD59-A6C34878D82A}">
                    <a16:rowId xmlns:a16="http://schemas.microsoft.com/office/drawing/2014/main" val="1920892441"/>
                  </a:ext>
                </a:extLst>
              </a:tr>
            </a:tbl>
          </a:graphicData>
        </a:graphic>
      </p:graphicFrame>
      <p:sp>
        <p:nvSpPr>
          <p:cNvPr id="5" name="Slide Number Placeholder 4"/>
          <p:cNvSpPr>
            <a:spLocks noGrp="1"/>
          </p:cNvSpPr>
          <p:nvPr>
            <p:ph type="sldNum" sz="quarter" idx="10"/>
          </p:nvPr>
        </p:nvSpPr>
        <p:spPr/>
        <p:txBody>
          <a:bodyPr/>
          <a:lstStyle/>
          <a:p>
            <a:pPr>
              <a:defRPr/>
            </a:pPr>
            <a:fld id="{19F883E1-6DB3-424C-AEDE-CC6629DEB65D}" type="slidenum">
              <a:rPr lang="en-US" altLang="en-US" smtClean="0"/>
              <a:pPr>
                <a:defRPr/>
              </a:pPr>
              <a:t>7</a:t>
            </a:fld>
            <a:endParaRPr lang="en-US" altLang="en-US"/>
          </a:p>
        </p:txBody>
      </p:sp>
    </p:spTree>
    <p:extLst>
      <p:ext uri="{BB962C8B-B14F-4D97-AF65-F5344CB8AC3E}">
        <p14:creationId xmlns:p14="http://schemas.microsoft.com/office/powerpoint/2010/main" val="863624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0A32D-5DF7-4871-B489-0D2EDDF8F357}"/>
              </a:ext>
            </a:extLst>
          </p:cNvPr>
          <p:cNvSpPr>
            <a:spLocks noGrp="1"/>
          </p:cNvSpPr>
          <p:nvPr>
            <p:ph type="title"/>
          </p:nvPr>
        </p:nvSpPr>
        <p:spPr/>
        <p:txBody>
          <a:bodyPr/>
          <a:lstStyle/>
          <a:p>
            <a:r>
              <a:rPr lang="en-US" b="1" dirty="0">
                <a:latin typeface="Palatino"/>
              </a:rPr>
              <a:t>Discussion</a:t>
            </a:r>
            <a:endParaRPr lang="en-US" b="1" dirty="0"/>
          </a:p>
        </p:txBody>
      </p:sp>
      <p:sp>
        <p:nvSpPr>
          <p:cNvPr id="3" name="Content Placeholder 2">
            <a:extLst>
              <a:ext uri="{FF2B5EF4-FFF2-40B4-BE49-F238E27FC236}">
                <a16:creationId xmlns:a16="http://schemas.microsoft.com/office/drawing/2014/main" id="{1804A129-C9C8-4965-B383-660DA7B66879}"/>
              </a:ext>
            </a:extLst>
          </p:cNvPr>
          <p:cNvSpPr>
            <a:spLocks noGrp="1"/>
          </p:cNvSpPr>
          <p:nvPr>
            <p:ph idx="1"/>
          </p:nvPr>
        </p:nvSpPr>
        <p:spPr/>
        <p:txBody>
          <a:bodyPr vert="horz" lIns="91440" tIns="45720" rIns="91440" bIns="45720" rtlCol="0" anchor="t">
            <a:normAutofit/>
          </a:bodyPr>
          <a:lstStyle/>
          <a:p>
            <a:pPr>
              <a:lnSpc>
                <a:spcPct val="100000"/>
              </a:lnSpc>
              <a:spcBef>
                <a:spcPts val="0"/>
              </a:spcBef>
            </a:pPr>
            <a:r>
              <a:rPr lang="en-US" sz="2800" b="1" dirty="0">
                <a:latin typeface="Source Sans Pro" panose="020B0503030403020204" pitchFamily="34" charset="0"/>
                <a:ea typeface="Source Sans Pro" panose="020B0503030403020204" pitchFamily="34" charset="0"/>
                <a:cs typeface="Gill Sans"/>
              </a:rPr>
              <a:t>Are there different equity concerns between Credit and Noncredit courses?</a:t>
            </a:r>
          </a:p>
          <a:p>
            <a:pPr>
              <a:lnSpc>
                <a:spcPct val="100000"/>
              </a:lnSpc>
              <a:spcBef>
                <a:spcPts val="0"/>
              </a:spcBef>
            </a:pPr>
            <a:endParaRPr lang="en-US" sz="1200" b="1" dirty="0">
              <a:latin typeface="Source Sans Pro" panose="020B0503030403020204" pitchFamily="34" charset="0"/>
              <a:ea typeface="Source Sans Pro" panose="020B0503030403020204" pitchFamily="34" charset="0"/>
              <a:cs typeface="Gill Sans"/>
            </a:endParaRPr>
          </a:p>
          <a:p>
            <a:pPr>
              <a:lnSpc>
                <a:spcPct val="100000"/>
              </a:lnSpc>
              <a:spcBef>
                <a:spcPts val="0"/>
              </a:spcBef>
            </a:pPr>
            <a:r>
              <a:rPr lang="en-US" sz="2800" b="1" dirty="0">
                <a:latin typeface="Source Sans Pro" panose="020B0503030403020204" pitchFamily="34" charset="0"/>
                <a:ea typeface="Source Sans Pro" panose="020B0503030403020204" pitchFamily="34" charset="0"/>
                <a:cs typeface="Gill Sans"/>
              </a:rPr>
              <a:t>If so, how do you address those differences?</a:t>
            </a:r>
            <a:endParaRPr lang="en-US" b="1" dirty="0">
              <a:latin typeface="Source Sans Pro" panose="020B0503030403020204" pitchFamily="34" charset="0"/>
              <a:ea typeface="Source Sans Pro" panose="020B0503030403020204" pitchFamily="34" charset="0"/>
            </a:endParaRPr>
          </a:p>
        </p:txBody>
      </p:sp>
      <p:sp>
        <p:nvSpPr>
          <p:cNvPr id="5" name="Text Placeholder 4"/>
          <p:cNvSpPr>
            <a:spLocks noGrp="1"/>
          </p:cNvSpPr>
          <p:nvPr>
            <p:ph type="body" sz="half" idx="2"/>
          </p:nvPr>
        </p:nvSpPr>
        <p:spPr/>
        <p:txBody>
          <a:bodyPr/>
          <a:lstStyle/>
          <a:p>
            <a:r>
              <a:rPr lang="en-US" b="1" dirty="0"/>
              <a:t>Things to Consider</a:t>
            </a:r>
          </a:p>
        </p:txBody>
      </p:sp>
      <p:sp>
        <p:nvSpPr>
          <p:cNvPr id="4" name="Slide Number Placeholder 3">
            <a:extLst>
              <a:ext uri="{FF2B5EF4-FFF2-40B4-BE49-F238E27FC236}">
                <a16:creationId xmlns:a16="http://schemas.microsoft.com/office/drawing/2014/main" id="{84C49069-EE14-468F-9075-1AF15CF99D63}"/>
              </a:ext>
            </a:extLst>
          </p:cNvPr>
          <p:cNvSpPr>
            <a:spLocks noGrp="1"/>
          </p:cNvSpPr>
          <p:nvPr>
            <p:ph type="sldNum" sz="quarter" idx="10"/>
          </p:nvPr>
        </p:nvSpPr>
        <p:spPr/>
        <p:txBody>
          <a:bodyPr/>
          <a:lstStyle/>
          <a:p>
            <a:fld id="{492D8F1A-69A8-9242-9469-8400121D240A}" type="slidenum">
              <a:rPr lang="en-US" smtClean="0"/>
              <a:t>8</a:t>
            </a:fld>
            <a:endParaRPr lang="en-US"/>
          </a:p>
        </p:txBody>
      </p:sp>
    </p:spTree>
    <p:extLst>
      <p:ext uri="{BB962C8B-B14F-4D97-AF65-F5344CB8AC3E}">
        <p14:creationId xmlns:p14="http://schemas.microsoft.com/office/powerpoint/2010/main" val="3574373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EFC34-5099-406B-ADBF-1F88BE7E6012}"/>
              </a:ext>
            </a:extLst>
          </p:cNvPr>
          <p:cNvSpPr>
            <a:spLocks noGrp="1"/>
          </p:cNvSpPr>
          <p:nvPr>
            <p:ph type="title"/>
          </p:nvPr>
        </p:nvSpPr>
        <p:spPr/>
        <p:txBody>
          <a:bodyPr>
            <a:normAutofit/>
          </a:bodyPr>
          <a:lstStyle/>
          <a:p>
            <a:r>
              <a:rPr lang="en-US" sz="4000" b="1" dirty="0">
                <a:latin typeface="Palatino"/>
              </a:rPr>
              <a:t>Equity and the COR (Framework)</a:t>
            </a:r>
            <a:endParaRPr lang="en-US" sz="4000" b="1" dirty="0"/>
          </a:p>
        </p:txBody>
      </p:sp>
      <p:sp>
        <p:nvSpPr>
          <p:cNvPr id="3" name="Content Placeholder 2">
            <a:extLst>
              <a:ext uri="{FF2B5EF4-FFF2-40B4-BE49-F238E27FC236}">
                <a16:creationId xmlns:a16="http://schemas.microsoft.com/office/drawing/2014/main" id="{3373E4A4-B4E2-42D7-9DEF-5DD6B78DE0E0}"/>
              </a:ext>
            </a:extLst>
          </p:cNvPr>
          <p:cNvSpPr>
            <a:spLocks noGrp="1"/>
          </p:cNvSpPr>
          <p:nvPr>
            <p:ph idx="1"/>
          </p:nvPr>
        </p:nvSpPr>
        <p:spPr>
          <a:xfrm>
            <a:off x="864781" y="2488018"/>
            <a:ext cx="10058400" cy="3966569"/>
          </a:xfrm>
        </p:spPr>
        <p:txBody>
          <a:bodyPr vert="horz" lIns="91440" tIns="45720" rIns="91440" bIns="45720" rtlCol="0" anchor="t">
            <a:normAutofit/>
          </a:bodyPr>
          <a:lstStyle/>
          <a:p>
            <a:pPr marL="457200" indent="-457200">
              <a:buFont typeface="Arial" panose="020B0604020202020204" pitchFamily="34" charset="0"/>
              <a:buChar char="•"/>
            </a:pPr>
            <a:r>
              <a:rPr lang="en-US" b="1" dirty="0">
                <a:latin typeface="Source Sans Pro" panose="020B0503030403020204" pitchFamily="34" charset="0"/>
                <a:ea typeface="Source Sans Pro" panose="020B0503030403020204" pitchFamily="34" charset="0"/>
                <a:cs typeface="Gill Sans"/>
              </a:rPr>
              <a:t>Definitions and Importance of Equity at the CCC </a:t>
            </a:r>
          </a:p>
          <a:p>
            <a:pPr marL="457200" indent="-457200">
              <a:buFont typeface="Arial" panose="020B0604020202020204" pitchFamily="34" charset="0"/>
              <a:buChar char="•"/>
            </a:pPr>
            <a:r>
              <a:rPr lang="en-US" dirty="0">
                <a:latin typeface="Source Sans Pro" panose="020B0503030403020204" pitchFamily="34" charset="0"/>
                <a:ea typeface="Source Sans Pro" panose="020B0503030403020204" pitchFamily="34" charset="0"/>
                <a:cs typeface="Gill Sans"/>
              </a:rPr>
              <a:t>Curriculum review and revision should be at the heart of equity work since it is the foundation of the courses we teach </a:t>
            </a:r>
            <a:endParaRPr lang="en-US" dirty="0">
              <a:latin typeface="Source Sans Pro" panose="020B0503030403020204" pitchFamily="34" charset="0"/>
              <a:ea typeface="Source Sans Pro" panose="020B0503030403020204" pitchFamily="34" charset="0"/>
            </a:endParaRPr>
          </a:p>
          <a:p>
            <a:pPr marL="457200" indent="-457200">
              <a:buFont typeface="Arial" panose="020B0604020202020204" pitchFamily="34" charset="0"/>
              <a:buChar char="•"/>
            </a:pPr>
            <a:r>
              <a:rPr lang="en-US" dirty="0">
                <a:latin typeface="Source Sans Pro" panose="020B0503030403020204" pitchFamily="34" charset="0"/>
                <a:ea typeface="Source Sans Pro" panose="020B0503030403020204" pitchFamily="34" charset="0"/>
                <a:cs typeface="Gill Sans"/>
              </a:rPr>
              <a:t>Train and review curriculum through an equity minded framework</a:t>
            </a:r>
          </a:p>
          <a:p>
            <a:pPr marL="457200" indent="-457200">
              <a:buFont typeface="Arial" panose="020B0604020202020204" pitchFamily="34" charset="0"/>
              <a:buChar char="•"/>
            </a:pPr>
            <a:r>
              <a:rPr lang="en-US" dirty="0">
                <a:latin typeface="Source Sans Pro" panose="020B0503030403020204" pitchFamily="34" charset="0"/>
                <a:ea typeface="Source Sans Pro" panose="020B0503030403020204" pitchFamily="34" charset="0"/>
              </a:rPr>
              <a:t>Ask questions or dialog about textbooks, objectives, outcomes, content outlines, and sample assignments. </a:t>
            </a:r>
          </a:p>
          <a:p>
            <a:pPr marL="457200" indent="-457200">
              <a:buFont typeface="Arial" panose="020B0604020202020204" pitchFamily="34" charset="0"/>
              <a:buChar char="•"/>
            </a:pPr>
            <a:r>
              <a:rPr lang="en-US" dirty="0">
                <a:latin typeface="Source Sans Pro" panose="020B0503030403020204" pitchFamily="34" charset="0"/>
                <a:ea typeface="Source Sans Pro" panose="020B0503030403020204" pitchFamily="34" charset="0"/>
              </a:rPr>
              <a:t>Make disaggregated equity data part of your curricular review</a:t>
            </a:r>
          </a:p>
          <a:p>
            <a:pPr marL="457200" indent="-457200">
              <a:buFont typeface="Arial" panose="020B0604020202020204" pitchFamily="34" charset="0"/>
              <a:buChar char="•"/>
            </a:pPr>
            <a:r>
              <a:rPr lang="en-US" dirty="0">
                <a:latin typeface="Source Sans Pro" panose="020B0503030403020204" pitchFamily="34" charset="0"/>
                <a:ea typeface="Source Sans Pro" panose="020B0503030403020204" pitchFamily="34" charset="0"/>
                <a:cs typeface="Gill Sans"/>
              </a:rPr>
              <a:t>Support and provide professional development in culturally responsive teaching</a:t>
            </a:r>
          </a:p>
          <a:p>
            <a:endParaRPr lang="en-US"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57698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SCCC Curriculum Inst. 2020 Theme">
  <a:themeElements>
    <a:clrScheme name="ASCCC CI 2021">
      <a:dk1>
        <a:srgbClr val="005B96"/>
      </a:dk1>
      <a:lt1>
        <a:srgbClr val="FFFFFF"/>
      </a:lt1>
      <a:dk2>
        <a:srgbClr val="4186C3"/>
      </a:dk2>
      <a:lt2>
        <a:srgbClr val="F0ECE8"/>
      </a:lt2>
      <a:accent1>
        <a:srgbClr val="9277B9"/>
      </a:accent1>
      <a:accent2>
        <a:srgbClr val="26BB9A"/>
      </a:accent2>
      <a:accent3>
        <a:srgbClr val="54514F"/>
      </a:accent3>
      <a:accent4>
        <a:srgbClr val="008C77"/>
      </a:accent4>
      <a:accent5>
        <a:srgbClr val="005B95"/>
      </a:accent5>
      <a:accent6>
        <a:srgbClr val="4186C3"/>
      </a:accent6>
      <a:hlink>
        <a:srgbClr val="005B95"/>
      </a:hlink>
      <a:folHlink>
        <a:srgbClr val="9277B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CI 2021 ppt template 2" id="{C02EB565-96C3-934D-85A9-DD9D929CF13C}" vid="{054F5572-FA90-DF4F-B53B-76D1F8F34A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B37C6773105B140AD07D38B8D07674D" ma:contentTypeVersion="13" ma:contentTypeDescription="Create a new document." ma:contentTypeScope="" ma:versionID="d42dd8de223b673a50074023a8ef508c">
  <xsd:schema xmlns:xsd="http://www.w3.org/2001/XMLSchema" xmlns:xs="http://www.w3.org/2001/XMLSchema" xmlns:p="http://schemas.microsoft.com/office/2006/metadata/properties" xmlns:ns3="a1cb6f91-f479-438b-917f-e992ab2fb4aa" xmlns:ns4="76bf2b6e-e763-45a8-9791-d23f07003e63" targetNamespace="http://schemas.microsoft.com/office/2006/metadata/properties" ma:root="true" ma:fieldsID="e4167eac93eb9155467cb3887e4cfbed" ns3:_="" ns4:_="">
    <xsd:import namespace="a1cb6f91-f479-438b-917f-e992ab2fb4aa"/>
    <xsd:import namespace="76bf2b6e-e763-45a8-9791-d23f07003e6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cb6f91-f479-438b-917f-e992ab2fb4a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6bf2b6e-e763-45a8-9791-d23f07003e6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CECEC69-806C-4A00-A5F4-10D4BC74C9E8}">
  <ds:schemaRefs>
    <ds:schemaRef ds:uri="http://schemas.microsoft.com/sharepoint/v3/contenttype/forms"/>
  </ds:schemaRefs>
</ds:datastoreItem>
</file>

<file path=customXml/itemProps2.xml><?xml version="1.0" encoding="utf-8"?>
<ds:datastoreItem xmlns:ds="http://schemas.openxmlformats.org/officeDocument/2006/customXml" ds:itemID="{F180604C-0268-4677-90F2-715418A94220}">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76bf2b6e-e763-45a8-9791-d23f07003e63"/>
    <ds:schemaRef ds:uri="http://purl.org/dc/elements/1.1/"/>
    <ds:schemaRef ds:uri="http://schemas.microsoft.com/office/2006/metadata/properties"/>
    <ds:schemaRef ds:uri="a1cb6f91-f479-438b-917f-e992ab2fb4aa"/>
    <ds:schemaRef ds:uri="http://www.w3.org/XML/1998/namespace"/>
  </ds:schemaRefs>
</ds:datastoreItem>
</file>

<file path=customXml/itemProps3.xml><?xml version="1.0" encoding="utf-8"?>
<ds:datastoreItem xmlns:ds="http://schemas.openxmlformats.org/officeDocument/2006/customXml" ds:itemID="{93F5446D-804F-4917-BBB3-D6A12199C4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1cb6f91-f479-438b-917f-e992ab2fb4aa"/>
    <ds:schemaRef ds:uri="76bf2b6e-e763-45a8-9791-d23f07003e6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ASCCC CI 2021 ppt template 2</Template>
  <TotalTime>547</TotalTime>
  <Words>1880</Words>
  <Application>Microsoft Office PowerPoint</Application>
  <PresentationFormat>Widescreen</PresentationFormat>
  <Paragraphs>249</Paragraphs>
  <Slides>25</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Palatino</vt:lpstr>
      <vt:lpstr>Source Sans Pro</vt:lpstr>
      <vt:lpstr>ASCCC Curriculum Inst. 2020 Theme</vt:lpstr>
      <vt:lpstr>In Search of the Perfect COR: Diversity and Equity in the Classroom</vt:lpstr>
      <vt:lpstr>Breakout Description</vt:lpstr>
      <vt:lpstr>Presenters</vt:lpstr>
      <vt:lpstr>Breakout Outline</vt:lpstr>
      <vt:lpstr>What is the COR?</vt:lpstr>
      <vt:lpstr>Importance of the COR</vt:lpstr>
      <vt:lpstr>Required Sections of the COR</vt:lpstr>
      <vt:lpstr>Discussion</vt:lpstr>
      <vt:lpstr>Equity and the COR (Framework)</vt:lpstr>
      <vt:lpstr>Equity and the COR (Framework)</vt:lpstr>
      <vt:lpstr>Addressing Equity in the COR</vt:lpstr>
      <vt:lpstr>Addressing Equity in the COR</vt:lpstr>
      <vt:lpstr>Addressing Equity in the COR</vt:lpstr>
      <vt:lpstr>Addressing  Equity in the  COR</vt:lpstr>
      <vt:lpstr>Objectives and SLOs</vt:lpstr>
      <vt:lpstr>Addressing Equity in the COR</vt:lpstr>
      <vt:lpstr>Addressing Equity in the COR</vt:lpstr>
      <vt:lpstr>Addressing Equity in the COR</vt:lpstr>
      <vt:lpstr>Addressing Equity in the COR</vt:lpstr>
      <vt:lpstr>Discussion</vt:lpstr>
      <vt:lpstr>Other COR Components to Consider</vt:lpstr>
      <vt:lpstr>COR and Academic Freedom</vt:lpstr>
      <vt:lpstr>Regulations and Resources </vt:lpstr>
      <vt:lpstr>Further Resources </vt:lpstr>
      <vt:lpstr>Questions </vt:lpstr>
    </vt:vector>
  </TitlesOfParts>
  <Company>Bakersfield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Osea</dc:creator>
  <cp:lastModifiedBy>Edie</cp:lastModifiedBy>
  <cp:revision>195</cp:revision>
  <cp:lastPrinted>2020-11-24T19:39:26Z</cp:lastPrinted>
  <dcterms:created xsi:type="dcterms:W3CDTF">2021-06-20T17:32:16Z</dcterms:created>
  <dcterms:modified xsi:type="dcterms:W3CDTF">2021-07-08T15:58:35Z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0x010100DB37C6773105B140AD07D38B8D07674D</vt:lpwstr>
  </property>
</Properties>
</file>