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9" r:id="rId2"/>
    <p:sldId id="260" r:id="rId3"/>
    <p:sldId id="261" r:id="rId4"/>
    <p:sldId id="262" r:id="rId5"/>
    <p:sldId id="285" r:id="rId6"/>
    <p:sldId id="265" r:id="rId7"/>
    <p:sldId id="266" r:id="rId8"/>
    <p:sldId id="282" r:id="rId9"/>
    <p:sldId id="267" r:id="rId10"/>
    <p:sldId id="279" r:id="rId11"/>
    <p:sldId id="273" r:id="rId12"/>
    <p:sldId id="280" r:id="rId13"/>
    <p:sldId id="268" r:id="rId14"/>
    <p:sldId id="269" r:id="rId15"/>
    <p:sldId id="276" r:id="rId16"/>
    <p:sldId id="270" r:id="rId17"/>
    <p:sldId id="271" r:id="rId18"/>
    <p:sldId id="272" r:id="rId19"/>
    <p:sldId id="263" r:id="rId20"/>
    <p:sldId id="275" r:id="rId21"/>
    <p:sldId id="277" r:id="rId22"/>
    <p:sldId id="281" r:id="rId23"/>
    <p:sldId id="278"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4831"/>
    <a:srgbClr val="533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09"/>
    <p:restoredTop sz="94653"/>
  </p:normalViewPr>
  <p:slideViewPr>
    <p:cSldViewPr snapToGrid="0" snapToObjects="1">
      <p:cViewPr varScale="1">
        <p:scale>
          <a:sx n="85" d="100"/>
          <a:sy n="85" d="100"/>
        </p:scale>
        <p:origin x="792" y="184"/>
      </p:cViewPr>
      <p:guideLst/>
    </p:cSldViewPr>
  </p:slideViewPr>
  <p:notesTextViewPr>
    <p:cViewPr>
      <p:scale>
        <a:sx n="1" d="1"/>
        <a:sy n="1" d="1"/>
      </p:scale>
      <p:origin x="0" y="0"/>
    </p:cViewPr>
  </p:notesTextViewPr>
  <p:notesViewPr>
    <p:cSldViewPr snapToGrid="0" snapToObjects="1">
      <p:cViewPr varScale="1">
        <p:scale>
          <a:sx n="69" d="100"/>
          <a:sy n="69" d="100"/>
        </p:scale>
        <p:origin x="300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1718C-EE5C-A545-A26B-F1D44DE2C295}" type="datetimeFigureOut">
              <a:rPr lang="en-US" smtClean="0"/>
              <a:t>6/30/20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E57F4-9D9C-5847-BCD2-13B860A1E044}" type="slidenum">
              <a:rPr lang="en-US" smtClean="0"/>
              <a:t>‹#›</a:t>
            </a:fld>
            <a:endParaRPr lang="en-US"/>
          </a:p>
        </p:txBody>
      </p:sp>
    </p:spTree>
    <p:extLst>
      <p:ext uri="{BB962C8B-B14F-4D97-AF65-F5344CB8AC3E}">
        <p14:creationId xmlns:p14="http://schemas.microsoft.com/office/powerpoint/2010/main" val="145459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then Wendy</a:t>
            </a:r>
          </a:p>
        </p:txBody>
      </p:sp>
      <p:sp>
        <p:nvSpPr>
          <p:cNvPr id="4" name="Slide Number Placeholder 3"/>
          <p:cNvSpPr>
            <a:spLocks noGrp="1"/>
          </p:cNvSpPr>
          <p:nvPr>
            <p:ph type="sldNum" sz="quarter" idx="5"/>
          </p:nvPr>
        </p:nvSpPr>
        <p:spPr/>
        <p:txBody>
          <a:bodyPr/>
          <a:lstStyle/>
          <a:p>
            <a:fld id="{557E57F4-9D9C-5847-BCD2-13B860A1E044}" type="slidenum">
              <a:rPr lang="en-US" smtClean="0"/>
              <a:t>1</a:t>
            </a:fld>
            <a:endParaRPr lang="en-US"/>
          </a:p>
        </p:txBody>
      </p:sp>
    </p:spTree>
    <p:extLst>
      <p:ext uri="{BB962C8B-B14F-4D97-AF65-F5344CB8AC3E}">
        <p14:creationId xmlns:p14="http://schemas.microsoft.com/office/powerpoint/2010/main" val="3017716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11</a:t>
            </a:fld>
            <a:endParaRPr lang="en-US"/>
          </a:p>
        </p:txBody>
      </p:sp>
    </p:spTree>
    <p:extLst>
      <p:ext uri="{BB962C8B-B14F-4D97-AF65-F5344CB8AC3E}">
        <p14:creationId xmlns:p14="http://schemas.microsoft.com/office/powerpoint/2010/main" val="4137487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12</a:t>
            </a:fld>
            <a:endParaRPr lang="en-US"/>
          </a:p>
        </p:txBody>
      </p:sp>
    </p:spTree>
    <p:extLst>
      <p:ext uri="{BB962C8B-B14F-4D97-AF65-F5344CB8AC3E}">
        <p14:creationId xmlns:p14="http://schemas.microsoft.com/office/powerpoint/2010/main" val="3531365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13</a:t>
            </a:fld>
            <a:endParaRPr lang="en-US"/>
          </a:p>
        </p:txBody>
      </p:sp>
    </p:spTree>
    <p:extLst>
      <p:ext uri="{BB962C8B-B14F-4D97-AF65-F5344CB8AC3E}">
        <p14:creationId xmlns:p14="http://schemas.microsoft.com/office/powerpoint/2010/main" val="212638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14</a:t>
            </a:fld>
            <a:endParaRPr lang="en-US"/>
          </a:p>
        </p:txBody>
      </p:sp>
    </p:spTree>
    <p:extLst>
      <p:ext uri="{BB962C8B-B14F-4D97-AF65-F5344CB8AC3E}">
        <p14:creationId xmlns:p14="http://schemas.microsoft.com/office/powerpoint/2010/main" val="159363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15</a:t>
            </a:fld>
            <a:endParaRPr lang="en-US"/>
          </a:p>
        </p:txBody>
      </p:sp>
    </p:spTree>
    <p:extLst>
      <p:ext uri="{BB962C8B-B14F-4D97-AF65-F5344CB8AC3E}">
        <p14:creationId xmlns:p14="http://schemas.microsoft.com/office/powerpoint/2010/main" val="744060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16</a:t>
            </a:fld>
            <a:endParaRPr lang="en-US"/>
          </a:p>
        </p:txBody>
      </p:sp>
    </p:spTree>
    <p:extLst>
      <p:ext uri="{BB962C8B-B14F-4D97-AF65-F5344CB8AC3E}">
        <p14:creationId xmlns:p14="http://schemas.microsoft.com/office/powerpoint/2010/main" val="3294237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17</a:t>
            </a:fld>
            <a:endParaRPr lang="en-US"/>
          </a:p>
        </p:txBody>
      </p:sp>
    </p:spTree>
    <p:extLst>
      <p:ext uri="{BB962C8B-B14F-4D97-AF65-F5344CB8AC3E}">
        <p14:creationId xmlns:p14="http://schemas.microsoft.com/office/powerpoint/2010/main" val="558929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18</a:t>
            </a:fld>
            <a:endParaRPr lang="en-US"/>
          </a:p>
        </p:txBody>
      </p:sp>
    </p:spTree>
    <p:extLst>
      <p:ext uri="{BB962C8B-B14F-4D97-AF65-F5344CB8AC3E}">
        <p14:creationId xmlns:p14="http://schemas.microsoft.com/office/powerpoint/2010/main" val="3778451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19</a:t>
            </a:fld>
            <a:endParaRPr lang="en-US"/>
          </a:p>
        </p:txBody>
      </p:sp>
    </p:spTree>
    <p:extLst>
      <p:ext uri="{BB962C8B-B14F-4D97-AF65-F5344CB8AC3E}">
        <p14:creationId xmlns:p14="http://schemas.microsoft.com/office/powerpoint/2010/main" val="3969021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Slide Number Placeholder 3"/>
          <p:cNvSpPr>
            <a:spLocks noGrp="1"/>
          </p:cNvSpPr>
          <p:nvPr>
            <p:ph type="sldNum" sz="quarter" idx="5"/>
          </p:nvPr>
        </p:nvSpPr>
        <p:spPr/>
        <p:txBody>
          <a:bodyPr/>
          <a:lstStyle/>
          <a:p>
            <a:fld id="{557E57F4-9D9C-5847-BCD2-13B860A1E044}" type="slidenum">
              <a:rPr lang="en-US" smtClean="0"/>
              <a:t>20</a:t>
            </a:fld>
            <a:endParaRPr lang="en-US"/>
          </a:p>
        </p:txBody>
      </p:sp>
    </p:spTree>
    <p:extLst>
      <p:ext uri="{BB962C8B-B14F-4D97-AF65-F5344CB8AC3E}">
        <p14:creationId xmlns:p14="http://schemas.microsoft.com/office/powerpoint/2010/main" val="38019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2</a:t>
            </a:fld>
            <a:endParaRPr lang="en-US"/>
          </a:p>
        </p:txBody>
      </p:sp>
    </p:spTree>
    <p:extLst>
      <p:ext uri="{BB962C8B-B14F-4D97-AF65-F5344CB8AC3E}">
        <p14:creationId xmlns:p14="http://schemas.microsoft.com/office/powerpoint/2010/main" val="2383132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Slide Number Placeholder 3"/>
          <p:cNvSpPr>
            <a:spLocks noGrp="1"/>
          </p:cNvSpPr>
          <p:nvPr>
            <p:ph type="sldNum" sz="quarter" idx="5"/>
          </p:nvPr>
        </p:nvSpPr>
        <p:spPr/>
        <p:txBody>
          <a:bodyPr/>
          <a:lstStyle/>
          <a:p>
            <a:fld id="{557E57F4-9D9C-5847-BCD2-13B860A1E044}" type="slidenum">
              <a:rPr lang="en-US" smtClean="0"/>
              <a:t>21</a:t>
            </a:fld>
            <a:endParaRPr lang="en-US"/>
          </a:p>
        </p:txBody>
      </p:sp>
    </p:spTree>
    <p:extLst>
      <p:ext uri="{BB962C8B-B14F-4D97-AF65-F5344CB8AC3E}">
        <p14:creationId xmlns:p14="http://schemas.microsoft.com/office/powerpoint/2010/main" val="2864289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22</a:t>
            </a:fld>
            <a:endParaRPr lang="en-US"/>
          </a:p>
        </p:txBody>
      </p:sp>
    </p:spTree>
    <p:extLst>
      <p:ext uri="{BB962C8B-B14F-4D97-AF65-F5344CB8AC3E}">
        <p14:creationId xmlns:p14="http://schemas.microsoft.com/office/powerpoint/2010/main" val="3827525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Slide Number Placeholder 3"/>
          <p:cNvSpPr>
            <a:spLocks noGrp="1"/>
          </p:cNvSpPr>
          <p:nvPr>
            <p:ph type="sldNum" sz="quarter" idx="5"/>
          </p:nvPr>
        </p:nvSpPr>
        <p:spPr/>
        <p:txBody>
          <a:bodyPr/>
          <a:lstStyle/>
          <a:p>
            <a:fld id="{557E57F4-9D9C-5847-BCD2-13B860A1E044}" type="slidenum">
              <a:rPr lang="en-US" smtClean="0"/>
              <a:t>23</a:t>
            </a:fld>
            <a:endParaRPr lang="en-US"/>
          </a:p>
        </p:txBody>
      </p:sp>
    </p:spTree>
    <p:extLst>
      <p:ext uri="{BB962C8B-B14F-4D97-AF65-F5344CB8AC3E}">
        <p14:creationId xmlns:p14="http://schemas.microsoft.com/office/powerpoint/2010/main" val="1616970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24</a:t>
            </a:fld>
            <a:endParaRPr lang="en-US"/>
          </a:p>
        </p:txBody>
      </p:sp>
    </p:spTree>
    <p:extLst>
      <p:ext uri="{BB962C8B-B14F-4D97-AF65-F5344CB8AC3E}">
        <p14:creationId xmlns:p14="http://schemas.microsoft.com/office/powerpoint/2010/main" val="58189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3</a:t>
            </a:fld>
            <a:endParaRPr lang="en-US"/>
          </a:p>
        </p:txBody>
      </p:sp>
    </p:spTree>
    <p:extLst>
      <p:ext uri="{BB962C8B-B14F-4D97-AF65-F5344CB8AC3E}">
        <p14:creationId xmlns:p14="http://schemas.microsoft.com/office/powerpoint/2010/main" val="13002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Slide Number Placeholder 3"/>
          <p:cNvSpPr>
            <a:spLocks noGrp="1"/>
          </p:cNvSpPr>
          <p:nvPr>
            <p:ph type="sldNum" sz="quarter" idx="5"/>
          </p:nvPr>
        </p:nvSpPr>
        <p:spPr/>
        <p:txBody>
          <a:bodyPr/>
          <a:lstStyle/>
          <a:p>
            <a:fld id="{557E57F4-9D9C-5847-BCD2-13B860A1E044}" type="slidenum">
              <a:rPr lang="en-US" smtClean="0"/>
              <a:t>4</a:t>
            </a:fld>
            <a:endParaRPr lang="en-US"/>
          </a:p>
        </p:txBody>
      </p:sp>
    </p:spTree>
    <p:extLst>
      <p:ext uri="{BB962C8B-B14F-4D97-AF65-F5344CB8AC3E}">
        <p14:creationId xmlns:p14="http://schemas.microsoft.com/office/powerpoint/2010/main" val="344104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Slide Number Placeholder 3"/>
          <p:cNvSpPr>
            <a:spLocks noGrp="1"/>
          </p:cNvSpPr>
          <p:nvPr>
            <p:ph type="sldNum" sz="quarter" idx="5"/>
          </p:nvPr>
        </p:nvSpPr>
        <p:spPr/>
        <p:txBody>
          <a:bodyPr/>
          <a:lstStyle/>
          <a:p>
            <a:fld id="{557E57F4-9D9C-5847-BCD2-13B860A1E044}" type="slidenum">
              <a:rPr lang="en-US" smtClean="0"/>
              <a:t>6</a:t>
            </a:fld>
            <a:endParaRPr lang="en-US"/>
          </a:p>
        </p:txBody>
      </p:sp>
    </p:spTree>
    <p:extLst>
      <p:ext uri="{BB962C8B-B14F-4D97-AF65-F5344CB8AC3E}">
        <p14:creationId xmlns:p14="http://schemas.microsoft.com/office/powerpoint/2010/main" val="2360689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Slide Number Placeholder 3"/>
          <p:cNvSpPr>
            <a:spLocks noGrp="1"/>
          </p:cNvSpPr>
          <p:nvPr>
            <p:ph type="sldNum" sz="quarter" idx="5"/>
          </p:nvPr>
        </p:nvSpPr>
        <p:spPr/>
        <p:txBody>
          <a:bodyPr/>
          <a:lstStyle/>
          <a:p>
            <a:fld id="{557E57F4-9D9C-5847-BCD2-13B860A1E044}" type="slidenum">
              <a:rPr lang="en-US" smtClean="0"/>
              <a:t>7</a:t>
            </a:fld>
            <a:endParaRPr lang="en-US"/>
          </a:p>
        </p:txBody>
      </p:sp>
    </p:spTree>
    <p:extLst>
      <p:ext uri="{BB962C8B-B14F-4D97-AF65-F5344CB8AC3E}">
        <p14:creationId xmlns:p14="http://schemas.microsoft.com/office/powerpoint/2010/main" val="716848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Slide Number Placeholder 3"/>
          <p:cNvSpPr>
            <a:spLocks noGrp="1"/>
          </p:cNvSpPr>
          <p:nvPr>
            <p:ph type="sldNum" sz="quarter" idx="5"/>
          </p:nvPr>
        </p:nvSpPr>
        <p:spPr/>
        <p:txBody>
          <a:bodyPr/>
          <a:lstStyle/>
          <a:p>
            <a:fld id="{557E57F4-9D9C-5847-BCD2-13B860A1E044}" type="slidenum">
              <a:rPr lang="en-US" smtClean="0"/>
              <a:t>8</a:t>
            </a:fld>
            <a:endParaRPr lang="en-US"/>
          </a:p>
        </p:txBody>
      </p:sp>
    </p:spTree>
    <p:extLst>
      <p:ext uri="{BB962C8B-B14F-4D97-AF65-F5344CB8AC3E}">
        <p14:creationId xmlns:p14="http://schemas.microsoft.com/office/powerpoint/2010/main" val="2140731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Slide Number Placeholder 3"/>
          <p:cNvSpPr>
            <a:spLocks noGrp="1"/>
          </p:cNvSpPr>
          <p:nvPr>
            <p:ph type="sldNum" sz="quarter" idx="5"/>
          </p:nvPr>
        </p:nvSpPr>
        <p:spPr/>
        <p:txBody>
          <a:bodyPr/>
          <a:lstStyle/>
          <a:p>
            <a:fld id="{557E57F4-9D9C-5847-BCD2-13B860A1E044}" type="slidenum">
              <a:rPr lang="en-US" smtClean="0"/>
              <a:t>9</a:t>
            </a:fld>
            <a:endParaRPr lang="en-US"/>
          </a:p>
        </p:txBody>
      </p:sp>
    </p:spTree>
    <p:extLst>
      <p:ext uri="{BB962C8B-B14F-4D97-AF65-F5344CB8AC3E}">
        <p14:creationId xmlns:p14="http://schemas.microsoft.com/office/powerpoint/2010/main" val="2496991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Slide Number Placeholder 3"/>
          <p:cNvSpPr>
            <a:spLocks noGrp="1"/>
          </p:cNvSpPr>
          <p:nvPr>
            <p:ph type="sldNum" sz="quarter" idx="5"/>
          </p:nvPr>
        </p:nvSpPr>
        <p:spPr/>
        <p:txBody>
          <a:bodyPr/>
          <a:lstStyle/>
          <a:p>
            <a:fld id="{557E57F4-9D9C-5847-BCD2-13B860A1E044}" type="slidenum">
              <a:rPr lang="en-US" smtClean="0"/>
              <a:t>10</a:t>
            </a:fld>
            <a:endParaRPr lang="en-US"/>
          </a:p>
        </p:txBody>
      </p:sp>
    </p:spTree>
    <p:extLst>
      <p:ext uri="{BB962C8B-B14F-4D97-AF65-F5344CB8AC3E}">
        <p14:creationId xmlns:p14="http://schemas.microsoft.com/office/powerpoint/2010/main" val="188223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8C01E4-BBDE-A04D-BF52-50C7E63D7B5A}"/>
              </a:ext>
            </a:extLst>
          </p:cNvPr>
          <p:cNvSpPr>
            <a:spLocks noGrp="1"/>
          </p:cNvSpPr>
          <p:nvPr>
            <p:ph type="title" hasCustomPrompt="1"/>
          </p:nvPr>
        </p:nvSpPr>
        <p:spPr>
          <a:xfrm>
            <a:off x="4744996" y="2088292"/>
            <a:ext cx="6400800" cy="2730843"/>
          </a:xfrm>
        </p:spPr>
        <p:txBody>
          <a:bodyPr anchor="ctr">
            <a:normAutofit/>
          </a:bodyPr>
          <a:lstStyle>
            <a:lvl1pPr>
              <a:lnSpc>
                <a:spcPct val="100000"/>
              </a:lnSpc>
              <a:defRPr sz="4800">
                <a:solidFill>
                  <a:schemeClr val="bg1"/>
                </a:solidFill>
              </a:defRPr>
            </a:lvl1pPr>
          </a:lstStyle>
          <a:p>
            <a:r>
              <a:rPr lang="en-US" dirty="0"/>
              <a:t>Click to Edit Title</a:t>
            </a:r>
          </a:p>
        </p:txBody>
      </p:sp>
      <p:pic>
        <p:nvPicPr>
          <p:cNvPr id="7" name="Picture 6" descr="ASCCC logo">
            <a:extLst>
              <a:ext uri="{FF2B5EF4-FFF2-40B4-BE49-F238E27FC236}">
                <a16:creationId xmlns:a16="http://schemas.microsoft.com/office/drawing/2014/main" id="{9AD9AFDF-7905-B74A-8D29-1B5C4D2C722B}"/>
              </a:ext>
            </a:extLst>
          </p:cNvPr>
          <p:cNvPicPr>
            <a:picLocks noChangeAspect="1"/>
          </p:cNvPicPr>
          <p:nvPr userDrawn="1"/>
        </p:nvPicPr>
        <p:blipFill>
          <a:blip r:embed="rId3"/>
          <a:stretch>
            <a:fillRect/>
          </a:stretch>
        </p:blipFill>
        <p:spPr>
          <a:xfrm>
            <a:off x="521044" y="2362611"/>
            <a:ext cx="3085513" cy="1727887"/>
          </a:xfrm>
          <a:prstGeom prst="rect">
            <a:avLst/>
          </a:prstGeom>
        </p:spPr>
      </p:pic>
    </p:spTree>
    <p:extLst>
      <p:ext uri="{BB962C8B-B14F-4D97-AF65-F5344CB8AC3E}">
        <p14:creationId xmlns:p14="http://schemas.microsoft.com/office/powerpoint/2010/main" val="305746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2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47135" y="1335091"/>
            <a:ext cx="3583461" cy="1611995"/>
          </a:xfrm>
        </p:spPr>
        <p:txBody>
          <a:bodyPr anchor="b">
            <a:normAutofit/>
          </a:bodyPr>
          <a:lstStyle>
            <a:lvl1pPr algn="ctr">
              <a:defRPr sz="3600"/>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4534930" y="1112108"/>
            <a:ext cx="6672648" cy="46708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16BCEDA2-8D63-C44F-BC49-24E0BC45BAEB}"/>
              </a:ext>
            </a:extLst>
          </p:cNvPr>
          <p:cNvSpPr>
            <a:spLocks noGrp="1"/>
          </p:cNvSpPr>
          <p:nvPr>
            <p:ph type="body" sz="half" idx="2" hasCustomPrompt="1"/>
          </p:nvPr>
        </p:nvSpPr>
        <p:spPr>
          <a:xfrm>
            <a:off x="247135" y="2928551"/>
            <a:ext cx="3583461" cy="2533135"/>
          </a:xfrm>
        </p:spPr>
        <p:txBody>
          <a:bodyPr>
            <a:normAutofit/>
          </a:bodyPr>
          <a:lstStyle>
            <a:lvl1pPr marL="0" indent="0" algn="ctr">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464378" y="6356350"/>
            <a:ext cx="2743200" cy="365125"/>
          </a:xfrm>
        </p:spPr>
        <p:txBody>
          <a:bodyPr/>
          <a:lstStyle/>
          <a:p>
            <a:fld id="{492D8F1A-69A8-9242-9469-8400121D240A}" type="slidenum">
              <a:rPr lang="en-US" smtClean="0"/>
              <a:t>‹#›</a:t>
            </a:fld>
            <a:endParaRPr lang="en-US"/>
          </a:p>
        </p:txBody>
      </p:sp>
    </p:spTree>
    <p:extLst>
      <p:ext uri="{BB962C8B-B14F-4D97-AF65-F5344CB8AC3E}">
        <p14:creationId xmlns:p14="http://schemas.microsoft.com/office/powerpoint/2010/main" val="17001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087395" y="365125"/>
            <a:ext cx="10046043" cy="1325563"/>
          </a:xfrm>
        </p:spPr>
        <p:txBody>
          <a:bodyPr anchor="b">
            <a:normAutofit/>
          </a:bodyPr>
          <a:lstStyle>
            <a:lvl1pPr>
              <a:defRPr sz="3600"/>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1087395" y="1798320"/>
            <a:ext cx="4922537"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6184557" y="1798320"/>
            <a:ext cx="4948881"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6">
            <a:extLst>
              <a:ext uri="{FF2B5EF4-FFF2-40B4-BE49-F238E27FC236}">
                <a16:creationId xmlns:a16="http://schemas.microsoft.com/office/drawing/2014/main" id="{7E383382-0294-BD4C-A5F0-F13A44A6EA7B}"/>
              </a:ext>
            </a:extLst>
          </p:cNvPr>
          <p:cNvSpPr txBox="1">
            <a:spLocks/>
          </p:cNvSpPr>
          <p:nvPr userDrawn="1"/>
        </p:nvSpPr>
        <p:spPr>
          <a:xfrm>
            <a:off x="846437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3666163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7E383382-0294-BD4C-A5F0-F13A44A6EA7B}"/>
              </a:ext>
            </a:extLst>
          </p:cNvPr>
          <p:cNvSpPr txBox="1">
            <a:spLocks/>
          </p:cNvSpPr>
          <p:nvPr userDrawn="1"/>
        </p:nvSpPr>
        <p:spPr>
          <a:xfrm>
            <a:off x="846437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mtClean="0"/>
              <a:pPr/>
              <a:t>‹#›</a:t>
            </a:fld>
            <a:endParaRPr lang="en-US" dirty="0"/>
          </a:p>
        </p:txBody>
      </p:sp>
      <p:sp>
        <p:nvSpPr>
          <p:cNvPr id="15" name="Title 1">
            <a:extLst>
              <a:ext uri="{FF2B5EF4-FFF2-40B4-BE49-F238E27FC236}">
                <a16:creationId xmlns:a16="http://schemas.microsoft.com/office/drawing/2014/main" id="{F364D7FE-3356-3F4C-A9D0-D7CF7DC02071}"/>
              </a:ext>
            </a:extLst>
          </p:cNvPr>
          <p:cNvSpPr>
            <a:spLocks noGrp="1"/>
          </p:cNvSpPr>
          <p:nvPr>
            <p:ph type="title"/>
          </p:nvPr>
        </p:nvSpPr>
        <p:spPr>
          <a:xfrm>
            <a:off x="1075038" y="365125"/>
            <a:ext cx="10058399" cy="1325563"/>
          </a:xfrm>
        </p:spPr>
        <p:txBody>
          <a:bodyPr anchor="b">
            <a:normAutofit/>
          </a:bodyPr>
          <a:lstStyle>
            <a:lvl1pPr algn="l">
              <a:defRPr sz="3600"/>
            </a:lvl1pPr>
          </a:lstStyle>
          <a:p>
            <a:r>
              <a:rPr lang="en-US"/>
              <a:t>Click to edit Master title style</a:t>
            </a:r>
            <a:endParaRPr lang="en-US" dirty="0"/>
          </a:p>
        </p:txBody>
      </p:sp>
      <p:sp>
        <p:nvSpPr>
          <p:cNvPr id="17" name="Content Placeholder 2">
            <a:extLst>
              <a:ext uri="{FF2B5EF4-FFF2-40B4-BE49-F238E27FC236}">
                <a16:creationId xmlns:a16="http://schemas.microsoft.com/office/drawing/2014/main" id="{CEF576B0-A006-8A43-9E28-F8921C359D28}"/>
              </a:ext>
            </a:extLst>
          </p:cNvPr>
          <p:cNvSpPr>
            <a:spLocks noGrp="1"/>
          </p:cNvSpPr>
          <p:nvPr>
            <p:ph sz="half" idx="1"/>
          </p:nvPr>
        </p:nvSpPr>
        <p:spPr>
          <a:xfrm>
            <a:off x="1075038" y="1921669"/>
            <a:ext cx="10058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761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B9249B-BE17-6849-9D73-B0C3BA84C550}"/>
              </a:ext>
            </a:extLst>
          </p:cNvPr>
          <p:cNvSpPr>
            <a:spLocks noGrp="1"/>
          </p:cNvSpPr>
          <p:nvPr>
            <p:ph type="sldNum" sz="quarter" idx="12"/>
          </p:nvPr>
        </p:nvSpPr>
        <p:spPr/>
        <p:txBody>
          <a:bodyPr/>
          <a:lstStyle/>
          <a:p>
            <a:fld id="{492D8F1A-69A8-9242-9469-8400121D240A}" type="slidenum">
              <a:rPr lang="en-US" smtClean="0"/>
              <a:t>‹#›</a:t>
            </a:fld>
            <a:endParaRPr lang="en-US"/>
          </a:p>
        </p:txBody>
      </p:sp>
    </p:spTree>
    <p:extLst>
      <p:ext uri="{BB962C8B-B14F-4D97-AF65-F5344CB8AC3E}">
        <p14:creationId xmlns:p14="http://schemas.microsoft.com/office/powerpoint/2010/main" val="568866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2D507-5401-464E-AD07-D24EE91AF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3A2FC3-D2C7-9B4C-9B9B-A2C7D0FDA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650318-0809-C04F-9288-E60B69D548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4"/>
                </a:solidFill>
                <a:latin typeface="Gill Sans Ultra Bold" panose="020B0A02020104020203" pitchFamily="34" charset="77"/>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9846570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3" r:id="rId3"/>
    <p:sldLayoutId id="2147483665" r:id="rId4"/>
    <p:sldLayoutId id="2147483655" r:id="rId5"/>
  </p:sldLayoutIdLst>
  <p:hf hdr="0" ftr="0" dt="0"/>
  <p:txStyles>
    <p:titleStyle>
      <a:lvl1pPr algn="l" defTabSz="914400" rtl="0" eaLnBrk="1" latinLnBrk="0" hangingPunct="1">
        <a:lnSpc>
          <a:spcPct val="90000"/>
        </a:lnSpc>
        <a:spcBef>
          <a:spcPct val="0"/>
        </a:spcBef>
        <a:buNone/>
        <a:defRPr sz="4400" kern="1200">
          <a:solidFill>
            <a:schemeClr val="accent2"/>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faccc.org/" TargetMode="External"/><Relationship Id="rId3" Type="http://schemas.openxmlformats.org/officeDocument/2006/relationships/hyperlink" Target="https://leginfo.legislature.ca.gov/faces/billSearchClient.xhtml" TargetMode="External"/><Relationship Id="rId7" Type="http://schemas.openxmlformats.org/officeDocument/2006/relationships/hyperlink" Target="https://asccc.org/legislative-positions"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asccc.org/" TargetMode="External"/><Relationship Id="rId5" Type="http://schemas.openxmlformats.org/officeDocument/2006/relationships/hyperlink" Target="https://www.senate.ca.gov/" TargetMode="External"/><Relationship Id="rId10" Type="http://schemas.openxmlformats.org/officeDocument/2006/relationships/hyperlink" Target="https://www.cccco.edu/About-Us/Chancellors-Office/Divisions/Governmental-Relations-Policy-in-Action" TargetMode="External"/><Relationship Id="rId4" Type="http://schemas.openxmlformats.org/officeDocument/2006/relationships/hyperlink" Target="https://www.assembly.ca.gov/" TargetMode="External"/><Relationship Id="rId9" Type="http://schemas.openxmlformats.org/officeDocument/2006/relationships/hyperlink" Target="http://ctweb.capitoltrack.com/public/publish.aspx?&amp;id=88fe9ac9-0a3b-4726-91a3-2a18d3d894f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01685-6854-4F4E-8886-7E7F0A6D919B}"/>
              </a:ext>
            </a:extLst>
          </p:cNvPr>
          <p:cNvSpPr>
            <a:spLocks noGrp="1"/>
          </p:cNvSpPr>
          <p:nvPr>
            <p:ph type="title"/>
          </p:nvPr>
        </p:nvSpPr>
        <p:spPr>
          <a:xfrm>
            <a:off x="4586068" y="1913205"/>
            <a:ext cx="7132319" cy="3052689"/>
          </a:xfrm>
        </p:spPr>
        <p:txBody>
          <a:bodyPr>
            <a:normAutofit fontScale="90000"/>
          </a:bodyPr>
          <a:lstStyle/>
          <a:p>
            <a:pPr algn="ctr"/>
            <a:r>
              <a:rPr lang="en-US" dirty="0"/>
              <a:t>Curriculum and Legislation</a:t>
            </a:r>
            <a:br>
              <a:rPr lang="en-US" dirty="0"/>
            </a:br>
            <a:br>
              <a:rPr lang="en-US" dirty="0"/>
            </a:br>
            <a:r>
              <a:rPr lang="en-US" sz="2700" dirty="0" err="1"/>
              <a:t>Ginni</a:t>
            </a:r>
            <a:r>
              <a:rPr lang="en-US" sz="2700" dirty="0"/>
              <a:t> May, ASCCC Vice President</a:t>
            </a:r>
            <a:br>
              <a:rPr lang="en-US" sz="2700" dirty="0"/>
            </a:br>
            <a:r>
              <a:rPr lang="en-US" sz="2700" dirty="0"/>
              <a:t>Wendy Brill-Wynkoop, FACCC President-Elect</a:t>
            </a:r>
            <a:br>
              <a:rPr lang="en-US" sz="2700" dirty="0"/>
            </a:br>
            <a:br>
              <a:rPr lang="en-US" sz="2700" dirty="0"/>
            </a:br>
            <a:r>
              <a:rPr lang="en-US" sz="2200" dirty="0"/>
              <a:t>July 7, 2020 | 2:45-4:00</a:t>
            </a:r>
            <a:br>
              <a:rPr lang="en-US" sz="2200" dirty="0"/>
            </a:br>
            <a:r>
              <a:rPr lang="en-US" sz="2200" b="1" dirty="0"/>
              <a:t>Curriculum Institute</a:t>
            </a:r>
          </a:p>
        </p:txBody>
      </p:sp>
    </p:spTree>
    <p:extLst>
      <p:ext uri="{BB962C8B-B14F-4D97-AF65-F5344CB8AC3E}">
        <p14:creationId xmlns:p14="http://schemas.microsoft.com/office/powerpoint/2010/main" val="103676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ECE87-02DD-2E4D-8E62-32AADC699A21}"/>
              </a:ext>
            </a:extLst>
          </p:cNvPr>
          <p:cNvSpPr>
            <a:spLocks noGrp="1"/>
          </p:cNvSpPr>
          <p:nvPr>
            <p:ph type="title"/>
          </p:nvPr>
        </p:nvSpPr>
        <p:spPr/>
        <p:txBody>
          <a:bodyPr anchor="ctr"/>
          <a:lstStyle/>
          <a:p>
            <a:pPr algn="ctr"/>
            <a:r>
              <a:rPr lang="en-US" dirty="0"/>
              <a:t>How many bills in one year? </a:t>
            </a:r>
          </a:p>
        </p:txBody>
      </p:sp>
      <p:sp>
        <p:nvSpPr>
          <p:cNvPr id="3" name="Content Placeholder 2">
            <a:extLst>
              <a:ext uri="{FF2B5EF4-FFF2-40B4-BE49-F238E27FC236}">
                <a16:creationId xmlns:a16="http://schemas.microsoft.com/office/drawing/2014/main" id="{AA74D37C-0935-D947-914E-980BAEC4ED3B}"/>
              </a:ext>
            </a:extLst>
          </p:cNvPr>
          <p:cNvSpPr>
            <a:spLocks noGrp="1"/>
          </p:cNvSpPr>
          <p:nvPr>
            <p:ph sz="half" idx="1"/>
          </p:nvPr>
        </p:nvSpPr>
        <p:spPr/>
        <p:txBody>
          <a:bodyPr>
            <a:normAutofit fontScale="85000" lnSpcReduction="20000"/>
          </a:bodyPr>
          <a:lstStyle/>
          <a:p>
            <a:pPr marL="0" indent="0" algn="ctr">
              <a:buNone/>
            </a:pPr>
            <a:r>
              <a:rPr lang="en-US" sz="3000" b="1" dirty="0"/>
              <a:t>Assembly Members and Senators are limited to introducing fifty and forty bills (each, respectively) per two-year session. </a:t>
            </a:r>
            <a:endParaRPr lang="en-US" sz="3000" dirty="0"/>
          </a:p>
          <a:p>
            <a:pPr marL="0" indent="0" algn="ctr">
              <a:buNone/>
            </a:pPr>
            <a:r>
              <a:rPr lang="en-US" sz="3000" dirty="0">
                <a:solidFill>
                  <a:srgbClr val="00B050"/>
                </a:solidFill>
              </a:rPr>
              <a:t>Possible 5,600 bills per two year cycle (80x50+40x40=5600)</a:t>
            </a:r>
          </a:p>
          <a:p>
            <a:pPr marL="457200" lvl="1" indent="0" algn="ctr">
              <a:buNone/>
            </a:pPr>
            <a:endParaRPr lang="en-US" sz="3000" b="1" dirty="0"/>
          </a:p>
          <a:p>
            <a:pPr marL="457200" lvl="1" indent="0" algn="ctr">
              <a:buNone/>
            </a:pPr>
            <a:r>
              <a:rPr lang="en-US" sz="3000" b="1" dirty="0"/>
              <a:t>2019</a:t>
            </a:r>
          </a:p>
          <a:p>
            <a:pPr marL="0" indent="0" algn="ctr">
              <a:buNone/>
            </a:pPr>
            <a:r>
              <a:rPr lang="en-US" sz="3000" b="1" dirty="0"/>
              <a:t>January – September </a:t>
            </a:r>
          </a:p>
          <a:p>
            <a:pPr lvl="1"/>
            <a:r>
              <a:rPr lang="en-US" sz="3000" dirty="0"/>
              <a:t>2,625 bills introduced in the state legislature </a:t>
            </a:r>
          </a:p>
          <a:p>
            <a:pPr lvl="2"/>
            <a:r>
              <a:rPr lang="en-US" sz="3000" dirty="0"/>
              <a:t>166 proposed bills in higher education</a:t>
            </a:r>
          </a:p>
          <a:p>
            <a:pPr lvl="1"/>
            <a:r>
              <a:rPr lang="en-US" sz="3000" dirty="0"/>
              <a:t>1042 made it to the Governor’s desk</a:t>
            </a:r>
          </a:p>
          <a:p>
            <a:pPr lvl="2"/>
            <a:r>
              <a:rPr lang="en-US" sz="3000" dirty="0"/>
              <a:t>870 became law, 172 vetoed</a:t>
            </a:r>
          </a:p>
          <a:p>
            <a:pPr lvl="2"/>
            <a:r>
              <a:rPr lang="en-US" sz="3000" dirty="0"/>
              <a:t>85 bills that effect the CCCs became law</a:t>
            </a:r>
          </a:p>
          <a:p>
            <a:endParaRPr lang="en-US" dirty="0"/>
          </a:p>
        </p:txBody>
      </p:sp>
    </p:spTree>
    <p:extLst>
      <p:ext uri="{BB962C8B-B14F-4D97-AF65-F5344CB8AC3E}">
        <p14:creationId xmlns:p14="http://schemas.microsoft.com/office/powerpoint/2010/main" val="256915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BB69-B95D-8A48-A31C-CD5627EC63CF}"/>
              </a:ext>
            </a:extLst>
          </p:cNvPr>
          <p:cNvSpPr>
            <a:spLocks noGrp="1"/>
          </p:cNvSpPr>
          <p:nvPr>
            <p:ph type="title"/>
          </p:nvPr>
        </p:nvSpPr>
        <p:spPr/>
        <p:txBody>
          <a:bodyPr/>
          <a:lstStyle/>
          <a:p>
            <a:pPr algn="ctr"/>
            <a:r>
              <a:rPr lang="en-US" dirty="0"/>
              <a:t>California Legislature</a:t>
            </a:r>
          </a:p>
        </p:txBody>
      </p:sp>
      <p:sp>
        <p:nvSpPr>
          <p:cNvPr id="3" name="Content Placeholder 2">
            <a:extLst>
              <a:ext uri="{FF2B5EF4-FFF2-40B4-BE49-F238E27FC236}">
                <a16:creationId xmlns:a16="http://schemas.microsoft.com/office/drawing/2014/main" id="{DA9FB0D2-5BE9-8A4D-AB53-3A760DC366E7}"/>
              </a:ext>
            </a:extLst>
          </p:cNvPr>
          <p:cNvSpPr>
            <a:spLocks noGrp="1"/>
          </p:cNvSpPr>
          <p:nvPr>
            <p:ph sz="half" idx="1"/>
          </p:nvPr>
        </p:nvSpPr>
        <p:spPr/>
        <p:txBody>
          <a:bodyPr>
            <a:normAutofit/>
          </a:bodyPr>
          <a:lstStyle/>
          <a:p>
            <a:pPr marL="0" indent="0">
              <a:buNone/>
            </a:pPr>
            <a:r>
              <a:rPr lang="en-US" dirty="0"/>
              <a:t>Why has there been an increased interest in the legislature around the CCCs?</a:t>
            </a:r>
          </a:p>
          <a:p>
            <a:pPr lvl="1"/>
            <a:r>
              <a:rPr lang="en-US" sz="2800" dirty="0"/>
              <a:t>Legislators who are or have been educators </a:t>
            </a:r>
          </a:p>
          <a:p>
            <a:pPr lvl="1"/>
            <a:r>
              <a:rPr lang="en-US" sz="2800" dirty="0"/>
              <a:t>Legislators who have a CCC in their district constituent demand </a:t>
            </a:r>
          </a:p>
          <a:p>
            <a:pPr lvl="1"/>
            <a:r>
              <a:rPr lang="en-US" sz="2800" dirty="0"/>
              <a:t>“Legislation by anecdote”</a:t>
            </a:r>
          </a:p>
          <a:p>
            <a:pPr lvl="1"/>
            <a:r>
              <a:rPr lang="en-US" sz="2800" dirty="0"/>
              <a:t>Increased national and federal interest in completion </a:t>
            </a:r>
          </a:p>
          <a:p>
            <a:pPr lvl="1"/>
            <a:r>
              <a:rPr lang="en-US" sz="2800" dirty="0"/>
              <a:t>Pressure from outside advocacy organizations</a:t>
            </a:r>
          </a:p>
          <a:p>
            <a:endParaRPr lang="en-US" dirty="0"/>
          </a:p>
        </p:txBody>
      </p:sp>
    </p:spTree>
    <p:extLst>
      <p:ext uri="{BB962C8B-B14F-4D97-AF65-F5344CB8AC3E}">
        <p14:creationId xmlns:p14="http://schemas.microsoft.com/office/powerpoint/2010/main" val="3693002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2CF1-9FC0-AC44-91C5-8891866F5A7D}"/>
              </a:ext>
            </a:extLst>
          </p:cNvPr>
          <p:cNvSpPr>
            <a:spLocks noGrp="1"/>
          </p:cNvSpPr>
          <p:nvPr>
            <p:ph type="title"/>
          </p:nvPr>
        </p:nvSpPr>
        <p:spPr/>
        <p:txBody>
          <a:bodyPr anchor="ctr"/>
          <a:lstStyle/>
          <a:p>
            <a:pPr algn="ctr"/>
            <a:r>
              <a:rPr lang="en-US" dirty="0"/>
              <a:t>Themes of legislation at the CCCs </a:t>
            </a:r>
          </a:p>
        </p:txBody>
      </p:sp>
      <p:sp>
        <p:nvSpPr>
          <p:cNvPr id="3" name="Content Placeholder 2">
            <a:extLst>
              <a:ext uri="{FF2B5EF4-FFF2-40B4-BE49-F238E27FC236}">
                <a16:creationId xmlns:a16="http://schemas.microsoft.com/office/drawing/2014/main" id="{998F1DED-95CC-BB4C-93F8-2CC241EB2D85}"/>
              </a:ext>
            </a:extLst>
          </p:cNvPr>
          <p:cNvSpPr>
            <a:spLocks noGrp="1"/>
          </p:cNvSpPr>
          <p:nvPr>
            <p:ph sz="half" idx="1"/>
          </p:nvPr>
        </p:nvSpPr>
        <p:spPr>
          <a:xfrm>
            <a:off x="1075038" y="1558977"/>
            <a:ext cx="10058400" cy="4714030"/>
          </a:xfrm>
        </p:spPr>
        <p:txBody>
          <a:bodyPr>
            <a:normAutofit lnSpcReduction="10000"/>
          </a:bodyPr>
          <a:lstStyle/>
          <a:p>
            <a:r>
              <a:rPr lang="en-US" dirty="0"/>
              <a:t>Pathways: Program completion, auto awarding of degrees, dual enrollment</a:t>
            </a:r>
          </a:p>
          <a:p>
            <a:r>
              <a:rPr lang="en-US" dirty="0"/>
              <a:t>Curriculum</a:t>
            </a:r>
          </a:p>
          <a:p>
            <a:r>
              <a:rPr lang="en-US" dirty="0"/>
              <a:t>College Promise/Financial Aid</a:t>
            </a:r>
          </a:p>
          <a:p>
            <a:r>
              <a:rPr lang="en-US" dirty="0"/>
              <a:t>Baccalaureate degree programs at CCCs</a:t>
            </a:r>
          </a:p>
          <a:p>
            <a:r>
              <a:rPr lang="en-US" dirty="0"/>
              <a:t>Student mental health</a:t>
            </a:r>
          </a:p>
          <a:p>
            <a:r>
              <a:rPr lang="en-US" dirty="0"/>
              <a:t>Student basic needs</a:t>
            </a:r>
          </a:p>
          <a:p>
            <a:r>
              <a:rPr lang="en-US" dirty="0"/>
              <a:t>Expanded tutoring for students</a:t>
            </a:r>
          </a:p>
          <a:p>
            <a:r>
              <a:rPr lang="en-US" dirty="0"/>
              <a:t>CTE/Strong Workforce/Apprenticeship</a:t>
            </a:r>
          </a:p>
          <a:p>
            <a:r>
              <a:rPr lang="en-US" dirty="0"/>
              <a:t>Working conditions</a:t>
            </a:r>
          </a:p>
        </p:txBody>
      </p:sp>
      <p:pic>
        <p:nvPicPr>
          <p:cNvPr id="4" name="Picture 3">
            <a:extLst>
              <a:ext uri="{FF2B5EF4-FFF2-40B4-BE49-F238E27FC236}">
                <a16:creationId xmlns:a16="http://schemas.microsoft.com/office/drawing/2014/main" id="{506F1B0C-9537-944A-82C3-1D8A82D2C191}"/>
              </a:ext>
            </a:extLst>
          </p:cNvPr>
          <p:cNvPicPr>
            <a:picLocks noChangeAspect="1"/>
          </p:cNvPicPr>
          <p:nvPr/>
        </p:nvPicPr>
        <p:blipFill>
          <a:blip r:embed="rId3"/>
          <a:stretch>
            <a:fillRect/>
          </a:stretch>
        </p:blipFill>
        <p:spPr>
          <a:xfrm>
            <a:off x="7744397" y="2939511"/>
            <a:ext cx="3138462" cy="2084672"/>
          </a:xfrm>
          <a:prstGeom prst="rect">
            <a:avLst/>
          </a:prstGeom>
        </p:spPr>
      </p:pic>
    </p:spTree>
    <p:extLst>
      <p:ext uri="{BB962C8B-B14F-4D97-AF65-F5344CB8AC3E}">
        <p14:creationId xmlns:p14="http://schemas.microsoft.com/office/powerpoint/2010/main" val="2420023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74C5-9884-E043-845A-CD7D4A8E97CB}"/>
              </a:ext>
            </a:extLst>
          </p:cNvPr>
          <p:cNvSpPr>
            <a:spLocks noGrp="1"/>
          </p:cNvSpPr>
          <p:nvPr>
            <p:ph type="title"/>
          </p:nvPr>
        </p:nvSpPr>
        <p:spPr/>
        <p:txBody>
          <a:bodyPr/>
          <a:lstStyle/>
          <a:p>
            <a:pPr algn="ctr"/>
            <a:r>
              <a:rPr lang="en-US" dirty="0"/>
              <a:t> California Education Code</a:t>
            </a:r>
          </a:p>
        </p:txBody>
      </p:sp>
      <p:sp>
        <p:nvSpPr>
          <p:cNvPr id="3" name="Content Placeholder 2">
            <a:extLst>
              <a:ext uri="{FF2B5EF4-FFF2-40B4-BE49-F238E27FC236}">
                <a16:creationId xmlns:a16="http://schemas.microsoft.com/office/drawing/2014/main" id="{F39620BE-E28A-E24F-8C9D-8F65A62538F5}"/>
              </a:ext>
            </a:extLst>
          </p:cNvPr>
          <p:cNvSpPr>
            <a:spLocks noGrp="1"/>
          </p:cNvSpPr>
          <p:nvPr>
            <p:ph sz="half" idx="1"/>
          </p:nvPr>
        </p:nvSpPr>
        <p:spPr/>
        <p:txBody>
          <a:bodyPr/>
          <a:lstStyle/>
          <a:p>
            <a:pPr marL="457200" indent="-457200">
              <a:buClr>
                <a:srgbClr val="C00000"/>
              </a:buClr>
            </a:pPr>
            <a:r>
              <a:rPr lang="en-US" dirty="0"/>
              <a:t>Statute originates from legislative bills, trailer bills, or ballot initiative</a:t>
            </a:r>
          </a:p>
          <a:p>
            <a:pPr marL="457200" indent="-457200">
              <a:buClr>
                <a:srgbClr val="C00000"/>
              </a:buClr>
            </a:pPr>
            <a:r>
              <a:rPr lang="en-US" dirty="0"/>
              <a:t>A</a:t>
            </a:r>
            <a:r>
              <a:rPr lang="en-US" sz="2800" dirty="0"/>
              <a:t>dditional legislation or ballot initiative required to change Ed Code</a:t>
            </a:r>
          </a:p>
          <a:p>
            <a:pPr marL="457200" indent="-457200">
              <a:buClr>
                <a:srgbClr val="C00000"/>
              </a:buClr>
            </a:pPr>
            <a:r>
              <a:rPr lang="en-US" dirty="0"/>
              <a:t>Written broadly</a:t>
            </a:r>
          </a:p>
          <a:p>
            <a:pPr marL="457200" indent="-457200">
              <a:buClr>
                <a:srgbClr val="C00000"/>
              </a:buClr>
            </a:pPr>
            <a:r>
              <a:rPr lang="en-US" sz="2800" dirty="0"/>
              <a:t>Always supersedes Title 5 Regulation (standards that implement the statue)</a:t>
            </a:r>
          </a:p>
          <a:p>
            <a:pPr>
              <a:buClr>
                <a:srgbClr val="C00000"/>
              </a:buClr>
            </a:pPr>
            <a:endParaRPr lang="en-US" dirty="0"/>
          </a:p>
        </p:txBody>
      </p:sp>
      <p:pic>
        <p:nvPicPr>
          <p:cNvPr id="4" name="Picture 3">
            <a:extLst>
              <a:ext uri="{FF2B5EF4-FFF2-40B4-BE49-F238E27FC236}">
                <a16:creationId xmlns:a16="http://schemas.microsoft.com/office/drawing/2014/main" id="{4C47B045-540E-9349-813E-FCB2B1FB2773}"/>
              </a:ext>
            </a:extLst>
          </p:cNvPr>
          <p:cNvPicPr>
            <a:picLocks noChangeAspect="1"/>
          </p:cNvPicPr>
          <p:nvPr/>
        </p:nvPicPr>
        <p:blipFill>
          <a:blip r:embed="rId3"/>
          <a:stretch>
            <a:fillRect/>
          </a:stretch>
        </p:blipFill>
        <p:spPr>
          <a:xfrm>
            <a:off x="5182329" y="5003007"/>
            <a:ext cx="1587500" cy="1270000"/>
          </a:xfrm>
          <a:prstGeom prst="rect">
            <a:avLst/>
          </a:prstGeom>
        </p:spPr>
      </p:pic>
    </p:spTree>
    <p:extLst>
      <p:ext uri="{BB962C8B-B14F-4D97-AF65-F5344CB8AC3E}">
        <p14:creationId xmlns:p14="http://schemas.microsoft.com/office/powerpoint/2010/main" val="3662220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74C5-9884-E043-845A-CD7D4A8E97CB}"/>
              </a:ext>
            </a:extLst>
          </p:cNvPr>
          <p:cNvSpPr>
            <a:spLocks noGrp="1"/>
          </p:cNvSpPr>
          <p:nvPr>
            <p:ph type="title"/>
          </p:nvPr>
        </p:nvSpPr>
        <p:spPr/>
        <p:txBody>
          <a:bodyPr/>
          <a:lstStyle/>
          <a:p>
            <a:pPr algn="ctr"/>
            <a:r>
              <a:rPr lang="en-US" dirty="0"/>
              <a:t> California Education Code</a:t>
            </a:r>
          </a:p>
        </p:txBody>
      </p:sp>
      <p:sp>
        <p:nvSpPr>
          <p:cNvPr id="3" name="Content Placeholder 2">
            <a:extLst>
              <a:ext uri="{FF2B5EF4-FFF2-40B4-BE49-F238E27FC236}">
                <a16:creationId xmlns:a16="http://schemas.microsoft.com/office/drawing/2014/main" id="{F39620BE-E28A-E24F-8C9D-8F65A62538F5}"/>
              </a:ext>
            </a:extLst>
          </p:cNvPr>
          <p:cNvSpPr>
            <a:spLocks noGrp="1"/>
          </p:cNvSpPr>
          <p:nvPr>
            <p:ph sz="half" idx="1"/>
          </p:nvPr>
        </p:nvSpPr>
        <p:spPr/>
        <p:txBody>
          <a:bodyPr/>
          <a:lstStyle/>
          <a:p>
            <a:r>
              <a:rPr lang="en-US" dirty="0"/>
              <a:t>Ed Code was amended by AB 1725 (Vasconcellos, 1988) to include faculty in governance</a:t>
            </a:r>
          </a:p>
          <a:p>
            <a:endParaRPr lang="en-US" dirty="0"/>
          </a:p>
          <a:p>
            <a:r>
              <a:rPr lang="en-US" dirty="0"/>
              <a:t>Ed Code §§70901(b)(1)(E) and 70902(b)(7): …right of the academic senates to assume primary responsibility for making recommendations in the areas of curriculum and academic standards…</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291361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6549-9ABA-7C42-9E38-7803ABBC855E}"/>
              </a:ext>
            </a:extLst>
          </p:cNvPr>
          <p:cNvSpPr>
            <a:spLocks noGrp="1"/>
          </p:cNvSpPr>
          <p:nvPr>
            <p:ph type="title"/>
          </p:nvPr>
        </p:nvSpPr>
        <p:spPr/>
        <p:txBody>
          <a:bodyPr/>
          <a:lstStyle/>
          <a:p>
            <a:pPr algn="ctr"/>
            <a:r>
              <a:rPr lang="en-US" dirty="0"/>
              <a:t>Ed Code to Title 5</a:t>
            </a:r>
          </a:p>
        </p:txBody>
      </p:sp>
      <p:sp>
        <p:nvSpPr>
          <p:cNvPr id="3" name="Content Placeholder 2">
            <a:extLst>
              <a:ext uri="{FF2B5EF4-FFF2-40B4-BE49-F238E27FC236}">
                <a16:creationId xmlns:a16="http://schemas.microsoft.com/office/drawing/2014/main" id="{F1E47366-E086-1644-B4D1-3217AC55B06E}"/>
              </a:ext>
            </a:extLst>
          </p:cNvPr>
          <p:cNvSpPr>
            <a:spLocks noGrp="1"/>
          </p:cNvSpPr>
          <p:nvPr>
            <p:ph sz="half" idx="1"/>
          </p:nvPr>
        </p:nvSpPr>
        <p:spPr/>
        <p:txBody>
          <a:bodyPr/>
          <a:lstStyle/>
          <a:p>
            <a:pPr marL="0" indent="0">
              <a:buNone/>
            </a:pPr>
            <a:r>
              <a:rPr lang="en-US" dirty="0"/>
              <a:t>Once a bill creates or changes California Education Code…</a:t>
            </a:r>
          </a:p>
          <a:p>
            <a:r>
              <a:rPr lang="en-US" dirty="0"/>
              <a:t>The Board of Governors (</a:t>
            </a:r>
            <a:r>
              <a:rPr lang="en-US" dirty="0" err="1"/>
              <a:t>BoG</a:t>
            </a:r>
            <a:r>
              <a:rPr lang="en-US" dirty="0"/>
              <a:t>) – the regulatory agency – has responsibility to evaluate how to enact the law and ensure compliance</a:t>
            </a:r>
          </a:p>
          <a:p>
            <a:r>
              <a:rPr lang="en-US" dirty="0"/>
              <a:t>For academic and professional matters, the CCC Chancellor’s Office works with ASCCC to create guidance or Title 5 Regulation – specifically in the area of Curriculum and Instruction</a:t>
            </a:r>
          </a:p>
          <a:p>
            <a:r>
              <a:rPr lang="en-US" dirty="0"/>
              <a:t>Colleges adjust practice or policy as needed to ensure compliance</a:t>
            </a:r>
          </a:p>
          <a:p>
            <a:endParaRPr lang="en-US" dirty="0"/>
          </a:p>
        </p:txBody>
      </p:sp>
    </p:spTree>
    <p:extLst>
      <p:ext uri="{BB962C8B-B14F-4D97-AF65-F5344CB8AC3E}">
        <p14:creationId xmlns:p14="http://schemas.microsoft.com/office/powerpoint/2010/main" val="821993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87D-2DD8-E04D-AFFE-CF8D9F3CD838}"/>
              </a:ext>
            </a:extLst>
          </p:cNvPr>
          <p:cNvSpPr>
            <a:spLocks noGrp="1"/>
          </p:cNvSpPr>
          <p:nvPr>
            <p:ph type="title"/>
          </p:nvPr>
        </p:nvSpPr>
        <p:spPr/>
        <p:txBody>
          <a:bodyPr/>
          <a:lstStyle/>
          <a:p>
            <a:pPr algn="ctr"/>
            <a:r>
              <a:rPr lang="en-US" dirty="0"/>
              <a:t>California Code of Regulations</a:t>
            </a:r>
          </a:p>
        </p:txBody>
      </p:sp>
      <p:sp>
        <p:nvSpPr>
          <p:cNvPr id="3" name="Content Placeholder 2">
            <a:extLst>
              <a:ext uri="{FF2B5EF4-FFF2-40B4-BE49-F238E27FC236}">
                <a16:creationId xmlns:a16="http://schemas.microsoft.com/office/drawing/2014/main" id="{C74008AB-C993-D146-8E5D-2EBD7C1EB67E}"/>
              </a:ext>
            </a:extLst>
          </p:cNvPr>
          <p:cNvSpPr>
            <a:spLocks noGrp="1"/>
          </p:cNvSpPr>
          <p:nvPr>
            <p:ph sz="half" idx="1"/>
          </p:nvPr>
        </p:nvSpPr>
        <p:spPr/>
        <p:txBody>
          <a:bodyPr/>
          <a:lstStyle/>
          <a:p>
            <a:pPr marL="457200" indent="-457200">
              <a:buClr>
                <a:srgbClr val="C00000"/>
              </a:buClr>
            </a:pPr>
            <a:r>
              <a:rPr lang="en-US" dirty="0"/>
              <a:t>Title 5, Division 6 applies to the California Community Colleges</a:t>
            </a:r>
          </a:p>
          <a:p>
            <a:pPr marL="457200" indent="-457200">
              <a:buClr>
                <a:srgbClr val="C00000"/>
              </a:buClr>
            </a:pPr>
            <a:r>
              <a:rPr lang="en-US" dirty="0"/>
              <a:t>Derived by the California Community Colleges Board of Governors as provided for in Ed Code</a:t>
            </a:r>
          </a:p>
          <a:p>
            <a:pPr marL="457200" indent="-457200">
              <a:buClr>
                <a:srgbClr val="C00000"/>
              </a:buClr>
            </a:pPr>
            <a:r>
              <a:rPr lang="en-US" dirty="0"/>
              <a:t>Regulation with the force of Law</a:t>
            </a:r>
          </a:p>
          <a:p>
            <a:pPr marL="457200" indent="-457200">
              <a:buClr>
                <a:srgbClr val="C00000"/>
              </a:buClr>
            </a:pPr>
            <a:r>
              <a:rPr lang="en-US" dirty="0"/>
              <a:t>Ed Code always supersedes Title 5 Regulation</a:t>
            </a:r>
          </a:p>
          <a:p>
            <a:pPr marL="0" indent="0">
              <a:buClr>
                <a:srgbClr val="C00000"/>
              </a:buClr>
              <a:buNone/>
            </a:pPr>
            <a:endParaRPr lang="en-US" dirty="0"/>
          </a:p>
        </p:txBody>
      </p:sp>
      <p:pic>
        <p:nvPicPr>
          <p:cNvPr id="4" name="Picture 3">
            <a:extLst>
              <a:ext uri="{FF2B5EF4-FFF2-40B4-BE49-F238E27FC236}">
                <a16:creationId xmlns:a16="http://schemas.microsoft.com/office/drawing/2014/main" id="{705F73D2-9109-0343-922E-AD1F7CAB3499}"/>
              </a:ext>
            </a:extLst>
          </p:cNvPr>
          <p:cNvPicPr>
            <a:picLocks noChangeAspect="1"/>
          </p:cNvPicPr>
          <p:nvPr/>
        </p:nvPicPr>
        <p:blipFill>
          <a:blip r:embed="rId3"/>
          <a:stretch>
            <a:fillRect/>
          </a:stretch>
        </p:blipFill>
        <p:spPr>
          <a:xfrm>
            <a:off x="4290427" y="4693926"/>
            <a:ext cx="3627619" cy="1579081"/>
          </a:xfrm>
          <a:prstGeom prst="rect">
            <a:avLst/>
          </a:prstGeom>
        </p:spPr>
      </p:pic>
    </p:spTree>
    <p:extLst>
      <p:ext uri="{BB962C8B-B14F-4D97-AF65-F5344CB8AC3E}">
        <p14:creationId xmlns:p14="http://schemas.microsoft.com/office/powerpoint/2010/main" val="3466428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87D-2DD8-E04D-AFFE-CF8D9F3CD838}"/>
              </a:ext>
            </a:extLst>
          </p:cNvPr>
          <p:cNvSpPr>
            <a:spLocks noGrp="1"/>
          </p:cNvSpPr>
          <p:nvPr>
            <p:ph type="title"/>
          </p:nvPr>
        </p:nvSpPr>
        <p:spPr/>
        <p:txBody>
          <a:bodyPr/>
          <a:lstStyle/>
          <a:p>
            <a:pPr algn="ctr"/>
            <a:r>
              <a:rPr lang="en-US" dirty="0"/>
              <a:t>California Code of Regulations</a:t>
            </a:r>
          </a:p>
        </p:txBody>
      </p:sp>
      <p:sp>
        <p:nvSpPr>
          <p:cNvPr id="3" name="Content Placeholder 2">
            <a:extLst>
              <a:ext uri="{FF2B5EF4-FFF2-40B4-BE49-F238E27FC236}">
                <a16:creationId xmlns:a16="http://schemas.microsoft.com/office/drawing/2014/main" id="{C74008AB-C993-D146-8E5D-2EBD7C1EB67E}"/>
              </a:ext>
            </a:extLst>
          </p:cNvPr>
          <p:cNvSpPr>
            <a:spLocks noGrp="1"/>
          </p:cNvSpPr>
          <p:nvPr>
            <p:ph sz="half" idx="1"/>
          </p:nvPr>
        </p:nvSpPr>
        <p:spPr/>
        <p:txBody>
          <a:bodyPr>
            <a:normAutofit fontScale="92500" lnSpcReduction="10000"/>
          </a:bodyPr>
          <a:lstStyle/>
          <a:p>
            <a:pPr marL="0" indent="0" algn="ctr">
              <a:buNone/>
            </a:pPr>
            <a:r>
              <a:rPr lang="en-US" b="1" dirty="0"/>
              <a:t>Title 5 §53200: The 10+1</a:t>
            </a:r>
          </a:p>
          <a:p>
            <a:pPr marL="0" indent="0">
              <a:buNone/>
            </a:pPr>
            <a:endParaRPr lang="en-US" i="1" dirty="0"/>
          </a:p>
          <a:p>
            <a:pPr marL="514350" indent="-514350">
              <a:buFont typeface="+mj-lt"/>
              <a:buAutoNum type="arabicPeriod"/>
            </a:pPr>
            <a:r>
              <a:rPr lang="en-US" i="1" dirty="0"/>
              <a:t>Curriculum including establishing prerequisites and placing courses within disciplines</a:t>
            </a:r>
          </a:p>
          <a:p>
            <a:pPr marL="514350" indent="-514350">
              <a:buFont typeface="+mj-lt"/>
              <a:buAutoNum type="arabicPeriod"/>
            </a:pPr>
            <a:r>
              <a:rPr lang="en-US" i="1" dirty="0"/>
              <a:t>Degree and certificate requirements</a:t>
            </a:r>
          </a:p>
          <a:p>
            <a:pPr marL="514350" indent="-514350">
              <a:buFont typeface="+mj-lt"/>
              <a:buAutoNum type="arabicPeriod"/>
            </a:pPr>
            <a:r>
              <a:rPr lang="en-US" dirty="0"/>
              <a:t>Grading policies</a:t>
            </a:r>
          </a:p>
          <a:p>
            <a:pPr marL="514350" indent="-514350">
              <a:buFont typeface="+mj-lt"/>
              <a:buAutoNum type="arabicPeriod"/>
            </a:pPr>
            <a:r>
              <a:rPr lang="en-US" i="1" dirty="0"/>
              <a:t>Educational program development</a:t>
            </a:r>
          </a:p>
          <a:p>
            <a:pPr marL="514350" indent="-514350">
              <a:buFont typeface="+mj-lt"/>
              <a:buAutoNum type="arabicPeriod"/>
            </a:pPr>
            <a:r>
              <a:rPr lang="en-US" i="1" dirty="0"/>
              <a:t>Standards or policies regarding student preparation and success</a:t>
            </a:r>
          </a:p>
          <a:p>
            <a:pPr marL="0" indent="0">
              <a:buClr>
                <a:srgbClr val="C00000"/>
              </a:buClr>
              <a:buNone/>
            </a:pPr>
            <a:endParaRPr lang="en-US" dirty="0"/>
          </a:p>
          <a:p>
            <a:pPr marL="0" indent="0" algn="ctr">
              <a:buClr>
                <a:srgbClr val="C00000"/>
              </a:buClr>
              <a:buNone/>
            </a:pPr>
            <a:r>
              <a:rPr lang="en-US" dirty="0">
                <a:solidFill>
                  <a:srgbClr val="C00000"/>
                </a:solidFill>
              </a:rPr>
              <a:t>…There are 6 more, but these pertain to curriculum</a:t>
            </a:r>
          </a:p>
        </p:txBody>
      </p:sp>
    </p:spTree>
    <p:extLst>
      <p:ext uri="{BB962C8B-B14F-4D97-AF65-F5344CB8AC3E}">
        <p14:creationId xmlns:p14="http://schemas.microsoft.com/office/powerpoint/2010/main" val="3276084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87D-2DD8-E04D-AFFE-CF8D9F3CD838}"/>
              </a:ext>
            </a:extLst>
          </p:cNvPr>
          <p:cNvSpPr>
            <a:spLocks noGrp="1"/>
          </p:cNvSpPr>
          <p:nvPr>
            <p:ph type="title"/>
          </p:nvPr>
        </p:nvSpPr>
        <p:spPr/>
        <p:txBody>
          <a:bodyPr/>
          <a:lstStyle/>
          <a:p>
            <a:pPr algn="ctr"/>
            <a:r>
              <a:rPr lang="en-US" dirty="0"/>
              <a:t>California Code of Regulations</a:t>
            </a:r>
          </a:p>
        </p:txBody>
      </p:sp>
      <p:sp>
        <p:nvSpPr>
          <p:cNvPr id="3" name="Content Placeholder 2">
            <a:extLst>
              <a:ext uri="{FF2B5EF4-FFF2-40B4-BE49-F238E27FC236}">
                <a16:creationId xmlns:a16="http://schemas.microsoft.com/office/drawing/2014/main" id="{C74008AB-C993-D146-8E5D-2EBD7C1EB67E}"/>
              </a:ext>
            </a:extLst>
          </p:cNvPr>
          <p:cNvSpPr>
            <a:spLocks noGrp="1"/>
          </p:cNvSpPr>
          <p:nvPr>
            <p:ph sz="half" idx="1"/>
          </p:nvPr>
        </p:nvSpPr>
        <p:spPr/>
        <p:txBody>
          <a:bodyPr/>
          <a:lstStyle/>
          <a:p>
            <a:pPr marL="0" indent="0">
              <a:lnSpc>
                <a:spcPct val="120000"/>
              </a:lnSpc>
              <a:buNone/>
            </a:pPr>
            <a:r>
              <a:rPr lang="en-US" dirty="0"/>
              <a:t>Title 5 §55002(a)(1): Curriculum Committee. The college and/or district curriculum committee…shall be established by the mutual agreement of the college and/or district administration and the academic senate. The committee shall be either a committee of the academic senate or a committee that includes faculty and is otherwise comprised in a way that is mutually agreeable to the college and/or district administration and the academic senate. </a:t>
            </a:r>
          </a:p>
          <a:p>
            <a:pPr marL="0" indent="0">
              <a:buClr>
                <a:srgbClr val="C00000"/>
              </a:buClr>
              <a:buNone/>
            </a:pPr>
            <a:endParaRPr lang="en-US" dirty="0"/>
          </a:p>
        </p:txBody>
      </p:sp>
    </p:spTree>
    <p:extLst>
      <p:ext uri="{BB962C8B-B14F-4D97-AF65-F5344CB8AC3E}">
        <p14:creationId xmlns:p14="http://schemas.microsoft.com/office/powerpoint/2010/main" val="2148172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5D42-F0EA-8D4E-BE69-BC5836FB3788}"/>
              </a:ext>
            </a:extLst>
          </p:cNvPr>
          <p:cNvSpPr>
            <a:spLocks noGrp="1"/>
          </p:cNvSpPr>
          <p:nvPr>
            <p:ph type="title"/>
          </p:nvPr>
        </p:nvSpPr>
        <p:spPr/>
        <p:txBody>
          <a:bodyPr/>
          <a:lstStyle/>
          <a:p>
            <a:r>
              <a:rPr lang="en-US" dirty="0"/>
              <a:t>ASCCC Positions on Legislation</a:t>
            </a:r>
          </a:p>
        </p:txBody>
      </p:sp>
      <p:sp>
        <p:nvSpPr>
          <p:cNvPr id="3" name="Content Placeholder 2">
            <a:extLst>
              <a:ext uri="{FF2B5EF4-FFF2-40B4-BE49-F238E27FC236}">
                <a16:creationId xmlns:a16="http://schemas.microsoft.com/office/drawing/2014/main" id="{95F26528-D7F2-CA44-B74E-0367C1FCB5C2}"/>
              </a:ext>
            </a:extLst>
          </p:cNvPr>
          <p:cNvSpPr>
            <a:spLocks noGrp="1"/>
          </p:cNvSpPr>
          <p:nvPr>
            <p:ph idx="1"/>
          </p:nvPr>
        </p:nvSpPr>
        <p:spPr>
          <a:xfrm>
            <a:off x="4206240" y="689317"/>
            <a:ext cx="7001338" cy="5514535"/>
          </a:xfrm>
        </p:spPr>
        <p:txBody>
          <a:bodyPr>
            <a:normAutofit/>
          </a:bodyPr>
          <a:lstStyle/>
          <a:p>
            <a:pPr marL="457200" indent="-457200">
              <a:buFont typeface="Arial" panose="020B0604020202020204" pitchFamily="34" charset="0"/>
              <a:buChar char="•"/>
            </a:pPr>
            <a:r>
              <a:rPr lang="en-US" dirty="0"/>
              <a:t>In 2015, the ASCCC sent position letters on a total of 6 pieces of legislation</a:t>
            </a:r>
          </a:p>
          <a:p>
            <a:pPr marL="457200" indent="-457200">
              <a:buFont typeface="Arial" panose="020B0604020202020204" pitchFamily="34" charset="0"/>
              <a:buChar char="•"/>
            </a:pPr>
            <a:r>
              <a:rPr lang="en-US" dirty="0"/>
              <a:t>In 2016, that number jumped to 10</a:t>
            </a:r>
          </a:p>
          <a:p>
            <a:pPr marL="457200" indent="-457200">
              <a:buFont typeface="Arial" panose="020B0604020202020204" pitchFamily="34" charset="0"/>
              <a:buChar char="•"/>
            </a:pPr>
            <a:r>
              <a:rPr lang="en-US" dirty="0"/>
              <a:t>2017, 2 position letters, </a:t>
            </a:r>
          </a:p>
          <a:p>
            <a:pPr marL="457200" indent="-457200">
              <a:buFont typeface="Arial" panose="020B0604020202020204" pitchFamily="34" charset="0"/>
              <a:buChar char="•"/>
            </a:pPr>
            <a:r>
              <a:rPr lang="en-US" dirty="0"/>
              <a:t>2018, 6 position letters, </a:t>
            </a:r>
          </a:p>
          <a:p>
            <a:pPr marL="457200" indent="-457200">
              <a:buFont typeface="Arial" panose="020B0604020202020204" pitchFamily="34" charset="0"/>
              <a:buChar char="•"/>
            </a:pPr>
            <a:r>
              <a:rPr lang="en-US" dirty="0"/>
              <a:t>2019,17 position letters, </a:t>
            </a:r>
          </a:p>
          <a:p>
            <a:pPr marL="457200" indent="-457200">
              <a:buFont typeface="Arial" panose="020B0604020202020204" pitchFamily="34" charset="0"/>
              <a:buChar char="•"/>
            </a:pPr>
            <a:r>
              <a:rPr lang="en-US" dirty="0"/>
              <a:t>2020, 9 position letters. </a:t>
            </a:r>
          </a:p>
          <a:p>
            <a:r>
              <a:rPr lang="en-US" b="1" dirty="0"/>
              <a:t>Note</a:t>
            </a:r>
            <a:r>
              <a:rPr lang="en-US" dirty="0"/>
              <a:t>: Positions are determined through</a:t>
            </a:r>
          </a:p>
          <a:p>
            <a:pPr marL="457200" indent="-457200">
              <a:buAutoNum type="arabicPeriod"/>
            </a:pPr>
            <a:r>
              <a:rPr lang="en-US" dirty="0"/>
              <a:t>Resolution by the delegates at plenary session; or </a:t>
            </a:r>
          </a:p>
          <a:p>
            <a:pPr marL="457200" indent="-457200">
              <a:buAutoNum type="arabicPeriod"/>
            </a:pPr>
            <a:r>
              <a:rPr lang="en-US" dirty="0"/>
              <a:t>ASCCC Executive Committee action</a:t>
            </a:r>
          </a:p>
          <a:p>
            <a:endParaRPr lang="en-US" dirty="0"/>
          </a:p>
        </p:txBody>
      </p:sp>
      <p:sp>
        <p:nvSpPr>
          <p:cNvPr id="4" name="Text Placeholder 3">
            <a:extLst>
              <a:ext uri="{FF2B5EF4-FFF2-40B4-BE49-F238E27FC236}">
                <a16:creationId xmlns:a16="http://schemas.microsoft.com/office/drawing/2014/main" id="{6A8D8152-9EAC-A446-8047-39A7CDDCFAD4}"/>
              </a:ext>
            </a:extLst>
          </p:cNvPr>
          <p:cNvSpPr>
            <a:spLocks noGrp="1"/>
          </p:cNvSpPr>
          <p:nvPr>
            <p:ph type="body" sz="half" idx="2"/>
          </p:nvPr>
        </p:nvSpPr>
        <p:spPr/>
        <p:txBody>
          <a:bodyPr anchor="b"/>
          <a:lstStyle/>
          <a:p>
            <a:r>
              <a:rPr lang="en-US" dirty="0"/>
              <a:t>On ASCCC website under Communities, then Legislative Positions</a:t>
            </a:r>
          </a:p>
        </p:txBody>
      </p:sp>
      <p:sp>
        <p:nvSpPr>
          <p:cNvPr id="5" name="Slide Number Placeholder 4">
            <a:extLst>
              <a:ext uri="{FF2B5EF4-FFF2-40B4-BE49-F238E27FC236}">
                <a16:creationId xmlns:a16="http://schemas.microsoft.com/office/drawing/2014/main" id="{447C17DA-5C70-864E-817D-274323B81551}"/>
              </a:ext>
            </a:extLst>
          </p:cNvPr>
          <p:cNvSpPr>
            <a:spLocks noGrp="1"/>
          </p:cNvSpPr>
          <p:nvPr>
            <p:ph type="sldNum" sz="quarter" idx="12"/>
          </p:nvPr>
        </p:nvSpPr>
        <p:spPr/>
        <p:txBody>
          <a:bodyPr/>
          <a:lstStyle/>
          <a:p>
            <a:fld id="{492D8F1A-69A8-9242-9469-8400121D240A}" type="slidenum">
              <a:rPr lang="en-US" smtClean="0"/>
              <a:t>19</a:t>
            </a:fld>
            <a:endParaRPr lang="en-US"/>
          </a:p>
        </p:txBody>
      </p:sp>
    </p:spTree>
    <p:extLst>
      <p:ext uri="{BB962C8B-B14F-4D97-AF65-F5344CB8AC3E}">
        <p14:creationId xmlns:p14="http://schemas.microsoft.com/office/powerpoint/2010/main" val="9130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2A8AB-3953-5E40-A50C-665A3A6B7F85}"/>
              </a:ext>
            </a:extLst>
          </p:cNvPr>
          <p:cNvSpPr>
            <a:spLocks noGrp="1"/>
          </p:cNvSpPr>
          <p:nvPr>
            <p:ph type="title"/>
          </p:nvPr>
        </p:nvSpPr>
        <p:spPr/>
        <p:txBody>
          <a:bodyPr/>
          <a:lstStyle/>
          <a:p>
            <a:pPr algn="ctr"/>
            <a:r>
              <a:rPr lang="en-US" dirty="0"/>
              <a:t>Description</a:t>
            </a:r>
          </a:p>
        </p:txBody>
      </p:sp>
      <p:sp>
        <p:nvSpPr>
          <p:cNvPr id="3" name="Content Placeholder 2">
            <a:extLst>
              <a:ext uri="{FF2B5EF4-FFF2-40B4-BE49-F238E27FC236}">
                <a16:creationId xmlns:a16="http://schemas.microsoft.com/office/drawing/2014/main" id="{08CB3E0B-ADF6-DB41-BD74-6C8CBF4E3EF9}"/>
              </a:ext>
            </a:extLst>
          </p:cNvPr>
          <p:cNvSpPr>
            <a:spLocks noGrp="1"/>
          </p:cNvSpPr>
          <p:nvPr>
            <p:ph sz="half" idx="1"/>
          </p:nvPr>
        </p:nvSpPr>
        <p:spPr/>
        <p:txBody>
          <a:bodyPr/>
          <a:lstStyle/>
          <a:p>
            <a:pPr marL="0" indent="0">
              <a:buNone/>
            </a:pPr>
            <a:r>
              <a:rPr lang="en-US" dirty="0"/>
              <a:t>Whether it is attempting to create programs, requiring certain courses for graduation, or asking for changes in general education patterns, the involvement of the Legislature in curriculum and curricular process has created opportunities and challenges at both the state and local levels. How are these changes impacting what colleges are doing, and what is being done to dialogue with the Legislature about the California Community Colleges and our existing structures and processes? How might currently proposed legislation impact curricular efforts? </a:t>
            </a:r>
          </a:p>
        </p:txBody>
      </p:sp>
    </p:spTree>
    <p:extLst>
      <p:ext uri="{BB962C8B-B14F-4D97-AF65-F5344CB8AC3E}">
        <p14:creationId xmlns:p14="http://schemas.microsoft.com/office/powerpoint/2010/main" val="3520562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811A-EDC4-2A43-9BBB-7CF7EC5A6DA0}"/>
              </a:ext>
            </a:extLst>
          </p:cNvPr>
          <p:cNvSpPr>
            <a:spLocks noGrp="1"/>
          </p:cNvSpPr>
          <p:nvPr>
            <p:ph type="title"/>
          </p:nvPr>
        </p:nvSpPr>
        <p:spPr/>
        <p:txBody>
          <a:bodyPr/>
          <a:lstStyle/>
          <a:p>
            <a:pPr algn="ctr"/>
            <a:r>
              <a:rPr lang="en-US" dirty="0"/>
              <a:t>Bills on Curriculum in 2019</a:t>
            </a:r>
          </a:p>
        </p:txBody>
      </p:sp>
      <p:sp>
        <p:nvSpPr>
          <p:cNvPr id="3" name="Content Placeholder 2">
            <a:extLst>
              <a:ext uri="{FF2B5EF4-FFF2-40B4-BE49-F238E27FC236}">
                <a16:creationId xmlns:a16="http://schemas.microsoft.com/office/drawing/2014/main" id="{4092F326-64E3-904E-B68C-F8B96E60C935}"/>
              </a:ext>
            </a:extLst>
          </p:cNvPr>
          <p:cNvSpPr>
            <a:spLocks noGrp="1"/>
          </p:cNvSpPr>
          <p:nvPr>
            <p:ph sz="half" idx="1"/>
          </p:nvPr>
        </p:nvSpPr>
        <p:spPr/>
        <p:txBody>
          <a:bodyPr/>
          <a:lstStyle/>
          <a:p>
            <a:r>
              <a:rPr lang="en-US" dirty="0"/>
              <a:t>AB 30 (Holden, 2019) -- Expansion of Dual Enrollment </a:t>
            </a:r>
            <a:r>
              <a:rPr lang="en-US" dirty="0">
                <a:solidFill>
                  <a:schemeClr val="accent2"/>
                </a:solidFill>
              </a:rPr>
              <a:t>(passed)</a:t>
            </a:r>
          </a:p>
          <a:p>
            <a:r>
              <a:rPr lang="en-US" dirty="0"/>
              <a:t>AB 968 (Garcia, 2019) – Naturalist Pathway Curriculum </a:t>
            </a:r>
            <a:r>
              <a:rPr lang="en-US" dirty="0">
                <a:solidFill>
                  <a:schemeClr val="accent2"/>
                </a:solidFill>
              </a:rPr>
              <a:t>(died)</a:t>
            </a:r>
          </a:p>
          <a:p>
            <a:r>
              <a:rPr lang="en-US" dirty="0"/>
              <a:t>AB 1460 (Weber, 2019) – Ethnic Studies Requirement in California State Universities </a:t>
            </a:r>
            <a:r>
              <a:rPr lang="en-US" dirty="0">
                <a:solidFill>
                  <a:schemeClr val="accent2"/>
                </a:solidFill>
              </a:rPr>
              <a:t>(two-year bill)</a:t>
            </a:r>
          </a:p>
          <a:p>
            <a:r>
              <a:rPr lang="en-US" dirty="0"/>
              <a:t>AB 1512 (Carrillo, 2019) – International Baccalaureate General Education Credit </a:t>
            </a:r>
            <a:r>
              <a:rPr lang="en-US" dirty="0">
                <a:solidFill>
                  <a:schemeClr val="accent2"/>
                </a:solidFill>
              </a:rPr>
              <a:t>(two-year bill)</a:t>
            </a:r>
          </a:p>
          <a:p>
            <a:r>
              <a:rPr lang="en-US" dirty="0"/>
              <a:t>SB 462 (Stern, 2019) – Forestland Reforestation Curriculum </a:t>
            </a:r>
            <a:r>
              <a:rPr lang="en-US" dirty="0">
                <a:solidFill>
                  <a:schemeClr val="accent2"/>
                </a:solidFill>
              </a:rPr>
              <a:t>(died)</a:t>
            </a:r>
          </a:p>
          <a:p>
            <a:r>
              <a:rPr lang="en-US" dirty="0"/>
              <a:t>SB 484 (</a:t>
            </a:r>
            <a:r>
              <a:rPr lang="en-US" dirty="0" err="1"/>
              <a:t>Portantino</a:t>
            </a:r>
            <a:r>
              <a:rPr lang="en-US" dirty="0"/>
              <a:t>, 2019) – Auto awarding of degrees </a:t>
            </a:r>
            <a:r>
              <a:rPr lang="en-US" dirty="0">
                <a:solidFill>
                  <a:schemeClr val="accent2"/>
                </a:solidFill>
              </a:rPr>
              <a:t>(died)</a:t>
            </a:r>
          </a:p>
          <a:p>
            <a:pPr marL="0" indent="0">
              <a:buNone/>
            </a:pPr>
            <a:endParaRPr lang="en-US" dirty="0"/>
          </a:p>
        </p:txBody>
      </p:sp>
    </p:spTree>
    <p:extLst>
      <p:ext uri="{BB962C8B-B14F-4D97-AF65-F5344CB8AC3E}">
        <p14:creationId xmlns:p14="http://schemas.microsoft.com/office/powerpoint/2010/main" val="4011844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7257-4A96-E34D-99BE-F759F9DB0D28}"/>
              </a:ext>
            </a:extLst>
          </p:cNvPr>
          <p:cNvSpPr>
            <a:spLocks noGrp="1"/>
          </p:cNvSpPr>
          <p:nvPr>
            <p:ph type="title"/>
          </p:nvPr>
        </p:nvSpPr>
        <p:spPr/>
        <p:txBody>
          <a:bodyPr/>
          <a:lstStyle/>
          <a:p>
            <a:pPr algn="ctr"/>
            <a:r>
              <a:rPr lang="en-US" dirty="0"/>
              <a:t>Bills on Curriculum in 2020</a:t>
            </a:r>
          </a:p>
        </p:txBody>
      </p:sp>
      <p:sp>
        <p:nvSpPr>
          <p:cNvPr id="3" name="Content Placeholder 2">
            <a:extLst>
              <a:ext uri="{FF2B5EF4-FFF2-40B4-BE49-F238E27FC236}">
                <a16:creationId xmlns:a16="http://schemas.microsoft.com/office/drawing/2014/main" id="{F1ED8501-7A9F-0443-BD25-AA8F700C5013}"/>
              </a:ext>
            </a:extLst>
          </p:cNvPr>
          <p:cNvSpPr>
            <a:spLocks noGrp="1"/>
          </p:cNvSpPr>
          <p:nvPr>
            <p:ph sz="half" idx="1"/>
          </p:nvPr>
        </p:nvSpPr>
        <p:spPr/>
        <p:txBody>
          <a:bodyPr>
            <a:normAutofit fontScale="55000" lnSpcReduction="20000"/>
          </a:bodyPr>
          <a:lstStyle/>
          <a:p>
            <a:pPr marL="0" indent="0">
              <a:buNone/>
            </a:pPr>
            <a:r>
              <a:rPr lang="en-US" b="1" dirty="0"/>
              <a:t>Alive</a:t>
            </a:r>
          </a:p>
          <a:p>
            <a:r>
              <a:rPr lang="en-US" dirty="0"/>
              <a:t>AB 1460 (Weber, 2020) – CSU Graduation Requirements (going straight to Governor’s desk)</a:t>
            </a:r>
          </a:p>
          <a:p>
            <a:r>
              <a:rPr lang="en-US" dirty="0"/>
              <a:t>AB 1512 (Carrillo, 2020) – Credit for International Baccalaureate exam</a:t>
            </a:r>
          </a:p>
          <a:p>
            <a:r>
              <a:rPr lang="en-US" dirty="0"/>
              <a:t>AB 2019 (Holden, 2020) – Expanding CCAP Partnerships </a:t>
            </a:r>
          </a:p>
          <a:p>
            <a:pPr marL="0" indent="0">
              <a:buNone/>
            </a:pPr>
            <a:r>
              <a:rPr lang="en-US" b="1" dirty="0"/>
              <a:t>Dead</a:t>
            </a:r>
          </a:p>
          <a:p>
            <a:r>
              <a:rPr lang="en-US" dirty="0"/>
              <a:t>AB 2009 (Cunningham, 2020) – Human trafficking awareness training</a:t>
            </a:r>
          </a:p>
          <a:p>
            <a:r>
              <a:rPr lang="en-US" dirty="0"/>
              <a:t>AB 2156 (E. Garcia, 2020) – Concurrent award of HS and AA degree</a:t>
            </a:r>
          </a:p>
          <a:p>
            <a:r>
              <a:rPr lang="en-US" dirty="0"/>
              <a:t>AB 2776 (</a:t>
            </a:r>
            <a:r>
              <a:rPr lang="en-US" dirty="0" err="1"/>
              <a:t>Lakey</a:t>
            </a:r>
            <a:r>
              <a:rPr lang="en-US" dirty="0"/>
              <a:t>) – Baccalaureate degrees at CCCs</a:t>
            </a:r>
          </a:p>
          <a:p>
            <a:r>
              <a:rPr lang="en-US" dirty="0"/>
              <a:t>AB 3000 (Frazier) – Credit for Prior Learning</a:t>
            </a:r>
          </a:p>
          <a:p>
            <a:r>
              <a:rPr lang="en-US" dirty="0"/>
              <a:t>AB 3310 (</a:t>
            </a:r>
            <a:r>
              <a:rPr lang="en-US" dirty="0" err="1"/>
              <a:t>Muratsuchi</a:t>
            </a:r>
            <a:r>
              <a:rPr lang="en-US" dirty="0"/>
              <a:t>) – CCCs Ethnic Studies</a:t>
            </a:r>
          </a:p>
          <a:p>
            <a:r>
              <a:rPr lang="en-US" dirty="0"/>
              <a:t>SB 874 (Hill) – Baccalaureate degrees at CCCs</a:t>
            </a:r>
          </a:p>
          <a:p>
            <a:r>
              <a:rPr lang="en-US" dirty="0"/>
              <a:t>SB 1026 (Wilk) – Baccalaureate degrees at CCCs</a:t>
            </a:r>
          </a:p>
          <a:p>
            <a:r>
              <a:rPr lang="en-US" dirty="0"/>
              <a:t>SB 1104 (Hill) – Baccalaureate degrees at CCCs</a:t>
            </a:r>
          </a:p>
          <a:p>
            <a:r>
              <a:rPr lang="en-US" dirty="0"/>
              <a:t>SB 1155 (Hertzberg) – Los Angeles County Community Colleges: Common Course Numbering System</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4F8E9F5-BC0E-1441-9171-431E6FA6F682}"/>
              </a:ext>
            </a:extLst>
          </p:cNvPr>
          <p:cNvPicPr>
            <a:picLocks noChangeAspect="1"/>
          </p:cNvPicPr>
          <p:nvPr/>
        </p:nvPicPr>
        <p:blipFill>
          <a:blip r:embed="rId3"/>
          <a:stretch>
            <a:fillRect/>
          </a:stretch>
        </p:blipFill>
        <p:spPr>
          <a:xfrm>
            <a:off x="7654456" y="2896101"/>
            <a:ext cx="2958580" cy="1965188"/>
          </a:xfrm>
          <a:prstGeom prst="rect">
            <a:avLst/>
          </a:prstGeom>
        </p:spPr>
      </p:pic>
    </p:spTree>
    <p:extLst>
      <p:ext uri="{BB962C8B-B14F-4D97-AF65-F5344CB8AC3E}">
        <p14:creationId xmlns:p14="http://schemas.microsoft.com/office/powerpoint/2010/main" val="359113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12E3-2557-084A-8EC7-88BD5E34FBB9}"/>
              </a:ext>
            </a:extLst>
          </p:cNvPr>
          <p:cNvSpPr>
            <a:spLocks noGrp="1"/>
          </p:cNvSpPr>
          <p:nvPr>
            <p:ph type="title"/>
          </p:nvPr>
        </p:nvSpPr>
        <p:spPr/>
        <p:txBody>
          <a:bodyPr anchor="ctr"/>
          <a:lstStyle/>
          <a:p>
            <a:pPr algn="ctr"/>
            <a:r>
              <a:rPr lang="en-US" dirty="0"/>
              <a:t>2020-21 ASCCC Legislative Priorities</a:t>
            </a:r>
          </a:p>
        </p:txBody>
      </p:sp>
      <p:sp>
        <p:nvSpPr>
          <p:cNvPr id="3" name="Content Placeholder 2">
            <a:extLst>
              <a:ext uri="{FF2B5EF4-FFF2-40B4-BE49-F238E27FC236}">
                <a16:creationId xmlns:a16="http://schemas.microsoft.com/office/drawing/2014/main" id="{3ADAC144-8535-3444-897F-A07DF631586E}"/>
              </a:ext>
            </a:extLst>
          </p:cNvPr>
          <p:cNvSpPr>
            <a:spLocks noGrp="1"/>
          </p:cNvSpPr>
          <p:nvPr>
            <p:ph sz="half" idx="1"/>
          </p:nvPr>
        </p:nvSpPr>
        <p:spPr>
          <a:xfrm>
            <a:off x="1075038" y="1690688"/>
            <a:ext cx="10058400" cy="4582319"/>
          </a:xfrm>
        </p:spPr>
        <p:txBody>
          <a:bodyPr>
            <a:normAutofit lnSpcReduction="10000"/>
          </a:bodyPr>
          <a:lstStyle/>
          <a:p>
            <a:pPr marL="0" indent="0" algn="ctr">
              <a:buNone/>
            </a:pPr>
            <a:r>
              <a:rPr lang="en-US" dirty="0"/>
              <a:t>Priorities will be proposed by ASCCC Legislative and Advocacy Committee and Approved by the ASCCC Executive Committee – so far…</a:t>
            </a:r>
          </a:p>
          <a:p>
            <a:pPr marL="0" indent="0">
              <a:buNone/>
            </a:pPr>
            <a:r>
              <a:rPr lang="en-US" dirty="0"/>
              <a:t>Directly Curriculum Related…</a:t>
            </a:r>
          </a:p>
          <a:p>
            <a:r>
              <a:rPr lang="en-US" dirty="0"/>
              <a:t>Transfer</a:t>
            </a:r>
          </a:p>
          <a:p>
            <a:r>
              <a:rPr lang="en-US" dirty="0"/>
              <a:t>Baccalaureate Degree</a:t>
            </a:r>
          </a:p>
          <a:p>
            <a:r>
              <a:rPr lang="en-US" dirty="0"/>
              <a:t>Open Educational Resources</a:t>
            </a:r>
          </a:p>
          <a:p>
            <a:endParaRPr lang="en-US" dirty="0"/>
          </a:p>
          <a:p>
            <a:pPr marL="0" indent="0">
              <a:buNone/>
            </a:pPr>
            <a:r>
              <a:rPr lang="en-US" dirty="0"/>
              <a:t>Indirectly Curriculum Related…</a:t>
            </a:r>
          </a:p>
          <a:p>
            <a:r>
              <a:rPr lang="en-US" dirty="0"/>
              <a:t>Faculty Diversification</a:t>
            </a:r>
          </a:p>
        </p:txBody>
      </p:sp>
      <p:pic>
        <p:nvPicPr>
          <p:cNvPr id="4" name="Picture 3">
            <a:extLst>
              <a:ext uri="{FF2B5EF4-FFF2-40B4-BE49-F238E27FC236}">
                <a16:creationId xmlns:a16="http://schemas.microsoft.com/office/drawing/2014/main" id="{2E952E6C-3415-0C44-AAB3-800FDF152A7B}"/>
              </a:ext>
            </a:extLst>
          </p:cNvPr>
          <p:cNvPicPr>
            <a:picLocks noChangeAspect="1"/>
          </p:cNvPicPr>
          <p:nvPr/>
        </p:nvPicPr>
        <p:blipFill>
          <a:blip r:embed="rId3"/>
          <a:stretch>
            <a:fillRect/>
          </a:stretch>
        </p:blipFill>
        <p:spPr>
          <a:xfrm>
            <a:off x="7496122" y="3209690"/>
            <a:ext cx="2742159" cy="2044155"/>
          </a:xfrm>
          <a:prstGeom prst="rect">
            <a:avLst/>
          </a:prstGeom>
        </p:spPr>
      </p:pic>
    </p:spTree>
    <p:extLst>
      <p:ext uri="{BB962C8B-B14F-4D97-AF65-F5344CB8AC3E}">
        <p14:creationId xmlns:p14="http://schemas.microsoft.com/office/powerpoint/2010/main" val="1233357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14EB-8E1D-8248-87B5-DBBDD585B343}"/>
              </a:ext>
            </a:extLst>
          </p:cNvPr>
          <p:cNvSpPr>
            <a:spLocks noGrp="1"/>
          </p:cNvSpPr>
          <p:nvPr>
            <p:ph type="title"/>
          </p:nvPr>
        </p:nvSpPr>
        <p:spPr/>
        <p:txBody>
          <a:bodyPr/>
          <a:lstStyle/>
          <a:p>
            <a:r>
              <a:rPr lang="en-US" dirty="0"/>
              <a:t>Your role…</a:t>
            </a:r>
          </a:p>
        </p:txBody>
      </p:sp>
      <p:sp>
        <p:nvSpPr>
          <p:cNvPr id="3" name="Content Placeholder 2">
            <a:extLst>
              <a:ext uri="{FF2B5EF4-FFF2-40B4-BE49-F238E27FC236}">
                <a16:creationId xmlns:a16="http://schemas.microsoft.com/office/drawing/2014/main" id="{4F00019D-57F4-934C-90FE-F60D8B5D9D2A}"/>
              </a:ext>
            </a:extLst>
          </p:cNvPr>
          <p:cNvSpPr>
            <a:spLocks noGrp="1"/>
          </p:cNvSpPr>
          <p:nvPr>
            <p:ph idx="1"/>
          </p:nvPr>
        </p:nvSpPr>
        <p:spPr>
          <a:xfrm>
            <a:off x="4534930" y="1112108"/>
            <a:ext cx="6672648" cy="4766178"/>
          </a:xfrm>
        </p:spPr>
        <p:txBody>
          <a:bodyPr>
            <a:normAutofit lnSpcReduction="10000"/>
          </a:bodyPr>
          <a:lstStyle/>
          <a:p>
            <a:pPr marL="457200" indent="-457200">
              <a:buFont typeface="Arial" panose="020B0604020202020204" pitchFamily="34" charset="0"/>
              <a:buChar char="•"/>
            </a:pPr>
            <a:r>
              <a:rPr lang="en-US" dirty="0"/>
              <a:t>Follow legislation</a:t>
            </a:r>
          </a:p>
          <a:p>
            <a:pPr marL="457200" indent="-457200">
              <a:buFont typeface="Arial" panose="020B0604020202020204" pitchFamily="34" charset="0"/>
              <a:buChar char="•"/>
            </a:pPr>
            <a:r>
              <a:rPr lang="en-US" dirty="0"/>
              <a:t>Know your local academic senate legislative liaison</a:t>
            </a:r>
          </a:p>
          <a:p>
            <a:pPr marL="457200" indent="-457200">
              <a:buFont typeface="Arial" panose="020B0604020202020204" pitchFamily="34" charset="0"/>
              <a:buChar char="•"/>
            </a:pPr>
            <a:r>
              <a:rPr lang="en-US" dirty="0"/>
              <a:t>Advocate locally with your legislators</a:t>
            </a:r>
          </a:p>
          <a:p>
            <a:pPr marL="1143000" lvl="1" indent="-457200"/>
            <a:r>
              <a:rPr lang="en-US" dirty="0"/>
              <a:t>educate them about faculty purview</a:t>
            </a:r>
          </a:p>
          <a:p>
            <a:pPr marL="1143000" lvl="1" indent="-457200"/>
            <a:r>
              <a:rPr lang="en-US" dirty="0"/>
              <a:t>Be available as a resource</a:t>
            </a:r>
          </a:p>
          <a:p>
            <a:pPr marL="457200" indent="-457200">
              <a:buFont typeface="Arial" panose="020B0604020202020204" pitchFamily="34" charset="0"/>
              <a:buChar char="•"/>
            </a:pPr>
            <a:r>
              <a:rPr lang="en-US" dirty="0"/>
              <a:t>Know the legislative agenda your college president/superintendent/board of trustees </a:t>
            </a:r>
          </a:p>
          <a:p>
            <a:pPr marL="457200" indent="-457200">
              <a:buFont typeface="Arial" panose="020B0604020202020204" pitchFamily="34" charset="0"/>
              <a:buChar char="•"/>
            </a:pPr>
            <a:r>
              <a:rPr lang="en-US" dirty="0"/>
              <a:t>Communicate with your student government about their concerns </a:t>
            </a:r>
          </a:p>
        </p:txBody>
      </p:sp>
      <p:sp>
        <p:nvSpPr>
          <p:cNvPr id="4" name="Text Placeholder 3">
            <a:extLst>
              <a:ext uri="{FF2B5EF4-FFF2-40B4-BE49-F238E27FC236}">
                <a16:creationId xmlns:a16="http://schemas.microsoft.com/office/drawing/2014/main" id="{7A042DC6-910D-3C42-84A6-D8D9189E42A7}"/>
              </a:ext>
            </a:extLst>
          </p:cNvPr>
          <p:cNvSpPr>
            <a:spLocks noGrp="1"/>
          </p:cNvSpPr>
          <p:nvPr>
            <p:ph type="body" sz="half" idx="2"/>
          </p:nvPr>
        </p:nvSpPr>
        <p:spPr/>
        <p:txBody>
          <a:bodyPr/>
          <a:lstStyle/>
          <a:p>
            <a:endParaRPr lang="en-US"/>
          </a:p>
        </p:txBody>
      </p:sp>
      <p:sp>
        <p:nvSpPr>
          <p:cNvPr id="5" name="Slide Number Placeholder 4">
            <a:extLst>
              <a:ext uri="{FF2B5EF4-FFF2-40B4-BE49-F238E27FC236}">
                <a16:creationId xmlns:a16="http://schemas.microsoft.com/office/drawing/2014/main" id="{F6C339A8-198B-A645-8399-252F5F50A24C}"/>
              </a:ext>
            </a:extLst>
          </p:cNvPr>
          <p:cNvSpPr>
            <a:spLocks noGrp="1"/>
          </p:cNvSpPr>
          <p:nvPr>
            <p:ph type="sldNum" sz="quarter" idx="12"/>
          </p:nvPr>
        </p:nvSpPr>
        <p:spPr/>
        <p:txBody>
          <a:bodyPr/>
          <a:lstStyle/>
          <a:p>
            <a:fld id="{492D8F1A-69A8-9242-9469-8400121D240A}" type="slidenum">
              <a:rPr lang="en-US" smtClean="0"/>
              <a:t>23</a:t>
            </a:fld>
            <a:endParaRPr lang="en-US"/>
          </a:p>
        </p:txBody>
      </p:sp>
    </p:spTree>
    <p:extLst>
      <p:ext uri="{BB962C8B-B14F-4D97-AF65-F5344CB8AC3E}">
        <p14:creationId xmlns:p14="http://schemas.microsoft.com/office/powerpoint/2010/main" val="984742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CFAA-4E2C-0C4C-9F61-B6C189074F2B}"/>
              </a:ext>
            </a:extLst>
          </p:cNvPr>
          <p:cNvSpPr>
            <a:spLocks noGrp="1"/>
          </p:cNvSpPr>
          <p:nvPr>
            <p:ph type="title"/>
          </p:nvPr>
        </p:nvSpPr>
        <p:spPr/>
        <p:txBody>
          <a:bodyPr anchor="ctr"/>
          <a:lstStyle/>
          <a:p>
            <a:pPr algn="ctr"/>
            <a:r>
              <a:rPr lang="en-US" dirty="0"/>
              <a:t>Resources</a:t>
            </a:r>
          </a:p>
        </p:txBody>
      </p:sp>
      <p:sp>
        <p:nvSpPr>
          <p:cNvPr id="3" name="Content Placeholder 2">
            <a:extLst>
              <a:ext uri="{FF2B5EF4-FFF2-40B4-BE49-F238E27FC236}">
                <a16:creationId xmlns:a16="http://schemas.microsoft.com/office/drawing/2014/main" id="{9FA6CE7D-A5E0-0346-999E-66B642BF4DD4}"/>
              </a:ext>
            </a:extLst>
          </p:cNvPr>
          <p:cNvSpPr>
            <a:spLocks noGrp="1"/>
          </p:cNvSpPr>
          <p:nvPr>
            <p:ph sz="half" idx="1"/>
          </p:nvPr>
        </p:nvSpPr>
        <p:spPr>
          <a:xfrm>
            <a:off x="1075038" y="1424066"/>
            <a:ext cx="10058400" cy="4848941"/>
          </a:xfrm>
        </p:spPr>
        <p:txBody>
          <a:bodyPr>
            <a:normAutofit fontScale="85000" lnSpcReduction="20000"/>
          </a:bodyPr>
          <a:lstStyle/>
          <a:p>
            <a:r>
              <a:rPr lang="en-US" dirty="0"/>
              <a:t>Track bills with the California Legislature: </a:t>
            </a:r>
            <a:r>
              <a:rPr lang="en-US" dirty="0">
                <a:hlinkClick r:id="rId3"/>
              </a:rPr>
              <a:t>https://leginfo.legislature.ca.gov/faces/billSearchClient.xhtml</a:t>
            </a:r>
            <a:endParaRPr lang="en-US" dirty="0"/>
          </a:p>
          <a:p>
            <a:r>
              <a:rPr lang="en-US" dirty="0"/>
              <a:t>California State Assembly: </a:t>
            </a:r>
            <a:r>
              <a:rPr lang="en-US" dirty="0">
                <a:hlinkClick r:id="rId4"/>
              </a:rPr>
              <a:t>https://www.assembly.ca.gov</a:t>
            </a:r>
            <a:endParaRPr lang="en-US" dirty="0"/>
          </a:p>
          <a:p>
            <a:r>
              <a:rPr lang="en-US" dirty="0"/>
              <a:t>California State Senate: </a:t>
            </a:r>
            <a:r>
              <a:rPr lang="en-US" dirty="0">
                <a:hlinkClick r:id="rId5"/>
              </a:rPr>
              <a:t>https://www.senate.ca.gov</a:t>
            </a:r>
            <a:endParaRPr lang="en-US" dirty="0"/>
          </a:p>
          <a:p>
            <a:r>
              <a:rPr lang="en-US" dirty="0"/>
              <a:t>Academic Senate for California Community Colleges (ASCCC): </a:t>
            </a:r>
            <a:r>
              <a:rPr lang="en-US" dirty="0">
                <a:hlinkClick r:id="rId6"/>
              </a:rPr>
              <a:t>https://asccc.org</a:t>
            </a:r>
            <a:endParaRPr lang="en-US" dirty="0"/>
          </a:p>
          <a:p>
            <a:r>
              <a:rPr lang="en-US" dirty="0"/>
              <a:t>ASCCC Legislative Positions: </a:t>
            </a:r>
            <a:r>
              <a:rPr lang="en-US" dirty="0">
                <a:hlinkClick r:id="rId7"/>
              </a:rPr>
              <a:t>https://asccc.org/legislative-positions</a:t>
            </a:r>
            <a:endParaRPr lang="en-US" dirty="0"/>
          </a:p>
          <a:p>
            <a:r>
              <a:rPr lang="en-US" dirty="0"/>
              <a:t>Faculty Association of California Community Colleges (FACCC): </a:t>
            </a:r>
            <a:r>
              <a:rPr lang="en-US" dirty="0">
                <a:hlinkClick r:id="rId8"/>
              </a:rPr>
              <a:t>https://www.faccc.org</a:t>
            </a:r>
            <a:r>
              <a:rPr lang="en-US" dirty="0"/>
              <a:t> </a:t>
            </a:r>
          </a:p>
          <a:p>
            <a:r>
              <a:rPr lang="en-US" dirty="0"/>
              <a:t>FACCC 19-20 Web Tracking: </a:t>
            </a:r>
            <a:r>
              <a:rPr lang="en-US" dirty="0">
                <a:hlinkClick r:id="rId9"/>
              </a:rPr>
              <a:t>http://ctweb.capitoltrack.com/public/publish.aspx?&amp;id=88fe9ac9-0a3b-4726-91a3-2a18d3d894f2</a:t>
            </a:r>
            <a:endParaRPr lang="en-US" dirty="0"/>
          </a:p>
          <a:p>
            <a:r>
              <a:rPr lang="en-US" dirty="0"/>
              <a:t>California Community Colleges Chancellor’s Office Governmental Relations: </a:t>
            </a:r>
            <a:r>
              <a:rPr lang="en-US" dirty="0">
                <a:hlinkClick r:id="rId10"/>
              </a:rPr>
              <a:t>https://www.cccco.edu/About-Us/Chancellors-Office/Divisions/Governmental-Relations-Policy-in-Action</a:t>
            </a:r>
            <a:endParaRPr lang="en-US" dirty="0"/>
          </a:p>
          <a:p>
            <a:endParaRPr lang="en-US" dirty="0"/>
          </a:p>
        </p:txBody>
      </p:sp>
    </p:spTree>
    <p:extLst>
      <p:ext uri="{BB962C8B-B14F-4D97-AF65-F5344CB8AC3E}">
        <p14:creationId xmlns:p14="http://schemas.microsoft.com/office/powerpoint/2010/main" val="2564232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DD3A-75A0-9941-BDAB-92DF4190C195}"/>
              </a:ext>
            </a:extLst>
          </p:cNvPr>
          <p:cNvSpPr>
            <a:spLocks noGrp="1"/>
          </p:cNvSpPr>
          <p:nvPr>
            <p:ph type="title"/>
          </p:nvPr>
        </p:nvSpPr>
        <p:spPr/>
        <p:txBody>
          <a:bodyPr anchor="ctr"/>
          <a:lstStyle/>
          <a:p>
            <a:pPr algn="ctr"/>
            <a:r>
              <a:rPr lang="en-US" dirty="0"/>
              <a:t>Overview</a:t>
            </a:r>
          </a:p>
        </p:txBody>
      </p:sp>
      <p:sp>
        <p:nvSpPr>
          <p:cNvPr id="3" name="Content Placeholder 2">
            <a:extLst>
              <a:ext uri="{FF2B5EF4-FFF2-40B4-BE49-F238E27FC236}">
                <a16:creationId xmlns:a16="http://schemas.microsoft.com/office/drawing/2014/main" id="{B68DC4DB-2A43-6040-89B6-CBC80BA46179}"/>
              </a:ext>
            </a:extLst>
          </p:cNvPr>
          <p:cNvSpPr>
            <a:spLocks noGrp="1"/>
          </p:cNvSpPr>
          <p:nvPr>
            <p:ph sz="half" idx="1"/>
          </p:nvPr>
        </p:nvSpPr>
        <p:spPr>
          <a:xfrm>
            <a:off x="1075038" y="1690688"/>
            <a:ext cx="5835428" cy="4845023"/>
          </a:xfrm>
        </p:spPr>
        <p:txBody>
          <a:bodyPr/>
          <a:lstStyle/>
          <a:p>
            <a:r>
              <a:rPr lang="en-US" dirty="0"/>
              <a:t>California Legislative Cycle</a:t>
            </a:r>
          </a:p>
          <a:p>
            <a:r>
              <a:rPr lang="en-US" dirty="0"/>
              <a:t>California Education Code</a:t>
            </a:r>
          </a:p>
          <a:p>
            <a:r>
              <a:rPr lang="en-US" dirty="0"/>
              <a:t>California Code of Regulations</a:t>
            </a:r>
          </a:p>
          <a:p>
            <a:r>
              <a:rPr lang="en-US" dirty="0"/>
              <a:t>Role of Academic Senates and Curriculum Committees</a:t>
            </a:r>
          </a:p>
          <a:p>
            <a:r>
              <a:rPr lang="en-US" dirty="0"/>
              <a:t>Legislation in the Past, the Present, and the Future</a:t>
            </a:r>
          </a:p>
          <a:p>
            <a:r>
              <a:rPr lang="en-US" dirty="0"/>
              <a:t>Discussion</a:t>
            </a:r>
          </a:p>
        </p:txBody>
      </p:sp>
      <p:pic>
        <p:nvPicPr>
          <p:cNvPr id="4" name="Picture 3">
            <a:extLst>
              <a:ext uri="{FF2B5EF4-FFF2-40B4-BE49-F238E27FC236}">
                <a16:creationId xmlns:a16="http://schemas.microsoft.com/office/drawing/2014/main" id="{BB4F2F38-DE86-9943-828B-4968113C5BD4}"/>
              </a:ext>
            </a:extLst>
          </p:cNvPr>
          <p:cNvPicPr>
            <a:picLocks noChangeAspect="1"/>
          </p:cNvPicPr>
          <p:nvPr/>
        </p:nvPicPr>
        <p:blipFill>
          <a:blip r:embed="rId3"/>
          <a:stretch>
            <a:fillRect/>
          </a:stretch>
        </p:blipFill>
        <p:spPr>
          <a:xfrm>
            <a:off x="6685717" y="2338466"/>
            <a:ext cx="4218470" cy="2204491"/>
          </a:xfrm>
          <a:prstGeom prst="rect">
            <a:avLst/>
          </a:prstGeom>
        </p:spPr>
      </p:pic>
    </p:spTree>
    <p:extLst>
      <p:ext uri="{BB962C8B-B14F-4D97-AF65-F5344CB8AC3E}">
        <p14:creationId xmlns:p14="http://schemas.microsoft.com/office/powerpoint/2010/main" val="2514396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3C4A-DA19-6142-A4F3-35172E084B55}"/>
              </a:ext>
            </a:extLst>
          </p:cNvPr>
          <p:cNvSpPr>
            <a:spLocks noGrp="1"/>
          </p:cNvSpPr>
          <p:nvPr>
            <p:ph type="title"/>
          </p:nvPr>
        </p:nvSpPr>
        <p:spPr/>
        <p:txBody>
          <a:bodyPr/>
          <a:lstStyle/>
          <a:p>
            <a:pPr algn="ctr"/>
            <a:r>
              <a:rPr lang="en-US" dirty="0"/>
              <a:t>California Legislative Cycle</a:t>
            </a:r>
          </a:p>
        </p:txBody>
      </p:sp>
      <p:sp>
        <p:nvSpPr>
          <p:cNvPr id="3" name="Content Placeholder 2">
            <a:extLst>
              <a:ext uri="{FF2B5EF4-FFF2-40B4-BE49-F238E27FC236}">
                <a16:creationId xmlns:a16="http://schemas.microsoft.com/office/drawing/2014/main" id="{7388578D-DFE6-E248-8950-A184858050B7}"/>
              </a:ext>
            </a:extLst>
          </p:cNvPr>
          <p:cNvSpPr>
            <a:spLocks noGrp="1"/>
          </p:cNvSpPr>
          <p:nvPr>
            <p:ph sz="half" idx="1"/>
          </p:nvPr>
        </p:nvSpPr>
        <p:spPr/>
        <p:txBody>
          <a:bodyPr/>
          <a:lstStyle/>
          <a:p>
            <a:r>
              <a:rPr lang="en-US" dirty="0"/>
              <a:t>The Legislative Branch of the California State Government is composed of the State Assembly, the State Senate, and several other departments. </a:t>
            </a:r>
          </a:p>
          <a:p>
            <a:r>
              <a:rPr lang="en-US" dirty="0"/>
              <a:t>This branch of government holds the principal lawmaking powers of the state. </a:t>
            </a:r>
          </a:p>
          <a:p>
            <a:r>
              <a:rPr lang="en-US" dirty="0"/>
              <a:t>On average, the Legislature will propose, analyze, and debate </a:t>
            </a:r>
            <a:r>
              <a:rPr lang="en-US" b="1" dirty="0"/>
              <a:t>over 5,000 bills</a:t>
            </a:r>
            <a:r>
              <a:rPr lang="en-US" dirty="0"/>
              <a:t> in a two-year session.</a:t>
            </a:r>
          </a:p>
          <a:p>
            <a:endParaRPr lang="en-US" dirty="0"/>
          </a:p>
        </p:txBody>
      </p:sp>
      <p:pic>
        <p:nvPicPr>
          <p:cNvPr id="4" name="Picture 3">
            <a:extLst>
              <a:ext uri="{FF2B5EF4-FFF2-40B4-BE49-F238E27FC236}">
                <a16:creationId xmlns:a16="http://schemas.microsoft.com/office/drawing/2014/main" id="{3DB1AED6-9210-B94B-9652-8758A7CE88EF}"/>
              </a:ext>
            </a:extLst>
          </p:cNvPr>
          <p:cNvPicPr>
            <a:picLocks noChangeAspect="1"/>
          </p:cNvPicPr>
          <p:nvPr/>
        </p:nvPicPr>
        <p:blipFill>
          <a:blip r:embed="rId3"/>
          <a:stretch>
            <a:fillRect/>
          </a:stretch>
        </p:blipFill>
        <p:spPr>
          <a:xfrm>
            <a:off x="5202537" y="5268626"/>
            <a:ext cx="1803400" cy="1117600"/>
          </a:xfrm>
          <a:prstGeom prst="rect">
            <a:avLst/>
          </a:prstGeom>
        </p:spPr>
      </p:pic>
    </p:spTree>
    <p:extLst>
      <p:ext uri="{BB962C8B-B14F-4D97-AF65-F5344CB8AC3E}">
        <p14:creationId xmlns:p14="http://schemas.microsoft.com/office/powerpoint/2010/main" val="251556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211EC-3D8B-8147-B3F0-EF4B6793EB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BDA523-FC4F-7844-9329-42E65E6F45B6}"/>
              </a:ext>
            </a:extLst>
          </p:cNvPr>
          <p:cNvSpPr>
            <a:spLocks noGrp="1"/>
          </p:cNvSpPr>
          <p:nvPr>
            <p:ph sz="half" idx="1"/>
          </p:nvPr>
        </p:nvSpPr>
        <p:spPr/>
        <p:txBody>
          <a:bodyPr/>
          <a:lstStyle/>
          <a:p>
            <a:endParaRPr lang="en-US"/>
          </a:p>
        </p:txBody>
      </p:sp>
      <p:sp>
        <p:nvSpPr>
          <p:cNvPr id="4" name="Slide Number Placeholder 1">
            <a:extLst>
              <a:ext uri="{FF2B5EF4-FFF2-40B4-BE49-F238E27FC236}">
                <a16:creationId xmlns:a16="http://schemas.microsoft.com/office/drawing/2014/main" id="{2A52CC51-D737-774C-8028-DAE379988E3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mtClean="0"/>
              <a:pPr/>
              <a:t>5</a:t>
            </a:fld>
            <a:endParaRPr lang="en-US"/>
          </a:p>
        </p:txBody>
      </p:sp>
      <p:pic>
        <p:nvPicPr>
          <p:cNvPr id="5" name="Picture 4">
            <a:extLst>
              <a:ext uri="{FF2B5EF4-FFF2-40B4-BE49-F238E27FC236}">
                <a16:creationId xmlns:a16="http://schemas.microsoft.com/office/drawing/2014/main" id="{ADF1C46B-BAF6-D14F-BD2D-2F8D922EF22F}"/>
              </a:ext>
            </a:extLst>
          </p:cNvPr>
          <p:cNvPicPr>
            <a:picLocks noChangeAspect="1"/>
          </p:cNvPicPr>
          <p:nvPr/>
        </p:nvPicPr>
        <p:blipFill>
          <a:blip r:embed="rId2"/>
          <a:stretch>
            <a:fillRect/>
          </a:stretch>
        </p:blipFill>
        <p:spPr>
          <a:xfrm>
            <a:off x="984524" y="241300"/>
            <a:ext cx="10369276" cy="6409488"/>
          </a:xfrm>
          <a:prstGeom prst="rect">
            <a:avLst/>
          </a:prstGeom>
        </p:spPr>
      </p:pic>
    </p:spTree>
    <p:extLst>
      <p:ext uri="{BB962C8B-B14F-4D97-AF65-F5344CB8AC3E}">
        <p14:creationId xmlns:p14="http://schemas.microsoft.com/office/powerpoint/2010/main" val="919200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3C4A-DA19-6142-A4F3-35172E084B55}"/>
              </a:ext>
            </a:extLst>
          </p:cNvPr>
          <p:cNvSpPr>
            <a:spLocks noGrp="1"/>
          </p:cNvSpPr>
          <p:nvPr>
            <p:ph type="title"/>
          </p:nvPr>
        </p:nvSpPr>
        <p:spPr/>
        <p:txBody>
          <a:bodyPr/>
          <a:lstStyle/>
          <a:p>
            <a:pPr algn="ctr"/>
            <a:r>
              <a:rPr lang="en-US" dirty="0"/>
              <a:t>California Legislative Cycle</a:t>
            </a:r>
          </a:p>
        </p:txBody>
      </p:sp>
      <p:sp>
        <p:nvSpPr>
          <p:cNvPr id="3" name="Content Placeholder 2">
            <a:extLst>
              <a:ext uri="{FF2B5EF4-FFF2-40B4-BE49-F238E27FC236}">
                <a16:creationId xmlns:a16="http://schemas.microsoft.com/office/drawing/2014/main" id="{7388578D-DFE6-E248-8950-A184858050B7}"/>
              </a:ext>
            </a:extLst>
          </p:cNvPr>
          <p:cNvSpPr>
            <a:spLocks noGrp="1"/>
          </p:cNvSpPr>
          <p:nvPr>
            <p:ph sz="half" idx="1"/>
          </p:nvPr>
        </p:nvSpPr>
        <p:spPr/>
        <p:txBody>
          <a:bodyPr>
            <a:normAutofit fontScale="77500" lnSpcReduction="20000"/>
          </a:bodyPr>
          <a:lstStyle/>
          <a:p>
            <a:pPr marL="0" indent="0">
              <a:buNone/>
            </a:pPr>
            <a:r>
              <a:rPr lang="en-US" b="1" dirty="0">
                <a:latin typeface="+mn-lt"/>
                <a:cs typeface="Arial"/>
              </a:rPr>
              <a:t>January – February:</a:t>
            </a:r>
          </a:p>
          <a:p>
            <a:r>
              <a:rPr lang="en-US" dirty="0">
                <a:latin typeface="+mn-lt"/>
                <a:cs typeface="Arial"/>
              </a:rPr>
              <a:t>A bill is introduced by member of Senate (labeled as SB, </a:t>
            </a:r>
            <a:r>
              <a:rPr lang="en-US" dirty="0">
                <a:cs typeface="Arial"/>
              </a:rPr>
              <a:t>Senate Bill</a:t>
            </a:r>
            <a:r>
              <a:rPr lang="en-US" dirty="0">
                <a:latin typeface="+mn-lt"/>
                <a:cs typeface="Arial"/>
              </a:rPr>
              <a:t>) or Assembly (labeled as AB, </a:t>
            </a:r>
            <a:r>
              <a:rPr lang="en-US" dirty="0">
                <a:cs typeface="Arial"/>
              </a:rPr>
              <a:t>Assembly Bill</a:t>
            </a:r>
            <a:r>
              <a:rPr lang="en-US" dirty="0">
                <a:latin typeface="+mn-lt"/>
                <a:cs typeface="Arial"/>
              </a:rPr>
              <a:t>). </a:t>
            </a:r>
          </a:p>
          <a:p>
            <a:pPr marL="0" indent="0">
              <a:buNone/>
            </a:pPr>
            <a:endParaRPr lang="en-US" dirty="0">
              <a:latin typeface="+mn-lt"/>
              <a:cs typeface="Arial"/>
            </a:endParaRPr>
          </a:p>
          <a:p>
            <a:pPr marL="0" indent="0">
              <a:buNone/>
            </a:pPr>
            <a:r>
              <a:rPr lang="en-US" b="1" dirty="0">
                <a:latin typeface="+mn-lt"/>
                <a:cs typeface="Arial"/>
              </a:rPr>
              <a:t>March – May:</a:t>
            </a:r>
          </a:p>
          <a:p>
            <a:r>
              <a:rPr lang="en-US" dirty="0">
                <a:latin typeface="+mn-lt"/>
                <a:cs typeface="Arial"/>
              </a:rPr>
              <a:t>House of origin Policy Committees hearings </a:t>
            </a:r>
          </a:p>
          <a:p>
            <a:pPr lvl="1"/>
            <a:r>
              <a:rPr lang="en-US" dirty="0">
                <a:latin typeface="+mn-lt"/>
                <a:cs typeface="Arial"/>
              </a:rPr>
              <a:t>Amendments – revisions, improvements</a:t>
            </a:r>
          </a:p>
          <a:p>
            <a:r>
              <a:rPr lang="en-US" dirty="0">
                <a:latin typeface="+mn-lt"/>
                <a:cs typeface="Arial"/>
              </a:rPr>
              <a:t>House of origin Appropriations (fiscal) hearings</a:t>
            </a:r>
          </a:p>
          <a:p>
            <a:pPr lvl="1"/>
            <a:r>
              <a:rPr lang="en-US" dirty="0">
                <a:latin typeface="+mn-lt"/>
                <a:cs typeface="Arial"/>
              </a:rPr>
              <a:t>Fiscal Analyses</a:t>
            </a:r>
          </a:p>
          <a:p>
            <a:pPr marL="0" indent="0">
              <a:buNone/>
            </a:pPr>
            <a:endParaRPr lang="en-US" dirty="0">
              <a:latin typeface="+mn-lt"/>
              <a:cs typeface="Arial"/>
            </a:endParaRPr>
          </a:p>
          <a:p>
            <a:pPr marL="0" indent="0">
              <a:buNone/>
            </a:pPr>
            <a:r>
              <a:rPr lang="en-US" b="1" dirty="0">
                <a:latin typeface="+mn-lt"/>
                <a:cs typeface="Arial"/>
              </a:rPr>
              <a:t>Last week of May:</a:t>
            </a:r>
          </a:p>
          <a:p>
            <a:r>
              <a:rPr lang="en-US" dirty="0">
                <a:latin typeface="+mn-lt"/>
                <a:cs typeface="Arial"/>
              </a:rPr>
              <a:t>Bills that make it out of committee and appropriations, go to the floor of the house of origin for vote</a:t>
            </a:r>
          </a:p>
          <a:p>
            <a:endParaRPr lang="en-US" dirty="0"/>
          </a:p>
        </p:txBody>
      </p:sp>
      <p:pic>
        <p:nvPicPr>
          <p:cNvPr id="4" name="Picture 3">
            <a:extLst>
              <a:ext uri="{FF2B5EF4-FFF2-40B4-BE49-F238E27FC236}">
                <a16:creationId xmlns:a16="http://schemas.microsoft.com/office/drawing/2014/main" id="{297336BF-BDD7-5645-8055-C84EB65D4F2B}"/>
              </a:ext>
            </a:extLst>
          </p:cNvPr>
          <p:cNvPicPr>
            <a:picLocks noChangeAspect="1"/>
          </p:cNvPicPr>
          <p:nvPr/>
        </p:nvPicPr>
        <p:blipFill>
          <a:blip r:embed="rId3"/>
          <a:stretch>
            <a:fillRect/>
          </a:stretch>
        </p:blipFill>
        <p:spPr>
          <a:xfrm>
            <a:off x="7631034" y="2963260"/>
            <a:ext cx="2682198" cy="2170142"/>
          </a:xfrm>
          <a:prstGeom prst="rect">
            <a:avLst/>
          </a:prstGeom>
        </p:spPr>
      </p:pic>
    </p:spTree>
    <p:extLst>
      <p:ext uri="{BB962C8B-B14F-4D97-AF65-F5344CB8AC3E}">
        <p14:creationId xmlns:p14="http://schemas.microsoft.com/office/powerpoint/2010/main" val="146154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3C4A-DA19-6142-A4F3-35172E084B55}"/>
              </a:ext>
            </a:extLst>
          </p:cNvPr>
          <p:cNvSpPr>
            <a:spLocks noGrp="1"/>
          </p:cNvSpPr>
          <p:nvPr>
            <p:ph type="title"/>
          </p:nvPr>
        </p:nvSpPr>
        <p:spPr/>
        <p:txBody>
          <a:bodyPr/>
          <a:lstStyle/>
          <a:p>
            <a:pPr algn="ctr"/>
            <a:r>
              <a:rPr lang="en-US" dirty="0"/>
              <a:t>California Legislative Cycle</a:t>
            </a:r>
          </a:p>
        </p:txBody>
      </p:sp>
      <p:sp>
        <p:nvSpPr>
          <p:cNvPr id="3" name="Content Placeholder 2">
            <a:extLst>
              <a:ext uri="{FF2B5EF4-FFF2-40B4-BE49-F238E27FC236}">
                <a16:creationId xmlns:a16="http://schemas.microsoft.com/office/drawing/2014/main" id="{7388578D-DFE6-E248-8950-A184858050B7}"/>
              </a:ext>
            </a:extLst>
          </p:cNvPr>
          <p:cNvSpPr>
            <a:spLocks noGrp="1"/>
          </p:cNvSpPr>
          <p:nvPr>
            <p:ph sz="half" idx="1"/>
          </p:nvPr>
        </p:nvSpPr>
        <p:spPr/>
        <p:txBody>
          <a:bodyPr>
            <a:normAutofit fontScale="77500" lnSpcReduction="20000"/>
          </a:bodyPr>
          <a:lstStyle/>
          <a:p>
            <a:pPr marL="0" indent="0">
              <a:buNone/>
            </a:pPr>
            <a:r>
              <a:rPr lang="en-US" b="1" dirty="0">
                <a:latin typeface="+mn-lt"/>
                <a:cs typeface="Arial"/>
              </a:rPr>
              <a:t>June – August:</a:t>
            </a:r>
          </a:p>
          <a:p>
            <a:r>
              <a:rPr lang="en-US" dirty="0">
                <a:latin typeface="+mn-lt"/>
                <a:cs typeface="Arial"/>
              </a:rPr>
              <a:t>Same process is repeated in other house</a:t>
            </a:r>
          </a:p>
          <a:p>
            <a:r>
              <a:rPr lang="en-US" dirty="0">
                <a:latin typeface="+mn-lt"/>
                <a:cs typeface="Arial"/>
              </a:rPr>
              <a:t>Concurrence in amendments</a:t>
            </a:r>
          </a:p>
          <a:p>
            <a:pPr marL="0" indent="0">
              <a:buNone/>
            </a:pPr>
            <a:r>
              <a:rPr lang="en-US" b="1" dirty="0">
                <a:latin typeface="+mn-lt"/>
                <a:cs typeface="Arial"/>
              </a:rPr>
              <a:t>August 31 (even years)/September 14 (odd years):</a:t>
            </a:r>
          </a:p>
          <a:p>
            <a:r>
              <a:rPr lang="en-US" dirty="0">
                <a:latin typeface="+mn-lt"/>
                <a:cs typeface="Arial"/>
              </a:rPr>
              <a:t>Governor’s consideration of passed bills</a:t>
            </a:r>
          </a:p>
          <a:p>
            <a:pPr marL="0" indent="0">
              <a:buNone/>
            </a:pPr>
            <a:endParaRPr lang="en-US" dirty="0">
              <a:latin typeface="+mn-lt"/>
              <a:cs typeface="Arial"/>
            </a:endParaRPr>
          </a:p>
          <a:p>
            <a:pPr marL="0" indent="0">
              <a:buNone/>
            </a:pPr>
            <a:r>
              <a:rPr lang="en-US" b="1" dirty="0">
                <a:latin typeface="+mn-lt"/>
                <a:cs typeface="Arial"/>
              </a:rPr>
              <a:t>Governor’s Desk (14/30 days)</a:t>
            </a:r>
          </a:p>
          <a:p>
            <a:r>
              <a:rPr lang="en-US" dirty="0">
                <a:latin typeface="+mn-lt"/>
                <a:cs typeface="Arial"/>
              </a:rPr>
              <a:t>Veto – reject the bill</a:t>
            </a:r>
          </a:p>
          <a:p>
            <a:r>
              <a:rPr lang="en-US" dirty="0">
                <a:latin typeface="+mn-lt"/>
                <a:cs typeface="Arial"/>
              </a:rPr>
              <a:t>Sign – make the bill into law</a:t>
            </a:r>
          </a:p>
          <a:p>
            <a:r>
              <a:rPr lang="en-US" dirty="0">
                <a:latin typeface="+mn-lt"/>
                <a:cs typeface="Arial"/>
              </a:rPr>
              <a:t>House override – 2/3 vote of both houses </a:t>
            </a:r>
          </a:p>
          <a:p>
            <a:endParaRPr lang="en-US" dirty="0">
              <a:latin typeface="+mn-lt"/>
              <a:cs typeface="Arial"/>
            </a:endParaRPr>
          </a:p>
          <a:p>
            <a:pPr marL="0" indent="0">
              <a:buNone/>
            </a:pPr>
            <a:r>
              <a:rPr lang="en-US" dirty="0">
                <a:latin typeface="+mn-lt"/>
                <a:cs typeface="Arial"/>
              </a:rPr>
              <a:t>In general, new laws take effect on January 1</a:t>
            </a:r>
          </a:p>
        </p:txBody>
      </p:sp>
      <p:pic>
        <p:nvPicPr>
          <p:cNvPr id="4" name="Picture 3">
            <a:extLst>
              <a:ext uri="{FF2B5EF4-FFF2-40B4-BE49-F238E27FC236}">
                <a16:creationId xmlns:a16="http://schemas.microsoft.com/office/drawing/2014/main" id="{E378AD29-09FB-4840-B2C6-5DF4B33E7247}"/>
              </a:ext>
            </a:extLst>
          </p:cNvPr>
          <p:cNvPicPr>
            <a:picLocks noChangeAspect="1"/>
          </p:cNvPicPr>
          <p:nvPr/>
        </p:nvPicPr>
        <p:blipFill>
          <a:blip r:embed="rId3"/>
          <a:stretch>
            <a:fillRect/>
          </a:stretch>
        </p:blipFill>
        <p:spPr>
          <a:xfrm>
            <a:off x="7630304" y="3687630"/>
            <a:ext cx="3098397" cy="2329802"/>
          </a:xfrm>
          <a:prstGeom prst="rect">
            <a:avLst/>
          </a:prstGeom>
        </p:spPr>
      </p:pic>
    </p:spTree>
    <p:extLst>
      <p:ext uri="{BB962C8B-B14F-4D97-AF65-F5344CB8AC3E}">
        <p14:creationId xmlns:p14="http://schemas.microsoft.com/office/powerpoint/2010/main" val="255230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5EB68-00ED-F04C-AD80-B540B52B0A6C}"/>
              </a:ext>
            </a:extLst>
          </p:cNvPr>
          <p:cNvSpPr>
            <a:spLocks noGrp="1"/>
          </p:cNvSpPr>
          <p:nvPr>
            <p:ph type="title"/>
          </p:nvPr>
        </p:nvSpPr>
        <p:spPr/>
        <p:txBody>
          <a:bodyPr/>
          <a:lstStyle/>
          <a:p>
            <a:pPr algn="ctr"/>
            <a:r>
              <a:rPr lang="en-US" dirty="0"/>
              <a:t>California Legislative Cycle </a:t>
            </a:r>
          </a:p>
        </p:txBody>
      </p:sp>
      <p:sp>
        <p:nvSpPr>
          <p:cNvPr id="3" name="Content Placeholder 2">
            <a:extLst>
              <a:ext uri="{FF2B5EF4-FFF2-40B4-BE49-F238E27FC236}">
                <a16:creationId xmlns:a16="http://schemas.microsoft.com/office/drawing/2014/main" id="{AF97D3F6-76E6-F440-BB14-296A1C1E4B29}"/>
              </a:ext>
            </a:extLst>
          </p:cNvPr>
          <p:cNvSpPr>
            <a:spLocks noGrp="1"/>
          </p:cNvSpPr>
          <p:nvPr>
            <p:ph sz="half" idx="1"/>
          </p:nvPr>
        </p:nvSpPr>
        <p:spPr/>
        <p:txBody>
          <a:bodyPr/>
          <a:lstStyle/>
          <a:p>
            <a:pPr marL="0" indent="0">
              <a:buNone/>
            </a:pPr>
            <a:r>
              <a:rPr lang="en-US" b="1" dirty="0">
                <a:latin typeface="+mn-lt"/>
              </a:rPr>
              <a:t>Other than the legislative process, laws are changed by:</a:t>
            </a:r>
          </a:p>
          <a:p>
            <a:r>
              <a:rPr lang="en-US" dirty="0">
                <a:latin typeface="+mn-lt"/>
              </a:rPr>
              <a:t>State ballot</a:t>
            </a:r>
          </a:p>
          <a:p>
            <a:pPr lvl="1"/>
            <a:r>
              <a:rPr lang="en-US" dirty="0">
                <a:latin typeface="+mn-lt"/>
              </a:rPr>
              <a:t>Initiative process – requires just over 50%</a:t>
            </a:r>
          </a:p>
          <a:p>
            <a:pPr lvl="1"/>
            <a:r>
              <a:rPr lang="en-US" dirty="0">
                <a:latin typeface="+mn-lt"/>
                <a:cs typeface="Arial"/>
              </a:rPr>
              <a:t>Constitutional Amendment – 2/3 majority</a:t>
            </a:r>
          </a:p>
          <a:p>
            <a:r>
              <a:rPr lang="en-US" dirty="0">
                <a:latin typeface="+mn-lt"/>
                <a:cs typeface="Arial"/>
              </a:rPr>
              <a:t>Budget process</a:t>
            </a:r>
          </a:p>
          <a:p>
            <a:pPr lvl="1"/>
            <a:r>
              <a:rPr lang="en-US" sz="2800" dirty="0">
                <a:latin typeface="+mn-lt"/>
                <a:cs typeface="Arial"/>
              </a:rPr>
              <a:t> Trailer Bill – AB and SB annual for each house</a:t>
            </a:r>
          </a:p>
          <a:p>
            <a:endParaRPr lang="en-US" dirty="0"/>
          </a:p>
        </p:txBody>
      </p:sp>
      <p:pic>
        <p:nvPicPr>
          <p:cNvPr id="4" name="Picture 3">
            <a:extLst>
              <a:ext uri="{FF2B5EF4-FFF2-40B4-BE49-F238E27FC236}">
                <a16:creationId xmlns:a16="http://schemas.microsoft.com/office/drawing/2014/main" id="{C7D6260F-BA25-964F-8C0A-568E5F239A52}"/>
              </a:ext>
            </a:extLst>
          </p:cNvPr>
          <p:cNvPicPr>
            <a:picLocks noChangeAspect="1"/>
          </p:cNvPicPr>
          <p:nvPr/>
        </p:nvPicPr>
        <p:blipFill>
          <a:blip r:embed="rId3"/>
          <a:stretch>
            <a:fillRect/>
          </a:stretch>
        </p:blipFill>
        <p:spPr>
          <a:xfrm>
            <a:off x="4355339" y="4972164"/>
            <a:ext cx="3497796" cy="1411043"/>
          </a:xfrm>
          <a:prstGeom prst="rect">
            <a:avLst/>
          </a:prstGeom>
        </p:spPr>
      </p:pic>
    </p:spTree>
    <p:extLst>
      <p:ext uri="{BB962C8B-B14F-4D97-AF65-F5344CB8AC3E}">
        <p14:creationId xmlns:p14="http://schemas.microsoft.com/office/powerpoint/2010/main" val="648651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BB69-B95D-8A48-A31C-CD5627EC63CF}"/>
              </a:ext>
            </a:extLst>
          </p:cNvPr>
          <p:cNvSpPr>
            <a:spLocks noGrp="1"/>
          </p:cNvSpPr>
          <p:nvPr>
            <p:ph type="title"/>
          </p:nvPr>
        </p:nvSpPr>
        <p:spPr/>
        <p:txBody>
          <a:bodyPr/>
          <a:lstStyle/>
          <a:p>
            <a:pPr algn="ctr"/>
            <a:r>
              <a:rPr lang="en-US" dirty="0"/>
              <a:t>California Legislature</a:t>
            </a:r>
          </a:p>
        </p:txBody>
      </p:sp>
      <p:sp>
        <p:nvSpPr>
          <p:cNvPr id="3" name="Content Placeholder 2">
            <a:extLst>
              <a:ext uri="{FF2B5EF4-FFF2-40B4-BE49-F238E27FC236}">
                <a16:creationId xmlns:a16="http://schemas.microsoft.com/office/drawing/2014/main" id="{DA9FB0D2-5BE9-8A4D-AB53-3A760DC366E7}"/>
              </a:ext>
            </a:extLst>
          </p:cNvPr>
          <p:cNvSpPr>
            <a:spLocks noGrp="1"/>
          </p:cNvSpPr>
          <p:nvPr>
            <p:ph sz="half" idx="1"/>
          </p:nvPr>
        </p:nvSpPr>
        <p:spPr/>
        <p:txBody>
          <a:bodyPr>
            <a:normAutofit fontScale="92500"/>
          </a:bodyPr>
          <a:lstStyle/>
          <a:p>
            <a:r>
              <a:rPr lang="en-US" dirty="0"/>
              <a:t>Legislators increasingly interested in impacting education through legislation at all levels, including the California Community Colleges. </a:t>
            </a:r>
          </a:p>
          <a:p>
            <a:pPr marL="457200" lvl="1" indent="0">
              <a:buNone/>
            </a:pPr>
            <a:r>
              <a:rPr lang="en-US" b="1" dirty="0"/>
              <a:t>Some examples…</a:t>
            </a:r>
          </a:p>
          <a:p>
            <a:pPr lvl="1"/>
            <a:r>
              <a:rPr lang="en-US" dirty="0"/>
              <a:t>SB 850 (Block, 2014) – Baccalaureate Degrees</a:t>
            </a:r>
          </a:p>
          <a:p>
            <a:pPr lvl="1"/>
            <a:r>
              <a:rPr lang="en-US" dirty="0"/>
              <a:t>AB 1985 (Williams, 2016) – Advanced Placement Exams</a:t>
            </a:r>
          </a:p>
          <a:p>
            <a:pPr lvl="1"/>
            <a:r>
              <a:rPr lang="en-US" dirty="0"/>
              <a:t>SB 1440 (Padilla, 2010), SB 440 (Padilla, 2013) – ADTs</a:t>
            </a:r>
          </a:p>
          <a:p>
            <a:pPr lvl="1"/>
            <a:r>
              <a:rPr lang="en-US" dirty="0"/>
              <a:t>AB 705 (Irwin, 2017) – English, Mathematics, ESL placement</a:t>
            </a:r>
          </a:p>
          <a:p>
            <a:pPr lvl="1"/>
            <a:r>
              <a:rPr lang="en-US" dirty="0">
                <a:solidFill>
                  <a:srgbClr val="0070C0"/>
                </a:solidFill>
              </a:rPr>
              <a:t>AB 1460 (Weber, 2019) – Ethnic Studies in CSU</a:t>
            </a:r>
          </a:p>
          <a:p>
            <a:pPr lvl="1"/>
            <a:r>
              <a:rPr lang="en-US" dirty="0">
                <a:solidFill>
                  <a:srgbClr val="0070C0"/>
                </a:solidFill>
              </a:rPr>
              <a:t>AB 1930 (Medina, 2020) – CSU/UC Student requirement changes</a:t>
            </a:r>
          </a:p>
          <a:p>
            <a:pPr lvl="1"/>
            <a:r>
              <a:rPr lang="en-US" dirty="0">
                <a:solidFill>
                  <a:srgbClr val="0070C0"/>
                </a:solidFill>
              </a:rPr>
              <a:t>AB 3310 (</a:t>
            </a:r>
            <a:r>
              <a:rPr lang="en-US" dirty="0" err="1">
                <a:solidFill>
                  <a:srgbClr val="0070C0"/>
                </a:solidFill>
              </a:rPr>
              <a:t>Muratsuchi</a:t>
            </a:r>
            <a:r>
              <a:rPr lang="en-US" dirty="0">
                <a:solidFill>
                  <a:srgbClr val="0070C0"/>
                </a:solidFill>
              </a:rPr>
              <a:t>, 2020) – Ethnic Studies in CCC</a:t>
            </a:r>
          </a:p>
          <a:p>
            <a:r>
              <a:rPr lang="en-US" dirty="0"/>
              <a:t>Legislation in recent years has had significant curricular impacts.</a:t>
            </a:r>
          </a:p>
          <a:p>
            <a:endParaRPr lang="en-US" dirty="0"/>
          </a:p>
        </p:txBody>
      </p:sp>
    </p:spTree>
    <p:extLst>
      <p:ext uri="{BB962C8B-B14F-4D97-AF65-F5344CB8AC3E}">
        <p14:creationId xmlns:p14="http://schemas.microsoft.com/office/powerpoint/2010/main" val="3220051046"/>
      </p:ext>
    </p:extLst>
  </p:cSld>
  <p:clrMapOvr>
    <a:masterClrMapping/>
  </p:clrMapOvr>
</p:sld>
</file>

<file path=ppt/theme/theme1.xml><?xml version="1.0" encoding="utf-8"?>
<a:theme xmlns:a="http://schemas.openxmlformats.org/drawingml/2006/main" name="Office Theme">
  <a:themeElements>
    <a:clrScheme name="ASCCC colors">
      <a:dk1>
        <a:srgbClr val="E02826"/>
      </a:dk1>
      <a:lt1>
        <a:srgbClr val="FFFFFF"/>
      </a:lt1>
      <a:dk2>
        <a:srgbClr val="513628"/>
      </a:dk2>
      <a:lt2>
        <a:srgbClr val="E7E6E6"/>
      </a:lt2>
      <a:accent1>
        <a:srgbClr val="E02826"/>
      </a:accent1>
      <a:accent2>
        <a:srgbClr val="93011D"/>
      </a:accent2>
      <a:accent3>
        <a:srgbClr val="FAA01E"/>
      </a:accent3>
      <a:accent4>
        <a:srgbClr val="888888"/>
      </a:accent4>
      <a:accent5>
        <a:srgbClr val="005691"/>
      </a:accent5>
      <a:accent6>
        <a:srgbClr val="00A593"/>
      </a:accent6>
      <a:hlink>
        <a:srgbClr val="5C3628"/>
      </a:hlink>
      <a:folHlink>
        <a:srgbClr val="5C3628"/>
      </a:folHlink>
    </a:clrScheme>
    <a:fontScheme name="ASCCC Fonts">
      <a:majorFont>
        <a:latin typeface="Palatino Linotyp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ppt template 2019 Colors.potx" id="{709733E0-98AB-B742-A901-A5ADFEE70B17}" vid="{2B555066-8715-5444-816F-F32952213B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1964</TotalTime>
  <Words>1666</Words>
  <Application>Microsoft Macintosh PowerPoint</Application>
  <PresentationFormat>Widescreen</PresentationFormat>
  <Paragraphs>226</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Gill Sans</vt:lpstr>
      <vt:lpstr>Gill Sans MT</vt:lpstr>
      <vt:lpstr>Gill Sans Ultra Bold</vt:lpstr>
      <vt:lpstr>Palatino</vt:lpstr>
      <vt:lpstr>Office Theme</vt:lpstr>
      <vt:lpstr>Curriculum and Legislation  Ginni May, ASCCC Vice President Wendy Brill-Wynkoop, FACCC President-Elect  July 7, 2020 | 2:45-4:00 Curriculum Institute</vt:lpstr>
      <vt:lpstr>Description</vt:lpstr>
      <vt:lpstr>Overview</vt:lpstr>
      <vt:lpstr>California Legislative Cycle</vt:lpstr>
      <vt:lpstr>PowerPoint Presentation</vt:lpstr>
      <vt:lpstr>California Legislative Cycle</vt:lpstr>
      <vt:lpstr>California Legislative Cycle</vt:lpstr>
      <vt:lpstr>California Legislative Cycle </vt:lpstr>
      <vt:lpstr>California Legislature</vt:lpstr>
      <vt:lpstr>How many bills in one year? </vt:lpstr>
      <vt:lpstr>California Legislature</vt:lpstr>
      <vt:lpstr>Themes of legislation at the CCCs </vt:lpstr>
      <vt:lpstr> California Education Code</vt:lpstr>
      <vt:lpstr> California Education Code</vt:lpstr>
      <vt:lpstr>Ed Code to Title 5</vt:lpstr>
      <vt:lpstr>California Code of Regulations</vt:lpstr>
      <vt:lpstr>California Code of Regulations</vt:lpstr>
      <vt:lpstr>California Code of Regulations</vt:lpstr>
      <vt:lpstr>ASCCC Positions on Legislation</vt:lpstr>
      <vt:lpstr>Bills on Curriculum in 2019</vt:lpstr>
      <vt:lpstr>Bills on Curriculum in 2020</vt:lpstr>
      <vt:lpstr>2020-21 ASCCC Legislative Priorities</vt:lpstr>
      <vt:lpstr>Your role…</vt:lpstr>
      <vt:lpstr>Resources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May</dc:creator>
  <cp:lastModifiedBy>Virginia May</cp:lastModifiedBy>
  <cp:revision>47</cp:revision>
  <dcterms:created xsi:type="dcterms:W3CDTF">2020-06-23T17:10:29Z</dcterms:created>
  <dcterms:modified xsi:type="dcterms:W3CDTF">2020-06-30T19:15:45Z</dcterms:modified>
</cp:coreProperties>
</file>