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64" r:id="rId3"/>
    <p:sldId id="265" r:id="rId4"/>
    <p:sldId id="257" r:id="rId5"/>
    <p:sldId id="275" r:id="rId6"/>
    <p:sldId id="274" r:id="rId7"/>
    <p:sldId id="269" r:id="rId8"/>
    <p:sldId id="260" r:id="rId9"/>
    <p:sldId id="258" r:id="rId10"/>
    <p:sldId id="259" r:id="rId11"/>
    <p:sldId id="268" r:id="rId12"/>
    <p:sldId id="272" r:id="rId13"/>
    <p:sldId id="273" r:id="rId14"/>
    <p:sldId id="270" r:id="rId15"/>
    <p:sldId id="277" r:id="rId16"/>
    <p:sldId id="262" r:id="rId17"/>
    <p:sldId id="261" r:id="rId18"/>
    <p:sldId id="276" r:id="rId19"/>
    <p:sldId id="263" r:id="rId20"/>
    <p:sldId id="27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rginia May" initials="VM" lastIdx="1" clrIdx="0">
    <p:extLst>
      <p:ext uri="{19B8F6BF-5375-455C-9EA6-DF929625EA0E}">
        <p15:presenceInfo xmlns:p15="http://schemas.microsoft.com/office/powerpoint/2012/main" userId="2ecd147967f7850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5E52"/>
    <a:srgbClr val="674831"/>
    <a:srgbClr val="533A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13"/>
    <p:restoredTop sz="82270"/>
  </p:normalViewPr>
  <p:slideViewPr>
    <p:cSldViewPr snapToGrid="0" snapToObjects="1">
      <p:cViewPr varScale="1">
        <p:scale>
          <a:sx n="73" d="100"/>
          <a:sy n="73" d="100"/>
        </p:scale>
        <p:origin x="111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F1718C-EE5C-A545-A26B-F1D44DE2C295}" type="datetimeFigureOut">
              <a:rPr lang="en-US" smtClean="0"/>
              <a:t>6/30/20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7E57F4-9D9C-5847-BCD2-13B860A1E044}" type="slidenum">
              <a:rPr lang="en-US" smtClean="0"/>
              <a:t>‹#›</a:t>
            </a:fld>
            <a:endParaRPr lang="en-US"/>
          </a:p>
        </p:txBody>
      </p:sp>
    </p:spTree>
    <p:extLst>
      <p:ext uri="{BB962C8B-B14F-4D97-AF65-F5344CB8AC3E}">
        <p14:creationId xmlns:p14="http://schemas.microsoft.com/office/powerpoint/2010/main" val="1454596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Elizabeth then </a:t>
            </a:r>
            <a:r>
              <a:rPr lang="en-US" dirty="0" err="1"/>
              <a:t>Ginni</a:t>
            </a:r>
            <a:endParaRPr lang="en-US" dirty="0"/>
          </a:p>
        </p:txBody>
      </p:sp>
      <p:sp>
        <p:nvSpPr>
          <p:cNvPr id="4" name="Slide Number Placeholder 3"/>
          <p:cNvSpPr>
            <a:spLocks noGrp="1"/>
          </p:cNvSpPr>
          <p:nvPr>
            <p:ph type="sldNum" sz="quarter" idx="5"/>
          </p:nvPr>
        </p:nvSpPr>
        <p:spPr/>
        <p:txBody>
          <a:bodyPr/>
          <a:lstStyle/>
          <a:p>
            <a:fld id="{557E57F4-9D9C-5847-BCD2-13B860A1E044}" type="slidenum">
              <a:rPr lang="en-US" smtClean="0"/>
              <a:t>1</a:t>
            </a:fld>
            <a:endParaRPr lang="en-US"/>
          </a:p>
        </p:txBody>
      </p:sp>
    </p:spTree>
    <p:extLst>
      <p:ext uri="{BB962C8B-B14F-4D97-AF65-F5344CB8AC3E}">
        <p14:creationId xmlns:p14="http://schemas.microsoft.com/office/powerpoint/2010/main" val="3412168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Elizabeth</a:t>
            </a:r>
          </a:p>
        </p:txBody>
      </p:sp>
      <p:sp>
        <p:nvSpPr>
          <p:cNvPr id="4" name="Slide Number Placeholder 3"/>
          <p:cNvSpPr>
            <a:spLocks noGrp="1"/>
          </p:cNvSpPr>
          <p:nvPr>
            <p:ph type="sldNum" sz="quarter" idx="5"/>
          </p:nvPr>
        </p:nvSpPr>
        <p:spPr/>
        <p:txBody>
          <a:bodyPr/>
          <a:lstStyle/>
          <a:p>
            <a:fld id="{557E57F4-9D9C-5847-BCD2-13B860A1E044}" type="slidenum">
              <a:rPr lang="en-US" smtClean="0"/>
              <a:t>10</a:t>
            </a:fld>
            <a:endParaRPr lang="en-US"/>
          </a:p>
        </p:txBody>
      </p:sp>
    </p:spTree>
    <p:extLst>
      <p:ext uri="{BB962C8B-B14F-4D97-AF65-F5344CB8AC3E}">
        <p14:creationId xmlns:p14="http://schemas.microsoft.com/office/powerpoint/2010/main" val="2425771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Elizabeth</a:t>
            </a:r>
          </a:p>
        </p:txBody>
      </p:sp>
      <p:sp>
        <p:nvSpPr>
          <p:cNvPr id="4" name="Slide Number Placeholder 3"/>
          <p:cNvSpPr>
            <a:spLocks noGrp="1"/>
          </p:cNvSpPr>
          <p:nvPr>
            <p:ph type="sldNum" sz="quarter" idx="5"/>
          </p:nvPr>
        </p:nvSpPr>
        <p:spPr/>
        <p:txBody>
          <a:bodyPr/>
          <a:lstStyle/>
          <a:p>
            <a:fld id="{557E57F4-9D9C-5847-BCD2-13B860A1E044}" type="slidenum">
              <a:rPr lang="en-US" smtClean="0"/>
              <a:t>11</a:t>
            </a:fld>
            <a:endParaRPr lang="en-US"/>
          </a:p>
        </p:txBody>
      </p:sp>
    </p:spTree>
    <p:extLst>
      <p:ext uri="{BB962C8B-B14F-4D97-AF65-F5344CB8AC3E}">
        <p14:creationId xmlns:p14="http://schemas.microsoft.com/office/powerpoint/2010/main" val="4076686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Elizabeth</a:t>
            </a:r>
          </a:p>
        </p:txBody>
      </p:sp>
      <p:sp>
        <p:nvSpPr>
          <p:cNvPr id="4" name="Slide Number Placeholder 3"/>
          <p:cNvSpPr>
            <a:spLocks noGrp="1"/>
          </p:cNvSpPr>
          <p:nvPr>
            <p:ph type="sldNum" sz="quarter" idx="5"/>
          </p:nvPr>
        </p:nvSpPr>
        <p:spPr/>
        <p:txBody>
          <a:bodyPr/>
          <a:lstStyle/>
          <a:p>
            <a:fld id="{557E57F4-9D9C-5847-BCD2-13B860A1E044}" type="slidenum">
              <a:rPr lang="en-US" smtClean="0"/>
              <a:t>12</a:t>
            </a:fld>
            <a:endParaRPr lang="en-US"/>
          </a:p>
        </p:txBody>
      </p:sp>
    </p:spTree>
    <p:extLst>
      <p:ext uri="{BB962C8B-B14F-4D97-AF65-F5344CB8AC3E}">
        <p14:creationId xmlns:p14="http://schemas.microsoft.com/office/powerpoint/2010/main" val="4186784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Ginni</a:t>
            </a:r>
            <a:endParaRPr lang="en-US" dirty="0"/>
          </a:p>
        </p:txBody>
      </p:sp>
      <p:sp>
        <p:nvSpPr>
          <p:cNvPr id="4" name="Slide Number Placeholder 3"/>
          <p:cNvSpPr>
            <a:spLocks noGrp="1"/>
          </p:cNvSpPr>
          <p:nvPr>
            <p:ph type="sldNum" sz="quarter" idx="5"/>
          </p:nvPr>
        </p:nvSpPr>
        <p:spPr/>
        <p:txBody>
          <a:bodyPr/>
          <a:lstStyle/>
          <a:p>
            <a:fld id="{557E57F4-9D9C-5847-BCD2-13B860A1E044}" type="slidenum">
              <a:rPr lang="en-US" smtClean="0"/>
              <a:t>13</a:t>
            </a:fld>
            <a:endParaRPr lang="en-US"/>
          </a:p>
        </p:txBody>
      </p:sp>
    </p:spTree>
    <p:extLst>
      <p:ext uri="{BB962C8B-B14F-4D97-AF65-F5344CB8AC3E}">
        <p14:creationId xmlns:p14="http://schemas.microsoft.com/office/powerpoint/2010/main" val="295361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Ginni</a:t>
            </a:r>
            <a:endParaRPr lang="en-US" dirty="0"/>
          </a:p>
        </p:txBody>
      </p:sp>
      <p:sp>
        <p:nvSpPr>
          <p:cNvPr id="4" name="Slide Number Placeholder 3"/>
          <p:cNvSpPr>
            <a:spLocks noGrp="1"/>
          </p:cNvSpPr>
          <p:nvPr>
            <p:ph type="sldNum" sz="quarter" idx="5"/>
          </p:nvPr>
        </p:nvSpPr>
        <p:spPr/>
        <p:txBody>
          <a:bodyPr/>
          <a:lstStyle/>
          <a:p>
            <a:fld id="{557E57F4-9D9C-5847-BCD2-13B860A1E044}" type="slidenum">
              <a:rPr lang="en-US" smtClean="0"/>
              <a:t>14</a:t>
            </a:fld>
            <a:endParaRPr lang="en-US"/>
          </a:p>
        </p:txBody>
      </p:sp>
    </p:spTree>
    <p:extLst>
      <p:ext uri="{BB962C8B-B14F-4D97-AF65-F5344CB8AC3E}">
        <p14:creationId xmlns:p14="http://schemas.microsoft.com/office/powerpoint/2010/main" val="1281462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Elizabeth</a:t>
            </a:r>
          </a:p>
        </p:txBody>
      </p:sp>
      <p:sp>
        <p:nvSpPr>
          <p:cNvPr id="4" name="Slide Number Placeholder 3"/>
          <p:cNvSpPr>
            <a:spLocks noGrp="1"/>
          </p:cNvSpPr>
          <p:nvPr>
            <p:ph type="sldNum" sz="quarter" idx="5"/>
          </p:nvPr>
        </p:nvSpPr>
        <p:spPr/>
        <p:txBody>
          <a:bodyPr/>
          <a:lstStyle/>
          <a:p>
            <a:fld id="{557E57F4-9D9C-5847-BCD2-13B860A1E044}" type="slidenum">
              <a:rPr lang="en-US" smtClean="0"/>
              <a:t>15</a:t>
            </a:fld>
            <a:endParaRPr lang="en-US"/>
          </a:p>
        </p:txBody>
      </p:sp>
    </p:spTree>
    <p:extLst>
      <p:ext uri="{BB962C8B-B14F-4D97-AF65-F5344CB8AC3E}">
        <p14:creationId xmlns:p14="http://schemas.microsoft.com/office/powerpoint/2010/main" val="3335379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Elizabeth</a:t>
            </a:r>
          </a:p>
          <a:p>
            <a:r>
              <a:rPr lang="en-US" dirty="0"/>
              <a:t>Courses that had prerequisites still met CSU GE B4 requirements, they were not required to eliminate the prerequisites, nor was that the intent. The intent was to not make students who had taken the course in high school repeat it unnecessarily in the CCC – and it wasn’t needed for the CSU since all CSU students had taken Algebra II or intermediate Algebra. CSU was very clear that these courses still be taught at the baccalaureate level. They were just not going to require the CCC to list specific prerequisites to gain articulation. They were trusting the CCCs. There is concern that CCCs are removing prerequisites.</a:t>
            </a:r>
          </a:p>
        </p:txBody>
      </p:sp>
      <p:sp>
        <p:nvSpPr>
          <p:cNvPr id="4" name="Slide Number Placeholder 3"/>
          <p:cNvSpPr>
            <a:spLocks noGrp="1"/>
          </p:cNvSpPr>
          <p:nvPr>
            <p:ph type="sldNum" sz="quarter" idx="5"/>
          </p:nvPr>
        </p:nvSpPr>
        <p:spPr/>
        <p:txBody>
          <a:bodyPr/>
          <a:lstStyle/>
          <a:p>
            <a:fld id="{557E57F4-9D9C-5847-BCD2-13B860A1E044}" type="slidenum">
              <a:rPr lang="en-US" smtClean="0"/>
              <a:t>16</a:t>
            </a:fld>
            <a:endParaRPr lang="en-US"/>
          </a:p>
        </p:txBody>
      </p:sp>
    </p:spTree>
    <p:extLst>
      <p:ext uri="{BB962C8B-B14F-4D97-AF65-F5344CB8AC3E}">
        <p14:creationId xmlns:p14="http://schemas.microsoft.com/office/powerpoint/2010/main" val="37183154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Elizabeth</a:t>
            </a:r>
          </a:p>
          <a:p>
            <a:r>
              <a:rPr lang="en-US" dirty="0"/>
              <a:t>The math competency requirements are equivalent to the CSU Freshman admission requirements. It was not intended that the CCCs would provide a gap in a student’s mathematics education.</a:t>
            </a:r>
          </a:p>
        </p:txBody>
      </p:sp>
      <p:sp>
        <p:nvSpPr>
          <p:cNvPr id="4" name="Slide Number Placeholder 3"/>
          <p:cNvSpPr>
            <a:spLocks noGrp="1"/>
          </p:cNvSpPr>
          <p:nvPr>
            <p:ph type="sldNum" sz="quarter" idx="5"/>
          </p:nvPr>
        </p:nvSpPr>
        <p:spPr/>
        <p:txBody>
          <a:bodyPr/>
          <a:lstStyle/>
          <a:p>
            <a:fld id="{557E57F4-9D9C-5847-BCD2-13B860A1E044}" type="slidenum">
              <a:rPr lang="en-US" smtClean="0"/>
              <a:t>17</a:t>
            </a:fld>
            <a:endParaRPr lang="en-US"/>
          </a:p>
        </p:txBody>
      </p:sp>
    </p:spTree>
    <p:extLst>
      <p:ext uri="{BB962C8B-B14F-4D97-AF65-F5344CB8AC3E}">
        <p14:creationId xmlns:p14="http://schemas.microsoft.com/office/powerpoint/2010/main" val="46912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Ginni</a:t>
            </a:r>
            <a:endParaRPr lang="en-US" dirty="0"/>
          </a:p>
        </p:txBody>
      </p:sp>
      <p:sp>
        <p:nvSpPr>
          <p:cNvPr id="4" name="Slide Number Placeholder 3"/>
          <p:cNvSpPr>
            <a:spLocks noGrp="1"/>
          </p:cNvSpPr>
          <p:nvPr>
            <p:ph type="sldNum" sz="quarter" idx="5"/>
          </p:nvPr>
        </p:nvSpPr>
        <p:spPr/>
        <p:txBody>
          <a:bodyPr/>
          <a:lstStyle/>
          <a:p>
            <a:fld id="{557E57F4-9D9C-5847-BCD2-13B860A1E044}" type="slidenum">
              <a:rPr lang="en-US" smtClean="0"/>
              <a:t>18</a:t>
            </a:fld>
            <a:endParaRPr lang="en-US"/>
          </a:p>
        </p:txBody>
      </p:sp>
    </p:spTree>
    <p:extLst>
      <p:ext uri="{BB962C8B-B14F-4D97-AF65-F5344CB8AC3E}">
        <p14:creationId xmlns:p14="http://schemas.microsoft.com/office/powerpoint/2010/main" val="1596128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Ginni</a:t>
            </a:r>
            <a:endParaRPr lang="en-US" dirty="0"/>
          </a:p>
        </p:txBody>
      </p:sp>
      <p:sp>
        <p:nvSpPr>
          <p:cNvPr id="4" name="Slide Number Placeholder 3"/>
          <p:cNvSpPr>
            <a:spLocks noGrp="1"/>
          </p:cNvSpPr>
          <p:nvPr>
            <p:ph type="sldNum" sz="quarter" idx="5"/>
          </p:nvPr>
        </p:nvSpPr>
        <p:spPr/>
        <p:txBody>
          <a:bodyPr/>
          <a:lstStyle/>
          <a:p>
            <a:fld id="{557E57F4-9D9C-5847-BCD2-13B860A1E044}" type="slidenum">
              <a:rPr lang="en-US" smtClean="0"/>
              <a:t>19</a:t>
            </a:fld>
            <a:endParaRPr lang="en-US"/>
          </a:p>
        </p:txBody>
      </p:sp>
    </p:spTree>
    <p:extLst>
      <p:ext uri="{BB962C8B-B14F-4D97-AF65-F5344CB8AC3E}">
        <p14:creationId xmlns:p14="http://schemas.microsoft.com/office/powerpoint/2010/main" val="708100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Ginni</a:t>
            </a:r>
            <a:endParaRPr lang="en-US" dirty="0"/>
          </a:p>
        </p:txBody>
      </p:sp>
      <p:sp>
        <p:nvSpPr>
          <p:cNvPr id="4" name="Slide Number Placeholder 3"/>
          <p:cNvSpPr>
            <a:spLocks noGrp="1"/>
          </p:cNvSpPr>
          <p:nvPr>
            <p:ph type="sldNum" sz="quarter" idx="5"/>
          </p:nvPr>
        </p:nvSpPr>
        <p:spPr/>
        <p:txBody>
          <a:bodyPr/>
          <a:lstStyle/>
          <a:p>
            <a:fld id="{557E57F4-9D9C-5847-BCD2-13B860A1E044}" type="slidenum">
              <a:rPr lang="en-US" smtClean="0"/>
              <a:t>2</a:t>
            </a:fld>
            <a:endParaRPr lang="en-US"/>
          </a:p>
        </p:txBody>
      </p:sp>
    </p:spTree>
    <p:extLst>
      <p:ext uri="{BB962C8B-B14F-4D97-AF65-F5344CB8AC3E}">
        <p14:creationId xmlns:p14="http://schemas.microsoft.com/office/powerpoint/2010/main" val="4120489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Elizabeth</a:t>
            </a:r>
          </a:p>
        </p:txBody>
      </p:sp>
      <p:sp>
        <p:nvSpPr>
          <p:cNvPr id="4" name="Slide Number Placeholder 3"/>
          <p:cNvSpPr>
            <a:spLocks noGrp="1"/>
          </p:cNvSpPr>
          <p:nvPr>
            <p:ph type="sldNum" sz="quarter" idx="5"/>
          </p:nvPr>
        </p:nvSpPr>
        <p:spPr/>
        <p:txBody>
          <a:bodyPr/>
          <a:lstStyle/>
          <a:p>
            <a:fld id="{557E57F4-9D9C-5847-BCD2-13B860A1E044}" type="slidenum">
              <a:rPr lang="en-US" smtClean="0"/>
              <a:t>3</a:t>
            </a:fld>
            <a:endParaRPr lang="en-US"/>
          </a:p>
        </p:txBody>
      </p:sp>
    </p:spTree>
    <p:extLst>
      <p:ext uri="{BB962C8B-B14F-4D97-AF65-F5344CB8AC3E}">
        <p14:creationId xmlns:p14="http://schemas.microsoft.com/office/powerpoint/2010/main" val="2486822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Ginni</a:t>
            </a:r>
            <a:endParaRPr lang="en-US" dirty="0"/>
          </a:p>
        </p:txBody>
      </p:sp>
      <p:sp>
        <p:nvSpPr>
          <p:cNvPr id="4" name="Slide Number Placeholder 3"/>
          <p:cNvSpPr>
            <a:spLocks noGrp="1"/>
          </p:cNvSpPr>
          <p:nvPr>
            <p:ph type="sldNum" sz="quarter" idx="5"/>
          </p:nvPr>
        </p:nvSpPr>
        <p:spPr/>
        <p:txBody>
          <a:bodyPr/>
          <a:lstStyle/>
          <a:p>
            <a:fld id="{557E57F4-9D9C-5847-BCD2-13B860A1E044}" type="slidenum">
              <a:rPr lang="en-US" smtClean="0"/>
              <a:t>4</a:t>
            </a:fld>
            <a:endParaRPr lang="en-US"/>
          </a:p>
        </p:txBody>
      </p:sp>
    </p:spTree>
    <p:extLst>
      <p:ext uri="{BB962C8B-B14F-4D97-AF65-F5344CB8AC3E}">
        <p14:creationId xmlns:p14="http://schemas.microsoft.com/office/powerpoint/2010/main" val="1861449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Ginni</a:t>
            </a:r>
            <a:endParaRPr lang="en-US" dirty="0"/>
          </a:p>
        </p:txBody>
      </p:sp>
      <p:sp>
        <p:nvSpPr>
          <p:cNvPr id="4" name="Slide Number Placeholder 3"/>
          <p:cNvSpPr>
            <a:spLocks noGrp="1"/>
          </p:cNvSpPr>
          <p:nvPr>
            <p:ph type="sldNum" sz="quarter" idx="5"/>
          </p:nvPr>
        </p:nvSpPr>
        <p:spPr/>
        <p:txBody>
          <a:bodyPr/>
          <a:lstStyle/>
          <a:p>
            <a:fld id="{557E57F4-9D9C-5847-BCD2-13B860A1E044}" type="slidenum">
              <a:rPr lang="en-US" smtClean="0"/>
              <a:t>5</a:t>
            </a:fld>
            <a:endParaRPr lang="en-US"/>
          </a:p>
        </p:txBody>
      </p:sp>
    </p:spTree>
    <p:extLst>
      <p:ext uri="{BB962C8B-B14F-4D97-AF65-F5344CB8AC3E}">
        <p14:creationId xmlns:p14="http://schemas.microsoft.com/office/powerpoint/2010/main" val="1532655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Ginni</a:t>
            </a:r>
            <a:endParaRPr lang="en-US" dirty="0"/>
          </a:p>
        </p:txBody>
      </p:sp>
      <p:sp>
        <p:nvSpPr>
          <p:cNvPr id="4" name="Slide Number Placeholder 3"/>
          <p:cNvSpPr>
            <a:spLocks noGrp="1"/>
          </p:cNvSpPr>
          <p:nvPr>
            <p:ph type="sldNum" sz="quarter" idx="5"/>
          </p:nvPr>
        </p:nvSpPr>
        <p:spPr/>
        <p:txBody>
          <a:bodyPr/>
          <a:lstStyle/>
          <a:p>
            <a:fld id="{557E57F4-9D9C-5847-BCD2-13B860A1E044}" type="slidenum">
              <a:rPr lang="en-US" smtClean="0"/>
              <a:t>6</a:t>
            </a:fld>
            <a:endParaRPr lang="en-US"/>
          </a:p>
        </p:txBody>
      </p:sp>
    </p:spTree>
    <p:extLst>
      <p:ext uri="{BB962C8B-B14F-4D97-AF65-F5344CB8AC3E}">
        <p14:creationId xmlns:p14="http://schemas.microsoft.com/office/powerpoint/2010/main" val="1098664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Ginni</a:t>
            </a:r>
            <a:endParaRPr lang="en-US" dirty="0"/>
          </a:p>
        </p:txBody>
      </p:sp>
      <p:sp>
        <p:nvSpPr>
          <p:cNvPr id="4" name="Slide Number Placeholder 3"/>
          <p:cNvSpPr>
            <a:spLocks noGrp="1"/>
          </p:cNvSpPr>
          <p:nvPr>
            <p:ph type="sldNum" sz="quarter" idx="5"/>
          </p:nvPr>
        </p:nvSpPr>
        <p:spPr/>
        <p:txBody>
          <a:bodyPr/>
          <a:lstStyle/>
          <a:p>
            <a:fld id="{557E57F4-9D9C-5847-BCD2-13B860A1E044}" type="slidenum">
              <a:rPr lang="en-US" smtClean="0"/>
              <a:t>7</a:t>
            </a:fld>
            <a:endParaRPr lang="en-US"/>
          </a:p>
        </p:txBody>
      </p:sp>
    </p:spTree>
    <p:extLst>
      <p:ext uri="{BB962C8B-B14F-4D97-AF65-F5344CB8AC3E}">
        <p14:creationId xmlns:p14="http://schemas.microsoft.com/office/powerpoint/2010/main" val="2245067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Elizabeth</a:t>
            </a:r>
          </a:p>
        </p:txBody>
      </p:sp>
      <p:sp>
        <p:nvSpPr>
          <p:cNvPr id="4" name="Slide Number Placeholder 3"/>
          <p:cNvSpPr>
            <a:spLocks noGrp="1"/>
          </p:cNvSpPr>
          <p:nvPr>
            <p:ph type="sldNum" sz="quarter" idx="5"/>
          </p:nvPr>
        </p:nvSpPr>
        <p:spPr/>
        <p:txBody>
          <a:bodyPr/>
          <a:lstStyle/>
          <a:p>
            <a:fld id="{557E57F4-9D9C-5847-BCD2-13B860A1E044}" type="slidenum">
              <a:rPr lang="en-US" smtClean="0"/>
              <a:t>8</a:t>
            </a:fld>
            <a:endParaRPr lang="en-US"/>
          </a:p>
        </p:txBody>
      </p:sp>
    </p:spTree>
    <p:extLst>
      <p:ext uri="{BB962C8B-B14F-4D97-AF65-F5344CB8AC3E}">
        <p14:creationId xmlns:p14="http://schemas.microsoft.com/office/powerpoint/2010/main" val="1978487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Elizabeth</a:t>
            </a:r>
          </a:p>
        </p:txBody>
      </p:sp>
      <p:sp>
        <p:nvSpPr>
          <p:cNvPr id="4" name="Slide Number Placeholder 3"/>
          <p:cNvSpPr>
            <a:spLocks noGrp="1"/>
          </p:cNvSpPr>
          <p:nvPr>
            <p:ph type="sldNum" sz="quarter" idx="5"/>
          </p:nvPr>
        </p:nvSpPr>
        <p:spPr/>
        <p:txBody>
          <a:bodyPr/>
          <a:lstStyle/>
          <a:p>
            <a:fld id="{557E57F4-9D9C-5847-BCD2-13B860A1E044}" type="slidenum">
              <a:rPr lang="en-US" smtClean="0"/>
              <a:t>9</a:t>
            </a:fld>
            <a:endParaRPr lang="en-US"/>
          </a:p>
        </p:txBody>
      </p:sp>
    </p:spTree>
    <p:extLst>
      <p:ext uri="{BB962C8B-B14F-4D97-AF65-F5344CB8AC3E}">
        <p14:creationId xmlns:p14="http://schemas.microsoft.com/office/powerpoint/2010/main" val="11750553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740FD2D-D9B8-AC45-BEA0-7C7100EE63E3}"/>
              </a:ext>
            </a:extLst>
          </p:cNvPr>
          <p:cNvSpPr>
            <a:spLocks noGrp="1"/>
          </p:cNvSpPr>
          <p:nvPr>
            <p:ph type="title" hasCustomPrompt="1"/>
          </p:nvPr>
        </p:nvSpPr>
        <p:spPr>
          <a:xfrm>
            <a:off x="831850" y="3310152"/>
            <a:ext cx="10515600" cy="1312648"/>
          </a:xfrm>
        </p:spPr>
        <p:txBody>
          <a:bodyPr anchor="b"/>
          <a:lstStyle>
            <a:lvl1pPr algn="ctr">
              <a:defRPr sz="4400"/>
            </a:lvl1pPr>
          </a:lstStyle>
          <a:p>
            <a:r>
              <a:rPr lang="en-US" dirty="0"/>
              <a:t>Click to edit title</a:t>
            </a:r>
          </a:p>
        </p:txBody>
      </p:sp>
      <p:sp>
        <p:nvSpPr>
          <p:cNvPr id="8" name="Text Placeholder 2">
            <a:extLst>
              <a:ext uri="{FF2B5EF4-FFF2-40B4-BE49-F238E27FC236}">
                <a16:creationId xmlns:a16="http://schemas.microsoft.com/office/drawing/2014/main" id="{FDD18CC2-121D-EF4C-9089-BB220D885548}"/>
              </a:ext>
            </a:extLst>
          </p:cNvPr>
          <p:cNvSpPr>
            <a:spLocks noGrp="1"/>
          </p:cNvSpPr>
          <p:nvPr>
            <p:ph type="body" idx="1" hasCustomPrompt="1"/>
          </p:nvPr>
        </p:nvSpPr>
        <p:spPr>
          <a:xfrm>
            <a:off x="831850" y="4683125"/>
            <a:ext cx="10515600" cy="1406525"/>
          </a:xfrm>
        </p:spPr>
        <p:txBody>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2400">
                <a:solidFill>
                  <a:srgbClr val="67483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edit subtitle.</a:t>
            </a:r>
            <a:br>
              <a:rPr lang="en-US" dirty="0"/>
            </a:br>
            <a:r>
              <a:rPr lang="en-US" dirty="0"/>
              <a:t>(Remember to add alt text to all </a:t>
            </a:r>
            <a:br>
              <a:rPr lang="en-US" dirty="0"/>
            </a:br>
            <a:r>
              <a:rPr lang="en-US" dirty="0"/>
              <a:t>imported graphics and images.)</a:t>
            </a:r>
          </a:p>
        </p:txBody>
      </p:sp>
      <p:pic>
        <p:nvPicPr>
          <p:cNvPr id="9" name="Picture 8" descr="ASCCC logo">
            <a:extLst>
              <a:ext uri="{FF2B5EF4-FFF2-40B4-BE49-F238E27FC236}">
                <a16:creationId xmlns:a16="http://schemas.microsoft.com/office/drawing/2014/main" id="{C41FD9B4-4E94-1A46-835C-2F1A1C7F4488}"/>
              </a:ext>
            </a:extLst>
          </p:cNvPr>
          <p:cNvPicPr>
            <a:picLocks noChangeAspect="1"/>
          </p:cNvPicPr>
          <p:nvPr userDrawn="1"/>
        </p:nvPicPr>
        <p:blipFill>
          <a:blip r:embed="rId3"/>
          <a:stretch>
            <a:fillRect/>
          </a:stretch>
        </p:blipFill>
        <p:spPr>
          <a:xfrm>
            <a:off x="3556000" y="758741"/>
            <a:ext cx="5080000" cy="1562100"/>
          </a:xfrm>
          <a:prstGeom prst="rect">
            <a:avLst/>
          </a:prstGeom>
        </p:spPr>
      </p:pic>
    </p:spTree>
    <p:extLst>
      <p:ext uri="{BB962C8B-B14F-4D97-AF65-F5344CB8AC3E}">
        <p14:creationId xmlns:p14="http://schemas.microsoft.com/office/powerpoint/2010/main" val="3057468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 Sect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5331D-721A-754F-942B-A90651FFD257}"/>
              </a:ext>
            </a:extLst>
          </p:cNvPr>
          <p:cNvSpPr>
            <a:spLocks noGrp="1"/>
          </p:cNvSpPr>
          <p:nvPr>
            <p:ph type="title" hasCustomPrompt="1"/>
          </p:nvPr>
        </p:nvSpPr>
        <p:spPr>
          <a:xfrm>
            <a:off x="831850" y="455784"/>
            <a:ext cx="10515600" cy="1312648"/>
          </a:xfrm>
        </p:spPr>
        <p:txBody>
          <a:bodyPr anchor="b">
            <a:normAutofit/>
          </a:bodyPr>
          <a:lstStyle>
            <a:lvl1pPr algn="l">
              <a:defRPr sz="3600">
                <a:solidFill>
                  <a:schemeClr val="bg1"/>
                </a:solidFill>
              </a:defRPr>
            </a:lvl1pPr>
          </a:lstStyle>
          <a:p>
            <a:r>
              <a:rPr lang="en-US" dirty="0"/>
              <a:t>Click to edit section title</a:t>
            </a:r>
          </a:p>
        </p:txBody>
      </p:sp>
      <p:sp>
        <p:nvSpPr>
          <p:cNvPr id="3" name="Text Placeholder 2">
            <a:extLst>
              <a:ext uri="{FF2B5EF4-FFF2-40B4-BE49-F238E27FC236}">
                <a16:creationId xmlns:a16="http://schemas.microsoft.com/office/drawing/2014/main" id="{C3C4F635-4E32-2C45-9BD9-9C4B375AB562}"/>
              </a:ext>
            </a:extLst>
          </p:cNvPr>
          <p:cNvSpPr>
            <a:spLocks noGrp="1"/>
          </p:cNvSpPr>
          <p:nvPr>
            <p:ph type="body" idx="1" hasCustomPrompt="1"/>
          </p:nvPr>
        </p:nvSpPr>
        <p:spPr>
          <a:xfrm>
            <a:off x="831850" y="2221728"/>
            <a:ext cx="10515600" cy="706823"/>
          </a:xfrm>
        </p:spPr>
        <p:txBody>
          <a:bodyPr>
            <a:normAutofit/>
          </a:bodyPr>
          <a:lstStyle>
            <a:lvl1pPr marL="0" indent="0" algn="l">
              <a:buNone/>
              <a:defRPr sz="2800">
                <a:solidFill>
                  <a:srgbClr val="67483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subtitle</a:t>
            </a:r>
          </a:p>
        </p:txBody>
      </p:sp>
      <p:sp>
        <p:nvSpPr>
          <p:cNvPr id="8" name="Content Placeholder 2">
            <a:extLst>
              <a:ext uri="{FF2B5EF4-FFF2-40B4-BE49-F238E27FC236}">
                <a16:creationId xmlns:a16="http://schemas.microsoft.com/office/drawing/2014/main" id="{8602FC1C-E415-C14A-9431-D009CC2D5E3F}"/>
              </a:ext>
            </a:extLst>
          </p:cNvPr>
          <p:cNvSpPr>
            <a:spLocks noGrp="1"/>
          </p:cNvSpPr>
          <p:nvPr>
            <p:ph idx="10"/>
          </p:nvPr>
        </p:nvSpPr>
        <p:spPr>
          <a:xfrm>
            <a:off x="831850" y="2928550"/>
            <a:ext cx="10375728" cy="2854411"/>
          </a:xfrm>
        </p:spPr>
        <p:txBody>
          <a:bodyPr/>
          <a:lstStyle>
            <a:lvl1pPr>
              <a:defRPr sz="28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138784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3 Content 2 Colum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8DA5A-03EB-7C4E-BED7-BCB1E5A11604}"/>
              </a:ext>
            </a:extLst>
          </p:cNvPr>
          <p:cNvSpPr>
            <a:spLocks noGrp="1"/>
          </p:cNvSpPr>
          <p:nvPr>
            <p:ph type="title" hasCustomPrompt="1"/>
          </p:nvPr>
        </p:nvSpPr>
        <p:spPr>
          <a:xfrm>
            <a:off x="838200" y="713559"/>
            <a:ext cx="10515600" cy="1146991"/>
          </a:xfrm>
        </p:spPr>
        <p:txBody>
          <a:bodyPr anchor="b">
            <a:normAutofit/>
          </a:bodyPr>
          <a:lstStyle>
            <a:lvl1pPr>
              <a:defRPr sz="3600"/>
            </a:lvl1pPr>
          </a:lstStyle>
          <a:p>
            <a:r>
              <a:rPr lang="en-US" dirty="0"/>
              <a:t>Click to edit title</a:t>
            </a:r>
          </a:p>
        </p:txBody>
      </p:sp>
      <p:sp>
        <p:nvSpPr>
          <p:cNvPr id="3" name="Content Placeholder 2">
            <a:extLst>
              <a:ext uri="{FF2B5EF4-FFF2-40B4-BE49-F238E27FC236}">
                <a16:creationId xmlns:a16="http://schemas.microsoft.com/office/drawing/2014/main" id="{11062FDB-A149-0B44-BB49-58F5C3155A54}"/>
              </a:ext>
            </a:extLst>
          </p:cNvPr>
          <p:cNvSpPr>
            <a:spLocks noGrp="1"/>
          </p:cNvSpPr>
          <p:nvPr>
            <p:ph sz="half" idx="1"/>
          </p:nvPr>
        </p:nvSpPr>
        <p:spPr>
          <a:xfrm>
            <a:off x="838200" y="1995487"/>
            <a:ext cx="5181600" cy="38863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B07721E-11C3-6B42-AE2E-8506E4B9E51F}"/>
              </a:ext>
            </a:extLst>
          </p:cNvPr>
          <p:cNvSpPr>
            <a:spLocks noGrp="1"/>
          </p:cNvSpPr>
          <p:nvPr>
            <p:ph sz="half" idx="2"/>
          </p:nvPr>
        </p:nvSpPr>
        <p:spPr>
          <a:xfrm>
            <a:off x="6172200" y="1995487"/>
            <a:ext cx="5181600" cy="38863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D97C17BB-75EA-1B44-9B9D-53D3269DA0AF}"/>
              </a:ext>
            </a:extLst>
          </p:cNvPr>
          <p:cNvSpPr txBox="1">
            <a:spLocks/>
          </p:cNvSpPr>
          <p:nvPr userDrawn="1"/>
        </p:nvSpPr>
        <p:spPr>
          <a:xfrm>
            <a:off x="8763000" y="634682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lumMod val="40000"/>
                    <a:lumOff val="60000"/>
                  </a:schemeClr>
                </a:solidFill>
                <a:latin typeface="Gill Sans Ultra Bold" panose="020B0A0202010402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2D8F1A-69A8-9242-9469-8400121D240A}" type="slidenum">
              <a:rPr lang="en-US" smtClean="0"/>
              <a:pPr/>
              <a:t>‹#›</a:t>
            </a:fld>
            <a:endParaRPr lang="en-US" dirty="0"/>
          </a:p>
        </p:txBody>
      </p:sp>
    </p:spTree>
    <p:extLst>
      <p:ext uri="{BB962C8B-B14F-4D97-AF65-F5344CB8AC3E}">
        <p14:creationId xmlns:p14="http://schemas.microsoft.com/office/powerpoint/2010/main" val="3262664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8DA5A-03EB-7C4E-BED7-BCB1E5A11604}"/>
              </a:ext>
            </a:extLst>
          </p:cNvPr>
          <p:cNvSpPr>
            <a:spLocks noGrp="1"/>
          </p:cNvSpPr>
          <p:nvPr>
            <p:ph type="title" hasCustomPrompt="1"/>
          </p:nvPr>
        </p:nvSpPr>
        <p:spPr>
          <a:xfrm>
            <a:off x="838200" y="713559"/>
            <a:ext cx="10515600" cy="1146991"/>
          </a:xfrm>
        </p:spPr>
        <p:txBody>
          <a:bodyPr anchor="b">
            <a:normAutofit/>
          </a:bodyPr>
          <a:lstStyle>
            <a:lvl1pPr>
              <a:defRPr sz="3600"/>
            </a:lvl1pPr>
          </a:lstStyle>
          <a:p>
            <a:r>
              <a:rPr lang="en-US" dirty="0"/>
              <a:t>Click to edit title</a:t>
            </a:r>
          </a:p>
        </p:txBody>
      </p:sp>
      <p:sp>
        <p:nvSpPr>
          <p:cNvPr id="12" name="Slide Number Placeholder 5">
            <a:extLst>
              <a:ext uri="{FF2B5EF4-FFF2-40B4-BE49-F238E27FC236}">
                <a16:creationId xmlns:a16="http://schemas.microsoft.com/office/drawing/2014/main" id="{D97C17BB-75EA-1B44-9B9D-53D3269DA0AF}"/>
              </a:ext>
            </a:extLst>
          </p:cNvPr>
          <p:cNvSpPr txBox="1">
            <a:spLocks/>
          </p:cNvSpPr>
          <p:nvPr userDrawn="1"/>
        </p:nvSpPr>
        <p:spPr>
          <a:xfrm>
            <a:off x="8763000" y="634682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2">
                    <a:lumMod val="40000"/>
                    <a:lumOff val="60000"/>
                  </a:schemeClr>
                </a:solidFill>
                <a:latin typeface="Gill Sans Ultra Bold" panose="020B0A0202010402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2D8F1A-69A8-9242-9469-8400121D240A}" type="slidenum">
              <a:rPr lang="en-US" smtClean="0"/>
              <a:pPr/>
              <a:t>‹#›</a:t>
            </a:fld>
            <a:endParaRPr lang="en-US" dirty="0"/>
          </a:p>
        </p:txBody>
      </p:sp>
      <p:sp>
        <p:nvSpPr>
          <p:cNvPr id="8" name="Content Placeholder 2">
            <a:extLst>
              <a:ext uri="{FF2B5EF4-FFF2-40B4-BE49-F238E27FC236}">
                <a16:creationId xmlns:a16="http://schemas.microsoft.com/office/drawing/2014/main" id="{310C3C29-A639-4947-ABE0-595414656825}"/>
              </a:ext>
            </a:extLst>
          </p:cNvPr>
          <p:cNvSpPr>
            <a:spLocks noGrp="1"/>
          </p:cNvSpPr>
          <p:nvPr>
            <p:ph sz="half" idx="1"/>
          </p:nvPr>
        </p:nvSpPr>
        <p:spPr>
          <a:xfrm>
            <a:off x="838200" y="1995487"/>
            <a:ext cx="10515600" cy="38492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56283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8B9249B-BE17-6849-9D73-B0C3BA84C550}"/>
              </a:ext>
            </a:extLst>
          </p:cNvPr>
          <p:cNvSpPr>
            <a:spLocks noGrp="1"/>
          </p:cNvSpPr>
          <p:nvPr>
            <p:ph type="sldNum" sz="quarter" idx="12"/>
          </p:nvPr>
        </p:nvSpPr>
        <p:spPr/>
        <p:txBody>
          <a:bodyPr/>
          <a:lstStyle/>
          <a:p>
            <a:fld id="{492D8F1A-69A8-9242-9469-8400121D240A}" type="slidenum">
              <a:rPr lang="en-US" smtClean="0"/>
              <a:t>‹#›</a:t>
            </a:fld>
            <a:endParaRPr lang="en-US"/>
          </a:p>
        </p:txBody>
      </p:sp>
    </p:spTree>
    <p:extLst>
      <p:ext uri="{BB962C8B-B14F-4D97-AF65-F5344CB8AC3E}">
        <p14:creationId xmlns:p14="http://schemas.microsoft.com/office/powerpoint/2010/main" val="5688669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52D507-5401-464E-AD07-D24EE91AF6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3A2FC3-D2C7-9B4C-9B9B-A2C7D0FDA3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 Remember to ad alt text to all imported graphics and images.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F650318-0809-C04F-9288-E60B69D548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4"/>
                </a:solidFill>
                <a:latin typeface="Gill Sans Ultra Bold" panose="020B0A02020104020203" pitchFamily="34" charset="77"/>
              </a:defRPr>
            </a:lvl1pPr>
          </a:lstStyle>
          <a:p>
            <a:fld id="{492D8F1A-69A8-9242-9469-8400121D240A}" type="slidenum">
              <a:rPr lang="en-US" smtClean="0"/>
              <a:pPr/>
              <a:t>‹#›</a:t>
            </a:fld>
            <a:endParaRPr lang="en-US" dirty="0"/>
          </a:p>
        </p:txBody>
      </p:sp>
    </p:spTree>
    <p:extLst>
      <p:ext uri="{BB962C8B-B14F-4D97-AF65-F5344CB8AC3E}">
        <p14:creationId xmlns:p14="http://schemas.microsoft.com/office/powerpoint/2010/main" val="984657070"/>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2" r:id="rId3"/>
    <p:sldLayoutId id="2147483667" r:id="rId4"/>
    <p:sldLayoutId id="2147483655" r:id="rId5"/>
  </p:sldLayoutIdLst>
  <p:hf hdr="0" ftr="0" dt="0"/>
  <p:txStyles>
    <p:titleStyle>
      <a:lvl1pPr algn="l" defTabSz="914400" rtl="0" eaLnBrk="1" latinLnBrk="0" hangingPunct="1">
        <a:lnSpc>
          <a:spcPct val="90000"/>
        </a:lnSpc>
        <a:spcBef>
          <a:spcPct val="0"/>
        </a:spcBef>
        <a:buNone/>
        <a:defRPr sz="4400" kern="1200">
          <a:solidFill>
            <a:schemeClr val="accent2"/>
          </a:solidFill>
          <a:latin typeface="Palatino" pitchFamily="2" charset="77"/>
          <a:ea typeface="Palatino" pitchFamily="2"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674831"/>
          </a:solidFill>
          <a:latin typeface="Gill Sans" panose="020B0502020104020203" pitchFamily="34" charset="-79"/>
          <a:ea typeface="+mn-ea"/>
          <a:cs typeface="Gill Sans" panose="020B05020201040202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674831"/>
          </a:solidFill>
          <a:latin typeface="Gill Sans" panose="020B0502020104020203" pitchFamily="34" charset="-79"/>
          <a:ea typeface="+mn-ea"/>
          <a:cs typeface="Gill Sans" panose="020B05020201040202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674831"/>
          </a:solidFill>
          <a:latin typeface="Gill Sans" panose="020B0502020104020203" pitchFamily="34" charset="-79"/>
          <a:ea typeface="+mn-ea"/>
          <a:cs typeface="Gill Sans" panose="020B05020201040202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674831"/>
          </a:solidFill>
          <a:latin typeface="Gill Sans" panose="020B0502020104020203" pitchFamily="34" charset="-79"/>
          <a:ea typeface="+mn-ea"/>
          <a:cs typeface="Gill Sans" panose="020B05020201040202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674831"/>
          </a:solidFill>
          <a:latin typeface="Gill Sans" panose="020B0502020104020203" pitchFamily="34" charset="-79"/>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admission.universityofcalifornia.edu/admission-requirements/freshman-requirements/" TargetMode="External"/><Relationship Id="rId2" Type="http://schemas.openxmlformats.org/officeDocument/2006/relationships/hyperlink" Target="https://www2.calstate.edu/apply/freshman/getting_into_the_csu/Pages/admission-requirements.aspx" TargetMode="External"/><Relationship Id="rId1" Type="http://schemas.openxmlformats.org/officeDocument/2006/relationships/slideLayout" Target="../slideLayouts/slideLayout4.xml"/><Relationship Id="rId5" Type="http://schemas.openxmlformats.org/officeDocument/2006/relationships/hyperlink" Target="https://calstate.policystat.com/policy/6741976/latest/" TargetMode="External"/><Relationship Id="rId4" Type="http://schemas.openxmlformats.org/officeDocument/2006/relationships/hyperlink" Target="https://icas-ca.org/wp-content/uploads/2020/06/IGETC-STANDARDS-FINAL-Approved-June-3-2020.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742DC-C50C-6A4A-90EB-7E6171EC2CB2}"/>
              </a:ext>
            </a:extLst>
          </p:cNvPr>
          <p:cNvSpPr>
            <a:spLocks noGrp="1"/>
          </p:cNvSpPr>
          <p:nvPr>
            <p:ph type="title"/>
          </p:nvPr>
        </p:nvSpPr>
        <p:spPr/>
        <p:txBody>
          <a:bodyPr>
            <a:normAutofit fontScale="90000"/>
          </a:bodyPr>
          <a:lstStyle/>
          <a:p>
            <a:r>
              <a:rPr lang="en-US" dirty="0"/>
              <a:t>General Education and Competency Requirements for Mathematics</a:t>
            </a:r>
          </a:p>
        </p:txBody>
      </p:sp>
      <p:sp>
        <p:nvSpPr>
          <p:cNvPr id="3" name="Text Placeholder 2">
            <a:extLst>
              <a:ext uri="{FF2B5EF4-FFF2-40B4-BE49-F238E27FC236}">
                <a16:creationId xmlns:a16="http://schemas.microsoft.com/office/drawing/2014/main" id="{18EDE4DB-C5A2-9049-993E-E12B18A15781}"/>
              </a:ext>
            </a:extLst>
          </p:cNvPr>
          <p:cNvSpPr>
            <a:spLocks noGrp="1"/>
          </p:cNvSpPr>
          <p:nvPr>
            <p:ph type="body" idx="1"/>
          </p:nvPr>
        </p:nvSpPr>
        <p:spPr/>
        <p:txBody>
          <a:bodyPr/>
          <a:lstStyle/>
          <a:p>
            <a:r>
              <a:rPr lang="en-US" dirty="0" err="1"/>
              <a:t>Ginni</a:t>
            </a:r>
            <a:r>
              <a:rPr lang="en-US" dirty="0"/>
              <a:t> May,  ASCCC Vice President</a:t>
            </a:r>
          </a:p>
          <a:p>
            <a:r>
              <a:rPr lang="en-US" dirty="0"/>
              <a:t>Elizabeth Ramirez,  ASCCC </a:t>
            </a:r>
            <a:r>
              <a:rPr lang="en-US"/>
              <a:t>Curriculum Committee</a:t>
            </a:r>
            <a:endParaRPr lang="en-US" dirty="0"/>
          </a:p>
        </p:txBody>
      </p:sp>
    </p:spTree>
    <p:extLst>
      <p:ext uri="{BB962C8B-B14F-4D97-AF65-F5344CB8AC3E}">
        <p14:creationId xmlns:p14="http://schemas.microsoft.com/office/powerpoint/2010/main" val="26915462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062" y="713559"/>
            <a:ext cx="10515054" cy="1326255"/>
          </a:xfrm>
        </p:spPr>
        <p:txBody>
          <a:bodyPr anchor="ctr">
            <a:normAutofit fontScale="90000"/>
          </a:bodyPr>
          <a:lstStyle/>
          <a:p>
            <a:pPr algn="ctr"/>
            <a:r>
              <a:rPr lang="en-US" b="1" dirty="0"/>
              <a:t>Some Findings of the CSU Academic Senate’s Quantitative Reasoning Task Force Final Report September 1, 2016</a:t>
            </a:r>
          </a:p>
        </p:txBody>
      </p:sp>
      <p:sp>
        <p:nvSpPr>
          <p:cNvPr id="3" name="Content Placeholder 2"/>
          <p:cNvSpPr>
            <a:spLocks noGrp="1"/>
          </p:cNvSpPr>
          <p:nvPr>
            <p:ph sz="half" idx="1"/>
          </p:nvPr>
        </p:nvSpPr>
        <p:spPr>
          <a:xfrm>
            <a:off x="527538" y="2039814"/>
            <a:ext cx="11078308" cy="3804931"/>
          </a:xfrm>
        </p:spPr>
        <p:txBody>
          <a:bodyPr/>
          <a:lstStyle/>
          <a:p>
            <a:r>
              <a:rPr lang="en-US" dirty="0"/>
              <a:t>Current policy relied on the phrase “intermediate algebra” as shorthand for full college preparation through the high school level and defined baccalaureate-level mathematics and quantitative reasoning as the math that would build on this level.</a:t>
            </a:r>
          </a:p>
          <a:p>
            <a:r>
              <a:rPr lang="en-US" dirty="0"/>
              <a:t>Practices supporting the CSU GE Breadth B4 graduation requirement had, in fact, evolved away from reliance on intermediate algebra in spite of the prior mandate of EO 1100 requiring that courses in subarea B4 have an intermediate algebra prerequisite.</a:t>
            </a:r>
          </a:p>
        </p:txBody>
      </p:sp>
    </p:spTree>
    <p:extLst>
      <p:ext uri="{BB962C8B-B14F-4D97-AF65-F5344CB8AC3E}">
        <p14:creationId xmlns:p14="http://schemas.microsoft.com/office/powerpoint/2010/main" val="3922633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10EFB-1D8B-E14C-973C-911EBA537141}"/>
              </a:ext>
            </a:extLst>
          </p:cNvPr>
          <p:cNvSpPr>
            <a:spLocks noGrp="1"/>
          </p:cNvSpPr>
          <p:nvPr>
            <p:ph type="title"/>
          </p:nvPr>
        </p:nvSpPr>
        <p:spPr/>
        <p:txBody>
          <a:bodyPr anchor="ctr">
            <a:normAutofit/>
          </a:bodyPr>
          <a:lstStyle/>
          <a:p>
            <a:r>
              <a:rPr lang="en-US" sz="4600" b="1" dirty="0"/>
              <a:t>Note…</a:t>
            </a:r>
          </a:p>
        </p:txBody>
      </p:sp>
      <p:sp>
        <p:nvSpPr>
          <p:cNvPr id="3" name="Content Placeholder 2">
            <a:extLst>
              <a:ext uri="{FF2B5EF4-FFF2-40B4-BE49-F238E27FC236}">
                <a16:creationId xmlns:a16="http://schemas.microsoft.com/office/drawing/2014/main" id="{029D2B1A-A467-3D43-B75C-1732295998E3}"/>
              </a:ext>
            </a:extLst>
          </p:cNvPr>
          <p:cNvSpPr>
            <a:spLocks noGrp="1"/>
          </p:cNvSpPr>
          <p:nvPr>
            <p:ph sz="half" idx="1"/>
          </p:nvPr>
        </p:nvSpPr>
        <p:spPr>
          <a:xfrm>
            <a:off x="374755" y="1663908"/>
            <a:ext cx="3867462" cy="4195629"/>
          </a:xfrm>
        </p:spPr>
        <p:txBody>
          <a:bodyPr/>
          <a:lstStyle/>
          <a:p>
            <a:pPr marL="0" indent="0">
              <a:buNone/>
            </a:pPr>
            <a:r>
              <a:rPr lang="en-US" b="1" dirty="0"/>
              <a:t>CSU Freshman admission requirements</a:t>
            </a:r>
            <a:r>
              <a:rPr lang="en-US" dirty="0"/>
              <a:t>:</a:t>
            </a:r>
          </a:p>
          <a:p>
            <a:r>
              <a:rPr lang="en-US" dirty="0"/>
              <a:t>3 years of mathematics</a:t>
            </a:r>
          </a:p>
          <a:p>
            <a:r>
              <a:rPr lang="en-US" dirty="0"/>
              <a:t>Algebra I, Geometry, Algebra II, or higher (one each year)</a:t>
            </a:r>
          </a:p>
          <a:p>
            <a:r>
              <a:rPr lang="en-US" dirty="0"/>
              <a:t>Algebra II = Intermediate Algebra</a:t>
            </a:r>
          </a:p>
          <a:p>
            <a:pPr marL="0" indent="0">
              <a:buNone/>
            </a:pPr>
            <a:endParaRPr lang="en-US" dirty="0"/>
          </a:p>
        </p:txBody>
      </p:sp>
      <p:pic>
        <p:nvPicPr>
          <p:cNvPr id="5" name="Content Placeholder 4">
            <a:extLst>
              <a:ext uri="{FF2B5EF4-FFF2-40B4-BE49-F238E27FC236}">
                <a16:creationId xmlns:a16="http://schemas.microsoft.com/office/drawing/2014/main" id="{8F93AB74-8929-C449-B83B-4394D99391C9}"/>
              </a:ext>
            </a:extLst>
          </p:cNvPr>
          <p:cNvPicPr>
            <a:picLocks noGrp="1" noChangeAspect="1"/>
          </p:cNvPicPr>
          <p:nvPr>
            <p:ph sz="half" idx="2"/>
          </p:nvPr>
        </p:nvPicPr>
        <p:blipFill>
          <a:blip r:embed="rId3"/>
          <a:stretch>
            <a:fillRect/>
          </a:stretch>
        </p:blipFill>
        <p:spPr>
          <a:xfrm>
            <a:off x="4765122" y="823391"/>
            <a:ext cx="6792294" cy="5036146"/>
          </a:xfrm>
          <a:prstGeom prst="rect">
            <a:avLst/>
          </a:prstGeom>
        </p:spPr>
      </p:pic>
    </p:spTree>
    <p:extLst>
      <p:ext uri="{BB962C8B-B14F-4D97-AF65-F5344CB8AC3E}">
        <p14:creationId xmlns:p14="http://schemas.microsoft.com/office/powerpoint/2010/main" val="1923751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10EFB-1D8B-E14C-973C-911EBA537141}"/>
              </a:ext>
            </a:extLst>
          </p:cNvPr>
          <p:cNvSpPr>
            <a:spLocks noGrp="1"/>
          </p:cNvSpPr>
          <p:nvPr>
            <p:ph type="title"/>
          </p:nvPr>
        </p:nvSpPr>
        <p:spPr/>
        <p:txBody>
          <a:bodyPr anchor="ctr">
            <a:normAutofit/>
          </a:bodyPr>
          <a:lstStyle/>
          <a:p>
            <a:r>
              <a:rPr lang="en-US" sz="4600" b="1" dirty="0"/>
              <a:t>Note…</a:t>
            </a:r>
          </a:p>
        </p:txBody>
      </p:sp>
      <p:sp>
        <p:nvSpPr>
          <p:cNvPr id="3" name="Content Placeholder 2">
            <a:extLst>
              <a:ext uri="{FF2B5EF4-FFF2-40B4-BE49-F238E27FC236}">
                <a16:creationId xmlns:a16="http://schemas.microsoft.com/office/drawing/2014/main" id="{029D2B1A-A467-3D43-B75C-1732295998E3}"/>
              </a:ext>
            </a:extLst>
          </p:cNvPr>
          <p:cNvSpPr>
            <a:spLocks noGrp="1"/>
          </p:cNvSpPr>
          <p:nvPr>
            <p:ph sz="half" idx="1"/>
          </p:nvPr>
        </p:nvSpPr>
        <p:spPr>
          <a:xfrm>
            <a:off x="374755" y="1663908"/>
            <a:ext cx="3867462" cy="4195629"/>
          </a:xfrm>
        </p:spPr>
        <p:txBody>
          <a:bodyPr>
            <a:normAutofit fontScale="92500" lnSpcReduction="20000"/>
          </a:bodyPr>
          <a:lstStyle/>
          <a:p>
            <a:pPr marL="0" indent="0">
              <a:buNone/>
            </a:pPr>
            <a:r>
              <a:rPr lang="en-US" b="1" dirty="0"/>
              <a:t>UC Freshman Requirements</a:t>
            </a:r>
            <a:r>
              <a:rPr lang="en-US" dirty="0"/>
              <a:t>:</a:t>
            </a:r>
          </a:p>
          <a:p>
            <a:r>
              <a:rPr lang="en-US" dirty="0"/>
              <a:t>3 years of mathematics</a:t>
            </a:r>
          </a:p>
          <a:p>
            <a:r>
              <a:rPr lang="en-US" dirty="0"/>
              <a:t>Must include the equivalent of: </a:t>
            </a:r>
          </a:p>
          <a:p>
            <a:pPr lvl="1"/>
            <a:r>
              <a:rPr lang="en-US" dirty="0"/>
              <a:t>Elementary Algebra, </a:t>
            </a:r>
          </a:p>
          <a:p>
            <a:pPr lvl="1"/>
            <a:r>
              <a:rPr lang="en-US" dirty="0"/>
              <a:t>2 and 3-dimensional Geometry, </a:t>
            </a:r>
          </a:p>
          <a:p>
            <a:pPr lvl="1"/>
            <a:r>
              <a:rPr lang="en-US" dirty="0"/>
              <a:t>Advanced Algebra</a:t>
            </a:r>
          </a:p>
          <a:p>
            <a:r>
              <a:rPr lang="en-US" dirty="0"/>
              <a:t>Advanced Algebra in HS = Intermediate Algebra in CCC</a:t>
            </a:r>
          </a:p>
        </p:txBody>
      </p:sp>
      <p:pic>
        <p:nvPicPr>
          <p:cNvPr id="7" name="Content Placeholder 6">
            <a:extLst>
              <a:ext uri="{FF2B5EF4-FFF2-40B4-BE49-F238E27FC236}">
                <a16:creationId xmlns:a16="http://schemas.microsoft.com/office/drawing/2014/main" id="{FC1B007E-5F59-1A48-B60D-5FEF29CC7ED4}"/>
              </a:ext>
            </a:extLst>
          </p:cNvPr>
          <p:cNvPicPr>
            <a:picLocks noGrp="1" noChangeAspect="1"/>
          </p:cNvPicPr>
          <p:nvPr>
            <p:ph sz="half" idx="2"/>
          </p:nvPr>
        </p:nvPicPr>
        <p:blipFill>
          <a:blip r:embed="rId3"/>
          <a:stretch>
            <a:fillRect/>
          </a:stretch>
        </p:blipFill>
        <p:spPr>
          <a:xfrm>
            <a:off x="4705662" y="691408"/>
            <a:ext cx="6820728" cy="5168129"/>
          </a:xfrm>
          <a:prstGeom prst="rect">
            <a:avLst/>
          </a:prstGeom>
        </p:spPr>
      </p:pic>
    </p:spTree>
    <p:extLst>
      <p:ext uri="{BB962C8B-B14F-4D97-AF65-F5344CB8AC3E}">
        <p14:creationId xmlns:p14="http://schemas.microsoft.com/office/powerpoint/2010/main" val="11884252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713559"/>
            <a:ext cx="10439400" cy="869056"/>
          </a:xfrm>
        </p:spPr>
        <p:txBody>
          <a:bodyPr anchor="ctr">
            <a:normAutofit fontScale="90000"/>
          </a:bodyPr>
          <a:lstStyle/>
          <a:p>
            <a:pPr algn="ctr"/>
            <a:r>
              <a:rPr lang="en-US" dirty="0"/>
              <a:t>Mathematics/Quantitative Reasoning Transfer Requirements</a:t>
            </a:r>
          </a:p>
        </p:txBody>
      </p:sp>
      <p:sp>
        <p:nvSpPr>
          <p:cNvPr id="6" name="Content Placeholder 5"/>
          <p:cNvSpPr>
            <a:spLocks noGrp="1"/>
          </p:cNvSpPr>
          <p:nvPr>
            <p:ph sz="half" idx="1"/>
          </p:nvPr>
        </p:nvSpPr>
        <p:spPr>
          <a:xfrm>
            <a:off x="838200" y="1866899"/>
            <a:ext cx="5181600" cy="4014917"/>
          </a:xfrm>
        </p:spPr>
        <p:txBody>
          <a:bodyPr>
            <a:normAutofit fontScale="77500" lnSpcReduction="20000"/>
          </a:bodyPr>
          <a:lstStyle/>
          <a:p>
            <a:r>
              <a:rPr lang="en-US" b="1" dirty="0"/>
              <a:t>CSU GE Breadth Area B4: </a:t>
            </a:r>
          </a:p>
          <a:p>
            <a:pPr marL="0" indent="0">
              <a:buNone/>
            </a:pPr>
            <a:r>
              <a:rPr lang="en-US" dirty="0"/>
              <a:t>Through courses in Subarea B4 students shall demonstrate the abilities to reason quantitatively, practice computational skills, and explain and apply mathematical or quantitative reasoning concepts to solve problems. Courses in this Subarea shall include a prerequisite reflective only of skills and knowledge required in the course. In addition to traditional mathematics, courses in Subarea B4 may include computer science, personal finance, statistics or discipline-based mathematics or quantitative reasoning courses, for example. </a:t>
            </a:r>
          </a:p>
        </p:txBody>
      </p:sp>
      <p:sp>
        <p:nvSpPr>
          <p:cNvPr id="7" name="Content Placeholder 6"/>
          <p:cNvSpPr>
            <a:spLocks noGrp="1"/>
          </p:cNvSpPr>
          <p:nvPr>
            <p:ph sz="half" idx="2"/>
          </p:nvPr>
        </p:nvSpPr>
        <p:spPr>
          <a:xfrm>
            <a:off x="6096000" y="1866900"/>
            <a:ext cx="5181600" cy="3562480"/>
          </a:xfrm>
        </p:spPr>
        <p:txBody>
          <a:bodyPr>
            <a:normAutofit fontScale="77500" lnSpcReduction="20000"/>
          </a:bodyPr>
          <a:lstStyle/>
          <a:p>
            <a:pPr marL="0" indent="0">
              <a:buNone/>
            </a:pPr>
            <a:r>
              <a:rPr lang="en-US" b="1" dirty="0"/>
              <a:t>IGETC Standards 2.1 – Subject Area 2A:</a:t>
            </a:r>
          </a:p>
          <a:p>
            <a:pPr marL="0" indent="0">
              <a:buNone/>
            </a:pPr>
            <a:r>
              <a:rPr lang="en-US" dirty="0"/>
              <a:t>The Mathematical Concepts and Quantitative Reasoning requirement shall be fulfilled by completion of a one-term course in baccalaureate level mathematics or statistics, with a stated prerequisite of intermediate algebra or equivalent. Courses outside the discipline of math using the application of statistics may be used to fulfill this requirement, as long as the course has intermediate algebra or equivalent as a prerequisite. </a:t>
            </a:r>
          </a:p>
        </p:txBody>
      </p:sp>
    </p:spTree>
    <p:extLst>
      <p:ext uri="{BB962C8B-B14F-4D97-AF65-F5344CB8AC3E}">
        <p14:creationId xmlns:p14="http://schemas.microsoft.com/office/powerpoint/2010/main" val="2554319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4BF7B-F836-9C4C-9B9A-3D717F59AFEF}"/>
              </a:ext>
            </a:extLst>
          </p:cNvPr>
          <p:cNvSpPr>
            <a:spLocks noGrp="1"/>
          </p:cNvSpPr>
          <p:nvPr>
            <p:ph type="title"/>
          </p:nvPr>
        </p:nvSpPr>
        <p:spPr/>
        <p:txBody>
          <a:bodyPr/>
          <a:lstStyle/>
          <a:p>
            <a:pPr algn="ctr"/>
            <a:r>
              <a:rPr lang="en-US" b="1" dirty="0"/>
              <a:t>CSU Expectation of CCC</a:t>
            </a:r>
          </a:p>
        </p:txBody>
      </p:sp>
      <p:sp>
        <p:nvSpPr>
          <p:cNvPr id="3" name="Content Placeholder 2">
            <a:extLst>
              <a:ext uri="{FF2B5EF4-FFF2-40B4-BE49-F238E27FC236}">
                <a16:creationId xmlns:a16="http://schemas.microsoft.com/office/drawing/2014/main" id="{35D3C2F2-D3DD-1E49-8701-04ABD0863703}"/>
              </a:ext>
            </a:extLst>
          </p:cNvPr>
          <p:cNvSpPr>
            <a:spLocks noGrp="1"/>
          </p:cNvSpPr>
          <p:nvPr>
            <p:ph sz="half" idx="1"/>
          </p:nvPr>
        </p:nvSpPr>
        <p:spPr/>
        <p:txBody>
          <a:bodyPr/>
          <a:lstStyle/>
          <a:p>
            <a:r>
              <a:rPr lang="en-US" dirty="0"/>
              <a:t>CCC mathematics/quantitative reasoning courses approved for CSU GE Breadth B4 to be taught at the baccalaureate level – CSU will not check prerequisites</a:t>
            </a:r>
          </a:p>
          <a:p>
            <a:pPr marL="0" indent="0">
              <a:buNone/>
            </a:pPr>
            <a:endParaRPr lang="en-US" dirty="0"/>
          </a:p>
          <a:p>
            <a:pPr marL="0" indent="0">
              <a:buNone/>
            </a:pPr>
            <a:r>
              <a:rPr lang="en-US" dirty="0">
                <a:solidFill>
                  <a:schemeClr val="accent2">
                    <a:lumMod val="75000"/>
                  </a:schemeClr>
                </a:solidFill>
              </a:rPr>
              <a:t>It was noted that</a:t>
            </a:r>
            <a:r>
              <a:rPr lang="en-US" dirty="0"/>
              <a:t>:</a:t>
            </a:r>
          </a:p>
          <a:p>
            <a:r>
              <a:rPr lang="en-US" dirty="0"/>
              <a:t>CCCs still have mathematics competency equivalent to minimum CSU Freshman admission requirements</a:t>
            </a:r>
          </a:p>
        </p:txBody>
      </p:sp>
    </p:spTree>
    <p:extLst>
      <p:ext uri="{BB962C8B-B14F-4D97-AF65-F5344CB8AC3E}">
        <p14:creationId xmlns:p14="http://schemas.microsoft.com/office/powerpoint/2010/main" val="735412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501BC-5950-6341-90AE-0BBA1F2BE492}"/>
              </a:ext>
            </a:extLst>
          </p:cNvPr>
          <p:cNvSpPr>
            <a:spLocks noGrp="1"/>
          </p:cNvSpPr>
          <p:nvPr>
            <p:ph type="title"/>
          </p:nvPr>
        </p:nvSpPr>
        <p:spPr/>
        <p:txBody>
          <a:bodyPr/>
          <a:lstStyle/>
          <a:p>
            <a:pPr algn="ctr"/>
            <a:r>
              <a:rPr lang="en-US" b="1" dirty="0"/>
              <a:t>Poll 2: </a:t>
            </a:r>
            <a:r>
              <a:rPr lang="en-US" dirty="0"/>
              <a:t>AB 705 required that colleges remove prerequisites from their mathematics courses. </a:t>
            </a:r>
          </a:p>
        </p:txBody>
      </p:sp>
      <p:sp>
        <p:nvSpPr>
          <p:cNvPr id="3" name="Content Placeholder 2">
            <a:extLst>
              <a:ext uri="{FF2B5EF4-FFF2-40B4-BE49-F238E27FC236}">
                <a16:creationId xmlns:a16="http://schemas.microsoft.com/office/drawing/2014/main" id="{0B3F4C73-6B2B-474F-97FF-C6AF964557B3}"/>
              </a:ext>
            </a:extLst>
          </p:cNvPr>
          <p:cNvSpPr>
            <a:spLocks noGrp="1"/>
          </p:cNvSpPr>
          <p:nvPr>
            <p:ph sz="half" idx="1"/>
          </p:nvPr>
        </p:nvSpPr>
        <p:spPr/>
        <p:txBody>
          <a:bodyPr>
            <a:normAutofit/>
          </a:bodyPr>
          <a:lstStyle/>
          <a:p>
            <a:pPr marL="514350" indent="-514350" algn="ctr">
              <a:buFont typeface="+mj-lt"/>
              <a:buAutoNum type="alphaLcPeriod"/>
            </a:pPr>
            <a:endParaRPr lang="en-US" sz="4000" dirty="0"/>
          </a:p>
          <a:p>
            <a:pPr marL="514350" indent="-514350" algn="ctr">
              <a:buFont typeface="+mj-lt"/>
              <a:buAutoNum type="alphaLcPeriod"/>
            </a:pPr>
            <a:endParaRPr lang="en-US" sz="4000" dirty="0"/>
          </a:p>
          <a:p>
            <a:pPr marL="514350" indent="-514350" algn="ctr">
              <a:buFont typeface="+mj-lt"/>
              <a:buAutoNum type="alphaLcPeriod"/>
            </a:pPr>
            <a:r>
              <a:rPr lang="en-US" sz="4000" dirty="0"/>
              <a:t>True</a:t>
            </a:r>
          </a:p>
          <a:p>
            <a:pPr marL="514350" indent="-514350" algn="ctr">
              <a:buFont typeface="+mj-lt"/>
              <a:buAutoNum type="alphaLcPeriod"/>
            </a:pPr>
            <a:r>
              <a:rPr lang="en-US" sz="4000" dirty="0"/>
              <a:t>False</a:t>
            </a:r>
          </a:p>
        </p:txBody>
      </p:sp>
    </p:spTree>
    <p:extLst>
      <p:ext uri="{BB962C8B-B14F-4D97-AF65-F5344CB8AC3E}">
        <p14:creationId xmlns:p14="http://schemas.microsoft.com/office/powerpoint/2010/main" val="722299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AB 705 – Prerequisite or Placement?</a:t>
            </a:r>
          </a:p>
        </p:txBody>
      </p:sp>
      <p:sp>
        <p:nvSpPr>
          <p:cNvPr id="3" name="Content Placeholder 2"/>
          <p:cNvSpPr>
            <a:spLocks noGrp="1"/>
          </p:cNvSpPr>
          <p:nvPr>
            <p:ph sz="half" idx="1"/>
          </p:nvPr>
        </p:nvSpPr>
        <p:spPr/>
        <p:txBody>
          <a:bodyPr>
            <a:normAutofit/>
          </a:bodyPr>
          <a:lstStyle/>
          <a:p>
            <a:r>
              <a:rPr lang="en-US" dirty="0"/>
              <a:t>AB 705 (Ed Code §78213) requires that a community college district or college maximize the probability that a student will enter and complete transfer-level coursework in English and math within a one year time frame and use, in the placement of students into English and math courses, one or more of the following: high school coursework, high school grades, and high school grade point average.</a:t>
            </a:r>
          </a:p>
          <a:p>
            <a:r>
              <a:rPr lang="en-US" dirty="0"/>
              <a:t>This law does not require elimination of prerequisites, but rather a change in English, math and ESL placement processes.</a:t>
            </a:r>
          </a:p>
        </p:txBody>
      </p:sp>
    </p:spTree>
    <p:extLst>
      <p:ext uri="{BB962C8B-B14F-4D97-AF65-F5344CB8AC3E}">
        <p14:creationId xmlns:p14="http://schemas.microsoft.com/office/powerpoint/2010/main" val="2486806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lstStyle/>
          <a:p>
            <a:pPr algn="ctr"/>
            <a:r>
              <a:rPr lang="en-US" b="1" dirty="0"/>
              <a:t>The Challenge</a:t>
            </a:r>
          </a:p>
        </p:txBody>
      </p:sp>
      <p:sp>
        <p:nvSpPr>
          <p:cNvPr id="6" name="Content Placeholder 5"/>
          <p:cNvSpPr>
            <a:spLocks noGrp="1"/>
          </p:cNvSpPr>
          <p:nvPr>
            <p:ph idx="10"/>
          </p:nvPr>
        </p:nvSpPr>
        <p:spPr>
          <a:xfrm>
            <a:off x="1037492" y="2180492"/>
            <a:ext cx="10170086" cy="3602469"/>
          </a:xfrm>
        </p:spPr>
        <p:txBody>
          <a:bodyPr/>
          <a:lstStyle/>
          <a:p>
            <a:pPr marL="0" indent="0">
              <a:buNone/>
            </a:pPr>
            <a:r>
              <a:rPr lang="en-US" dirty="0"/>
              <a:t>Some courses are surfacing that:</a:t>
            </a:r>
          </a:p>
          <a:p>
            <a:pPr marL="514350" indent="-514350">
              <a:buFont typeface="+mj-lt"/>
              <a:buAutoNum type="arabicPeriod"/>
            </a:pPr>
            <a:r>
              <a:rPr lang="en-US" dirty="0"/>
              <a:t>Meet CSU GE Breadth Area B4 mathematics/quantitative reasoning requirement, but </a:t>
            </a:r>
          </a:p>
          <a:p>
            <a:pPr marL="514350" indent="-514350">
              <a:buFont typeface="+mj-lt"/>
              <a:buAutoNum type="arabicPeriod"/>
            </a:pPr>
            <a:r>
              <a:rPr lang="en-US" dirty="0"/>
              <a:t>Do </a:t>
            </a:r>
            <a:r>
              <a:rPr lang="en-US" b="1" dirty="0"/>
              <a:t>not</a:t>
            </a:r>
            <a:r>
              <a:rPr lang="en-US" dirty="0"/>
              <a:t> meet the local mathematics competency requirement for an associate degree. </a:t>
            </a:r>
          </a:p>
          <a:p>
            <a:pPr marL="514350" indent="-514350">
              <a:buFont typeface="+mj-lt"/>
              <a:buAutoNum type="arabicPeriod"/>
            </a:pPr>
            <a:endParaRPr lang="en-US" dirty="0"/>
          </a:p>
          <a:p>
            <a:pPr marL="0" indent="0" algn="ctr">
              <a:buNone/>
            </a:pPr>
            <a:r>
              <a:rPr lang="en-US" dirty="0"/>
              <a:t>How did that happen?    And how can it be remedied?</a:t>
            </a:r>
          </a:p>
        </p:txBody>
      </p:sp>
    </p:spTree>
    <p:extLst>
      <p:ext uri="{BB962C8B-B14F-4D97-AF65-F5344CB8AC3E}">
        <p14:creationId xmlns:p14="http://schemas.microsoft.com/office/powerpoint/2010/main" val="697347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75155-17BA-DF46-94FC-FE5F0805EB11}"/>
              </a:ext>
            </a:extLst>
          </p:cNvPr>
          <p:cNvSpPr>
            <a:spLocks noGrp="1"/>
          </p:cNvSpPr>
          <p:nvPr>
            <p:ph type="title"/>
          </p:nvPr>
        </p:nvSpPr>
        <p:spPr/>
        <p:txBody>
          <a:bodyPr anchor="ctr"/>
          <a:lstStyle/>
          <a:p>
            <a:pPr algn="ctr"/>
            <a:r>
              <a:rPr lang="en-US" dirty="0"/>
              <a:t>Some thoughts…</a:t>
            </a:r>
          </a:p>
        </p:txBody>
      </p:sp>
      <p:sp>
        <p:nvSpPr>
          <p:cNvPr id="3" name="Content Placeholder 2">
            <a:extLst>
              <a:ext uri="{FF2B5EF4-FFF2-40B4-BE49-F238E27FC236}">
                <a16:creationId xmlns:a16="http://schemas.microsoft.com/office/drawing/2014/main" id="{8D421163-8AE3-8049-94CC-7365E5C46178}"/>
              </a:ext>
            </a:extLst>
          </p:cNvPr>
          <p:cNvSpPr>
            <a:spLocks noGrp="1"/>
          </p:cNvSpPr>
          <p:nvPr>
            <p:ph sz="half" idx="1"/>
          </p:nvPr>
        </p:nvSpPr>
        <p:spPr/>
        <p:txBody>
          <a:bodyPr>
            <a:normAutofit fontScale="92500" lnSpcReduction="20000"/>
          </a:bodyPr>
          <a:lstStyle/>
          <a:p>
            <a:pPr marL="0" indent="0" algn="ctr">
              <a:buNone/>
            </a:pPr>
            <a:r>
              <a:rPr lang="en-US" dirty="0"/>
              <a:t>How?</a:t>
            </a:r>
          </a:p>
          <a:p>
            <a:r>
              <a:rPr lang="en-US" dirty="0"/>
              <a:t>No prerequisite was included</a:t>
            </a:r>
          </a:p>
          <a:p>
            <a:r>
              <a:rPr lang="en-US" dirty="0"/>
              <a:t>CSU is not looking at prerequisites</a:t>
            </a:r>
          </a:p>
        </p:txBody>
      </p:sp>
      <p:sp>
        <p:nvSpPr>
          <p:cNvPr id="4" name="Content Placeholder 3">
            <a:extLst>
              <a:ext uri="{FF2B5EF4-FFF2-40B4-BE49-F238E27FC236}">
                <a16:creationId xmlns:a16="http://schemas.microsoft.com/office/drawing/2014/main" id="{BEB1FC73-20DB-8948-9075-2903FE3813FE}"/>
              </a:ext>
            </a:extLst>
          </p:cNvPr>
          <p:cNvSpPr>
            <a:spLocks noGrp="1"/>
          </p:cNvSpPr>
          <p:nvPr>
            <p:ph sz="half" idx="2"/>
          </p:nvPr>
        </p:nvSpPr>
        <p:spPr/>
        <p:txBody>
          <a:bodyPr>
            <a:normAutofit fontScale="92500" lnSpcReduction="20000"/>
          </a:bodyPr>
          <a:lstStyle/>
          <a:p>
            <a:pPr marL="0" indent="0" algn="ctr">
              <a:buNone/>
            </a:pPr>
            <a:r>
              <a:rPr lang="en-US" dirty="0"/>
              <a:t>Remedies?</a:t>
            </a:r>
          </a:p>
          <a:p>
            <a:r>
              <a:rPr lang="en-US" dirty="0"/>
              <a:t>Add prerequisite language…</a:t>
            </a:r>
          </a:p>
          <a:p>
            <a:pPr marL="0" indent="0" algn="ctr">
              <a:buNone/>
            </a:pPr>
            <a:r>
              <a:rPr lang="en-US" i="1" dirty="0"/>
              <a:t>Example: </a:t>
            </a:r>
          </a:p>
          <a:p>
            <a:pPr marL="0" indent="0">
              <a:buNone/>
            </a:pPr>
            <a:r>
              <a:rPr lang="en-US" i="1" dirty="0"/>
              <a:t>Prerequisite: elementary algebra or by placement through the college assessment process</a:t>
            </a:r>
          </a:p>
          <a:p>
            <a:r>
              <a:rPr lang="en-US" dirty="0"/>
              <a:t>Title 5 is clear that such a course must be at the same level as intermediate algebra, with elementary algebra as a prerequisite</a:t>
            </a:r>
          </a:p>
        </p:txBody>
      </p:sp>
    </p:spTree>
    <p:extLst>
      <p:ext uri="{BB962C8B-B14F-4D97-AF65-F5344CB8AC3E}">
        <p14:creationId xmlns:p14="http://schemas.microsoft.com/office/powerpoint/2010/main" val="2877046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dirty="0"/>
              <a:t>Where do we go from here?</a:t>
            </a:r>
          </a:p>
        </p:txBody>
      </p:sp>
      <p:sp>
        <p:nvSpPr>
          <p:cNvPr id="3" name="Text Placeholder 2"/>
          <p:cNvSpPr>
            <a:spLocks noGrp="1"/>
          </p:cNvSpPr>
          <p:nvPr>
            <p:ph type="body" idx="1"/>
          </p:nvPr>
        </p:nvSpPr>
        <p:spPr>
          <a:xfrm>
            <a:off x="831850" y="2221729"/>
            <a:ext cx="10515600" cy="451134"/>
          </a:xfrm>
        </p:spPr>
        <p:txBody>
          <a:bodyPr anchor="ctr">
            <a:normAutofit lnSpcReduction="10000"/>
          </a:bodyPr>
          <a:lstStyle/>
          <a:p>
            <a:pPr algn="ctr"/>
            <a:r>
              <a:rPr lang="en-US" b="1" dirty="0"/>
              <a:t>Discussion</a:t>
            </a:r>
          </a:p>
        </p:txBody>
      </p:sp>
      <p:sp>
        <p:nvSpPr>
          <p:cNvPr id="4" name="Content Placeholder 3"/>
          <p:cNvSpPr>
            <a:spLocks noGrp="1"/>
          </p:cNvSpPr>
          <p:nvPr>
            <p:ph idx="10"/>
          </p:nvPr>
        </p:nvSpPr>
        <p:spPr>
          <a:xfrm>
            <a:off x="831850" y="2672862"/>
            <a:ext cx="10515600" cy="3110100"/>
          </a:xfrm>
        </p:spPr>
        <p:txBody>
          <a:bodyPr>
            <a:normAutofit fontScale="92500" lnSpcReduction="10000"/>
          </a:bodyPr>
          <a:lstStyle/>
          <a:p>
            <a:r>
              <a:rPr lang="en-US" dirty="0"/>
              <a:t>Has this situation come up at your college?</a:t>
            </a:r>
          </a:p>
          <a:p>
            <a:r>
              <a:rPr lang="en-US" dirty="0"/>
              <a:t>If so, how is your college approaching this issue?</a:t>
            </a:r>
          </a:p>
          <a:p>
            <a:r>
              <a:rPr lang="en-US" dirty="0"/>
              <a:t>What other </a:t>
            </a:r>
            <a:r>
              <a:rPr lang="en-US" b="1" dirty="0"/>
              <a:t>challenges</a:t>
            </a:r>
            <a:r>
              <a:rPr lang="en-US" dirty="0"/>
              <a:t> is your college facing regarding mathematics competency and/or GE?</a:t>
            </a:r>
          </a:p>
          <a:p>
            <a:r>
              <a:rPr lang="en-US" dirty="0"/>
              <a:t>What </a:t>
            </a:r>
            <a:r>
              <a:rPr lang="en-US" b="1" dirty="0"/>
              <a:t>opportunities</a:t>
            </a:r>
            <a:r>
              <a:rPr lang="en-US" dirty="0"/>
              <a:t> are you seeing?</a:t>
            </a:r>
          </a:p>
          <a:p>
            <a:pPr marL="0" indent="0" algn="ctr">
              <a:buNone/>
            </a:pPr>
            <a:r>
              <a:rPr lang="en-US" dirty="0">
                <a:solidFill>
                  <a:srgbClr val="C00000"/>
                </a:solidFill>
              </a:rPr>
              <a:t>Feel free to respond in Chat </a:t>
            </a:r>
          </a:p>
          <a:p>
            <a:pPr marL="0" indent="0" algn="ctr">
              <a:buNone/>
            </a:pPr>
            <a:r>
              <a:rPr lang="en-US" dirty="0">
                <a:solidFill>
                  <a:srgbClr val="C00000"/>
                </a:solidFill>
              </a:rPr>
              <a:t>Use the Raise Hand feature and we will call on you as we are able</a:t>
            </a:r>
          </a:p>
        </p:txBody>
      </p:sp>
    </p:spTree>
    <p:extLst>
      <p:ext uri="{BB962C8B-B14F-4D97-AF65-F5344CB8AC3E}">
        <p14:creationId xmlns:p14="http://schemas.microsoft.com/office/powerpoint/2010/main" val="382417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4B573-18ED-7A4D-91CF-7B65F6BC5B17}"/>
              </a:ext>
            </a:extLst>
          </p:cNvPr>
          <p:cNvSpPr>
            <a:spLocks noGrp="1"/>
          </p:cNvSpPr>
          <p:nvPr>
            <p:ph type="title"/>
          </p:nvPr>
        </p:nvSpPr>
        <p:spPr/>
        <p:txBody>
          <a:bodyPr/>
          <a:lstStyle/>
          <a:p>
            <a:pPr algn="ctr"/>
            <a:r>
              <a:rPr lang="en-US" dirty="0"/>
              <a:t>Description</a:t>
            </a:r>
          </a:p>
        </p:txBody>
      </p:sp>
      <p:sp>
        <p:nvSpPr>
          <p:cNvPr id="3" name="Content Placeholder 2">
            <a:extLst>
              <a:ext uri="{FF2B5EF4-FFF2-40B4-BE49-F238E27FC236}">
                <a16:creationId xmlns:a16="http://schemas.microsoft.com/office/drawing/2014/main" id="{47427A20-260F-CD42-B17F-BC868906BD44}"/>
              </a:ext>
            </a:extLst>
          </p:cNvPr>
          <p:cNvSpPr>
            <a:spLocks noGrp="1"/>
          </p:cNvSpPr>
          <p:nvPr>
            <p:ph sz="half" idx="1"/>
          </p:nvPr>
        </p:nvSpPr>
        <p:spPr/>
        <p:txBody>
          <a:bodyPr>
            <a:normAutofit lnSpcReduction="10000"/>
          </a:bodyPr>
          <a:lstStyle/>
          <a:p>
            <a:pPr marL="0" indent="0">
              <a:buNone/>
            </a:pPr>
            <a:r>
              <a:rPr lang="en-US" dirty="0"/>
              <a:t>When considering graduation requirements for mathematics, many colleges struggle with the misalignment between the community college competency and general education requirements established in title 5 regulations and the general education expected of students completing the California State University (CSU) General Education Breadth Area B4 or the Intersegmental General Education Transfer Curriculum (IGETC) Area 2A in preparation for transfer to the CSU or UC systems. This session will cover the requirements in title 5, CSU GE Breadth B4, and IGETC 2A, examine challenges and opportunities, as well as allow attendees opportunities to share how they are approaching this on their campuses locally.</a:t>
            </a:r>
          </a:p>
          <a:p>
            <a:pPr marL="0" indent="0">
              <a:buNone/>
            </a:pPr>
            <a:endParaRPr lang="en-US" dirty="0"/>
          </a:p>
        </p:txBody>
      </p:sp>
    </p:spTree>
    <p:extLst>
      <p:ext uri="{BB962C8B-B14F-4D97-AF65-F5344CB8AC3E}">
        <p14:creationId xmlns:p14="http://schemas.microsoft.com/office/powerpoint/2010/main" val="473690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58E49-569D-C64C-8BBF-84D4139D373F}"/>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22183CC5-2422-1640-9778-6C6C9A6459A6}"/>
              </a:ext>
            </a:extLst>
          </p:cNvPr>
          <p:cNvSpPr>
            <a:spLocks noGrp="1"/>
          </p:cNvSpPr>
          <p:nvPr>
            <p:ph sz="half" idx="1"/>
          </p:nvPr>
        </p:nvSpPr>
        <p:spPr/>
        <p:txBody>
          <a:bodyPr>
            <a:normAutofit fontScale="92500" lnSpcReduction="20000"/>
          </a:bodyPr>
          <a:lstStyle/>
          <a:p>
            <a:r>
              <a:rPr lang="en-US" dirty="0"/>
              <a:t>CSU Freshman Admission Requirements: </a:t>
            </a:r>
            <a:r>
              <a:rPr lang="en-US" dirty="0">
                <a:hlinkClick r:id="rId2"/>
              </a:rPr>
              <a:t>https://www2.calstate.edu/apply/freshman/getting_into_the_csu/Pages/admission-requirements.aspx</a:t>
            </a:r>
            <a:endParaRPr lang="en-US" dirty="0"/>
          </a:p>
          <a:p>
            <a:r>
              <a:rPr lang="en-US" dirty="0"/>
              <a:t>UC Freshman Requirements: </a:t>
            </a:r>
            <a:r>
              <a:rPr lang="en-US" dirty="0">
                <a:hlinkClick r:id="rId3"/>
              </a:rPr>
              <a:t>https://admission.universityofcalifornia.edu/admission-requirements/freshman-requirements/</a:t>
            </a:r>
            <a:endParaRPr lang="en-US" dirty="0"/>
          </a:p>
          <a:p>
            <a:r>
              <a:rPr lang="en-US" dirty="0"/>
              <a:t>Intersegmental General Education Transfer Curriculum (IGETC) Standards 2.1: </a:t>
            </a:r>
            <a:r>
              <a:rPr lang="en-US" dirty="0">
                <a:hlinkClick r:id="rId4"/>
              </a:rPr>
              <a:t>https://icas-ca.org/wp-content/uploads/2020/06/IGETC-STANDARDS-FINAL-Approved-June-3-2020.pdf</a:t>
            </a:r>
            <a:r>
              <a:rPr lang="en-US" dirty="0"/>
              <a:t> </a:t>
            </a:r>
          </a:p>
          <a:p>
            <a:r>
              <a:rPr lang="en-US" dirty="0"/>
              <a:t>California State University (CSU) General Education Breadth Requirements: </a:t>
            </a:r>
            <a:r>
              <a:rPr lang="en-US" dirty="0">
                <a:hlinkClick r:id="rId5"/>
              </a:rPr>
              <a:t>https://calstate.policystat.com/policy/6741976/latest/</a:t>
            </a:r>
            <a:r>
              <a:rPr lang="en-US" dirty="0"/>
              <a:t> </a:t>
            </a:r>
          </a:p>
          <a:p>
            <a:endParaRPr lang="en-US" dirty="0"/>
          </a:p>
        </p:txBody>
      </p:sp>
    </p:spTree>
    <p:extLst>
      <p:ext uri="{BB962C8B-B14F-4D97-AF65-F5344CB8AC3E}">
        <p14:creationId xmlns:p14="http://schemas.microsoft.com/office/powerpoint/2010/main" val="4198581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CC593-C308-7447-9F00-6C54D5D21217}"/>
              </a:ext>
            </a:extLst>
          </p:cNvPr>
          <p:cNvSpPr>
            <a:spLocks noGrp="1"/>
          </p:cNvSpPr>
          <p:nvPr>
            <p:ph type="title"/>
          </p:nvPr>
        </p:nvSpPr>
        <p:spPr/>
        <p:txBody>
          <a:bodyPr/>
          <a:lstStyle/>
          <a:p>
            <a:pPr algn="ctr"/>
            <a:r>
              <a:rPr lang="en-US" dirty="0"/>
              <a:t>Overview</a:t>
            </a:r>
          </a:p>
        </p:txBody>
      </p:sp>
      <p:sp>
        <p:nvSpPr>
          <p:cNvPr id="3" name="Text Placeholder 2">
            <a:extLst>
              <a:ext uri="{FF2B5EF4-FFF2-40B4-BE49-F238E27FC236}">
                <a16:creationId xmlns:a16="http://schemas.microsoft.com/office/drawing/2014/main" id="{814C59B2-D958-9E46-92F8-352151D4901D}"/>
              </a:ext>
            </a:extLst>
          </p:cNvPr>
          <p:cNvSpPr>
            <a:spLocks noGrp="1"/>
          </p:cNvSpPr>
          <p:nvPr>
            <p:ph type="body" idx="1"/>
          </p:nvPr>
        </p:nvSpPr>
        <p:spPr/>
        <p:txBody>
          <a:bodyPr/>
          <a:lstStyle/>
          <a:p>
            <a:pPr algn="ctr"/>
            <a:r>
              <a:rPr lang="en-US" dirty="0"/>
              <a:t>Today’s Plan…</a:t>
            </a:r>
          </a:p>
        </p:txBody>
      </p:sp>
      <p:sp>
        <p:nvSpPr>
          <p:cNvPr id="4" name="Content Placeholder 3">
            <a:extLst>
              <a:ext uri="{FF2B5EF4-FFF2-40B4-BE49-F238E27FC236}">
                <a16:creationId xmlns:a16="http://schemas.microsoft.com/office/drawing/2014/main" id="{EC04FDE2-8B96-284E-8CD3-3A6BF9F3C870}"/>
              </a:ext>
            </a:extLst>
          </p:cNvPr>
          <p:cNvSpPr>
            <a:spLocks noGrp="1"/>
          </p:cNvSpPr>
          <p:nvPr>
            <p:ph idx="10"/>
          </p:nvPr>
        </p:nvSpPr>
        <p:spPr/>
        <p:txBody>
          <a:bodyPr>
            <a:normAutofit lnSpcReduction="10000"/>
          </a:bodyPr>
          <a:lstStyle/>
          <a:p>
            <a:r>
              <a:rPr lang="en-US" dirty="0"/>
              <a:t>Title 5 Requirements/CSU Executive Order/AB 705</a:t>
            </a:r>
          </a:p>
          <a:p>
            <a:r>
              <a:rPr lang="en-US" dirty="0"/>
              <a:t>CSU GE Breadth Area B4</a:t>
            </a:r>
          </a:p>
          <a:p>
            <a:r>
              <a:rPr lang="en-US" dirty="0"/>
              <a:t>IGETC Area 2A</a:t>
            </a:r>
          </a:p>
          <a:p>
            <a:r>
              <a:rPr lang="en-US" dirty="0"/>
              <a:t>The Challenge</a:t>
            </a:r>
          </a:p>
          <a:p>
            <a:r>
              <a:rPr lang="en-US" dirty="0"/>
              <a:t>Opportunities</a:t>
            </a:r>
          </a:p>
          <a:p>
            <a:r>
              <a:rPr lang="en-US" dirty="0"/>
              <a:t>Discussion</a:t>
            </a:r>
          </a:p>
          <a:p>
            <a:endParaRPr lang="en-US" dirty="0"/>
          </a:p>
        </p:txBody>
      </p:sp>
      <p:pic>
        <p:nvPicPr>
          <p:cNvPr id="5" name="Picture 4">
            <a:extLst>
              <a:ext uri="{FF2B5EF4-FFF2-40B4-BE49-F238E27FC236}">
                <a16:creationId xmlns:a16="http://schemas.microsoft.com/office/drawing/2014/main" id="{DE6898AA-B84F-DE41-A3D9-60037AF0EB4A}"/>
              </a:ext>
            </a:extLst>
          </p:cNvPr>
          <p:cNvPicPr>
            <a:picLocks noChangeAspect="1"/>
          </p:cNvPicPr>
          <p:nvPr/>
        </p:nvPicPr>
        <p:blipFill>
          <a:blip r:embed="rId3"/>
          <a:stretch>
            <a:fillRect/>
          </a:stretch>
        </p:blipFill>
        <p:spPr>
          <a:xfrm>
            <a:off x="6808665" y="3725142"/>
            <a:ext cx="2704612" cy="1796494"/>
          </a:xfrm>
          <a:prstGeom prst="rect">
            <a:avLst/>
          </a:prstGeom>
        </p:spPr>
      </p:pic>
    </p:spTree>
    <p:extLst>
      <p:ext uri="{BB962C8B-B14F-4D97-AF65-F5344CB8AC3E}">
        <p14:creationId xmlns:p14="http://schemas.microsoft.com/office/powerpoint/2010/main" val="2412390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46298"/>
            <a:ext cx="10515600" cy="914252"/>
          </a:xfrm>
        </p:spPr>
        <p:txBody>
          <a:bodyPr anchor="ctr">
            <a:normAutofit/>
          </a:bodyPr>
          <a:lstStyle/>
          <a:p>
            <a:pPr algn="ctr"/>
            <a:r>
              <a:rPr lang="en-US" b="1" dirty="0"/>
              <a:t>Title 5 Section 55063</a:t>
            </a:r>
          </a:p>
        </p:txBody>
      </p:sp>
      <p:sp>
        <p:nvSpPr>
          <p:cNvPr id="3" name="Content Placeholder 2"/>
          <p:cNvSpPr>
            <a:spLocks noGrp="1"/>
          </p:cNvSpPr>
          <p:nvPr>
            <p:ph sz="half" idx="1"/>
          </p:nvPr>
        </p:nvSpPr>
        <p:spPr/>
        <p:txBody>
          <a:bodyPr>
            <a:normAutofit fontScale="92500" lnSpcReduction="20000"/>
          </a:bodyPr>
          <a:lstStyle/>
          <a:p>
            <a:pPr marL="0" indent="0">
              <a:buNone/>
            </a:pPr>
            <a:r>
              <a:rPr lang="en-US" dirty="0"/>
              <a:t>Effective for all students admitted to a community college for the Fall 2019 term or any term thereafter, competence in mathematics shall be </a:t>
            </a:r>
            <a:r>
              <a:rPr lang="en-US" b="1" dirty="0"/>
              <a:t>demonstrated</a:t>
            </a:r>
            <a:r>
              <a:rPr lang="en-US" dirty="0"/>
              <a:t> by obtaining a satisfactory grade in a mathematics course at or above the level of the course typically known as Intermediate Algebra (either Intermediate Algebra or another mathematics course at or above the same level, with the same rigor and with Elementary Algebra as a prerequisite, approved locally) or by demonstrating competency that is comparable to satisfactory completion of a mathematics course at or above the level of the course typically known as Intermediate Algebra, determined locally. Satisfactory completion of a mathematics course at or above the level of Intermediate Algebra shall satisfy both this competency requirement and the coursework requirement set forth in subdivision (b)(1)(D)(ii) of this section.</a:t>
            </a:r>
          </a:p>
        </p:txBody>
      </p:sp>
    </p:spTree>
    <p:extLst>
      <p:ext uri="{BB962C8B-B14F-4D97-AF65-F5344CB8AC3E}">
        <p14:creationId xmlns:p14="http://schemas.microsoft.com/office/powerpoint/2010/main" val="885744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46298"/>
            <a:ext cx="10515600" cy="914252"/>
          </a:xfrm>
        </p:spPr>
        <p:txBody>
          <a:bodyPr anchor="ctr">
            <a:normAutofit/>
          </a:bodyPr>
          <a:lstStyle/>
          <a:p>
            <a:pPr algn="ctr"/>
            <a:r>
              <a:rPr lang="en-US" b="1" dirty="0"/>
              <a:t>Title 5 Section 55063</a:t>
            </a:r>
          </a:p>
        </p:txBody>
      </p:sp>
      <p:sp>
        <p:nvSpPr>
          <p:cNvPr id="3" name="Content Placeholder 2"/>
          <p:cNvSpPr>
            <a:spLocks noGrp="1"/>
          </p:cNvSpPr>
          <p:nvPr>
            <p:ph sz="half" idx="1"/>
          </p:nvPr>
        </p:nvSpPr>
        <p:spPr>
          <a:xfrm>
            <a:off x="838200" y="1652955"/>
            <a:ext cx="10515600" cy="4191792"/>
          </a:xfrm>
        </p:spPr>
        <p:txBody>
          <a:bodyPr>
            <a:normAutofit fontScale="70000" lnSpcReduction="20000"/>
          </a:bodyPr>
          <a:lstStyle/>
          <a:p>
            <a:pPr marL="0" indent="0">
              <a:buNone/>
            </a:pPr>
            <a:r>
              <a:rPr lang="en-US" dirty="0"/>
              <a:t>(b) General Education Requirements.</a:t>
            </a:r>
          </a:p>
          <a:p>
            <a:pPr marL="0" indent="0">
              <a:buNone/>
            </a:pPr>
            <a:r>
              <a:rPr lang="en-US" dirty="0"/>
              <a:t>(1) Students receiving an associate degree shall complete a minimum of 18 semester or 27 quarter units of general education coursework which includes a minimum of three semester or four quarter units in each of the areas specified in paragraphs (A), (B) and (C) and the same minimum in each part of paragraph (D). The remainder of the unit requirement is also to be selected from among these four divisions of learning or as determined by local option:</a:t>
            </a:r>
          </a:p>
          <a:p>
            <a:pPr marL="0" indent="0">
              <a:buNone/>
            </a:pPr>
            <a:r>
              <a:rPr lang="en-US" dirty="0"/>
              <a:t>(D) Language and Rationality. Courses in language and rationality are those which develop for the student the principles and applications of language toward logical thought, clear and precise expression and critical evaluation of communication in whatever symbol system the student uses. Such courses include:</a:t>
            </a:r>
          </a:p>
          <a:p>
            <a:pPr marL="0" indent="0">
              <a:buNone/>
            </a:pPr>
            <a:r>
              <a:rPr lang="en-US" dirty="0"/>
              <a:t>(</a:t>
            </a:r>
            <a:r>
              <a:rPr lang="en-US" dirty="0" err="1"/>
              <a:t>i</a:t>
            </a:r>
            <a:r>
              <a:rPr lang="en-US" dirty="0"/>
              <a:t>) English Composition…</a:t>
            </a:r>
          </a:p>
          <a:p>
            <a:pPr marL="0" indent="0">
              <a:buNone/>
            </a:pPr>
            <a:r>
              <a:rPr lang="en-US" dirty="0"/>
              <a:t>(ii) </a:t>
            </a:r>
            <a:r>
              <a:rPr lang="en-US" b="1" dirty="0"/>
              <a:t>Communication and Analytical Thinking. Courses fulfilling the communication and analytical thinking requirement including, but not limited to oral communication, mathematics, and quantitative reasoning such as logic, statistics, computer languages and programming, and related disciplines.</a:t>
            </a:r>
          </a:p>
        </p:txBody>
      </p:sp>
    </p:spTree>
    <p:extLst>
      <p:ext uri="{BB962C8B-B14F-4D97-AF65-F5344CB8AC3E}">
        <p14:creationId xmlns:p14="http://schemas.microsoft.com/office/powerpoint/2010/main" val="2947541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46297"/>
            <a:ext cx="10515600" cy="1049189"/>
          </a:xfrm>
        </p:spPr>
        <p:txBody>
          <a:bodyPr anchor="ctr">
            <a:normAutofit/>
          </a:bodyPr>
          <a:lstStyle/>
          <a:p>
            <a:pPr algn="ctr"/>
            <a:r>
              <a:rPr lang="en-US" b="1" dirty="0"/>
              <a:t>Title 5 Section 55063</a:t>
            </a:r>
          </a:p>
        </p:txBody>
      </p:sp>
      <p:sp>
        <p:nvSpPr>
          <p:cNvPr id="3" name="Content Placeholder 2"/>
          <p:cNvSpPr>
            <a:spLocks noGrp="1"/>
          </p:cNvSpPr>
          <p:nvPr>
            <p:ph sz="half" idx="1"/>
          </p:nvPr>
        </p:nvSpPr>
        <p:spPr>
          <a:xfrm>
            <a:off x="1002323" y="1995486"/>
            <a:ext cx="10351477" cy="3849260"/>
          </a:xfrm>
        </p:spPr>
        <p:txBody>
          <a:bodyPr>
            <a:normAutofit/>
          </a:bodyPr>
          <a:lstStyle/>
          <a:p>
            <a:pPr marL="0" indent="0">
              <a:buNone/>
            </a:pPr>
            <a:r>
              <a:rPr lang="en-US" dirty="0"/>
              <a:t>The competency requirements for written expression and </a:t>
            </a:r>
            <a:r>
              <a:rPr lang="en-US" b="1" dirty="0"/>
              <a:t>mathematics</a:t>
            </a:r>
            <a:r>
              <a:rPr lang="en-US" dirty="0"/>
              <a:t> may also be met by obtaining a satisfactory grade in courses in English and mathematics taught </a:t>
            </a:r>
            <a:r>
              <a:rPr lang="en-US" b="1" dirty="0"/>
              <a:t>in or on behalf of other departments and disciplines</a:t>
            </a:r>
            <a:r>
              <a:rPr lang="en-US" dirty="0"/>
              <a:t>, and which, as determined by the local governing board, require entrance skills at a level equivalent to those necessary for Freshman Composition and Intermediate Algebra respectively. Requirements for demonstrating competency in reading shall be locally determined.</a:t>
            </a:r>
          </a:p>
        </p:txBody>
      </p:sp>
    </p:spTree>
    <p:extLst>
      <p:ext uri="{BB962C8B-B14F-4D97-AF65-F5344CB8AC3E}">
        <p14:creationId xmlns:p14="http://schemas.microsoft.com/office/powerpoint/2010/main" val="2133736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248DF-B533-CE4F-809B-8ADA5AA183DB}"/>
              </a:ext>
            </a:extLst>
          </p:cNvPr>
          <p:cNvSpPr>
            <a:spLocks noGrp="1"/>
          </p:cNvSpPr>
          <p:nvPr>
            <p:ph type="title"/>
          </p:nvPr>
        </p:nvSpPr>
        <p:spPr/>
        <p:txBody>
          <a:bodyPr/>
          <a:lstStyle/>
          <a:p>
            <a:pPr algn="ctr"/>
            <a:r>
              <a:rPr lang="en-US" b="1" dirty="0"/>
              <a:t>Poll 1: </a:t>
            </a:r>
            <a:r>
              <a:rPr lang="en-US" dirty="0"/>
              <a:t>How can students at your college demonstrate mathematics competency?</a:t>
            </a:r>
          </a:p>
        </p:txBody>
      </p:sp>
      <p:sp>
        <p:nvSpPr>
          <p:cNvPr id="3" name="Content Placeholder 2">
            <a:extLst>
              <a:ext uri="{FF2B5EF4-FFF2-40B4-BE49-F238E27FC236}">
                <a16:creationId xmlns:a16="http://schemas.microsoft.com/office/drawing/2014/main" id="{98F1BD20-BDF6-604B-90FD-EACB026CA424}"/>
              </a:ext>
            </a:extLst>
          </p:cNvPr>
          <p:cNvSpPr>
            <a:spLocks noGrp="1"/>
          </p:cNvSpPr>
          <p:nvPr>
            <p:ph sz="half" idx="1"/>
          </p:nvPr>
        </p:nvSpPr>
        <p:spPr/>
        <p:txBody>
          <a:bodyPr>
            <a:normAutofit fontScale="77500" lnSpcReduction="20000"/>
          </a:bodyPr>
          <a:lstStyle/>
          <a:p>
            <a:pPr marL="514350" indent="-514350">
              <a:buFont typeface="+mj-lt"/>
              <a:buAutoNum type="alphaLcPeriod"/>
            </a:pPr>
            <a:r>
              <a:rPr lang="en-US" dirty="0"/>
              <a:t>Successfully complete an appropriate* course at the college</a:t>
            </a:r>
          </a:p>
          <a:p>
            <a:pPr marL="514350" indent="-514350">
              <a:buFont typeface="+mj-lt"/>
              <a:buAutoNum type="alphaLcPeriod"/>
            </a:pPr>
            <a:r>
              <a:rPr lang="en-US" dirty="0"/>
              <a:t>Successfully complete an appropriate* course in high school</a:t>
            </a:r>
          </a:p>
          <a:p>
            <a:pPr marL="514350" indent="-514350">
              <a:buFont typeface="+mj-lt"/>
              <a:buAutoNum type="alphaLcPeriod"/>
            </a:pPr>
            <a:r>
              <a:rPr lang="en-US" dirty="0"/>
              <a:t>Take a competency exam (not an assessment test)</a:t>
            </a:r>
          </a:p>
          <a:p>
            <a:pPr marL="514350" indent="-514350">
              <a:buFont typeface="+mj-lt"/>
              <a:buAutoNum type="alphaLcPeriod"/>
            </a:pPr>
            <a:r>
              <a:rPr lang="en-US" dirty="0"/>
              <a:t>All of the above</a:t>
            </a:r>
          </a:p>
          <a:p>
            <a:pPr marL="514350" indent="-514350">
              <a:buFont typeface="+mj-lt"/>
              <a:buAutoNum type="alphaLcPeriod"/>
            </a:pPr>
            <a:r>
              <a:rPr lang="en-US" dirty="0"/>
              <a:t>None of the above</a:t>
            </a:r>
          </a:p>
          <a:p>
            <a:pPr marL="514350" indent="-514350">
              <a:buFont typeface="+mj-lt"/>
              <a:buAutoNum type="alphaLcPeriod"/>
            </a:pPr>
            <a:r>
              <a:rPr lang="en-US" dirty="0"/>
              <a:t>Other (2 of a, b, or c, OR other methods)</a:t>
            </a:r>
          </a:p>
          <a:p>
            <a:pPr marL="514350" indent="-514350">
              <a:buFont typeface="+mj-lt"/>
              <a:buAutoNum type="alphaLcPeriod"/>
            </a:pPr>
            <a:r>
              <a:rPr lang="en-US" dirty="0"/>
              <a:t>I don’t know</a:t>
            </a:r>
          </a:p>
          <a:p>
            <a:pPr marL="0" indent="0">
              <a:buNone/>
            </a:pPr>
            <a:endParaRPr lang="en-US" dirty="0"/>
          </a:p>
          <a:p>
            <a:pPr marL="0" indent="0">
              <a:buNone/>
            </a:pPr>
            <a:r>
              <a:rPr lang="en-US" dirty="0"/>
              <a:t>It should be noted that how students demonstrate competency is </a:t>
            </a:r>
            <a:r>
              <a:rPr lang="en-US" b="1" dirty="0"/>
              <a:t>determined locally</a:t>
            </a:r>
            <a:r>
              <a:rPr lang="en-US" dirty="0"/>
              <a:t>…</a:t>
            </a:r>
          </a:p>
          <a:p>
            <a:pPr marL="0" indent="0">
              <a:buNone/>
            </a:pPr>
            <a:r>
              <a:rPr lang="en-US" sz="2400" dirty="0"/>
              <a:t>*determined through local processes</a:t>
            </a:r>
          </a:p>
        </p:txBody>
      </p:sp>
    </p:spTree>
    <p:extLst>
      <p:ext uri="{BB962C8B-B14F-4D97-AF65-F5344CB8AC3E}">
        <p14:creationId xmlns:p14="http://schemas.microsoft.com/office/powerpoint/2010/main" val="4058076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b="1" dirty="0"/>
              <a:t>Revisions made to EO 1100 in August 2017</a:t>
            </a:r>
          </a:p>
        </p:txBody>
      </p:sp>
      <p:sp>
        <p:nvSpPr>
          <p:cNvPr id="3" name="Content Placeholder 2"/>
          <p:cNvSpPr>
            <a:spLocks noGrp="1"/>
          </p:cNvSpPr>
          <p:nvPr>
            <p:ph sz="half" idx="1"/>
          </p:nvPr>
        </p:nvSpPr>
        <p:spPr>
          <a:xfrm>
            <a:off x="838200" y="1978702"/>
            <a:ext cx="10515600" cy="3866044"/>
          </a:xfrm>
        </p:spPr>
        <p:txBody>
          <a:bodyPr/>
          <a:lstStyle/>
          <a:p>
            <a:pPr marL="0" indent="0">
              <a:buNone/>
            </a:pPr>
            <a:r>
              <a:rPr lang="en-US" dirty="0"/>
              <a:t>Through courses in Subarea B4 students shall demonstrate the abilities to reason quantitatively, practice computational skills, and explain and apply mathematical or quantitative reasoning concepts to solve problems. </a:t>
            </a:r>
            <a:r>
              <a:rPr lang="en-US" b="1" i="1" dirty="0"/>
              <a:t>Courses in this Subarea shall include a prerequisite reflective only of skills and knowledge required in the course</a:t>
            </a:r>
            <a:r>
              <a:rPr lang="en-US" dirty="0"/>
              <a:t>. In addition to traditional mathematics, courses in Subarea B4 may include computer science, personal finance, statistics or discipline-based mathematics or quantitative reasoning courses, for example.”</a:t>
            </a:r>
          </a:p>
        </p:txBody>
      </p:sp>
    </p:spTree>
    <p:extLst>
      <p:ext uri="{BB962C8B-B14F-4D97-AF65-F5344CB8AC3E}">
        <p14:creationId xmlns:p14="http://schemas.microsoft.com/office/powerpoint/2010/main" val="2527463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b="1" dirty="0"/>
              <a:t>Prior to August 2017…CSU EO 1100</a:t>
            </a:r>
          </a:p>
        </p:txBody>
      </p:sp>
      <p:sp>
        <p:nvSpPr>
          <p:cNvPr id="3" name="Content Placeholder 2"/>
          <p:cNvSpPr>
            <a:spLocks noGrp="1"/>
          </p:cNvSpPr>
          <p:nvPr>
            <p:ph sz="half" idx="1"/>
          </p:nvPr>
        </p:nvSpPr>
        <p:spPr/>
        <p:txBody>
          <a:bodyPr/>
          <a:lstStyle/>
          <a:p>
            <a:r>
              <a:rPr lang="en-US" dirty="0"/>
              <a:t>EO 1100 stated that “</a:t>
            </a:r>
            <a:r>
              <a:rPr lang="en-US" b="1" i="1" dirty="0"/>
              <a:t>Courses in subarea B4 shall have an explicit intermediate algebra prerequisite</a:t>
            </a:r>
            <a:r>
              <a:rPr lang="en-US" dirty="0"/>
              <a:t>, and students shall develop skills and understanding beyond the level of intermediate algebra</a:t>
            </a:r>
          </a:p>
          <a:p>
            <a:endParaRPr lang="en-US" dirty="0"/>
          </a:p>
          <a:p>
            <a:pPr marL="0" indent="0" algn="ctr">
              <a:buNone/>
            </a:pPr>
            <a:r>
              <a:rPr lang="en-US" sz="3200" b="1" dirty="0">
                <a:solidFill>
                  <a:srgbClr val="C00000"/>
                </a:solidFill>
              </a:rPr>
              <a:t>What was the reasoning behind having this requirement?</a:t>
            </a:r>
          </a:p>
          <a:p>
            <a:pPr marL="0" indent="0" algn="ctr">
              <a:buNone/>
            </a:pPr>
            <a:r>
              <a:rPr lang="en-US" sz="3200" dirty="0">
                <a:solidFill>
                  <a:srgbClr val="0070C0"/>
                </a:solidFill>
              </a:rPr>
              <a:t>Write your response in the Chat</a:t>
            </a:r>
          </a:p>
        </p:txBody>
      </p:sp>
    </p:spTree>
    <p:extLst>
      <p:ext uri="{BB962C8B-B14F-4D97-AF65-F5344CB8AC3E}">
        <p14:creationId xmlns:p14="http://schemas.microsoft.com/office/powerpoint/2010/main" val="3008053438"/>
      </p:ext>
    </p:extLst>
  </p:cSld>
  <p:clrMapOvr>
    <a:masterClrMapping/>
  </p:clrMapOvr>
</p:sld>
</file>

<file path=ppt/theme/theme1.xml><?xml version="1.0" encoding="utf-8"?>
<a:theme xmlns:a="http://schemas.openxmlformats.org/drawingml/2006/main" name="Office Theme">
  <a:themeElements>
    <a:clrScheme name="ASCCC colors">
      <a:dk1>
        <a:srgbClr val="E02826"/>
      </a:dk1>
      <a:lt1>
        <a:srgbClr val="FFFFFF"/>
      </a:lt1>
      <a:dk2>
        <a:srgbClr val="513628"/>
      </a:dk2>
      <a:lt2>
        <a:srgbClr val="E7E6E6"/>
      </a:lt2>
      <a:accent1>
        <a:srgbClr val="E02826"/>
      </a:accent1>
      <a:accent2>
        <a:srgbClr val="93011D"/>
      </a:accent2>
      <a:accent3>
        <a:srgbClr val="FAA01E"/>
      </a:accent3>
      <a:accent4>
        <a:srgbClr val="888888"/>
      </a:accent4>
      <a:accent5>
        <a:srgbClr val="005691"/>
      </a:accent5>
      <a:accent6>
        <a:srgbClr val="00A593"/>
      </a:accent6>
      <a:hlink>
        <a:srgbClr val="5C3628"/>
      </a:hlink>
      <a:folHlink>
        <a:srgbClr val="5C3628"/>
      </a:folHlink>
    </a:clrScheme>
    <a:fontScheme name="ASCCC Fonts">
      <a:majorFont>
        <a:latin typeface="Palatino Linotyp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CCC ppt template 2019 Red.potx" id="{6AA6FEBC-B7CB-F043-B5CB-1B17D5DFA489}" vid="{76F6CDD2-2258-5649-80FE-65E4B8364F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ASCCC ppt template 2019 Red</Template>
  <TotalTime>2805</TotalTime>
  <Words>1769</Words>
  <Application>Microsoft Macintosh PowerPoint</Application>
  <PresentationFormat>Widescreen</PresentationFormat>
  <Paragraphs>143</Paragraphs>
  <Slides>20</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Gill Sans</vt:lpstr>
      <vt:lpstr>Gill Sans Ultra Bold</vt:lpstr>
      <vt:lpstr>Palatino</vt:lpstr>
      <vt:lpstr>Office Theme</vt:lpstr>
      <vt:lpstr>General Education and Competency Requirements for Mathematics</vt:lpstr>
      <vt:lpstr>Description</vt:lpstr>
      <vt:lpstr>Overview</vt:lpstr>
      <vt:lpstr>Title 5 Section 55063</vt:lpstr>
      <vt:lpstr>Title 5 Section 55063</vt:lpstr>
      <vt:lpstr>Title 5 Section 55063</vt:lpstr>
      <vt:lpstr>Poll 1: How can students at your college demonstrate mathematics competency?</vt:lpstr>
      <vt:lpstr>Revisions made to EO 1100 in August 2017</vt:lpstr>
      <vt:lpstr>Prior to August 2017…CSU EO 1100</vt:lpstr>
      <vt:lpstr>Some Findings of the CSU Academic Senate’s Quantitative Reasoning Task Force Final Report September 1, 2016</vt:lpstr>
      <vt:lpstr>Note…</vt:lpstr>
      <vt:lpstr>Note…</vt:lpstr>
      <vt:lpstr>Mathematics/Quantitative Reasoning Transfer Requirements</vt:lpstr>
      <vt:lpstr>CSU Expectation of CCC</vt:lpstr>
      <vt:lpstr>Poll 2: AB 705 required that colleges remove prerequisites from their mathematics courses. </vt:lpstr>
      <vt:lpstr>AB 705 – Prerequisite or Placement?</vt:lpstr>
      <vt:lpstr>The Challenge</vt:lpstr>
      <vt:lpstr>Some thoughts…</vt:lpstr>
      <vt:lpstr>Where do we go from here?</vt:lpstr>
      <vt:lpstr>References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 Education and Competency Requirements for Mathematics</dc:title>
  <dc:creator>Elizabeth Ramirez</dc:creator>
  <cp:lastModifiedBy>Virginia May</cp:lastModifiedBy>
  <cp:revision>37</cp:revision>
  <dcterms:created xsi:type="dcterms:W3CDTF">2020-06-20T22:51:20Z</dcterms:created>
  <dcterms:modified xsi:type="dcterms:W3CDTF">2020-06-30T19:25:30Z</dcterms:modified>
</cp:coreProperties>
</file>