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60"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300" r:id="rId21"/>
    <p:sldId id="301" r:id="rId22"/>
    <p:sldId id="302" r:id="rId23"/>
    <p:sldId id="305" r:id="rId24"/>
    <p:sldId id="303" r:id="rId25"/>
    <p:sldId id="304" r:id="rId26"/>
    <p:sldId id="306" r:id="rId27"/>
    <p:sldId id="279" r:id="rId28"/>
    <p:sldId id="281" r:id="rId29"/>
    <p:sldId id="282" r:id="rId30"/>
    <p:sldId id="283" r:id="rId31"/>
    <p:sldId id="284" r:id="rId32"/>
    <p:sldId id="285" r:id="rId33"/>
    <p:sldId id="286" r:id="rId34"/>
    <p:sldId id="307" r:id="rId35"/>
    <p:sldId id="287" r:id="rId36"/>
    <p:sldId id="288" r:id="rId37"/>
    <p:sldId id="289" r:id="rId38"/>
    <p:sldId id="290" r:id="rId39"/>
    <p:sldId id="291" r:id="rId40"/>
    <p:sldId id="292" r:id="rId41"/>
    <p:sldId id="293" r:id="rId42"/>
    <p:sldId id="294" r:id="rId43"/>
    <p:sldId id="295" r:id="rId44"/>
    <p:sldId id="308" r:id="rId45"/>
    <p:sldId id="296" r:id="rId46"/>
    <p:sldId id="297" r:id="rId47"/>
    <p:sldId id="298" r:id="rId48"/>
    <p:sldId id="29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BFD6"/>
    <a:srgbClr val="EA831C"/>
    <a:srgbClr val="E16C1C"/>
    <a:srgbClr val="674831"/>
    <a:srgbClr val="04A07D"/>
    <a:srgbClr val="FFDE62"/>
    <a:srgbClr val="054690"/>
    <a:srgbClr val="D0EA6F"/>
    <a:srgbClr val="D0EA5B"/>
    <a:srgbClr val="533A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85"/>
    <p:restoredTop sz="94744"/>
  </p:normalViewPr>
  <p:slideViewPr>
    <p:cSldViewPr snapToGrid="0" snapToObjects="1">
      <p:cViewPr varScale="1">
        <p:scale>
          <a:sx n="108" d="100"/>
          <a:sy n="108" d="100"/>
        </p:scale>
        <p:origin x="624"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1718C-EE5C-A545-A26B-F1D44DE2C295}" type="datetimeFigureOut">
              <a:rPr lang="en-US" smtClean="0"/>
              <a:t>7/2/2020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E57F4-9D9C-5847-BCD2-13B860A1E044}" type="slidenum">
              <a:rPr lang="en-US" smtClean="0"/>
              <a:t>‹#›</a:t>
            </a:fld>
            <a:endParaRPr lang="en-US"/>
          </a:p>
        </p:txBody>
      </p:sp>
    </p:spTree>
    <p:extLst>
      <p:ext uri="{BB962C8B-B14F-4D97-AF65-F5344CB8AC3E}">
        <p14:creationId xmlns:p14="http://schemas.microsoft.com/office/powerpoint/2010/main" val="145459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ovt.westlaw.com/calregs/Document/ID2435320D48511DEBC02831C6D6C108E?originationContext=Search+Result&amp;listSource=Search&amp;viewType=FullText&amp;navigationPath=Search/v3/search/results/navigation/i0ad7140a0000016476b46b3d9d4392b7?startIndex%3d1%26Nav%3dREGULATION_PUBLICVIEW%26contextData%3d(sc.Default)&amp;rank=1&amp;list=REGULATION_PUBLICVIEW&amp;transitionType=SearchItem&amp;contextData=(sc.Search)&amp;t_T1=5&amp;t_T2=58172&amp;t_S1=CA+ADC+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Ted</a:t>
            </a:r>
          </a:p>
        </p:txBody>
      </p:sp>
      <p:sp>
        <p:nvSpPr>
          <p:cNvPr id="4" name="Slide Number Placeholder 3"/>
          <p:cNvSpPr>
            <a:spLocks noGrp="1"/>
          </p:cNvSpPr>
          <p:nvPr>
            <p:ph type="sldNum" sz="quarter" idx="5"/>
          </p:nvPr>
        </p:nvSpPr>
        <p:spPr/>
        <p:txBody>
          <a:bodyPr/>
          <a:lstStyle/>
          <a:p>
            <a:fld id="{557E57F4-9D9C-5847-BCD2-13B860A1E044}" type="slidenum">
              <a:rPr lang="en-US" smtClean="0"/>
              <a:t>1</a:t>
            </a:fld>
            <a:endParaRPr lang="en-US"/>
          </a:p>
        </p:txBody>
      </p:sp>
    </p:spTree>
    <p:extLst>
      <p:ext uri="{BB962C8B-B14F-4D97-AF65-F5344CB8AC3E}">
        <p14:creationId xmlns:p14="http://schemas.microsoft.com/office/powerpoint/2010/main" val="3235033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14</a:t>
            </a:fld>
            <a:endParaRPr lang="en-US"/>
          </a:p>
        </p:txBody>
      </p:sp>
    </p:spTree>
    <p:extLst>
      <p:ext uri="{BB962C8B-B14F-4D97-AF65-F5344CB8AC3E}">
        <p14:creationId xmlns:p14="http://schemas.microsoft.com/office/powerpoint/2010/main" val="506989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19</a:t>
            </a:fld>
            <a:endParaRPr lang="en-US"/>
          </a:p>
        </p:txBody>
      </p:sp>
    </p:spTree>
    <p:extLst>
      <p:ext uri="{BB962C8B-B14F-4D97-AF65-F5344CB8AC3E}">
        <p14:creationId xmlns:p14="http://schemas.microsoft.com/office/powerpoint/2010/main" val="3036973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20</a:t>
            </a:fld>
            <a:endParaRPr lang="en-US"/>
          </a:p>
        </p:txBody>
      </p:sp>
    </p:spTree>
    <p:extLst>
      <p:ext uri="{BB962C8B-B14F-4D97-AF65-F5344CB8AC3E}">
        <p14:creationId xmlns:p14="http://schemas.microsoft.com/office/powerpoint/2010/main" val="29192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28</a:t>
            </a:fld>
            <a:endParaRPr lang="en-US"/>
          </a:p>
        </p:txBody>
      </p:sp>
    </p:spTree>
    <p:extLst>
      <p:ext uri="{BB962C8B-B14F-4D97-AF65-F5344CB8AC3E}">
        <p14:creationId xmlns:p14="http://schemas.microsoft.com/office/powerpoint/2010/main" val="3142606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35</a:t>
            </a:fld>
            <a:endParaRPr lang="en-US"/>
          </a:p>
        </p:txBody>
      </p:sp>
    </p:spTree>
    <p:extLst>
      <p:ext uri="{BB962C8B-B14F-4D97-AF65-F5344CB8AC3E}">
        <p14:creationId xmlns:p14="http://schemas.microsoft.com/office/powerpoint/2010/main" val="1344921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highlight>
                <a:srgbClr val="FFFF00"/>
              </a:highlight>
            </a:endParaRPr>
          </a:p>
          <a:p>
            <a:pPr marL="0" indent="0" fontAlgn="base">
              <a:buNone/>
            </a:pPr>
            <a:endParaRPr lang="en-US" dirty="0"/>
          </a:p>
          <a:p>
            <a:pPr marL="0" indent="0" fontAlgn="base">
              <a:buNone/>
            </a:pPr>
            <a:r>
              <a:rPr lang="en-US" dirty="0"/>
              <a:t>Activity:  “Jumble” </a:t>
            </a:r>
            <a:r>
              <a:rPr lang="en-US" sz="1200" i="1" dirty="0"/>
              <a:t>Take several problems or procedures and break apart the steps on a board, mixing them up and placing them all over the board, Then require the students to grab different steps and put them in order with their appropriate problems</a:t>
            </a:r>
            <a:r>
              <a:rPr lang="en-US" dirty="0"/>
              <a:t>	</a:t>
            </a:r>
          </a:p>
          <a:p>
            <a:pPr fontAlgn="base"/>
            <a:endParaRPr lang="en-US"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4</a:t>
            </a:fld>
            <a:endParaRPr lang="en-US"/>
          </a:p>
        </p:txBody>
      </p:sp>
    </p:spTree>
    <p:extLst>
      <p:ext uri="{BB962C8B-B14F-4D97-AF65-F5344CB8AC3E}">
        <p14:creationId xmlns:p14="http://schemas.microsoft.com/office/powerpoint/2010/main" val="2177725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5</a:t>
            </a:fld>
            <a:endParaRPr lang="en-US"/>
          </a:p>
        </p:txBody>
      </p:sp>
    </p:spTree>
    <p:extLst>
      <p:ext uri="{BB962C8B-B14F-4D97-AF65-F5344CB8AC3E}">
        <p14:creationId xmlns:p14="http://schemas.microsoft.com/office/powerpoint/2010/main" val="1692561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6</a:t>
            </a:fld>
            <a:endParaRPr lang="en-US"/>
          </a:p>
        </p:txBody>
      </p:sp>
    </p:spTree>
    <p:extLst>
      <p:ext uri="{BB962C8B-B14F-4D97-AF65-F5344CB8AC3E}">
        <p14:creationId xmlns:p14="http://schemas.microsoft.com/office/powerpoint/2010/main" val="2298893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Title V is federal gov, Title 5 is CA ed code interpretation </a:t>
            </a:r>
            <a:endParaRPr lang="en-US" dirty="0">
              <a:effectLst/>
            </a:endParaRPr>
          </a:p>
          <a:p>
            <a:pPr rtl="0"/>
            <a:br>
              <a:rPr lang="en-US" dirty="0"/>
            </a:br>
            <a:r>
              <a:rPr lang="en-US" sz="1200" b="0" i="0" u="sng" strike="noStrike" kern="1200" dirty="0">
                <a:solidFill>
                  <a:schemeClr val="tx1"/>
                </a:solidFill>
                <a:effectLst/>
                <a:latin typeface="+mn-lt"/>
                <a:ea typeface="+mn-ea"/>
                <a:cs typeface="+mn-cs"/>
                <a:hlinkClick r:id="rId3"/>
              </a:rPr>
              <a:t>https://govt.westlaw.com/calregs/Document/ID2435320D48511DEBC02831C6D6C108E?originationContext=Search+Result&amp;listSource=Search&amp;viewType=FullText&amp;navigationPath=Search/v3/search/results/navigation/i0ad7140a0000016476b46b3d9d4392b7?startIndex%3d1%26Nav%3dREGULATION_PUBLICVIEW%26contextData%3d(sc.Default)&amp;rank=1&amp;list=REGULATION_PUBLICVIEW&amp;transitionType=SearchItem&amp;contextData=(sc.Search)&amp;t_T1=5&amp;t_T2=58172&amp;t_S1=CA+ADC+s</a:t>
            </a:r>
            <a:r>
              <a:rPr lang="en-US" sz="1200" b="0" i="0" u="none" strike="noStrike"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7</a:t>
            </a:fld>
            <a:endParaRPr lang="en-US"/>
          </a:p>
        </p:txBody>
      </p:sp>
    </p:spTree>
    <p:extLst>
      <p:ext uri="{BB962C8B-B14F-4D97-AF65-F5344CB8AC3E}">
        <p14:creationId xmlns:p14="http://schemas.microsoft.com/office/powerpoint/2010/main" val="3433217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8</a:t>
            </a:fld>
            <a:endParaRPr lang="en-US"/>
          </a:p>
        </p:txBody>
      </p:sp>
    </p:spTree>
    <p:extLst>
      <p:ext uri="{BB962C8B-B14F-4D97-AF65-F5344CB8AC3E}">
        <p14:creationId xmlns:p14="http://schemas.microsoft.com/office/powerpoint/2010/main" val="743811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From Memo AA 19-05 “Tutoring Apportionment” January 14, 2019</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Tutoring methods belongs to an academic discipline.  It is also a practice which is supervised in the context of what is considered “appropriate”  or authorized help. The student does the work of learning in the context of specific learning strategies. The role of faculty is to recommend students as tutors.</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9</a:t>
            </a:fld>
            <a:endParaRPr lang="en-US"/>
          </a:p>
        </p:txBody>
      </p:sp>
    </p:spTree>
    <p:extLst>
      <p:ext uri="{BB962C8B-B14F-4D97-AF65-F5344CB8AC3E}">
        <p14:creationId xmlns:p14="http://schemas.microsoft.com/office/powerpoint/2010/main" val="783058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12</a:t>
            </a:fld>
            <a:endParaRPr lang="en-US"/>
          </a:p>
        </p:txBody>
      </p:sp>
    </p:spTree>
    <p:extLst>
      <p:ext uri="{BB962C8B-B14F-4D97-AF65-F5344CB8AC3E}">
        <p14:creationId xmlns:p14="http://schemas.microsoft.com/office/powerpoint/2010/main" val="3868280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13</a:t>
            </a:fld>
            <a:endParaRPr lang="en-US"/>
          </a:p>
        </p:txBody>
      </p:sp>
    </p:spTree>
    <p:extLst>
      <p:ext uri="{BB962C8B-B14F-4D97-AF65-F5344CB8AC3E}">
        <p14:creationId xmlns:p14="http://schemas.microsoft.com/office/powerpoint/2010/main" val="2008574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8C01E4-BBDE-A04D-BF52-50C7E63D7B5A}"/>
              </a:ext>
            </a:extLst>
          </p:cNvPr>
          <p:cNvSpPr>
            <a:spLocks noGrp="1"/>
          </p:cNvSpPr>
          <p:nvPr>
            <p:ph type="title" hasCustomPrompt="1"/>
          </p:nvPr>
        </p:nvSpPr>
        <p:spPr>
          <a:xfrm>
            <a:off x="815926" y="5176909"/>
            <a:ext cx="10547847" cy="1505243"/>
          </a:xfrm>
        </p:spPr>
        <p:txBody>
          <a:bodyPr anchor="ctr">
            <a:normAutofit/>
          </a:bodyPr>
          <a:lstStyle>
            <a:lvl1pPr algn="ctr">
              <a:lnSpc>
                <a:spcPct val="100000"/>
              </a:lnSpc>
              <a:defRPr sz="4400">
                <a:solidFill>
                  <a:schemeClr val="bg1"/>
                </a:solidFill>
              </a:defRPr>
            </a:lvl1pPr>
          </a:lstStyle>
          <a:p>
            <a:r>
              <a:rPr lang="en-US" dirty="0"/>
              <a:t>Click to Edit Title</a:t>
            </a:r>
          </a:p>
        </p:txBody>
      </p:sp>
    </p:spTree>
    <p:extLst>
      <p:ext uri="{BB962C8B-B14F-4D97-AF65-F5344CB8AC3E}">
        <p14:creationId xmlns:p14="http://schemas.microsoft.com/office/powerpoint/2010/main" val="3057468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A">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3493-8C84-E346-96AF-8ED8B8873B92}"/>
              </a:ext>
            </a:extLst>
          </p:cNvPr>
          <p:cNvSpPr/>
          <p:nvPr userDrawn="1"/>
        </p:nvSpPr>
        <p:spPr>
          <a:xfrm>
            <a:off x="0" y="0"/>
            <a:ext cx="12192000" cy="2355163"/>
          </a:xfrm>
          <a:prstGeom prst="rect">
            <a:avLst/>
          </a:prstGeom>
          <a:solidFill>
            <a:schemeClr val="accent6">
              <a:lumMod val="75000"/>
            </a:schemeClr>
          </a:solidFill>
          <a:ln>
            <a:noFill/>
          </a:ln>
          <a:effectLst>
            <a:outerShdw blurRad="190500" dist="38100" dir="54000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1066801" y="403412"/>
            <a:ext cx="10058400" cy="1685768"/>
          </a:xfrm>
        </p:spPr>
        <p:txBody>
          <a:bodyPr anchor="b">
            <a:normAutofit/>
          </a:bodyPr>
          <a:lstStyle>
            <a:lvl1pPr algn="ctr">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1066800" y="2662569"/>
            <a:ext cx="10058400" cy="312039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6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4782F75C-9DD2-074A-96FF-53829C465CFC}"/>
              </a:ext>
            </a:extLst>
          </p:cNvPr>
          <p:cNvSpPr>
            <a:spLocks noGrp="1"/>
          </p:cNvSpPr>
          <p:nvPr>
            <p:ph type="sldNum" sz="quarter" idx="12"/>
          </p:nvPr>
        </p:nvSpPr>
        <p:spPr>
          <a:xfrm>
            <a:off x="8382000" y="6356350"/>
            <a:ext cx="2743200" cy="365125"/>
          </a:xfrm>
        </p:spPr>
        <p:txBody>
          <a:bodyPr rIns="0"/>
          <a:lstStyle/>
          <a:p>
            <a:fld id="{492D8F1A-69A8-9242-9469-8400121D240A}" type="slidenum">
              <a:rPr lang="en-US" smtClean="0"/>
              <a:t>‹#›</a:t>
            </a:fld>
            <a:endParaRPr lang="en-US" dirty="0"/>
          </a:p>
        </p:txBody>
      </p:sp>
      <p:cxnSp>
        <p:nvCxnSpPr>
          <p:cNvPr id="6" name="Straight Connector 5">
            <a:extLst>
              <a:ext uri="{FF2B5EF4-FFF2-40B4-BE49-F238E27FC236}">
                <a16:creationId xmlns:a16="http://schemas.microsoft.com/office/drawing/2014/main" id="{8335C675-F55A-8A44-9B93-9E37ED70F138}"/>
              </a:ext>
            </a:extLst>
          </p:cNvPr>
          <p:cNvCxnSpPr>
            <a:cxnSpLocks/>
          </p:cNvCxnSpPr>
          <p:nvPr userDrawn="1"/>
        </p:nvCxnSpPr>
        <p:spPr>
          <a:xfrm flipH="1">
            <a:off x="0" y="2329763"/>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1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Section Slide B">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3493-8C84-E346-96AF-8ED8B8873B92}"/>
              </a:ext>
            </a:extLst>
          </p:cNvPr>
          <p:cNvSpPr/>
          <p:nvPr userDrawn="1"/>
        </p:nvSpPr>
        <p:spPr>
          <a:xfrm>
            <a:off x="0" y="0"/>
            <a:ext cx="4049486" cy="6858000"/>
          </a:xfrm>
          <a:prstGeom prst="rect">
            <a:avLst/>
          </a:prstGeom>
          <a:solidFill>
            <a:schemeClr val="accent5"/>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1B4FB25-3788-9D40-8C85-70A6F279CB68}"/>
              </a:ext>
            </a:extLst>
          </p:cNvPr>
          <p:cNvSpPr/>
          <p:nvPr userDrawn="1"/>
        </p:nvSpPr>
        <p:spPr>
          <a:xfrm>
            <a:off x="-1734" y="1112108"/>
            <a:ext cx="4049486" cy="4559350"/>
          </a:xfrm>
          <a:prstGeom prst="rect">
            <a:avLst/>
          </a:prstGeom>
          <a:solidFill>
            <a:srgbClr val="3EBF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247135" y="1335091"/>
            <a:ext cx="3583461" cy="1611995"/>
          </a:xfrm>
        </p:spPr>
        <p:txBody>
          <a:bodyPr anchor="b">
            <a:normAutofit/>
          </a:bodyPr>
          <a:lstStyle>
            <a:lvl1pPr algn="ctr">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4360759" y="1112108"/>
            <a:ext cx="6672648" cy="467085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4" name="Text Placeholder 3">
            <a:extLst>
              <a:ext uri="{FF2B5EF4-FFF2-40B4-BE49-F238E27FC236}">
                <a16:creationId xmlns:a16="http://schemas.microsoft.com/office/drawing/2014/main" id="{16BCEDA2-8D63-C44F-BC49-24E0BC45BAEB}"/>
              </a:ext>
            </a:extLst>
          </p:cNvPr>
          <p:cNvSpPr>
            <a:spLocks noGrp="1"/>
          </p:cNvSpPr>
          <p:nvPr>
            <p:ph type="body" sz="half" idx="2" hasCustomPrompt="1"/>
          </p:nvPr>
        </p:nvSpPr>
        <p:spPr>
          <a:xfrm>
            <a:off x="247135" y="2928551"/>
            <a:ext cx="3583461" cy="2533135"/>
          </a:xfrm>
          <a:ln>
            <a:solidFill>
              <a:schemeClr val="accent3">
                <a:lumMod val="20000"/>
                <a:lumOff val="80000"/>
              </a:schemeClr>
            </a:solidFill>
          </a:ln>
        </p:spPr>
        <p:txBody>
          <a:bodyPr>
            <a:normAutofit/>
          </a:bodyPr>
          <a:lstStyle>
            <a:lvl1pPr marL="0" indent="0" algn="ctr">
              <a:buNone/>
              <a:defRPr sz="2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a:t>
            </a:r>
          </a:p>
        </p:txBody>
      </p:sp>
      <p:sp>
        <p:nvSpPr>
          <p:cNvPr id="7" name="Slide Number Placeholder 6">
            <a:extLst>
              <a:ext uri="{FF2B5EF4-FFF2-40B4-BE49-F238E27FC236}">
                <a16:creationId xmlns:a16="http://schemas.microsoft.com/office/drawing/2014/main" id="{4782F75C-9DD2-074A-96FF-53829C465CFC}"/>
              </a:ext>
            </a:extLst>
          </p:cNvPr>
          <p:cNvSpPr>
            <a:spLocks noGrp="1"/>
          </p:cNvSpPr>
          <p:nvPr>
            <p:ph type="sldNum" sz="quarter" idx="12"/>
          </p:nvPr>
        </p:nvSpPr>
        <p:spPr>
          <a:xfrm>
            <a:off x="8290207" y="6356350"/>
            <a:ext cx="2743200" cy="365125"/>
          </a:xfrm>
        </p:spPr>
        <p:txBody>
          <a:bodyPr rIns="0"/>
          <a:lstStyle>
            <a:lvl1pPr>
              <a:defRPr>
                <a:solidFill>
                  <a:schemeClr val="accent2"/>
                </a:solidFill>
              </a:defRPr>
            </a:lvl1pPr>
          </a:lstStyle>
          <a:p>
            <a:fld id="{492D8F1A-69A8-9242-9469-8400121D240A}" type="slidenum">
              <a:rPr lang="en-US" smtClean="0"/>
              <a:pPr/>
              <a:t>‹#›</a:t>
            </a:fld>
            <a:endParaRPr lang="en-US" dirty="0"/>
          </a:p>
        </p:txBody>
      </p:sp>
      <p:sp>
        <p:nvSpPr>
          <p:cNvPr id="10" name="Rectangle 9">
            <a:extLst>
              <a:ext uri="{FF2B5EF4-FFF2-40B4-BE49-F238E27FC236}">
                <a16:creationId xmlns:a16="http://schemas.microsoft.com/office/drawing/2014/main" id="{187515FF-A0B8-C748-B888-B5E7E36D9E01}"/>
              </a:ext>
            </a:extLst>
          </p:cNvPr>
          <p:cNvSpPr/>
          <p:nvPr userDrawn="1"/>
        </p:nvSpPr>
        <p:spPr>
          <a:xfrm>
            <a:off x="11510682" y="-37218"/>
            <a:ext cx="681318" cy="6895217"/>
          </a:xfrm>
          <a:prstGeom prst="rect">
            <a:avLst/>
          </a:prstGeom>
          <a:solidFill>
            <a:schemeClr val="accent5"/>
          </a:solidFill>
          <a:ln>
            <a:noFill/>
          </a:ln>
          <a:effectLst>
            <a:outerShdw blurRad="190500" dist="38100" dir="10800000" sx="101000" sy="10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4DEB78EA-BEEE-F349-88FC-0EA343974678}"/>
              </a:ext>
            </a:extLst>
          </p:cNvPr>
          <p:cNvCxnSpPr>
            <a:cxnSpLocks/>
          </p:cNvCxnSpPr>
          <p:nvPr userDrawn="1"/>
        </p:nvCxnSpPr>
        <p:spPr>
          <a:xfrm flipH="1">
            <a:off x="-1734" y="1112108"/>
            <a:ext cx="404948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6D4A47C-A252-5E44-B313-E53706F59CD9}"/>
              </a:ext>
            </a:extLst>
          </p:cNvPr>
          <p:cNvCxnSpPr>
            <a:cxnSpLocks/>
          </p:cNvCxnSpPr>
          <p:nvPr userDrawn="1"/>
        </p:nvCxnSpPr>
        <p:spPr>
          <a:xfrm flipH="1">
            <a:off x="-1734" y="5671458"/>
            <a:ext cx="404948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26225CB-6D53-5B4E-9EFA-34719523B6EC}"/>
              </a:ext>
            </a:extLst>
          </p:cNvPr>
          <p:cNvCxnSpPr>
            <a:cxnSpLocks/>
          </p:cNvCxnSpPr>
          <p:nvPr userDrawn="1"/>
        </p:nvCxnSpPr>
        <p:spPr>
          <a:xfrm flipV="1">
            <a:off x="11510682" y="-37218"/>
            <a:ext cx="0" cy="68952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754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Colum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98F2EA-9DEA-EE4D-B840-68DE3891D4D8}"/>
              </a:ext>
            </a:extLst>
          </p:cNvPr>
          <p:cNvSpPr/>
          <p:nvPr userDrawn="1"/>
        </p:nvSpPr>
        <p:spPr>
          <a:xfrm>
            <a:off x="0" y="0"/>
            <a:ext cx="927847" cy="6858000"/>
          </a:xfrm>
          <a:prstGeom prst="rect">
            <a:avLst/>
          </a:prstGeom>
          <a:solidFill>
            <a:schemeClr val="accent6">
              <a:lumMod val="75000"/>
            </a:schemeClr>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F8ADAEDF-6709-4345-868D-28A3E2BF9A07}"/>
              </a:ext>
            </a:extLst>
          </p:cNvPr>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9A17F0D2-6EF4-B446-81DE-946EB47EBEC5}"/>
              </a:ext>
            </a:extLst>
          </p:cNvPr>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62B3F740-1E9C-A544-964D-48014EBF79BE}"/>
              </a:ext>
            </a:extLst>
          </p:cNvPr>
          <p:cNvSpPr txBox="1">
            <a:spLocks/>
          </p:cNvSpPr>
          <p:nvPr userDrawn="1"/>
        </p:nvSpPr>
        <p:spPr>
          <a:xfrm>
            <a:off x="8580493" y="6356350"/>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z="1000" smtClean="0">
                <a:solidFill>
                  <a:schemeClr val="accent2"/>
                </a:solidFill>
                <a:latin typeface="+mj-lt"/>
              </a:rPr>
              <a:pPr/>
              <a:t>‹#›</a:t>
            </a:fld>
            <a:endParaRPr lang="en-US" sz="1000" dirty="0">
              <a:solidFill>
                <a:schemeClr val="accent2"/>
              </a:solidFill>
              <a:latin typeface="+mj-lt"/>
            </a:endParaRPr>
          </a:p>
        </p:txBody>
      </p:sp>
      <p:cxnSp>
        <p:nvCxnSpPr>
          <p:cNvPr id="9" name="Straight Connector 8">
            <a:extLst>
              <a:ext uri="{FF2B5EF4-FFF2-40B4-BE49-F238E27FC236}">
                <a16:creationId xmlns:a16="http://schemas.microsoft.com/office/drawing/2014/main" id="{F3EB2186-3A18-D445-88A4-34402F9511EA}"/>
              </a:ext>
            </a:extLst>
          </p:cNvPr>
          <p:cNvCxnSpPr>
            <a:cxnSpLocks/>
          </p:cNvCxnSpPr>
          <p:nvPr userDrawn="1"/>
        </p:nvCxnSpPr>
        <p:spPr>
          <a:xfrm flipV="1">
            <a:off x="907790" y="-37218"/>
            <a:ext cx="0" cy="68952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163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Column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7686E-7239-014B-BDE6-C25098C3A993}"/>
              </a:ext>
            </a:extLst>
          </p:cNvPr>
          <p:cNvSpPr/>
          <p:nvPr userDrawn="1"/>
        </p:nvSpPr>
        <p:spPr>
          <a:xfrm>
            <a:off x="0" y="0"/>
            <a:ext cx="927847" cy="6858000"/>
          </a:xfrm>
          <a:prstGeom prst="rect">
            <a:avLst/>
          </a:prstGeom>
          <a:solidFill>
            <a:schemeClr val="accent6">
              <a:lumMod val="75000"/>
            </a:schemeClr>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lvl1pPr>
          </a:lstStyle>
          <a:p>
            <a:r>
              <a:rPr lang="en-US"/>
              <a:t>Click to edit Master title style</a:t>
            </a:r>
            <a:endParaRPr lang="en-US" dirty="0"/>
          </a:p>
        </p:txBody>
      </p:sp>
      <p:sp>
        <p:nvSpPr>
          <p:cNvPr id="13" name="Slide Number Placeholder 6">
            <a:extLst>
              <a:ext uri="{FF2B5EF4-FFF2-40B4-BE49-F238E27FC236}">
                <a16:creationId xmlns:a16="http://schemas.microsoft.com/office/drawing/2014/main" id="{7E383382-0294-BD4C-A5F0-F13A44A6EA7B}"/>
              </a:ext>
            </a:extLst>
          </p:cNvPr>
          <p:cNvSpPr txBox="1">
            <a:spLocks/>
          </p:cNvSpPr>
          <p:nvPr userDrawn="1"/>
        </p:nvSpPr>
        <p:spPr>
          <a:xfrm>
            <a:off x="8580493" y="6356350"/>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z="1000" smtClean="0">
                <a:solidFill>
                  <a:schemeClr val="accent4">
                    <a:lumMod val="50000"/>
                  </a:schemeClr>
                </a:solidFill>
                <a:latin typeface="+mj-lt"/>
              </a:rPr>
              <a:pPr/>
              <a:t>‹#›</a:t>
            </a:fld>
            <a:endParaRPr lang="en-US" sz="1000" dirty="0">
              <a:solidFill>
                <a:schemeClr val="accent4">
                  <a:lumMod val="50000"/>
                </a:schemeClr>
              </a:solidFill>
              <a:latin typeface="+mj-lt"/>
            </a:endParaRPr>
          </a:p>
        </p:txBody>
      </p:sp>
      <p:sp>
        <p:nvSpPr>
          <p:cNvPr id="11" name="Content Placeholder 2">
            <a:extLst>
              <a:ext uri="{FF2B5EF4-FFF2-40B4-BE49-F238E27FC236}">
                <a16:creationId xmlns:a16="http://schemas.microsoft.com/office/drawing/2014/main" id="{19193D36-B121-6342-A5EB-898D4AD08232}"/>
              </a:ext>
            </a:extLst>
          </p:cNvPr>
          <p:cNvSpPr>
            <a:spLocks noGrp="1"/>
          </p:cNvSpPr>
          <p:nvPr>
            <p:ph sz="half" idx="1"/>
          </p:nvPr>
        </p:nvSpPr>
        <p:spPr>
          <a:xfrm>
            <a:off x="1277650" y="1798320"/>
            <a:ext cx="10058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1D860091-E249-9C44-9CCA-1956D1962FF4}"/>
              </a:ext>
            </a:extLst>
          </p:cNvPr>
          <p:cNvCxnSpPr>
            <a:cxnSpLocks/>
          </p:cNvCxnSpPr>
          <p:nvPr userDrawn="1"/>
        </p:nvCxnSpPr>
        <p:spPr>
          <a:xfrm flipV="1">
            <a:off x="907790" y="-37218"/>
            <a:ext cx="0" cy="68952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964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B9249B-BE17-6849-9D73-B0C3BA84C550}"/>
              </a:ext>
            </a:extLst>
          </p:cNvPr>
          <p:cNvSpPr>
            <a:spLocks noGrp="1"/>
          </p:cNvSpPr>
          <p:nvPr>
            <p:ph type="sldNum" sz="quarter" idx="12"/>
          </p:nvPr>
        </p:nvSpPr>
        <p:spPr/>
        <p:txBody>
          <a:bodyPr/>
          <a:lstStyle>
            <a:lvl1pPr>
              <a:defRPr>
                <a:solidFill>
                  <a:schemeClr val="accent4">
                    <a:lumMod val="50000"/>
                  </a:schemeClr>
                </a:solidFill>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5688669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52D507-5401-464E-AD07-D24EE91AF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3A2FC3-D2C7-9B4C-9B9B-A2C7D0FDA3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 Remember to ad alt text to all imported graphics and images.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F650318-0809-C04F-9288-E60B69D54831}"/>
              </a:ext>
            </a:extLst>
          </p:cNvPr>
          <p:cNvSpPr>
            <a:spLocks noGrp="1"/>
          </p:cNvSpPr>
          <p:nvPr>
            <p:ph type="sldNum" sz="quarter" idx="4"/>
          </p:nvPr>
        </p:nvSpPr>
        <p:spPr>
          <a:xfrm>
            <a:off x="8610600" y="6356350"/>
            <a:ext cx="2743200" cy="365125"/>
          </a:xfrm>
          <a:prstGeom prst="rect">
            <a:avLst/>
          </a:prstGeom>
        </p:spPr>
        <p:txBody>
          <a:bodyPr vert="horz" lIns="91440" tIns="45720" rIns="0" bIns="45720" rtlCol="0" anchor="ctr"/>
          <a:lstStyle>
            <a:lvl1pPr algn="r">
              <a:defRPr sz="1000">
                <a:solidFill>
                  <a:schemeClr val="accent4">
                    <a:lumMod val="50000"/>
                  </a:schemeClr>
                </a:solidFill>
                <a:latin typeface="+mj-lt"/>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98465707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8" r:id="rId3"/>
    <p:sldLayoutId id="2147483653" r:id="rId4"/>
    <p:sldLayoutId id="2147483666" r:id="rId5"/>
    <p:sldLayoutId id="2147483655" r:id="rId6"/>
  </p:sldLayoutIdLst>
  <p:hf hdr="0" ftr="0" dt="0"/>
  <p:txStyles>
    <p:titleStyle>
      <a:lvl1pPr algn="l" defTabSz="914400" rtl="0" eaLnBrk="1" latinLnBrk="0" hangingPunct="1">
        <a:lnSpc>
          <a:spcPct val="90000"/>
        </a:lnSpc>
        <a:spcBef>
          <a:spcPct val="0"/>
        </a:spcBef>
        <a:buNone/>
        <a:defRPr sz="4400" kern="1200">
          <a:solidFill>
            <a:schemeClr val="accent4">
              <a:lumMod val="50000"/>
            </a:schemeClr>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hyperlink" Target="https://www.msjc.edu/hub/)" TargetMode="Externa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mailto:tblake@msjc.edu"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mailto:vsgavaskar@sbcc.edu" TargetMode="External"/><Relationship Id="rId2" Type="http://schemas.openxmlformats.org/officeDocument/2006/relationships/hyperlink" Target="mailto:LWOODYAR@CCCCO.edu" TargetMode="External"/><Relationship Id="rId1" Type="http://schemas.openxmlformats.org/officeDocument/2006/relationships/slideLayout" Target="../slideLayouts/slideLayout5.xml"/><Relationship Id="rId6" Type="http://schemas.openxmlformats.org/officeDocument/2006/relationships/hyperlink" Target="mailto:tblake@msjc.edu" TargetMode="External"/><Relationship Id="rId5" Type="http://schemas.openxmlformats.org/officeDocument/2006/relationships/hyperlink" Target="mailto:krios@msjc.edu" TargetMode="External"/><Relationship Id="rId4" Type="http://schemas.openxmlformats.org/officeDocument/2006/relationships/hyperlink" Target="mailto:jlevasseur@msjc.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govt.westlaw.com/calregs/Document/ID11AFFC0D48511DEBC02831C6D6C108E?originationContext=Search+Result&amp;listSource=Search&amp;viewType=FullText&amp;navigationPath=Search/v3/search/results/navigation/i0ad7140a00000164771611709d4397d0?startIndex%3d1%26Nav%3dREGULATION_PUBLICVIEW%26contextData%3d(sc.Default)&amp;rank=1&amp;list=REGULATION_PUBLICVIEW&amp;transitionType=SearchItem&amp;contextData=(sc.Search)&amp;t_T1=5&amp;t_T2=58168&amp;t_S1=CA+ADC+s"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govt.westlaw.com/calregs/Document/ID2435320D48511DEBC02831C6D6C108E?originationContext=Search+Result&amp;listSource=Search&amp;viewType=FullText&amp;navigationPath=Search/v3/search/results/navigation/i0ad7140a0000016476b46b3d9d4392b7?startIndex%3d1%26Nav%3dREGULATION_PUBLICVIEW%26contextData%3d(sc.Default)&amp;rank=1&amp;list=REGULATION_PUBLICVIEW&amp;transitionType=SearchItem&amp;contextData=(sc.Search)&amp;t_T1=5&amp;t_T2=58172&amp;t_S1=CA+ADC+s"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govt.westlaw.com/calregs/Document/ID025A340D48511DEBC02831C6D6C108E?originationContext=Search+Result&amp;listSource=Search&amp;viewType=FullText&amp;navigationPath=Search/v3/search/results/navigation/i0ad7140a0000016476bf248f9d439384?startIndex%3d1%26Nav%3dREGULATION_PUBLICVIEW%26contextData%3d(sc.Default)&amp;rank=1&amp;list=REGULATION_PUBLICVIEW&amp;transitionType=SearchItem&amp;contextData=(sc.Search)&amp;t_T1=5&amp;t_T2=58164&amp;t_S1=CA+ADC+s"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govt.westlaw.com/calregs/Document/IC9FD5C45286E4A50AEDA09445C48DB89?viewType=FullText&amp;originationContext=documenttoc&amp;transitionType=CategoryPageItem&amp;contextData=(sc.Default)"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B4136-8A07-5641-9BB4-C3C7D2C0DDBA}"/>
              </a:ext>
            </a:extLst>
          </p:cNvPr>
          <p:cNvSpPr>
            <a:spLocks noGrp="1"/>
          </p:cNvSpPr>
          <p:nvPr>
            <p:ph type="title"/>
          </p:nvPr>
        </p:nvSpPr>
        <p:spPr/>
        <p:txBody>
          <a:bodyPr/>
          <a:lstStyle/>
          <a:p>
            <a:r>
              <a:rPr lang="en-US" dirty="0"/>
              <a:t>Supplemental Instruction, Learning Centers, and Tutoring Programs</a:t>
            </a:r>
          </a:p>
        </p:txBody>
      </p:sp>
    </p:spTree>
    <p:extLst>
      <p:ext uri="{BB962C8B-B14F-4D97-AF65-F5344CB8AC3E}">
        <p14:creationId xmlns:p14="http://schemas.microsoft.com/office/powerpoint/2010/main" val="150882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13CDB-9F2A-4D9E-87C5-8093FDB26F32}"/>
              </a:ext>
            </a:extLst>
          </p:cNvPr>
          <p:cNvSpPr>
            <a:spLocks noGrp="1"/>
          </p:cNvSpPr>
          <p:nvPr>
            <p:ph type="title"/>
          </p:nvPr>
        </p:nvSpPr>
        <p:spPr>
          <a:xfrm>
            <a:off x="1277650" y="365125"/>
            <a:ext cx="10046043" cy="720725"/>
          </a:xfrm>
        </p:spPr>
        <p:txBody>
          <a:bodyPr anchor="t"/>
          <a:lstStyle/>
          <a:p>
            <a:r>
              <a:rPr lang="en-US" dirty="0"/>
              <a:t>Section 58170 Criteria cont’d</a:t>
            </a:r>
          </a:p>
        </p:txBody>
      </p:sp>
      <p:sp>
        <p:nvSpPr>
          <p:cNvPr id="3" name="Content Placeholder 2">
            <a:extLst>
              <a:ext uri="{FF2B5EF4-FFF2-40B4-BE49-F238E27FC236}">
                <a16:creationId xmlns:a16="http://schemas.microsoft.com/office/drawing/2014/main" id="{B726D686-BDA0-44DC-8BB2-70CC69136300}"/>
              </a:ext>
            </a:extLst>
          </p:cNvPr>
          <p:cNvSpPr>
            <a:spLocks noGrp="1"/>
          </p:cNvSpPr>
          <p:nvPr>
            <p:ph sz="half" idx="1"/>
          </p:nvPr>
        </p:nvSpPr>
        <p:spPr>
          <a:xfrm>
            <a:off x="1277650" y="1020536"/>
            <a:ext cx="10058400" cy="5559878"/>
          </a:xfrm>
        </p:spPr>
        <p:txBody>
          <a:bodyPr/>
          <a:lstStyle/>
          <a:p>
            <a:pPr marL="0" indent="0">
              <a:buNone/>
            </a:pPr>
            <a:r>
              <a:rPr lang="en-US" dirty="0"/>
              <a:t>(d) All students receiving individual tutoring have enrolled in a noncredit course carrying Taxonomy of Programs number 4930.09, which is entitled “Supervised Tutoring.”</a:t>
            </a:r>
          </a:p>
          <a:p>
            <a:pPr marL="0" indent="0">
              <a:buNone/>
            </a:pPr>
            <a:r>
              <a:rPr lang="en-US" dirty="0"/>
              <a:t>(e) Students enroll in the Supervised Tutoring course, through registration procedures established pursuant to section 58108, after referral by the student, a counselor, or an instructor on the basis of an identified learning need. (Revised as of September 2018 by the Board of Governors and being considered by the Department of Finance. Finalized November 2019.) </a:t>
            </a:r>
          </a:p>
          <a:p>
            <a:pPr marL="0" indent="0">
              <a:buNone/>
            </a:pPr>
            <a:r>
              <a:rPr lang="en-US" dirty="0"/>
              <a:t>(f) An attendance accounting method is established which accurately and rigorously monitors positive attendance.</a:t>
            </a:r>
          </a:p>
          <a:p>
            <a:pPr marL="0" indent="0">
              <a:buNone/>
            </a:pPr>
            <a:r>
              <a:rPr lang="en-US" dirty="0"/>
              <a:t>(g) Student tutors may be remunerated but may not be granted academic credit for tutoring beyond that stipulated in (c) above.</a:t>
            </a:r>
          </a:p>
          <a:p>
            <a:pPr marL="0" indent="0">
              <a:buNone/>
            </a:pPr>
            <a:r>
              <a:rPr lang="en-US" dirty="0"/>
              <a:t>(h) The district shall not claim state apportionment for tutoring services for which it is being paid from state categorical funds.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5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9F38-C404-49DC-A198-149A5E07C4E4}"/>
              </a:ext>
            </a:extLst>
          </p:cNvPr>
          <p:cNvSpPr>
            <a:spLocks noGrp="1"/>
          </p:cNvSpPr>
          <p:nvPr>
            <p:ph type="title"/>
          </p:nvPr>
        </p:nvSpPr>
        <p:spPr/>
        <p:txBody>
          <a:bodyPr anchor="t"/>
          <a:lstStyle/>
          <a:p>
            <a:r>
              <a:rPr lang="en-US" dirty="0"/>
              <a:t>Important Revision to Ed Code - Nov. 2019</a:t>
            </a:r>
          </a:p>
        </p:txBody>
      </p:sp>
      <p:sp>
        <p:nvSpPr>
          <p:cNvPr id="3" name="Content Placeholder 2">
            <a:extLst>
              <a:ext uri="{FF2B5EF4-FFF2-40B4-BE49-F238E27FC236}">
                <a16:creationId xmlns:a16="http://schemas.microsoft.com/office/drawing/2014/main" id="{5C20A3CC-8391-4C2A-A51D-4170E5CA89E3}"/>
              </a:ext>
            </a:extLst>
          </p:cNvPr>
          <p:cNvSpPr>
            <a:spLocks noGrp="1"/>
          </p:cNvSpPr>
          <p:nvPr>
            <p:ph sz="half" idx="1"/>
          </p:nvPr>
        </p:nvSpPr>
        <p:spPr/>
        <p:txBody>
          <a:bodyPr/>
          <a:lstStyle/>
          <a:p>
            <a:pPr marL="0" indent="0">
              <a:buNone/>
            </a:pPr>
            <a:r>
              <a:rPr lang="en-US" dirty="0"/>
              <a:t>Effective November 9, 2019, California Community College students are </a:t>
            </a:r>
            <a:r>
              <a:rPr lang="en-US" b="1" dirty="0"/>
              <a:t>no longer required to be referred for supervised tutoring by a faculty or a counselor</a:t>
            </a:r>
            <a:r>
              <a:rPr lang="en-US" dirty="0"/>
              <a:t> based on a student’s identified learning need, but are </a:t>
            </a:r>
            <a:r>
              <a:rPr lang="en-US" b="1" dirty="0"/>
              <a:t>able to self-refer</a:t>
            </a:r>
            <a:r>
              <a:rPr lang="en-US" dirty="0"/>
              <a:t> for supervised tutoring. The approved revisions to California Code of Regulations, title 5, section 58170, will expand access to supervised tutoring because faculty or counselor referral was a barrier for students who are reluctant to request the referral.</a:t>
            </a:r>
          </a:p>
        </p:txBody>
      </p:sp>
    </p:spTree>
    <p:extLst>
      <p:ext uri="{BB962C8B-B14F-4D97-AF65-F5344CB8AC3E}">
        <p14:creationId xmlns:p14="http://schemas.microsoft.com/office/powerpoint/2010/main" val="3278474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B018E-9639-4E65-9446-1CE577B71C26}"/>
              </a:ext>
            </a:extLst>
          </p:cNvPr>
          <p:cNvSpPr>
            <a:spLocks noGrp="1"/>
          </p:cNvSpPr>
          <p:nvPr>
            <p:ph type="title"/>
          </p:nvPr>
        </p:nvSpPr>
        <p:spPr/>
        <p:txBody>
          <a:bodyPr anchor="t"/>
          <a:lstStyle/>
          <a:p>
            <a:r>
              <a:rPr lang="en-US" dirty="0"/>
              <a:t>Impact of AB705 on Tutoring &amp; Apportionment</a:t>
            </a:r>
          </a:p>
        </p:txBody>
      </p:sp>
      <p:sp>
        <p:nvSpPr>
          <p:cNvPr id="3" name="Content Placeholder 2">
            <a:extLst>
              <a:ext uri="{FF2B5EF4-FFF2-40B4-BE49-F238E27FC236}">
                <a16:creationId xmlns:a16="http://schemas.microsoft.com/office/drawing/2014/main" id="{2290E80C-17BD-43A6-8809-AD8C792DDE23}"/>
              </a:ext>
            </a:extLst>
          </p:cNvPr>
          <p:cNvSpPr>
            <a:spLocks noGrp="1"/>
          </p:cNvSpPr>
          <p:nvPr>
            <p:ph sz="half" idx="1"/>
          </p:nvPr>
        </p:nvSpPr>
        <p:spPr/>
        <p:txBody>
          <a:bodyPr/>
          <a:lstStyle/>
          <a:p>
            <a:r>
              <a:rPr lang="en-US" dirty="0"/>
              <a:t>“the Chancellor’s’ Office has determined that colleges may collect apportionment for non-credit supervised tutoring hours in which students are strengthening basic skills even if they are seeking support for such skills in transfer-level courses.  However, the apportionment can only be claimed for the following: communication/literacy skills, quantitative reasoning skills, and critical thinking skills.”</a:t>
            </a:r>
          </a:p>
          <a:p>
            <a:pPr marL="0" indent="0">
              <a:buNone/>
            </a:pPr>
            <a:endParaRPr lang="en-US" dirty="0"/>
          </a:p>
          <a:p>
            <a:pPr marL="0" indent="0" fontAlgn="base">
              <a:buNone/>
            </a:pPr>
            <a:r>
              <a:rPr lang="en-US" dirty="0"/>
              <a:t>   ~ From Memo AA 19-05 “Tutoring Apportionment” January 14, 2019</a:t>
            </a:r>
          </a:p>
          <a:p>
            <a:pPr marL="0" indent="0">
              <a:buNone/>
            </a:pPr>
            <a:endParaRPr lang="en-US" dirty="0"/>
          </a:p>
        </p:txBody>
      </p:sp>
    </p:spTree>
    <p:extLst>
      <p:ext uri="{BB962C8B-B14F-4D97-AF65-F5344CB8AC3E}">
        <p14:creationId xmlns:p14="http://schemas.microsoft.com/office/powerpoint/2010/main" val="2177586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53344-6339-49AE-A97F-664D4E070FDE}"/>
              </a:ext>
            </a:extLst>
          </p:cNvPr>
          <p:cNvSpPr>
            <a:spLocks noGrp="1"/>
          </p:cNvSpPr>
          <p:nvPr>
            <p:ph type="title"/>
          </p:nvPr>
        </p:nvSpPr>
        <p:spPr/>
        <p:txBody>
          <a:bodyPr anchor="t"/>
          <a:lstStyle/>
          <a:p>
            <a:r>
              <a:rPr lang="en-US" dirty="0"/>
              <a:t>Online Tutoring</a:t>
            </a:r>
          </a:p>
        </p:txBody>
      </p:sp>
      <p:sp>
        <p:nvSpPr>
          <p:cNvPr id="3" name="Content Placeholder 2">
            <a:extLst>
              <a:ext uri="{FF2B5EF4-FFF2-40B4-BE49-F238E27FC236}">
                <a16:creationId xmlns:a16="http://schemas.microsoft.com/office/drawing/2014/main" id="{FF58B22A-CEC1-4EF9-8974-17884324C053}"/>
              </a:ext>
            </a:extLst>
          </p:cNvPr>
          <p:cNvSpPr>
            <a:spLocks noGrp="1"/>
          </p:cNvSpPr>
          <p:nvPr>
            <p:ph sz="half" idx="1"/>
          </p:nvPr>
        </p:nvSpPr>
        <p:spPr>
          <a:xfrm>
            <a:off x="1277650" y="1690688"/>
            <a:ext cx="10058400" cy="4458970"/>
          </a:xfrm>
        </p:spPr>
        <p:txBody>
          <a:bodyPr>
            <a:normAutofit lnSpcReduction="10000"/>
          </a:bodyPr>
          <a:lstStyle/>
          <a:p>
            <a:pPr marL="0" indent="0">
              <a:buNone/>
            </a:pPr>
            <a:r>
              <a:rPr lang="en-US" dirty="0"/>
              <a:t>Per Title 5, section 58170, individual student tutoring must be conducted through a designated learning center that is supervised by an individual that meets the established minimum qualifications.  This </a:t>
            </a:r>
            <a:r>
              <a:rPr lang="en-US" b="1" dirty="0"/>
              <a:t>memo </a:t>
            </a:r>
            <a:r>
              <a:rPr lang="en-US" dirty="0"/>
              <a:t>serves to clarify that the policy </a:t>
            </a:r>
            <a:r>
              <a:rPr lang="en-US" b="1" dirty="0"/>
              <a:t>does not require the designated learning center to be housed in a brick and mortar facility or that supervision occur in-person.  A virtual tutoring center may offer supervised tutoring assistance through synchronous technologies</a:t>
            </a:r>
            <a:r>
              <a:rPr lang="en-US" dirty="0"/>
              <a:t> such as videoconference, web conference, audio conference, or other technology resources. Therefore, colleges transitioning to virtual, online tutoring should establish protocols and online infrastructure to support continued tutoring services that meet the requirements of this policy. </a:t>
            </a:r>
          </a:p>
          <a:p>
            <a:pPr marL="0" indent="0">
              <a:buNone/>
            </a:pPr>
            <a:endParaRPr lang="en-US" dirty="0"/>
          </a:p>
          <a:p>
            <a:pPr marL="0" indent="0">
              <a:buNone/>
            </a:pPr>
            <a:r>
              <a:rPr lang="en-US" dirty="0"/>
              <a:t>~ Memo ES 20-11 March 27, 2020</a:t>
            </a:r>
          </a:p>
          <a:p>
            <a:pPr marL="0" indent="0">
              <a:buNone/>
            </a:pPr>
            <a:endParaRPr lang="en-US" dirty="0"/>
          </a:p>
        </p:txBody>
      </p:sp>
    </p:spTree>
    <p:extLst>
      <p:ext uri="{BB962C8B-B14F-4D97-AF65-F5344CB8AC3E}">
        <p14:creationId xmlns:p14="http://schemas.microsoft.com/office/powerpoint/2010/main" val="2416410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73416-8716-401A-9568-D1202490F6F5}"/>
              </a:ext>
            </a:extLst>
          </p:cNvPr>
          <p:cNvSpPr>
            <a:spLocks noGrp="1"/>
          </p:cNvSpPr>
          <p:nvPr>
            <p:ph type="title"/>
          </p:nvPr>
        </p:nvSpPr>
        <p:spPr/>
        <p:txBody>
          <a:bodyPr anchor="t"/>
          <a:lstStyle/>
          <a:p>
            <a:r>
              <a:rPr lang="en-US" dirty="0"/>
              <a:t>Pedagogy of Title 5 Regulations</a:t>
            </a:r>
          </a:p>
        </p:txBody>
      </p:sp>
      <p:sp>
        <p:nvSpPr>
          <p:cNvPr id="4" name="Explosion: 8 Points 3">
            <a:extLst>
              <a:ext uri="{FF2B5EF4-FFF2-40B4-BE49-F238E27FC236}">
                <a16:creationId xmlns:a16="http://schemas.microsoft.com/office/drawing/2014/main" id="{0E279B18-D473-4F59-8C15-9E9ED1757DC6}"/>
              </a:ext>
            </a:extLst>
          </p:cNvPr>
          <p:cNvSpPr/>
          <p:nvPr/>
        </p:nvSpPr>
        <p:spPr>
          <a:xfrm>
            <a:off x="2771775" y="1227532"/>
            <a:ext cx="3513929" cy="283011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6D914A9-AA70-4945-94B8-1EA208C2646C}"/>
              </a:ext>
            </a:extLst>
          </p:cNvPr>
          <p:cNvSpPr txBox="1"/>
          <p:nvPr/>
        </p:nvSpPr>
        <p:spPr>
          <a:xfrm>
            <a:off x="3789485" y="2241705"/>
            <a:ext cx="1739778" cy="646331"/>
          </a:xfrm>
          <a:prstGeom prst="rect">
            <a:avLst/>
          </a:prstGeom>
          <a:noFill/>
        </p:spPr>
        <p:txBody>
          <a:bodyPr wrap="square" rtlCol="0">
            <a:spAutoFit/>
          </a:bodyPr>
          <a:lstStyle/>
          <a:p>
            <a:r>
              <a:rPr lang="en-US" dirty="0">
                <a:solidFill>
                  <a:schemeClr val="tx2"/>
                </a:solidFill>
              </a:rPr>
              <a:t>Extending the Classroom</a:t>
            </a:r>
          </a:p>
        </p:txBody>
      </p:sp>
      <p:pic>
        <p:nvPicPr>
          <p:cNvPr id="5122" name="Picture 2">
            <a:extLst>
              <a:ext uri="{FF2B5EF4-FFF2-40B4-BE49-F238E27FC236}">
                <a16:creationId xmlns:a16="http://schemas.microsoft.com/office/drawing/2014/main" id="{DD2C1853-5135-4104-A2C1-1E4E31B26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253" y="3146267"/>
            <a:ext cx="4379967" cy="3105953"/>
          </a:xfrm>
          <a:prstGeom prst="rect">
            <a:avLst/>
          </a:prstGeom>
          <a:noFill/>
          <a:extLst>
            <a:ext uri="{909E8E84-426E-40DD-AFC4-6F175D3DCCD1}">
              <a14:hiddenFill xmlns:a14="http://schemas.microsoft.com/office/drawing/2010/main">
                <a:solidFill>
                  <a:srgbClr val="FFFFFF"/>
                </a:solidFill>
              </a14:hiddenFill>
            </a:ext>
          </a:extLst>
        </p:spPr>
      </p:pic>
      <p:sp>
        <p:nvSpPr>
          <p:cNvPr id="6" name="Wave 5">
            <a:extLst>
              <a:ext uri="{FF2B5EF4-FFF2-40B4-BE49-F238E27FC236}">
                <a16:creationId xmlns:a16="http://schemas.microsoft.com/office/drawing/2014/main" id="{9D79243D-A911-4DEF-8D36-2EE73B39ADFD}"/>
              </a:ext>
            </a:extLst>
          </p:cNvPr>
          <p:cNvSpPr/>
          <p:nvPr/>
        </p:nvSpPr>
        <p:spPr>
          <a:xfrm>
            <a:off x="7303414" y="1123470"/>
            <a:ext cx="2514600" cy="1764566"/>
          </a:xfrm>
          <a:prstGeom prst="wave">
            <a:avLst>
              <a:gd name="adj1" fmla="val 12500"/>
              <a:gd name="adj2" fmla="val 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AA4024-513B-4FBF-9705-8E385D21A182}"/>
              </a:ext>
            </a:extLst>
          </p:cNvPr>
          <p:cNvSpPr txBox="1"/>
          <p:nvPr/>
        </p:nvSpPr>
        <p:spPr>
          <a:xfrm>
            <a:off x="7762875" y="1512956"/>
            <a:ext cx="1990725" cy="923330"/>
          </a:xfrm>
          <a:prstGeom prst="rect">
            <a:avLst/>
          </a:prstGeom>
          <a:noFill/>
        </p:spPr>
        <p:txBody>
          <a:bodyPr wrap="square" rtlCol="0">
            <a:spAutoFit/>
          </a:bodyPr>
          <a:lstStyle/>
          <a:p>
            <a:r>
              <a:rPr lang="en-US" dirty="0">
                <a:solidFill>
                  <a:schemeClr val="tx2"/>
                </a:solidFill>
              </a:rPr>
              <a:t>Near Peer “Instructional Method”</a:t>
            </a:r>
          </a:p>
        </p:txBody>
      </p:sp>
      <p:sp>
        <p:nvSpPr>
          <p:cNvPr id="9" name="TextBox 8">
            <a:extLst>
              <a:ext uri="{FF2B5EF4-FFF2-40B4-BE49-F238E27FC236}">
                <a16:creationId xmlns:a16="http://schemas.microsoft.com/office/drawing/2014/main" id="{D6099C51-061A-47FB-8F9D-CDFBB4332910}"/>
              </a:ext>
            </a:extLst>
          </p:cNvPr>
          <p:cNvSpPr txBox="1"/>
          <p:nvPr/>
        </p:nvSpPr>
        <p:spPr>
          <a:xfrm>
            <a:off x="3945841" y="4407869"/>
            <a:ext cx="2057400" cy="1477328"/>
          </a:xfrm>
          <a:prstGeom prst="rect">
            <a:avLst/>
          </a:prstGeom>
          <a:noFill/>
          <a:ln w="38100">
            <a:solidFill>
              <a:schemeClr val="accent5"/>
            </a:solidFill>
          </a:ln>
        </p:spPr>
        <p:txBody>
          <a:bodyPr wrap="square" rtlCol="0">
            <a:spAutoFit/>
          </a:bodyPr>
          <a:lstStyle/>
          <a:p>
            <a:endParaRPr lang="en-US" dirty="0"/>
          </a:p>
          <a:p>
            <a:r>
              <a:rPr lang="en-US" dirty="0"/>
              <a:t>Making Thinking and Learning Visible</a:t>
            </a:r>
          </a:p>
          <a:p>
            <a:endParaRPr lang="en-US" dirty="0"/>
          </a:p>
        </p:txBody>
      </p:sp>
    </p:spTree>
    <p:extLst>
      <p:ext uri="{BB962C8B-B14F-4D97-AF65-F5344CB8AC3E}">
        <p14:creationId xmlns:p14="http://schemas.microsoft.com/office/powerpoint/2010/main" val="1024394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847D3-1EA2-44C8-AD2B-FB81F9950C48}"/>
              </a:ext>
            </a:extLst>
          </p:cNvPr>
          <p:cNvSpPr>
            <a:spLocks noGrp="1"/>
          </p:cNvSpPr>
          <p:nvPr>
            <p:ph type="title"/>
          </p:nvPr>
        </p:nvSpPr>
        <p:spPr/>
        <p:txBody>
          <a:bodyPr anchor="t"/>
          <a:lstStyle/>
          <a:p>
            <a:r>
              <a:rPr lang="en-US" dirty="0"/>
              <a:t>Theory of Learning:  Experiential Education</a:t>
            </a:r>
            <a:br>
              <a:rPr lang="en-US" dirty="0"/>
            </a:br>
            <a:endParaRPr lang="en-US" dirty="0"/>
          </a:p>
        </p:txBody>
      </p:sp>
      <p:pic>
        <p:nvPicPr>
          <p:cNvPr id="6146" name="Picture 2">
            <a:extLst>
              <a:ext uri="{FF2B5EF4-FFF2-40B4-BE49-F238E27FC236}">
                <a16:creationId xmlns:a16="http://schemas.microsoft.com/office/drawing/2014/main" id="{712FE25A-BFF3-4961-9C1B-80DB60BF6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1390650"/>
            <a:ext cx="6707387" cy="44672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94DFE2B-2190-4354-8307-42C6D769F29B}"/>
              </a:ext>
            </a:extLst>
          </p:cNvPr>
          <p:cNvSpPr/>
          <p:nvPr/>
        </p:nvSpPr>
        <p:spPr>
          <a:xfrm>
            <a:off x="8382128" y="1390650"/>
            <a:ext cx="3009772" cy="4431983"/>
          </a:xfrm>
          <a:prstGeom prst="rect">
            <a:avLst/>
          </a:prstGeom>
          <a:solidFill>
            <a:schemeClr val="accent6"/>
          </a:solidFill>
        </p:spPr>
        <p:txBody>
          <a:bodyPr wrap="square">
            <a:spAutoFit/>
          </a:bodyPr>
          <a:lstStyle/>
          <a:p>
            <a:pPr fontAlgn="base">
              <a:buClr>
                <a:schemeClr val="tx2"/>
              </a:buClr>
            </a:pPr>
            <a:endParaRPr lang="fr-FR" dirty="0">
              <a:solidFill>
                <a:srgbClr val="000000"/>
              </a:solidFill>
              <a:latin typeface="Arial" panose="020B0604020202020204" pitchFamily="34" charset="0"/>
            </a:endParaRPr>
          </a:p>
          <a:p>
            <a:pPr marL="285750" indent="-285750" fontAlgn="base">
              <a:buClr>
                <a:schemeClr val="tx2"/>
              </a:buClr>
              <a:buFont typeface="Arial" panose="020B0604020202020204" pitchFamily="34" charset="0"/>
              <a:buChar char="•"/>
            </a:pPr>
            <a:r>
              <a:rPr lang="fr-FR" sz="2000" dirty="0">
                <a:solidFill>
                  <a:srgbClr val="000000"/>
                </a:solidFill>
                <a:latin typeface="Arial" panose="020B0604020202020204" pitchFamily="34" charset="0"/>
              </a:rPr>
              <a:t>Affective Dimensions</a:t>
            </a:r>
          </a:p>
          <a:p>
            <a:pPr marL="285750" indent="-285750" fontAlgn="base">
              <a:buClr>
                <a:schemeClr val="tx2"/>
              </a:buClr>
              <a:buFont typeface="Arial" panose="020B0604020202020204" pitchFamily="34" charset="0"/>
              <a:buChar char="•"/>
            </a:pPr>
            <a:endParaRPr lang="fr-FR" sz="2000" dirty="0">
              <a:solidFill>
                <a:srgbClr val="000000"/>
              </a:solidFill>
              <a:latin typeface="Arial" panose="020B0604020202020204" pitchFamily="34" charset="0"/>
            </a:endParaRPr>
          </a:p>
          <a:p>
            <a:pPr marL="285750" indent="-285750" fontAlgn="base">
              <a:buClr>
                <a:schemeClr val="tx2"/>
              </a:buClr>
              <a:buFont typeface="Arial" panose="020B0604020202020204" pitchFamily="34" charset="0"/>
              <a:buChar char="•"/>
            </a:pPr>
            <a:r>
              <a:rPr lang="fr-FR" sz="2000" dirty="0">
                <a:solidFill>
                  <a:srgbClr val="000000"/>
                </a:solidFill>
                <a:latin typeface="Arial" panose="020B0604020202020204" pitchFamily="34" charset="0"/>
              </a:rPr>
              <a:t>Cognitive Dimensions</a:t>
            </a:r>
          </a:p>
          <a:p>
            <a:pPr fontAlgn="base">
              <a:buClr>
                <a:schemeClr val="tx2"/>
              </a:buClr>
            </a:pPr>
            <a:endParaRPr lang="fr-FR" sz="2000" dirty="0">
              <a:solidFill>
                <a:srgbClr val="000000"/>
              </a:solidFill>
              <a:latin typeface="Arial" panose="020B0604020202020204" pitchFamily="34" charset="0"/>
            </a:endParaRPr>
          </a:p>
          <a:p>
            <a:pPr marL="285750" indent="-285750" fontAlgn="base">
              <a:buClr>
                <a:schemeClr val="tx2"/>
              </a:buClr>
              <a:buFont typeface="Arial" panose="020B0604020202020204" pitchFamily="34" charset="0"/>
              <a:buChar char="•"/>
            </a:pPr>
            <a:r>
              <a:rPr lang="fr-FR" sz="2000" dirty="0" err="1">
                <a:solidFill>
                  <a:srgbClr val="000000"/>
                </a:solidFill>
                <a:latin typeface="Arial" panose="020B0604020202020204" pitchFamily="34" charset="0"/>
              </a:rPr>
              <a:t>Psychomotor</a:t>
            </a:r>
            <a:r>
              <a:rPr lang="fr-FR" sz="2000" dirty="0">
                <a:solidFill>
                  <a:srgbClr val="000000"/>
                </a:solidFill>
                <a:latin typeface="Arial" panose="020B0604020202020204" pitchFamily="34" charset="0"/>
              </a:rPr>
              <a:t> Dimensions</a:t>
            </a:r>
          </a:p>
          <a:p>
            <a:pPr fontAlgn="base">
              <a:buClr>
                <a:schemeClr val="tx2"/>
              </a:buClr>
            </a:pPr>
            <a:endParaRPr lang="fr-FR" dirty="0">
              <a:solidFill>
                <a:srgbClr val="000000"/>
              </a:solidFill>
              <a:latin typeface="Arial" panose="020B0604020202020204" pitchFamily="34" charset="0"/>
            </a:endParaRPr>
          </a:p>
          <a:p>
            <a:pPr fontAlgn="base">
              <a:buClr>
                <a:schemeClr val="tx2"/>
              </a:buClr>
            </a:pPr>
            <a:endParaRPr lang="fr-FR" dirty="0">
              <a:solidFill>
                <a:srgbClr val="000000"/>
              </a:solidFill>
              <a:latin typeface="Arial" panose="020B0604020202020204" pitchFamily="34" charset="0"/>
            </a:endParaRPr>
          </a:p>
          <a:p>
            <a:pPr fontAlgn="base">
              <a:buClr>
                <a:schemeClr val="tx2"/>
              </a:buClr>
            </a:pPr>
            <a:endParaRPr lang="fr-FR" dirty="0">
              <a:solidFill>
                <a:srgbClr val="000000"/>
              </a:solidFill>
              <a:latin typeface="Arial" panose="020B0604020202020204" pitchFamily="34" charset="0"/>
            </a:endParaRPr>
          </a:p>
          <a:p>
            <a:pPr fontAlgn="base">
              <a:buClr>
                <a:schemeClr val="tx2"/>
              </a:buClr>
            </a:pPr>
            <a:endParaRPr lang="fr-FR" dirty="0">
              <a:solidFill>
                <a:srgbClr val="000000"/>
              </a:solidFill>
              <a:latin typeface="Arial" panose="020B0604020202020204" pitchFamily="34" charset="0"/>
            </a:endParaRPr>
          </a:p>
          <a:p>
            <a:pPr fontAlgn="base">
              <a:buClr>
                <a:schemeClr val="tx2"/>
              </a:buClr>
            </a:pPr>
            <a:endParaRPr lang="fr-FR" dirty="0">
              <a:solidFill>
                <a:srgbClr val="000000"/>
              </a:solidFill>
              <a:latin typeface="Arial" panose="020B0604020202020204" pitchFamily="34" charset="0"/>
            </a:endParaRPr>
          </a:p>
          <a:p>
            <a:pPr fontAlgn="base">
              <a:buClr>
                <a:schemeClr val="tx2"/>
              </a:buClr>
            </a:pPr>
            <a:endParaRPr lang="fr-FR" dirty="0">
              <a:solidFill>
                <a:srgbClr val="000000"/>
              </a:solidFill>
              <a:latin typeface="Arial" panose="020B0604020202020204" pitchFamily="34" charset="0"/>
            </a:endParaRPr>
          </a:p>
          <a:p>
            <a:pPr fontAlgn="base">
              <a:buClr>
                <a:schemeClr val="tx2"/>
              </a:buClr>
            </a:pPr>
            <a:endParaRPr lang="fr-FR" dirty="0">
              <a:solidFill>
                <a:srgbClr val="000000"/>
              </a:solidFill>
              <a:latin typeface="Arial" panose="020B0604020202020204" pitchFamily="34" charset="0"/>
            </a:endParaRPr>
          </a:p>
          <a:p>
            <a:pPr fontAlgn="base">
              <a:buClr>
                <a:schemeClr val="tx2"/>
              </a:buClr>
            </a:pPr>
            <a:endParaRPr lang="fr-FR" dirty="0">
              <a:solidFill>
                <a:srgbClr val="000000"/>
              </a:solidFill>
              <a:latin typeface="Arial" panose="020B0604020202020204" pitchFamily="34" charset="0"/>
            </a:endParaRPr>
          </a:p>
        </p:txBody>
      </p:sp>
      <p:sp>
        <p:nvSpPr>
          <p:cNvPr id="5" name="Explosion: 8 Points 4">
            <a:extLst>
              <a:ext uri="{FF2B5EF4-FFF2-40B4-BE49-F238E27FC236}">
                <a16:creationId xmlns:a16="http://schemas.microsoft.com/office/drawing/2014/main" id="{8DFC52F2-9EE3-46B9-9116-A760C5DD3C96}"/>
              </a:ext>
            </a:extLst>
          </p:cNvPr>
          <p:cNvSpPr/>
          <p:nvPr/>
        </p:nvSpPr>
        <p:spPr>
          <a:xfrm>
            <a:off x="8563039" y="3635375"/>
            <a:ext cx="2857500" cy="28575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83E449B-0AAA-45DA-AA7C-D607EC867706}"/>
              </a:ext>
            </a:extLst>
          </p:cNvPr>
          <p:cNvSpPr txBox="1"/>
          <p:nvPr/>
        </p:nvSpPr>
        <p:spPr>
          <a:xfrm>
            <a:off x="9190093" y="4544020"/>
            <a:ext cx="2133600" cy="923330"/>
          </a:xfrm>
          <a:prstGeom prst="rect">
            <a:avLst/>
          </a:prstGeom>
          <a:noFill/>
        </p:spPr>
        <p:txBody>
          <a:bodyPr wrap="square" rtlCol="0">
            <a:spAutoFit/>
          </a:bodyPr>
          <a:lstStyle/>
          <a:p>
            <a:r>
              <a:rPr lang="en-US" dirty="0">
                <a:solidFill>
                  <a:schemeClr val="tx2"/>
                </a:solidFill>
              </a:rPr>
              <a:t>Is learning something new emotional?</a:t>
            </a:r>
          </a:p>
        </p:txBody>
      </p:sp>
    </p:spTree>
    <p:extLst>
      <p:ext uri="{BB962C8B-B14F-4D97-AF65-F5344CB8AC3E}">
        <p14:creationId xmlns:p14="http://schemas.microsoft.com/office/powerpoint/2010/main" val="1949597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2868A-D837-4D45-90D8-2AD7A722A74E}"/>
              </a:ext>
            </a:extLst>
          </p:cNvPr>
          <p:cNvSpPr>
            <a:spLocks noGrp="1"/>
          </p:cNvSpPr>
          <p:nvPr>
            <p:ph type="title"/>
          </p:nvPr>
        </p:nvSpPr>
        <p:spPr/>
        <p:txBody>
          <a:bodyPr anchor="t"/>
          <a:lstStyle/>
          <a:p>
            <a:r>
              <a:rPr lang="en-US" dirty="0"/>
              <a:t>Faculty Perspective:  Struggle Points Activity</a:t>
            </a:r>
          </a:p>
        </p:txBody>
      </p:sp>
      <p:sp>
        <p:nvSpPr>
          <p:cNvPr id="4" name="Content Placeholder 3">
            <a:extLst>
              <a:ext uri="{FF2B5EF4-FFF2-40B4-BE49-F238E27FC236}">
                <a16:creationId xmlns:a16="http://schemas.microsoft.com/office/drawing/2014/main" id="{CCDDB693-AEE7-4307-B646-38FA3E5AEEF9}"/>
              </a:ext>
            </a:extLst>
          </p:cNvPr>
          <p:cNvSpPr>
            <a:spLocks noGrp="1"/>
          </p:cNvSpPr>
          <p:nvPr>
            <p:ph sz="half" idx="2"/>
          </p:nvPr>
        </p:nvSpPr>
        <p:spPr>
          <a:solidFill>
            <a:schemeClr val="bg2"/>
          </a:solidFill>
        </p:spPr>
        <p:txBody>
          <a:bodyPr/>
          <a:lstStyle/>
          <a:p>
            <a:pPr marL="0" indent="0">
              <a:buNone/>
            </a:pPr>
            <a:r>
              <a:rPr lang="en-US" dirty="0"/>
              <a:t>1.What is a struggle point in the course for your students?</a:t>
            </a:r>
          </a:p>
          <a:p>
            <a:pPr marL="0" indent="0">
              <a:buNone/>
            </a:pPr>
            <a:endParaRPr lang="en-US" dirty="0"/>
          </a:p>
          <a:p>
            <a:pPr marL="0" indent="0">
              <a:buNone/>
            </a:pPr>
            <a:r>
              <a:rPr lang="en-US" dirty="0"/>
              <a:t>2. What attitudes and beliefs do students bring to the struggle?</a:t>
            </a:r>
          </a:p>
          <a:p>
            <a:pPr marL="0" indent="0">
              <a:buNone/>
            </a:pPr>
            <a:endParaRPr lang="en-US" dirty="0"/>
          </a:p>
          <a:p>
            <a:pPr marL="0" indent="0">
              <a:buNone/>
            </a:pPr>
            <a:r>
              <a:rPr lang="en-US" dirty="0"/>
              <a:t>3. </a:t>
            </a:r>
            <a:r>
              <a:rPr lang="en-US" b="1" u="sng" dirty="0"/>
              <a:t>Tutors share processes for  success, design activities to engage students and provide active mentoring. </a:t>
            </a:r>
            <a:endParaRPr lang="en-US" dirty="0"/>
          </a:p>
        </p:txBody>
      </p:sp>
      <p:sp>
        <p:nvSpPr>
          <p:cNvPr id="5" name="Content Placeholder 4">
            <a:extLst>
              <a:ext uri="{FF2B5EF4-FFF2-40B4-BE49-F238E27FC236}">
                <a16:creationId xmlns:a16="http://schemas.microsoft.com/office/drawing/2014/main" id="{241844AA-31CB-482D-A268-47B17F4E0243}"/>
              </a:ext>
            </a:extLst>
          </p:cNvPr>
          <p:cNvSpPr>
            <a:spLocks noGrp="1"/>
          </p:cNvSpPr>
          <p:nvPr>
            <p:ph sz="quarter" idx="4"/>
          </p:nvPr>
        </p:nvSpPr>
        <p:spPr>
          <a:solidFill>
            <a:schemeClr val="bg2"/>
          </a:solidFill>
        </p:spPr>
        <p:txBody>
          <a:bodyPr/>
          <a:lstStyle/>
          <a:p>
            <a:pPr marL="0" indent="0">
              <a:buNone/>
            </a:pPr>
            <a:r>
              <a:rPr lang="en-US" dirty="0"/>
              <a:t>1.Related to Threshold Concepts</a:t>
            </a:r>
          </a:p>
          <a:p>
            <a:pPr marL="0" indent="0">
              <a:buNone/>
            </a:pPr>
            <a:endParaRPr lang="en-US" dirty="0"/>
          </a:p>
          <a:p>
            <a:pPr marL="0" indent="0">
              <a:buNone/>
            </a:pPr>
            <a:r>
              <a:rPr lang="en-US" dirty="0"/>
              <a:t>2. Know who your students are--relate success data to the students you know.</a:t>
            </a:r>
          </a:p>
          <a:p>
            <a:pPr marL="0" indent="0">
              <a:buNone/>
            </a:pPr>
            <a:endParaRPr lang="en-US" dirty="0"/>
          </a:p>
          <a:p>
            <a:pPr marL="0" indent="0">
              <a:buNone/>
            </a:pPr>
            <a:r>
              <a:rPr lang="en-US" dirty="0"/>
              <a:t>3. </a:t>
            </a:r>
            <a:r>
              <a:rPr lang="en-US" b="1" u="sng" dirty="0"/>
              <a:t>Tutors bring the immediacy of learning, making learning visible. </a:t>
            </a:r>
            <a:endParaRPr lang="en-US" dirty="0"/>
          </a:p>
        </p:txBody>
      </p:sp>
      <p:sp>
        <p:nvSpPr>
          <p:cNvPr id="3" name="Rectangle: Rounded Corners 2">
            <a:extLst>
              <a:ext uri="{FF2B5EF4-FFF2-40B4-BE49-F238E27FC236}">
                <a16:creationId xmlns:a16="http://schemas.microsoft.com/office/drawing/2014/main" id="{130D0ED8-35C7-4E9C-B7A9-71FA29FEB140}"/>
              </a:ext>
            </a:extLst>
          </p:cNvPr>
          <p:cNvSpPr/>
          <p:nvPr/>
        </p:nvSpPr>
        <p:spPr>
          <a:xfrm>
            <a:off x="2389513" y="1251750"/>
            <a:ext cx="2617494" cy="492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Classroom</a:t>
            </a:r>
          </a:p>
        </p:txBody>
      </p:sp>
      <p:sp>
        <p:nvSpPr>
          <p:cNvPr id="6" name="Rectangle: Rounded Corners 5">
            <a:extLst>
              <a:ext uri="{FF2B5EF4-FFF2-40B4-BE49-F238E27FC236}">
                <a16:creationId xmlns:a16="http://schemas.microsoft.com/office/drawing/2014/main" id="{67CF3DB0-92DD-4FF9-9771-B40513751F5D}"/>
              </a:ext>
            </a:extLst>
          </p:cNvPr>
          <p:cNvSpPr/>
          <p:nvPr/>
        </p:nvSpPr>
        <p:spPr>
          <a:xfrm>
            <a:off x="7553952" y="1239025"/>
            <a:ext cx="2617494" cy="492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Learning</a:t>
            </a:r>
          </a:p>
        </p:txBody>
      </p:sp>
    </p:spTree>
    <p:extLst>
      <p:ext uri="{BB962C8B-B14F-4D97-AF65-F5344CB8AC3E}">
        <p14:creationId xmlns:p14="http://schemas.microsoft.com/office/powerpoint/2010/main" val="1876334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7647-AF1E-4CB5-A710-DC106B93FCE0}"/>
              </a:ext>
            </a:extLst>
          </p:cNvPr>
          <p:cNvSpPr>
            <a:spLocks noGrp="1"/>
          </p:cNvSpPr>
          <p:nvPr>
            <p:ph type="title"/>
          </p:nvPr>
        </p:nvSpPr>
        <p:spPr/>
        <p:txBody>
          <a:bodyPr anchor="t"/>
          <a:lstStyle/>
          <a:p>
            <a:r>
              <a:rPr lang="en-US" dirty="0"/>
              <a:t>Student Experience of Belongingness is Equity</a:t>
            </a:r>
          </a:p>
        </p:txBody>
      </p:sp>
      <p:sp>
        <p:nvSpPr>
          <p:cNvPr id="3" name="Content Placeholder 2">
            <a:extLst>
              <a:ext uri="{FF2B5EF4-FFF2-40B4-BE49-F238E27FC236}">
                <a16:creationId xmlns:a16="http://schemas.microsoft.com/office/drawing/2014/main" id="{B3F805F6-823C-4915-9DC4-4B54CE3787EB}"/>
              </a:ext>
            </a:extLst>
          </p:cNvPr>
          <p:cNvSpPr>
            <a:spLocks noGrp="1"/>
          </p:cNvSpPr>
          <p:nvPr>
            <p:ph sz="half" idx="1"/>
          </p:nvPr>
        </p:nvSpPr>
        <p:spPr>
          <a:xfrm>
            <a:off x="1277650" y="1360170"/>
            <a:ext cx="10058400" cy="2592705"/>
          </a:xfrm>
        </p:spPr>
        <p:txBody>
          <a:bodyPr/>
          <a:lstStyle/>
          <a:p>
            <a:pPr fontAlgn="base"/>
            <a:r>
              <a:rPr lang="en-US" dirty="0"/>
              <a:t>How do we build spaces that look like they are made for students</a:t>
            </a:r>
          </a:p>
          <a:p>
            <a:pPr fontAlgn="base"/>
            <a:r>
              <a:rPr lang="en-US" dirty="0"/>
              <a:t>Who are our students-- as people, as members of their communities?</a:t>
            </a:r>
          </a:p>
          <a:p>
            <a:pPr fontAlgn="base"/>
            <a:r>
              <a:rPr lang="en-US" dirty="0"/>
              <a:t>How do they learn in every class, and in every modality?</a:t>
            </a:r>
          </a:p>
          <a:p>
            <a:pPr fontAlgn="base"/>
            <a:r>
              <a:rPr lang="en-US" dirty="0"/>
              <a:t>What are the Disproportionate Impacts at your school?</a:t>
            </a:r>
          </a:p>
          <a:p>
            <a:pPr fontAlgn="base"/>
            <a:r>
              <a:rPr lang="en-US" dirty="0"/>
              <a:t>What are your leading and lagging indicators?</a:t>
            </a:r>
          </a:p>
          <a:p>
            <a:pPr marL="0" indent="0">
              <a:buNone/>
            </a:pPr>
            <a:endParaRPr lang="en-US" dirty="0"/>
          </a:p>
        </p:txBody>
      </p:sp>
      <p:pic>
        <p:nvPicPr>
          <p:cNvPr id="7174" name="Picture 6">
            <a:extLst>
              <a:ext uri="{FF2B5EF4-FFF2-40B4-BE49-F238E27FC236}">
                <a16:creationId xmlns:a16="http://schemas.microsoft.com/office/drawing/2014/main" id="{EB315008-08DF-43C1-9C87-80EBE78AE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3768" y="3393681"/>
            <a:ext cx="3114675" cy="2767813"/>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8 Points 4">
            <a:extLst>
              <a:ext uri="{FF2B5EF4-FFF2-40B4-BE49-F238E27FC236}">
                <a16:creationId xmlns:a16="http://schemas.microsoft.com/office/drawing/2014/main" id="{E39F9FDB-9353-4B0A-BAD4-FF8C6B7328E3}"/>
              </a:ext>
            </a:extLst>
          </p:cNvPr>
          <p:cNvSpPr/>
          <p:nvPr/>
        </p:nvSpPr>
        <p:spPr>
          <a:xfrm>
            <a:off x="2690696" y="3709397"/>
            <a:ext cx="3609975" cy="269557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Tutors know our students’ stories</a:t>
            </a:r>
            <a:endParaRPr lang="en-US" dirty="0">
              <a:solidFill>
                <a:schemeClr val="tx2"/>
              </a:solidFill>
            </a:endParaRPr>
          </a:p>
        </p:txBody>
      </p:sp>
    </p:spTree>
    <p:extLst>
      <p:ext uri="{BB962C8B-B14F-4D97-AF65-F5344CB8AC3E}">
        <p14:creationId xmlns:p14="http://schemas.microsoft.com/office/powerpoint/2010/main" val="1302155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67A8-B67C-4237-A749-E5C882C8114A}"/>
              </a:ext>
            </a:extLst>
          </p:cNvPr>
          <p:cNvSpPr>
            <a:spLocks noGrp="1"/>
          </p:cNvSpPr>
          <p:nvPr>
            <p:ph type="title"/>
          </p:nvPr>
        </p:nvSpPr>
        <p:spPr/>
        <p:txBody>
          <a:bodyPr anchor="t"/>
          <a:lstStyle/>
          <a:p>
            <a:r>
              <a:rPr lang="en-US" dirty="0"/>
              <a:t>Theory of Learning: Zone of Proximal Development</a:t>
            </a:r>
          </a:p>
        </p:txBody>
      </p:sp>
      <p:pic>
        <p:nvPicPr>
          <p:cNvPr id="8194" name="Picture 2">
            <a:extLst>
              <a:ext uri="{FF2B5EF4-FFF2-40B4-BE49-F238E27FC236}">
                <a16:creationId xmlns:a16="http://schemas.microsoft.com/office/drawing/2014/main" id="{26AF496B-90D0-47A1-A0A3-79807D9E21F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82713" y="2083594"/>
            <a:ext cx="4000500" cy="37814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7424411F-0507-4F35-A451-A294470B5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8" y="1690688"/>
            <a:ext cx="2809875" cy="16287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EB3F84A-CBD3-4E52-B20B-41265328FD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8" y="3638550"/>
            <a:ext cx="5675790" cy="193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138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19C3-674B-4A66-BE9E-C4B099C11EE7}"/>
              </a:ext>
            </a:extLst>
          </p:cNvPr>
          <p:cNvSpPr>
            <a:spLocks noGrp="1"/>
          </p:cNvSpPr>
          <p:nvPr>
            <p:ph type="title"/>
          </p:nvPr>
        </p:nvSpPr>
        <p:spPr/>
        <p:txBody>
          <a:bodyPr/>
          <a:lstStyle/>
          <a:p>
            <a:r>
              <a:rPr lang="en" dirty="0"/>
              <a:t>Considerations as we Move Online</a:t>
            </a:r>
            <a:endParaRPr lang="en-US" dirty="0"/>
          </a:p>
        </p:txBody>
      </p:sp>
      <p:sp>
        <p:nvSpPr>
          <p:cNvPr id="3" name="Content Placeholder 2">
            <a:extLst>
              <a:ext uri="{FF2B5EF4-FFF2-40B4-BE49-F238E27FC236}">
                <a16:creationId xmlns:a16="http://schemas.microsoft.com/office/drawing/2014/main" id="{D35ABD53-3067-4B45-93D0-181B4EFF1EFC}"/>
              </a:ext>
            </a:extLst>
          </p:cNvPr>
          <p:cNvSpPr>
            <a:spLocks noGrp="1"/>
          </p:cNvSpPr>
          <p:nvPr>
            <p:ph sz="half" idx="1"/>
          </p:nvPr>
        </p:nvSpPr>
        <p:spPr/>
        <p:txBody>
          <a:bodyPr/>
          <a:lstStyle/>
          <a:p>
            <a:r>
              <a:rPr lang="en-US" dirty="0"/>
              <a:t>Student Access &amp; Barriers</a:t>
            </a:r>
          </a:p>
          <a:p>
            <a:r>
              <a:rPr lang="en-US" dirty="0"/>
              <a:t>Technology &amp; Barriers</a:t>
            </a:r>
          </a:p>
          <a:p>
            <a:r>
              <a:rPr lang="en-US" dirty="0"/>
              <a:t>Supervision</a:t>
            </a:r>
          </a:p>
          <a:p>
            <a:r>
              <a:rPr lang="en-US" dirty="0"/>
              <a:t>Training of student tutors and Leaders</a:t>
            </a:r>
          </a:p>
          <a:p>
            <a:r>
              <a:rPr lang="en-US" dirty="0"/>
              <a:t>Training students to learn online</a:t>
            </a:r>
          </a:p>
          <a:p>
            <a:r>
              <a:rPr lang="en-US" dirty="0"/>
              <a:t>Maintaining the student-focused perspective</a:t>
            </a:r>
          </a:p>
          <a:p>
            <a:r>
              <a:rPr lang="en-US" dirty="0"/>
              <a:t>Tutor compensation &amp; budget</a:t>
            </a:r>
          </a:p>
          <a:p>
            <a:r>
              <a:rPr lang="en-US" dirty="0"/>
              <a:t>Reorganization</a:t>
            </a:r>
          </a:p>
          <a:p>
            <a:r>
              <a:rPr lang="en-US" dirty="0"/>
              <a:t>Barriers we are facing </a:t>
            </a:r>
          </a:p>
        </p:txBody>
      </p:sp>
    </p:spTree>
    <p:extLst>
      <p:ext uri="{BB962C8B-B14F-4D97-AF65-F5344CB8AC3E}">
        <p14:creationId xmlns:p14="http://schemas.microsoft.com/office/powerpoint/2010/main" val="3513212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8407E-4A27-49B8-A2D8-6B07F6CEAD6A}"/>
              </a:ext>
            </a:extLst>
          </p:cNvPr>
          <p:cNvSpPr>
            <a:spLocks noGrp="1"/>
          </p:cNvSpPr>
          <p:nvPr>
            <p:ph type="title"/>
          </p:nvPr>
        </p:nvSpPr>
        <p:spPr/>
        <p:txBody>
          <a:bodyPr anchor="t"/>
          <a:lstStyle/>
          <a:p>
            <a:r>
              <a:rPr lang="en-US" dirty="0"/>
              <a:t>Agenda</a:t>
            </a:r>
          </a:p>
        </p:txBody>
      </p:sp>
      <p:sp>
        <p:nvSpPr>
          <p:cNvPr id="3" name="Content Placeholder 2">
            <a:extLst>
              <a:ext uri="{FF2B5EF4-FFF2-40B4-BE49-F238E27FC236}">
                <a16:creationId xmlns:a16="http://schemas.microsoft.com/office/drawing/2014/main" id="{95134443-B981-440E-B57B-15BF85DAE74A}"/>
              </a:ext>
            </a:extLst>
          </p:cNvPr>
          <p:cNvSpPr>
            <a:spLocks noGrp="1"/>
          </p:cNvSpPr>
          <p:nvPr>
            <p:ph sz="half" idx="1"/>
          </p:nvPr>
        </p:nvSpPr>
        <p:spPr/>
        <p:txBody>
          <a:bodyPr>
            <a:normAutofit/>
          </a:bodyPr>
          <a:lstStyle/>
          <a:p>
            <a:pPr fontAlgn="base"/>
            <a:r>
              <a:rPr lang="en-US" dirty="0"/>
              <a:t>Introductions</a:t>
            </a:r>
          </a:p>
          <a:p>
            <a:pPr fontAlgn="base"/>
            <a:r>
              <a:rPr lang="en-US" dirty="0"/>
              <a:t>Icebreaker activity with Title 5 Regulations</a:t>
            </a:r>
          </a:p>
          <a:p>
            <a:pPr fontAlgn="base"/>
            <a:r>
              <a:rPr lang="en-US" dirty="0"/>
              <a:t>Discussion with Dr. </a:t>
            </a:r>
            <a:r>
              <a:rPr lang="en-US" dirty="0" err="1"/>
              <a:t>LeBaron</a:t>
            </a:r>
            <a:r>
              <a:rPr lang="en-US" dirty="0"/>
              <a:t> Woodyard </a:t>
            </a:r>
          </a:p>
          <a:p>
            <a:pPr fontAlgn="base"/>
            <a:r>
              <a:rPr lang="en-US" dirty="0"/>
              <a:t>Pedagogy and the regulations </a:t>
            </a:r>
          </a:p>
          <a:p>
            <a:pPr fontAlgn="base"/>
            <a:r>
              <a:rPr lang="en-US" dirty="0"/>
              <a:t>Keeping students at the center of the regulations</a:t>
            </a:r>
          </a:p>
          <a:p>
            <a:pPr fontAlgn="base"/>
            <a:r>
              <a:rPr lang="en-US" dirty="0"/>
              <a:t>Embedded Tutoring, SI, and Tutoring online</a:t>
            </a:r>
          </a:p>
          <a:p>
            <a:pPr fontAlgn="base"/>
            <a:r>
              <a:rPr lang="en-US" dirty="0"/>
              <a:t>Leveraging online with the student in mind</a:t>
            </a:r>
          </a:p>
          <a:p>
            <a:pPr fontAlgn="base"/>
            <a:r>
              <a:rPr lang="en-US" dirty="0"/>
              <a:t>Q&amp;A</a:t>
            </a:r>
          </a:p>
        </p:txBody>
      </p:sp>
    </p:spTree>
    <p:extLst>
      <p:ext uri="{BB962C8B-B14F-4D97-AF65-F5344CB8AC3E}">
        <p14:creationId xmlns:p14="http://schemas.microsoft.com/office/powerpoint/2010/main" val="3071863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ACD9F-86E3-4BE0-81D2-681384133E00}"/>
              </a:ext>
            </a:extLst>
          </p:cNvPr>
          <p:cNvSpPr>
            <a:spLocks noGrp="1"/>
          </p:cNvSpPr>
          <p:nvPr>
            <p:ph type="title"/>
          </p:nvPr>
        </p:nvSpPr>
        <p:spPr>
          <a:xfrm>
            <a:off x="1277651" y="365125"/>
            <a:ext cx="6551900" cy="1325563"/>
          </a:xfrm>
        </p:spPr>
        <p:txBody>
          <a:bodyPr anchor="t"/>
          <a:lstStyle/>
          <a:p>
            <a:r>
              <a:rPr lang="en" dirty="0"/>
              <a:t>Three F2F/Online Modes</a:t>
            </a:r>
            <a:endParaRPr lang="en-US" dirty="0"/>
          </a:p>
        </p:txBody>
      </p:sp>
      <p:sp>
        <p:nvSpPr>
          <p:cNvPr id="3" name="Content Placeholder 2">
            <a:extLst>
              <a:ext uri="{FF2B5EF4-FFF2-40B4-BE49-F238E27FC236}">
                <a16:creationId xmlns:a16="http://schemas.microsoft.com/office/drawing/2014/main" id="{0CF15AA5-6E13-4CB6-8652-6EE466B833F1}"/>
              </a:ext>
            </a:extLst>
          </p:cNvPr>
          <p:cNvSpPr>
            <a:spLocks noGrp="1"/>
          </p:cNvSpPr>
          <p:nvPr>
            <p:ph sz="half" idx="1"/>
          </p:nvPr>
        </p:nvSpPr>
        <p:spPr>
          <a:xfrm>
            <a:off x="2032264" y="1688456"/>
            <a:ext cx="5570825" cy="3970470"/>
          </a:xfrm>
          <a:solidFill>
            <a:schemeClr val="bg2"/>
          </a:solidFill>
          <a:ln w="28575">
            <a:solidFill>
              <a:schemeClr val="accent1"/>
            </a:solidFill>
          </a:ln>
        </p:spPr>
        <p:txBody>
          <a:bodyPr/>
          <a:lstStyle/>
          <a:p>
            <a:r>
              <a:rPr lang="en-US" dirty="0"/>
              <a:t>Embedded Tutoring </a:t>
            </a:r>
          </a:p>
          <a:p>
            <a:pPr marL="0" indent="0">
              <a:buNone/>
            </a:pPr>
            <a:r>
              <a:rPr lang="en-US" dirty="0"/>
              <a:t>	</a:t>
            </a:r>
            <a:r>
              <a:rPr lang="en-US" dirty="0">
                <a:solidFill>
                  <a:schemeClr val="accent1"/>
                </a:solidFill>
              </a:rPr>
              <a:t>Santa Barbara City College</a:t>
            </a:r>
          </a:p>
          <a:p>
            <a:pPr marL="0" indent="0">
              <a:buNone/>
            </a:pPr>
            <a:endParaRPr lang="en-US" dirty="0"/>
          </a:p>
          <a:p>
            <a:r>
              <a:rPr lang="en-US" dirty="0"/>
              <a:t>Supplemental Instruction (SI) </a:t>
            </a:r>
          </a:p>
          <a:p>
            <a:pPr marL="0" indent="0">
              <a:buNone/>
            </a:pPr>
            <a:r>
              <a:rPr lang="en-US" dirty="0"/>
              <a:t>	</a:t>
            </a:r>
            <a:r>
              <a:rPr lang="en-US" dirty="0">
                <a:solidFill>
                  <a:schemeClr val="accent1"/>
                </a:solidFill>
              </a:rPr>
              <a:t>Mt. San Jacinto College</a:t>
            </a:r>
          </a:p>
          <a:p>
            <a:pPr marL="0" indent="0">
              <a:buNone/>
            </a:pPr>
            <a:endParaRPr lang="en-US" dirty="0"/>
          </a:p>
          <a:p>
            <a:r>
              <a:rPr lang="en-US" dirty="0"/>
              <a:t>Tutoring </a:t>
            </a:r>
          </a:p>
          <a:p>
            <a:pPr marL="0" indent="0">
              <a:buNone/>
            </a:pPr>
            <a:r>
              <a:rPr lang="en-US" dirty="0"/>
              <a:t>	</a:t>
            </a:r>
            <a:r>
              <a:rPr lang="en-US" dirty="0">
                <a:solidFill>
                  <a:schemeClr val="accent1"/>
                </a:solidFill>
              </a:rPr>
              <a:t>Mt. San Jacinto College</a:t>
            </a:r>
          </a:p>
          <a:p>
            <a:pPr marL="0" indent="0">
              <a:buNone/>
            </a:pPr>
            <a:endParaRPr lang="en-US" dirty="0"/>
          </a:p>
        </p:txBody>
      </p:sp>
      <p:pic>
        <p:nvPicPr>
          <p:cNvPr id="4" name="Google Shape;376;p56">
            <a:extLst>
              <a:ext uri="{FF2B5EF4-FFF2-40B4-BE49-F238E27FC236}">
                <a16:creationId xmlns:a16="http://schemas.microsoft.com/office/drawing/2014/main" id="{3D742217-4885-45CD-8D5D-8D0C6393C754}"/>
              </a:ext>
            </a:extLst>
          </p:cNvPr>
          <p:cNvPicPr preferRelativeResize="0"/>
          <p:nvPr/>
        </p:nvPicPr>
        <p:blipFill>
          <a:blip r:embed="rId3">
            <a:alphaModFix/>
          </a:blip>
          <a:stretch>
            <a:fillRect/>
          </a:stretch>
        </p:blipFill>
        <p:spPr>
          <a:xfrm>
            <a:off x="7829551" y="1907667"/>
            <a:ext cx="1668124" cy="1668126"/>
          </a:xfrm>
          <a:prstGeom prst="rect">
            <a:avLst/>
          </a:prstGeom>
          <a:noFill/>
          <a:ln w="19050" cap="flat" cmpd="sng">
            <a:solidFill>
              <a:srgbClr val="000000"/>
            </a:solidFill>
            <a:prstDash val="solid"/>
            <a:round/>
            <a:headEnd type="none" w="sm" len="sm"/>
            <a:tailEnd type="none" w="sm" len="sm"/>
          </a:ln>
        </p:spPr>
      </p:pic>
      <p:pic>
        <p:nvPicPr>
          <p:cNvPr id="5" name="Google Shape;377;p56">
            <a:extLst>
              <a:ext uri="{FF2B5EF4-FFF2-40B4-BE49-F238E27FC236}">
                <a16:creationId xmlns:a16="http://schemas.microsoft.com/office/drawing/2014/main" id="{921F8C4B-4605-47CE-8507-7DED06F7FD3C}"/>
              </a:ext>
            </a:extLst>
          </p:cNvPr>
          <p:cNvPicPr preferRelativeResize="0"/>
          <p:nvPr/>
        </p:nvPicPr>
        <p:blipFill>
          <a:blip r:embed="rId4">
            <a:alphaModFix/>
          </a:blip>
          <a:stretch>
            <a:fillRect/>
          </a:stretch>
        </p:blipFill>
        <p:spPr>
          <a:xfrm>
            <a:off x="7829551" y="3710008"/>
            <a:ext cx="1668125" cy="1668125"/>
          </a:xfrm>
          <a:prstGeom prst="rect">
            <a:avLst/>
          </a:prstGeom>
          <a:noFill/>
          <a:ln w="19050"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683761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9047-6A8E-40FE-8269-35451C8C940B}"/>
              </a:ext>
            </a:extLst>
          </p:cNvPr>
          <p:cNvSpPr>
            <a:spLocks noGrp="1"/>
          </p:cNvSpPr>
          <p:nvPr>
            <p:ph type="title"/>
          </p:nvPr>
        </p:nvSpPr>
        <p:spPr/>
        <p:txBody>
          <a:bodyPr anchor="t"/>
          <a:lstStyle/>
          <a:p>
            <a:r>
              <a:rPr lang="en" dirty="0"/>
              <a:t>Why Embedded Tutoring ?</a:t>
            </a:r>
            <a:endParaRPr lang="en-US" dirty="0"/>
          </a:p>
        </p:txBody>
      </p:sp>
      <p:pic>
        <p:nvPicPr>
          <p:cNvPr id="4" name="Google Shape;387;p57">
            <a:extLst>
              <a:ext uri="{FF2B5EF4-FFF2-40B4-BE49-F238E27FC236}">
                <a16:creationId xmlns:a16="http://schemas.microsoft.com/office/drawing/2014/main" id="{4C34A174-D93D-4216-B45E-F966A34DED72}"/>
              </a:ext>
            </a:extLst>
          </p:cNvPr>
          <p:cNvPicPr preferRelativeResize="0"/>
          <p:nvPr/>
        </p:nvPicPr>
        <p:blipFill>
          <a:blip r:embed="rId2">
            <a:alphaModFix/>
          </a:blip>
          <a:stretch>
            <a:fillRect/>
          </a:stretch>
        </p:blipFill>
        <p:spPr>
          <a:xfrm>
            <a:off x="10548975" y="104225"/>
            <a:ext cx="1403799" cy="1489181"/>
          </a:xfrm>
          <a:prstGeom prst="rect">
            <a:avLst/>
          </a:prstGeom>
          <a:noFill/>
          <a:ln w="19050" cap="flat" cmpd="sng">
            <a:solidFill>
              <a:schemeClr val="dk2"/>
            </a:solidFill>
            <a:prstDash val="solid"/>
            <a:round/>
            <a:headEnd type="none" w="sm" len="sm"/>
            <a:tailEnd type="none" w="sm" len="sm"/>
          </a:ln>
        </p:spPr>
      </p:pic>
      <p:graphicFrame>
        <p:nvGraphicFramePr>
          <p:cNvPr id="5" name="Google Shape;384;p57">
            <a:extLst>
              <a:ext uri="{FF2B5EF4-FFF2-40B4-BE49-F238E27FC236}">
                <a16:creationId xmlns:a16="http://schemas.microsoft.com/office/drawing/2014/main" id="{B059CB0A-810B-4E98-9BB6-2D9377535FD9}"/>
              </a:ext>
            </a:extLst>
          </p:cNvPr>
          <p:cNvGraphicFramePr/>
          <p:nvPr>
            <p:extLst>
              <p:ext uri="{D42A27DB-BD31-4B8C-83A1-F6EECF244321}">
                <p14:modId xmlns:p14="http://schemas.microsoft.com/office/powerpoint/2010/main" val="298610526"/>
              </p:ext>
            </p:extLst>
          </p:nvPr>
        </p:nvGraphicFramePr>
        <p:xfrm>
          <a:off x="2157450" y="1712456"/>
          <a:ext cx="7239000" cy="457170"/>
        </p:xfrm>
        <a:graphic>
          <a:graphicData uri="http://schemas.openxmlformats.org/drawingml/2006/table">
            <a:tbl>
              <a:tblPr>
                <a:noFill/>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r>
                        <a:rPr lang="en" b="1" dirty="0">
                          <a:solidFill>
                            <a:schemeClr val="tx2"/>
                          </a:solidFill>
                        </a:rPr>
                        <a:t>PROXIMITY</a:t>
                      </a:r>
                      <a:endParaRPr b="1" dirty="0">
                        <a:solidFill>
                          <a:schemeClr val="tx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solidFill>
                  </a:tcPr>
                </a:tc>
                <a:tc>
                  <a:txBody>
                    <a:bodyPr/>
                    <a:lstStyle/>
                    <a:p>
                      <a:pPr marL="0" lvl="0" indent="0" algn="l" rtl="0">
                        <a:spcBef>
                          <a:spcPts val="0"/>
                        </a:spcBef>
                        <a:spcAft>
                          <a:spcPts val="0"/>
                        </a:spcAft>
                        <a:buNone/>
                      </a:pPr>
                      <a:r>
                        <a:rPr lang="en" b="1"/>
                        <a:t>CONTINUATION</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 b="1" dirty="0">
                          <a:solidFill>
                            <a:schemeClr val="tx2"/>
                          </a:solidFill>
                        </a:rPr>
                        <a:t>INTEGRATION</a:t>
                      </a:r>
                      <a:endParaRPr b="1" dirty="0">
                        <a:solidFill>
                          <a:schemeClr val="tx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bl>
          </a:graphicData>
        </a:graphic>
      </p:graphicFrame>
      <p:graphicFrame>
        <p:nvGraphicFramePr>
          <p:cNvPr id="6" name="Google Shape;386;p57">
            <a:extLst>
              <a:ext uri="{FF2B5EF4-FFF2-40B4-BE49-F238E27FC236}">
                <a16:creationId xmlns:a16="http://schemas.microsoft.com/office/drawing/2014/main" id="{6CC7BAC4-2DF7-4036-A14D-6DBD0F4AA45E}"/>
              </a:ext>
            </a:extLst>
          </p:cNvPr>
          <p:cNvGraphicFramePr/>
          <p:nvPr>
            <p:extLst>
              <p:ext uri="{D42A27DB-BD31-4B8C-83A1-F6EECF244321}">
                <p14:modId xmlns:p14="http://schemas.microsoft.com/office/powerpoint/2010/main" val="2070671137"/>
              </p:ext>
            </p:extLst>
          </p:nvPr>
        </p:nvGraphicFramePr>
        <p:xfrm>
          <a:off x="2157450" y="2370286"/>
          <a:ext cx="7239000" cy="1828770"/>
        </p:xfrm>
        <a:graphic>
          <a:graphicData uri="http://schemas.openxmlformats.org/drawingml/2006/table">
            <a:tbl>
              <a:tblPr>
                <a:noFill/>
              </a:tblPr>
              <a:tblGrid>
                <a:gridCol w="7239000">
                  <a:extLst>
                    <a:ext uri="{9D8B030D-6E8A-4147-A177-3AD203B41FA5}">
                      <a16:colId xmlns:a16="http://schemas.microsoft.com/office/drawing/2014/main" val="20000"/>
                    </a:ext>
                  </a:extLst>
                </a:gridCol>
              </a:tblGrid>
              <a:tr h="381000">
                <a:tc>
                  <a:txBody>
                    <a:bodyPr/>
                    <a:lstStyle/>
                    <a:p>
                      <a:pPr marL="457200" lvl="0" indent="-330200" algn="l" rtl="0">
                        <a:spcBef>
                          <a:spcPts val="1500"/>
                        </a:spcBef>
                        <a:spcAft>
                          <a:spcPts val="0"/>
                        </a:spcAft>
                        <a:buClr>
                          <a:schemeClr val="dk1"/>
                        </a:buClr>
                        <a:buSzPts val="1600"/>
                        <a:buFont typeface="Sorts Mill Goudy"/>
                        <a:buChar char="•"/>
                      </a:pPr>
                      <a:r>
                        <a:rPr lang="en" sz="1800" b="1" dirty="0">
                          <a:solidFill>
                            <a:schemeClr val="dk1"/>
                          </a:solidFill>
                          <a:latin typeface="Sorts Mill Goudy"/>
                          <a:ea typeface="Sorts Mill Goudy"/>
                          <a:cs typeface="Sorts Mill Goudy"/>
                          <a:sym typeface="Sorts Mill Goudy"/>
                        </a:rPr>
                        <a:t>Tutors are a part of the learning community of the class.</a:t>
                      </a:r>
                      <a:endParaRPr sz="1800" b="1" dirty="0">
                        <a:solidFill>
                          <a:schemeClr val="dk1"/>
                        </a:solidFill>
                        <a:latin typeface="Sorts Mill Goudy"/>
                        <a:ea typeface="Sorts Mill Goudy"/>
                        <a:cs typeface="Sorts Mill Goudy"/>
                        <a:sym typeface="Sorts Mill Goudy"/>
                      </a:endParaRPr>
                    </a:p>
                    <a:p>
                      <a:pPr marL="457200" lvl="0" indent="-330200" algn="l" rtl="0">
                        <a:spcBef>
                          <a:spcPts val="0"/>
                        </a:spcBef>
                        <a:spcAft>
                          <a:spcPts val="0"/>
                        </a:spcAft>
                        <a:buClr>
                          <a:schemeClr val="dk1"/>
                        </a:buClr>
                        <a:buSzPts val="1600"/>
                        <a:buFont typeface="Sorts Mill Goudy"/>
                        <a:buChar char="•"/>
                      </a:pPr>
                      <a:r>
                        <a:rPr lang="en" sz="1800" b="1" dirty="0">
                          <a:solidFill>
                            <a:schemeClr val="dk1"/>
                          </a:solidFill>
                          <a:latin typeface="Sorts Mill Goudy"/>
                          <a:ea typeface="Sorts Mill Goudy"/>
                          <a:cs typeface="Sorts Mill Goudy"/>
                          <a:sym typeface="Sorts Mill Goudy"/>
                        </a:rPr>
                        <a:t>Faculty/tutor relationship is key to the continuity.</a:t>
                      </a:r>
                      <a:endParaRPr sz="1800" b="1" dirty="0">
                        <a:solidFill>
                          <a:schemeClr val="dk1"/>
                        </a:solidFill>
                        <a:latin typeface="Sorts Mill Goudy"/>
                        <a:ea typeface="Sorts Mill Goudy"/>
                        <a:cs typeface="Sorts Mill Goudy"/>
                        <a:sym typeface="Sorts Mill Goudy"/>
                      </a:endParaRPr>
                    </a:p>
                    <a:p>
                      <a:pPr marL="457200" lvl="0" indent="-330200" algn="l" rtl="0">
                        <a:spcBef>
                          <a:spcPts val="0"/>
                        </a:spcBef>
                        <a:spcAft>
                          <a:spcPts val="0"/>
                        </a:spcAft>
                        <a:buClr>
                          <a:schemeClr val="dk1"/>
                        </a:buClr>
                        <a:buSzPts val="1600"/>
                        <a:buFont typeface="Sorts Mill Goudy"/>
                        <a:buChar char="•"/>
                      </a:pPr>
                      <a:r>
                        <a:rPr lang="en" sz="1800" b="1" dirty="0">
                          <a:solidFill>
                            <a:schemeClr val="dk1"/>
                          </a:solidFill>
                          <a:latin typeface="Sorts Mill Goudy"/>
                          <a:ea typeface="Sorts Mill Goudy"/>
                          <a:cs typeface="Sorts Mill Goudy"/>
                          <a:sym typeface="Sorts Mill Goudy"/>
                        </a:rPr>
                        <a:t>Tutoring is focused on skills in a specific disciplinary context.</a:t>
                      </a:r>
                      <a:endParaRPr sz="1800" b="1" dirty="0">
                        <a:solidFill>
                          <a:schemeClr val="dk1"/>
                        </a:solidFill>
                        <a:latin typeface="Sorts Mill Goudy"/>
                        <a:ea typeface="Sorts Mill Goudy"/>
                        <a:cs typeface="Sorts Mill Goudy"/>
                        <a:sym typeface="Sorts Mill Goudy"/>
                      </a:endParaRPr>
                    </a:p>
                    <a:p>
                      <a:pPr marL="457200" lvl="0" indent="-330200" algn="l" rtl="0">
                        <a:spcBef>
                          <a:spcPts val="0"/>
                        </a:spcBef>
                        <a:spcAft>
                          <a:spcPts val="0"/>
                        </a:spcAft>
                        <a:buClr>
                          <a:schemeClr val="dk1"/>
                        </a:buClr>
                        <a:buSzPts val="1600"/>
                        <a:buFont typeface="Sorts Mill Goudy"/>
                        <a:buChar char="•"/>
                      </a:pPr>
                      <a:r>
                        <a:rPr lang="en" sz="1800" b="1" dirty="0">
                          <a:solidFill>
                            <a:schemeClr val="dk1"/>
                          </a:solidFill>
                          <a:latin typeface="Sorts Mill Goudy"/>
                          <a:ea typeface="Sorts Mill Goudy"/>
                          <a:cs typeface="Sorts Mill Goudy"/>
                          <a:sym typeface="Sorts Mill Goudy"/>
                        </a:rPr>
                        <a:t>Focus is on the success of a particular course and discipline.</a:t>
                      </a:r>
                      <a:endParaRPr sz="1800" b="1" dirty="0">
                        <a:solidFill>
                          <a:schemeClr val="dk1"/>
                        </a:solidFill>
                        <a:latin typeface="Sorts Mill Goudy"/>
                        <a:ea typeface="Sorts Mill Goudy"/>
                        <a:cs typeface="Sorts Mill Goudy"/>
                        <a:sym typeface="Sorts Mill Goudy"/>
                      </a:endParaRPr>
                    </a:p>
                    <a:p>
                      <a:pPr marL="457200" lvl="0" indent="-330200" algn="l" rtl="0">
                        <a:spcBef>
                          <a:spcPts val="0"/>
                        </a:spcBef>
                        <a:spcAft>
                          <a:spcPts val="0"/>
                        </a:spcAft>
                        <a:buClr>
                          <a:schemeClr val="dk1"/>
                        </a:buClr>
                        <a:buSzPts val="1600"/>
                        <a:buFont typeface="Sorts Mill Goudy"/>
                        <a:buChar char="•"/>
                      </a:pPr>
                      <a:r>
                        <a:rPr lang="en" sz="1800" b="1" dirty="0">
                          <a:solidFill>
                            <a:schemeClr val="dk1"/>
                          </a:solidFill>
                          <a:latin typeface="Sorts Mill Goudy"/>
                          <a:ea typeface="Sorts Mill Goudy"/>
                          <a:cs typeface="Sorts Mill Goudy"/>
                          <a:sym typeface="Sorts Mill Goudy"/>
                        </a:rPr>
                        <a:t>Activities related to the skills and assignments of the course.</a:t>
                      </a:r>
                      <a:endParaRPr sz="1800" b="1" dirty="0">
                        <a:solidFill>
                          <a:schemeClr val="dk1"/>
                        </a:solidFill>
                        <a:latin typeface="Sorts Mill Goudy"/>
                        <a:ea typeface="Sorts Mill Goudy"/>
                        <a:cs typeface="Sorts Mill Goudy"/>
                        <a:sym typeface="Sorts Mill Goudy"/>
                      </a:endParaRPr>
                    </a:p>
                    <a:p>
                      <a:pPr marL="0" lvl="0" indent="0" algn="l" rtl="0">
                        <a:spcBef>
                          <a:spcPts val="0"/>
                        </a:spcBef>
                        <a:spcAft>
                          <a:spcPts val="0"/>
                        </a:spcAft>
                        <a:buNone/>
                      </a:pPr>
                      <a:endParaRPr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0"/>
                  </a:ext>
                </a:extLst>
              </a:tr>
            </a:tbl>
          </a:graphicData>
        </a:graphic>
      </p:graphicFrame>
      <p:graphicFrame>
        <p:nvGraphicFramePr>
          <p:cNvPr id="7" name="Google Shape;385;p57">
            <a:extLst>
              <a:ext uri="{FF2B5EF4-FFF2-40B4-BE49-F238E27FC236}">
                <a16:creationId xmlns:a16="http://schemas.microsoft.com/office/drawing/2014/main" id="{99D75401-5D3C-4622-93C0-84CCF12140A0}"/>
              </a:ext>
            </a:extLst>
          </p:cNvPr>
          <p:cNvGraphicFramePr/>
          <p:nvPr>
            <p:extLst>
              <p:ext uri="{D42A27DB-BD31-4B8C-83A1-F6EECF244321}">
                <p14:modId xmlns:p14="http://schemas.microsoft.com/office/powerpoint/2010/main" val="1203055587"/>
              </p:ext>
            </p:extLst>
          </p:nvPr>
        </p:nvGraphicFramePr>
        <p:xfrm>
          <a:off x="2157450" y="4421390"/>
          <a:ext cx="7239000" cy="1005810"/>
        </p:xfrm>
        <a:graphic>
          <a:graphicData uri="http://schemas.openxmlformats.org/drawingml/2006/table">
            <a:tbl>
              <a:tblPr>
                <a:noFill/>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1500"/>
                        </a:spcBef>
                        <a:spcAft>
                          <a:spcPts val="0"/>
                        </a:spcAft>
                        <a:buNone/>
                      </a:pPr>
                      <a:r>
                        <a:rPr lang="en" sz="1800" dirty="0">
                          <a:solidFill>
                            <a:schemeClr val="tx2"/>
                          </a:solidFill>
                          <a:latin typeface="Sorts Mill Goudy"/>
                          <a:ea typeface="Sorts Mill Goudy"/>
                          <a:cs typeface="Sorts Mill Goudy"/>
                          <a:sym typeface="Sorts Mill Goudy"/>
                        </a:rPr>
                        <a:t>Learning Assistance: Role of Tutor vis a vis students and faculty. Create and share tutoring philosophy, conduct group tutoring activities, participate in continuous training.</a:t>
                      </a:r>
                      <a:endParaRPr dirty="0">
                        <a:solidFill>
                          <a:schemeClr val="tx2"/>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19387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395;p58">
            <a:extLst>
              <a:ext uri="{FF2B5EF4-FFF2-40B4-BE49-F238E27FC236}">
                <a16:creationId xmlns:a16="http://schemas.microsoft.com/office/drawing/2014/main" id="{578B8974-BAA2-4E6E-AB5A-77718052CFBF}"/>
              </a:ext>
            </a:extLst>
          </p:cNvPr>
          <p:cNvGraphicFramePr/>
          <p:nvPr>
            <p:extLst>
              <p:ext uri="{D42A27DB-BD31-4B8C-83A1-F6EECF244321}">
                <p14:modId xmlns:p14="http://schemas.microsoft.com/office/powerpoint/2010/main" val="3619535559"/>
              </p:ext>
            </p:extLst>
          </p:nvPr>
        </p:nvGraphicFramePr>
        <p:xfrm>
          <a:off x="1371600" y="1376060"/>
          <a:ext cx="9177375" cy="4855572"/>
        </p:xfrm>
        <a:graphic>
          <a:graphicData uri="http://schemas.openxmlformats.org/drawingml/2006/table">
            <a:tbl>
              <a:tblPr>
                <a:noFill/>
              </a:tblPr>
              <a:tblGrid>
                <a:gridCol w="3422071">
                  <a:extLst>
                    <a:ext uri="{9D8B030D-6E8A-4147-A177-3AD203B41FA5}">
                      <a16:colId xmlns:a16="http://schemas.microsoft.com/office/drawing/2014/main" val="20000"/>
                    </a:ext>
                  </a:extLst>
                </a:gridCol>
                <a:gridCol w="3033861">
                  <a:extLst>
                    <a:ext uri="{9D8B030D-6E8A-4147-A177-3AD203B41FA5}">
                      <a16:colId xmlns:a16="http://schemas.microsoft.com/office/drawing/2014/main" val="20001"/>
                    </a:ext>
                  </a:extLst>
                </a:gridCol>
                <a:gridCol w="2721443">
                  <a:extLst>
                    <a:ext uri="{9D8B030D-6E8A-4147-A177-3AD203B41FA5}">
                      <a16:colId xmlns:a16="http://schemas.microsoft.com/office/drawing/2014/main" val="20002"/>
                    </a:ext>
                  </a:extLst>
                </a:gridCol>
              </a:tblGrid>
              <a:tr h="557922">
                <a:tc>
                  <a:txBody>
                    <a:bodyPr/>
                    <a:lstStyle/>
                    <a:p>
                      <a:pPr marL="0" lvl="0" indent="0" algn="l" rtl="0">
                        <a:spcBef>
                          <a:spcPts val="0"/>
                        </a:spcBef>
                        <a:spcAft>
                          <a:spcPts val="0"/>
                        </a:spcAft>
                        <a:buNone/>
                      </a:pPr>
                      <a:r>
                        <a:rPr lang="en" dirty="0">
                          <a:solidFill>
                            <a:schemeClr val="tx2"/>
                          </a:solidFill>
                        </a:rPr>
                        <a:t>Faculty Involvement</a:t>
                      </a:r>
                      <a:endParaRPr dirty="0">
                        <a:solidFill>
                          <a:schemeClr val="tx2"/>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2"/>
                    </a:solidFill>
                  </a:tcPr>
                </a:tc>
                <a:tc>
                  <a:txBody>
                    <a:bodyPr/>
                    <a:lstStyle/>
                    <a:p>
                      <a:pPr marL="0" lvl="0" indent="0" algn="l" rtl="0">
                        <a:spcBef>
                          <a:spcPts val="0"/>
                        </a:spcBef>
                        <a:spcAft>
                          <a:spcPts val="0"/>
                        </a:spcAft>
                        <a:buNone/>
                      </a:pPr>
                      <a:r>
                        <a:rPr lang="en" dirty="0">
                          <a:solidFill>
                            <a:schemeClr val="tx2"/>
                          </a:solidFill>
                        </a:rPr>
                        <a:t>Tell the Data Story</a:t>
                      </a:r>
                      <a:endParaRPr dirty="0">
                        <a:solidFill>
                          <a:schemeClr val="tx2"/>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2"/>
                    </a:solidFill>
                  </a:tcPr>
                </a:tc>
                <a:tc>
                  <a:txBody>
                    <a:bodyPr/>
                    <a:lstStyle/>
                    <a:p>
                      <a:pPr marL="0" lvl="0" indent="0" algn="l" rtl="0">
                        <a:spcBef>
                          <a:spcPts val="0"/>
                        </a:spcBef>
                        <a:spcAft>
                          <a:spcPts val="0"/>
                        </a:spcAft>
                        <a:buNone/>
                      </a:pPr>
                      <a:r>
                        <a:rPr lang="en" dirty="0">
                          <a:solidFill>
                            <a:schemeClr val="tx2"/>
                          </a:solidFill>
                        </a:rPr>
                        <a:t>Challenges</a:t>
                      </a:r>
                      <a:endParaRPr dirty="0">
                        <a:solidFill>
                          <a:schemeClr val="tx2"/>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2"/>
                    </a:solidFill>
                  </a:tcPr>
                </a:tc>
                <a:extLst>
                  <a:ext uri="{0D108BD9-81ED-4DB2-BD59-A6C34878D82A}">
                    <a16:rowId xmlns:a16="http://schemas.microsoft.com/office/drawing/2014/main" val="10000"/>
                  </a:ext>
                </a:extLst>
              </a:tr>
              <a:tr h="4163259">
                <a:tc>
                  <a:txBody>
                    <a:bodyPr/>
                    <a:lstStyle/>
                    <a:p>
                      <a:pPr marL="457200" lvl="0" indent="-317500" algn="l" rtl="0">
                        <a:spcBef>
                          <a:spcPts val="0"/>
                        </a:spcBef>
                        <a:spcAft>
                          <a:spcPts val="0"/>
                        </a:spcAft>
                        <a:buSzPts val="1400"/>
                        <a:buChar char="●"/>
                      </a:pPr>
                      <a:r>
                        <a:rPr lang="en" dirty="0">
                          <a:solidFill>
                            <a:schemeClr val="tx2"/>
                          </a:solidFill>
                        </a:rPr>
                        <a:t>Faculty Recommend and Mentor Tutors and Tutoring Activities-both groups of students learn on different levels</a:t>
                      </a:r>
                      <a:endParaRPr dirty="0">
                        <a:solidFill>
                          <a:schemeClr val="tx2"/>
                        </a:solidFill>
                      </a:endParaRPr>
                    </a:p>
                    <a:p>
                      <a:pPr marL="0" lvl="0" indent="0" algn="l" rtl="0">
                        <a:spcBef>
                          <a:spcPts val="0"/>
                        </a:spcBef>
                        <a:spcAft>
                          <a:spcPts val="0"/>
                        </a:spcAft>
                        <a:buNone/>
                      </a:pPr>
                      <a:endParaRPr dirty="0">
                        <a:solidFill>
                          <a:schemeClr val="tx2"/>
                        </a:solidFill>
                      </a:endParaRPr>
                    </a:p>
                    <a:p>
                      <a:pPr marL="457200" lvl="0" indent="-317500" algn="l" rtl="0">
                        <a:spcBef>
                          <a:spcPts val="0"/>
                        </a:spcBef>
                        <a:spcAft>
                          <a:spcPts val="0"/>
                        </a:spcAft>
                        <a:buSzPts val="1400"/>
                        <a:buChar char="●"/>
                      </a:pPr>
                      <a:r>
                        <a:rPr lang="en" dirty="0">
                          <a:solidFill>
                            <a:schemeClr val="tx2"/>
                          </a:solidFill>
                        </a:rPr>
                        <a:t> Faculty make the learning in the class visible, if not the focus of the class.</a:t>
                      </a:r>
                      <a:endParaRPr dirty="0">
                        <a:solidFill>
                          <a:schemeClr val="tx2"/>
                        </a:solidFill>
                      </a:endParaRPr>
                    </a:p>
                    <a:p>
                      <a:pPr marL="457200" lvl="0" indent="0" algn="l" rtl="0">
                        <a:spcBef>
                          <a:spcPts val="0"/>
                        </a:spcBef>
                        <a:spcAft>
                          <a:spcPts val="0"/>
                        </a:spcAft>
                        <a:buNone/>
                      </a:pPr>
                      <a:endParaRPr dirty="0">
                        <a:solidFill>
                          <a:schemeClr val="tx2"/>
                        </a:solidFill>
                      </a:endParaRPr>
                    </a:p>
                    <a:p>
                      <a:pPr marL="457200" lvl="0" indent="-317500" algn="l" rtl="0">
                        <a:spcBef>
                          <a:spcPts val="0"/>
                        </a:spcBef>
                        <a:spcAft>
                          <a:spcPts val="0"/>
                        </a:spcAft>
                        <a:buSzPts val="1400"/>
                        <a:buChar char="●"/>
                      </a:pPr>
                      <a:r>
                        <a:rPr lang="en" dirty="0">
                          <a:solidFill>
                            <a:schemeClr val="tx2"/>
                          </a:solidFill>
                        </a:rPr>
                        <a:t>Creates concrete opportunities for peer collaborative learning networks</a:t>
                      </a:r>
                      <a:endParaRPr dirty="0">
                        <a:solidFill>
                          <a:schemeClr val="tx2"/>
                        </a:solidFill>
                      </a:endParaRPr>
                    </a:p>
                    <a:p>
                      <a:pPr marL="0" lvl="0" indent="0" algn="l" rtl="0">
                        <a:spcBef>
                          <a:spcPts val="0"/>
                        </a:spcBef>
                        <a:spcAft>
                          <a:spcPts val="0"/>
                        </a:spcAft>
                        <a:buNone/>
                      </a:pPr>
                      <a:endParaRPr dirty="0">
                        <a:solidFill>
                          <a:schemeClr val="tx2"/>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accent6"/>
                    </a:solidFill>
                  </a:tcPr>
                </a:tc>
                <a:tc>
                  <a:txBody>
                    <a:bodyPr/>
                    <a:lstStyle/>
                    <a:p>
                      <a:pPr marL="457200" lvl="0" indent="-317500" algn="l" rtl="0">
                        <a:spcBef>
                          <a:spcPts val="0"/>
                        </a:spcBef>
                        <a:spcAft>
                          <a:spcPts val="0"/>
                        </a:spcAft>
                        <a:buSzPts val="1400"/>
                        <a:buChar char="●"/>
                      </a:pPr>
                      <a:r>
                        <a:rPr lang="en" dirty="0">
                          <a:solidFill>
                            <a:schemeClr val="accent1"/>
                          </a:solidFill>
                        </a:rPr>
                        <a:t>Why and how innovative programs work</a:t>
                      </a:r>
                      <a:endParaRPr dirty="0">
                        <a:solidFill>
                          <a:schemeClr val="accent1"/>
                        </a:solidFill>
                      </a:endParaRPr>
                    </a:p>
                    <a:p>
                      <a:pPr marL="457200" lvl="0" indent="0" algn="l" rtl="0">
                        <a:spcBef>
                          <a:spcPts val="0"/>
                        </a:spcBef>
                        <a:spcAft>
                          <a:spcPts val="0"/>
                        </a:spcAft>
                        <a:buNone/>
                      </a:pPr>
                      <a:endParaRPr dirty="0">
                        <a:solidFill>
                          <a:schemeClr val="accent1"/>
                        </a:solidFill>
                      </a:endParaRPr>
                    </a:p>
                    <a:p>
                      <a:pPr marL="457200" lvl="0" indent="-317500" algn="l" rtl="0">
                        <a:spcBef>
                          <a:spcPts val="0"/>
                        </a:spcBef>
                        <a:spcAft>
                          <a:spcPts val="0"/>
                        </a:spcAft>
                        <a:buSzPts val="1400"/>
                        <a:buChar char="●"/>
                      </a:pPr>
                      <a:r>
                        <a:rPr lang="en" dirty="0">
                          <a:solidFill>
                            <a:schemeClr val="accent1"/>
                          </a:solidFill>
                        </a:rPr>
                        <a:t>Student Success and</a:t>
                      </a:r>
                      <a:endParaRPr dirty="0">
                        <a:solidFill>
                          <a:schemeClr val="accent1"/>
                        </a:solidFill>
                      </a:endParaRPr>
                    </a:p>
                    <a:p>
                      <a:pPr marL="457200" lvl="0" indent="0" algn="l" rtl="0">
                        <a:spcBef>
                          <a:spcPts val="0"/>
                        </a:spcBef>
                        <a:spcAft>
                          <a:spcPts val="0"/>
                        </a:spcAft>
                        <a:buNone/>
                      </a:pPr>
                      <a:r>
                        <a:rPr lang="en" dirty="0">
                          <a:solidFill>
                            <a:schemeClr val="accent1"/>
                          </a:solidFill>
                        </a:rPr>
                        <a:t>Belongingness Data.</a:t>
                      </a:r>
                      <a:endParaRPr dirty="0">
                        <a:solidFill>
                          <a:schemeClr val="accent1"/>
                        </a:solidFill>
                      </a:endParaRPr>
                    </a:p>
                    <a:p>
                      <a:pPr marL="457200" lvl="0" indent="0" algn="l" rtl="0">
                        <a:spcBef>
                          <a:spcPts val="0"/>
                        </a:spcBef>
                        <a:spcAft>
                          <a:spcPts val="0"/>
                        </a:spcAft>
                        <a:buNone/>
                      </a:pPr>
                      <a:endParaRPr dirty="0">
                        <a:solidFill>
                          <a:schemeClr val="accent1"/>
                        </a:solidFill>
                      </a:endParaRPr>
                    </a:p>
                    <a:p>
                      <a:pPr marL="457200" lvl="0" indent="-317500" algn="l" rtl="0">
                        <a:spcBef>
                          <a:spcPts val="0"/>
                        </a:spcBef>
                        <a:spcAft>
                          <a:spcPts val="0"/>
                        </a:spcAft>
                        <a:buSzPts val="1400"/>
                        <a:buChar char="●"/>
                      </a:pPr>
                      <a:r>
                        <a:rPr lang="en" dirty="0">
                          <a:solidFill>
                            <a:schemeClr val="accent1"/>
                          </a:solidFill>
                        </a:rPr>
                        <a:t>Equity Data-reducing disproportionate impact</a:t>
                      </a:r>
                      <a:endParaRPr dirty="0">
                        <a:solidFill>
                          <a:schemeClr val="accent1"/>
                        </a:solidFill>
                      </a:endParaRPr>
                    </a:p>
                    <a:p>
                      <a:pPr marL="457200" lvl="0" indent="0" algn="l" rtl="0">
                        <a:spcBef>
                          <a:spcPts val="0"/>
                        </a:spcBef>
                        <a:spcAft>
                          <a:spcPts val="0"/>
                        </a:spcAft>
                        <a:buNone/>
                      </a:pPr>
                      <a:endParaRPr dirty="0">
                        <a:solidFill>
                          <a:schemeClr val="accent1"/>
                        </a:solidFill>
                      </a:endParaRPr>
                    </a:p>
                    <a:p>
                      <a:pPr marL="457200" lvl="0" indent="0" algn="l" rtl="0">
                        <a:spcBef>
                          <a:spcPts val="0"/>
                        </a:spcBef>
                        <a:spcAft>
                          <a:spcPts val="0"/>
                        </a:spcAft>
                        <a:buNone/>
                      </a:pPr>
                      <a:endParaRPr dirty="0">
                        <a:solidFill>
                          <a:schemeClr val="tx2"/>
                        </a:solidFill>
                      </a:endParaRPr>
                    </a:p>
                    <a:p>
                      <a:pPr marL="457200" lvl="0" indent="0" algn="l" rtl="0">
                        <a:spcBef>
                          <a:spcPts val="0"/>
                        </a:spcBef>
                        <a:spcAft>
                          <a:spcPts val="0"/>
                        </a:spcAft>
                        <a:buNone/>
                      </a:pPr>
                      <a:endParaRPr dirty="0">
                        <a:solidFill>
                          <a:schemeClr val="tx2"/>
                        </a:solidFill>
                      </a:endParaRPr>
                    </a:p>
                    <a:p>
                      <a:pPr marL="0" lvl="0" indent="0" algn="l" rtl="0">
                        <a:spcBef>
                          <a:spcPts val="0"/>
                        </a:spcBef>
                        <a:spcAft>
                          <a:spcPts val="0"/>
                        </a:spcAft>
                        <a:buNone/>
                      </a:pPr>
                      <a:endParaRPr dirty="0">
                        <a:solidFill>
                          <a:schemeClr val="tx2"/>
                        </a:solidFill>
                      </a:endParaRPr>
                    </a:p>
                    <a:p>
                      <a:pPr marL="0" lvl="0" indent="0" algn="l" rtl="0">
                        <a:spcBef>
                          <a:spcPts val="0"/>
                        </a:spcBef>
                        <a:spcAft>
                          <a:spcPts val="0"/>
                        </a:spcAft>
                        <a:buNone/>
                      </a:pPr>
                      <a:endParaRPr dirty="0">
                        <a:solidFill>
                          <a:schemeClr val="tx2"/>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bg2"/>
                    </a:solidFill>
                  </a:tcPr>
                </a:tc>
                <a:tc>
                  <a:txBody>
                    <a:bodyPr/>
                    <a:lstStyle/>
                    <a:p>
                      <a:pPr marL="457200" lvl="0" indent="-317500" algn="l" rtl="0">
                        <a:spcBef>
                          <a:spcPts val="0"/>
                        </a:spcBef>
                        <a:spcAft>
                          <a:spcPts val="0"/>
                        </a:spcAft>
                        <a:buSzPts val="1400"/>
                        <a:buChar char="●"/>
                      </a:pPr>
                      <a:r>
                        <a:rPr lang="en" dirty="0">
                          <a:solidFill>
                            <a:schemeClr val="tx2"/>
                          </a:solidFill>
                        </a:rPr>
                        <a:t>Collaboration for Budgets and Growing/Changing Needs.</a:t>
                      </a:r>
                      <a:endParaRPr dirty="0">
                        <a:solidFill>
                          <a:schemeClr val="tx2"/>
                        </a:solidFill>
                      </a:endParaRPr>
                    </a:p>
                    <a:p>
                      <a:pPr marL="457200" lvl="0" indent="0" algn="l" rtl="0">
                        <a:spcBef>
                          <a:spcPts val="0"/>
                        </a:spcBef>
                        <a:spcAft>
                          <a:spcPts val="0"/>
                        </a:spcAft>
                        <a:buNone/>
                      </a:pPr>
                      <a:endParaRPr dirty="0">
                        <a:solidFill>
                          <a:schemeClr val="tx2"/>
                        </a:solidFill>
                      </a:endParaRPr>
                    </a:p>
                    <a:p>
                      <a:pPr marL="457200" lvl="0" indent="-317500" algn="l" rtl="0">
                        <a:spcBef>
                          <a:spcPts val="0"/>
                        </a:spcBef>
                        <a:spcAft>
                          <a:spcPts val="0"/>
                        </a:spcAft>
                        <a:buSzPts val="1400"/>
                        <a:buChar char="●"/>
                      </a:pPr>
                      <a:r>
                        <a:rPr lang="en" dirty="0">
                          <a:solidFill>
                            <a:schemeClr val="tx2"/>
                          </a:solidFill>
                        </a:rPr>
                        <a:t>Developing and Maintaining Best Practices.</a:t>
                      </a:r>
                      <a:endParaRPr dirty="0">
                        <a:solidFill>
                          <a:schemeClr val="tx2"/>
                        </a:solidFill>
                      </a:endParaRPr>
                    </a:p>
                    <a:p>
                      <a:pPr marL="0" lvl="0" indent="0" algn="l" rtl="0">
                        <a:spcBef>
                          <a:spcPts val="0"/>
                        </a:spcBef>
                        <a:spcAft>
                          <a:spcPts val="0"/>
                        </a:spcAft>
                        <a:buNone/>
                      </a:pPr>
                      <a:endParaRPr dirty="0">
                        <a:solidFill>
                          <a:schemeClr val="tx2"/>
                        </a:solidFill>
                      </a:endParaRPr>
                    </a:p>
                    <a:p>
                      <a:pPr marL="457200" lvl="0" indent="-317500" algn="l" rtl="0">
                        <a:spcBef>
                          <a:spcPts val="0"/>
                        </a:spcBef>
                        <a:spcAft>
                          <a:spcPts val="0"/>
                        </a:spcAft>
                        <a:buSzPts val="1400"/>
                        <a:buChar char="●"/>
                      </a:pPr>
                      <a:r>
                        <a:rPr lang="en" dirty="0">
                          <a:solidFill>
                            <a:schemeClr val="tx2"/>
                          </a:solidFill>
                        </a:rPr>
                        <a:t>Organization and</a:t>
                      </a:r>
                      <a:endParaRPr dirty="0">
                        <a:solidFill>
                          <a:schemeClr val="tx2"/>
                        </a:solidFill>
                      </a:endParaRPr>
                    </a:p>
                    <a:p>
                      <a:pPr marL="457200" lvl="0" indent="0" algn="l" rtl="0">
                        <a:spcBef>
                          <a:spcPts val="0"/>
                        </a:spcBef>
                        <a:spcAft>
                          <a:spcPts val="0"/>
                        </a:spcAft>
                        <a:buNone/>
                      </a:pPr>
                      <a:r>
                        <a:rPr lang="en" dirty="0">
                          <a:solidFill>
                            <a:schemeClr val="tx2"/>
                          </a:solidFill>
                        </a:rPr>
                        <a:t>Continuous </a:t>
                      </a:r>
                      <a:endParaRPr dirty="0">
                        <a:solidFill>
                          <a:schemeClr val="tx2"/>
                        </a:solidFill>
                      </a:endParaRPr>
                    </a:p>
                    <a:p>
                      <a:pPr marL="457200" lvl="0" indent="0" algn="l" rtl="0">
                        <a:spcBef>
                          <a:spcPts val="0"/>
                        </a:spcBef>
                        <a:spcAft>
                          <a:spcPts val="0"/>
                        </a:spcAft>
                        <a:buNone/>
                      </a:pPr>
                      <a:r>
                        <a:rPr lang="en" dirty="0">
                          <a:solidFill>
                            <a:schemeClr val="tx2"/>
                          </a:solidFill>
                        </a:rPr>
                        <a:t>Consensus</a:t>
                      </a:r>
                      <a:endParaRPr dirty="0">
                        <a:solidFill>
                          <a:schemeClr val="tx2"/>
                        </a:solidFill>
                      </a:endParaRPr>
                    </a:p>
                    <a:p>
                      <a:pPr marL="457200" lvl="0" indent="0" algn="l" rtl="0">
                        <a:spcBef>
                          <a:spcPts val="0"/>
                        </a:spcBef>
                        <a:spcAft>
                          <a:spcPts val="0"/>
                        </a:spcAft>
                        <a:buNone/>
                      </a:pPr>
                      <a:r>
                        <a:rPr lang="en" dirty="0">
                          <a:solidFill>
                            <a:schemeClr val="tx2"/>
                          </a:solidFill>
                        </a:rPr>
                        <a:t>Building</a:t>
                      </a:r>
                      <a:endParaRPr dirty="0">
                        <a:solidFill>
                          <a:schemeClr val="tx2"/>
                        </a:solidFill>
                      </a:endParaRPr>
                    </a:p>
                    <a:p>
                      <a:pPr marL="457200" lvl="0" indent="0" algn="l" rtl="0">
                        <a:spcBef>
                          <a:spcPts val="0"/>
                        </a:spcBef>
                        <a:spcAft>
                          <a:spcPts val="0"/>
                        </a:spcAft>
                        <a:buNone/>
                      </a:pPr>
                      <a:endParaRPr dirty="0">
                        <a:solidFill>
                          <a:schemeClr val="tx2"/>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accent1"/>
                    </a:solidFill>
                  </a:tcPr>
                </a:tc>
                <a:extLst>
                  <a:ext uri="{0D108BD9-81ED-4DB2-BD59-A6C34878D82A}">
                    <a16:rowId xmlns:a16="http://schemas.microsoft.com/office/drawing/2014/main" val="10001"/>
                  </a:ext>
                </a:extLst>
              </a:tr>
            </a:tbl>
          </a:graphicData>
        </a:graphic>
      </p:graphicFrame>
      <p:sp>
        <p:nvSpPr>
          <p:cNvPr id="5" name="Google Shape;398;p58">
            <a:extLst>
              <a:ext uri="{FF2B5EF4-FFF2-40B4-BE49-F238E27FC236}">
                <a16:creationId xmlns:a16="http://schemas.microsoft.com/office/drawing/2014/main" id="{10DA4AC7-B37F-4649-833E-C8953AB35483}"/>
              </a:ext>
            </a:extLst>
          </p:cNvPr>
          <p:cNvSpPr/>
          <p:nvPr/>
        </p:nvSpPr>
        <p:spPr>
          <a:xfrm>
            <a:off x="2581275" y="5853430"/>
            <a:ext cx="6351900" cy="640500"/>
          </a:xfrm>
          <a:prstGeom prst="flowChartAlternateProcess">
            <a:avLst/>
          </a:prstGeom>
          <a:solidFill>
            <a:schemeClr val="bg2">
              <a:lumMod val="9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solidFill>
                  <a:schemeClr val="tx2"/>
                </a:solidFill>
                <a:latin typeface="Sorts Mill Goudy"/>
                <a:ea typeface="Sorts Mill Goudy"/>
                <a:cs typeface="Sorts Mill Goudy"/>
                <a:sym typeface="Sorts Mill Goudy"/>
              </a:rPr>
              <a:t>Creating a Culture of Innovative Learning</a:t>
            </a:r>
            <a:endParaRPr sz="2400" b="1" dirty="0">
              <a:solidFill>
                <a:schemeClr val="tx2"/>
              </a:solidFill>
              <a:latin typeface="Sorts Mill Goudy"/>
              <a:ea typeface="Sorts Mill Goudy"/>
              <a:cs typeface="Sorts Mill Goudy"/>
              <a:sym typeface="Sorts Mill Goudy"/>
            </a:endParaRPr>
          </a:p>
        </p:txBody>
      </p:sp>
      <p:sp>
        <p:nvSpPr>
          <p:cNvPr id="6" name="Google Shape;397;p58">
            <a:extLst>
              <a:ext uri="{FF2B5EF4-FFF2-40B4-BE49-F238E27FC236}">
                <a16:creationId xmlns:a16="http://schemas.microsoft.com/office/drawing/2014/main" id="{0C260FD1-8B39-453B-8402-087AC6920821}"/>
              </a:ext>
            </a:extLst>
          </p:cNvPr>
          <p:cNvSpPr/>
          <p:nvPr/>
        </p:nvSpPr>
        <p:spPr>
          <a:xfrm>
            <a:off x="9953625" y="4925003"/>
            <a:ext cx="1943099" cy="1810181"/>
          </a:xfrm>
          <a:prstGeom prst="flowChartPunchedTape">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dirty="0"/>
              <a:t>not Exceptionalism but Intentionalism</a:t>
            </a:r>
            <a:endParaRPr b="1" dirty="0"/>
          </a:p>
        </p:txBody>
      </p:sp>
      <p:pic>
        <p:nvPicPr>
          <p:cNvPr id="8" name="Google Shape;387;p57">
            <a:extLst>
              <a:ext uri="{FF2B5EF4-FFF2-40B4-BE49-F238E27FC236}">
                <a16:creationId xmlns:a16="http://schemas.microsoft.com/office/drawing/2014/main" id="{4A4FD471-8973-485B-8276-B6D9E6D538E0}"/>
              </a:ext>
            </a:extLst>
          </p:cNvPr>
          <p:cNvPicPr preferRelativeResize="0"/>
          <p:nvPr/>
        </p:nvPicPr>
        <p:blipFill>
          <a:blip r:embed="rId2">
            <a:alphaModFix/>
          </a:blip>
          <a:stretch>
            <a:fillRect/>
          </a:stretch>
        </p:blipFill>
        <p:spPr>
          <a:xfrm>
            <a:off x="10548975" y="104225"/>
            <a:ext cx="1403799" cy="1489181"/>
          </a:xfrm>
          <a:prstGeom prst="rect">
            <a:avLst/>
          </a:prstGeom>
          <a:noFill/>
          <a:ln w="19050"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3523287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3F3B-2F36-45C9-9DFA-1C8B4026BFC3}"/>
              </a:ext>
            </a:extLst>
          </p:cNvPr>
          <p:cNvSpPr>
            <a:spLocks noGrp="1"/>
          </p:cNvSpPr>
          <p:nvPr>
            <p:ph type="title"/>
          </p:nvPr>
        </p:nvSpPr>
        <p:spPr>
          <a:xfrm>
            <a:off x="1277650" y="441325"/>
            <a:ext cx="10046043" cy="1325563"/>
          </a:xfrm>
        </p:spPr>
        <p:txBody>
          <a:bodyPr anchor="t"/>
          <a:lstStyle/>
          <a:p>
            <a:r>
              <a:rPr lang="en" dirty="0">
                <a:latin typeface="Palatino"/>
                <a:ea typeface="Arial"/>
                <a:cs typeface="Arial"/>
                <a:sym typeface="Arial"/>
              </a:rPr>
              <a:t>A Key Philosophy: </a:t>
            </a:r>
            <a:br>
              <a:rPr lang="en" dirty="0">
                <a:latin typeface="Palatino"/>
                <a:ea typeface="Arial"/>
                <a:cs typeface="Arial"/>
                <a:sym typeface="Arial"/>
              </a:rPr>
            </a:br>
            <a:r>
              <a:rPr lang="en" dirty="0">
                <a:latin typeface="Palatino"/>
                <a:ea typeface="Arial"/>
                <a:cs typeface="Arial"/>
                <a:sym typeface="Arial"/>
              </a:rPr>
              <a:t>Faculty Innovations in Learning</a:t>
            </a:r>
            <a:endParaRPr lang="en-US" dirty="0">
              <a:latin typeface="Palatino"/>
            </a:endParaRPr>
          </a:p>
        </p:txBody>
      </p:sp>
      <p:pic>
        <p:nvPicPr>
          <p:cNvPr id="5" name="Google Shape;387;p57">
            <a:extLst>
              <a:ext uri="{FF2B5EF4-FFF2-40B4-BE49-F238E27FC236}">
                <a16:creationId xmlns:a16="http://schemas.microsoft.com/office/drawing/2014/main" id="{EAFBB256-2439-4FFB-B7ED-0904CCFA12CE}"/>
              </a:ext>
            </a:extLst>
          </p:cNvPr>
          <p:cNvPicPr preferRelativeResize="0"/>
          <p:nvPr/>
        </p:nvPicPr>
        <p:blipFill>
          <a:blip r:embed="rId2">
            <a:alphaModFix/>
          </a:blip>
          <a:stretch>
            <a:fillRect/>
          </a:stretch>
        </p:blipFill>
        <p:spPr>
          <a:xfrm>
            <a:off x="10548975" y="104225"/>
            <a:ext cx="1403799" cy="1489181"/>
          </a:xfrm>
          <a:prstGeom prst="rect">
            <a:avLst/>
          </a:prstGeom>
          <a:noFill/>
          <a:ln w="19050" cap="flat" cmpd="sng">
            <a:solidFill>
              <a:schemeClr val="dk2"/>
            </a:solidFill>
            <a:prstDash val="solid"/>
            <a:round/>
            <a:headEnd type="none" w="sm" len="sm"/>
            <a:tailEnd type="none" w="sm" len="sm"/>
          </a:ln>
        </p:spPr>
      </p:pic>
      <p:sp>
        <p:nvSpPr>
          <p:cNvPr id="7" name="Google Shape;427;p59">
            <a:extLst>
              <a:ext uri="{FF2B5EF4-FFF2-40B4-BE49-F238E27FC236}">
                <a16:creationId xmlns:a16="http://schemas.microsoft.com/office/drawing/2014/main" id="{B703232F-28AB-4B00-8551-6FDF17289163}"/>
              </a:ext>
            </a:extLst>
          </p:cNvPr>
          <p:cNvSpPr txBox="1"/>
          <p:nvPr/>
        </p:nvSpPr>
        <p:spPr>
          <a:xfrm>
            <a:off x="3275859" y="5603513"/>
            <a:ext cx="6303147" cy="10389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FF"/>
              </a:buClr>
              <a:buSzPts val="2800"/>
              <a:buFont typeface="Arial"/>
              <a:buNone/>
            </a:pPr>
            <a:r>
              <a:rPr lang="en" sz="2400" b="0" i="1" u="none" strike="noStrike" cap="none" dirty="0">
                <a:solidFill>
                  <a:schemeClr val="accent1"/>
                </a:solidFill>
                <a:latin typeface="Arial"/>
                <a:ea typeface="Arial"/>
                <a:cs typeface="Arial"/>
                <a:sym typeface="Arial"/>
              </a:rPr>
              <a:t>How do faculty partnerships impact your peer embedded tutoring program</a:t>
            </a:r>
            <a:r>
              <a:rPr lang="en" sz="2400" b="0" i="0" u="none" strike="noStrike" cap="none" dirty="0">
                <a:solidFill>
                  <a:schemeClr val="accent1"/>
                </a:solidFill>
                <a:latin typeface="Arial"/>
                <a:ea typeface="Arial"/>
                <a:cs typeface="Arial"/>
                <a:sym typeface="Arial"/>
              </a:rPr>
              <a:t>?</a:t>
            </a:r>
            <a:endParaRPr sz="2400" dirty="0">
              <a:solidFill>
                <a:schemeClr val="accent1"/>
              </a:solidFill>
            </a:endParaRPr>
          </a:p>
          <a:p>
            <a:pPr marL="0" marR="0" lvl="0" indent="0"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F0AAE5EF-0860-410C-83BB-415B2BEE2402}"/>
              </a:ext>
            </a:extLst>
          </p:cNvPr>
          <p:cNvSpPr txBox="1"/>
          <p:nvPr/>
        </p:nvSpPr>
        <p:spPr>
          <a:xfrm>
            <a:off x="3329126" y="1766888"/>
            <a:ext cx="6196614" cy="3742773"/>
          </a:xfrm>
          <a:prstGeom prst="rect">
            <a:avLst/>
          </a:prstGeom>
          <a:solidFill>
            <a:schemeClr val="bg2"/>
          </a:solidFill>
        </p:spPr>
        <p:txBody>
          <a:bodyPr wrap="square" rtlCol="0">
            <a:spAutoFit/>
          </a:bodyPr>
          <a:lstStyle/>
          <a:p>
            <a:endParaRPr lang="en-US" dirty="0"/>
          </a:p>
        </p:txBody>
      </p:sp>
      <p:grpSp>
        <p:nvGrpSpPr>
          <p:cNvPr id="8" name="Google Shape;406;p59">
            <a:extLst>
              <a:ext uri="{FF2B5EF4-FFF2-40B4-BE49-F238E27FC236}">
                <a16:creationId xmlns:a16="http://schemas.microsoft.com/office/drawing/2014/main" id="{160519C5-14B0-4F59-B1F8-65F3B342EC69}"/>
              </a:ext>
            </a:extLst>
          </p:cNvPr>
          <p:cNvGrpSpPr/>
          <p:nvPr/>
        </p:nvGrpSpPr>
        <p:grpSpPr>
          <a:xfrm>
            <a:off x="4206041" y="2030200"/>
            <a:ext cx="4292505" cy="3107744"/>
            <a:chOff x="1065101" y="674"/>
            <a:chExt cx="4292505" cy="4143658"/>
          </a:xfrm>
        </p:grpSpPr>
        <p:sp>
          <p:nvSpPr>
            <p:cNvPr id="9" name="Google Shape;407;p59">
              <a:extLst>
                <a:ext uri="{FF2B5EF4-FFF2-40B4-BE49-F238E27FC236}">
                  <a16:creationId xmlns:a16="http://schemas.microsoft.com/office/drawing/2014/main" id="{CC04A48D-C842-4483-8EE9-AF6E681446D0}"/>
                </a:ext>
              </a:extLst>
            </p:cNvPr>
            <p:cNvSpPr/>
            <p:nvPr/>
          </p:nvSpPr>
          <p:spPr>
            <a:xfrm>
              <a:off x="2585704" y="674"/>
              <a:ext cx="1251300" cy="1251300"/>
            </a:xfrm>
            <a:prstGeom prst="ellipse">
              <a:avLst/>
            </a:prstGeom>
            <a:gradFill>
              <a:gsLst>
                <a:gs pos="0">
                  <a:srgbClr val="D03F3B"/>
                </a:gs>
                <a:gs pos="100000">
                  <a:srgbClr val="FF9995"/>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08;p59">
              <a:extLst>
                <a:ext uri="{FF2B5EF4-FFF2-40B4-BE49-F238E27FC236}">
                  <a16:creationId xmlns:a16="http://schemas.microsoft.com/office/drawing/2014/main" id="{D9F7B2DC-6702-42EB-814A-89FEEEA8DC5B}"/>
                </a:ext>
              </a:extLst>
            </p:cNvPr>
            <p:cNvSpPr txBox="1"/>
            <p:nvPr/>
          </p:nvSpPr>
          <p:spPr>
            <a:xfrm>
              <a:off x="2768952" y="183922"/>
              <a:ext cx="884700" cy="884700"/>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 sz="1400" b="0" i="0" u="none" strike="noStrike" cap="none" dirty="0">
                  <a:solidFill>
                    <a:schemeClr val="tx2"/>
                  </a:solidFill>
                  <a:latin typeface="Arial"/>
                  <a:ea typeface="Arial"/>
                  <a:cs typeface="Arial"/>
                  <a:sym typeface="Arial"/>
                </a:rPr>
                <a:t>Campus-Wide Initiative</a:t>
              </a:r>
              <a:endParaRPr sz="1400" b="0" i="0" u="none" strike="noStrike" cap="none" dirty="0">
                <a:solidFill>
                  <a:schemeClr val="tx2"/>
                </a:solidFill>
                <a:latin typeface="Arial"/>
                <a:ea typeface="Arial"/>
                <a:cs typeface="Arial"/>
                <a:sym typeface="Arial"/>
              </a:endParaRPr>
            </a:p>
          </p:txBody>
        </p:sp>
        <p:sp>
          <p:nvSpPr>
            <p:cNvPr id="11" name="Google Shape;409;p59">
              <a:extLst>
                <a:ext uri="{FF2B5EF4-FFF2-40B4-BE49-F238E27FC236}">
                  <a16:creationId xmlns:a16="http://schemas.microsoft.com/office/drawing/2014/main" id="{6A8B4630-62E1-4A03-8D5B-B2F40F1651B9}"/>
                </a:ext>
              </a:extLst>
            </p:cNvPr>
            <p:cNvSpPr/>
            <p:nvPr/>
          </p:nvSpPr>
          <p:spPr>
            <a:xfrm rot="2158909">
              <a:off x="3797641" y="962000"/>
              <a:ext cx="332920" cy="422271"/>
            </a:xfrm>
            <a:prstGeom prst="rightArrow">
              <a:avLst>
                <a:gd name="adj1" fmla="val 60000"/>
                <a:gd name="adj2" fmla="val 50000"/>
              </a:avLst>
            </a:prstGeom>
            <a:gradFill>
              <a:gsLst>
                <a:gs pos="0">
                  <a:srgbClr val="D03F3B"/>
                </a:gs>
                <a:gs pos="100000">
                  <a:srgbClr val="FF9995"/>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10;p59">
              <a:extLst>
                <a:ext uri="{FF2B5EF4-FFF2-40B4-BE49-F238E27FC236}">
                  <a16:creationId xmlns:a16="http://schemas.microsoft.com/office/drawing/2014/main" id="{2123BA7D-5F77-4E95-9268-82561E4782E2}"/>
                </a:ext>
              </a:extLst>
            </p:cNvPr>
            <p:cNvSpPr txBox="1"/>
            <p:nvPr/>
          </p:nvSpPr>
          <p:spPr>
            <a:xfrm rot="2160017">
              <a:off x="3807131" y="1017203"/>
              <a:ext cx="233247" cy="25323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13" name="Google Shape;411;p59">
              <a:extLst>
                <a:ext uri="{FF2B5EF4-FFF2-40B4-BE49-F238E27FC236}">
                  <a16:creationId xmlns:a16="http://schemas.microsoft.com/office/drawing/2014/main" id="{27AD1146-8CFD-472F-882B-720B47442C2C}"/>
                </a:ext>
              </a:extLst>
            </p:cNvPr>
            <p:cNvSpPr/>
            <p:nvPr/>
          </p:nvSpPr>
          <p:spPr>
            <a:xfrm>
              <a:off x="4106306" y="1105456"/>
              <a:ext cx="1251300" cy="1251300"/>
            </a:xfrm>
            <a:prstGeom prst="ellipse">
              <a:avLst/>
            </a:prstGeom>
            <a:gradFill>
              <a:gsLst>
                <a:gs pos="0">
                  <a:srgbClr val="CD6F3E"/>
                </a:gs>
                <a:gs pos="100000">
                  <a:srgbClr val="FFB696"/>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2;p59">
              <a:extLst>
                <a:ext uri="{FF2B5EF4-FFF2-40B4-BE49-F238E27FC236}">
                  <a16:creationId xmlns:a16="http://schemas.microsoft.com/office/drawing/2014/main" id="{2D9DC581-FA58-431F-87A3-44A84F9AA8D7}"/>
                </a:ext>
              </a:extLst>
            </p:cNvPr>
            <p:cNvSpPr txBox="1"/>
            <p:nvPr/>
          </p:nvSpPr>
          <p:spPr>
            <a:xfrm>
              <a:off x="4289553" y="1288704"/>
              <a:ext cx="967543" cy="884700"/>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 sz="1400" b="0" i="0" u="none" strike="noStrike" cap="none" dirty="0">
                  <a:solidFill>
                    <a:schemeClr val="tx2"/>
                  </a:solidFill>
                  <a:latin typeface="Arial"/>
                  <a:ea typeface="Arial"/>
                  <a:cs typeface="Arial"/>
                  <a:sym typeface="Arial"/>
                </a:rPr>
                <a:t>Peer-Embedded</a:t>
              </a:r>
              <a:endParaRPr dirty="0">
                <a:solidFill>
                  <a:schemeClr val="tx2"/>
                </a:solidFill>
              </a:endParaRPr>
            </a:p>
            <a:p>
              <a:pPr marL="0" marR="0" lvl="0" indent="0" algn="ctr" rtl="0">
                <a:lnSpc>
                  <a:spcPct val="90000"/>
                </a:lnSpc>
                <a:spcBef>
                  <a:spcPts val="490"/>
                </a:spcBef>
                <a:spcAft>
                  <a:spcPts val="0"/>
                </a:spcAft>
                <a:buClr>
                  <a:schemeClr val="dk1"/>
                </a:buClr>
                <a:buSzPts val="1400"/>
                <a:buFont typeface="Arial"/>
                <a:buNone/>
              </a:pPr>
              <a:r>
                <a:rPr lang="en" sz="1400" b="0" i="0" u="none" strike="noStrike" cap="none" dirty="0">
                  <a:solidFill>
                    <a:schemeClr val="tx2"/>
                  </a:solidFill>
                  <a:latin typeface="Arial"/>
                  <a:ea typeface="Arial"/>
                  <a:cs typeface="Arial"/>
                  <a:sym typeface="Arial"/>
                </a:rPr>
                <a:t>Tutoring Models</a:t>
              </a:r>
              <a:endParaRPr sz="1400" b="0" i="0" u="none" strike="noStrike" cap="none" dirty="0">
                <a:solidFill>
                  <a:schemeClr val="tx2"/>
                </a:solidFill>
                <a:latin typeface="Arial"/>
                <a:ea typeface="Arial"/>
                <a:cs typeface="Arial"/>
                <a:sym typeface="Arial"/>
              </a:endParaRPr>
            </a:p>
          </p:txBody>
        </p:sp>
        <p:sp>
          <p:nvSpPr>
            <p:cNvPr id="15" name="Google Shape;413;p59">
              <a:extLst>
                <a:ext uri="{FF2B5EF4-FFF2-40B4-BE49-F238E27FC236}">
                  <a16:creationId xmlns:a16="http://schemas.microsoft.com/office/drawing/2014/main" id="{456E3E40-1169-4122-AF44-D7B7541F7907}"/>
                </a:ext>
              </a:extLst>
            </p:cNvPr>
            <p:cNvSpPr/>
            <p:nvPr/>
          </p:nvSpPr>
          <p:spPr>
            <a:xfrm rot="6479661">
              <a:off x="4277882" y="2404806"/>
              <a:ext cx="333093" cy="422366"/>
            </a:xfrm>
            <a:prstGeom prst="rightArrow">
              <a:avLst>
                <a:gd name="adj1" fmla="val 60000"/>
                <a:gd name="adj2" fmla="val 50000"/>
              </a:avLst>
            </a:prstGeom>
            <a:gradFill>
              <a:gsLst>
                <a:gs pos="0">
                  <a:srgbClr val="CD6F3E"/>
                </a:gs>
                <a:gs pos="100000">
                  <a:srgbClr val="FFB696"/>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p59">
              <a:extLst>
                <a:ext uri="{FF2B5EF4-FFF2-40B4-BE49-F238E27FC236}">
                  <a16:creationId xmlns:a16="http://schemas.microsoft.com/office/drawing/2014/main" id="{9914D086-6F86-4B65-A323-C2F42D6A189A}"/>
                </a:ext>
              </a:extLst>
            </p:cNvPr>
            <p:cNvSpPr txBox="1"/>
            <p:nvPr/>
          </p:nvSpPr>
          <p:spPr>
            <a:xfrm rot="-4320487">
              <a:off x="4343287" y="2441764"/>
              <a:ext cx="233098" cy="25330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17" name="Google Shape;415;p59">
              <a:extLst>
                <a:ext uri="{FF2B5EF4-FFF2-40B4-BE49-F238E27FC236}">
                  <a16:creationId xmlns:a16="http://schemas.microsoft.com/office/drawing/2014/main" id="{D9DBFF83-343B-4BB8-BFA9-E112CB5DE658}"/>
                </a:ext>
              </a:extLst>
            </p:cNvPr>
            <p:cNvSpPr/>
            <p:nvPr/>
          </p:nvSpPr>
          <p:spPr>
            <a:xfrm>
              <a:off x="3525488" y="2893032"/>
              <a:ext cx="1251300" cy="1251300"/>
            </a:xfrm>
            <a:prstGeom prst="ellipse">
              <a:avLst/>
            </a:prstGeom>
            <a:gradFill>
              <a:gsLst>
                <a:gs pos="0">
                  <a:srgbClr val="CA9E42"/>
                </a:gs>
                <a:gs pos="100000">
                  <a:srgbClr val="FFD99A"/>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6;p59">
              <a:extLst>
                <a:ext uri="{FF2B5EF4-FFF2-40B4-BE49-F238E27FC236}">
                  <a16:creationId xmlns:a16="http://schemas.microsoft.com/office/drawing/2014/main" id="{39B8B074-E99A-45AB-B04D-310D2CDC4988}"/>
                </a:ext>
              </a:extLst>
            </p:cNvPr>
            <p:cNvSpPr txBox="1"/>
            <p:nvPr/>
          </p:nvSpPr>
          <p:spPr>
            <a:xfrm>
              <a:off x="3708736" y="3076280"/>
              <a:ext cx="884700" cy="884700"/>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 sz="1400" b="0" i="0" u="none" strike="noStrike" cap="none" dirty="0">
                  <a:solidFill>
                    <a:schemeClr val="tx2"/>
                  </a:solidFill>
                  <a:latin typeface="Arial"/>
                  <a:ea typeface="Arial"/>
                  <a:cs typeface="Arial"/>
                  <a:sym typeface="Arial"/>
                </a:rPr>
                <a:t>Create New Initiatives</a:t>
              </a:r>
              <a:endParaRPr sz="1400" b="0" i="0" u="none" strike="noStrike" cap="none" dirty="0">
                <a:solidFill>
                  <a:schemeClr val="tx2"/>
                </a:solidFill>
                <a:latin typeface="Arial"/>
                <a:ea typeface="Arial"/>
                <a:cs typeface="Arial"/>
                <a:sym typeface="Arial"/>
              </a:endParaRPr>
            </a:p>
          </p:txBody>
        </p:sp>
        <p:sp>
          <p:nvSpPr>
            <p:cNvPr id="19" name="Google Shape;417;p59">
              <a:extLst>
                <a:ext uri="{FF2B5EF4-FFF2-40B4-BE49-F238E27FC236}">
                  <a16:creationId xmlns:a16="http://schemas.microsoft.com/office/drawing/2014/main" id="{147E9574-6FB3-4275-A708-ACA8291D12A4}"/>
                </a:ext>
              </a:extLst>
            </p:cNvPr>
            <p:cNvSpPr/>
            <p:nvPr/>
          </p:nvSpPr>
          <p:spPr>
            <a:xfrm rot="10800000">
              <a:off x="3054268" y="3307438"/>
              <a:ext cx="333000" cy="422400"/>
            </a:xfrm>
            <a:prstGeom prst="rightArrow">
              <a:avLst>
                <a:gd name="adj1" fmla="val 60000"/>
                <a:gd name="adj2" fmla="val 50000"/>
              </a:avLst>
            </a:prstGeom>
            <a:gradFill>
              <a:gsLst>
                <a:gs pos="0">
                  <a:srgbClr val="CA9E42"/>
                </a:gs>
                <a:gs pos="100000">
                  <a:srgbClr val="FFD99A"/>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8;p59">
              <a:extLst>
                <a:ext uri="{FF2B5EF4-FFF2-40B4-BE49-F238E27FC236}">
                  <a16:creationId xmlns:a16="http://schemas.microsoft.com/office/drawing/2014/main" id="{37917D74-16E2-47FD-8C71-0CBC4F3ED332}"/>
                </a:ext>
              </a:extLst>
            </p:cNvPr>
            <p:cNvSpPr txBox="1"/>
            <p:nvPr/>
          </p:nvSpPr>
          <p:spPr>
            <a:xfrm>
              <a:off x="3154181" y="3391988"/>
              <a:ext cx="233100" cy="2535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21" name="Google Shape;419;p59">
              <a:extLst>
                <a:ext uri="{FF2B5EF4-FFF2-40B4-BE49-F238E27FC236}">
                  <a16:creationId xmlns:a16="http://schemas.microsoft.com/office/drawing/2014/main" id="{54E92AE7-A57C-4B93-AA70-C490469DC566}"/>
                </a:ext>
              </a:extLst>
            </p:cNvPr>
            <p:cNvSpPr/>
            <p:nvPr/>
          </p:nvSpPr>
          <p:spPr>
            <a:xfrm>
              <a:off x="1645919" y="2893032"/>
              <a:ext cx="1251300" cy="1251300"/>
            </a:xfrm>
            <a:prstGeom prst="ellipse">
              <a:avLst/>
            </a:prstGeom>
            <a:gradFill>
              <a:gsLst>
                <a:gs pos="0">
                  <a:srgbClr val="C9C945"/>
                </a:gs>
                <a:gs pos="100000">
                  <a:srgbClr val="FFFF9A"/>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0;p59">
              <a:extLst>
                <a:ext uri="{FF2B5EF4-FFF2-40B4-BE49-F238E27FC236}">
                  <a16:creationId xmlns:a16="http://schemas.microsoft.com/office/drawing/2014/main" id="{7F64D534-7E03-4500-94DE-85811AAA0EAF}"/>
                </a:ext>
              </a:extLst>
            </p:cNvPr>
            <p:cNvSpPr txBox="1"/>
            <p:nvPr/>
          </p:nvSpPr>
          <p:spPr>
            <a:xfrm>
              <a:off x="1829167" y="3076280"/>
              <a:ext cx="884700" cy="884700"/>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 sz="1400" b="0" i="0" u="none" strike="noStrike" cap="none" dirty="0">
                  <a:solidFill>
                    <a:schemeClr val="tx2"/>
                  </a:solidFill>
                  <a:latin typeface="Arial"/>
                  <a:ea typeface="Arial"/>
                  <a:cs typeface="Arial"/>
                  <a:sym typeface="Arial"/>
                </a:rPr>
                <a:t>Outcomes and Measures</a:t>
              </a:r>
              <a:endParaRPr sz="1400" b="0" i="0" u="none" strike="noStrike" cap="none" dirty="0">
                <a:solidFill>
                  <a:schemeClr val="tx2"/>
                </a:solidFill>
                <a:latin typeface="Arial"/>
                <a:ea typeface="Arial"/>
                <a:cs typeface="Arial"/>
                <a:sym typeface="Arial"/>
              </a:endParaRPr>
            </a:p>
          </p:txBody>
        </p:sp>
        <p:sp>
          <p:nvSpPr>
            <p:cNvPr id="23" name="Google Shape;421;p59">
              <a:extLst>
                <a:ext uri="{FF2B5EF4-FFF2-40B4-BE49-F238E27FC236}">
                  <a16:creationId xmlns:a16="http://schemas.microsoft.com/office/drawing/2014/main" id="{E5A16513-A0DE-49FD-AB42-B6DCBF7563EB}"/>
                </a:ext>
              </a:extLst>
            </p:cNvPr>
            <p:cNvSpPr/>
            <p:nvPr/>
          </p:nvSpPr>
          <p:spPr>
            <a:xfrm rot="-6479661">
              <a:off x="1817552" y="2422617"/>
              <a:ext cx="333093" cy="422366"/>
            </a:xfrm>
            <a:prstGeom prst="rightArrow">
              <a:avLst>
                <a:gd name="adj1" fmla="val 60000"/>
                <a:gd name="adj2" fmla="val 50000"/>
              </a:avLst>
            </a:prstGeom>
            <a:gradFill>
              <a:gsLst>
                <a:gs pos="0">
                  <a:srgbClr val="C9C945"/>
                </a:gs>
                <a:gs pos="100000">
                  <a:srgbClr val="FFFF9A"/>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2;p59">
              <a:extLst>
                <a:ext uri="{FF2B5EF4-FFF2-40B4-BE49-F238E27FC236}">
                  <a16:creationId xmlns:a16="http://schemas.microsoft.com/office/drawing/2014/main" id="{54580FF2-F4D6-48B2-980D-17C747E6C3FD}"/>
                </a:ext>
              </a:extLst>
            </p:cNvPr>
            <p:cNvSpPr txBox="1"/>
            <p:nvPr/>
          </p:nvSpPr>
          <p:spPr>
            <a:xfrm rot="4320487">
              <a:off x="1882985" y="2554717"/>
              <a:ext cx="233098" cy="25330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25" name="Google Shape;423;p59">
              <a:extLst>
                <a:ext uri="{FF2B5EF4-FFF2-40B4-BE49-F238E27FC236}">
                  <a16:creationId xmlns:a16="http://schemas.microsoft.com/office/drawing/2014/main" id="{D96B86C6-AB63-4D10-B4FA-AADEA60AC154}"/>
                </a:ext>
              </a:extLst>
            </p:cNvPr>
            <p:cNvSpPr/>
            <p:nvPr/>
          </p:nvSpPr>
          <p:spPr>
            <a:xfrm>
              <a:off x="1065101" y="1105456"/>
              <a:ext cx="1251300" cy="1251300"/>
            </a:xfrm>
            <a:prstGeom prst="ellipse">
              <a:avLst/>
            </a:prstGeom>
            <a:gradFill>
              <a:gsLst>
                <a:gs pos="0">
                  <a:srgbClr val="9DC749"/>
                </a:gs>
                <a:gs pos="100000">
                  <a:srgbClr val="D9FF9D"/>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4;p59">
              <a:extLst>
                <a:ext uri="{FF2B5EF4-FFF2-40B4-BE49-F238E27FC236}">
                  <a16:creationId xmlns:a16="http://schemas.microsoft.com/office/drawing/2014/main" id="{C5F888AB-D60A-49D1-ABA0-3572D630FC18}"/>
                </a:ext>
              </a:extLst>
            </p:cNvPr>
            <p:cNvSpPr txBox="1"/>
            <p:nvPr/>
          </p:nvSpPr>
          <p:spPr>
            <a:xfrm>
              <a:off x="1199492" y="1354196"/>
              <a:ext cx="1004498" cy="884700"/>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1400"/>
                <a:buFont typeface="Arial"/>
                <a:buNone/>
              </a:pPr>
              <a:r>
                <a:rPr lang="en" sz="1400" b="0" i="0" u="none" strike="noStrike" cap="none" dirty="0">
                  <a:solidFill>
                    <a:schemeClr val="tx2"/>
                  </a:solidFill>
                  <a:latin typeface="Arial"/>
                  <a:ea typeface="Arial"/>
                  <a:cs typeface="Arial"/>
                  <a:sym typeface="Arial"/>
                </a:rPr>
                <a:t>Tutoring is Norm for Learning on Campus</a:t>
              </a:r>
              <a:endParaRPr sz="1400" b="0" i="0" u="none" strike="noStrike" cap="none" dirty="0">
                <a:solidFill>
                  <a:schemeClr val="tx2"/>
                </a:solidFill>
                <a:latin typeface="Arial"/>
                <a:ea typeface="Arial"/>
                <a:cs typeface="Arial"/>
                <a:sym typeface="Arial"/>
              </a:endParaRPr>
            </a:p>
          </p:txBody>
        </p:sp>
        <p:sp>
          <p:nvSpPr>
            <p:cNvPr id="27" name="Google Shape;425;p59">
              <a:extLst>
                <a:ext uri="{FF2B5EF4-FFF2-40B4-BE49-F238E27FC236}">
                  <a16:creationId xmlns:a16="http://schemas.microsoft.com/office/drawing/2014/main" id="{656E79FE-D41C-4FC8-BB30-1BB761F33C35}"/>
                </a:ext>
              </a:extLst>
            </p:cNvPr>
            <p:cNvSpPr/>
            <p:nvPr/>
          </p:nvSpPr>
          <p:spPr>
            <a:xfrm rot="-2158909">
              <a:off x="2276908" y="973200"/>
              <a:ext cx="332920" cy="422271"/>
            </a:xfrm>
            <a:prstGeom prst="rightArrow">
              <a:avLst>
                <a:gd name="adj1" fmla="val 60000"/>
                <a:gd name="adj2" fmla="val 50000"/>
              </a:avLst>
            </a:prstGeom>
            <a:gradFill>
              <a:gsLst>
                <a:gs pos="0">
                  <a:srgbClr val="9DC749"/>
                </a:gs>
                <a:gs pos="100000">
                  <a:srgbClr val="D9FF9D"/>
                </a:gs>
              </a:gsLst>
              <a:lin ang="16200038" scaled="0"/>
            </a:gradFill>
            <a:ln>
              <a:noFill/>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6;p59">
              <a:extLst>
                <a:ext uri="{FF2B5EF4-FFF2-40B4-BE49-F238E27FC236}">
                  <a16:creationId xmlns:a16="http://schemas.microsoft.com/office/drawing/2014/main" id="{A53E281B-B86B-480E-93D7-6CC16456013F}"/>
                </a:ext>
              </a:extLst>
            </p:cNvPr>
            <p:cNvSpPr txBox="1"/>
            <p:nvPr/>
          </p:nvSpPr>
          <p:spPr>
            <a:xfrm rot="-2160017">
              <a:off x="2286391" y="1086902"/>
              <a:ext cx="233247" cy="25323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443849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B6708-96F2-4C36-9EAE-DBB3DCA54295}"/>
              </a:ext>
            </a:extLst>
          </p:cNvPr>
          <p:cNvSpPr>
            <a:spLocks noGrp="1"/>
          </p:cNvSpPr>
          <p:nvPr>
            <p:ph type="title"/>
          </p:nvPr>
        </p:nvSpPr>
        <p:spPr/>
        <p:txBody>
          <a:bodyPr anchor="t"/>
          <a:lstStyle/>
          <a:p>
            <a:r>
              <a:rPr lang="en" dirty="0"/>
              <a:t>Embedded Tutors: Experiential Learning</a:t>
            </a:r>
            <a:endParaRPr lang="en-US" dirty="0"/>
          </a:p>
        </p:txBody>
      </p:sp>
      <p:sp>
        <p:nvSpPr>
          <p:cNvPr id="3" name="Content Placeholder 2">
            <a:extLst>
              <a:ext uri="{FF2B5EF4-FFF2-40B4-BE49-F238E27FC236}">
                <a16:creationId xmlns:a16="http://schemas.microsoft.com/office/drawing/2014/main" id="{C73DBDFF-D906-4CDD-9B64-EF0F4D039AF8}"/>
              </a:ext>
            </a:extLst>
          </p:cNvPr>
          <p:cNvSpPr>
            <a:spLocks noGrp="1"/>
          </p:cNvSpPr>
          <p:nvPr>
            <p:ph sz="half" idx="1"/>
          </p:nvPr>
        </p:nvSpPr>
        <p:spPr>
          <a:xfrm>
            <a:off x="1277650" y="1854306"/>
            <a:ext cx="10058400" cy="4351338"/>
          </a:xfrm>
        </p:spPr>
        <p:txBody>
          <a:bodyPr/>
          <a:lstStyle/>
          <a:p>
            <a:r>
              <a:rPr lang="en-US" dirty="0"/>
              <a:t>Near peers  or peers who have successfully taken the course with a specific instructor </a:t>
            </a:r>
          </a:p>
          <a:p>
            <a:r>
              <a:rPr lang="en-US" dirty="0"/>
              <a:t>Identified by faculty and hired and trained by the tutoring program.</a:t>
            </a:r>
          </a:p>
          <a:p>
            <a:r>
              <a:rPr lang="en-US" dirty="0"/>
              <a:t>Students who demonstrate an interest in helping students and competence in a subject area.</a:t>
            </a:r>
          </a:p>
          <a:p>
            <a:r>
              <a:rPr lang="en-US" dirty="0"/>
              <a:t>Tutors who provide tutoring with the context and understanding of a learner (not an expert). They model learner strategies.</a:t>
            </a:r>
          </a:p>
          <a:p>
            <a:r>
              <a:rPr lang="en-US" dirty="0"/>
              <a:t>Support AB705 and equity initiatives.</a:t>
            </a:r>
          </a:p>
        </p:txBody>
      </p:sp>
      <p:pic>
        <p:nvPicPr>
          <p:cNvPr id="4" name="Google Shape;387;p57">
            <a:extLst>
              <a:ext uri="{FF2B5EF4-FFF2-40B4-BE49-F238E27FC236}">
                <a16:creationId xmlns:a16="http://schemas.microsoft.com/office/drawing/2014/main" id="{76790AD2-073C-4BE4-B1D9-5E378CC09507}"/>
              </a:ext>
            </a:extLst>
          </p:cNvPr>
          <p:cNvPicPr preferRelativeResize="0"/>
          <p:nvPr/>
        </p:nvPicPr>
        <p:blipFill>
          <a:blip r:embed="rId2">
            <a:alphaModFix/>
          </a:blip>
          <a:stretch>
            <a:fillRect/>
          </a:stretch>
        </p:blipFill>
        <p:spPr>
          <a:xfrm>
            <a:off x="10548975" y="104225"/>
            <a:ext cx="1403799" cy="1489181"/>
          </a:xfrm>
          <a:prstGeom prst="rect">
            <a:avLst/>
          </a:prstGeom>
          <a:noFill/>
          <a:ln w="19050"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850060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A535-A112-40BF-A39A-4154B0AFFE03}"/>
              </a:ext>
            </a:extLst>
          </p:cNvPr>
          <p:cNvSpPr>
            <a:spLocks noGrp="1"/>
          </p:cNvSpPr>
          <p:nvPr>
            <p:ph type="title"/>
          </p:nvPr>
        </p:nvSpPr>
        <p:spPr/>
        <p:txBody>
          <a:bodyPr/>
          <a:lstStyle/>
          <a:p>
            <a:r>
              <a:rPr lang="en" dirty="0"/>
              <a:t>Creating an Intentional/Visible Culture</a:t>
            </a:r>
            <a:endParaRPr lang="en-US" dirty="0"/>
          </a:p>
        </p:txBody>
      </p:sp>
      <p:pic>
        <p:nvPicPr>
          <p:cNvPr id="4" name="Google Shape;387;p57">
            <a:extLst>
              <a:ext uri="{FF2B5EF4-FFF2-40B4-BE49-F238E27FC236}">
                <a16:creationId xmlns:a16="http://schemas.microsoft.com/office/drawing/2014/main" id="{C068284D-B957-4DCD-8D3A-1B7AD04AFC0A}"/>
              </a:ext>
            </a:extLst>
          </p:cNvPr>
          <p:cNvPicPr preferRelativeResize="0"/>
          <p:nvPr/>
        </p:nvPicPr>
        <p:blipFill>
          <a:blip r:embed="rId2">
            <a:alphaModFix/>
          </a:blip>
          <a:stretch>
            <a:fillRect/>
          </a:stretch>
        </p:blipFill>
        <p:spPr>
          <a:xfrm>
            <a:off x="10548975" y="104225"/>
            <a:ext cx="1403799" cy="1489181"/>
          </a:xfrm>
          <a:prstGeom prst="rect">
            <a:avLst/>
          </a:prstGeom>
          <a:noFill/>
          <a:ln w="19050" cap="flat" cmpd="sng">
            <a:solidFill>
              <a:schemeClr val="dk2"/>
            </a:solidFill>
            <a:prstDash val="solid"/>
            <a:round/>
            <a:headEnd type="none" w="sm" len="sm"/>
            <a:tailEnd type="none" w="sm" len="sm"/>
          </a:ln>
        </p:spPr>
      </p:pic>
      <p:graphicFrame>
        <p:nvGraphicFramePr>
          <p:cNvPr id="5" name="Google Shape;443;p61">
            <a:extLst>
              <a:ext uri="{FF2B5EF4-FFF2-40B4-BE49-F238E27FC236}">
                <a16:creationId xmlns:a16="http://schemas.microsoft.com/office/drawing/2014/main" id="{18ABC220-21BA-4732-9BB8-6B48E765C97D}"/>
              </a:ext>
            </a:extLst>
          </p:cNvPr>
          <p:cNvGraphicFramePr/>
          <p:nvPr>
            <p:extLst>
              <p:ext uri="{D42A27DB-BD31-4B8C-83A1-F6EECF244321}">
                <p14:modId xmlns:p14="http://schemas.microsoft.com/office/powerpoint/2010/main" val="4112111686"/>
              </p:ext>
            </p:extLst>
          </p:nvPr>
        </p:nvGraphicFramePr>
        <p:xfrm>
          <a:off x="2105024" y="2194520"/>
          <a:ext cx="7229475" cy="2910880"/>
        </p:xfrm>
        <a:graphic>
          <a:graphicData uri="http://schemas.openxmlformats.org/drawingml/2006/table">
            <a:tbl>
              <a:tblPr firstRow="1" bandRow="1">
                <a:noFill/>
              </a:tblPr>
              <a:tblGrid>
                <a:gridCol w="7229475">
                  <a:extLst>
                    <a:ext uri="{9D8B030D-6E8A-4147-A177-3AD203B41FA5}">
                      <a16:colId xmlns:a16="http://schemas.microsoft.com/office/drawing/2014/main" val="20000"/>
                    </a:ext>
                  </a:extLst>
                </a:gridCol>
              </a:tblGrid>
              <a:tr h="943334">
                <a:tc>
                  <a:txBody>
                    <a:bodyPr/>
                    <a:lstStyle/>
                    <a:p>
                      <a:pPr marL="0" marR="0" lvl="0" indent="0" algn="l" rtl="0">
                        <a:spcBef>
                          <a:spcPts val="0"/>
                        </a:spcBef>
                        <a:spcAft>
                          <a:spcPts val="0"/>
                        </a:spcAft>
                        <a:buNone/>
                      </a:pPr>
                      <a:r>
                        <a:rPr lang="en" sz="2400" dirty="0">
                          <a:solidFill>
                            <a:schemeClr val="tx2"/>
                          </a:solidFill>
                          <a:latin typeface="Sorts Mill Goudy"/>
                          <a:ea typeface="Sorts Mill Goudy"/>
                          <a:cs typeface="Sorts Mill Goudy"/>
                          <a:sym typeface="Sorts Mill Goudy"/>
                        </a:rPr>
                        <a:t>Tutoring seen as intrinsic to affective learning and Growth Mindset strategies </a:t>
                      </a:r>
                      <a:endParaRPr sz="2400" dirty="0">
                        <a:solidFill>
                          <a:schemeClr val="tx2"/>
                        </a:solidFill>
                        <a:latin typeface="Sorts Mill Goudy"/>
                        <a:ea typeface="Sorts Mill Goudy"/>
                        <a:cs typeface="Sorts Mill Goudy"/>
                        <a:sym typeface="Sorts Mill Goudy"/>
                      </a:endParaRPr>
                    </a:p>
                  </a:txBody>
                  <a:tcPr marL="91450" marR="91450" marT="34300" marB="34300">
                    <a:lnL w="19050" cap="flat" cmpd="sng">
                      <a:solidFill>
                        <a:srgbClr val="0000FF"/>
                      </a:solidFill>
                      <a:prstDash val="solid"/>
                      <a:round/>
                      <a:headEnd type="none" w="sm" len="sm"/>
                      <a:tailEnd type="none" w="sm" len="sm"/>
                    </a:lnL>
                    <a:lnR w="19050" cap="flat" cmpd="sng">
                      <a:solidFill>
                        <a:srgbClr val="0000FF"/>
                      </a:solidFill>
                      <a:prstDash val="solid"/>
                      <a:round/>
                      <a:headEnd type="none" w="sm" len="sm"/>
                      <a:tailEnd type="none" w="sm" len="sm"/>
                    </a:lnR>
                    <a:lnT w="19050" cap="flat" cmpd="sng">
                      <a:solidFill>
                        <a:srgbClr val="0000FF"/>
                      </a:solidFill>
                      <a:prstDash val="solid"/>
                      <a:round/>
                      <a:headEnd type="none" w="sm" len="sm"/>
                      <a:tailEnd type="none" w="sm" len="sm"/>
                    </a:lnT>
                    <a:lnB w="19050" cap="flat" cmpd="sng">
                      <a:solidFill>
                        <a:srgbClr val="0000FF"/>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512106">
                <a:tc>
                  <a:txBody>
                    <a:bodyPr/>
                    <a:lstStyle/>
                    <a:p>
                      <a:pPr marL="0" marR="0" lvl="0" indent="0" algn="l" rtl="0">
                        <a:spcBef>
                          <a:spcPts val="0"/>
                        </a:spcBef>
                        <a:spcAft>
                          <a:spcPts val="0"/>
                        </a:spcAft>
                        <a:buNone/>
                      </a:pPr>
                      <a:r>
                        <a:rPr lang="en" sz="2400">
                          <a:solidFill>
                            <a:schemeClr val="tx2"/>
                          </a:solidFill>
                          <a:latin typeface="Sorts Mill Goudy"/>
                          <a:ea typeface="Sorts Mill Goudy"/>
                          <a:cs typeface="Sorts Mill Goudy"/>
                          <a:sym typeface="Sorts Mill Goudy"/>
                        </a:rPr>
                        <a:t>Ongoing professional development</a:t>
                      </a:r>
                      <a:endParaRPr sz="2400">
                        <a:solidFill>
                          <a:schemeClr val="tx2"/>
                        </a:solidFill>
                        <a:latin typeface="Sorts Mill Goudy"/>
                        <a:ea typeface="Sorts Mill Goudy"/>
                        <a:cs typeface="Sorts Mill Goudy"/>
                        <a:sym typeface="Sorts Mill Goudy"/>
                      </a:endParaRPr>
                    </a:p>
                  </a:txBody>
                  <a:tcPr marL="91450" marR="91450" marT="34300" marB="34300">
                    <a:lnL w="19050" cap="flat" cmpd="sng">
                      <a:solidFill>
                        <a:srgbClr val="0000FF"/>
                      </a:solidFill>
                      <a:prstDash val="solid"/>
                      <a:round/>
                      <a:headEnd type="none" w="sm" len="sm"/>
                      <a:tailEnd type="none" w="sm" len="sm"/>
                    </a:lnL>
                    <a:lnR w="19050" cap="flat" cmpd="sng">
                      <a:solidFill>
                        <a:srgbClr val="0000FF"/>
                      </a:solidFill>
                      <a:prstDash val="solid"/>
                      <a:round/>
                      <a:headEnd type="none" w="sm" len="sm"/>
                      <a:tailEnd type="none" w="sm" len="sm"/>
                    </a:lnR>
                    <a:lnT w="19050" cap="flat" cmpd="sng">
                      <a:solidFill>
                        <a:srgbClr val="0000FF"/>
                      </a:solidFill>
                      <a:prstDash val="solid"/>
                      <a:round/>
                      <a:headEnd type="none" w="sm" len="sm"/>
                      <a:tailEnd type="none" w="sm" len="sm"/>
                    </a:lnT>
                    <a:lnB w="19050" cap="flat" cmpd="sng">
                      <a:solidFill>
                        <a:srgbClr val="0000FF"/>
                      </a:solidFill>
                      <a:prstDash val="solid"/>
                      <a:round/>
                      <a:headEnd type="none" w="sm" len="sm"/>
                      <a:tailEnd type="none" w="sm" len="sm"/>
                    </a:lnB>
                    <a:solidFill>
                      <a:srgbClr val="FCE5CD"/>
                    </a:solidFill>
                  </a:tcPr>
                </a:tc>
                <a:extLst>
                  <a:ext uri="{0D108BD9-81ED-4DB2-BD59-A6C34878D82A}">
                    <a16:rowId xmlns:a16="http://schemas.microsoft.com/office/drawing/2014/main" val="10001"/>
                  </a:ext>
                </a:extLst>
              </a:tr>
              <a:tr h="512106">
                <a:tc>
                  <a:txBody>
                    <a:bodyPr/>
                    <a:lstStyle/>
                    <a:p>
                      <a:pPr marL="0" marR="0" lvl="0" indent="0" algn="l" rtl="0">
                        <a:spcBef>
                          <a:spcPts val="0"/>
                        </a:spcBef>
                        <a:spcAft>
                          <a:spcPts val="0"/>
                        </a:spcAft>
                        <a:buNone/>
                      </a:pPr>
                      <a:r>
                        <a:rPr lang="en" sz="2400" dirty="0">
                          <a:solidFill>
                            <a:schemeClr val="tx2"/>
                          </a:solidFill>
                          <a:latin typeface="Sorts Mill Goudy"/>
                          <a:ea typeface="Sorts Mill Goudy"/>
                          <a:cs typeface="Sorts Mill Goudy"/>
                          <a:sym typeface="Sorts Mill Goudy"/>
                        </a:rPr>
                        <a:t>Tutor Training and Mentoring</a:t>
                      </a:r>
                      <a:endParaRPr sz="2400" dirty="0">
                        <a:solidFill>
                          <a:schemeClr val="tx2"/>
                        </a:solidFill>
                        <a:latin typeface="Sorts Mill Goudy"/>
                        <a:ea typeface="Sorts Mill Goudy"/>
                        <a:cs typeface="Sorts Mill Goudy"/>
                        <a:sym typeface="Sorts Mill Goudy"/>
                      </a:endParaRPr>
                    </a:p>
                  </a:txBody>
                  <a:tcPr marL="91450" marR="91450" marT="34300" marB="34300">
                    <a:lnL w="19050" cap="flat" cmpd="sng">
                      <a:solidFill>
                        <a:srgbClr val="0000FF"/>
                      </a:solidFill>
                      <a:prstDash val="solid"/>
                      <a:round/>
                      <a:headEnd type="none" w="sm" len="sm"/>
                      <a:tailEnd type="none" w="sm" len="sm"/>
                    </a:lnL>
                    <a:lnR w="19050" cap="flat" cmpd="sng">
                      <a:solidFill>
                        <a:srgbClr val="0000FF"/>
                      </a:solidFill>
                      <a:prstDash val="solid"/>
                      <a:round/>
                      <a:headEnd type="none" w="sm" len="sm"/>
                      <a:tailEnd type="none" w="sm" len="sm"/>
                    </a:lnR>
                    <a:lnT w="19050" cap="flat" cmpd="sng">
                      <a:solidFill>
                        <a:srgbClr val="0000FF"/>
                      </a:solidFill>
                      <a:prstDash val="solid"/>
                      <a:round/>
                      <a:headEnd type="none" w="sm" len="sm"/>
                      <a:tailEnd type="none" w="sm" len="sm"/>
                    </a:lnT>
                    <a:lnB w="19050" cap="flat" cmpd="sng">
                      <a:solidFill>
                        <a:srgbClr val="0000FF"/>
                      </a:solidFill>
                      <a:prstDash val="solid"/>
                      <a:round/>
                      <a:headEnd type="none" w="sm" len="sm"/>
                      <a:tailEnd type="none" w="sm" len="sm"/>
                    </a:lnB>
                    <a:solidFill>
                      <a:schemeClr val="accent1"/>
                    </a:solidFill>
                  </a:tcPr>
                </a:tc>
                <a:extLst>
                  <a:ext uri="{0D108BD9-81ED-4DB2-BD59-A6C34878D82A}">
                    <a16:rowId xmlns:a16="http://schemas.microsoft.com/office/drawing/2014/main" val="10002"/>
                  </a:ext>
                </a:extLst>
              </a:tr>
              <a:tr h="943334">
                <a:tc>
                  <a:txBody>
                    <a:bodyPr/>
                    <a:lstStyle/>
                    <a:p>
                      <a:pPr marL="0" marR="0" lvl="0" indent="0" algn="l" rtl="0">
                        <a:spcBef>
                          <a:spcPts val="0"/>
                        </a:spcBef>
                        <a:spcAft>
                          <a:spcPts val="0"/>
                        </a:spcAft>
                        <a:buNone/>
                      </a:pPr>
                      <a:r>
                        <a:rPr lang="en" sz="2400" dirty="0">
                          <a:solidFill>
                            <a:schemeClr val="tx2"/>
                          </a:solidFill>
                          <a:latin typeface="Sorts Mill Goudy"/>
                          <a:ea typeface="Sorts Mill Goudy"/>
                          <a:cs typeface="Sorts Mill Goudy"/>
                          <a:sym typeface="Sorts Mill Goudy"/>
                        </a:rPr>
                        <a:t>Share Effective Faculty Practices with Gateway Tutors</a:t>
                      </a:r>
                      <a:endParaRPr sz="2400" dirty="0">
                        <a:solidFill>
                          <a:schemeClr val="tx2"/>
                        </a:solidFill>
                        <a:latin typeface="Sorts Mill Goudy"/>
                        <a:ea typeface="Sorts Mill Goudy"/>
                        <a:cs typeface="Sorts Mill Goudy"/>
                        <a:sym typeface="Sorts Mill Goudy"/>
                      </a:endParaRPr>
                    </a:p>
                  </a:txBody>
                  <a:tcPr marL="91450" marR="91450" marT="34300" marB="34300">
                    <a:lnL w="19050" cap="flat" cmpd="sng">
                      <a:solidFill>
                        <a:srgbClr val="0000FF"/>
                      </a:solidFill>
                      <a:prstDash val="solid"/>
                      <a:round/>
                      <a:headEnd type="none" w="sm" len="sm"/>
                      <a:tailEnd type="none" w="sm" len="sm"/>
                    </a:lnL>
                    <a:lnR w="19050" cap="flat" cmpd="sng">
                      <a:solidFill>
                        <a:srgbClr val="0000FF"/>
                      </a:solidFill>
                      <a:prstDash val="solid"/>
                      <a:round/>
                      <a:headEnd type="none" w="sm" len="sm"/>
                      <a:tailEnd type="none" w="sm" len="sm"/>
                    </a:lnR>
                    <a:lnT w="19050" cap="flat" cmpd="sng">
                      <a:solidFill>
                        <a:srgbClr val="0000FF"/>
                      </a:solidFill>
                      <a:prstDash val="solid"/>
                      <a:round/>
                      <a:headEnd type="none" w="sm" len="sm"/>
                      <a:tailEnd type="none" w="sm" len="sm"/>
                    </a:lnT>
                    <a:lnB w="19050" cap="flat" cmpd="sng">
                      <a:solidFill>
                        <a:srgbClr val="0000FF"/>
                      </a:solidFill>
                      <a:prstDash val="solid"/>
                      <a:round/>
                      <a:headEnd type="none" w="sm" len="sm"/>
                      <a:tailEnd type="none" w="sm" len="sm"/>
                    </a:lnB>
                    <a:solidFill>
                      <a:srgbClr val="CFE2F3"/>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8283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F85D-246A-40D5-AC6F-F7541BE31969}"/>
              </a:ext>
            </a:extLst>
          </p:cNvPr>
          <p:cNvSpPr>
            <a:spLocks noGrp="1"/>
          </p:cNvSpPr>
          <p:nvPr>
            <p:ph type="title"/>
          </p:nvPr>
        </p:nvSpPr>
        <p:spPr/>
        <p:txBody>
          <a:bodyPr anchor="t"/>
          <a:lstStyle/>
          <a:p>
            <a:r>
              <a:rPr lang="en" dirty="0"/>
              <a:t>How is Embedded Tutoring Different from SI?</a:t>
            </a:r>
            <a:endParaRPr lang="en-US" dirty="0"/>
          </a:p>
        </p:txBody>
      </p:sp>
      <p:sp>
        <p:nvSpPr>
          <p:cNvPr id="5" name="Google Shape;452;p62">
            <a:extLst>
              <a:ext uri="{FF2B5EF4-FFF2-40B4-BE49-F238E27FC236}">
                <a16:creationId xmlns:a16="http://schemas.microsoft.com/office/drawing/2014/main" id="{183E1CFC-96D4-4A1D-AFD2-945966143C32}"/>
              </a:ext>
            </a:extLst>
          </p:cNvPr>
          <p:cNvSpPr txBox="1"/>
          <p:nvPr/>
        </p:nvSpPr>
        <p:spPr>
          <a:xfrm>
            <a:off x="1428750" y="5915900"/>
            <a:ext cx="10046043" cy="486300"/>
          </a:xfrm>
          <a:prstGeom prst="rect">
            <a:avLst/>
          </a:prstGeom>
          <a:solidFill>
            <a:schemeClr val="accent1"/>
          </a:solid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tx2"/>
                </a:solidFill>
                <a:latin typeface="Sorts Mill Goudy"/>
                <a:ea typeface="Sorts Mill Goudy"/>
                <a:cs typeface="Sorts Mill Goudy"/>
                <a:sym typeface="Sorts Mill Goudy"/>
              </a:rPr>
              <a:t>Which model works for your context? What culture is created by each of these models? </a:t>
            </a:r>
            <a:endParaRPr b="1" dirty="0">
              <a:solidFill>
                <a:schemeClr val="tx2"/>
              </a:solidFill>
              <a:latin typeface="Sorts Mill Goudy"/>
              <a:ea typeface="Sorts Mill Goudy"/>
              <a:cs typeface="Sorts Mill Goudy"/>
              <a:sym typeface="Sorts Mill Goudy"/>
            </a:endParaRPr>
          </a:p>
        </p:txBody>
      </p:sp>
      <p:sp>
        <p:nvSpPr>
          <p:cNvPr id="8" name="TextBox 7">
            <a:extLst>
              <a:ext uri="{FF2B5EF4-FFF2-40B4-BE49-F238E27FC236}">
                <a16:creationId xmlns:a16="http://schemas.microsoft.com/office/drawing/2014/main" id="{C4A53C12-66E2-47E4-A463-D7C5D2A35226}"/>
              </a:ext>
            </a:extLst>
          </p:cNvPr>
          <p:cNvSpPr txBox="1"/>
          <p:nvPr/>
        </p:nvSpPr>
        <p:spPr>
          <a:xfrm>
            <a:off x="2257425" y="2139073"/>
            <a:ext cx="3838575" cy="3547125"/>
          </a:xfrm>
          <a:prstGeom prst="rect">
            <a:avLst/>
          </a:prstGeom>
          <a:solidFill>
            <a:schemeClr val="bg2"/>
          </a:solidFill>
        </p:spPr>
        <p:txBody>
          <a:bodyPr wrap="square" rtlCol="0">
            <a:spAutoFit/>
          </a:bodyPr>
          <a:lstStyle/>
          <a:p>
            <a:pPr lvl="0">
              <a:spcBef>
                <a:spcPts val="1500"/>
              </a:spcBef>
            </a:pPr>
            <a:endParaRPr lang="en-US" dirty="0">
              <a:solidFill>
                <a:schemeClr val="tx2"/>
              </a:solidFill>
            </a:endParaRPr>
          </a:p>
          <a:p>
            <a:pPr lvl="0">
              <a:spcBef>
                <a:spcPts val="1500"/>
              </a:spcBef>
            </a:pPr>
            <a:r>
              <a:rPr lang="en-US" dirty="0">
                <a:solidFill>
                  <a:schemeClr val="tx2"/>
                </a:solidFill>
              </a:rPr>
              <a:t>Non-cognitive and affective learning support from Faculty and tutors.</a:t>
            </a:r>
          </a:p>
          <a:p>
            <a:pPr lvl="0">
              <a:spcBef>
                <a:spcPts val="1500"/>
              </a:spcBef>
            </a:pPr>
            <a:r>
              <a:rPr lang="en-US" dirty="0">
                <a:solidFill>
                  <a:schemeClr val="tx2"/>
                </a:solidFill>
              </a:rPr>
              <a:t>Work flexibly in and out of the classroom.</a:t>
            </a:r>
          </a:p>
          <a:p>
            <a:pPr lvl="0">
              <a:spcBef>
                <a:spcPts val="1500"/>
              </a:spcBef>
            </a:pPr>
            <a:r>
              <a:rPr lang="en-US" dirty="0">
                <a:solidFill>
                  <a:schemeClr val="tx2"/>
                </a:solidFill>
              </a:rPr>
              <a:t>Part of the planned learning and activities.</a:t>
            </a:r>
          </a:p>
          <a:p>
            <a:pPr lvl="0">
              <a:spcBef>
                <a:spcPts val="1500"/>
              </a:spcBef>
            </a:pPr>
            <a:r>
              <a:rPr lang="en-US" dirty="0">
                <a:solidFill>
                  <a:schemeClr val="tx2"/>
                </a:solidFill>
              </a:rPr>
              <a:t>Differentiated Learning</a:t>
            </a:r>
          </a:p>
          <a:p>
            <a:pPr lvl="0">
              <a:spcBef>
                <a:spcPts val="1500"/>
              </a:spcBef>
            </a:pPr>
            <a:r>
              <a:rPr lang="en-US" dirty="0">
                <a:solidFill>
                  <a:schemeClr val="tx2"/>
                </a:solidFill>
              </a:rPr>
              <a:t>SI not as successful for Basic Skills </a:t>
            </a:r>
          </a:p>
        </p:txBody>
      </p:sp>
      <p:sp>
        <p:nvSpPr>
          <p:cNvPr id="9" name="TextBox 8">
            <a:extLst>
              <a:ext uri="{FF2B5EF4-FFF2-40B4-BE49-F238E27FC236}">
                <a16:creationId xmlns:a16="http://schemas.microsoft.com/office/drawing/2014/main" id="{28BB495B-0D8D-40DC-8244-40E5142ABCD9}"/>
              </a:ext>
            </a:extLst>
          </p:cNvPr>
          <p:cNvSpPr txBox="1"/>
          <p:nvPr/>
        </p:nvSpPr>
        <p:spPr>
          <a:xfrm>
            <a:off x="6300671" y="2139073"/>
            <a:ext cx="3838575" cy="3631763"/>
          </a:xfrm>
          <a:prstGeom prst="rect">
            <a:avLst/>
          </a:prstGeom>
          <a:solidFill>
            <a:schemeClr val="accent6"/>
          </a:solidFill>
        </p:spPr>
        <p:txBody>
          <a:bodyPr wrap="square" rtlCol="0">
            <a:spAutoFit/>
          </a:bodyPr>
          <a:lstStyle/>
          <a:p>
            <a:pPr lvl="0">
              <a:spcBef>
                <a:spcPts val="1500"/>
              </a:spcBef>
            </a:pPr>
            <a:endParaRPr lang="en-US" dirty="0">
              <a:solidFill>
                <a:schemeClr val="tx2"/>
              </a:solidFill>
            </a:endParaRPr>
          </a:p>
          <a:p>
            <a:pPr lvl="0">
              <a:spcBef>
                <a:spcPts val="1500"/>
              </a:spcBef>
            </a:pPr>
            <a:r>
              <a:rPr lang="en-US" dirty="0">
                <a:solidFill>
                  <a:schemeClr val="tx2"/>
                </a:solidFill>
              </a:rPr>
              <a:t>SI leaders observe and model being a student in class.</a:t>
            </a:r>
          </a:p>
          <a:p>
            <a:pPr lvl="0">
              <a:spcBef>
                <a:spcPts val="1500"/>
              </a:spcBef>
            </a:pPr>
            <a:r>
              <a:rPr lang="en-US" dirty="0">
                <a:solidFill>
                  <a:schemeClr val="tx2"/>
                </a:solidFill>
              </a:rPr>
              <a:t>Design group learning activities for outside the class.</a:t>
            </a:r>
          </a:p>
          <a:p>
            <a:pPr lvl="0">
              <a:spcBef>
                <a:spcPts val="1500"/>
              </a:spcBef>
            </a:pPr>
            <a:r>
              <a:rPr lang="en-US" dirty="0">
                <a:solidFill>
                  <a:schemeClr val="tx2"/>
                </a:solidFill>
              </a:rPr>
              <a:t>Don’t facilitate “homework” but rather focus on study skills and content.</a:t>
            </a:r>
          </a:p>
          <a:p>
            <a:pPr lvl="0">
              <a:spcBef>
                <a:spcPts val="1500"/>
              </a:spcBef>
            </a:pPr>
            <a:r>
              <a:rPr lang="en-US" dirty="0">
                <a:solidFill>
                  <a:schemeClr val="tx2"/>
                </a:solidFill>
              </a:rPr>
              <a:t>Students who went to SI sessions are anonymous</a:t>
            </a:r>
          </a:p>
        </p:txBody>
      </p:sp>
      <p:sp>
        <p:nvSpPr>
          <p:cNvPr id="12" name="Rectangle: Rounded Corners 11">
            <a:extLst>
              <a:ext uri="{FF2B5EF4-FFF2-40B4-BE49-F238E27FC236}">
                <a16:creationId xmlns:a16="http://schemas.microsoft.com/office/drawing/2014/main" id="{9FBA856B-FD45-42E0-A495-5005E65D0D5D}"/>
              </a:ext>
            </a:extLst>
          </p:cNvPr>
          <p:cNvSpPr/>
          <p:nvPr/>
        </p:nvSpPr>
        <p:spPr>
          <a:xfrm>
            <a:off x="3128845" y="1751290"/>
            <a:ext cx="2024180" cy="7843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Embedded Tutoring</a:t>
            </a:r>
          </a:p>
        </p:txBody>
      </p:sp>
      <p:sp>
        <p:nvSpPr>
          <p:cNvPr id="13" name="Rectangle: Rounded Corners 12">
            <a:extLst>
              <a:ext uri="{FF2B5EF4-FFF2-40B4-BE49-F238E27FC236}">
                <a16:creationId xmlns:a16="http://schemas.microsoft.com/office/drawing/2014/main" id="{AE2D6019-4A01-4E14-8E0D-C2BBB12C71D9}"/>
              </a:ext>
            </a:extLst>
          </p:cNvPr>
          <p:cNvSpPr/>
          <p:nvPr/>
        </p:nvSpPr>
        <p:spPr>
          <a:xfrm>
            <a:off x="7207868" y="1746906"/>
            <a:ext cx="2024180" cy="7843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SI</a:t>
            </a:r>
          </a:p>
          <a:p>
            <a:pPr algn="ctr"/>
            <a:r>
              <a:rPr lang="en-US" dirty="0">
                <a:solidFill>
                  <a:schemeClr val="tx2"/>
                </a:solidFill>
              </a:rPr>
              <a:t>UMKC Model</a:t>
            </a:r>
          </a:p>
        </p:txBody>
      </p:sp>
    </p:spTree>
    <p:extLst>
      <p:ext uri="{BB962C8B-B14F-4D97-AF65-F5344CB8AC3E}">
        <p14:creationId xmlns:p14="http://schemas.microsoft.com/office/powerpoint/2010/main" val="2185687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D0B7B-6312-49A0-BECB-F59DAADF2218}"/>
              </a:ext>
            </a:extLst>
          </p:cNvPr>
          <p:cNvSpPr>
            <a:spLocks noGrp="1"/>
          </p:cNvSpPr>
          <p:nvPr>
            <p:ph type="title"/>
          </p:nvPr>
        </p:nvSpPr>
        <p:spPr/>
        <p:txBody>
          <a:bodyPr anchor="t"/>
          <a:lstStyle/>
          <a:p>
            <a:r>
              <a:rPr lang="en" dirty="0"/>
              <a:t>Supplemental Instruction (SI) at MSJC</a:t>
            </a:r>
            <a:endParaRPr lang="en-US" dirty="0"/>
          </a:p>
        </p:txBody>
      </p:sp>
      <p:sp>
        <p:nvSpPr>
          <p:cNvPr id="3" name="Content Placeholder 2">
            <a:extLst>
              <a:ext uri="{FF2B5EF4-FFF2-40B4-BE49-F238E27FC236}">
                <a16:creationId xmlns:a16="http://schemas.microsoft.com/office/drawing/2014/main" id="{B38C6390-F07F-4F26-A08D-75E47033F578}"/>
              </a:ext>
            </a:extLst>
          </p:cNvPr>
          <p:cNvSpPr>
            <a:spLocks noGrp="1"/>
          </p:cNvSpPr>
          <p:nvPr>
            <p:ph sz="half" idx="1"/>
          </p:nvPr>
        </p:nvSpPr>
        <p:spPr/>
        <p:txBody>
          <a:bodyPr/>
          <a:lstStyle/>
          <a:p>
            <a:pPr marL="457200" lvl="0" indent="-342900">
              <a:lnSpc>
                <a:spcPct val="100000"/>
              </a:lnSpc>
              <a:spcBef>
                <a:spcPts val="0"/>
              </a:spcBef>
              <a:buSzPts val="1800"/>
              <a:buChar char="●"/>
            </a:pPr>
            <a:r>
              <a:rPr lang="en-US" dirty="0"/>
              <a:t>In existence since Fall 2006</a:t>
            </a:r>
          </a:p>
          <a:p>
            <a:pPr marL="457200" lvl="0" indent="-342900">
              <a:lnSpc>
                <a:spcPct val="100000"/>
              </a:lnSpc>
              <a:spcBef>
                <a:spcPts val="0"/>
              </a:spcBef>
              <a:buSzPts val="1800"/>
              <a:buChar char="●"/>
            </a:pPr>
            <a:r>
              <a:rPr lang="en-US" dirty="0"/>
              <a:t>Follows the UMKC model, earned accreditation in January 2018</a:t>
            </a:r>
          </a:p>
          <a:p>
            <a:pPr marL="457200" lvl="0" indent="-342900">
              <a:lnSpc>
                <a:spcPct val="100000"/>
              </a:lnSpc>
              <a:spcBef>
                <a:spcPts val="0"/>
              </a:spcBef>
              <a:buSzPts val="1800"/>
              <a:buChar char="●"/>
            </a:pPr>
            <a:r>
              <a:rPr lang="en-US" dirty="0"/>
              <a:t>Started with grant funding (Basic Skills Initiative, 2010-2015 Title V Grant, 2011-2016 Title V STEM Grant)</a:t>
            </a:r>
          </a:p>
          <a:p>
            <a:pPr marL="457200" lvl="0" indent="-342900">
              <a:lnSpc>
                <a:spcPct val="100000"/>
              </a:lnSpc>
              <a:spcBef>
                <a:spcPts val="0"/>
              </a:spcBef>
              <a:buSzPts val="1800"/>
              <a:buChar char="●"/>
            </a:pPr>
            <a:r>
              <a:rPr lang="en-US" dirty="0"/>
              <a:t>Fully institutionalized beginning the Fall 2017 through the MSJC Program Review and Resource Allocation Proposal process</a:t>
            </a:r>
          </a:p>
          <a:p>
            <a:pPr marL="914400" lvl="1" indent="-317500">
              <a:lnSpc>
                <a:spcPct val="100000"/>
              </a:lnSpc>
              <a:spcBef>
                <a:spcPts val="0"/>
              </a:spcBef>
              <a:buSzPts val="1400"/>
              <a:buChar char="○"/>
            </a:pPr>
            <a:r>
              <a:rPr lang="en-US" dirty="0"/>
              <a:t>Non-Teaching Full-Time Faculty Coordinator</a:t>
            </a:r>
          </a:p>
          <a:p>
            <a:pPr marL="914400" lvl="1" indent="-317500">
              <a:lnSpc>
                <a:spcPct val="100000"/>
              </a:lnSpc>
              <a:spcBef>
                <a:spcPts val="0"/>
              </a:spcBef>
              <a:buSzPts val="1400"/>
              <a:buChar char="○"/>
            </a:pPr>
            <a:r>
              <a:rPr lang="en-US" dirty="0"/>
              <a:t>Part-Time Classified Specialist</a:t>
            </a:r>
          </a:p>
          <a:p>
            <a:pPr marL="914400" lvl="1" indent="-317500">
              <a:lnSpc>
                <a:spcPct val="100000"/>
              </a:lnSpc>
              <a:spcBef>
                <a:spcPts val="0"/>
              </a:spcBef>
              <a:buSzPts val="1400"/>
              <a:buChar char="○"/>
            </a:pPr>
            <a:r>
              <a:rPr lang="en-US" dirty="0"/>
              <a:t>Full-Time Classified Clerical Assistant</a:t>
            </a:r>
          </a:p>
          <a:p>
            <a:pPr marL="457200" lvl="0" indent="-342900">
              <a:lnSpc>
                <a:spcPct val="100000"/>
              </a:lnSpc>
              <a:spcBef>
                <a:spcPts val="0"/>
              </a:spcBef>
              <a:buSzPts val="1800"/>
              <a:buChar char="●"/>
            </a:pPr>
            <a:r>
              <a:rPr lang="en-US" dirty="0"/>
              <a:t>Typically 45 - 55 SI Leaders supporting 50 - 65 sections of historically difficult courses in about a dozen disciplines</a:t>
            </a:r>
          </a:p>
        </p:txBody>
      </p:sp>
      <p:pic>
        <p:nvPicPr>
          <p:cNvPr id="6" name="Google Shape;461;p63">
            <a:extLst>
              <a:ext uri="{FF2B5EF4-FFF2-40B4-BE49-F238E27FC236}">
                <a16:creationId xmlns:a16="http://schemas.microsoft.com/office/drawing/2014/main" id="{ECF17AD8-73BA-4B64-88FB-C450284F1D10}"/>
              </a:ext>
            </a:extLst>
          </p:cNvPr>
          <p:cNvPicPr preferRelativeResize="0"/>
          <p:nvPr/>
        </p:nvPicPr>
        <p:blipFill>
          <a:blip r:embed="rId2">
            <a:alphaModFix/>
          </a:blip>
          <a:stretch>
            <a:fillRect/>
          </a:stretch>
        </p:blipFill>
        <p:spPr>
          <a:xfrm>
            <a:off x="10267951" y="5491722"/>
            <a:ext cx="1598668" cy="1005401"/>
          </a:xfrm>
          <a:prstGeom prst="rect">
            <a:avLst/>
          </a:prstGeom>
          <a:noFill/>
          <a:ln>
            <a:noFill/>
          </a:ln>
        </p:spPr>
      </p:pic>
      <p:pic>
        <p:nvPicPr>
          <p:cNvPr id="8" name="Picture 7">
            <a:extLst>
              <a:ext uri="{FF2B5EF4-FFF2-40B4-BE49-F238E27FC236}">
                <a16:creationId xmlns:a16="http://schemas.microsoft.com/office/drawing/2014/main" id="{9E62CE25-14F2-492F-9482-F0309DFBD606}"/>
              </a:ext>
            </a:extLst>
          </p:cNvPr>
          <p:cNvPicPr>
            <a:picLocks noChangeAspect="1"/>
          </p:cNvPicPr>
          <p:nvPr/>
        </p:nvPicPr>
        <p:blipFill>
          <a:blip r:embed="rId3"/>
          <a:stretch>
            <a:fillRect/>
          </a:stretch>
        </p:blipFill>
        <p:spPr>
          <a:xfrm>
            <a:off x="8599552" y="5491722"/>
            <a:ext cx="1668399" cy="967027"/>
          </a:xfrm>
          <a:prstGeom prst="rect">
            <a:avLst/>
          </a:prstGeom>
        </p:spPr>
      </p:pic>
    </p:spTree>
    <p:extLst>
      <p:ext uri="{BB962C8B-B14F-4D97-AF65-F5344CB8AC3E}">
        <p14:creationId xmlns:p14="http://schemas.microsoft.com/office/powerpoint/2010/main" val="2925772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997B-A6E4-4BF9-B64C-BF630CCB4B07}"/>
              </a:ext>
            </a:extLst>
          </p:cNvPr>
          <p:cNvSpPr>
            <a:spLocks noGrp="1"/>
          </p:cNvSpPr>
          <p:nvPr>
            <p:ph type="title"/>
          </p:nvPr>
        </p:nvSpPr>
        <p:spPr/>
        <p:txBody>
          <a:bodyPr anchor="t"/>
          <a:lstStyle/>
          <a:p>
            <a:r>
              <a:rPr lang="fr-FR" dirty="0"/>
              <a:t>Online </a:t>
            </a:r>
            <a:r>
              <a:rPr lang="en" dirty="0"/>
              <a:t>Supplemental</a:t>
            </a:r>
            <a:r>
              <a:rPr lang="fr-FR" dirty="0"/>
              <a:t> Instruction (SI) at MSJC</a:t>
            </a:r>
            <a:endParaRPr lang="en-US" dirty="0"/>
          </a:p>
        </p:txBody>
      </p:sp>
      <p:pic>
        <p:nvPicPr>
          <p:cNvPr id="10" name="Google Shape;461;p63">
            <a:extLst>
              <a:ext uri="{FF2B5EF4-FFF2-40B4-BE49-F238E27FC236}">
                <a16:creationId xmlns:a16="http://schemas.microsoft.com/office/drawing/2014/main" id="{54432B18-338A-48A8-A232-9062B30C0CD9}"/>
              </a:ext>
            </a:extLst>
          </p:cNvPr>
          <p:cNvPicPr preferRelativeResize="0"/>
          <p:nvPr/>
        </p:nvPicPr>
        <p:blipFill>
          <a:blip r:embed="rId3">
            <a:alphaModFix/>
          </a:blip>
          <a:stretch>
            <a:fillRect/>
          </a:stretch>
        </p:blipFill>
        <p:spPr>
          <a:xfrm>
            <a:off x="10363201" y="5453348"/>
            <a:ext cx="1598668" cy="1005401"/>
          </a:xfrm>
          <a:prstGeom prst="rect">
            <a:avLst/>
          </a:prstGeom>
          <a:noFill/>
          <a:ln>
            <a:noFill/>
          </a:ln>
        </p:spPr>
      </p:pic>
      <p:pic>
        <p:nvPicPr>
          <p:cNvPr id="11" name="Picture 10">
            <a:extLst>
              <a:ext uri="{FF2B5EF4-FFF2-40B4-BE49-F238E27FC236}">
                <a16:creationId xmlns:a16="http://schemas.microsoft.com/office/drawing/2014/main" id="{D5CAE173-DA3D-42CD-8F24-9D1B29038201}"/>
              </a:ext>
            </a:extLst>
          </p:cNvPr>
          <p:cNvPicPr>
            <a:picLocks noChangeAspect="1"/>
          </p:cNvPicPr>
          <p:nvPr/>
        </p:nvPicPr>
        <p:blipFill>
          <a:blip r:embed="rId4"/>
          <a:stretch>
            <a:fillRect/>
          </a:stretch>
        </p:blipFill>
        <p:spPr>
          <a:xfrm>
            <a:off x="8599552" y="5491722"/>
            <a:ext cx="1668399" cy="967027"/>
          </a:xfrm>
          <a:prstGeom prst="rect">
            <a:avLst/>
          </a:prstGeom>
        </p:spPr>
      </p:pic>
      <p:graphicFrame>
        <p:nvGraphicFramePr>
          <p:cNvPr id="21" name="Table 21">
            <a:extLst>
              <a:ext uri="{FF2B5EF4-FFF2-40B4-BE49-F238E27FC236}">
                <a16:creationId xmlns:a16="http://schemas.microsoft.com/office/drawing/2014/main" id="{573E5282-8C9B-4173-9FD5-D2C6A0C73320}"/>
              </a:ext>
            </a:extLst>
          </p:cNvPr>
          <p:cNvGraphicFramePr>
            <a:graphicFrameLocks noGrp="1"/>
          </p:cNvGraphicFramePr>
          <p:nvPr>
            <p:ph sz="half" idx="1"/>
            <p:extLst>
              <p:ext uri="{D42A27DB-BD31-4B8C-83A1-F6EECF244321}">
                <p14:modId xmlns:p14="http://schemas.microsoft.com/office/powerpoint/2010/main" val="3160183355"/>
              </p:ext>
            </p:extLst>
          </p:nvPr>
        </p:nvGraphicFramePr>
        <p:xfrm>
          <a:off x="1360543" y="1355776"/>
          <a:ext cx="10058400" cy="40894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758599806"/>
                    </a:ext>
                  </a:extLst>
                </a:gridCol>
                <a:gridCol w="2514600">
                  <a:extLst>
                    <a:ext uri="{9D8B030D-6E8A-4147-A177-3AD203B41FA5}">
                      <a16:colId xmlns:a16="http://schemas.microsoft.com/office/drawing/2014/main" val="388025180"/>
                    </a:ext>
                  </a:extLst>
                </a:gridCol>
                <a:gridCol w="2514600">
                  <a:extLst>
                    <a:ext uri="{9D8B030D-6E8A-4147-A177-3AD203B41FA5}">
                      <a16:colId xmlns:a16="http://schemas.microsoft.com/office/drawing/2014/main" val="364437091"/>
                    </a:ext>
                  </a:extLst>
                </a:gridCol>
                <a:gridCol w="2514600">
                  <a:extLst>
                    <a:ext uri="{9D8B030D-6E8A-4147-A177-3AD203B41FA5}">
                      <a16:colId xmlns:a16="http://schemas.microsoft.com/office/drawing/2014/main" val="3202336189"/>
                    </a:ext>
                  </a:extLst>
                </a:gridCol>
              </a:tblGrid>
              <a:tr h="370840">
                <a:tc>
                  <a:txBody>
                    <a:bodyPr/>
                    <a:lstStyle/>
                    <a:p>
                      <a:r>
                        <a:rPr lang="en-US" dirty="0">
                          <a:solidFill>
                            <a:schemeClr val="tx2"/>
                          </a:solidFill>
                        </a:rPr>
                        <a:t>Microsoft Teams</a:t>
                      </a:r>
                    </a:p>
                  </a:txBody>
                  <a:tcPr/>
                </a:tc>
                <a:tc>
                  <a:txBody>
                    <a:bodyPr/>
                    <a:lstStyle/>
                    <a:p>
                      <a:r>
                        <a:rPr lang="en-US" dirty="0">
                          <a:solidFill>
                            <a:schemeClr val="tx2"/>
                          </a:solidFill>
                        </a:rPr>
                        <a:t>Cranium Café</a:t>
                      </a:r>
                    </a:p>
                  </a:txBody>
                  <a:tcPr/>
                </a:tc>
                <a:tc>
                  <a:txBody>
                    <a:bodyPr/>
                    <a:lstStyle/>
                    <a:p>
                      <a:r>
                        <a:rPr lang="en-US" dirty="0">
                          <a:solidFill>
                            <a:schemeClr val="tx2"/>
                          </a:solidFill>
                        </a:rPr>
                        <a:t>Pisces</a:t>
                      </a:r>
                    </a:p>
                  </a:txBody>
                  <a:tcPr/>
                </a:tc>
                <a:tc>
                  <a:txBody>
                    <a:bodyPr/>
                    <a:lstStyle/>
                    <a:p>
                      <a:r>
                        <a:rPr lang="en-US" dirty="0">
                          <a:solidFill>
                            <a:schemeClr val="tx2"/>
                          </a:solidFill>
                        </a:rPr>
                        <a:t>Zoom</a:t>
                      </a:r>
                    </a:p>
                  </a:txBody>
                  <a:tcPr>
                    <a:solidFill>
                      <a:schemeClr val="accent5"/>
                    </a:solidFill>
                  </a:tcPr>
                </a:tc>
                <a:extLst>
                  <a:ext uri="{0D108BD9-81ED-4DB2-BD59-A6C34878D82A}">
                    <a16:rowId xmlns:a16="http://schemas.microsoft.com/office/drawing/2014/main" val="2600438519"/>
                  </a:ext>
                </a:extLst>
              </a:tr>
              <a:tr h="370840">
                <a:tc>
                  <a:txBody>
                    <a:bodyPr/>
                    <a:lstStyle/>
                    <a:p>
                      <a:r>
                        <a:rPr lang="en-US" dirty="0">
                          <a:solidFill>
                            <a:schemeClr val="tx2"/>
                          </a:solidFill>
                        </a:rPr>
                        <a:t>Capabilities:</a:t>
                      </a:r>
                    </a:p>
                    <a:p>
                      <a:pPr marL="285750" indent="-285750">
                        <a:buFont typeface="Arial" panose="020B0604020202020204" pitchFamily="34" charset="0"/>
                        <a:buChar char="•"/>
                      </a:pPr>
                      <a:r>
                        <a:rPr lang="en-US" sz="1400" dirty="0">
                          <a:solidFill>
                            <a:schemeClr val="tx2"/>
                          </a:solidFill>
                        </a:rPr>
                        <a:t>Breakout rooms</a:t>
                      </a:r>
                    </a:p>
                    <a:p>
                      <a:pPr marL="285750" indent="-285750">
                        <a:buFont typeface="Arial" panose="020B0604020202020204" pitchFamily="34" charset="0"/>
                        <a:buChar char="•"/>
                      </a:pPr>
                      <a:r>
                        <a:rPr lang="en-US" sz="1400" dirty="0">
                          <a:solidFill>
                            <a:schemeClr val="tx2"/>
                          </a:solidFill>
                        </a:rPr>
                        <a:t>File sharing &amp; storage</a:t>
                      </a:r>
                    </a:p>
                    <a:p>
                      <a:pPr marL="285750" indent="-285750">
                        <a:buFont typeface="Arial" panose="020B0604020202020204" pitchFamily="34" charset="0"/>
                        <a:buChar char="•"/>
                      </a:pPr>
                      <a:r>
                        <a:rPr lang="en-US" sz="1400" dirty="0">
                          <a:solidFill>
                            <a:schemeClr val="tx2"/>
                          </a:solidFill>
                        </a:rPr>
                        <a:t>Video Chat</a:t>
                      </a:r>
                    </a:p>
                    <a:p>
                      <a:pPr marL="285750" indent="-285750">
                        <a:buFont typeface="Arial" panose="020B0604020202020204" pitchFamily="34" charset="0"/>
                        <a:buChar char="•"/>
                      </a:pPr>
                      <a:r>
                        <a:rPr lang="en-US" sz="1400" dirty="0">
                          <a:solidFill>
                            <a:schemeClr val="tx2"/>
                          </a:solidFill>
                        </a:rPr>
                        <a:t>Recording feature with closed captioning</a:t>
                      </a:r>
                    </a:p>
                    <a:p>
                      <a:pPr marL="285750" indent="-285750">
                        <a:buFont typeface="Arial" panose="020B0604020202020204" pitchFamily="34" charset="0"/>
                        <a:buChar char="•"/>
                      </a:pPr>
                      <a:r>
                        <a:rPr lang="en-US" sz="1400" dirty="0">
                          <a:solidFill>
                            <a:schemeClr val="tx2"/>
                          </a:solidFill>
                        </a:rPr>
                        <a:t>Team page management</a:t>
                      </a:r>
                    </a:p>
                    <a:p>
                      <a:pPr marL="285750" indent="-285750">
                        <a:buFont typeface="Arial" panose="020B0604020202020204" pitchFamily="34" charset="0"/>
                        <a:buChar char="•"/>
                      </a:pPr>
                      <a:r>
                        <a:rPr lang="en-US" sz="1400" dirty="0">
                          <a:solidFill>
                            <a:schemeClr val="tx2"/>
                          </a:solidFill>
                        </a:rPr>
                        <a:t>Device compatibility</a:t>
                      </a:r>
                    </a:p>
                  </a:txBody>
                  <a:tcPr/>
                </a:tc>
                <a:tc>
                  <a:txBody>
                    <a:bodyPr/>
                    <a:lstStyle/>
                    <a:p>
                      <a:r>
                        <a:rPr lang="en-US" dirty="0">
                          <a:solidFill>
                            <a:schemeClr val="tx2"/>
                          </a:solidFill>
                        </a:rPr>
                        <a:t>Capabilities:</a:t>
                      </a:r>
                    </a:p>
                    <a:p>
                      <a:pPr marL="285750" indent="-285750">
                        <a:buFont typeface="Arial" panose="020B0604020202020204" pitchFamily="34" charset="0"/>
                        <a:buChar char="•"/>
                      </a:pPr>
                      <a:r>
                        <a:rPr lang="en-US" sz="1400" dirty="0">
                          <a:solidFill>
                            <a:schemeClr val="tx2"/>
                          </a:solidFill>
                        </a:rPr>
                        <a:t>Meeting rooms</a:t>
                      </a:r>
                    </a:p>
                    <a:p>
                      <a:pPr marL="285750" indent="-285750">
                        <a:buFont typeface="Arial" panose="020B0604020202020204" pitchFamily="34" charset="0"/>
                        <a:buChar char="•"/>
                      </a:pPr>
                      <a:r>
                        <a:rPr lang="en-US" sz="1400" dirty="0">
                          <a:solidFill>
                            <a:schemeClr val="tx2"/>
                          </a:solidFill>
                        </a:rPr>
                        <a:t>Document sharing</a:t>
                      </a:r>
                    </a:p>
                    <a:p>
                      <a:pPr marL="285750" indent="-285750">
                        <a:buFont typeface="Arial" panose="020B0604020202020204" pitchFamily="34" charset="0"/>
                        <a:buChar char="•"/>
                      </a:pPr>
                      <a:r>
                        <a:rPr lang="en-US" sz="1400" dirty="0">
                          <a:solidFill>
                            <a:schemeClr val="tx2"/>
                          </a:solidFill>
                        </a:rPr>
                        <a:t>Video Chat</a:t>
                      </a:r>
                    </a:p>
                    <a:p>
                      <a:pPr marL="285750" indent="-285750">
                        <a:buFont typeface="Arial" panose="020B0604020202020204" pitchFamily="34" charset="0"/>
                        <a:buChar char="•"/>
                      </a:pPr>
                      <a:r>
                        <a:rPr lang="en-US" sz="1400" dirty="0">
                          <a:solidFill>
                            <a:schemeClr val="tx2"/>
                          </a:solidFill>
                        </a:rPr>
                        <a:t>Interactive whiteboard</a:t>
                      </a:r>
                    </a:p>
                    <a:p>
                      <a:pPr marL="285750" indent="-285750">
                        <a:buFont typeface="Arial" panose="020B0604020202020204" pitchFamily="34" charset="0"/>
                        <a:buChar char="•"/>
                      </a:pPr>
                      <a:r>
                        <a:rPr lang="en-US" sz="1400" dirty="0">
                          <a:solidFill>
                            <a:schemeClr val="tx2"/>
                          </a:solidFill>
                        </a:rPr>
                        <a:t>Closed captioning</a:t>
                      </a:r>
                    </a:p>
                    <a:p>
                      <a:endParaRPr lang="en-US" dirty="0">
                        <a:solidFill>
                          <a:schemeClr val="tx2"/>
                        </a:solidFill>
                      </a:endParaRPr>
                    </a:p>
                  </a:txBody>
                  <a:tcPr/>
                </a:tc>
                <a:tc>
                  <a:txBody>
                    <a:bodyPr/>
                    <a:lstStyle/>
                    <a:p>
                      <a:r>
                        <a:rPr lang="en-US" dirty="0">
                          <a:solidFill>
                            <a:schemeClr val="tx2"/>
                          </a:solidFill>
                        </a:rPr>
                        <a:t>Capabilities:</a:t>
                      </a:r>
                    </a:p>
                    <a:p>
                      <a:pPr marL="285750" indent="-285750">
                        <a:buFont typeface="Arial" panose="020B0604020202020204" pitchFamily="34" charset="0"/>
                        <a:buChar char="•"/>
                      </a:pPr>
                      <a:r>
                        <a:rPr lang="en-US" sz="1400" dirty="0">
                          <a:solidFill>
                            <a:schemeClr val="tx2"/>
                          </a:solidFill>
                        </a:rPr>
                        <a:t>Meeting rooms</a:t>
                      </a:r>
                    </a:p>
                    <a:p>
                      <a:pPr marL="285750" indent="-285750">
                        <a:buFont typeface="Arial" panose="020B0604020202020204" pitchFamily="34" charset="0"/>
                        <a:buChar char="•"/>
                      </a:pPr>
                      <a:r>
                        <a:rPr lang="en-US" sz="1400" dirty="0">
                          <a:solidFill>
                            <a:schemeClr val="tx2"/>
                          </a:solidFill>
                        </a:rPr>
                        <a:t>Chat rooms</a:t>
                      </a:r>
                    </a:p>
                    <a:p>
                      <a:pPr marL="285750" indent="-285750">
                        <a:buFont typeface="Arial" panose="020B0604020202020204" pitchFamily="34" charset="0"/>
                        <a:buChar char="•"/>
                      </a:pPr>
                      <a:r>
                        <a:rPr lang="en-US" sz="1400" dirty="0">
                          <a:solidFill>
                            <a:schemeClr val="tx2"/>
                          </a:solidFill>
                        </a:rPr>
                        <a:t>Document sharing</a:t>
                      </a:r>
                    </a:p>
                    <a:p>
                      <a:pPr marL="285750" indent="-285750">
                        <a:buFont typeface="Arial" panose="020B0604020202020204" pitchFamily="34" charset="0"/>
                        <a:buChar char="•"/>
                      </a:pPr>
                      <a:r>
                        <a:rPr lang="en-US" sz="1400" dirty="0">
                          <a:solidFill>
                            <a:schemeClr val="tx2"/>
                          </a:solidFill>
                        </a:rPr>
                        <a:t>Interactive whiteboard</a:t>
                      </a:r>
                    </a:p>
                    <a:p>
                      <a:pPr marL="285750" indent="-285750">
                        <a:buFont typeface="Arial" panose="020B0604020202020204" pitchFamily="34" charset="0"/>
                        <a:buChar char="•"/>
                      </a:pPr>
                      <a:r>
                        <a:rPr lang="en-US" sz="1400" dirty="0">
                          <a:solidFill>
                            <a:schemeClr val="tx2"/>
                          </a:solidFill>
                        </a:rPr>
                        <a:t>Automatic capture of reporting data</a:t>
                      </a:r>
                    </a:p>
                  </a:txBody>
                  <a:tcPr/>
                </a:tc>
                <a:tc>
                  <a:txBody>
                    <a:bodyPr/>
                    <a:lstStyle/>
                    <a:p>
                      <a:r>
                        <a:rPr lang="en-US" dirty="0">
                          <a:solidFill>
                            <a:schemeClr val="tx2"/>
                          </a:solidFill>
                        </a:rPr>
                        <a:t>Capabilities:</a:t>
                      </a:r>
                    </a:p>
                    <a:p>
                      <a:pPr marL="285750" indent="-285750">
                        <a:buFont typeface="Arial" panose="020B0604020202020204" pitchFamily="34" charset="0"/>
                        <a:buChar char="•"/>
                      </a:pPr>
                      <a:r>
                        <a:rPr lang="en-US" sz="1400" dirty="0">
                          <a:solidFill>
                            <a:schemeClr val="tx2"/>
                          </a:solidFill>
                        </a:rPr>
                        <a:t>Breakout rooms</a:t>
                      </a:r>
                    </a:p>
                    <a:p>
                      <a:pPr marL="285750" indent="-285750">
                        <a:buFont typeface="Arial" panose="020B0604020202020204" pitchFamily="34" charset="0"/>
                        <a:buChar char="•"/>
                      </a:pPr>
                      <a:r>
                        <a:rPr lang="en-US" sz="1400" dirty="0">
                          <a:solidFill>
                            <a:schemeClr val="tx2"/>
                          </a:solidFill>
                        </a:rPr>
                        <a:t>File sharing &amp; storage</a:t>
                      </a:r>
                    </a:p>
                    <a:p>
                      <a:pPr marL="285750" indent="-285750">
                        <a:buFont typeface="Arial" panose="020B0604020202020204" pitchFamily="34" charset="0"/>
                        <a:buChar char="•"/>
                      </a:pPr>
                      <a:r>
                        <a:rPr lang="en-US" sz="1400" dirty="0">
                          <a:solidFill>
                            <a:schemeClr val="tx2"/>
                          </a:solidFill>
                        </a:rPr>
                        <a:t>Interactive whiteboard</a:t>
                      </a:r>
                    </a:p>
                    <a:p>
                      <a:pPr marL="285750" indent="-285750">
                        <a:buFont typeface="Arial" panose="020B0604020202020204" pitchFamily="34" charset="0"/>
                        <a:buChar char="•"/>
                      </a:pPr>
                      <a:r>
                        <a:rPr lang="en-US" sz="1400" dirty="0">
                          <a:solidFill>
                            <a:schemeClr val="tx2"/>
                          </a:solidFill>
                        </a:rPr>
                        <a:t>Video Chat</a:t>
                      </a:r>
                    </a:p>
                    <a:p>
                      <a:pPr marL="285750" indent="-285750">
                        <a:buFont typeface="Arial" panose="020B0604020202020204" pitchFamily="34" charset="0"/>
                        <a:buChar char="•"/>
                      </a:pPr>
                      <a:r>
                        <a:rPr lang="en-US" sz="1400" dirty="0">
                          <a:solidFill>
                            <a:schemeClr val="tx2"/>
                          </a:solidFill>
                        </a:rPr>
                        <a:t>Recording feature with closed captioning</a:t>
                      </a:r>
                    </a:p>
                    <a:p>
                      <a:pPr marL="285750" indent="-285750">
                        <a:buFont typeface="Arial" panose="020B0604020202020204" pitchFamily="34" charset="0"/>
                        <a:buChar char="•"/>
                      </a:pPr>
                      <a:r>
                        <a:rPr lang="en-US" sz="1400" dirty="0">
                          <a:solidFill>
                            <a:schemeClr val="tx2"/>
                          </a:solidFill>
                        </a:rPr>
                        <a:t>Device compatibility</a:t>
                      </a:r>
                    </a:p>
                  </a:txBody>
                  <a:tcPr>
                    <a:solidFill>
                      <a:schemeClr val="accent6"/>
                    </a:solidFill>
                  </a:tcPr>
                </a:tc>
                <a:extLst>
                  <a:ext uri="{0D108BD9-81ED-4DB2-BD59-A6C34878D82A}">
                    <a16:rowId xmlns:a16="http://schemas.microsoft.com/office/drawing/2014/main" val="2458779017"/>
                  </a:ext>
                </a:extLst>
              </a:tr>
              <a:tr h="370840">
                <a:tc>
                  <a:txBody>
                    <a:bodyPr/>
                    <a:lstStyle/>
                    <a:p>
                      <a:r>
                        <a:rPr lang="en-US" dirty="0">
                          <a:solidFill>
                            <a:schemeClr val="tx2"/>
                          </a:solidFill>
                        </a:rPr>
                        <a:t>Limitations:</a:t>
                      </a:r>
                    </a:p>
                    <a:p>
                      <a:pPr marL="285750" indent="-285750">
                        <a:buFont typeface="Arial" panose="020B0604020202020204" pitchFamily="34" charset="0"/>
                        <a:buChar char="•"/>
                      </a:pPr>
                      <a:r>
                        <a:rPr lang="en-US" sz="1400" dirty="0">
                          <a:solidFill>
                            <a:schemeClr val="tx2"/>
                          </a:solidFill>
                        </a:rPr>
                        <a:t>Unavailable to link with student email account</a:t>
                      </a:r>
                    </a:p>
                    <a:p>
                      <a:pPr marL="285750" indent="-285750">
                        <a:buFont typeface="Arial" panose="020B0604020202020204" pitchFamily="34" charset="0"/>
                        <a:buChar char="•"/>
                      </a:pPr>
                      <a:r>
                        <a:rPr lang="en-US" sz="1400" dirty="0">
                          <a:solidFill>
                            <a:schemeClr val="tx2"/>
                          </a:solidFill>
                        </a:rPr>
                        <a:t>Limited compatibility with iPads</a:t>
                      </a:r>
                    </a:p>
                    <a:p>
                      <a:pPr marL="285750" indent="-285750">
                        <a:buFont typeface="Arial" panose="020B0604020202020204" pitchFamily="34" charset="0"/>
                        <a:buChar char="•"/>
                      </a:pPr>
                      <a:r>
                        <a:rPr lang="en-US" sz="1400" dirty="0">
                          <a:solidFill>
                            <a:schemeClr val="tx2"/>
                          </a:solidFill>
                        </a:rPr>
                        <a:t>Time restriction for account set up</a:t>
                      </a:r>
                    </a:p>
                  </a:txBody>
                  <a:tcPr/>
                </a:tc>
                <a:tc>
                  <a:txBody>
                    <a:bodyPr/>
                    <a:lstStyle/>
                    <a:p>
                      <a:r>
                        <a:rPr lang="en-US" dirty="0">
                          <a:solidFill>
                            <a:schemeClr val="tx2"/>
                          </a:solidFill>
                        </a:rPr>
                        <a:t>Limitations:</a:t>
                      </a:r>
                    </a:p>
                    <a:p>
                      <a:pPr marL="285750" indent="-285750">
                        <a:buFont typeface="Arial" panose="020B0604020202020204" pitchFamily="34" charset="0"/>
                        <a:buChar char="•"/>
                      </a:pPr>
                      <a:r>
                        <a:rPr lang="en-US" sz="1400" dirty="0">
                          <a:solidFill>
                            <a:schemeClr val="tx2"/>
                          </a:solidFill>
                        </a:rPr>
                        <a:t>Limited space in each meeting room</a:t>
                      </a:r>
                    </a:p>
                    <a:p>
                      <a:pPr marL="285750" indent="-285750">
                        <a:buFont typeface="Arial" panose="020B0604020202020204" pitchFamily="34" charset="0"/>
                        <a:buChar char="•"/>
                      </a:pPr>
                      <a:r>
                        <a:rPr lang="en-US" sz="1400" dirty="0">
                          <a:solidFill>
                            <a:schemeClr val="tx2"/>
                          </a:solidFill>
                        </a:rPr>
                        <a:t>Not intuitive</a:t>
                      </a:r>
                    </a:p>
                    <a:p>
                      <a:pPr marL="285750" indent="-285750">
                        <a:buFont typeface="Arial" panose="020B0604020202020204" pitchFamily="34" charset="0"/>
                        <a:buChar char="•"/>
                      </a:pPr>
                      <a:r>
                        <a:rPr lang="en-US" sz="1400" dirty="0">
                          <a:solidFill>
                            <a:schemeClr val="tx2"/>
                          </a:solidFill>
                        </a:rPr>
                        <a:t>Fixed roles of students</a:t>
                      </a:r>
                    </a:p>
                    <a:p>
                      <a:pPr marL="285750" indent="-285750">
                        <a:buFont typeface="Arial" panose="020B0604020202020204" pitchFamily="34" charset="0"/>
                        <a:buChar char="•"/>
                      </a:pPr>
                      <a:r>
                        <a:rPr lang="en-US" sz="1400" dirty="0">
                          <a:solidFill>
                            <a:schemeClr val="tx2"/>
                          </a:solidFill>
                        </a:rPr>
                        <a:t>Staff must be present for full “host” functions</a:t>
                      </a:r>
                    </a:p>
                  </a:txBody>
                  <a:tcPr/>
                </a:tc>
                <a:tc>
                  <a:txBody>
                    <a:bodyPr/>
                    <a:lstStyle/>
                    <a:p>
                      <a:r>
                        <a:rPr lang="en-US" dirty="0">
                          <a:solidFill>
                            <a:schemeClr val="tx2"/>
                          </a:solidFill>
                        </a:rPr>
                        <a:t>Limitations:</a:t>
                      </a:r>
                    </a:p>
                    <a:p>
                      <a:pPr marL="285750" indent="-285750">
                        <a:buFont typeface="Arial" panose="020B0604020202020204" pitchFamily="34" charset="0"/>
                        <a:buChar char="•"/>
                      </a:pPr>
                      <a:r>
                        <a:rPr lang="en-US" sz="1400" dirty="0">
                          <a:solidFill>
                            <a:schemeClr val="tx2"/>
                          </a:solidFill>
                        </a:rPr>
                        <a:t>Not intuitive</a:t>
                      </a:r>
                    </a:p>
                    <a:p>
                      <a:pPr marL="285750" indent="-285750">
                        <a:buFont typeface="Arial" panose="020B0604020202020204" pitchFamily="34" charset="0"/>
                        <a:buChar char="•"/>
                      </a:pPr>
                      <a:r>
                        <a:rPr lang="en-US" sz="1400" dirty="0">
                          <a:solidFill>
                            <a:schemeClr val="tx2"/>
                          </a:solidFill>
                        </a:rPr>
                        <a:t>Must toggle between video chat and access to shared whiteboard</a:t>
                      </a:r>
                    </a:p>
                    <a:p>
                      <a:pPr marL="285750" indent="-285750">
                        <a:buFont typeface="Arial" panose="020B0604020202020204" pitchFamily="34" charset="0"/>
                        <a:buChar char="•"/>
                      </a:pPr>
                      <a:r>
                        <a:rPr lang="en-US" sz="1400" dirty="0">
                          <a:solidFill>
                            <a:schemeClr val="tx2"/>
                          </a:solidFill>
                        </a:rPr>
                        <a:t>Necessary device set up</a:t>
                      </a:r>
                    </a:p>
                    <a:p>
                      <a:endParaRPr lang="en-US" dirty="0">
                        <a:solidFill>
                          <a:schemeClr val="tx2"/>
                        </a:solidFill>
                      </a:endParaRPr>
                    </a:p>
                  </a:txBody>
                  <a:tcPr/>
                </a:tc>
                <a:tc>
                  <a:txBody>
                    <a:bodyPr/>
                    <a:lstStyle/>
                    <a:p>
                      <a:r>
                        <a:rPr lang="en-US" dirty="0">
                          <a:solidFill>
                            <a:schemeClr val="tx2"/>
                          </a:solidFill>
                        </a:rPr>
                        <a:t>Limitations:</a:t>
                      </a:r>
                    </a:p>
                    <a:p>
                      <a:pPr marL="285750" indent="-285750">
                        <a:buFont typeface="Arial" panose="020B0604020202020204" pitchFamily="34" charset="0"/>
                        <a:buChar char="•"/>
                      </a:pPr>
                      <a:r>
                        <a:rPr lang="en-US" sz="1400" dirty="0">
                          <a:solidFill>
                            <a:schemeClr val="tx2"/>
                          </a:solidFill>
                        </a:rPr>
                        <a:t>Basic account time restrictions</a:t>
                      </a:r>
                    </a:p>
                    <a:p>
                      <a:pPr marL="285750" indent="-285750">
                        <a:buFont typeface="Arial" panose="020B0604020202020204" pitchFamily="34" charset="0"/>
                        <a:buChar char="•"/>
                      </a:pPr>
                      <a:r>
                        <a:rPr lang="en-US" sz="1400" dirty="0">
                          <a:solidFill>
                            <a:schemeClr val="tx2"/>
                          </a:solidFill>
                        </a:rPr>
                        <a:t>Chromebook limited functionality</a:t>
                      </a:r>
                    </a:p>
                    <a:p>
                      <a:pPr marL="285750" indent="-285750">
                        <a:buFont typeface="Arial" panose="020B0604020202020204" pitchFamily="34" charset="0"/>
                        <a:buChar char="•"/>
                      </a:pPr>
                      <a:r>
                        <a:rPr lang="en-US" sz="1400" dirty="0">
                          <a:solidFill>
                            <a:schemeClr val="tx2"/>
                          </a:solidFill>
                        </a:rPr>
                        <a:t>No automatic capture of reporting data</a:t>
                      </a:r>
                    </a:p>
                    <a:p>
                      <a:pPr marL="0" indent="0">
                        <a:buFont typeface="Arial" panose="020B0604020202020204" pitchFamily="34" charset="0"/>
                        <a:buNone/>
                      </a:pPr>
                      <a:endParaRPr lang="en-US" sz="1400" dirty="0">
                        <a:solidFill>
                          <a:schemeClr val="tx2"/>
                        </a:solidFill>
                      </a:endParaRPr>
                    </a:p>
                  </a:txBody>
                  <a:tcPr>
                    <a:solidFill>
                      <a:schemeClr val="accent6">
                        <a:lumMod val="20000"/>
                        <a:lumOff val="80000"/>
                      </a:schemeClr>
                    </a:solidFill>
                  </a:tcPr>
                </a:tc>
                <a:extLst>
                  <a:ext uri="{0D108BD9-81ED-4DB2-BD59-A6C34878D82A}">
                    <a16:rowId xmlns:a16="http://schemas.microsoft.com/office/drawing/2014/main" val="2868328194"/>
                  </a:ext>
                </a:extLst>
              </a:tr>
            </a:tbl>
          </a:graphicData>
        </a:graphic>
      </p:graphicFrame>
      <p:sp>
        <p:nvSpPr>
          <p:cNvPr id="23" name="Rectangle: Rounded Corners 22">
            <a:extLst>
              <a:ext uri="{FF2B5EF4-FFF2-40B4-BE49-F238E27FC236}">
                <a16:creationId xmlns:a16="http://schemas.microsoft.com/office/drawing/2014/main" id="{09D6B74F-0D58-4913-8FF5-A33DB9799AF4}"/>
              </a:ext>
            </a:extLst>
          </p:cNvPr>
          <p:cNvSpPr/>
          <p:nvPr/>
        </p:nvSpPr>
        <p:spPr>
          <a:xfrm>
            <a:off x="1360543" y="5591175"/>
            <a:ext cx="7069082" cy="790576"/>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2"/>
                </a:solidFill>
              </a:rPr>
              <a:t>Choice:  </a:t>
            </a:r>
            <a:r>
              <a:rPr lang="en-US" sz="1400" dirty="0">
                <a:solidFill>
                  <a:schemeClr val="tx2"/>
                </a:solidFill>
              </a:rPr>
              <a:t>already in use for committee meetings, faculty online office hours, </a:t>
            </a:r>
          </a:p>
          <a:p>
            <a:r>
              <a:rPr lang="en-US" sz="1400" dirty="0">
                <a:solidFill>
                  <a:schemeClr val="tx2"/>
                </a:solidFill>
              </a:rPr>
              <a:t>“real-time” classes (linked through Canvas)</a:t>
            </a:r>
          </a:p>
          <a:p>
            <a:endParaRPr lang="en-US" dirty="0">
              <a:solidFill>
                <a:schemeClr val="tx2"/>
              </a:solidFill>
            </a:endParaRPr>
          </a:p>
        </p:txBody>
      </p:sp>
    </p:spTree>
    <p:extLst>
      <p:ext uri="{BB962C8B-B14F-4D97-AF65-F5344CB8AC3E}">
        <p14:creationId xmlns:p14="http://schemas.microsoft.com/office/powerpoint/2010/main" val="1134894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1098E-F896-42F0-8B1F-FC5F27EE21B7}"/>
              </a:ext>
            </a:extLst>
          </p:cNvPr>
          <p:cNvSpPr>
            <a:spLocks noGrp="1"/>
          </p:cNvSpPr>
          <p:nvPr>
            <p:ph type="title"/>
          </p:nvPr>
        </p:nvSpPr>
        <p:spPr/>
        <p:txBody>
          <a:bodyPr anchor="t">
            <a:normAutofit fontScale="90000"/>
          </a:bodyPr>
          <a:lstStyle/>
          <a:p>
            <a:r>
              <a:rPr lang="fr-FR" dirty="0"/>
              <a:t>Online Supplemental Instruction (SI) at MSJC</a:t>
            </a:r>
            <a:br>
              <a:rPr lang="fr-FR" dirty="0"/>
            </a:br>
            <a:r>
              <a:rPr lang="fr-FR" sz="2400" dirty="0"/>
              <a:t>Transition Timeline</a:t>
            </a:r>
            <a:br>
              <a:rPr lang="fr-FR" dirty="0"/>
            </a:br>
            <a:endParaRPr lang="en-US" dirty="0"/>
          </a:p>
        </p:txBody>
      </p:sp>
      <p:grpSp>
        <p:nvGrpSpPr>
          <p:cNvPr id="8" name="Google Shape;506;p65">
            <a:extLst>
              <a:ext uri="{FF2B5EF4-FFF2-40B4-BE49-F238E27FC236}">
                <a16:creationId xmlns:a16="http://schemas.microsoft.com/office/drawing/2014/main" id="{09E01625-873D-42FB-9F28-7D88E1306CCA}"/>
              </a:ext>
            </a:extLst>
          </p:cNvPr>
          <p:cNvGrpSpPr/>
          <p:nvPr/>
        </p:nvGrpSpPr>
        <p:grpSpPr>
          <a:xfrm>
            <a:off x="1667714" y="1891731"/>
            <a:ext cx="9265913" cy="3569356"/>
            <a:chOff x="1088310" y="1486177"/>
            <a:chExt cx="6174104" cy="3008367"/>
          </a:xfrm>
        </p:grpSpPr>
        <p:sp>
          <p:nvSpPr>
            <p:cNvPr id="9" name="Google Shape;507;p65">
              <a:extLst>
                <a:ext uri="{FF2B5EF4-FFF2-40B4-BE49-F238E27FC236}">
                  <a16:creationId xmlns:a16="http://schemas.microsoft.com/office/drawing/2014/main" id="{F46EB6BE-5D8F-4F1B-A324-686F42214B27}"/>
                </a:ext>
              </a:extLst>
            </p:cNvPr>
            <p:cNvSpPr txBox="1"/>
            <p:nvPr/>
          </p:nvSpPr>
          <p:spPr>
            <a:xfrm>
              <a:off x="1088310" y="1486177"/>
              <a:ext cx="1554392" cy="2412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US" sz="1400" b="1" dirty="0">
                  <a:solidFill>
                    <a:srgbClr val="1B786E"/>
                  </a:solidFill>
                  <a:ea typeface="Roboto"/>
                  <a:cs typeface="Roboto"/>
                  <a:sym typeface="Roboto"/>
                </a:rPr>
                <a:t>Friday, </a:t>
              </a:r>
              <a:r>
                <a:rPr lang="en" sz="1400" b="1" dirty="0">
                  <a:solidFill>
                    <a:srgbClr val="1B786E"/>
                  </a:solidFill>
                  <a:ea typeface="Roboto"/>
                  <a:cs typeface="Roboto"/>
                  <a:sym typeface="Roboto"/>
                </a:rPr>
                <a:t>March  13, 2020</a:t>
              </a:r>
              <a:endParaRPr sz="1400" b="1" dirty="0">
                <a:solidFill>
                  <a:srgbClr val="1B786E"/>
                </a:solidFill>
                <a:ea typeface="Roboto"/>
                <a:cs typeface="Roboto"/>
                <a:sym typeface="Roboto"/>
              </a:endParaRPr>
            </a:p>
          </p:txBody>
        </p:sp>
        <p:sp>
          <p:nvSpPr>
            <p:cNvPr id="11" name="Google Shape;509;p65">
              <a:extLst>
                <a:ext uri="{FF2B5EF4-FFF2-40B4-BE49-F238E27FC236}">
                  <a16:creationId xmlns:a16="http://schemas.microsoft.com/office/drawing/2014/main" id="{6B5B4459-455E-49A1-82A8-C255F0C0219A}"/>
                </a:ext>
              </a:extLst>
            </p:cNvPr>
            <p:cNvSpPr txBox="1"/>
            <p:nvPr/>
          </p:nvSpPr>
          <p:spPr>
            <a:xfrm>
              <a:off x="5427614" y="3526444"/>
              <a:ext cx="1834800" cy="9681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1B786E"/>
                </a:buClr>
                <a:buSzPts val="800"/>
                <a:buFont typeface="Roboto"/>
                <a:buChar char="●"/>
              </a:pPr>
              <a:endParaRPr sz="800" dirty="0">
                <a:solidFill>
                  <a:srgbClr val="1B786E"/>
                </a:solidFill>
                <a:latin typeface="Roboto"/>
                <a:ea typeface="Roboto"/>
                <a:cs typeface="Roboto"/>
                <a:sym typeface="Roboto"/>
              </a:endParaRPr>
            </a:p>
          </p:txBody>
        </p:sp>
        <p:sp>
          <p:nvSpPr>
            <p:cNvPr id="13" name="Google Shape;511;p65">
              <a:extLst>
                <a:ext uri="{FF2B5EF4-FFF2-40B4-BE49-F238E27FC236}">
                  <a16:creationId xmlns:a16="http://schemas.microsoft.com/office/drawing/2014/main" id="{2097C019-DA13-4B1F-B005-46B3920E2A50}"/>
                </a:ext>
              </a:extLst>
            </p:cNvPr>
            <p:cNvSpPr/>
            <p:nvPr/>
          </p:nvSpPr>
          <p:spPr>
            <a:xfrm flipH="1">
              <a:off x="1088311" y="1875663"/>
              <a:ext cx="1834800" cy="143400"/>
            </a:xfrm>
            <a:prstGeom prst="parallelogram">
              <a:avLst>
                <a:gd name="adj" fmla="val 96952"/>
              </a:avLst>
            </a:prstGeom>
            <a:solidFill>
              <a:schemeClr val="accent6"/>
            </a:solidFill>
            <a:ln>
              <a:solidFill>
                <a:schemeClr val="accent5"/>
              </a:solid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4" name="Google Shape;512;p65">
              <a:extLst>
                <a:ext uri="{FF2B5EF4-FFF2-40B4-BE49-F238E27FC236}">
                  <a16:creationId xmlns:a16="http://schemas.microsoft.com/office/drawing/2014/main" id="{B38D48F2-9F8A-4F02-8F31-53A602CA77A3}"/>
                </a:ext>
              </a:extLst>
            </p:cNvPr>
            <p:cNvSpPr/>
            <p:nvPr/>
          </p:nvSpPr>
          <p:spPr>
            <a:xfrm>
              <a:off x="1088311" y="2018242"/>
              <a:ext cx="1834800" cy="143400"/>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4" name="Google Shape;511;p65">
            <a:extLst>
              <a:ext uri="{FF2B5EF4-FFF2-40B4-BE49-F238E27FC236}">
                <a16:creationId xmlns:a16="http://schemas.microsoft.com/office/drawing/2014/main" id="{FE811213-2BC5-4808-BB15-8C87BD957697}"/>
              </a:ext>
            </a:extLst>
          </p:cNvPr>
          <p:cNvSpPr/>
          <p:nvPr/>
        </p:nvSpPr>
        <p:spPr>
          <a:xfrm flipH="1">
            <a:off x="4305683" y="2353846"/>
            <a:ext cx="2366262" cy="170141"/>
          </a:xfrm>
          <a:prstGeom prst="parallelogram">
            <a:avLst>
              <a:gd name="adj" fmla="val 96952"/>
            </a:avLst>
          </a:prstGeom>
          <a:solidFill>
            <a:schemeClr val="accent6"/>
          </a:solidFill>
          <a:ln>
            <a:solidFill>
              <a:schemeClr val="accent5"/>
            </a:solid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37" name="Google Shape;512;p65">
            <a:extLst>
              <a:ext uri="{FF2B5EF4-FFF2-40B4-BE49-F238E27FC236}">
                <a16:creationId xmlns:a16="http://schemas.microsoft.com/office/drawing/2014/main" id="{D7772789-3BDA-475E-B749-6DEE0B450100}"/>
              </a:ext>
            </a:extLst>
          </p:cNvPr>
          <p:cNvSpPr/>
          <p:nvPr/>
        </p:nvSpPr>
        <p:spPr>
          <a:xfrm>
            <a:off x="4305683" y="2529462"/>
            <a:ext cx="2366262" cy="170141"/>
          </a:xfrm>
          <a:prstGeom prst="parallelogram">
            <a:avLst>
              <a:gd name="adj" fmla="val 9695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507;p65">
            <a:extLst>
              <a:ext uri="{FF2B5EF4-FFF2-40B4-BE49-F238E27FC236}">
                <a16:creationId xmlns:a16="http://schemas.microsoft.com/office/drawing/2014/main" id="{16E56226-4072-4FDE-A900-01062F1CF9C1}"/>
              </a:ext>
            </a:extLst>
          </p:cNvPr>
          <p:cNvSpPr txBox="1"/>
          <p:nvPr/>
        </p:nvSpPr>
        <p:spPr>
          <a:xfrm>
            <a:off x="4305683" y="1866626"/>
            <a:ext cx="1790317" cy="339072"/>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1400" b="1" dirty="0">
                <a:solidFill>
                  <a:srgbClr val="1B786E"/>
                </a:solidFill>
                <a:ea typeface="Roboto"/>
                <a:cs typeface="Roboto"/>
                <a:sym typeface="Roboto"/>
              </a:rPr>
              <a:t>March  16-20, 2020</a:t>
            </a:r>
            <a:endParaRPr sz="1400" b="1" dirty="0">
              <a:solidFill>
                <a:srgbClr val="1B786E"/>
              </a:solidFill>
              <a:ea typeface="Roboto"/>
              <a:cs typeface="Roboto"/>
              <a:sym typeface="Roboto"/>
            </a:endParaRPr>
          </a:p>
        </p:txBody>
      </p:sp>
      <p:sp>
        <p:nvSpPr>
          <p:cNvPr id="39" name="Rectangle 38">
            <a:extLst>
              <a:ext uri="{FF2B5EF4-FFF2-40B4-BE49-F238E27FC236}">
                <a16:creationId xmlns:a16="http://schemas.microsoft.com/office/drawing/2014/main" id="{358A8204-7A89-453D-BD19-6BB0F8B4999E}"/>
              </a:ext>
            </a:extLst>
          </p:cNvPr>
          <p:cNvSpPr/>
          <p:nvPr/>
        </p:nvSpPr>
        <p:spPr>
          <a:xfrm>
            <a:off x="4289007" y="2782358"/>
            <a:ext cx="2138339" cy="3292120"/>
          </a:xfrm>
          <a:prstGeom prst="rect">
            <a:avLst/>
          </a:prstGeom>
        </p:spPr>
        <p:txBody>
          <a:bodyPr wrap="square">
            <a:spAutoFit/>
          </a:bodyPr>
          <a:lstStyle/>
          <a:p>
            <a:pPr lvl="0">
              <a:lnSpc>
                <a:spcPct val="115000"/>
              </a:lnSpc>
            </a:pPr>
            <a:r>
              <a:rPr lang="en-US" sz="1400" b="1" dirty="0">
                <a:solidFill>
                  <a:schemeClr val="accent5"/>
                </a:solidFill>
                <a:ea typeface="Roboto"/>
                <a:cs typeface="Roboto"/>
                <a:sym typeface="Roboto"/>
              </a:rPr>
              <a:t>Campus Closed</a:t>
            </a:r>
            <a:endParaRPr lang="en" sz="1400" b="1" dirty="0">
              <a:solidFill>
                <a:schemeClr val="accent5"/>
              </a:solidFill>
              <a:ea typeface="Roboto"/>
              <a:cs typeface="Roboto"/>
              <a:sym typeface="Roboto"/>
            </a:endParaRPr>
          </a:p>
          <a:p>
            <a:pPr marL="457200" lvl="0" indent="-279400">
              <a:lnSpc>
                <a:spcPct val="115000"/>
              </a:lnSpc>
              <a:buClr>
                <a:srgbClr val="1B786E"/>
              </a:buClr>
              <a:buSzPts val="800"/>
              <a:buFont typeface="Roboto"/>
              <a:buChar char="●"/>
            </a:pPr>
            <a:r>
              <a:rPr lang="en-US" sz="1400" dirty="0">
                <a:solidFill>
                  <a:schemeClr val="accent5"/>
                </a:solidFill>
                <a:ea typeface="Roboto"/>
                <a:cs typeface="Roboto"/>
                <a:sym typeface="Roboto"/>
              </a:rPr>
              <a:t>Offered five intro to zoom trainings (3/16-3/20)</a:t>
            </a:r>
          </a:p>
          <a:p>
            <a:pPr marL="457200" lvl="0" indent="-279400">
              <a:lnSpc>
                <a:spcPct val="115000"/>
              </a:lnSpc>
              <a:buClr>
                <a:srgbClr val="1B786E"/>
              </a:buClr>
              <a:buSzPts val="800"/>
              <a:buFont typeface="Roboto"/>
              <a:buChar char="●"/>
            </a:pPr>
            <a:r>
              <a:rPr lang="en-US" sz="1400" dirty="0">
                <a:solidFill>
                  <a:schemeClr val="accent5"/>
                </a:solidFill>
                <a:ea typeface="Roboto"/>
                <a:cs typeface="Roboto"/>
                <a:sym typeface="Roboto"/>
              </a:rPr>
              <a:t>100% of leaders attending trainings</a:t>
            </a:r>
          </a:p>
          <a:p>
            <a:pPr marL="457200" lvl="0" indent="-279400">
              <a:lnSpc>
                <a:spcPct val="115000"/>
              </a:lnSpc>
              <a:buClr>
                <a:srgbClr val="1B786E"/>
              </a:buClr>
              <a:buSzPts val="800"/>
              <a:buFont typeface="Roboto"/>
              <a:buChar char="●"/>
            </a:pPr>
            <a:r>
              <a:rPr lang="en-US" sz="1400" dirty="0">
                <a:solidFill>
                  <a:schemeClr val="accent5"/>
                </a:solidFill>
                <a:ea typeface="Roboto"/>
                <a:cs typeface="Roboto"/>
                <a:sym typeface="Roboto"/>
              </a:rPr>
              <a:t>Each raining was monitored </a:t>
            </a:r>
          </a:p>
          <a:p>
            <a:pPr marL="457200" lvl="0" indent="-279400">
              <a:lnSpc>
                <a:spcPct val="115000"/>
              </a:lnSpc>
              <a:buClr>
                <a:srgbClr val="1B786E"/>
              </a:buClr>
              <a:buSzPts val="800"/>
              <a:buFont typeface="Roboto"/>
              <a:buChar char="●"/>
            </a:pPr>
            <a:r>
              <a:rPr lang="en-US" sz="1400" dirty="0">
                <a:solidFill>
                  <a:schemeClr val="accent5"/>
                </a:solidFill>
                <a:ea typeface="Roboto"/>
                <a:cs typeface="Roboto"/>
                <a:sym typeface="Roboto"/>
              </a:rPr>
              <a:t>General best practices were highlighted as the result of the training</a:t>
            </a:r>
          </a:p>
        </p:txBody>
      </p:sp>
      <p:sp>
        <p:nvSpPr>
          <p:cNvPr id="40" name="Google Shape;511;p65">
            <a:extLst>
              <a:ext uri="{FF2B5EF4-FFF2-40B4-BE49-F238E27FC236}">
                <a16:creationId xmlns:a16="http://schemas.microsoft.com/office/drawing/2014/main" id="{CDFFAA32-2167-4A97-B8C4-E6586D832C93}"/>
              </a:ext>
            </a:extLst>
          </p:cNvPr>
          <p:cNvSpPr/>
          <p:nvPr/>
        </p:nvSpPr>
        <p:spPr>
          <a:xfrm flipH="1">
            <a:off x="6562385" y="2353846"/>
            <a:ext cx="2366262" cy="170141"/>
          </a:xfrm>
          <a:prstGeom prst="parallelogram">
            <a:avLst>
              <a:gd name="adj" fmla="val 96952"/>
            </a:avLst>
          </a:prstGeom>
          <a:solidFill>
            <a:schemeClr val="bg2"/>
          </a:solidFill>
          <a:ln>
            <a:solidFill>
              <a:schemeClr val="accent3">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41" name="Google Shape;512;p65">
            <a:extLst>
              <a:ext uri="{FF2B5EF4-FFF2-40B4-BE49-F238E27FC236}">
                <a16:creationId xmlns:a16="http://schemas.microsoft.com/office/drawing/2014/main" id="{FDA32C37-9224-4F1C-B114-297C699DFA16}"/>
              </a:ext>
            </a:extLst>
          </p:cNvPr>
          <p:cNvSpPr/>
          <p:nvPr/>
        </p:nvSpPr>
        <p:spPr>
          <a:xfrm>
            <a:off x="6571910" y="2537516"/>
            <a:ext cx="2366262" cy="170141"/>
          </a:xfrm>
          <a:prstGeom prst="parallelogram">
            <a:avLst>
              <a:gd name="adj" fmla="val 9695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507;p65">
            <a:extLst>
              <a:ext uri="{FF2B5EF4-FFF2-40B4-BE49-F238E27FC236}">
                <a16:creationId xmlns:a16="http://schemas.microsoft.com/office/drawing/2014/main" id="{72E2E308-2D75-4214-9EA0-13761A035367}"/>
              </a:ext>
            </a:extLst>
          </p:cNvPr>
          <p:cNvSpPr txBox="1"/>
          <p:nvPr/>
        </p:nvSpPr>
        <p:spPr>
          <a:xfrm>
            <a:off x="6571910" y="1881160"/>
            <a:ext cx="1764819" cy="286178"/>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1400" b="1" dirty="0">
                <a:solidFill>
                  <a:schemeClr val="accent3">
                    <a:lumMod val="50000"/>
                  </a:schemeClr>
                </a:solidFill>
                <a:ea typeface="Roboto"/>
                <a:cs typeface="Roboto"/>
                <a:sym typeface="Roboto"/>
              </a:rPr>
              <a:t>March  23-27, 2020</a:t>
            </a:r>
            <a:endParaRPr sz="1400" b="1" dirty="0">
              <a:solidFill>
                <a:schemeClr val="accent3">
                  <a:lumMod val="50000"/>
                </a:schemeClr>
              </a:solidFill>
              <a:ea typeface="Roboto"/>
              <a:cs typeface="Roboto"/>
              <a:sym typeface="Roboto"/>
            </a:endParaRPr>
          </a:p>
        </p:txBody>
      </p:sp>
      <p:sp>
        <p:nvSpPr>
          <p:cNvPr id="44" name="Rectangle 43">
            <a:extLst>
              <a:ext uri="{FF2B5EF4-FFF2-40B4-BE49-F238E27FC236}">
                <a16:creationId xmlns:a16="http://schemas.microsoft.com/office/drawing/2014/main" id="{DB0644EA-92D8-4B51-9D1E-2AA2C5E8E731}"/>
              </a:ext>
            </a:extLst>
          </p:cNvPr>
          <p:cNvSpPr/>
          <p:nvPr/>
        </p:nvSpPr>
        <p:spPr>
          <a:xfrm>
            <a:off x="6617123" y="2794521"/>
            <a:ext cx="2138339" cy="3292120"/>
          </a:xfrm>
          <a:prstGeom prst="rect">
            <a:avLst/>
          </a:prstGeom>
        </p:spPr>
        <p:txBody>
          <a:bodyPr wrap="square">
            <a:spAutoFit/>
          </a:bodyPr>
          <a:lstStyle/>
          <a:p>
            <a:pPr lvl="0">
              <a:lnSpc>
                <a:spcPct val="115000"/>
              </a:lnSpc>
            </a:pPr>
            <a:r>
              <a:rPr lang="en-US" sz="1400" b="1" dirty="0">
                <a:solidFill>
                  <a:schemeClr val="accent3">
                    <a:lumMod val="50000"/>
                  </a:schemeClr>
                </a:solidFill>
                <a:latin typeface="Roboto"/>
                <a:ea typeface="Roboto"/>
                <a:cs typeface="Roboto"/>
                <a:sym typeface="Roboto"/>
              </a:rPr>
              <a:t>Spring Break</a:t>
            </a:r>
          </a:p>
          <a:p>
            <a:pPr marL="457200" lvl="0" indent="-279400">
              <a:lnSpc>
                <a:spcPct val="115000"/>
              </a:lnSpc>
              <a:buClr>
                <a:srgbClr val="858585"/>
              </a:buClr>
              <a:buSzPts val="800"/>
              <a:buFont typeface="Roboto"/>
              <a:buChar char="●"/>
            </a:pPr>
            <a:r>
              <a:rPr lang="en-US" sz="1400" dirty="0">
                <a:solidFill>
                  <a:schemeClr val="accent3">
                    <a:lumMod val="50000"/>
                  </a:schemeClr>
                </a:solidFill>
                <a:latin typeface="Roboto"/>
                <a:ea typeface="Roboto"/>
                <a:cs typeface="Roboto"/>
                <a:sym typeface="Roboto"/>
              </a:rPr>
              <a:t>Leaders continued practicing on zoom</a:t>
            </a:r>
          </a:p>
          <a:p>
            <a:pPr marL="457200" lvl="0" indent="-279400">
              <a:lnSpc>
                <a:spcPct val="115000"/>
              </a:lnSpc>
              <a:buClr>
                <a:srgbClr val="858585"/>
              </a:buClr>
              <a:buSzPts val="800"/>
              <a:buFont typeface="Roboto"/>
              <a:buChar char="●"/>
            </a:pPr>
            <a:r>
              <a:rPr lang="en-US" sz="1400" dirty="0">
                <a:solidFill>
                  <a:schemeClr val="accent3">
                    <a:lumMod val="50000"/>
                  </a:schemeClr>
                </a:solidFill>
                <a:latin typeface="Roboto"/>
                <a:ea typeface="Roboto"/>
                <a:cs typeface="Roboto"/>
                <a:sym typeface="Roboto"/>
              </a:rPr>
              <a:t>Hosted meetings with other leaders to “play” on zoom</a:t>
            </a:r>
          </a:p>
          <a:p>
            <a:pPr marL="457200" lvl="0" indent="-279400">
              <a:lnSpc>
                <a:spcPct val="115000"/>
              </a:lnSpc>
              <a:buClr>
                <a:srgbClr val="858585"/>
              </a:buClr>
              <a:buSzPts val="800"/>
              <a:buFont typeface="Roboto"/>
              <a:buChar char="●"/>
            </a:pPr>
            <a:r>
              <a:rPr lang="en-US" sz="1400" dirty="0">
                <a:solidFill>
                  <a:schemeClr val="accent3">
                    <a:lumMod val="50000"/>
                  </a:schemeClr>
                </a:solidFill>
                <a:latin typeface="Roboto"/>
                <a:ea typeface="Roboto"/>
                <a:cs typeface="Roboto"/>
                <a:sym typeface="Roboto"/>
              </a:rPr>
              <a:t>Program leadership explored other platforms to ensure best fit for online session facilitation</a:t>
            </a:r>
          </a:p>
        </p:txBody>
      </p:sp>
      <p:sp>
        <p:nvSpPr>
          <p:cNvPr id="45" name="Google Shape;511;p65">
            <a:extLst>
              <a:ext uri="{FF2B5EF4-FFF2-40B4-BE49-F238E27FC236}">
                <a16:creationId xmlns:a16="http://schemas.microsoft.com/office/drawing/2014/main" id="{3A01FE3D-7F19-4C64-BDA5-DB344F1BC131}"/>
              </a:ext>
            </a:extLst>
          </p:cNvPr>
          <p:cNvSpPr/>
          <p:nvPr/>
        </p:nvSpPr>
        <p:spPr>
          <a:xfrm flipH="1">
            <a:off x="8837124" y="2360610"/>
            <a:ext cx="2366262" cy="170141"/>
          </a:xfrm>
          <a:prstGeom prst="parallelogram">
            <a:avLst>
              <a:gd name="adj" fmla="val 96952"/>
            </a:avLst>
          </a:prstGeom>
          <a:solidFill>
            <a:schemeClr val="tx1">
              <a:lumMod val="60000"/>
              <a:lumOff val="40000"/>
            </a:schemeClr>
          </a:solidFill>
          <a:ln>
            <a:solidFill>
              <a:schemeClr val="accent3">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46" name="Google Shape;512;p65">
            <a:extLst>
              <a:ext uri="{FF2B5EF4-FFF2-40B4-BE49-F238E27FC236}">
                <a16:creationId xmlns:a16="http://schemas.microsoft.com/office/drawing/2014/main" id="{89B410BD-AB50-4B29-9BCE-71923B0E9AAD}"/>
              </a:ext>
            </a:extLst>
          </p:cNvPr>
          <p:cNvSpPr/>
          <p:nvPr/>
        </p:nvSpPr>
        <p:spPr>
          <a:xfrm>
            <a:off x="8837124" y="2534756"/>
            <a:ext cx="2366262" cy="170141"/>
          </a:xfrm>
          <a:prstGeom prst="parallelogram">
            <a:avLst>
              <a:gd name="adj" fmla="val 96952"/>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Rectangle 48">
            <a:extLst>
              <a:ext uri="{FF2B5EF4-FFF2-40B4-BE49-F238E27FC236}">
                <a16:creationId xmlns:a16="http://schemas.microsoft.com/office/drawing/2014/main" id="{9A5DDBFE-1E76-45B1-B794-5221960F07BE}"/>
              </a:ext>
            </a:extLst>
          </p:cNvPr>
          <p:cNvSpPr/>
          <p:nvPr/>
        </p:nvSpPr>
        <p:spPr>
          <a:xfrm>
            <a:off x="1822877" y="2782358"/>
            <a:ext cx="2263599" cy="2548839"/>
          </a:xfrm>
          <a:prstGeom prst="rect">
            <a:avLst/>
          </a:prstGeom>
        </p:spPr>
        <p:txBody>
          <a:bodyPr wrap="square">
            <a:spAutoFit/>
          </a:bodyPr>
          <a:lstStyle/>
          <a:p>
            <a:pPr lvl="0">
              <a:lnSpc>
                <a:spcPct val="115000"/>
              </a:lnSpc>
            </a:pPr>
            <a:r>
              <a:rPr lang="en-US" sz="1400" b="1" dirty="0">
                <a:solidFill>
                  <a:schemeClr val="accent5"/>
                </a:solidFill>
                <a:ea typeface="Roboto"/>
                <a:cs typeface="Roboto"/>
                <a:sym typeface="Roboto"/>
              </a:rPr>
              <a:t>Final In-Person Training</a:t>
            </a:r>
            <a:endParaRPr lang="en" sz="1400" b="1" dirty="0">
              <a:solidFill>
                <a:schemeClr val="accent5"/>
              </a:solidFill>
              <a:ea typeface="Roboto"/>
              <a:cs typeface="Roboto"/>
              <a:sym typeface="Roboto"/>
            </a:endParaRPr>
          </a:p>
          <a:p>
            <a:pPr marL="457200" lvl="0" indent="-279400">
              <a:lnSpc>
                <a:spcPct val="115000"/>
              </a:lnSpc>
              <a:buClr>
                <a:srgbClr val="1B786E"/>
              </a:buClr>
              <a:buSzPts val="800"/>
              <a:buFont typeface="Roboto"/>
              <a:buChar char="●"/>
            </a:pPr>
            <a:r>
              <a:rPr lang="en-US" sz="1400" dirty="0">
                <a:solidFill>
                  <a:schemeClr val="accent5"/>
                </a:solidFill>
                <a:ea typeface="Roboto"/>
                <a:cs typeface="Roboto"/>
                <a:sym typeface="Roboto"/>
              </a:rPr>
              <a:t>Debriefed Leaders on current status and plans moving forward</a:t>
            </a:r>
          </a:p>
          <a:p>
            <a:pPr marL="457200" lvl="0" indent="-279400">
              <a:lnSpc>
                <a:spcPct val="115000"/>
              </a:lnSpc>
              <a:buClr>
                <a:srgbClr val="1B786E"/>
              </a:buClr>
              <a:buSzPts val="800"/>
              <a:buFont typeface="Roboto"/>
              <a:buChar char="●"/>
            </a:pPr>
            <a:r>
              <a:rPr lang="en-US" sz="1400" dirty="0">
                <a:solidFill>
                  <a:schemeClr val="accent5"/>
                </a:solidFill>
                <a:ea typeface="Roboto"/>
                <a:cs typeface="Roboto"/>
                <a:sym typeface="Roboto"/>
              </a:rPr>
              <a:t>Encouraged Leaders to communicate with Instructors for class plans</a:t>
            </a:r>
          </a:p>
        </p:txBody>
      </p:sp>
      <p:sp>
        <p:nvSpPr>
          <p:cNvPr id="50" name="Google Shape;507;p65">
            <a:extLst>
              <a:ext uri="{FF2B5EF4-FFF2-40B4-BE49-F238E27FC236}">
                <a16:creationId xmlns:a16="http://schemas.microsoft.com/office/drawing/2014/main" id="{D93D94AC-7562-45FE-B922-740BF98A5B5C}"/>
              </a:ext>
            </a:extLst>
          </p:cNvPr>
          <p:cNvSpPr txBox="1"/>
          <p:nvPr/>
        </p:nvSpPr>
        <p:spPr>
          <a:xfrm>
            <a:off x="8928647" y="1850553"/>
            <a:ext cx="2006053" cy="286178"/>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US" sz="1400" b="1" dirty="0">
                <a:solidFill>
                  <a:schemeClr val="accent1"/>
                </a:solidFill>
                <a:ea typeface="Roboto"/>
                <a:cs typeface="Roboto"/>
                <a:sym typeface="Roboto"/>
              </a:rPr>
              <a:t>Friday, April 3, 2020</a:t>
            </a:r>
            <a:endParaRPr sz="1400" b="1" dirty="0">
              <a:solidFill>
                <a:schemeClr val="accent1"/>
              </a:solidFill>
              <a:ea typeface="Roboto"/>
              <a:cs typeface="Roboto"/>
              <a:sym typeface="Roboto"/>
            </a:endParaRPr>
          </a:p>
        </p:txBody>
      </p:sp>
      <p:sp>
        <p:nvSpPr>
          <p:cNvPr id="51" name="Rectangle 50">
            <a:extLst>
              <a:ext uri="{FF2B5EF4-FFF2-40B4-BE49-F238E27FC236}">
                <a16:creationId xmlns:a16="http://schemas.microsoft.com/office/drawing/2014/main" id="{CB4C0484-6710-4168-BF93-9A64678529BA}"/>
              </a:ext>
            </a:extLst>
          </p:cNvPr>
          <p:cNvSpPr/>
          <p:nvPr/>
        </p:nvSpPr>
        <p:spPr>
          <a:xfrm>
            <a:off x="8938172" y="2760292"/>
            <a:ext cx="2138339" cy="2796599"/>
          </a:xfrm>
          <a:prstGeom prst="rect">
            <a:avLst/>
          </a:prstGeom>
        </p:spPr>
        <p:txBody>
          <a:bodyPr wrap="square">
            <a:spAutoFit/>
          </a:bodyPr>
          <a:lstStyle/>
          <a:p>
            <a:pPr lvl="0">
              <a:lnSpc>
                <a:spcPct val="115000"/>
              </a:lnSpc>
            </a:pPr>
            <a:r>
              <a:rPr lang="en-US" sz="1400" b="1" dirty="0">
                <a:solidFill>
                  <a:schemeClr val="accent1"/>
                </a:solidFill>
                <a:ea typeface="Roboto"/>
                <a:cs typeface="Roboto"/>
                <a:sym typeface="Roboto"/>
              </a:rPr>
              <a:t>Final Training prior to Virtual Reopening</a:t>
            </a:r>
            <a:endParaRPr lang="en" sz="1400" b="1" dirty="0">
              <a:solidFill>
                <a:schemeClr val="accent1"/>
              </a:solidFill>
              <a:ea typeface="Roboto"/>
              <a:cs typeface="Roboto"/>
              <a:sym typeface="Roboto"/>
            </a:endParaRPr>
          </a:p>
          <a:p>
            <a:pPr marL="285750" lvl="0" indent="-285750">
              <a:lnSpc>
                <a:spcPct val="115000"/>
              </a:lnSpc>
              <a:buFont typeface="Arial" panose="020B0604020202020204" pitchFamily="34" charset="0"/>
              <a:buChar char="•"/>
            </a:pPr>
            <a:r>
              <a:rPr lang="en-US" sz="1400" dirty="0">
                <a:solidFill>
                  <a:schemeClr val="accent1"/>
                </a:solidFill>
                <a:ea typeface="Roboto"/>
                <a:cs typeface="Roboto"/>
                <a:sym typeface="Roboto"/>
              </a:rPr>
              <a:t>Zoom Pro Accounts issued</a:t>
            </a:r>
          </a:p>
          <a:p>
            <a:pPr marL="285750" lvl="0" indent="-285750">
              <a:lnSpc>
                <a:spcPct val="115000"/>
              </a:lnSpc>
              <a:buFont typeface="Arial" panose="020B0604020202020204" pitchFamily="34" charset="0"/>
              <a:buChar char="•"/>
            </a:pPr>
            <a:r>
              <a:rPr lang="en-US" sz="1400" dirty="0">
                <a:solidFill>
                  <a:schemeClr val="accent1"/>
                </a:solidFill>
                <a:ea typeface="Roboto"/>
                <a:cs typeface="Roboto"/>
                <a:sym typeface="Roboto"/>
              </a:rPr>
              <a:t>Training utilized Zoom facilitation features</a:t>
            </a:r>
          </a:p>
          <a:p>
            <a:pPr marL="285750" lvl="0" indent="-285750">
              <a:lnSpc>
                <a:spcPct val="115000"/>
              </a:lnSpc>
              <a:buFont typeface="Arial" panose="020B0604020202020204" pitchFamily="34" charset="0"/>
              <a:buChar char="•"/>
            </a:pPr>
            <a:r>
              <a:rPr lang="en-US" sz="1400" dirty="0">
                <a:solidFill>
                  <a:schemeClr val="accent1"/>
                </a:solidFill>
                <a:ea typeface="Roboto"/>
                <a:cs typeface="Roboto"/>
                <a:sym typeface="Roboto"/>
              </a:rPr>
              <a:t>Demonstrated virtualized activities</a:t>
            </a:r>
          </a:p>
          <a:p>
            <a:pPr marL="285750" lvl="0" indent="-285750">
              <a:lnSpc>
                <a:spcPct val="115000"/>
              </a:lnSpc>
              <a:buFont typeface="Arial" panose="020B0604020202020204" pitchFamily="34" charset="0"/>
              <a:buChar char="•"/>
            </a:pPr>
            <a:r>
              <a:rPr lang="en-US" sz="1400" dirty="0">
                <a:solidFill>
                  <a:schemeClr val="accent1"/>
                </a:solidFill>
                <a:ea typeface="Roboto"/>
                <a:cs typeface="Roboto"/>
                <a:sym typeface="Roboto"/>
              </a:rPr>
              <a:t>Emphasized team building through fluff</a:t>
            </a:r>
            <a:endParaRPr lang="en" sz="1400" dirty="0">
              <a:solidFill>
                <a:schemeClr val="accent1"/>
              </a:solidFill>
              <a:ea typeface="Roboto"/>
              <a:cs typeface="Roboto"/>
              <a:sym typeface="Roboto"/>
            </a:endParaRPr>
          </a:p>
        </p:txBody>
      </p:sp>
      <p:pic>
        <p:nvPicPr>
          <p:cNvPr id="52" name="Google Shape;461;p63">
            <a:extLst>
              <a:ext uri="{FF2B5EF4-FFF2-40B4-BE49-F238E27FC236}">
                <a16:creationId xmlns:a16="http://schemas.microsoft.com/office/drawing/2014/main" id="{124968E3-2B26-45C3-91E1-E3E34C09054D}"/>
              </a:ext>
            </a:extLst>
          </p:cNvPr>
          <p:cNvPicPr preferRelativeResize="0"/>
          <p:nvPr/>
        </p:nvPicPr>
        <p:blipFill>
          <a:blip r:embed="rId2">
            <a:alphaModFix/>
          </a:blip>
          <a:stretch>
            <a:fillRect/>
          </a:stretch>
        </p:blipFill>
        <p:spPr>
          <a:xfrm>
            <a:off x="10363201" y="5609526"/>
            <a:ext cx="1598668" cy="1005401"/>
          </a:xfrm>
          <a:prstGeom prst="rect">
            <a:avLst/>
          </a:prstGeom>
          <a:noFill/>
          <a:ln>
            <a:noFill/>
          </a:ln>
        </p:spPr>
      </p:pic>
      <p:pic>
        <p:nvPicPr>
          <p:cNvPr id="53" name="Picture 52">
            <a:extLst>
              <a:ext uri="{FF2B5EF4-FFF2-40B4-BE49-F238E27FC236}">
                <a16:creationId xmlns:a16="http://schemas.microsoft.com/office/drawing/2014/main" id="{C7DB67ED-C14A-42E0-925D-1A1154790749}"/>
              </a:ext>
            </a:extLst>
          </p:cNvPr>
          <p:cNvPicPr>
            <a:picLocks noChangeAspect="1"/>
          </p:cNvPicPr>
          <p:nvPr/>
        </p:nvPicPr>
        <p:blipFill>
          <a:blip r:embed="rId3"/>
          <a:stretch>
            <a:fillRect/>
          </a:stretch>
        </p:blipFill>
        <p:spPr>
          <a:xfrm>
            <a:off x="9023897" y="5783672"/>
            <a:ext cx="1339304" cy="776279"/>
          </a:xfrm>
          <a:prstGeom prst="rect">
            <a:avLst/>
          </a:prstGeom>
        </p:spPr>
      </p:pic>
    </p:spTree>
    <p:extLst>
      <p:ext uri="{BB962C8B-B14F-4D97-AF65-F5344CB8AC3E}">
        <p14:creationId xmlns:p14="http://schemas.microsoft.com/office/powerpoint/2010/main" val="1608346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27304-E496-416C-88CD-AE2CF1855762}"/>
              </a:ext>
            </a:extLst>
          </p:cNvPr>
          <p:cNvSpPr>
            <a:spLocks noGrp="1"/>
          </p:cNvSpPr>
          <p:nvPr>
            <p:ph type="title"/>
          </p:nvPr>
        </p:nvSpPr>
        <p:spPr>
          <a:xfrm>
            <a:off x="1277650" y="365126"/>
            <a:ext cx="10046043" cy="696232"/>
          </a:xfrm>
        </p:spPr>
        <p:txBody>
          <a:bodyPr anchor="t"/>
          <a:lstStyle/>
          <a:p>
            <a:r>
              <a:rPr lang="en-US" dirty="0"/>
              <a:t>Introductions</a:t>
            </a:r>
          </a:p>
        </p:txBody>
      </p:sp>
      <p:pic>
        <p:nvPicPr>
          <p:cNvPr id="1026" name="Picture 2">
            <a:extLst>
              <a:ext uri="{FF2B5EF4-FFF2-40B4-BE49-F238E27FC236}">
                <a16:creationId xmlns:a16="http://schemas.microsoft.com/office/drawing/2014/main" id="{E15377F2-7D2F-49CC-B40A-9E9ADBF4D252}"/>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b="28575"/>
          <a:stretch/>
        </p:blipFill>
        <p:spPr bwMode="auto">
          <a:xfrm>
            <a:off x="1426818" y="1602895"/>
            <a:ext cx="1529747" cy="19424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12E8C5E-B983-4216-8E08-CDD7AD64C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8479" y="4085747"/>
            <a:ext cx="2206426" cy="15297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4141F62-D22D-40B8-95B9-118C327C6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6118" y="1602894"/>
            <a:ext cx="1550288" cy="19424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7E82AB0-75EF-49D6-A021-E1136793B4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108"/>
          <a:stretch/>
        </p:blipFill>
        <p:spPr bwMode="auto">
          <a:xfrm>
            <a:off x="6511088" y="3747409"/>
            <a:ext cx="1775318" cy="22064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A4B1810-2773-42A1-AE99-0DF87581D75A}"/>
              </a:ext>
            </a:extLst>
          </p:cNvPr>
          <p:cNvSpPr txBox="1"/>
          <p:nvPr/>
        </p:nvSpPr>
        <p:spPr>
          <a:xfrm>
            <a:off x="3290207" y="1598932"/>
            <a:ext cx="2963636" cy="1846659"/>
          </a:xfrm>
          <a:prstGeom prst="rect">
            <a:avLst/>
          </a:prstGeom>
          <a:noFill/>
        </p:spPr>
        <p:txBody>
          <a:bodyPr wrap="square" rtlCol="0">
            <a:spAutoFit/>
          </a:bodyPr>
          <a:lstStyle/>
          <a:p>
            <a:pPr fontAlgn="base"/>
            <a:r>
              <a:rPr lang="en-US" dirty="0"/>
              <a:t>Dr. Vandana Gavaskar  </a:t>
            </a:r>
          </a:p>
          <a:p>
            <a:pPr fontAlgn="base"/>
            <a:r>
              <a:rPr lang="en-US" sz="1400" dirty="0">
                <a:solidFill>
                  <a:schemeClr val="accent2"/>
                </a:solidFill>
              </a:rPr>
              <a:t>Faculty Director, Learning Support Services</a:t>
            </a:r>
          </a:p>
          <a:p>
            <a:pPr fontAlgn="base"/>
            <a:r>
              <a:rPr lang="en-US" sz="1400" dirty="0">
                <a:solidFill>
                  <a:schemeClr val="accent2"/>
                </a:solidFill>
              </a:rPr>
              <a:t>Santa Barbara City College</a:t>
            </a:r>
          </a:p>
          <a:p>
            <a:pPr fontAlgn="base"/>
            <a:endParaRPr lang="en-US" dirty="0"/>
          </a:p>
          <a:p>
            <a:pPr fontAlgn="base"/>
            <a:r>
              <a:rPr lang="en-US" dirty="0">
                <a:solidFill>
                  <a:schemeClr val="accent5"/>
                </a:solidFill>
              </a:rPr>
              <a:t>Fun Fact: </a:t>
            </a:r>
            <a:r>
              <a:rPr lang="en-US" sz="1400" dirty="0">
                <a:solidFill>
                  <a:schemeClr val="tx2"/>
                </a:solidFill>
              </a:rPr>
              <a:t>Encountered wild tiger, and elephant</a:t>
            </a:r>
          </a:p>
        </p:txBody>
      </p:sp>
      <p:sp>
        <p:nvSpPr>
          <p:cNvPr id="11" name="TextBox 10">
            <a:extLst>
              <a:ext uri="{FF2B5EF4-FFF2-40B4-BE49-F238E27FC236}">
                <a16:creationId xmlns:a16="http://schemas.microsoft.com/office/drawing/2014/main" id="{118ABBB2-C568-4249-833D-B49EEBB78D6C}"/>
              </a:ext>
            </a:extLst>
          </p:cNvPr>
          <p:cNvSpPr txBox="1"/>
          <p:nvPr/>
        </p:nvSpPr>
        <p:spPr>
          <a:xfrm>
            <a:off x="3290207" y="3747407"/>
            <a:ext cx="2963636" cy="1354217"/>
          </a:xfrm>
          <a:prstGeom prst="rect">
            <a:avLst/>
          </a:prstGeom>
          <a:noFill/>
        </p:spPr>
        <p:txBody>
          <a:bodyPr wrap="square" rtlCol="0">
            <a:spAutoFit/>
          </a:bodyPr>
          <a:lstStyle/>
          <a:p>
            <a:pPr fontAlgn="base"/>
            <a:r>
              <a:rPr lang="en-US" dirty="0"/>
              <a:t>Janice Levasseur</a:t>
            </a:r>
          </a:p>
          <a:p>
            <a:pPr fontAlgn="base"/>
            <a:r>
              <a:rPr lang="en-US" sz="1400" dirty="0">
                <a:solidFill>
                  <a:schemeClr val="accent2"/>
                </a:solidFill>
              </a:rPr>
              <a:t>SI Coordinator</a:t>
            </a:r>
          </a:p>
          <a:p>
            <a:pPr fontAlgn="base"/>
            <a:r>
              <a:rPr lang="en-US" sz="1400" dirty="0">
                <a:solidFill>
                  <a:schemeClr val="accent2"/>
                </a:solidFill>
              </a:rPr>
              <a:t>Mt. San Jacinto College</a:t>
            </a:r>
          </a:p>
          <a:p>
            <a:pPr fontAlgn="base"/>
            <a:endParaRPr lang="en-US" dirty="0"/>
          </a:p>
          <a:p>
            <a:pPr fontAlgn="base"/>
            <a:r>
              <a:rPr lang="en-US" dirty="0">
                <a:solidFill>
                  <a:schemeClr val="accent5"/>
                </a:solidFill>
              </a:rPr>
              <a:t>Fun Fact: </a:t>
            </a:r>
            <a:r>
              <a:rPr lang="en-US" sz="1400" dirty="0">
                <a:solidFill>
                  <a:schemeClr val="tx2"/>
                </a:solidFill>
              </a:rPr>
              <a:t>Still thinking . . .</a:t>
            </a:r>
          </a:p>
        </p:txBody>
      </p:sp>
      <p:sp>
        <p:nvSpPr>
          <p:cNvPr id="12" name="TextBox 11">
            <a:extLst>
              <a:ext uri="{FF2B5EF4-FFF2-40B4-BE49-F238E27FC236}">
                <a16:creationId xmlns:a16="http://schemas.microsoft.com/office/drawing/2014/main" id="{9ABE8A99-1433-4998-BB7C-931433038CF2}"/>
              </a:ext>
            </a:extLst>
          </p:cNvPr>
          <p:cNvSpPr txBox="1"/>
          <p:nvPr/>
        </p:nvSpPr>
        <p:spPr>
          <a:xfrm>
            <a:off x="8502300" y="1514170"/>
            <a:ext cx="2963636" cy="2000548"/>
          </a:xfrm>
          <a:prstGeom prst="rect">
            <a:avLst/>
          </a:prstGeom>
          <a:noFill/>
        </p:spPr>
        <p:txBody>
          <a:bodyPr wrap="square" rtlCol="0">
            <a:spAutoFit/>
          </a:bodyPr>
          <a:lstStyle/>
          <a:p>
            <a:pPr fontAlgn="base"/>
            <a:r>
              <a:rPr lang="en-US" dirty="0"/>
              <a:t>Kathalena Rios</a:t>
            </a:r>
          </a:p>
          <a:p>
            <a:pPr fontAlgn="base"/>
            <a:r>
              <a:rPr lang="en-US" sz="1400" dirty="0">
                <a:solidFill>
                  <a:schemeClr val="accent2"/>
                </a:solidFill>
              </a:rPr>
              <a:t>SI Specialist</a:t>
            </a:r>
          </a:p>
          <a:p>
            <a:pPr fontAlgn="base"/>
            <a:r>
              <a:rPr lang="en-US" sz="1400" dirty="0">
                <a:solidFill>
                  <a:schemeClr val="accent2"/>
                </a:solidFill>
              </a:rPr>
              <a:t>Mt. San Jacinto College</a:t>
            </a:r>
          </a:p>
          <a:p>
            <a:pPr fontAlgn="base"/>
            <a:endParaRPr lang="en-US" dirty="0"/>
          </a:p>
          <a:p>
            <a:r>
              <a:rPr lang="en-US" dirty="0">
                <a:solidFill>
                  <a:schemeClr val="accent5"/>
                </a:solidFill>
              </a:rPr>
              <a:t>Fun Fact: </a:t>
            </a:r>
            <a:r>
              <a:rPr lang="en-US" sz="1400" dirty="0">
                <a:solidFill>
                  <a:schemeClr val="tx2"/>
                </a:solidFill>
              </a:rPr>
              <a:t>Won 3rd Place in a Lip Sync Contest for Student Success!</a:t>
            </a:r>
          </a:p>
          <a:p>
            <a:pPr fontAlgn="base"/>
            <a:endParaRPr lang="en-US" sz="1400" dirty="0">
              <a:solidFill>
                <a:schemeClr val="tx2"/>
              </a:solidFill>
            </a:endParaRPr>
          </a:p>
        </p:txBody>
      </p:sp>
      <p:sp>
        <p:nvSpPr>
          <p:cNvPr id="13" name="TextBox 12">
            <a:extLst>
              <a:ext uri="{FF2B5EF4-FFF2-40B4-BE49-F238E27FC236}">
                <a16:creationId xmlns:a16="http://schemas.microsoft.com/office/drawing/2014/main" id="{E9E308BC-8CDA-4DF7-9F8D-1DFD986896E7}"/>
              </a:ext>
            </a:extLst>
          </p:cNvPr>
          <p:cNvSpPr txBox="1"/>
          <p:nvPr/>
        </p:nvSpPr>
        <p:spPr>
          <a:xfrm>
            <a:off x="8502300" y="3679372"/>
            <a:ext cx="2963636" cy="1785104"/>
          </a:xfrm>
          <a:prstGeom prst="rect">
            <a:avLst/>
          </a:prstGeom>
          <a:noFill/>
        </p:spPr>
        <p:txBody>
          <a:bodyPr wrap="square" rtlCol="0">
            <a:spAutoFit/>
          </a:bodyPr>
          <a:lstStyle/>
          <a:p>
            <a:pPr fontAlgn="base"/>
            <a:r>
              <a:rPr lang="en-US" dirty="0"/>
              <a:t>Ted Blake</a:t>
            </a:r>
          </a:p>
          <a:p>
            <a:pPr fontAlgn="base"/>
            <a:r>
              <a:rPr lang="en-US" sz="1400" dirty="0">
                <a:solidFill>
                  <a:schemeClr val="accent2"/>
                </a:solidFill>
              </a:rPr>
              <a:t>Learning Center Coordinator</a:t>
            </a:r>
          </a:p>
          <a:p>
            <a:pPr fontAlgn="base"/>
            <a:r>
              <a:rPr lang="en-US" sz="1400" dirty="0">
                <a:solidFill>
                  <a:schemeClr val="accent2"/>
                </a:solidFill>
              </a:rPr>
              <a:t>Mt. San Jacinto College</a:t>
            </a:r>
          </a:p>
          <a:p>
            <a:pPr fontAlgn="base"/>
            <a:endParaRPr lang="en-US" dirty="0"/>
          </a:p>
          <a:p>
            <a:r>
              <a:rPr lang="en-US" dirty="0">
                <a:solidFill>
                  <a:schemeClr val="accent5"/>
                </a:solidFill>
              </a:rPr>
              <a:t>Fun Fact: </a:t>
            </a:r>
            <a:r>
              <a:rPr lang="en-US" sz="1400" dirty="0">
                <a:solidFill>
                  <a:schemeClr val="tx2"/>
                </a:solidFill>
              </a:rPr>
              <a:t>Once taught a class with 70,000 students in it!</a:t>
            </a:r>
          </a:p>
          <a:p>
            <a:pPr fontAlgn="base"/>
            <a:endParaRPr lang="en-US" sz="1400" dirty="0">
              <a:solidFill>
                <a:schemeClr val="tx2"/>
              </a:solidFill>
            </a:endParaRPr>
          </a:p>
        </p:txBody>
      </p:sp>
    </p:spTree>
    <p:extLst>
      <p:ext uri="{BB962C8B-B14F-4D97-AF65-F5344CB8AC3E}">
        <p14:creationId xmlns:p14="http://schemas.microsoft.com/office/powerpoint/2010/main" val="2908917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C8BC-0950-4BA9-886F-1518307E9D2C}"/>
              </a:ext>
            </a:extLst>
          </p:cNvPr>
          <p:cNvSpPr>
            <a:spLocks noGrp="1"/>
          </p:cNvSpPr>
          <p:nvPr>
            <p:ph type="title"/>
          </p:nvPr>
        </p:nvSpPr>
        <p:spPr/>
        <p:txBody>
          <a:bodyPr anchor="t"/>
          <a:lstStyle/>
          <a:p>
            <a:r>
              <a:rPr lang="en" dirty="0"/>
              <a:t>Online Supplemental Instruction (SI) at MSJC</a:t>
            </a:r>
            <a:br>
              <a:rPr lang="en" dirty="0"/>
            </a:br>
            <a:r>
              <a:rPr lang="en" sz="2400" dirty="0"/>
              <a:t>After Transitio</a:t>
            </a:r>
            <a:r>
              <a:rPr lang="en-US" sz="2400" dirty="0"/>
              <a:t>n Support</a:t>
            </a:r>
          </a:p>
        </p:txBody>
      </p:sp>
      <p:sp>
        <p:nvSpPr>
          <p:cNvPr id="3" name="Content Placeholder 2">
            <a:extLst>
              <a:ext uri="{FF2B5EF4-FFF2-40B4-BE49-F238E27FC236}">
                <a16:creationId xmlns:a16="http://schemas.microsoft.com/office/drawing/2014/main" id="{D696A25F-397F-4BB5-80B0-C5CCCA0252A5}"/>
              </a:ext>
            </a:extLst>
          </p:cNvPr>
          <p:cNvSpPr>
            <a:spLocks noGrp="1"/>
          </p:cNvSpPr>
          <p:nvPr>
            <p:ph sz="half" idx="1"/>
          </p:nvPr>
        </p:nvSpPr>
        <p:spPr/>
        <p:txBody>
          <a:bodyPr/>
          <a:lstStyle/>
          <a:p>
            <a:pPr marL="457200" lvl="0" indent="-342900">
              <a:spcBef>
                <a:spcPts val="1600"/>
              </a:spcBef>
              <a:buSzPts val="1800"/>
              <a:buChar char="●"/>
            </a:pPr>
            <a:r>
              <a:rPr lang="en-US" dirty="0">
                <a:solidFill>
                  <a:srgbClr val="CC0000"/>
                </a:solidFill>
              </a:rPr>
              <a:t>Leader Assistance for two weeks:</a:t>
            </a:r>
            <a:r>
              <a:rPr lang="en-US" dirty="0"/>
              <a:t> assigned an SI Leader assistant to each session to assist with technology issues during session so the SI Leader can focus on facilitating</a:t>
            </a:r>
          </a:p>
          <a:p>
            <a:pPr marL="457200" lvl="0" indent="-342900">
              <a:spcBef>
                <a:spcPts val="0"/>
              </a:spcBef>
              <a:buSzPts val="1800"/>
              <a:buChar char="●"/>
            </a:pPr>
            <a:r>
              <a:rPr lang="en-US" dirty="0">
                <a:solidFill>
                  <a:srgbClr val="D83829"/>
                </a:solidFill>
              </a:rPr>
              <a:t>Leaders office hours for two weeks:</a:t>
            </a:r>
            <a:r>
              <a:rPr lang="en-US" dirty="0"/>
              <a:t>  SI Leader held office hours for the first to weeks to focus on technology issues for student (no content covered during these meetings)</a:t>
            </a:r>
          </a:p>
          <a:p>
            <a:pPr marL="457200" lvl="0" indent="-342900">
              <a:spcBef>
                <a:spcPts val="0"/>
              </a:spcBef>
              <a:buSzPts val="1800"/>
              <a:buChar char="●"/>
            </a:pPr>
            <a:r>
              <a:rPr lang="en-US" dirty="0">
                <a:solidFill>
                  <a:srgbClr val="CC0000"/>
                </a:solidFill>
              </a:rPr>
              <a:t>Restart of Mentor Observations beginning the third week:</a:t>
            </a:r>
            <a:r>
              <a:rPr lang="en-US" dirty="0"/>
              <a:t>  Provided support and feedback on virtual sessions. Assisted with planning and tech support</a:t>
            </a:r>
          </a:p>
          <a:p>
            <a:pPr marL="457200" lvl="0" indent="-342900">
              <a:spcBef>
                <a:spcPts val="0"/>
              </a:spcBef>
              <a:buSzPts val="1800"/>
              <a:buChar char="●"/>
            </a:pPr>
            <a:r>
              <a:rPr lang="en-US" dirty="0">
                <a:solidFill>
                  <a:srgbClr val="CC0000"/>
                </a:solidFill>
              </a:rPr>
              <a:t>Ongoing Virtual Training:</a:t>
            </a:r>
            <a:r>
              <a:rPr lang="en-US" dirty="0"/>
              <a:t>  Trainings emphasized the virtualization of session activities and team bonding (fluff)</a:t>
            </a:r>
          </a:p>
          <a:p>
            <a:endParaRPr lang="en-US" dirty="0"/>
          </a:p>
        </p:txBody>
      </p:sp>
      <p:pic>
        <p:nvPicPr>
          <p:cNvPr id="4" name="Google Shape;461;p63">
            <a:extLst>
              <a:ext uri="{FF2B5EF4-FFF2-40B4-BE49-F238E27FC236}">
                <a16:creationId xmlns:a16="http://schemas.microsoft.com/office/drawing/2014/main" id="{A0176F19-3741-4D95-A9D2-A33BE93FAE2B}"/>
              </a:ext>
            </a:extLst>
          </p:cNvPr>
          <p:cNvPicPr preferRelativeResize="0"/>
          <p:nvPr/>
        </p:nvPicPr>
        <p:blipFill>
          <a:blip r:embed="rId2">
            <a:alphaModFix/>
          </a:blip>
          <a:stretch>
            <a:fillRect/>
          </a:stretch>
        </p:blipFill>
        <p:spPr>
          <a:xfrm>
            <a:off x="10363201" y="5347773"/>
            <a:ext cx="1598668" cy="1005401"/>
          </a:xfrm>
          <a:prstGeom prst="rect">
            <a:avLst/>
          </a:prstGeom>
          <a:noFill/>
          <a:ln>
            <a:noFill/>
          </a:ln>
        </p:spPr>
      </p:pic>
      <p:pic>
        <p:nvPicPr>
          <p:cNvPr id="5" name="Picture 4">
            <a:extLst>
              <a:ext uri="{FF2B5EF4-FFF2-40B4-BE49-F238E27FC236}">
                <a16:creationId xmlns:a16="http://schemas.microsoft.com/office/drawing/2014/main" id="{577B9153-E899-4B0A-B442-0FF1147AD1C7}"/>
              </a:ext>
            </a:extLst>
          </p:cNvPr>
          <p:cNvPicPr>
            <a:picLocks noChangeAspect="1"/>
          </p:cNvPicPr>
          <p:nvPr/>
        </p:nvPicPr>
        <p:blipFill>
          <a:blip r:embed="rId3"/>
          <a:stretch>
            <a:fillRect/>
          </a:stretch>
        </p:blipFill>
        <p:spPr>
          <a:xfrm>
            <a:off x="8694802" y="5491722"/>
            <a:ext cx="1668399" cy="967027"/>
          </a:xfrm>
          <a:prstGeom prst="rect">
            <a:avLst/>
          </a:prstGeom>
        </p:spPr>
      </p:pic>
    </p:spTree>
    <p:extLst>
      <p:ext uri="{BB962C8B-B14F-4D97-AF65-F5344CB8AC3E}">
        <p14:creationId xmlns:p14="http://schemas.microsoft.com/office/powerpoint/2010/main" val="2371298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9DB9-981B-441B-8484-986526F5B56B}"/>
              </a:ext>
            </a:extLst>
          </p:cNvPr>
          <p:cNvSpPr>
            <a:spLocks noGrp="1"/>
          </p:cNvSpPr>
          <p:nvPr>
            <p:ph type="title"/>
          </p:nvPr>
        </p:nvSpPr>
        <p:spPr/>
        <p:txBody>
          <a:bodyPr anchor="t">
            <a:normAutofit fontScale="90000"/>
          </a:bodyPr>
          <a:lstStyle/>
          <a:p>
            <a:r>
              <a:rPr lang="en" sz="4000" dirty="0"/>
              <a:t>Online Supplemental Instruction (SI) at MSJC</a:t>
            </a:r>
            <a:br>
              <a:rPr lang="en" dirty="0"/>
            </a:br>
            <a:r>
              <a:rPr lang="en-US" sz="2700" dirty="0"/>
              <a:t>Preparation for fully online program  Fall 2020</a:t>
            </a:r>
            <a:br>
              <a:rPr lang="en-US" dirty="0"/>
            </a:br>
            <a:endParaRPr lang="en-US" dirty="0"/>
          </a:p>
        </p:txBody>
      </p:sp>
      <p:sp>
        <p:nvSpPr>
          <p:cNvPr id="3" name="Content Placeholder 2">
            <a:extLst>
              <a:ext uri="{FF2B5EF4-FFF2-40B4-BE49-F238E27FC236}">
                <a16:creationId xmlns:a16="http://schemas.microsoft.com/office/drawing/2014/main" id="{8C926552-81A5-4760-8DCA-687D6B178060}"/>
              </a:ext>
            </a:extLst>
          </p:cNvPr>
          <p:cNvSpPr>
            <a:spLocks noGrp="1"/>
          </p:cNvSpPr>
          <p:nvPr>
            <p:ph sz="half" idx="1"/>
          </p:nvPr>
        </p:nvSpPr>
        <p:spPr>
          <a:xfrm>
            <a:off x="1763425" y="1656079"/>
            <a:ext cx="10058400" cy="4711383"/>
          </a:xfrm>
        </p:spPr>
        <p:txBody>
          <a:bodyPr>
            <a:normAutofit lnSpcReduction="10000"/>
          </a:bodyPr>
          <a:lstStyle/>
          <a:p>
            <a:pPr marL="114300" lvl="0" indent="0">
              <a:spcBef>
                <a:spcPts val="1600"/>
              </a:spcBef>
              <a:buSzPts val="1800"/>
              <a:buNone/>
            </a:pPr>
            <a:endParaRPr lang="en-US" dirty="0"/>
          </a:p>
          <a:p>
            <a:pPr marL="114300" lvl="0" indent="0">
              <a:spcBef>
                <a:spcPts val="1600"/>
              </a:spcBef>
              <a:buSzPts val="1800"/>
              <a:buNone/>
            </a:pPr>
            <a:endParaRPr lang="en-US" dirty="0"/>
          </a:p>
          <a:p>
            <a:pPr marL="114300" lvl="0" indent="0">
              <a:lnSpc>
                <a:spcPct val="110000"/>
              </a:lnSpc>
              <a:spcBef>
                <a:spcPts val="0"/>
              </a:spcBef>
              <a:buSzPts val="1800"/>
              <a:buNone/>
            </a:pPr>
            <a:endParaRPr lang="en-US" dirty="0"/>
          </a:p>
          <a:p>
            <a:pPr marL="114300" indent="0">
              <a:lnSpc>
                <a:spcPct val="110000"/>
              </a:lnSpc>
              <a:spcBef>
                <a:spcPts val="0"/>
              </a:spcBef>
              <a:buSzPct val="80000"/>
              <a:buNone/>
            </a:pPr>
            <a:r>
              <a:rPr lang="en-US" dirty="0">
                <a:solidFill>
                  <a:schemeClr val="accent1"/>
                </a:solidFill>
              </a:rPr>
              <a:t>Student led Design Teams:  </a:t>
            </a:r>
          </a:p>
          <a:p>
            <a:pPr marL="457200" indent="-342900">
              <a:lnSpc>
                <a:spcPct val="110000"/>
              </a:lnSpc>
              <a:spcBef>
                <a:spcPts val="0"/>
              </a:spcBef>
              <a:buSzPct val="80000"/>
            </a:pPr>
            <a:r>
              <a:rPr lang="en-US" dirty="0"/>
              <a:t>Amber F.</a:t>
            </a:r>
          </a:p>
          <a:p>
            <a:pPr marL="457200" indent="-342900">
              <a:lnSpc>
                <a:spcPct val="110000"/>
              </a:lnSpc>
              <a:spcBef>
                <a:spcPts val="0"/>
              </a:spcBef>
              <a:buSzPct val="80000"/>
            </a:pPr>
            <a:r>
              <a:rPr lang="en-US" dirty="0"/>
              <a:t>David R.</a:t>
            </a:r>
          </a:p>
          <a:p>
            <a:pPr marL="457200" indent="-342900">
              <a:lnSpc>
                <a:spcPct val="110000"/>
              </a:lnSpc>
              <a:spcBef>
                <a:spcPts val="0"/>
              </a:spcBef>
              <a:buSzPct val="80000"/>
            </a:pPr>
            <a:r>
              <a:rPr lang="en-US" dirty="0"/>
              <a:t>Dylan F.P.</a:t>
            </a:r>
          </a:p>
          <a:p>
            <a:pPr marL="457200" indent="-342900">
              <a:lnSpc>
                <a:spcPct val="110000"/>
              </a:lnSpc>
              <a:spcBef>
                <a:spcPts val="0"/>
              </a:spcBef>
              <a:buSzPct val="80000"/>
            </a:pPr>
            <a:r>
              <a:rPr lang="en-US" dirty="0"/>
              <a:t>James C.</a:t>
            </a:r>
          </a:p>
          <a:p>
            <a:pPr marL="457200" indent="-342900">
              <a:lnSpc>
                <a:spcPct val="110000"/>
              </a:lnSpc>
              <a:spcBef>
                <a:spcPts val="0"/>
              </a:spcBef>
              <a:buSzPct val="80000"/>
            </a:pPr>
            <a:r>
              <a:rPr lang="en-US" dirty="0"/>
              <a:t>Jessica G.</a:t>
            </a:r>
          </a:p>
          <a:p>
            <a:pPr marL="457200" indent="-342900">
              <a:lnSpc>
                <a:spcPct val="110000"/>
              </a:lnSpc>
              <a:spcBef>
                <a:spcPts val="0"/>
              </a:spcBef>
              <a:buSzPct val="80000"/>
            </a:pPr>
            <a:r>
              <a:rPr lang="en-US" dirty="0"/>
              <a:t>Joshua S.</a:t>
            </a:r>
          </a:p>
          <a:p>
            <a:pPr marL="457200" indent="-342900">
              <a:lnSpc>
                <a:spcPct val="110000"/>
              </a:lnSpc>
              <a:spcBef>
                <a:spcPts val="0"/>
              </a:spcBef>
              <a:buSzPct val="80000"/>
            </a:pPr>
            <a:r>
              <a:rPr lang="en-US" dirty="0"/>
              <a:t>Marissa C.</a:t>
            </a:r>
          </a:p>
          <a:p>
            <a:pPr marL="457200" indent="-342900">
              <a:lnSpc>
                <a:spcPct val="110000"/>
              </a:lnSpc>
              <a:spcBef>
                <a:spcPts val="0"/>
              </a:spcBef>
              <a:buSzPct val="80000"/>
            </a:pPr>
            <a:r>
              <a:rPr lang="en-US" dirty="0"/>
              <a:t>Nathaniel R.</a:t>
            </a:r>
          </a:p>
        </p:txBody>
      </p:sp>
      <p:pic>
        <p:nvPicPr>
          <p:cNvPr id="4" name="Google Shape;461;p63">
            <a:extLst>
              <a:ext uri="{FF2B5EF4-FFF2-40B4-BE49-F238E27FC236}">
                <a16:creationId xmlns:a16="http://schemas.microsoft.com/office/drawing/2014/main" id="{B29E9318-0DF0-4B6A-847F-7F7D49249393}"/>
              </a:ext>
            </a:extLst>
          </p:cNvPr>
          <p:cNvPicPr preferRelativeResize="0"/>
          <p:nvPr/>
        </p:nvPicPr>
        <p:blipFill>
          <a:blip r:embed="rId2">
            <a:alphaModFix/>
          </a:blip>
          <a:stretch>
            <a:fillRect/>
          </a:stretch>
        </p:blipFill>
        <p:spPr>
          <a:xfrm>
            <a:off x="10363201" y="5577802"/>
            <a:ext cx="1598668" cy="1005401"/>
          </a:xfrm>
          <a:prstGeom prst="rect">
            <a:avLst/>
          </a:prstGeom>
          <a:noFill/>
          <a:ln>
            <a:noFill/>
          </a:ln>
        </p:spPr>
      </p:pic>
      <p:pic>
        <p:nvPicPr>
          <p:cNvPr id="5" name="Google Shape;548;p67">
            <a:extLst>
              <a:ext uri="{FF2B5EF4-FFF2-40B4-BE49-F238E27FC236}">
                <a16:creationId xmlns:a16="http://schemas.microsoft.com/office/drawing/2014/main" id="{7E800C66-CF4C-40E5-9D18-79F5044299A9}"/>
              </a:ext>
            </a:extLst>
          </p:cNvPr>
          <p:cNvPicPr preferRelativeResize="0"/>
          <p:nvPr/>
        </p:nvPicPr>
        <p:blipFill>
          <a:blip r:embed="rId3">
            <a:alphaModFix/>
          </a:blip>
          <a:stretch>
            <a:fillRect/>
          </a:stretch>
        </p:blipFill>
        <p:spPr>
          <a:xfrm>
            <a:off x="3299889" y="1395207"/>
            <a:ext cx="1651325" cy="1238475"/>
          </a:xfrm>
          <a:prstGeom prst="rect">
            <a:avLst/>
          </a:prstGeom>
          <a:noFill/>
          <a:ln>
            <a:noFill/>
          </a:ln>
        </p:spPr>
      </p:pic>
      <p:pic>
        <p:nvPicPr>
          <p:cNvPr id="6" name="Google Shape;550;p67">
            <a:extLst>
              <a:ext uri="{FF2B5EF4-FFF2-40B4-BE49-F238E27FC236}">
                <a16:creationId xmlns:a16="http://schemas.microsoft.com/office/drawing/2014/main" id="{467DC047-6D33-4263-B498-4A54A0340DDF}"/>
              </a:ext>
            </a:extLst>
          </p:cNvPr>
          <p:cNvPicPr preferRelativeResize="0"/>
          <p:nvPr/>
        </p:nvPicPr>
        <p:blipFill>
          <a:blip r:embed="rId4">
            <a:alphaModFix/>
          </a:blip>
          <a:stretch>
            <a:fillRect/>
          </a:stretch>
        </p:blipFill>
        <p:spPr>
          <a:xfrm>
            <a:off x="7026246" y="1518237"/>
            <a:ext cx="2143401" cy="1082676"/>
          </a:xfrm>
          <a:prstGeom prst="rect">
            <a:avLst/>
          </a:prstGeom>
          <a:noFill/>
          <a:ln>
            <a:noFill/>
          </a:ln>
        </p:spPr>
      </p:pic>
      <p:sp>
        <p:nvSpPr>
          <p:cNvPr id="7" name="Arrow: Right 6">
            <a:extLst>
              <a:ext uri="{FF2B5EF4-FFF2-40B4-BE49-F238E27FC236}">
                <a16:creationId xmlns:a16="http://schemas.microsoft.com/office/drawing/2014/main" id="{228745AE-5021-4951-9BA7-3447C429369E}"/>
              </a:ext>
            </a:extLst>
          </p:cNvPr>
          <p:cNvSpPr/>
          <p:nvPr/>
        </p:nvSpPr>
        <p:spPr>
          <a:xfrm>
            <a:off x="5370199" y="1604775"/>
            <a:ext cx="1181100" cy="733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F7AE14D-8512-4508-A79C-95C963CA5653}"/>
              </a:ext>
            </a:extLst>
          </p:cNvPr>
          <p:cNvSpPr txBox="1"/>
          <p:nvPr/>
        </p:nvSpPr>
        <p:spPr>
          <a:xfrm>
            <a:off x="6124244" y="2841664"/>
            <a:ext cx="3947404" cy="1685846"/>
          </a:xfrm>
          <a:prstGeom prst="rect">
            <a:avLst/>
          </a:prstGeom>
          <a:noFill/>
        </p:spPr>
        <p:txBody>
          <a:bodyPr wrap="square" rtlCol="0">
            <a:spAutoFit/>
          </a:bodyPr>
          <a:lstStyle/>
          <a:p>
            <a:pPr marL="114300" indent="0">
              <a:lnSpc>
                <a:spcPct val="110000"/>
              </a:lnSpc>
              <a:spcBef>
                <a:spcPts val="0"/>
              </a:spcBef>
              <a:buSzPct val="80000"/>
              <a:buNone/>
            </a:pPr>
            <a:r>
              <a:rPr lang="en-US" sz="2400" dirty="0">
                <a:solidFill>
                  <a:schemeClr val="accent1"/>
                </a:solidFill>
              </a:rPr>
              <a:t>SI Program Team:  </a:t>
            </a:r>
          </a:p>
          <a:p>
            <a:pPr marL="457200" indent="-342900">
              <a:lnSpc>
                <a:spcPct val="110000"/>
              </a:lnSpc>
              <a:spcBef>
                <a:spcPts val="0"/>
              </a:spcBef>
              <a:buSzPct val="80000"/>
              <a:buFont typeface="Arial" panose="020B0604020202020204" pitchFamily="34" charset="0"/>
              <a:buChar char="•"/>
            </a:pPr>
            <a:r>
              <a:rPr lang="en-US" sz="2400" dirty="0">
                <a:solidFill>
                  <a:schemeClr val="tx2"/>
                </a:solidFill>
              </a:rPr>
              <a:t>Janice</a:t>
            </a:r>
          </a:p>
          <a:p>
            <a:pPr marL="457200" indent="-342900">
              <a:lnSpc>
                <a:spcPct val="110000"/>
              </a:lnSpc>
              <a:spcBef>
                <a:spcPts val="0"/>
              </a:spcBef>
              <a:buSzPct val="80000"/>
              <a:buFont typeface="Arial" panose="020B0604020202020204" pitchFamily="34" charset="0"/>
              <a:buChar char="•"/>
            </a:pPr>
            <a:r>
              <a:rPr lang="en-US" sz="2400" dirty="0">
                <a:solidFill>
                  <a:schemeClr val="tx2"/>
                </a:solidFill>
              </a:rPr>
              <a:t>Kathalena</a:t>
            </a:r>
          </a:p>
          <a:p>
            <a:pPr marL="457200" indent="-342900">
              <a:lnSpc>
                <a:spcPct val="110000"/>
              </a:lnSpc>
              <a:spcBef>
                <a:spcPts val="0"/>
              </a:spcBef>
              <a:buSzPct val="80000"/>
              <a:buFont typeface="Arial" panose="020B0604020202020204" pitchFamily="34" charset="0"/>
              <a:buChar char="•"/>
            </a:pPr>
            <a:r>
              <a:rPr lang="en-US" sz="2400" dirty="0">
                <a:solidFill>
                  <a:schemeClr val="tx2"/>
                </a:solidFill>
              </a:rPr>
              <a:t>Vanesse H.</a:t>
            </a:r>
          </a:p>
        </p:txBody>
      </p:sp>
      <p:pic>
        <p:nvPicPr>
          <p:cNvPr id="10" name="Picture 9">
            <a:extLst>
              <a:ext uri="{FF2B5EF4-FFF2-40B4-BE49-F238E27FC236}">
                <a16:creationId xmlns:a16="http://schemas.microsoft.com/office/drawing/2014/main" id="{AF3B9880-A30F-4889-8FFE-2C25CF5E19CC}"/>
              </a:ext>
            </a:extLst>
          </p:cNvPr>
          <p:cNvPicPr>
            <a:picLocks noChangeAspect="1"/>
          </p:cNvPicPr>
          <p:nvPr/>
        </p:nvPicPr>
        <p:blipFill>
          <a:blip r:embed="rId5"/>
          <a:stretch>
            <a:fillRect/>
          </a:stretch>
        </p:blipFill>
        <p:spPr>
          <a:xfrm>
            <a:off x="8694802" y="5612411"/>
            <a:ext cx="1668399" cy="967027"/>
          </a:xfrm>
          <a:prstGeom prst="rect">
            <a:avLst/>
          </a:prstGeom>
        </p:spPr>
      </p:pic>
    </p:spTree>
    <p:extLst>
      <p:ext uri="{BB962C8B-B14F-4D97-AF65-F5344CB8AC3E}">
        <p14:creationId xmlns:p14="http://schemas.microsoft.com/office/powerpoint/2010/main" val="2579108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943FD-6DFC-4E13-8AAE-CE377F131C89}"/>
              </a:ext>
            </a:extLst>
          </p:cNvPr>
          <p:cNvSpPr>
            <a:spLocks noGrp="1"/>
          </p:cNvSpPr>
          <p:nvPr>
            <p:ph type="title"/>
          </p:nvPr>
        </p:nvSpPr>
        <p:spPr>
          <a:xfrm>
            <a:off x="1277650" y="365125"/>
            <a:ext cx="10046043" cy="663575"/>
          </a:xfrm>
        </p:spPr>
        <p:txBody>
          <a:bodyPr anchor="t"/>
          <a:lstStyle/>
          <a:p>
            <a:r>
              <a:rPr lang="en-US" dirty="0"/>
              <a:t>SI Summer 2020 Design Teams</a:t>
            </a:r>
          </a:p>
        </p:txBody>
      </p:sp>
      <p:sp>
        <p:nvSpPr>
          <p:cNvPr id="3" name="Content Placeholder 2">
            <a:extLst>
              <a:ext uri="{FF2B5EF4-FFF2-40B4-BE49-F238E27FC236}">
                <a16:creationId xmlns:a16="http://schemas.microsoft.com/office/drawing/2014/main" id="{70335B09-B70F-4ECF-AC9C-39EB77C8FB9E}"/>
              </a:ext>
            </a:extLst>
          </p:cNvPr>
          <p:cNvSpPr>
            <a:spLocks noGrp="1"/>
          </p:cNvSpPr>
          <p:nvPr>
            <p:ph sz="half" idx="1"/>
          </p:nvPr>
        </p:nvSpPr>
        <p:spPr>
          <a:xfrm>
            <a:off x="1265293" y="1167863"/>
            <a:ext cx="10058400" cy="5495926"/>
          </a:xfrm>
        </p:spPr>
        <p:txBody>
          <a:bodyPr>
            <a:normAutofit fontScale="77500" lnSpcReduction="20000"/>
          </a:bodyPr>
          <a:lstStyle/>
          <a:p>
            <a:r>
              <a:rPr lang="en-US" dirty="0">
                <a:solidFill>
                  <a:schemeClr val="accent1"/>
                </a:solidFill>
              </a:rPr>
              <a:t>Electronic Paperwork &amp; Submission</a:t>
            </a:r>
          </a:p>
          <a:p>
            <a:pPr lvl="1">
              <a:buFont typeface="Courier New" panose="02070309020205020404" pitchFamily="49" charset="0"/>
              <a:buChar char="o"/>
            </a:pPr>
            <a:r>
              <a:rPr lang="en-US" dirty="0"/>
              <a:t>Streamlined electronic paperwork process</a:t>
            </a:r>
          </a:p>
          <a:p>
            <a:pPr lvl="1">
              <a:buFont typeface="Courier New" panose="02070309020205020404" pitchFamily="49" charset="0"/>
              <a:buChar char="o"/>
            </a:pPr>
            <a:r>
              <a:rPr lang="en-US" dirty="0"/>
              <a:t>Enhanced  learning outcomes measurement on observation and evaluation forms</a:t>
            </a:r>
          </a:p>
          <a:p>
            <a:r>
              <a:rPr lang="en-US" dirty="0">
                <a:solidFill>
                  <a:schemeClr val="accent1"/>
                </a:solidFill>
              </a:rPr>
              <a:t>Virtualization of Strategy Cards </a:t>
            </a:r>
          </a:p>
          <a:p>
            <a:pPr lvl="1">
              <a:buFont typeface="Courier New" panose="02070309020205020404" pitchFamily="49" charset="0"/>
              <a:buChar char="o"/>
            </a:pPr>
            <a:r>
              <a:rPr lang="en-US" dirty="0"/>
              <a:t>Modified activity cards to fit online platform</a:t>
            </a:r>
          </a:p>
          <a:p>
            <a:pPr lvl="1">
              <a:buFont typeface="Courier New" panose="02070309020205020404" pitchFamily="49" charset="0"/>
              <a:buChar char="o"/>
            </a:pPr>
            <a:r>
              <a:rPr lang="en-US" dirty="0"/>
              <a:t>Created a document with examples and resources for each activity</a:t>
            </a:r>
          </a:p>
          <a:p>
            <a:r>
              <a:rPr lang="en-US" dirty="0">
                <a:solidFill>
                  <a:schemeClr val="accent1"/>
                </a:solidFill>
              </a:rPr>
              <a:t>Online Orientation</a:t>
            </a:r>
          </a:p>
          <a:p>
            <a:pPr lvl="1">
              <a:buFont typeface="Courier New" panose="02070309020205020404" pitchFamily="49" charset="0"/>
              <a:buChar char="o"/>
            </a:pPr>
            <a:r>
              <a:rPr lang="en-US" dirty="0"/>
              <a:t>Redesigned three day SI Leader Orientation for virtual delivery</a:t>
            </a:r>
          </a:p>
          <a:p>
            <a:pPr lvl="1">
              <a:buFont typeface="Courier New" panose="02070309020205020404" pitchFamily="49" charset="0"/>
              <a:buChar char="o"/>
            </a:pPr>
            <a:r>
              <a:rPr lang="en-US" dirty="0"/>
              <a:t>Build in team bonding virtually </a:t>
            </a:r>
          </a:p>
          <a:p>
            <a:r>
              <a:rPr lang="en-US" dirty="0">
                <a:solidFill>
                  <a:schemeClr val="accent1"/>
                </a:solidFill>
              </a:rPr>
              <a:t>Pre-Orientation Zoom Training</a:t>
            </a:r>
          </a:p>
          <a:p>
            <a:pPr lvl="1">
              <a:buFont typeface="Courier New" panose="02070309020205020404" pitchFamily="49" charset="0"/>
              <a:buChar char="o"/>
            </a:pPr>
            <a:r>
              <a:rPr lang="en-US" dirty="0"/>
              <a:t>Designed a zoom training that emphasized zoom features used in orientation</a:t>
            </a:r>
          </a:p>
          <a:p>
            <a:pPr lvl="1">
              <a:buFont typeface="Courier New" panose="02070309020205020404" pitchFamily="49" charset="0"/>
              <a:buChar char="o"/>
            </a:pPr>
            <a:r>
              <a:rPr lang="en-US" dirty="0"/>
              <a:t>Ensures new leaders are acquainted with zoom prior to orientation</a:t>
            </a:r>
          </a:p>
          <a:p>
            <a:r>
              <a:rPr lang="en-US" dirty="0">
                <a:solidFill>
                  <a:schemeClr val="accent1"/>
                </a:solidFill>
              </a:rPr>
              <a:t>Team Bonding</a:t>
            </a:r>
          </a:p>
          <a:p>
            <a:pPr lvl="1">
              <a:buFont typeface="Courier New" panose="02070309020205020404" pitchFamily="49" charset="0"/>
              <a:buChar char="o"/>
            </a:pPr>
            <a:r>
              <a:rPr lang="en-US" dirty="0"/>
              <a:t>Generated ideas of how to build in team bonding virtually</a:t>
            </a:r>
          </a:p>
          <a:p>
            <a:pPr lvl="2"/>
            <a:r>
              <a:rPr lang="en-US" dirty="0"/>
              <a:t>Helps provide support and engagement </a:t>
            </a:r>
          </a:p>
          <a:p>
            <a:pPr lvl="1">
              <a:buFont typeface="Courier New" panose="02070309020205020404" pitchFamily="49" charset="0"/>
              <a:buChar char="o"/>
            </a:pPr>
            <a:r>
              <a:rPr lang="en-US" dirty="0"/>
              <a:t>Developed Virtual Escape room challenge for Orientation</a:t>
            </a:r>
          </a:p>
          <a:p>
            <a:pPr lvl="2"/>
            <a:r>
              <a:rPr lang="en-US" dirty="0"/>
              <a:t>Introduces growth mindset &amp; Habits of Mind strategies</a:t>
            </a:r>
          </a:p>
          <a:p>
            <a:r>
              <a:rPr lang="en-US" dirty="0">
                <a:solidFill>
                  <a:schemeClr val="accent1"/>
                </a:solidFill>
              </a:rPr>
              <a:t>Online Resources</a:t>
            </a:r>
          </a:p>
          <a:p>
            <a:pPr lvl="1">
              <a:buFont typeface="Courier New" panose="02070309020205020404" pitchFamily="49" charset="0"/>
              <a:buChar char="o"/>
            </a:pPr>
            <a:r>
              <a:rPr lang="en-US" dirty="0"/>
              <a:t>Vetted over 75 online resources that offer teach and learning activities</a:t>
            </a:r>
          </a:p>
          <a:p>
            <a:pPr lvl="1">
              <a:buFont typeface="Courier New" panose="02070309020205020404" pitchFamily="49" charset="0"/>
              <a:buChar char="o"/>
            </a:pPr>
            <a:r>
              <a:rPr lang="en-US" dirty="0"/>
              <a:t>Reduced list to showcase most functional, free of charge, and device friendly resources </a:t>
            </a:r>
          </a:p>
          <a:p>
            <a:endParaRPr lang="en-US" dirty="0"/>
          </a:p>
          <a:p>
            <a:pPr marL="457200" lvl="1" indent="0">
              <a:buNone/>
            </a:pPr>
            <a:endParaRPr lang="en-US" dirty="0"/>
          </a:p>
          <a:p>
            <a:endParaRPr lang="en-US" dirty="0"/>
          </a:p>
        </p:txBody>
      </p:sp>
      <p:pic>
        <p:nvPicPr>
          <p:cNvPr id="4" name="Google Shape;461;p63">
            <a:extLst>
              <a:ext uri="{FF2B5EF4-FFF2-40B4-BE49-F238E27FC236}">
                <a16:creationId xmlns:a16="http://schemas.microsoft.com/office/drawing/2014/main" id="{9109412D-0A62-4906-BEB0-70D488D8237F}"/>
              </a:ext>
            </a:extLst>
          </p:cNvPr>
          <p:cNvPicPr preferRelativeResize="0"/>
          <p:nvPr/>
        </p:nvPicPr>
        <p:blipFill>
          <a:blip r:embed="rId2">
            <a:alphaModFix/>
          </a:blip>
          <a:stretch>
            <a:fillRect/>
          </a:stretch>
        </p:blipFill>
        <p:spPr>
          <a:xfrm>
            <a:off x="10188516" y="194211"/>
            <a:ext cx="1598668" cy="1005401"/>
          </a:xfrm>
          <a:prstGeom prst="rect">
            <a:avLst/>
          </a:prstGeom>
          <a:noFill/>
          <a:ln>
            <a:noFill/>
          </a:ln>
        </p:spPr>
      </p:pic>
      <p:pic>
        <p:nvPicPr>
          <p:cNvPr id="5" name="Picture 4">
            <a:extLst>
              <a:ext uri="{FF2B5EF4-FFF2-40B4-BE49-F238E27FC236}">
                <a16:creationId xmlns:a16="http://schemas.microsoft.com/office/drawing/2014/main" id="{43060D30-90FC-453A-8B80-7C1E12468259}"/>
              </a:ext>
            </a:extLst>
          </p:cNvPr>
          <p:cNvPicPr>
            <a:picLocks noChangeAspect="1"/>
          </p:cNvPicPr>
          <p:nvPr/>
        </p:nvPicPr>
        <p:blipFill>
          <a:blip r:embed="rId3"/>
          <a:stretch>
            <a:fillRect/>
          </a:stretch>
        </p:blipFill>
        <p:spPr>
          <a:xfrm>
            <a:off x="10241666" y="1199612"/>
            <a:ext cx="1668399" cy="967027"/>
          </a:xfrm>
          <a:prstGeom prst="rect">
            <a:avLst/>
          </a:prstGeom>
        </p:spPr>
      </p:pic>
    </p:spTree>
    <p:extLst>
      <p:ext uri="{BB962C8B-B14F-4D97-AF65-F5344CB8AC3E}">
        <p14:creationId xmlns:p14="http://schemas.microsoft.com/office/powerpoint/2010/main" val="79896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FB474-83D0-4F6C-9741-94F7896A6C57}"/>
              </a:ext>
            </a:extLst>
          </p:cNvPr>
          <p:cNvSpPr>
            <a:spLocks noGrp="1"/>
          </p:cNvSpPr>
          <p:nvPr>
            <p:ph type="title"/>
          </p:nvPr>
        </p:nvSpPr>
        <p:spPr/>
        <p:txBody>
          <a:bodyPr anchor="t">
            <a:normAutofit/>
          </a:bodyPr>
          <a:lstStyle/>
          <a:p>
            <a:r>
              <a:rPr lang="en" dirty="0"/>
              <a:t>Online Supplemental Instruction (SI) at MSJC</a:t>
            </a:r>
            <a:br>
              <a:rPr lang="en" dirty="0"/>
            </a:br>
            <a:r>
              <a:rPr lang="en-US" sz="2400" dirty="0"/>
              <a:t>Online Resource Team Final Product</a:t>
            </a:r>
          </a:p>
        </p:txBody>
      </p:sp>
      <p:pic>
        <p:nvPicPr>
          <p:cNvPr id="4" name="Google Shape;566;p69">
            <a:extLst>
              <a:ext uri="{FF2B5EF4-FFF2-40B4-BE49-F238E27FC236}">
                <a16:creationId xmlns:a16="http://schemas.microsoft.com/office/drawing/2014/main" id="{8EC33E0F-1F64-436E-B7F6-30C34221E2CD}"/>
              </a:ext>
            </a:extLst>
          </p:cNvPr>
          <p:cNvPicPr preferRelativeResize="0">
            <a:picLocks noGrp="1"/>
          </p:cNvPicPr>
          <p:nvPr>
            <p:ph sz="half" idx="1"/>
          </p:nvPr>
        </p:nvPicPr>
        <p:blipFill>
          <a:blip r:embed="rId2">
            <a:alphaModFix/>
          </a:blip>
          <a:stretch>
            <a:fillRect/>
          </a:stretch>
        </p:blipFill>
        <p:spPr>
          <a:xfrm>
            <a:off x="2466975" y="1457326"/>
            <a:ext cx="7600950" cy="4924424"/>
          </a:xfrm>
          <a:prstGeom prst="rect">
            <a:avLst/>
          </a:prstGeom>
          <a:noFill/>
          <a:ln>
            <a:noFill/>
          </a:ln>
        </p:spPr>
      </p:pic>
      <p:pic>
        <p:nvPicPr>
          <p:cNvPr id="5" name="Google Shape;461;p63">
            <a:extLst>
              <a:ext uri="{FF2B5EF4-FFF2-40B4-BE49-F238E27FC236}">
                <a16:creationId xmlns:a16="http://schemas.microsoft.com/office/drawing/2014/main" id="{C5CAB462-585B-41C6-BD2C-F7FC4E5DED9F}"/>
              </a:ext>
            </a:extLst>
          </p:cNvPr>
          <p:cNvPicPr preferRelativeResize="0"/>
          <p:nvPr/>
        </p:nvPicPr>
        <p:blipFill>
          <a:blip r:embed="rId3">
            <a:alphaModFix/>
          </a:blip>
          <a:stretch>
            <a:fillRect/>
          </a:stretch>
        </p:blipFill>
        <p:spPr>
          <a:xfrm>
            <a:off x="10363201" y="5347773"/>
            <a:ext cx="1598668" cy="1005401"/>
          </a:xfrm>
          <a:prstGeom prst="rect">
            <a:avLst/>
          </a:prstGeom>
          <a:noFill/>
          <a:ln>
            <a:noFill/>
          </a:ln>
        </p:spPr>
      </p:pic>
      <p:pic>
        <p:nvPicPr>
          <p:cNvPr id="6" name="Picture 5">
            <a:extLst>
              <a:ext uri="{FF2B5EF4-FFF2-40B4-BE49-F238E27FC236}">
                <a16:creationId xmlns:a16="http://schemas.microsoft.com/office/drawing/2014/main" id="{EC4270E6-3F6D-4029-B829-C442909FE457}"/>
              </a:ext>
            </a:extLst>
          </p:cNvPr>
          <p:cNvPicPr>
            <a:picLocks noChangeAspect="1"/>
          </p:cNvPicPr>
          <p:nvPr/>
        </p:nvPicPr>
        <p:blipFill>
          <a:blip r:embed="rId4"/>
          <a:stretch>
            <a:fillRect/>
          </a:stretch>
        </p:blipFill>
        <p:spPr>
          <a:xfrm>
            <a:off x="10293470" y="4380746"/>
            <a:ext cx="1668399" cy="967027"/>
          </a:xfrm>
          <a:prstGeom prst="rect">
            <a:avLst/>
          </a:prstGeom>
        </p:spPr>
      </p:pic>
    </p:spTree>
    <p:extLst>
      <p:ext uri="{BB962C8B-B14F-4D97-AF65-F5344CB8AC3E}">
        <p14:creationId xmlns:p14="http://schemas.microsoft.com/office/powerpoint/2010/main" val="1618005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D8618-4309-44F0-8285-35640F70A5A9}"/>
              </a:ext>
            </a:extLst>
          </p:cNvPr>
          <p:cNvSpPr>
            <a:spLocks noGrp="1"/>
          </p:cNvSpPr>
          <p:nvPr>
            <p:ph type="title"/>
          </p:nvPr>
        </p:nvSpPr>
        <p:spPr/>
        <p:txBody>
          <a:bodyPr anchor="t"/>
          <a:lstStyle/>
          <a:p>
            <a:r>
              <a:rPr lang="en-US" dirty="0"/>
              <a:t>Online SI</a:t>
            </a:r>
            <a:br>
              <a:rPr lang="en-US" dirty="0"/>
            </a:br>
            <a:endParaRPr lang="en-US" dirty="0"/>
          </a:p>
        </p:txBody>
      </p:sp>
      <p:pic>
        <p:nvPicPr>
          <p:cNvPr id="13" name="Picture 12">
            <a:extLst>
              <a:ext uri="{FF2B5EF4-FFF2-40B4-BE49-F238E27FC236}">
                <a16:creationId xmlns:a16="http://schemas.microsoft.com/office/drawing/2014/main" id="{6EF24363-9B87-4C71-AD27-4DCF16C7E8CD}"/>
              </a:ext>
            </a:extLst>
          </p:cNvPr>
          <p:cNvPicPr>
            <a:picLocks noChangeAspect="1"/>
          </p:cNvPicPr>
          <p:nvPr/>
        </p:nvPicPr>
        <p:blipFill rotWithShape="1">
          <a:blip r:embed="rId2"/>
          <a:srcRect l="-1" r="-1707" b="5655"/>
          <a:stretch/>
        </p:blipFill>
        <p:spPr>
          <a:xfrm>
            <a:off x="1734844" y="1825358"/>
            <a:ext cx="4230949" cy="3924670"/>
          </a:xfrm>
          <a:prstGeom prst="rect">
            <a:avLst/>
          </a:prstGeom>
        </p:spPr>
      </p:pic>
      <p:pic>
        <p:nvPicPr>
          <p:cNvPr id="15" name="Picture 14">
            <a:extLst>
              <a:ext uri="{FF2B5EF4-FFF2-40B4-BE49-F238E27FC236}">
                <a16:creationId xmlns:a16="http://schemas.microsoft.com/office/drawing/2014/main" id="{25E0C986-AF11-4230-AF8F-6CCCD378F6F5}"/>
              </a:ext>
            </a:extLst>
          </p:cNvPr>
          <p:cNvPicPr>
            <a:picLocks noChangeAspect="1"/>
          </p:cNvPicPr>
          <p:nvPr/>
        </p:nvPicPr>
        <p:blipFill>
          <a:blip r:embed="rId3"/>
          <a:stretch>
            <a:fillRect/>
          </a:stretch>
        </p:blipFill>
        <p:spPr>
          <a:xfrm>
            <a:off x="5965793" y="1825358"/>
            <a:ext cx="4953740" cy="3936250"/>
          </a:xfrm>
          <a:prstGeom prst="rect">
            <a:avLst/>
          </a:prstGeom>
        </p:spPr>
      </p:pic>
      <p:sp>
        <p:nvSpPr>
          <p:cNvPr id="16" name="Rectangle: Rounded Corners 15">
            <a:extLst>
              <a:ext uri="{FF2B5EF4-FFF2-40B4-BE49-F238E27FC236}">
                <a16:creationId xmlns:a16="http://schemas.microsoft.com/office/drawing/2014/main" id="{93A6C9F5-318B-4CB8-8FAB-7B3E3E9058E4}"/>
              </a:ext>
            </a:extLst>
          </p:cNvPr>
          <p:cNvSpPr/>
          <p:nvPr/>
        </p:nvSpPr>
        <p:spPr>
          <a:xfrm>
            <a:off x="2148393" y="5832627"/>
            <a:ext cx="3462291" cy="266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Scavenger Hunt Activity</a:t>
            </a:r>
          </a:p>
        </p:txBody>
      </p:sp>
      <p:sp>
        <p:nvSpPr>
          <p:cNvPr id="17" name="Rectangle: Rounded Corners 16">
            <a:extLst>
              <a:ext uri="{FF2B5EF4-FFF2-40B4-BE49-F238E27FC236}">
                <a16:creationId xmlns:a16="http://schemas.microsoft.com/office/drawing/2014/main" id="{6AE71F03-F035-4D6D-A816-CFBF0571B37F}"/>
              </a:ext>
            </a:extLst>
          </p:cNvPr>
          <p:cNvSpPr/>
          <p:nvPr/>
        </p:nvSpPr>
        <p:spPr>
          <a:xfrm>
            <a:off x="6711517" y="5851864"/>
            <a:ext cx="3462291" cy="266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Summer 2020 SI Team</a:t>
            </a:r>
          </a:p>
        </p:txBody>
      </p:sp>
    </p:spTree>
    <p:extLst>
      <p:ext uri="{BB962C8B-B14F-4D97-AF65-F5344CB8AC3E}">
        <p14:creationId xmlns:p14="http://schemas.microsoft.com/office/powerpoint/2010/main" val="4011007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21B28-215A-47EF-B360-8DDD2E3918E4}"/>
              </a:ext>
            </a:extLst>
          </p:cNvPr>
          <p:cNvSpPr>
            <a:spLocks noGrp="1"/>
          </p:cNvSpPr>
          <p:nvPr>
            <p:ph type="title"/>
          </p:nvPr>
        </p:nvSpPr>
        <p:spPr/>
        <p:txBody>
          <a:bodyPr anchor="t"/>
          <a:lstStyle/>
          <a:p>
            <a:r>
              <a:rPr lang="en" dirty="0"/>
              <a:t>Supplemental Instruction (SI) at MSJC</a:t>
            </a:r>
            <a:br>
              <a:rPr lang="en" dirty="0"/>
            </a:br>
            <a:r>
              <a:rPr lang="en" sz="2400" dirty="0"/>
              <a:t>Next Ste</a:t>
            </a:r>
            <a:r>
              <a:rPr lang="en-US" sz="2400" dirty="0" err="1"/>
              <a:t>ps</a:t>
            </a:r>
            <a:endParaRPr lang="en-US" dirty="0"/>
          </a:p>
        </p:txBody>
      </p:sp>
      <p:sp>
        <p:nvSpPr>
          <p:cNvPr id="3" name="Content Placeholder 2">
            <a:extLst>
              <a:ext uri="{FF2B5EF4-FFF2-40B4-BE49-F238E27FC236}">
                <a16:creationId xmlns:a16="http://schemas.microsoft.com/office/drawing/2014/main" id="{50048615-44A1-43A8-AEE7-9E03756A69DA}"/>
              </a:ext>
            </a:extLst>
          </p:cNvPr>
          <p:cNvSpPr>
            <a:spLocks noGrp="1"/>
          </p:cNvSpPr>
          <p:nvPr>
            <p:ph sz="half" idx="1"/>
          </p:nvPr>
        </p:nvSpPr>
        <p:spPr>
          <a:xfrm>
            <a:off x="1277650" y="1438275"/>
            <a:ext cx="10058400" cy="4711383"/>
          </a:xfrm>
        </p:spPr>
        <p:txBody>
          <a:bodyPr>
            <a:noAutofit/>
          </a:bodyPr>
          <a:lstStyle/>
          <a:p>
            <a:pPr marL="457200" lvl="0" indent="-330200">
              <a:spcBef>
                <a:spcPts val="0"/>
              </a:spcBef>
              <a:buSzPts val="1600"/>
              <a:buChar char="●"/>
            </a:pPr>
            <a:r>
              <a:rPr lang="en-US" sz="2000" dirty="0"/>
              <a:t>Remembering the model</a:t>
            </a:r>
          </a:p>
          <a:p>
            <a:pPr marL="914400" lvl="1" indent="-330200">
              <a:lnSpc>
                <a:spcPct val="100000"/>
              </a:lnSpc>
              <a:spcBef>
                <a:spcPts val="0"/>
              </a:spcBef>
              <a:buSzPts val="1600"/>
              <a:buFont typeface="Arial" panose="020B0604020202020204" pitchFamily="34" charset="0"/>
              <a:buChar char="●"/>
            </a:pPr>
            <a:r>
              <a:rPr lang="en-US" sz="2000" dirty="0">
                <a:solidFill>
                  <a:schemeClr val="accent5"/>
                </a:solidFill>
              </a:rPr>
              <a:t>SI targets “historically difficult courses” rather than students:  per SI Supervisor Training Manual from the International Center for Supplemental Instruction</a:t>
            </a:r>
          </a:p>
          <a:p>
            <a:pPr marL="457200" lvl="0" indent="-330200">
              <a:lnSpc>
                <a:spcPct val="100000"/>
              </a:lnSpc>
              <a:spcBef>
                <a:spcPts val="0"/>
              </a:spcBef>
              <a:buSzPts val="1600"/>
              <a:buChar char="●"/>
            </a:pPr>
            <a:endParaRPr lang="en-US" sz="2000" dirty="0"/>
          </a:p>
          <a:p>
            <a:pPr marL="457200" lvl="0" indent="-330200">
              <a:lnSpc>
                <a:spcPct val="100000"/>
              </a:lnSpc>
              <a:spcBef>
                <a:spcPts val="0"/>
              </a:spcBef>
              <a:buSzPts val="1600"/>
              <a:buChar char="●"/>
            </a:pPr>
            <a:r>
              <a:rPr lang="en-US" sz="2000" dirty="0"/>
              <a:t>Data -- continues to show, “if we build it, they will come”</a:t>
            </a:r>
          </a:p>
          <a:p>
            <a:pPr marL="914400" lvl="1" indent="-330200">
              <a:lnSpc>
                <a:spcPct val="100000"/>
              </a:lnSpc>
              <a:spcBef>
                <a:spcPts val="0"/>
              </a:spcBef>
              <a:buSzPts val="1600"/>
              <a:buChar char="●"/>
            </a:pPr>
            <a:r>
              <a:rPr lang="en-US" sz="2000" dirty="0">
                <a:solidFill>
                  <a:schemeClr val="accent5"/>
                </a:solidFill>
              </a:rPr>
              <a:t>2018-2020 data reveals that, when looking at ethnic groups individually, the group with the highest participation rate is our African American students (our highest priority students)</a:t>
            </a:r>
          </a:p>
          <a:p>
            <a:pPr marL="914400" lvl="1" indent="-330200">
              <a:lnSpc>
                <a:spcPct val="100000"/>
              </a:lnSpc>
              <a:spcBef>
                <a:spcPts val="0"/>
              </a:spcBef>
              <a:buSzPts val="1600"/>
              <a:buChar char="●"/>
            </a:pPr>
            <a:r>
              <a:rPr lang="en-US" sz="2000" dirty="0">
                <a:solidFill>
                  <a:schemeClr val="accent5"/>
                </a:solidFill>
              </a:rPr>
              <a:t>African American students who participate in SI have higher success rates and lower withdrawal rates than the general population of African American students</a:t>
            </a:r>
          </a:p>
          <a:p>
            <a:pPr marL="914400" lvl="1" indent="-330200">
              <a:lnSpc>
                <a:spcPct val="100000"/>
              </a:lnSpc>
              <a:spcBef>
                <a:spcPts val="0"/>
              </a:spcBef>
              <a:buSzPts val="1600"/>
              <a:buChar char="●"/>
            </a:pPr>
            <a:r>
              <a:rPr lang="en-US" sz="2000" dirty="0">
                <a:solidFill>
                  <a:schemeClr val="accent5"/>
                </a:solidFill>
              </a:rPr>
              <a:t>The opportunity gap is smaller for African American students who participate in SI than the opportunity gap for the general population of African American students</a:t>
            </a:r>
          </a:p>
        </p:txBody>
      </p:sp>
      <p:pic>
        <p:nvPicPr>
          <p:cNvPr id="4" name="Google Shape;461;p63">
            <a:extLst>
              <a:ext uri="{FF2B5EF4-FFF2-40B4-BE49-F238E27FC236}">
                <a16:creationId xmlns:a16="http://schemas.microsoft.com/office/drawing/2014/main" id="{4580AB07-4CDD-4CDE-BE3A-D903B80C70ED}"/>
              </a:ext>
            </a:extLst>
          </p:cNvPr>
          <p:cNvPicPr preferRelativeResize="0"/>
          <p:nvPr/>
        </p:nvPicPr>
        <p:blipFill>
          <a:blip r:embed="rId3">
            <a:alphaModFix/>
          </a:blip>
          <a:stretch>
            <a:fillRect/>
          </a:stretch>
        </p:blipFill>
        <p:spPr>
          <a:xfrm>
            <a:off x="10363201" y="5646957"/>
            <a:ext cx="1598668" cy="1005401"/>
          </a:xfrm>
          <a:prstGeom prst="rect">
            <a:avLst/>
          </a:prstGeom>
          <a:noFill/>
          <a:ln>
            <a:noFill/>
          </a:ln>
        </p:spPr>
      </p:pic>
      <p:pic>
        <p:nvPicPr>
          <p:cNvPr id="5" name="Picture 4">
            <a:extLst>
              <a:ext uri="{FF2B5EF4-FFF2-40B4-BE49-F238E27FC236}">
                <a16:creationId xmlns:a16="http://schemas.microsoft.com/office/drawing/2014/main" id="{8A8398D8-D414-4BEC-B8A8-0B2BBE9F2208}"/>
              </a:ext>
            </a:extLst>
          </p:cNvPr>
          <p:cNvPicPr>
            <a:picLocks noChangeAspect="1"/>
          </p:cNvPicPr>
          <p:nvPr/>
        </p:nvPicPr>
        <p:blipFill>
          <a:blip r:embed="rId4"/>
          <a:stretch>
            <a:fillRect/>
          </a:stretch>
        </p:blipFill>
        <p:spPr>
          <a:xfrm>
            <a:off x="8694802" y="5646957"/>
            <a:ext cx="1668399" cy="967027"/>
          </a:xfrm>
          <a:prstGeom prst="rect">
            <a:avLst/>
          </a:prstGeom>
        </p:spPr>
      </p:pic>
    </p:spTree>
    <p:extLst>
      <p:ext uri="{BB962C8B-B14F-4D97-AF65-F5344CB8AC3E}">
        <p14:creationId xmlns:p14="http://schemas.microsoft.com/office/powerpoint/2010/main" val="2959007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1E659-8C2C-4151-9A5E-97C205E0A6F2}"/>
              </a:ext>
            </a:extLst>
          </p:cNvPr>
          <p:cNvSpPr>
            <a:spLocks noGrp="1"/>
          </p:cNvSpPr>
          <p:nvPr>
            <p:ph type="title"/>
          </p:nvPr>
        </p:nvSpPr>
        <p:spPr/>
        <p:txBody>
          <a:bodyPr anchor="t"/>
          <a:lstStyle/>
          <a:p>
            <a:r>
              <a:rPr lang="en" dirty="0"/>
              <a:t>Tutoring at MSJC</a:t>
            </a:r>
            <a:endParaRPr lang="en-US" dirty="0"/>
          </a:p>
        </p:txBody>
      </p:sp>
      <p:pic>
        <p:nvPicPr>
          <p:cNvPr id="4" name="Google Shape;580;p71">
            <a:extLst>
              <a:ext uri="{FF2B5EF4-FFF2-40B4-BE49-F238E27FC236}">
                <a16:creationId xmlns:a16="http://schemas.microsoft.com/office/drawing/2014/main" id="{5292D8B9-63DE-45FC-BE7E-B05152A3000D}"/>
              </a:ext>
            </a:extLst>
          </p:cNvPr>
          <p:cNvPicPr preferRelativeResize="0"/>
          <p:nvPr/>
        </p:nvPicPr>
        <p:blipFill>
          <a:blip r:embed="rId2">
            <a:alphaModFix/>
          </a:blip>
          <a:stretch>
            <a:fillRect/>
          </a:stretch>
        </p:blipFill>
        <p:spPr>
          <a:xfrm>
            <a:off x="3232830" y="1426700"/>
            <a:ext cx="6284032" cy="42372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23254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1EA57-93B0-437C-BC30-43E49AC22F1A}"/>
              </a:ext>
            </a:extLst>
          </p:cNvPr>
          <p:cNvSpPr>
            <a:spLocks noGrp="1"/>
          </p:cNvSpPr>
          <p:nvPr>
            <p:ph type="title"/>
          </p:nvPr>
        </p:nvSpPr>
        <p:spPr/>
        <p:txBody>
          <a:bodyPr anchor="t"/>
          <a:lstStyle/>
          <a:p>
            <a:r>
              <a:rPr lang="en" dirty="0"/>
              <a:t>Tutoring Online at MSJC</a:t>
            </a:r>
            <a:endParaRPr lang="en-US" dirty="0"/>
          </a:p>
        </p:txBody>
      </p:sp>
      <p:sp>
        <p:nvSpPr>
          <p:cNvPr id="3" name="Content Placeholder 2">
            <a:extLst>
              <a:ext uri="{FF2B5EF4-FFF2-40B4-BE49-F238E27FC236}">
                <a16:creationId xmlns:a16="http://schemas.microsoft.com/office/drawing/2014/main" id="{80DB5C67-8A7F-4C94-A726-A0793A3D04FA}"/>
              </a:ext>
            </a:extLst>
          </p:cNvPr>
          <p:cNvSpPr>
            <a:spLocks noGrp="1"/>
          </p:cNvSpPr>
          <p:nvPr>
            <p:ph sz="half" idx="1"/>
          </p:nvPr>
        </p:nvSpPr>
        <p:spPr/>
        <p:txBody>
          <a:bodyPr>
            <a:normAutofit/>
          </a:bodyPr>
          <a:lstStyle/>
          <a:p>
            <a:r>
              <a:rPr lang="en-US" dirty="0"/>
              <a:t>Student Support HUB</a:t>
            </a:r>
          </a:p>
          <a:p>
            <a:pPr lvl="1">
              <a:buFont typeface="Courier New" panose="02070309020205020404" pitchFamily="49" charset="0"/>
              <a:buChar char="o"/>
            </a:pPr>
            <a:r>
              <a:rPr lang="en-US" dirty="0"/>
              <a:t>All services on one page (</a:t>
            </a:r>
            <a:r>
              <a:rPr lang="en-US" dirty="0">
                <a:hlinkClick r:id="rId2"/>
              </a:rPr>
              <a:t>https://www.msjc.edu/hub/</a:t>
            </a:r>
            <a:r>
              <a:rPr lang="en-US" dirty="0"/>
              <a:t>)</a:t>
            </a:r>
          </a:p>
          <a:p>
            <a:pPr lvl="1">
              <a:buFont typeface="Courier New" panose="02070309020205020404" pitchFamily="49" charset="0"/>
              <a:buChar char="o"/>
            </a:pPr>
            <a:r>
              <a:rPr lang="en-US" dirty="0"/>
              <a:t>Crosses Divisions</a:t>
            </a:r>
          </a:p>
          <a:p>
            <a:pPr lvl="1">
              <a:buFont typeface="Courier New" panose="02070309020205020404" pitchFamily="49" charset="0"/>
              <a:buChar char="o"/>
            </a:pPr>
            <a:r>
              <a:rPr lang="en-US" dirty="0"/>
              <a:t>Counseling, Financial Aid, Library, Tutoring, etc. </a:t>
            </a:r>
          </a:p>
          <a:p>
            <a:r>
              <a:rPr lang="en-US" dirty="0"/>
              <a:t>Pisces</a:t>
            </a:r>
          </a:p>
          <a:p>
            <a:pPr lvl="1">
              <a:buFont typeface="Courier New" panose="02070309020205020404" pitchFamily="49" charset="0"/>
              <a:buChar char="o"/>
            </a:pPr>
            <a:r>
              <a:rPr lang="en-US" dirty="0"/>
              <a:t>MSJC Peer Tutors available through Canvas</a:t>
            </a:r>
          </a:p>
          <a:p>
            <a:r>
              <a:rPr lang="en-US" dirty="0" err="1"/>
              <a:t>NetTutor</a:t>
            </a:r>
            <a:endParaRPr lang="en-US" dirty="0"/>
          </a:p>
          <a:p>
            <a:pPr lvl="1">
              <a:buFont typeface="Courier New" panose="02070309020205020404" pitchFamily="49" charset="0"/>
              <a:buChar char="o"/>
            </a:pPr>
            <a:r>
              <a:rPr lang="en-US" dirty="0" err="1"/>
              <a:t>NetTutor</a:t>
            </a:r>
            <a:r>
              <a:rPr lang="en-US" dirty="0"/>
              <a:t> tutors available through Canvas</a:t>
            </a:r>
          </a:p>
          <a:p>
            <a:pPr lvl="1">
              <a:buFont typeface="Courier New" panose="02070309020205020404" pitchFamily="49" charset="0"/>
              <a:buChar char="o"/>
            </a:pPr>
            <a:r>
              <a:rPr lang="en-US" dirty="0"/>
              <a:t>Math support 24/7</a:t>
            </a:r>
          </a:p>
          <a:p>
            <a:pPr lvl="1">
              <a:buFont typeface="Courier New" panose="02070309020205020404" pitchFamily="49" charset="0"/>
              <a:buChar char="o"/>
            </a:pPr>
            <a:r>
              <a:rPr lang="en-US" dirty="0"/>
              <a:t>Online Paper Drop Off with 48 hour turnaround </a:t>
            </a:r>
          </a:p>
          <a:p>
            <a:endParaRPr lang="en-US" dirty="0"/>
          </a:p>
        </p:txBody>
      </p:sp>
    </p:spTree>
    <p:extLst>
      <p:ext uri="{BB962C8B-B14F-4D97-AF65-F5344CB8AC3E}">
        <p14:creationId xmlns:p14="http://schemas.microsoft.com/office/powerpoint/2010/main" val="55069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96224-587F-45A4-ADEA-C8620942050E}"/>
              </a:ext>
            </a:extLst>
          </p:cNvPr>
          <p:cNvSpPr>
            <a:spLocks noGrp="1"/>
          </p:cNvSpPr>
          <p:nvPr>
            <p:ph type="title"/>
          </p:nvPr>
        </p:nvSpPr>
        <p:spPr/>
        <p:txBody>
          <a:bodyPr anchor="t"/>
          <a:lstStyle/>
          <a:p>
            <a:r>
              <a:rPr lang="en-US" dirty="0"/>
              <a:t>Timeline</a:t>
            </a:r>
          </a:p>
        </p:txBody>
      </p:sp>
      <p:sp>
        <p:nvSpPr>
          <p:cNvPr id="3" name="Content Placeholder 2">
            <a:extLst>
              <a:ext uri="{FF2B5EF4-FFF2-40B4-BE49-F238E27FC236}">
                <a16:creationId xmlns:a16="http://schemas.microsoft.com/office/drawing/2014/main" id="{FB8D7544-F979-4548-A9DA-84BA3846D951}"/>
              </a:ext>
            </a:extLst>
          </p:cNvPr>
          <p:cNvSpPr>
            <a:spLocks noGrp="1"/>
          </p:cNvSpPr>
          <p:nvPr>
            <p:ph sz="half" idx="1"/>
          </p:nvPr>
        </p:nvSpPr>
        <p:spPr/>
        <p:txBody>
          <a:bodyPr/>
          <a:lstStyle/>
          <a:p>
            <a:pPr>
              <a:spcBef>
                <a:spcPts val="0"/>
              </a:spcBef>
            </a:pPr>
            <a:r>
              <a:rPr lang="en-US" dirty="0"/>
              <a:t>Circa 2010: Online Tutoring Launched at MSJC with </a:t>
            </a:r>
            <a:r>
              <a:rPr lang="en-US" dirty="0" err="1"/>
              <a:t>Smarthinking</a:t>
            </a:r>
            <a:endParaRPr lang="en-US" dirty="0"/>
          </a:p>
          <a:p>
            <a:pPr>
              <a:spcBef>
                <a:spcPts val="1600"/>
              </a:spcBef>
            </a:pPr>
            <a:r>
              <a:rPr lang="en-US" dirty="0"/>
              <a:t>August 2014: OEI Pilot School designation</a:t>
            </a:r>
          </a:p>
          <a:p>
            <a:pPr>
              <a:spcBef>
                <a:spcPts val="1600"/>
              </a:spcBef>
            </a:pPr>
            <a:r>
              <a:rPr lang="en-US" dirty="0"/>
              <a:t>Fall 2015: Switched to </a:t>
            </a:r>
            <a:r>
              <a:rPr lang="en-US" dirty="0" err="1"/>
              <a:t>NetTutor</a:t>
            </a:r>
            <a:endParaRPr lang="en-US" dirty="0"/>
          </a:p>
          <a:p>
            <a:pPr>
              <a:spcBef>
                <a:spcPts val="1600"/>
              </a:spcBef>
            </a:pPr>
            <a:r>
              <a:rPr lang="en-US" dirty="0"/>
              <a:t>Summer 2017: Online Peer Tutoring begins at San Jacinto Campus of MSJC</a:t>
            </a:r>
          </a:p>
          <a:p>
            <a:pPr>
              <a:spcBef>
                <a:spcPts val="1600"/>
              </a:spcBef>
              <a:spcAft>
                <a:spcPts val="1600"/>
              </a:spcAft>
            </a:pPr>
            <a:r>
              <a:rPr lang="en-US" dirty="0"/>
              <a:t>Spring 2020: Full transition to fully online peer tutoring April 2020 due to COVID-19 Pandemic</a:t>
            </a:r>
          </a:p>
          <a:p>
            <a:pPr marL="0" indent="0">
              <a:buNone/>
            </a:pPr>
            <a:endParaRPr lang="en-US" dirty="0"/>
          </a:p>
        </p:txBody>
      </p:sp>
    </p:spTree>
    <p:extLst>
      <p:ext uri="{BB962C8B-B14F-4D97-AF65-F5344CB8AC3E}">
        <p14:creationId xmlns:p14="http://schemas.microsoft.com/office/powerpoint/2010/main" val="3496297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24759-3CDE-4746-8DBE-00B0C521B6DC}"/>
              </a:ext>
            </a:extLst>
          </p:cNvPr>
          <p:cNvSpPr>
            <a:spLocks noGrp="1"/>
          </p:cNvSpPr>
          <p:nvPr>
            <p:ph type="title"/>
          </p:nvPr>
        </p:nvSpPr>
        <p:spPr/>
        <p:txBody>
          <a:bodyPr/>
          <a:lstStyle/>
          <a:p>
            <a:r>
              <a:rPr lang="en-US" dirty="0"/>
              <a:t>Transition to Online:  March 2020</a:t>
            </a:r>
          </a:p>
        </p:txBody>
      </p:sp>
      <p:sp>
        <p:nvSpPr>
          <p:cNvPr id="3" name="Content Placeholder 2">
            <a:extLst>
              <a:ext uri="{FF2B5EF4-FFF2-40B4-BE49-F238E27FC236}">
                <a16:creationId xmlns:a16="http://schemas.microsoft.com/office/drawing/2014/main" id="{0562BA50-0259-4C00-B193-12CF8A484A4D}"/>
              </a:ext>
            </a:extLst>
          </p:cNvPr>
          <p:cNvSpPr>
            <a:spLocks noGrp="1"/>
          </p:cNvSpPr>
          <p:nvPr>
            <p:ph sz="half" idx="1"/>
          </p:nvPr>
        </p:nvSpPr>
        <p:spPr/>
        <p:txBody>
          <a:bodyPr/>
          <a:lstStyle/>
          <a:p>
            <a:pPr marL="457200" lvl="0" indent="-342900">
              <a:spcBef>
                <a:spcPts val="0"/>
              </a:spcBef>
              <a:buSzPts val="1800"/>
              <a:buChar char="●"/>
            </a:pPr>
            <a:r>
              <a:rPr lang="en-US" dirty="0"/>
              <a:t>All Academic Tutoring moved forward as One Group. This gave us an opportunity to see just how “scalable” our program was.</a:t>
            </a:r>
          </a:p>
          <a:p>
            <a:pPr marL="914400" lvl="1" indent="-317500">
              <a:spcBef>
                <a:spcPts val="0"/>
              </a:spcBef>
              <a:buSzPts val="1400"/>
              <a:buChar char="○"/>
            </a:pPr>
            <a:r>
              <a:rPr lang="en-US" dirty="0"/>
              <a:t>Two Campuses into one program</a:t>
            </a:r>
          </a:p>
          <a:p>
            <a:pPr marL="914400" lvl="1" indent="-317500">
              <a:spcBef>
                <a:spcPts val="0"/>
              </a:spcBef>
              <a:buSzPts val="1400"/>
              <a:buChar char="○"/>
            </a:pPr>
            <a:r>
              <a:rPr lang="en-US" dirty="0"/>
              <a:t>Fully online</a:t>
            </a:r>
          </a:p>
          <a:p>
            <a:pPr marL="457200" lvl="0" indent="-342900">
              <a:spcBef>
                <a:spcPts val="0"/>
              </a:spcBef>
              <a:buSzPts val="1800"/>
              <a:buChar char="●"/>
            </a:pPr>
            <a:r>
              <a:rPr lang="en-US" dirty="0"/>
              <a:t>Directed to use only One Technology Platform</a:t>
            </a:r>
          </a:p>
          <a:p>
            <a:pPr marL="914400" lvl="1" indent="-317500">
              <a:spcBef>
                <a:spcPts val="0"/>
              </a:spcBef>
              <a:buSzPts val="1400"/>
              <a:buChar char="○"/>
            </a:pPr>
            <a:r>
              <a:rPr lang="en-US" dirty="0"/>
              <a:t>Chose Pisces (Considered Zoom, Cranium Cafe)  </a:t>
            </a:r>
          </a:p>
          <a:p>
            <a:pPr marL="914400" lvl="1" indent="-317500">
              <a:spcBef>
                <a:spcPts val="0"/>
              </a:spcBef>
              <a:buSzPts val="1400"/>
              <a:buChar char="○"/>
            </a:pPr>
            <a:r>
              <a:rPr lang="en-US" dirty="0"/>
              <a:t>Integrated into Canvas </a:t>
            </a:r>
          </a:p>
          <a:p>
            <a:pPr marL="457200" lvl="0" indent="-342900">
              <a:spcBef>
                <a:spcPts val="0"/>
              </a:spcBef>
              <a:buSzPts val="1800"/>
              <a:buChar char="●"/>
            </a:pPr>
            <a:r>
              <a:rPr lang="en-US" dirty="0"/>
              <a:t>Peer/Faculty Tutors Ability to Continue Tutoring Online</a:t>
            </a:r>
          </a:p>
          <a:p>
            <a:pPr marL="914400" lvl="1" indent="-317500">
              <a:spcBef>
                <a:spcPts val="0"/>
              </a:spcBef>
              <a:buSzPts val="1400"/>
              <a:buChar char="○"/>
            </a:pPr>
            <a:r>
              <a:rPr lang="en-US" dirty="0"/>
              <a:t>Do they have the technology and </a:t>
            </a:r>
            <a:r>
              <a:rPr lang="en-US" dirty="0" err="1"/>
              <a:t>wifi</a:t>
            </a:r>
            <a:r>
              <a:rPr lang="en-US" dirty="0"/>
              <a:t> at home to continue tutoring?</a:t>
            </a:r>
          </a:p>
          <a:p>
            <a:pPr marL="914400" lvl="1" indent="-317500">
              <a:spcBef>
                <a:spcPts val="0"/>
              </a:spcBef>
              <a:buSzPts val="1400"/>
              <a:buChar char="○"/>
            </a:pPr>
            <a:r>
              <a:rPr lang="en-US" dirty="0"/>
              <a:t>Do they want to continue tutoring online?</a:t>
            </a:r>
          </a:p>
          <a:p>
            <a:pPr marL="457200" lvl="0" indent="-342900">
              <a:spcBef>
                <a:spcPts val="0"/>
              </a:spcBef>
              <a:buSzPts val="1800"/>
              <a:buChar char="●"/>
            </a:pPr>
            <a:r>
              <a:rPr lang="en-US" dirty="0"/>
              <a:t>Out of 151+ Peer/Faculty Tutors </a:t>
            </a:r>
          </a:p>
          <a:p>
            <a:pPr marL="914400" lvl="1" indent="-317500">
              <a:spcBef>
                <a:spcPts val="0"/>
              </a:spcBef>
              <a:buSzPts val="1400"/>
              <a:buChar char="○"/>
            </a:pPr>
            <a:r>
              <a:rPr lang="en-US" dirty="0"/>
              <a:t>Approximately 114 were trained to continue tutoring online</a:t>
            </a:r>
          </a:p>
          <a:p>
            <a:pPr marL="914400" lvl="1" indent="-317500">
              <a:spcBef>
                <a:spcPts val="0"/>
              </a:spcBef>
              <a:buSzPts val="1400"/>
              <a:buChar char="○"/>
            </a:pPr>
            <a:r>
              <a:rPr lang="en-US" dirty="0"/>
              <a:t>24.5%  of original Peer/Faculty Tutors did not transition to online tutoring</a:t>
            </a:r>
          </a:p>
        </p:txBody>
      </p:sp>
    </p:spTree>
    <p:extLst>
      <p:ext uri="{BB962C8B-B14F-4D97-AF65-F5344CB8AC3E}">
        <p14:creationId xmlns:p14="http://schemas.microsoft.com/office/powerpoint/2010/main" val="3740597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CA86-F16A-4991-8E6F-B5078F43BA9B}"/>
              </a:ext>
            </a:extLst>
          </p:cNvPr>
          <p:cNvSpPr>
            <a:spLocks noGrp="1"/>
          </p:cNvSpPr>
          <p:nvPr>
            <p:ph type="title"/>
          </p:nvPr>
        </p:nvSpPr>
        <p:spPr>
          <a:xfrm>
            <a:off x="1277650" y="365126"/>
            <a:ext cx="10046043" cy="696232"/>
          </a:xfrm>
        </p:spPr>
        <p:txBody>
          <a:bodyPr anchor="t"/>
          <a:lstStyle/>
          <a:p>
            <a:r>
              <a:rPr lang="en-US" dirty="0"/>
              <a:t>Opening Activity</a:t>
            </a:r>
          </a:p>
        </p:txBody>
      </p:sp>
      <p:sp>
        <p:nvSpPr>
          <p:cNvPr id="3" name="Content Placeholder 2">
            <a:extLst>
              <a:ext uri="{FF2B5EF4-FFF2-40B4-BE49-F238E27FC236}">
                <a16:creationId xmlns:a16="http://schemas.microsoft.com/office/drawing/2014/main" id="{B6CFD5EB-394C-464A-A682-1938A5B0848D}"/>
              </a:ext>
            </a:extLst>
          </p:cNvPr>
          <p:cNvSpPr>
            <a:spLocks noGrp="1"/>
          </p:cNvSpPr>
          <p:nvPr>
            <p:ph sz="half" idx="1"/>
          </p:nvPr>
        </p:nvSpPr>
        <p:spPr>
          <a:xfrm>
            <a:off x="1277650" y="1798320"/>
            <a:ext cx="10058400" cy="3157401"/>
          </a:xfrm>
        </p:spPr>
        <p:txBody>
          <a:bodyPr>
            <a:normAutofit/>
          </a:bodyPr>
          <a:lstStyle/>
          <a:p>
            <a:pPr marL="0" indent="0" fontAlgn="base">
              <a:buNone/>
            </a:pPr>
            <a:r>
              <a:rPr lang="en-US" dirty="0"/>
              <a:t>In your Breakout Rooms, you will have 10 minutes total for introductions and completion of the activity:</a:t>
            </a:r>
          </a:p>
          <a:p>
            <a:pPr lvl="1" fontAlgn="base"/>
            <a:r>
              <a:rPr lang="en-US" sz="2400" dirty="0"/>
              <a:t>Using the Title 5 Regulations and Tutoring handout and the activity handout, first type the section title in the appropriate boxes in row 3</a:t>
            </a:r>
          </a:p>
          <a:p>
            <a:pPr lvl="1" fontAlgn="base"/>
            <a:r>
              <a:rPr lang="en-US" sz="2400" dirty="0"/>
              <a:t>Drag the textboxes of Title 5 Regulation examples to their appropriate Title 5 Sections</a:t>
            </a:r>
          </a:p>
          <a:p>
            <a:pPr lvl="1" fontAlgn="base"/>
            <a:r>
              <a:rPr lang="en-US" sz="2400" dirty="0"/>
              <a:t>Save your group’s completed document </a:t>
            </a:r>
          </a:p>
          <a:p>
            <a:pPr lvl="1" fontAlgn="base"/>
            <a:r>
              <a:rPr lang="en-US" sz="2400" dirty="0"/>
              <a:t>Email the document to </a:t>
            </a:r>
            <a:r>
              <a:rPr lang="en-US" sz="2400" dirty="0">
                <a:hlinkClick r:id="rId3"/>
              </a:rPr>
              <a:t>tblake@msjc.edu</a:t>
            </a:r>
            <a:r>
              <a:rPr lang="en-US" sz="2400" dirty="0"/>
              <a:t> </a:t>
            </a:r>
          </a:p>
          <a:p>
            <a:pPr marL="0" indent="0" fontAlgn="base">
              <a:buNone/>
            </a:pPr>
            <a:endParaRPr lang="en-US" dirty="0"/>
          </a:p>
          <a:p>
            <a:pPr marL="457200" lvl="1" indent="0" fontAlgn="base">
              <a:buNone/>
            </a:pPr>
            <a:endParaRPr lang="en-US" sz="2400" dirty="0"/>
          </a:p>
          <a:p>
            <a:pPr marL="0" indent="0">
              <a:buNone/>
            </a:pPr>
            <a:endParaRPr lang="en-US" dirty="0"/>
          </a:p>
        </p:txBody>
      </p:sp>
      <p:pic>
        <p:nvPicPr>
          <p:cNvPr id="2050" name="Picture 2" descr="lindsay1106.files.wordpress.com/2014/04/group_w...">
            <a:extLst>
              <a:ext uri="{FF2B5EF4-FFF2-40B4-BE49-F238E27FC236}">
                <a16:creationId xmlns:a16="http://schemas.microsoft.com/office/drawing/2014/main" id="{46D7A605-B849-4912-B95A-1B35E3CD46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6506" y="3746862"/>
            <a:ext cx="2653394" cy="265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24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7518-59CC-4A60-B957-D7B908E9FC36}"/>
              </a:ext>
            </a:extLst>
          </p:cNvPr>
          <p:cNvSpPr>
            <a:spLocks noGrp="1"/>
          </p:cNvSpPr>
          <p:nvPr>
            <p:ph type="title"/>
          </p:nvPr>
        </p:nvSpPr>
        <p:spPr/>
        <p:txBody>
          <a:bodyPr anchor="t"/>
          <a:lstStyle/>
          <a:p>
            <a:r>
              <a:rPr lang="en" dirty="0"/>
              <a:t>Pisces (Linksystems Technology Platform)</a:t>
            </a:r>
            <a:endParaRPr lang="en-US" dirty="0"/>
          </a:p>
        </p:txBody>
      </p:sp>
      <p:pic>
        <p:nvPicPr>
          <p:cNvPr id="4" name="Google Shape;611;p76">
            <a:extLst>
              <a:ext uri="{FF2B5EF4-FFF2-40B4-BE49-F238E27FC236}">
                <a16:creationId xmlns:a16="http://schemas.microsoft.com/office/drawing/2014/main" id="{361806C3-E3D8-4BB1-8DE0-36CEC2AE3A4A}"/>
              </a:ext>
            </a:extLst>
          </p:cNvPr>
          <p:cNvPicPr preferRelativeResize="0">
            <a:picLocks noGrp="1"/>
          </p:cNvPicPr>
          <p:nvPr>
            <p:ph sz="half" idx="1"/>
          </p:nvPr>
        </p:nvPicPr>
        <p:blipFill>
          <a:blip r:embed="rId2">
            <a:alphaModFix/>
          </a:blip>
          <a:stretch>
            <a:fillRect/>
          </a:stretch>
        </p:blipFill>
        <p:spPr>
          <a:xfrm>
            <a:off x="1491419" y="1798638"/>
            <a:ext cx="9631438" cy="4351337"/>
          </a:xfrm>
          <a:prstGeom prst="rect">
            <a:avLst/>
          </a:prstGeom>
          <a:noFill/>
          <a:ln>
            <a:noFill/>
          </a:ln>
        </p:spPr>
      </p:pic>
    </p:spTree>
    <p:extLst>
      <p:ext uri="{BB962C8B-B14F-4D97-AF65-F5344CB8AC3E}">
        <p14:creationId xmlns:p14="http://schemas.microsoft.com/office/powerpoint/2010/main" val="3059688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30915-ABBD-4F80-B167-03AF429ABAC5}"/>
              </a:ext>
            </a:extLst>
          </p:cNvPr>
          <p:cNvSpPr>
            <a:spLocks noGrp="1"/>
          </p:cNvSpPr>
          <p:nvPr>
            <p:ph type="title"/>
          </p:nvPr>
        </p:nvSpPr>
        <p:spPr/>
        <p:txBody>
          <a:bodyPr anchor="t"/>
          <a:lstStyle/>
          <a:p>
            <a:r>
              <a:rPr lang="en" dirty="0"/>
              <a:t>STAR-CA and NetTutor</a:t>
            </a:r>
            <a:endParaRPr lang="en-US" dirty="0"/>
          </a:p>
        </p:txBody>
      </p:sp>
      <p:pic>
        <p:nvPicPr>
          <p:cNvPr id="4" name="Google Shape;618;p77">
            <a:extLst>
              <a:ext uri="{FF2B5EF4-FFF2-40B4-BE49-F238E27FC236}">
                <a16:creationId xmlns:a16="http://schemas.microsoft.com/office/drawing/2014/main" id="{D4272A1F-034F-4EEF-BDD8-6AC517CBFA84}"/>
              </a:ext>
            </a:extLst>
          </p:cNvPr>
          <p:cNvPicPr preferRelativeResize="0"/>
          <p:nvPr/>
        </p:nvPicPr>
        <p:blipFill>
          <a:blip r:embed="rId2">
            <a:alphaModFix/>
          </a:blip>
          <a:stretch>
            <a:fillRect/>
          </a:stretch>
        </p:blipFill>
        <p:spPr>
          <a:xfrm>
            <a:off x="1370200" y="1132025"/>
            <a:ext cx="9544150" cy="5049700"/>
          </a:xfrm>
          <a:prstGeom prst="rect">
            <a:avLst/>
          </a:prstGeom>
          <a:noFill/>
          <a:ln>
            <a:noFill/>
          </a:ln>
        </p:spPr>
      </p:pic>
    </p:spTree>
    <p:extLst>
      <p:ext uri="{BB962C8B-B14F-4D97-AF65-F5344CB8AC3E}">
        <p14:creationId xmlns:p14="http://schemas.microsoft.com/office/powerpoint/2010/main" val="260422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83D49-FFAD-4EDD-8152-57673CDA8BEF}"/>
              </a:ext>
            </a:extLst>
          </p:cNvPr>
          <p:cNvSpPr>
            <a:spLocks noGrp="1"/>
          </p:cNvSpPr>
          <p:nvPr>
            <p:ph type="title"/>
          </p:nvPr>
        </p:nvSpPr>
        <p:spPr/>
        <p:txBody>
          <a:bodyPr anchor="t"/>
          <a:lstStyle/>
          <a:p>
            <a:r>
              <a:rPr lang="en" dirty="0"/>
              <a:t>Pisces: One-on-One Rooms </a:t>
            </a:r>
            <a:endParaRPr lang="en-US" dirty="0"/>
          </a:p>
        </p:txBody>
      </p:sp>
      <p:pic>
        <p:nvPicPr>
          <p:cNvPr id="5" name="Picture 4">
            <a:extLst>
              <a:ext uri="{FF2B5EF4-FFF2-40B4-BE49-F238E27FC236}">
                <a16:creationId xmlns:a16="http://schemas.microsoft.com/office/drawing/2014/main" id="{F52808EF-5C73-46E6-AB37-3020B99F9B5E}"/>
              </a:ext>
            </a:extLst>
          </p:cNvPr>
          <p:cNvPicPr>
            <a:picLocks noChangeAspect="1"/>
          </p:cNvPicPr>
          <p:nvPr/>
        </p:nvPicPr>
        <p:blipFill>
          <a:blip r:embed="rId2"/>
          <a:stretch>
            <a:fillRect/>
          </a:stretch>
        </p:blipFill>
        <p:spPr>
          <a:xfrm>
            <a:off x="1277650" y="1205460"/>
            <a:ext cx="10144643" cy="4964520"/>
          </a:xfrm>
          <a:prstGeom prst="rect">
            <a:avLst/>
          </a:prstGeom>
        </p:spPr>
      </p:pic>
    </p:spTree>
    <p:extLst>
      <p:ext uri="{BB962C8B-B14F-4D97-AF65-F5344CB8AC3E}">
        <p14:creationId xmlns:p14="http://schemas.microsoft.com/office/powerpoint/2010/main" val="1475140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19A1E-C8D5-44E5-A599-2B526022E8E6}"/>
              </a:ext>
            </a:extLst>
          </p:cNvPr>
          <p:cNvSpPr>
            <a:spLocks noGrp="1"/>
          </p:cNvSpPr>
          <p:nvPr>
            <p:ph type="title"/>
          </p:nvPr>
        </p:nvSpPr>
        <p:spPr/>
        <p:txBody>
          <a:bodyPr/>
          <a:lstStyle/>
          <a:p>
            <a:r>
              <a:rPr lang="en" dirty="0"/>
              <a:t>Being Welcoming Online</a:t>
            </a:r>
            <a:endParaRPr lang="en-US" dirty="0"/>
          </a:p>
        </p:txBody>
      </p:sp>
      <p:pic>
        <p:nvPicPr>
          <p:cNvPr id="4" name="Google Shape;632;p79">
            <a:extLst>
              <a:ext uri="{FF2B5EF4-FFF2-40B4-BE49-F238E27FC236}">
                <a16:creationId xmlns:a16="http://schemas.microsoft.com/office/drawing/2014/main" id="{97C29826-B6FA-4D86-A258-2C5D87E042F7}"/>
              </a:ext>
            </a:extLst>
          </p:cNvPr>
          <p:cNvPicPr preferRelativeResize="0"/>
          <p:nvPr/>
        </p:nvPicPr>
        <p:blipFill>
          <a:blip r:embed="rId2">
            <a:alphaModFix/>
          </a:blip>
          <a:stretch>
            <a:fillRect/>
          </a:stretch>
        </p:blipFill>
        <p:spPr>
          <a:xfrm>
            <a:off x="1277650" y="1866650"/>
            <a:ext cx="5046950" cy="4296025"/>
          </a:xfrm>
          <a:prstGeom prst="rect">
            <a:avLst/>
          </a:prstGeom>
          <a:noFill/>
          <a:ln>
            <a:noFill/>
          </a:ln>
        </p:spPr>
      </p:pic>
      <p:pic>
        <p:nvPicPr>
          <p:cNvPr id="5" name="Google Shape;633;p79">
            <a:extLst>
              <a:ext uri="{FF2B5EF4-FFF2-40B4-BE49-F238E27FC236}">
                <a16:creationId xmlns:a16="http://schemas.microsoft.com/office/drawing/2014/main" id="{D73811D1-4EFD-4986-AB56-BFC2C798EA7E}"/>
              </a:ext>
            </a:extLst>
          </p:cNvPr>
          <p:cNvPicPr preferRelativeResize="0"/>
          <p:nvPr/>
        </p:nvPicPr>
        <p:blipFill rotWithShape="1">
          <a:blip r:embed="rId3">
            <a:alphaModFix/>
          </a:blip>
          <a:srcRect r="809" b="6638"/>
          <a:stretch/>
        </p:blipFill>
        <p:spPr>
          <a:xfrm>
            <a:off x="6389975" y="1866650"/>
            <a:ext cx="5278150" cy="3371175"/>
          </a:xfrm>
          <a:prstGeom prst="rect">
            <a:avLst/>
          </a:prstGeom>
          <a:noFill/>
          <a:ln>
            <a:noFill/>
          </a:ln>
        </p:spPr>
      </p:pic>
    </p:spTree>
    <p:extLst>
      <p:ext uri="{BB962C8B-B14F-4D97-AF65-F5344CB8AC3E}">
        <p14:creationId xmlns:p14="http://schemas.microsoft.com/office/powerpoint/2010/main" val="3600159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0BCB746-165A-4759-96A4-E88B762DFC77}"/>
              </a:ext>
            </a:extLst>
          </p:cNvPr>
          <p:cNvSpPr>
            <a:spLocks noGrp="1"/>
          </p:cNvSpPr>
          <p:nvPr>
            <p:ph type="title"/>
          </p:nvPr>
        </p:nvSpPr>
        <p:spPr>
          <a:xfrm>
            <a:off x="1277650" y="365125"/>
            <a:ext cx="10046043" cy="1325563"/>
          </a:xfrm>
        </p:spPr>
        <p:txBody>
          <a:bodyPr anchor="t"/>
          <a:lstStyle/>
          <a:p>
            <a:r>
              <a:rPr lang="en-US" dirty="0"/>
              <a:t>Math Tutoring in Pisces</a:t>
            </a:r>
          </a:p>
        </p:txBody>
      </p:sp>
      <p:pic>
        <p:nvPicPr>
          <p:cNvPr id="12" name="Picture 11">
            <a:extLst>
              <a:ext uri="{FF2B5EF4-FFF2-40B4-BE49-F238E27FC236}">
                <a16:creationId xmlns:a16="http://schemas.microsoft.com/office/drawing/2014/main" id="{C03A5B44-B8A4-4DAC-8F2F-93652F88A67E}"/>
              </a:ext>
            </a:extLst>
          </p:cNvPr>
          <p:cNvPicPr>
            <a:picLocks noChangeAspect="1"/>
          </p:cNvPicPr>
          <p:nvPr/>
        </p:nvPicPr>
        <p:blipFill>
          <a:blip r:embed="rId2"/>
          <a:stretch>
            <a:fillRect/>
          </a:stretch>
        </p:blipFill>
        <p:spPr>
          <a:xfrm>
            <a:off x="1402672" y="1092974"/>
            <a:ext cx="8465302" cy="5307826"/>
          </a:xfrm>
          <a:prstGeom prst="rect">
            <a:avLst/>
          </a:prstGeom>
        </p:spPr>
      </p:pic>
    </p:spTree>
    <p:extLst>
      <p:ext uri="{BB962C8B-B14F-4D97-AF65-F5344CB8AC3E}">
        <p14:creationId xmlns:p14="http://schemas.microsoft.com/office/powerpoint/2010/main" val="1887038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D9C0F-3686-47A6-A67B-55A61BC05613}"/>
              </a:ext>
            </a:extLst>
          </p:cNvPr>
          <p:cNvSpPr>
            <a:spLocks noGrp="1"/>
          </p:cNvSpPr>
          <p:nvPr>
            <p:ph type="title"/>
          </p:nvPr>
        </p:nvSpPr>
        <p:spPr/>
        <p:txBody>
          <a:bodyPr anchor="t"/>
          <a:lstStyle/>
          <a:p>
            <a:r>
              <a:rPr lang="en" dirty="0"/>
              <a:t>Getting the Word Out</a:t>
            </a:r>
            <a:endParaRPr lang="en-US" dirty="0"/>
          </a:p>
        </p:txBody>
      </p:sp>
      <p:sp>
        <p:nvSpPr>
          <p:cNvPr id="3" name="Content Placeholder 2">
            <a:extLst>
              <a:ext uri="{FF2B5EF4-FFF2-40B4-BE49-F238E27FC236}">
                <a16:creationId xmlns:a16="http://schemas.microsoft.com/office/drawing/2014/main" id="{09E15014-2102-4D07-B416-86A91CAE34BF}"/>
              </a:ext>
            </a:extLst>
          </p:cNvPr>
          <p:cNvSpPr>
            <a:spLocks noGrp="1"/>
          </p:cNvSpPr>
          <p:nvPr>
            <p:ph sz="half" idx="1"/>
          </p:nvPr>
        </p:nvSpPr>
        <p:spPr>
          <a:xfrm>
            <a:off x="1277650" y="1690688"/>
            <a:ext cx="7018625" cy="4351338"/>
          </a:xfrm>
        </p:spPr>
        <p:txBody>
          <a:bodyPr>
            <a:normAutofit fontScale="92500"/>
          </a:bodyPr>
          <a:lstStyle/>
          <a:p>
            <a:pPr marL="0" lvl="0" indent="0">
              <a:lnSpc>
                <a:spcPct val="120000"/>
              </a:lnSpc>
              <a:spcBef>
                <a:spcPts val="0"/>
              </a:spcBef>
              <a:buClr>
                <a:schemeClr val="dk1"/>
              </a:buClr>
              <a:buSzPts val="1100"/>
              <a:buNone/>
            </a:pPr>
            <a:r>
              <a:rPr lang="en-US" dirty="0">
                <a:solidFill>
                  <a:schemeClr val="tx2"/>
                </a:solidFill>
              </a:rPr>
              <a:t>Preparing and training students to learn and get tutored in the online environment</a:t>
            </a:r>
            <a:endParaRPr lang="en-US" sz="1600" dirty="0">
              <a:solidFill>
                <a:schemeClr val="tx2"/>
              </a:solidFill>
            </a:endParaRPr>
          </a:p>
          <a:p>
            <a:pPr marL="457200" lvl="0" indent="-323850">
              <a:spcBef>
                <a:spcPts val="0"/>
              </a:spcBef>
              <a:buClr>
                <a:schemeClr val="dk1"/>
              </a:buClr>
              <a:buSzPts val="1500"/>
              <a:buChar char="●"/>
            </a:pPr>
            <a:r>
              <a:rPr lang="en-US" dirty="0">
                <a:solidFill>
                  <a:schemeClr val="tx2"/>
                </a:solidFill>
              </a:rPr>
              <a:t>Four seminar sessions during different times of the day </a:t>
            </a:r>
          </a:p>
          <a:p>
            <a:pPr marL="457200" lvl="0" indent="-323850">
              <a:spcBef>
                <a:spcPts val="0"/>
              </a:spcBef>
              <a:buClr>
                <a:schemeClr val="dk1"/>
              </a:buClr>
              <a:buSzPts val="1500"/>
              <a:buChar char="●"/>
            </a:pPr>
            <a:r>
              <a:rPr lang="en-US" dirty="0">
                <a:solidFill>
                  <a:schemeClr val="tx2"/>
                </a:solidFill>
              </a:rPr>
              <a:t>Shared on social media and invited classified staff</a:t>
            </a:r>
          </a:p>
          <a:p>
            <a:pPr marL="457200" lvl="0" indent="-323850">
              <a:spcBef>
                <a:spcPts val="0"/>
              </a:spcBef>
              <a:buClr>
                <a:schemeClr val="dk1"/>
              </a:buClr>
              <a:buSzPts val="1500"/>
              <a:buChar char="●"/>
            </a:pPr>
            <a:r>
              <a:rPr lang="en-US" dirty="0">
                <a:solidFill>
                  <a:schemeClr val="tx2"/>
                </a:solidFill>
              </a:rPr>
              <a:t>Faculty email with outline to add to their Canvas shells </a:t>
            </a:r>
          </a:p>
          <a:p>
            <a:pPr marL="457200" lvl="0" indent="-323850">
              <a:spcBef>
                <a:spcPts val="0"/>
              </a:spcBef>
              <a:buClr>
                <a:schemeClr val="dk1"/>
              </a:buClr>
              <a:buSzPts val="1500"/>
              <a:buChar char="●"/>
            </a:pPr>
            <a:r>
              <a:rPr lang="en-US" dirty="0">
                <a:solidFill>
                  <a:schemeClr val="tx2"/>
                </a:solidFill>
              </a:rPr>
              <a:t>Provided </a:t>
            </a:r>
            <a:r>
              <a:rPr lang="en-US" dirty="0" err="1">
                <a:solidFill>
                  <a:schemeClr val="tx2"/>
                </a:solidFill>
              </a:rPr>
              <a:t>NetTutor</a:t>
            </a:r>
            <a:r>
              <a:rPr lang="en-US" dirty="0">
                <a:solidFill>
                  <a:schemeClr val="tx2"/>
                </a:solidFill>
              </a:rPr>
              <a:t> tutorials and tutor session demo</a:t>
            </a:r>
          </a:p>
          <a:p>
            <a:pPr marL="0" lvl="0" indent="0">
              <a:spcBef>
                <a:spcPts val="0"/>
              </a:spcBef>
              <a:buNone/>
            </a:pPr>
            <a:endParaRPr lang="en-US" dirty="0">
              <a:solidFill>
                <a:schemeClr val="tx2"/>
              </a:solidFill>
            </a:endParaRPr>
          </a:p>
          <a:p>
            <a:pPr marL="0" lvl="0" indent="0">
              <a:spcBef>
                <a:spcPts val="0"/>
              </a:spcBef>
              <a:buNone/>
            </a:pPr>
            <a:r>
              <a:rPr lang="en-US" dirty="0">
                <a:solidFill>
                  <a:schemeClr val="tx2"/>
                </a:solidFill>
              </a:rPr>
              <a:t>Marketing</a:t>
            </a:r>
          </a:p>
          <a:p>
            <a:pPr marL="457200" lvl="0" indent="-323850">
              <a:spcBef>
                <a:spcPts val="0"/>
              </a:spcBef>
              <a:buClr>
                <a:schemeClr val="dk1"/>
              </a:buClr>
              <a:buSzPts val="1500"/>
              <a:buChar char="●"/>
            </a:pPr>
            <a:r>
              <a:rPr lang="en-US" dirty="0">
                <a:solidFill>
                  <a:schemeClr val="tx2"/>
                </a:solidFill>
              </a:rPr>
              <a:t>MSJC May Madness</a:t>
            </a:r>
          </a:p>
          <a:p>
            <a:pPr marL="457200" lvl="0" indent="-323850">
              <a:spcBef>
                <a:spcPts val="0"/>
              </a:spcBef>
              <a:buClr>
                <a:schemeClr val="dk1"/>
              </a:buClr>
              <a:buSzPts val="1500"/>
              <a:buChar char="●"/>
            </a:pPr>
            <a:r>
              <a:rPr lang="en-US" dirty="0">
                <a:solidFill>
                  <a:schemeClr val="tx2"/>
                </a:solidFill>
              </a:rPr>
              <a:t>Hashtags, Hashtags, Hashtags</a:t>
            </a:r>
          </a:p>
          <a:p>
            <a:pPr marL="0" indent="0">
              <a:buNone/>
            </a:pPr>
            <a:endParaRPr lang="en-US" dirty="0"/>
          </a:p>
        </p:txBody>
      </p:sp>
      <p:pic>
        <p:nvPicPr>
          <p:cNvPr id="4" name="Google Shape;640;p80">
            <a:extLst>
              <a:ext uri="{FF2B5EF4-FFF2-40B4-BE49-F238E27FC236}">
                <a16:creationId xmlns:a16="http://schemas.microsoft.com/office/drawing/2014/main" id="{57E6A92E-8FE3-4D18-8D96-CBB66C5BEAE3}"/>
              </a:ext>
            </a:extLst>
          </p:cNvPr>
          <p:cNvPicPr preferRelativeResize="0"/>
          <p:nvPr/>
        </p:nvPicPr>
        <p:blipFill>
          <a:blip r:embed="rId2">
            <a:alphaModFix/>
          </a:blip>
          <a:stretch>
            <a:fillRect/>
          </a:stretch>
        </p:blipFill>
        <p:spPr>
          <a:xfrm>
            <a:off x="8238439" y="1690688"/>
            <a:ext cx="3343961" cy="4090987"/>
          </a:xfrm>
          <a:prstGeom prst="rect">
            <a:avLst/>
          </a:prstGeom>
          <a:noFill/>
          <a:ln>
            <a:noFill/>
          </a:ln>
        </p:spPr>
      </p:pic>
    </p:spTree>
    <p:extLst>
      <p:ext uri="{BB962C8B-B14F-4D97-AF65-F5344CB8AC3E}">
        <p14:creationId xmlns:p14="http://schemas.microsoft.com/office/powerpoint/2010/main" val="311666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7ACE9-85EC-4F9F-A2F8-5558E4823F2E}"/>
              </a:ext>
            </a:extLst>
          </p:cNvPr>
          <p:cNvSpPr>
            <a:spLocks noGrp="1"/>
          </p:cNvSpPr>
          <p:nvPr>
            <p:ph type="title"/>
          </p:nvPr>
        </p:nvSpPr>
        <p:spPr/>
        <p:txBody>
          <a:bodyPr anchor="t"/>
          <a:lstStyle/>
          <a:p>
            <a:r>
              <a:rPr lang="en" dirty="0"/>
              <a:t>Data Collection and Apportionment</a:t>
            </a:r>
            <a:endParaRPr lang="en-US" dirty="0"/>
          </a:p>
        </p:txBody>
      </p:sp>
      <p:sp>
        <p:nvSpPr>
          <p:cNvPr id="3" name="Content Placeholder 2">
            <a:extLst>
              <a:ext uri="{FF2B5EF4-FFF2-40B4-BE49-F238E27FC236}">
                <a16:creationId xmlns:a16="http://schemas.microsoft.com/office/drawing/2014/main" id="{B9D5F7E1-31BE-4351-8462-017633C92CC1}"/>
              </a:ext>
            </a:extLst>
          </p:cNvPr>
          <p:cNvSpPr>
            <a:spLocks noGrp="1"/>
          </p:cNvSpPr>
          <p:nvPr>
            <p:ph sz="half" idx="1"/>
          </p:nvPr>
        </p:nvSpPr>
        <p:spPr/>
        <p:txBody>
          <a:bodyPr/>
          <a:lstStyle/>
          <a:p>
            <a:pPr marL="457200" lvl="0" indent="-317500">
              <a:spcBef>
                <a:spcPts val="0"/>
              </a:spcBef>
              <a:buClr>
                <a:schemeClr val="dk1"/>
              </a:buClr>
              <a:buSzPts val="1400"/>
              <a:buChar char="●"/>
            </a:pPr>
            <a:r>
              <a:rPr lang="en-US" sz="2000" dirty="0">
                <a:solidFill>
                  <a:schemeClr val="tx2"/>
                </a:solidFill>
                <a:highlight>
                  <a:srgbClr val="FFFFFF"/>
                </a:highlight>
              </a:rPr>
              <a:t>All sessions are archived automatically and accessible at any time. </a:t>
            </a:r>
          </a:p>
          <a:p>
            <a:pPr marL="914400" lvl="1" indent="-317500">
              <a:spcBef>
                <a:spcPts val="0"/>
              </a:spcBef>
              <a:buClr>
                <a:schemeClr val="dk1"/>
              </a:buClr>
              <a:buSzPts val="1400"/>
              <a:buChar char="○"/>
            </a:pPr>
            <a:r>
              <a:rPr lang="en-US" sz="2000" dirty="0">
                <a:solidFill>
                  <a:schemeClr val="tx2"/>
                </a:solidFill>
                <a:highlight>
                  <a:srgbClr val="FFFFFF"/>
                </a:highlight>
              </a:rPr>
              <a:t>Whiteboard images and session chat is archived. </a:t>
            </a:r>
          </a:p>
          <a:p>
            <a:pPr marL="457200" lvl="0" indent="-317500">
              <a:spcBef>
                <a:spcPts val="0"/>
              </a:spcBef>
              <a:buClr>
                <a:schemeClr val="dk1"/>
              </a:buClr>
              <a:buSzPts val="1400"/>
              <a:buChar char="●"/>
            </a:pPr>
            <a:r>
              <a:rPr lang="en-US" sz="2000" dirty="0">
                <a:solidFill>
                  <a:schemeClr val="tx2"/>
                </a:solidFill>
                <a:highlight>
                  <a:srgbClr val="FFFFFF"/>
                </a:highlight>
              </a:rPr>
              <a:t>Peer Tutors login and logout times are recorded. </a:t>
            </a:r>
          </a:p>
          <a:p>
            <a:pPr marL="914400" lvl="1" indent="-317500">
              <a:spcBef>
                <a:spcPts val="0"/>
              </a:spcBef>
              <a:buClr>
                <a:schemeClr val="dk1"/>
              </a:buClr>
              <a:buSzPts val="1400"/>
              <a:buChar char="○"/>
            </a:pPr>
            <a:r>
              <a:rPr lang="en-US" sz="2000" dirty="0">
                <a:solidFill>
                  <a:schemeClr val="tx2"/>
                </a:solidFill>
                <a:highlight>
                  <a:srgbClr val="FFFFFF"/>
                </a:highlight>
              </a:rPr>
              <a:t>Shared on a weekly or daily basis with Classified Professional Staff</a:t>
            </a:r>
          </a:p>
          <a:p>
            <a:pPr marL="457200" lvl="0" indent="-317500">
              <a:spcBef>
                <a:spcPts val="0"/>
              </a:spcBef>
              <a:buClr>
                <a:schemeClr val="dk1"/>
              </a:buClr>
              <a:buSzPts val="1400"/>
              <a:buChar char="●"/>
            </a:pPr>
            <a:r>
              <a:rPr lang="en-US" sz="2000" dirty="0">
                <a:solidFill>
                  <a:schemeClr val="tx2"/>
                </a:solidFill>
                <a:highlight>
                  <a:srgbClr val="FFFFFF"/>
                </a:highlight>
              </a:rPr>
              <a:t>Separate Reports</a:t>
            </a:r>
          </a:p>
          <a:p>
            <a:pPr marL="914400" lvl="1" indent="-317500">
              <a:spcBef>
                <a:spcPts val="0"/>
              </a:spcBef>
              <a:buClr>
                <a:schemeClr val="dk1"/>
              </a:buClr>
              <a:buSzPts val="1400"/>
              <a:buChar char="○"/>
            </a:pPr>
            <a:r>
              <a:rPr lang="en-US" sz="2000" dirty="0" err="1">
                <a:solidFill>
                  <a:schemeClr val="tx2"/>
                </a:solidFill>
                <a:highlight>
                  <a:srgbClr val="FFFFFF"/>
                </a:highlight>
              </a:rPr>
              <a:t>NetTutor</a:t>
            </a:r>
            <a:r>
              <a:rPr lang="en-US" sz="2000" dirty="0">
                <a:solidFill>
                  <a:schemeClr val="tx2"/>
                </a:solidFill>
                <a:highlight>
                  <a:srgbClr val="FFFFFF"/>
                </a:highlight>
              </a:rPr>
              <a:t> Tutor Sessions</a:t>
            </a:r>
          </a:p>
          <a:p>
            <a:pPr marL="914400" lvl="1" indent="-317500">
              <a:spcBef>
                <a:spcPts val="0"/>
              </a:spcBef>
              <a:buClr>
                <a:schemeClr val="dk1"/>
              </a:buClr>
              <a:buSzPts val="1400"/>
              <a:buChar char="○"/>
            </a:pPr>
            <a:r>
              <a:rPr lang="en-US" sz="2000" dirty="0">
                <a:solidFill>
                  <a:schemeClr val="tx2"/>
                </a:solidFill>
                <a:highlight>
                  <a:srgbClr val="FFFFFF"/>
                </a:highlight>
              </a:rPr>
              <a:t>Local Peer Tutor Pisces Tutoring Sessions </a:t>
            </a:r>
          </a:p>
          <a:p>
            <a:pPr marL="457200" lvl="0" indent="-317500">
              <a:spcBef>
                <a:spcPts val="0"/>
              </a:spcBef>
              <a:buClr>
                <a:schemeClr val="dk1"/>
              </a:buClr>
              <a:buSzPts val="1400"/>
              <a:buChar char="●"/>
            </a:pPr>
            <a:r>
              <a:rPr lang="en-US" sz="2000" dirty="0">
                <a:solidFill>
                  <a:schemeClr val="tx2"/>
                </a:solidFill>
                <a:highlight>
                  <a:srgbClr val="FFFFFF"/>
                </a:highlight>
              </a:rPr>
              <a:t>Reports can be shared with anyone (Faculty, Deans, etc.) as an exported CSV or Excel file</a:t>
            </a:r>
          </a:p>
          <a:p>
            <a:pPr marL="914400" lvl="1" indent="-317500">
              <a:spcBef>
                <a:spcPts val="0"/>
              </a:spcBef>
              <a:buClr>
                <a:schemeClr val="dk1"/>
              </a:buClr>
              <a:buSzPts val="1400"/>
              <a:buChar char="○"/>
            </a:pPr>
            <a:r>
              <a:rPr lang="en-US" sz="2000" dirty="0">
                <a:solidFill>
                  <a:schemeClr val="tx2"/>
                </a:solidFill>
                <a:highlight>
                  <a:srgbClr val="FFFFFF"/>
                </a:highlight>
              </a:rPr>
              <a:t>Reports for apportionment</a:t>
            </a:r>
          </a:p>
          <a:p>
            <a:pPr marL="914400" lvl="1" indent="-304800">
              <a:spcBef>
                <a:spcPts val="0"/>
              </a:spcBef>
              <a:buClr>
                <a:schemeClr val="dk1"/>
              </a:buClr>
              <a:buSzPts val="1200"/>
              <a:buChar char="○"/>
            </a:pPr>
            <a:r>
              <a:rPr lang="en-US" sz="2000" dirty="0">
                <a:solidFill>
                  <a:schemeClr val="tx2"/>
                </a:solidFill>
                <a:highlight>
                  <a:srgbClr val="FFFFFF"/>
                </a:highlight>
              </a:rPr>
              <a:t>Live Minutes converted to Positive Attendance Hours</a:t>
            </a:r>
          </a:p>
          <a:p>
            <a:pPr marL="177800" lvl="0" indent="0">
              <a:spcBef>
                <a:spcPts val="0"/>
              </a:spcBef>
              <a:buClr>
                <a:schemeClr val="dk1"/>
              </a:buClr>
              <a:buSzPts val="800"/>
              <a:buNone/>
            </a:pPr>
            <a:endParaRPr lang="en-US" sz="2000" b="1" dirty="0">
              <a:solidFill>
                <a:schemeClr val="tx2"/>
              </a:solidFill>
              <a:highlight>
                <a:srgbClr val="FFFFFF"/>
              </a:highlight>
            </a:endParaRPr>
          </a:p>
          <a:p>
            <a:pPr marL="177800" lvl="0" indent="0">
              <a:spcBef>
                <a:spcPts val="0"/>
              </a:spcBef>
              <a:buClr>
                <a:schemeClr val="dk1"/>
              </a:buClr>
              <a:buSzPts val="800"/>
              <a:buNone/>
            </a:pPr>
            <a:endParaRPr lang="en-US" sz="2000" b="1" dirty="0">
              <a:solidFill>
                <a:schemeClr val="tx2"/>
              </a:solidFill>
              <a:highlight>
                <a:srgbClr val="FFFFFF"/>
              </a:highlight>
            </a:endParaRPr>
          </a:p>
          <a:p>
            <a:pPr marL="177800" lvl="0" indent="0">
              <a:spcBef>
                <a:spcPts val="0"/>
              </a:spcBef>
              <a:buClr>
                <a:schemeClr val="dk1"/>
              </a:buClr>
              <a:buSzPts val="800"/>
              <a:buNone/>
            </a:pPr>
            <a:r>
              <a:rPr lang="en-US" sz="2000" dirty="0">
                <a:solidFill>
                  <a:schemeClr val="tx2"/>
                </a:solidFill>
                <a:highlight>
                  <a:srgbClr val="FFFFFF"/>
                </a:highlight>
              </a:rPr>
              <a:t>Students have full access to all their tutoring sessions</a:t>
            </a:r>
          </a:p>
          <a:p>
            <a:pPr marL="0" indent="0">
              <a:buNone/>
            </a:pPr>
            <a:endParaRPr lang="en-US" dirty="0"/>
          </a:p>
        </p:txBody>
      </p:sp>
    </p:spTree>
    <p:extLst>
      <p:ext uri="{BB962C8B-B14F-4D97-AF65-F5344CB8AC3E}">
        <p14:creationId xmlns:p14="http://schemas.microsoft.com/office/powerpoint/2010/main" val="631882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EE55-0D87-459C-8345-73B9030FAAE5}"/>
              </a:ext>
            </a:extLst>
          </p:cNvPr>
          <p:cNvSpPr>
            <a:spLocks noGrp="1"/>
          </p:cNvSpPr>
          <p:nvPr>
            <p:ph type="title"/>
          </p:nvPr>
        </p:nvSpPr>
        <p:spPr/>
        <p:txBody>
          <a:bodyPr anchor="t"/>
          <a:lstStyle/>
          <a:p>
            <a:r>
              <a:rPr lang="en" dirty="0"/>
              <a:t>Leveraging Online with the Student in Mind</a:t>
            </a:r>
            <a:endParaRPr lang="en-US" dirty="0"/>
          </a:p>
        </p:txBody>
      </p:sp>
      <p:sp>
        <p:nvSpPr>
          <p:cNvPr id="3" name="Content Placeholder 2">
            <a:extLst>
              <a:ext uri="{FF2B5EF4-FFF2-40B4-BE49-F238E27FC236}">
                <a16:creationId xmlns:a16="http://schemas.microsoft.com/office/drawing/2014/main" id="{B7C5F170-0D46-4B7F-8C61-9780F0E0F77E}"/>
              </a:ext>
            </a:extLst>
          </p:cNvPr>
          <p:cNvSpPr>
            <a:spLocks noGrp="1"/>
          </p:cNvSpPr>
          <p:nvPr>
            <p:ph sz="half" idx="1"/>
          </p:nvPr>
        </p:nvSpPr>
        <p:spPr>
          <a:xfrm>
            <a:off x="1277650" y="1164555"/>
            <a:ext cx="10058400" cy="4351338"/>
          </a:xfrm>
        </p:spPr>
        <p:txBody>
          <a:bodyPr/>
          <a:lstStyle/>
          <a:p>
            <a:pPr marL="0" lvl="0" indent="0">
              <a:spcBef>
                <a:spcPts val="0"/>
              </a:spcBef>
              <a:buNone/>
            </a:pPr>
            <a:r>
              <a:rPr lang="en-US" dirty="0"/>
              <a:t>How do we leverage what we do to keep students in the center and our programs complementary (all online!)? </a:t>
            </a:r>
          </a:p>
          <a:p>
            <a:pPr marL="457200" lvl="0" indent="-342900">
              <a:spcBef>
                <a:spcPts val="1600"/>
              </a:spcBef>
              <a:buSzPts val="1800"/>
              <a:buChar char="●"/>
            </a:pPr>
            <a:r>
              <a:rPr lang="en-US" dirty="0"/>
              <a:t>Anti-Territorialism</a:t>
            </a:r>
          </a:p>
          <a:p>
            <a:pPr marL="457200" lvl="0" indent="-342900">
              <a:spcBef>
                <a:spcPts val="0"/>
              </a:spcBef>
              <a:buSzPts val="1800"/>
              <a:buChar char="●"/>
            </a:pPr>
            <a:r>
              <a:rPr lang="en-US" dirty="0"/>
              <a:t>Complementary Programs</a:t>
            </a:r>
          </a:p>
          <a:p>
            <a:pPr marL="914400" lvl="1" indent="-317500">
              <a:spcBef>
                <a:spcPts val="0"/>
              </a:spcBef>
              <a:buSzPts val="1400"/>
              <a:buChar char="○"/>
            </a:pPr>
            <a:r>
              <a:rPr lang="en-US" sz="1800" dirty="0"/>
              <a:t>Students need multiple points of sympathetic contact to feel connected, especially men of color (see Wood &amp; Harris, </a:t>
            </a:r>
            <a:r>
              <a:rPr lang="en-US" sz="1800" i="1" dirty="0"/>
              <a:t>Teaching Men of Color</a:t>
            </a:r>
            <a:r>
              <a:rPr lang="en-US" sz="1800" dirty="0"/>
              <a:t>)</a:t>
            </a:r>
            <a:endParaRPr lang="en-US" dirty="0"/>
          </a:p>
          <a:p>
            <a:pPr marL="457200" lvl="0" indent="-342900">
              <a:spcBef>
                <a:spcPts val="0"/>
              </a:spcBef>
              <a:buSzPts val="1800"/>
              <a:buChar char="●"/>
            </a:pPr>
            <a:r>
              <a:rPr lang="en-US" dirty="0"/>
              <a:t>Connections to Affinity Groups (Umoja, Puente, Etc.)</a:t>
            </a:r>
          </a:p>
          <a:p>
            <a:pPr marL="457200" lvl="0" indent="-342900">
              <a:spcBef>
                <a:spcPts val="0"/>
              </a:spcBef>
              <a:buSzPts val="1800"/>
              <a:buChar char="●"/>
            </a:pPr>
            <a:r>
              <a:rPr lang="en-US" dirty="0"/>
              <a:t>Personalize online learning spaces with peers from all programs</a:t>
            </a:r>
          </a:p>
          <a:p>
            <a:pPr marL="914400" lvl="1" indent="-317500">
              <a:spcBef>
                <a:spcPts val="0"/>
              </a:spcBef>
              <a:buSzPts val="1400"/>
              <a:buChar char="○"/>
            </a:pPr>
            <a:r>
              <a:rPr lang="en-US" dirty="0"/>
              <a:t>PLACE - Peer Learning Alliance for Collaborative Education (Academic Student Workers Group)</a:t>
            </a:r>
          </a:p>
          <a:p>
            <a:pPr marL="0" indent="0">
              <a:buNone/>
            </a:pPr>
            <a:endParaRPr lang="en-US" dirty="0"/>
          </a:p>
        </p:txBody>
      </p:sp>
      <p:pic>
        <p:nvPicPr>
          <p:cNvPr id="4" name="Content Placeholder 3">
            <a:extLst>
              <a:ext uri="{FF2B5EF4-FFF2-40B4-BE49-F238E27FC236}">
                <a16:creationId xmlns:a16="http://schemas.microsoft.com/office/drawing/2014/main" id="{F504D7FC-3C28-49C1-9B78-02A5A329A5ED}"/>
              </a:ext>
            </a:extLst>
          </p:cNvPr>
          <p:cNvPicPr>
            <a:picLocks noChangeAspect="1"/>
          </p:cNvPicPr>
          <p:nvPr/>
        </p:nvPicPr>
        <p:blipFill>
          <a:blip r:embed="rId2"/>
          <a:stretch>
            <a:fillRect/>
          </a:stretch>
        </p:blipFill>
        <p:spPr>
          <a:xfrm>
            <a:off x="3444536" y="4592125"/>
            <a:ext cx="5479741" cy="2055914"/>
          </a:xfrm>
          <a:prstGeom prst="rect">
            <a:avLst/>
          </a:prstGeom>
        </p:spPr>
      </p:pic>
    </p:spTree>
    <p:extLst>
      <p:ext uri="{BB962C8B-B14F-4D97-AF65-F5344CB8AC3E}">
        <p14:creationId xmlns:p14="http://schemas.microsoft.com/office/powerpoint/2010/main" val="1881408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D78B7-3EC5-4E14-84E5-89E57F754846}"/>
              </a:ext>
            </a:extLst>
          </p:cNvPr>
          <p:cNvSpPr>
            <a:spLocks noGrp="1"/>
          </p:cNvSpPr>
          <p:nvPr>
            <p:ph type="title"/>
          </p:nvPr>
        </p:nvSpPr>
        <p:spPr/>
        <p:txBody>
          <a:bodyPr anchor="t"/>
          <a:lstStyle/>
          <a:p>
            <a:r>
              <a:rPr lang="en" dirty="0"/>
              <a:t>Questions? </a:t>
            </a:r>
            <a:endParaRPr lang="en-US" dirty="0"/>
          </a:p>
        </p:txBody>
      </p:sp>
      <p:sp>
        <p:nvSpPr>
          <p:cNvPr id="3" name="Content Placeholder 2">
            <a:extLst>
              <a:ext uri="{FF2B5EF4-FFF2-40B4-BE49-F238E27FC236}">
                <a16:creationId xmlns:a16="http://schemas.microsoft.com/office/drawing/2014/main" id="{11C12F09-9684-492E-979F-06B7AE21CB6F}"/>
              </a:ext>
            </a:extLst>
          </p:cNvPr>
          <p:cNvSpPr>
            <a:spLocks noGrp="1"/>
          </p:cNvSpPr>
          <p:nvPr>
            <p:ph sz="half" idx="1"/>
          </p:nvPr>
        </p:nvSpPr>
        <p:spPr/>
        <p:txBody>
          <a:bodyPr/>
          <a:lstStyle/>
          <a:p>
            <a:pPr marL="0" lvl="0" indent="0">
              <a:spcBef>
                <a:spcPts val="0"/>
              </a:spcBef>
              <a:buNone/>
            </a:pPr>
            <a:r>
              <a:rPr lang="en-US" dirty="0">
                <a:latin typeface="+mn-lt"/>
              </a:rPr>
              <a:t>Contact Us: </a:t>
            </a:r>
          </a:p>
          <a:p>
            <a:pPr marL="457200" lvl="0" indent="-342900">
              <a:spcBef>
                <a:spcPts val="1600"/>
              </a:spcBef>
              <a:buSzPts val="1800"/>
              <a:buChar char="●"/>
            </a:pPr>
            <a:r>
              <a:rPr lang="en-US" dirty="0">
                <a:latin typeface="+mn-lt"/>
              </a:rPr>
              <a:t>Dr. </a:t>
            </a:r>
            <a:r>
              <a:rPr lang="en-US" dirty="0" err="1">
                <a:latin typeface="+mn-lt"/>
              </a:rPr>
              <a:t>LeBaron</a:t>
            </a:r>
            <a:r>
              <a:rPr lang="en-US" dirty="0">
                <a:latin typeface="+mn-lt"/>
              </a:rPr>
              <a:t> Woodyard, </a:t>
            </a:r>
            <a:r>
              <a:rPr lang="en-US" u="sng" dirty="0">
                <a:solidFill>
                  <a:schemeClr val="hlink"/>
                </a:solidFill>
                <a:latin typeface="+mn-lt"/>
                <a:ea typeface="Calibri"/>
                <a:cs typeface="Calibri"/>
                <a:sym typeface="Calibri"/>
                <a:hlinkClick r:id="rId2"/>
              </a:rPr>
              <a:t>LWOODYAR@CCCCO.edu</a:t>
            </a:r>
            <a:r>
              <a:rPr lang="en-US" dirty="0">
                <a:solidFill>
                  <a:schemeClr val="dk1"/>
                </a:solidFill>
                <a:latin typeface="+mn-lt"/>
                <a:ea typeface="Calibri"/>
                <a:cs typeface="Calibri"/>
                <a:sym typeface="Calibri"/>
              </a:rPr>
              <a:t> </a:t>
            </a:r>
            <a:endParaRPr lang="en-US" dirty="0">
              <a:latin typeface="+mn-lt"/>
            </a:endParaRPr>
          </a:p>
          <a:p>
            <a:pPr marL="457200" lvl="0" indent="-342900">
              <a:spcBef>
                <a:spcPts val="0"/>
              </a:spcBef>
              <a:buSzPts val="1800"/>
              <a:buChar char="●"/>
            </a:pPr>
            <a:r>
              <a:rPr lang="en-US" dirty="0">
                <a:latin typeface="+mn-lt"/>
              </a:rPr>
              <a:t>Dr. Vandana Gavaskar, </a:t>
            </a:r>
            <a:r>
              <a:rPr lang="en-US" u="sng" dirty="0">
                <a:solidFill>
                  <a:schemeClr val="hlink"/>
                </a:solidFill>
                <a:latin typeface="+mn-lt"/>
                <a:hlinkClick r:id="rId3"/>
              </a:rPr>
              <a:t>vsgavaskar@sbcc.edu</a:t>
            </a:r>
            <a:r>
              <a:rPr lang="en-US" dirty="0">
                <a:latin typeface="+mn-lt"/>
              </a:rPr>
              <a:t> </a:t>
            </a:r>
          </a:p>
          <a:p>
            <a:pPr marL="457200" lvl="0" indent="-342900">
              <a:spcBef>
                <a:spcPts val="0"/>
              </a:spcBef>
              <a:buSzPts val="1800"/>
              <a:buChar char="●"/>
            </a:pPr>
            <a:r>
              <a:rPr lang="en-US" dirty="0">
                <a:latin typeface="+mn-lt"/>
              </a:rPr>
              <a:t>Janice Levasseur, </a:t>
            </a:r>
            <a:r>
              <a:rPr lang="en-US" u="sng" dirty="0">
                <a:solidFill>
                  <a:schemeClr val="hlink"/>
                </a:solidFill>
                <a:latin typeface="+mn-lt"/>
                <a:hlinkClick r:id="rId4"/>
              </a:rPr>
              <a:t>jlevasseur@msjc.edu</a:t>
            </a:r>
            <a:r>
              <a:rPr lang="en-US" dirty="0">
                <a:latin typeface="+mn-lt"/>
              </a:rPr>
              <a:t> </a:t>
            </a:r>
          </a:p>
          <a:p>
            <a:pPr marL="457200" lvl="0" indent="-342900">
              <a:spcBef>
                <a:spcPts val="0"/>
              </a:spcBef>
              <a:buSzPts val="1800"/>
              <a:buChar char="●"/>
            </a:pPr>
            <a:r>
              <a:rPr lang="en-US" dirty="0">
                <a:latin typeface="+mn-lt"/>
              </a:rPr>
              <a:t>Kathalena Rios, </a:t>
            </a:r>
            <a:r>
              <a:rPr lang="en-US" u="sng" dirty="0">
                <a:solidFill>
                  <a:schemeClr val="hlink"/>
                </a:solidFill>
                <a:latin typeface="+mn-lt"/>
                <a:hlinkClick r:id="rId5"/>
              </a:rPr>
              <a:t>krios@msjc.edu</a:t>
            </a:r>
            <a:r>
              <a:rPr lang="en-US" dirty="0">
                <a:latin typeface="+mn-lt"/>
              </a:rPr>
              <a:t> </a:t>
            </a:r>
          </a:p>
          <a:p>
            <a:pPr marL="457200" lvl="0" indent="-342900">
              <a:spcBef>
                <a:spcPts val="0"/>
              </a:spcBef>
              <a:buSzPts val="1800"/>
              <a:buChar char="●"/>
            </a:pPr>
            <a:r>
              <a:rPr lang="en-US" dirty="0">
                <a:latin typeface="+mn-lt"/>
              </a:rPr>
              <a:t>Ted Blake, </a:t>
            </a:r>
            <a:r>
              <a:rPr lang="en-US" u="sng" dirty="0">
                <a:solidFill>
                  <a:schemeClr val="hlink"/>
                </a:solidFill>
                <a:latin typeface="+mn-lt"/>
                <a:hlinkClick r:id="rId6"/>
              </a:rPr>
              <a:t>tblake@msjc.edu</a:t>
            </a:r>
            <a:r>
              <a:rPr lang="en-US" dirty="0">
                <a:latin typeface="+mn-lt"/>
              </a:rPr>
              <a:t> </a:t>
            </a:r>
          </a:p>
          <a:p>
            <a:endParaRPr lang="en-US" dirty="0"/>
          </a:p>
        </p:txBody>
      </p:sp>
    </p:spTree>
    <p:extLst>
      <p:ext uri="{BB962C8B-B14F-4D97-AF65-F5344CB8AC3E}">
        <p14:creationId xmlns:p14="http://schemas.microsoft.com/office/powerpoint/2010/main" val="3766646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74A87-F820-46E2-BE2E-593DDB5FE35E}"/>
              </a:ext>
            </a:extLst>
          </p:cNvPr>
          <p:cNvSpPr>
            <a:spLocks noGrp="1"/>
          </p:cNvSpPr>
          <p:nvPr>
            <p:ph type="title"/>
          </p:nvPr>
        </p:nvSpPr>
        <p:spPr/>
        <p:txBody>
          <a:bodyPr anchor="t"/>
          <a:lstStyle/>
          <a:p>
            <a:r>
              <a:rPr lang="en-US" dirty="0"/>
              <a:t>Discussion with Dr. </a:t>
            </a:r>
            <a:r>
              <a:rPr lang="en-US" dirty="0" err="1"/>
              <a:t>LeBaron</a:t>
            </a:r>
            <a:r>
              <a:rPr lang="en-US" dirty="0"/>
              <a:t> Woodyard </a:t>
            </a:r>
          </a:p>
        </p:txBody>
      </p:sp>
      <p:pic>
        <p:nvPicPr>
          <p:cNvPr id="3074" name="Picture 2">
            <a:extLst>
              <a:ext uri="{FF2B5EF4-FFF2-40B4-BE49-F238E27FC236}">
                <a16:creationId xmlns:a16="http://schemas.microsoft.com/office/drawing/2014/main" id="{98645188-AC37-46ED-ADA5-8819E1EF964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869620" y="1356417"/>
            <a:ext cx="3531065" cy="41451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6F3D04D6-057E-498E-8899-50D8B7259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0264" y="1911675"/>
            <a:ext cx="4270987" cy="30346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FAB2C77-14E2-45B2-A6FB-D009A2FF5993}"/>
              </a:ext>
            </a:extLst>
          </p:cNvPr>
          <p:cNvSpPr txBox="1"/>
          <p:nvPr/>
        </p:nvSpPr>
        <p:spPr>
          <a:xfrm>
            <a:off x="1787978" y="5503315"/>
            <a:ext cx="3694350" cy="1107996"/>
          </a:xfrm>
          <a:prstGeom prst="rect">
            <a:avLst/>
          </a:prstGeom>
          <a:noFill/>
        </p:spPr>
        <p:txBody>
          <a:bodyPr wrap="square" rtlCol="0">
            <a:spAutoFit/>
          </a:bodyPr>
          <a:lstStyle/>
          <a:p>
            <a:pPr algn="ctr"/>
            <a:r>
              <a:rPr lang="en-US" sz="2400" dirty="0"/>
              <a:t>Dean of Academic Affairs</a:t>
            </a:r>
          </a:p>
          <a:p>
            <a:pPr algn="ctr"/>
            <a:r>
              <a:rPr lang="en-US" sz="2400" dirty="0"/>
              <a:t>CCC Chancellor’s Office</a:t>
            </a:r>
          </a:p>
          <a:p>
            <a:pPr algn="ctr"/>
            <a:endParaRPr lang="en-US" dirty="0"/>
          </a:p>
        </p:txBody>
      </p:sp>
    </p:spTree>
    <p:extLst>
      <p:ext uri="{BB962C8B-B14F-4D97-AF65-F5344CB8AC3E}">
        <p14:creationId xmlns:p14="http://schemas.microsoft.com/office/powerpoint/2010/main" val="2640893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45F2B-205D-4173-B776-7426BD54672F}"/>
              </a:ext>
            </a:extLst>
          </p:cNvPr>
          <p:cNvSpPr>
            <a:spLocks noGrp="1"/>
          </p:cNvSpPr>
          <p:nvPr>
            <p:ph type="title"/>
          </p:nvPr>
        </p:nvSpPr>
        <p:spPr>
          <a:xfrm>
            <a:off x="1277651" y="365126"/>
            <a:ext cx="4818350" cy="1079954"/>
          </a:xfrm>
        </p:spPr>
        <p:txBody>
          <a:bodyPr anchor="t"/>
          <a:lstStyle/>
          <a:p>
            <a:r>
              <a:rPr lang="en-US" dirty="0"/>
              <a:t>Definition of Tutoring</a:t>
            </a:r>
          </a:p>
        </p:txBody>
      </p:sp>
      <p:sp>
        <p:nvSpPr>
          <p:cNvPr id="3" name="Content Placeholder 2">
            <a:extLst>
              <a:ext uri="{FF2B5EF4-FFF2-40B4-BE49-F238E27FC236}">
                <a16:creationId xmlns:a16="http://schemas.microsoft.com/office/drawing/2014/main" id="{EA946849-CC97-4AE6-AFDB-824659D2C0C3}"/>
              </a:ext>
            </a:extLst>
          </p:cNvPr>
          <p:cNvSpPr>
            <a:spLocks noGrp="1"/>
          </p:cNvSpPr>
          <p:nvPr>
            <p:ph sz="half" idx="1"/>
          </p:nvPr>
        </p:nvSpPr>
        <p:spPr>
          <a:xfrm>
            <a:off x="1277650" y="1798320"/>
            <a:ext cx="10058400" cy="4351338"/>
          </a:xfrm>
        </p:spPr>
        <p:txBody>
          <a:bodyPr/>
          <a:lstStyle/>
          <a:p>
            <a:pPr marL="0" indent="0">
              <a:buNone/>
            </a:pPr>
            <a:r>
              <a:rPr lang="en-US" u="sng" dirty="0">
                <a:hlinkClick r:id="rId3"/>
              </a:rPr>
              <a:t>§ 58168. Tutoring</a:t>
            </a:r>
            <a:endParaRPr lang="en-US" dirty="0"/>
          </a:p>
          <a:p>
            <a:pPr marL="0" indent="0">
              <a:buNone/>
            </a:pPr>
            <a:endParaRPr lang="en-US" dirty="0"/>
          </a:p>
          <a:p>
            <a:pPr marL="0" indent="0">
              <a:buNone/>
            </a:pPr>
            <a:r>
              <a:rPr lang="en-US" dirty="0"/>
              <a:t>A </a:t>
            </a:r>
            <a:r>
              <a:rPr lang="en-US" b="1" u="sng" dirty="0"/>
              <a:t>method of instruction</a:t>
            </a:r>
            <a:r>
              <a:rPr lang="en-US" dirty="0"/>
              <a:t> in </a:t>
            </a:r>
            <a:r>
              <a:rPr lang="en-US" b="1" dirty="0"/>
              <a:t>credit and noncredit</a:t>
            </a:r>
            <a:r>
              <a:rPr lang="en-US" dirty="0"/>
              <a:t> that involves a </a:t>
            </a:r>
            <a:r>
              <a:rPr lang="en-US" b="1" dirty="0"/>
              <a:t>student </a:t>
            </a:r>
            <a:r>
              <a:rPr lang="en-US" dirty="0"/>
              <a:t>tutor who has</a:t>
            </a:r>
          </a:p>
          <a:p>
            <a:r>
              <a:rPr lang="en-US" dirty="0"/>
              <a:t>been successful in a particular subject or discipline</a:t>
            </a:r>
          </a:p>
          <a:p>
            <a:r>
              <a:rPr lang="en-US" dirty="0"/>
              <a:t>who has demonstrated a particular skill</a:t>
            </a:r>
          </a:p>
          <a:p>
            <a:r>
              <a:rPr lang="en-US" dirty="0"/>
              <a:t>who has received specific training in tutoring methods</a:t>
            </a:r>
          </a:p>
          <a:p>
            <a:r>
              <a:rPr lang="en-US" dirty="0"/>
              <a:t>who assists one or more students in need of special supplemental instruction in the subject or skill. </a:t>
            </a:r>
          </a:p>
        </p:txBody>
      </p:sp>
      <p:pic>
        <p:nvPicPr>
          <p:cNvPr id="4102" name="Picture 6">
            <a:extLst>
              <a:ext uri="{FF2B5EF4-FFF2-40B4-BE49-F238E27FC236}">
                <a16:creationId xmlns:a16="http://schemas.microsoft.com/office/drawing/2014/main" id="{97D44133-63FB-4F6F-952C-6096675B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2351" y="307976"/>
            <a:ext cx="3069090" cy="1753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76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6FE80-BDD2-4BC1-BF2B-200283443906}"/>
              </a:ext>
            </a:extLst>
          </p:cNvPr>
          <p:cNvSpPr>
            <a:spLocks noGrp="1"/>
          </p:cNvSpPr>
          <p:nvPr>
            <p:ph type="title"/>
          </p:nvPr>
        </p:nvSpPr>
        <p:spPr/>
        <p:txBody>
          <a:bodyPr anchor="t"/>
          <a:lstStyle/>
          <a:p>
            <a:r>
              <a:rPr lang="en-US" dirty="0"/>
              <a:t>Title 5: Credit vs. Noncredit</a:t>
            </a:r>
            <a:br>
              <a:rPr lang="en-US" dirty="0"/>
            </a:br>
            <a:endParaRPr lang="en-US" dirty="0"/>
          </a:p>
        </p:txBody>
      </p:sp>
      <p:sp>
        <p:nvSpPr>
          <p:cNvPr id="3" name="Content Placeholder 2">
            <a:extLst>
              <a:ext uri="{FF2B5EF4-FFF2-40B4-BE49-F238E27FC236}">
                <a16:creationId xmlns:a16="http://schemas.microsoft.com/office/drawing/2014/main" id="{DE48443E-E691-40A6-8E9E-3242B7CCBFD7}"/>
              </a:ext>
            </a:extLst>
          </p:cNvPr>
          <p:cNvSpPr>
            <a:spLocks noGrp="1"/>
          </p:cNvSpPr>
          <p:nvPr>
            <p:ph sz="half" idx="1"/>
          </p:nvPr>
        </p:nvSpPr>
        <p:spPr/>
        <p:txBody>
          <a:bodyPr/>
          <a:lstStyle/>
          <a:p>
            <a:pPr marL="0" indent="0">
              <a:buNone/>
            </a:pPr>
            <a:r>
              <a:rPr lang="en-US" u="sng" dirty="0">
                <a:hlinkClick r:id="rId3"/>
              </a:rPr>
              <a:t>§ 58172. Learning Assistance</a:t>
            </a:r>
            <a:endParaRPr lang="en-US" dirty="0"/>
          </a:p>
          <a:p>
            <a:pPr marL="0" indent="0">
              <a:buNone/>
            </a:pPr>
            <a:endParaRPr lang="en-US" dirty="0"/>
          </a:p>
          <a:p>
            <a:pPr marL="0" indent="0">
              <a:buNone/>
            </a:pPr>
            <a:r>
              <a:rPr lang="en-US" dirty="0"/>
              <a:t>Apportionment for supplemental learning assistance in </a:t>
            </a:r>
            <a:r>
              <a:rPr lang="en-US" b="1" dirty="0"/>
              <a:t>credit </a:t>
            </a:r>
            <a:r>
              <a:rPr lang="en-US" dirty="0"/>
              <a:t>and </a:t>
            </a:r>
            <a:r>
              <a:rPr lang="en-US" b="1" dirty="0"/>
              <a:t>noncredit </a:t>
            </a:r>
            <a:r>
              <a:rPr lang="en-US" dirty="0"/>
              <a:t>dependent on whether:</a:t>
            </a:r>
          </a:p>
          <a:p>
            <a:r>
              <a:rPr lang="en-US" dirty="0"/>
              <a:t>it’s required for all students (Credit)</a:t>
            </a:r>
          </a:p>
          <a:p>
            <a:pPr marL="0" indent="0">
              <a:buNone/>
            </a:pPr>
            <a:r>
              <a:rPr lang="en-US" b="1" dirty="0"/>
              <a:t>   or</a:t>
            </a:r>
            <a:endParaRPr lang="en-US" dirty="0"/>
          </a:p>
          <a:p>
            <a:r>
              <a:rPr lang="en-US" dirty="0"/>
              <a:t>or it’s optional and is provided through an open entry/open exit course (Noncredit)</a:t>
            </a:r>
          </a:p>
          <a:p>
            <a:pPr marL="0" indent="0">
              <a:buNone/>
            </a:pPr>
            <a:endParaRPr lang="en-US" dirty="0"/>
          </a:p>
        </p:txBody>
      </p:sp>
    </p:spTree>
    <p:extLst>
      <p:ext uri="{BB962C8B-B14F-4D97-AF65-F5344CB8AC3E}">
        <p14:creationId xmlns:p14="http://schemas.microsoft.com/office/powerpoint/2010/main" val="2634972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4B2DA-EA4A-4864-BA19-5D3F547090E6}"/>
              </a:ext>
            </a:extLst>
          </p:cNvPr>
          <p:cNvSpPr>
            <a:spLocks noGrp="1"/>
          </p:cNvSpPr>
          <p:nvPr>
            <p:ph type="title"/>
          </p:nvPr>
        </p:nvSpPr>
        <p:spPr/>
        <p:txBody>
          <a:bodyPr anchor="t"/>
          <a:lstStyle/>
          <a:p>
            <a:r>
              <a:rPr lang="en-US" b="1" dirty="0"/>
              <a:t>Noncredit</a:t>
            </a:r>
            <a:r>
              <a:rPr lang="en-US" dirty="0"/>
              <a:t> Open Entry/Open Exit Course</a:t>
            </a:r>
            <a:br>
              <a:rPr lang="en-US" dirty="0"/>
            </a:br>
            <a:endParaRPr lang="en-US" dirty="0"/>
          </a:p>
        </p:txBody>
      </p:sp>
      <p:sp>
        <p:nvSpPr>
          <p:cNvPr id="3" name="Content Placeholder 2">
            <a:extLst>
              <a:ext uri="{FF2B5EF4-FFF2-40B4-BE49-F238E27FC236}">
                <a16:creationId xmlns:a16="http://schemas.microsoft.com/office/drawing/2014/main" id="{953A264F-C237-429A-8927-1580CD69CEF3}"/>
              </a:ext>
            </a:extLst>
          </p:cNvPr>
          <p:cNvSpPr>
            <a:spLocks noGrp="1"/>
          </p:cNvSpPr>
          <p:nvPr>
            <p:ph sz="half" idx="1"/>
          </p:nvPr>
        </p:nvSpPr>
        <p:spPr/>
        <p:txBody>
          <a:bodyPr/>
          <a:lstStyle/>
          <a:p>
            <a:pPr marL="0" indent="0">
              <a:buNone/>
            </a:pPr>
            <a:r>
              <a:rPr lang="en-US" u="sng" dirty="0">
                <a:hlinkClick r:id="rId3"/>
              </a:rPr>
              <a:t>§ 58164. Open Entry/Open Exit Courses</a:t>
            </a:r>
            <a:endParaRPr lang="en-US" u="sng" dirty="0"/>
          </a:p>
          <a:p>
            <a:pPr marL="0" indent="0">
              <a:buNone/>
            </a:pPr>
            <a:endParaRPr lang="en-US" dirty="0"/>
          </a:p>
          <a:p>
            <a:r>
              <a:rPr lang="en-US" dirty="0"/>
              <a:t>refers to courses in which students enroll at various times, and complete at various times or at varying paces</a:t>
            </a:r>
          </a:p>
          <a:p>
            <a:r>
              <a:rPr lang="en-US" dirty="0"/>
              <a:t>one unit of credit shall be awarded for approximately 48 hours of recitation, study, or laboratory work</a:t>
            </a:r>
          </a:p>
          <a:p>
            <a:r>
              <a:rPr lang="en-US" dirty="0"/>
              <a:t>to provide support for another course or courses, the COR for the OE/OE must identify the other course(s) it supports and the specific learning objectives and competencies</a:t>
            </a:r>
          </a:p>
          <a:p>
            <a:pPr marL="0" indent="0">
              <a:buNone/>
            </a:pPr>
            <a:endParaRPr lang="en-US" dirty="0"/>
          </a:p>
        </p:txBody>
      </p:sp>
    </p:spTree>
    <p:extLst>
      <p:ext uri="{BB962C8B-B14F-4D97-AF65-F5344CB8AC3E}">
        <p14:creationId xmlns:p14="http://schemas.microsoft.com/office/powerpoint/2010/main" val="1189980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2E3E-995E-4276-8DD8-7635293F4155}"/>
              </a:ext>
            </a:extLst>
          </p:cNvPr>
          <p:cNvSpPr>
            <a:spLocks noGrp="1"/>
          </p:cNvSpPr>
          <p:nvPr>
            <p:ph type="title"/>
          </p:nvPr>
        </p:nvSpPr>
        <p:spPr/>
        <p:txBody>
          <a:bodyPr anchor="t">
            <a:normAutofit fontScale="90000"/>
          </a:bodyPr>
          <a:lstStyle/>
          <a:p>
            <a:r>
              <a:rPr lang="en-US" dirty="0"/>
              <a:t>To Collect </a:t>
            </a:r>
            <a:r>
              <a:rPr lang="en-US" b="1" dirty="0"/>
              <a:t>Non-Credit </a:t>
            </a:r>
            <a:r>
              <a:rPr lang="en-US" dirty="0"/>
              <a:t>Apportionment for Tutoring, Colleges need to meet the following criteria</a:t>
            </a:r>
          </a:p>
        </p:txBody>
      </p:sp>
      <p:sp>
        <p:nvSpPr>
          <p:cNvPr id="3" name="Content Placeholder 2">
            <a:extLst>
              <a:ext uri="{FF2B5EF4-FFF2-40B4-BE49-F238E27FC236}">
                <a16:creationId xmlns:a16="http://schemas.microsoft.com/office/drawing/2014/main" id="{BF51AC23-D4D6-43CA-A4EF-D696AF8FFB36}"/>
              </a:ext>
            </a:extLst>
          </p:cNvPr>
          <p:cNvSpPr>
            <a:spLocks noGrp="1"/>
          </p:cNvSpPr>
          <p:nvPr>
            <p:ph sz="half" idx="1"/>
          </p:nvPr>
        </p:nvSpPr>
        <p:spPr>
          <a:xfrm>
            <a:off x="1277650" y="1798319"/>
            <a:ext cx="10058400" cy="4798424"/>
          </a:xfrm>
        </p:spPr>
        <p:txBody>
          <a:bodyPr>
            <a:normAutofit fontScale="92500" lnSpcReduction="10000"/>
          </a:bodyPr>
          <a:lstStyle/>
          <a:p>
            <a:pPr marL="0" indent="0">
              <a:buNone/>
            </a:pPr>
            <a:r>
              <a:rPr lang="en-US" dirty="0">
                <a:hlinkClick r:id="rId3"/>
              </a:rPr>
              <a:t>§ 58170. Apportionment for Tutoring</a:t>
            </a:r>
            <a:r>
              <a:rPr lang="en-US" dirty="0"/>
              <a:t> </a:t>
            </a:r>
          </a:p>
          <a:p>
            <a:pPr marL="0" indent="0">
              <a:buNone/>
            </a:pPr>
            <a:endParaRPr lang="en-US" dirty="0"/>
          </a:p>
          <a:p>
            <a:pPr marL="0" indent="0">
              <a:buNone/>
            </a:pPr>
            <a:r>
              <a:rPr lang="en-US" dirty="0"/>
              <a:t>(a) The individual student tutoring is conducted through a designated learning center. </a:t>
            </a:r>
          </a:p>
          <a:p>
            <a:pPr marL="0" indent="0">
              <a:buNone/>
            </a:pPr>
            <a:r>
              <a:rPr lang="en-US" dirty="0"/>
              <a:t>(b) The designated learning center is supervised by a person who meets the minimum qualifications prescribed by section 53415.</a:t>
            </a:r>
          </a:p>
          <a:p>
            <a:pPr marL="0" indent="0">
              <a:buNone/>
            </a:pPr>
            <a:r>
              <a:rPr lang="en-US" dirty="0"/>
              <a:t>(c) All tutors successfully complete instruction in tutoring methods and the use of appropriate written and mediated instructional materials, including supervised practice tutoring. This requirement may be waived by the chief instructional or student services officer on the basis of advanced degrees or equivalent training. Academic credit and apportionment for coursework in tutoring methods for purposes of this section shall be limited to two semester or three quarter units of credit, or 96 noncredit hours. All tutors shall be approved by a faculty member from the discipline or disciplines in which the student will tutor.</a:t>
            </a:r>
          </a:p>
          <a:p>
            <a:pPr marL="0" indent="0">
              <a:buNone/>
            </a:pPr>
            <a:endParaRPr lang="en-US" dirty="0"/>
          </a:p>
        </p:txBody>
      </p:sp>
    </p:spTree>
    <p:extLst>
      <p:ext uri="{BB962C8B-B14F-4D97-AF65-F5344CB8AC3E}">
        <p14:creationId xmlns:p14="http://schemas.microsoft.com/office/powerpoint/2010/main" val="2999143875"/>
      </p:ext>
    </p:extLst>
  </p:cSld>
  <p:clrMapOvr>
    <a:masterClrMapping/>
  </p:clrMapOvr>
</p:sld>
</file>

<file path=ppt/theme/theme1.xml><?xml version="1.0" encoding="utf-8"?>
<a:theme xmlns:a="http://schemas.openxmlformats.org/drawingml/2006/main" name="ASCCC Curriculum Inst. 2020 Theme">
  <a:themeElements>
    <a:clrScheme name="Custom 1">
      <a:dk1>
        <a:srgbClr val="E0661C"/>
      </a:dk1>
      <a:lt1>
        <a:srgbClr val="FFFFFF"/>
      </a:lt1>
      <a:dk2>
        <a:srgbClr val="000000"/>
      </a:dk2>
      <a:lt2>
        <a:srgbClr val="F4E2C5"/>
      </a:lt2>
      <a:accent1>
        <a:srgbClr val="E0661C"/>
      </a:accent1>
      <a:accent2>
        <a:srgbClr val="3F240D"/>
      </a:accent2>
      <a:accent3>
        <a:srgbClr val="E0AD50"/>
      </a:accent3>
      <a:accent4>
        <a:srgbClr val="A65E23"/>
      </a:accent4>
      <a:accent5>
        <a:srgbClr val="008796"/>
      </a:accent5>
      <a:accent6>
        <a:srgbClr val="5BBBD0"/>
      </a:accent6>
      <a:hlink>
        <a:srgbClr val="007082"/>
      </a:hlink>
      <a:folHlink>
        <a:srgbClr val="5C362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CI 2020 ppt template A" id="{ADC5DAE8-A688-1548-AE6D-F5DEF3785157}" vid="{6BE316A9-A3F1-D946-B9BC-49085B7BC9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ASCCC CI 2020 ppt template A (1)</Template>
  <TotalTime>358</TotalTime>
  <Words>3431</Words>
  <Application>Microsoft Office PowerPoint</Application>
  <PresentationFormat>Widescreen</PresentationFormat>
  <Paragraphs>454</Paragraphs>
  <Slides>48</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Courier New</vt:lpstr>
      <vt:lpstr>Palatino</vt:lpstr>
      <vt:lpstr>Roboto</vt:lpstr>
      <vt:lpstr>Sorts Mill Goudy</vt:lpstr>
      <vt:lpstr>ASCCC Curriculum Inst. 2020 Theme</vt:lpstr>
      <vt:lpstr>Supplemental Instruction, Learning Centers, and Tutoring Programs</vt:lpstr>
      <vt:lpstr>Agenda</vt:lpstr>
      <vt:lpstr>Introductions</vt:lpstr>
      <vt:lpstr>Opening Activity</vt:lpstr>
      <vt:lpstr>Discussion with Dr. LeBaron Woodyard </vt:lpstr>
      <vt:lpstr>Definition of Tutoring</vt:lpstr>
      <vt:lpstr>Title 5: Credit vs. Noncredit </vt:lpstr>
      <vt:lpstr>Noncredit Open Entry/Open Exit Course </vt:lpstr>
      <vt:lpstr>To Collect Non-Credit Apportionment for Tutoring, Colleges need to meet the following criteria</vt:lpstr>
      <vt:lpstr>Section 58170 Criteria cont’d</vt:lpstr>
      <vt:lpstr>Important Revision to Ed Code - Nov. 2019</vt:lpstr>
      <vt:lpstr>Impact of AB705 on Tutoring &amp; Apportionment</vt:lpstr>
      <vt:lpstr>Online Tutoring</vt:lpstr>
      <vt:lpstr>Pedagogy of Title 5 Regulations</vt:lpstr>
      <vt:lpstr>Theory of Learning:  Experiential Education </vt:lpstr>
      <vt:lpstr>Faculty Perspective:  Struggle Points Activity</vt:lpstr>
      <vt:lpstr>Student Experience of Belongingness is Equity</vt:lpstr>
      <vt:lpstr>Theory of Learning: Zone of Proximal Development</vt:lpstr>
      <vt:lpstr>Considerations as we Move Online</vt:lpstr>
      <vt:lpstr>Three F2F/Online Modes</vt:lpstr>
      <vt:lpstr>Why Embedded Tutoring ?</vt:lpstr>
      <vt:lpstr>PowerPoint Presentation</vt:lpstr>
      <vt:lpstr>A Key Philosophy:  Faculty Innovations in Learning</vt:lpstr>
      <vt:lpstr>Embedded Tutors: Experiential Learning</vt:lpstr>
      <vt:lpstr>Creating an Intentional/Visible Culture</vt:lpstr>
      <vt:lpstr>How is Embedded Tutoring Different from SI?</vt:lpstr>
      <vt:lpstr>Supplemental Instruction (SI) at MSJC</vt:lpstr>
      <vt:lpstr>Online Supplemental Instruction (SI) at MSJC</vt:lpstr>
      <vt:lpstr>Online Supplemental Instruction (SI) at MSJC Transition Timeline </vt:lpstr>
      <vt:lpstr>Online Supplemental Instruction (SI) at MSJC After Transition Support</vt:lpstr>
      <vt:lpstr>Online Supplemental Instruction (SI) at MSJC Preparation for fully online program  Fall 2020 </vt:lpstr>
      <vt:lpstr>SI Summer 2020 Design Teams</vt:lpstr>
      <vt:lpstr>Online Supplemental Instruction (SI) at MSJC Online Resource Team Final Product</vt:lpstr>
      <vt:lpstr>Online SI </vt:lpstr>
      <vt:lpstr>Supplemental Instruction (SI) at MSJC Next Steps</vt:lpstr>
      <vt:lpstr>Tutoring at MSJC</vt:lpstr>
      <vt:lpstr>Tutoring Online at MSJC</vt:lpstr>
      <vt:lpstr>Timeline</vt:lpstr>
      <vt:lpstr>Transition to Online:  March 2020</vt:lpstr>
      <vt:lpstr>Pisces (Linksystems Technology Platform)</vt:lpstr>
      <vt:lpstr>STAR-CA and NetTutor</vt:lpstr>
      <vt:lpstr>Pisces: One-on-One Rooms </vt:lpstr>
      <vt:lpstr>Being Welcoming Online</vt:lpstr>
      <vt:lpstr>Math Tutoring in Pisces</vt:lpstr>
      <vt:lpstr>Getting the Word Out</vt:lpstr>
      <vt:lpstr>Data Collection and Apportionment</vt:lpstr>
      <vt:lpstr>Leveraging Online with the Student in Mind</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Supplemental Instruction, Learning Centers, and Tutoring Programs</dc:title>
  <dc:creator>Janice Levasseur</dc:creator>
  <cp:lastModifiedBy>Janice Levasseur</cp:lastModifiedBy>
  <cp:revision>36</cp:revision>
  <dcterms:created xsi:type="dcterms:W3CDTF">2020-07-02T16:46:37Z</dcterms:created>
  <dcterms:modified xsi:type="dcterms:W3CDTF">2020-07-02T22:48:00Z</dcterms:modified>
</cp:coreProperties>
</file>