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68" r:id="rId5"/>
    <p:sldId id="259" r:id="rId6"/>
    <p:sldId id="260" r:id="rId7"/>
    <p:sldId id="270" r:id="rId8"/>
    <p:sldId id="269" r:id="rId9"/>
    <p:sldId id="272" r:id="rId10"/>
    <p:sldId id="275" r:id="rId11"/>
    <p:sldId id="271" r:id="rId12"/>
    <p:sldId id="261" r:id="rId13"/>
    <p:sldId id="263" r:id="rId14"/>
    <p:sldId id="264" r:id="rId15"/>
    <p:sldId id="265" r:id="rId16"/>
    <p:sldId id="266" r:id="rId17"/>
    <p:sldId id="273" r:id="rId18"/>
    <p:sldId id="274"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3A27"/>
    <a:srgbClr val="6748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2"/>
    <p:restoredTop sz="94747"/>
  </p:normalViewPr>
  <p:slideViewPr>
    <p:cSldViewPr snapToGrid="0" snapToObjects="1">
      <p:cViewPr varScale="1">
        <p:scale>
          <a:sx n="86" d="100"/>
          <a:sy n="86" d="100"/>
        </p:scale>
        <p:origin x="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r>
              <a:rPr lang="en-US" dirty="0"/>
              <a:t>, then Julie, then Michelle</a:t>
            </a:r>
          </a:p>
        </p:txBody>
      </p:sp>
      <p:sp>
        <p:nvSpPr>
          <p:cNvPr id="4" name="Slide Number Placeholder 3"/>
          <p:cNvSpPr>
            <a:spLocks noGrp="1"/>
          </p:cNvSpPr>
          <p:nvPr>
            <p:ph type="sldNum" sz="quarter" idx="5"/>
          </p:nvPr>
        </p:nvSpPr>
        <p:spPr/>
        <p:txBody>
          <a:bodyPr/>
          <a:lstStyle/>
          <a:p>
            <a:fld id="{557E57F4-9D9C-5847-BCD2-13B860A1E044}" type="slidenum">
              <a:rPr lang="en-US" smtClean="0"/>
              <a:t>1</a:t>
            </a:fld>
            <a:endParaRPr lang="en-US"/>
          </a:p>
        </p:txBody>
      </p:sp>
    </p:spTree>
    <p:extLst>
      <p:ext uri="{BB962C8B-B14F-4D97-AF65-F5344CB8AC3E}">
        <p14:creationId xmlns:p14="http://schemas.microsoft.com/office/powerpoint/2010/main" val="3465119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557E57F4-9D9C-5847-BCD2-13B860A1E044}" type="slidenum">
              <a:rPr lang="en-US" smtClean="0"/>
              <a:t>10</a:t>
            </a:fld>
            <a:endParaRPr lang="en-US"/>
          </a:p>
        </p:txBody>
      </p:sp>
    </p:spTree>
    <p:extLst>
      <p:ext uri="{BB962C8B-B14F-4D97-AF65-F5344CB8AC3E}">
        <p14:creationId xmlns:p14="http://schemas.microsoft.com/office/powerpoint/2010/main" val="83098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11</a:t>
            </a:fld>
            <a:endParaRPr lang="en-US"/>
          </a:p>
        </p:txBody>
      </p:sp>
    </p:spTree>
    <p:extLst>
      <p:ext uri="{BB962C8B-B14F-4D97-AF65-F5344CB8AC3E}">
        <p14:creationId xmlns:p14="http://schemas.microsoft.com/office/powerpoint/2010/main" val="211610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12</a:t>
            </a:fld>
            <a:endParaRPr lang="en-US"/>
          </a:p>
        </p:txBody>
      </p:sp>
    </p:spTree>
    <p:extLst>
      <p:ext uri="{BB962C8B-B14F-4D97-AF65-F5344CB8AC3E}">
        <p14:creationId xmlns:p14="http://schemas.microsoft.com/office/powerpoint/2010/main" val="2580036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
        <p:nvSpPr>
          <p:cNvPr id="4" name="Slide Number Placeholder 3"/>
          <p:cNvSpPr>
            <a:spLocks noGrp="1"/>
          </p:cNvSpPr>
          <p:nvPr>
            <p:ph type="sldNum" sz="quarter" idx="5"/>
          </p:nvPr>
        </p:nvSpPr>
        <p:spPr/>
        <p:txBody>
          <a:bodyPr/>
          <a:lstStyle/>
          <a:p>
            <a:fld id="{557E57F4-9D9C-5847-BCD2-13B860A1E044}" type="slidenum">
              <a:rPr lang="en-US" smtClean="0"/>
              <a:t>13</a:t>
            </a:fld>
            <a:endParaRPr lang="en-US"/>
          </a:p>
        </p:txBody>
      </p:sp>
    </p:spTree>
    <p:extLst>
      <p:ext uri="{BB962C8B-B14F-4D97-AF65-F5344CB8AC3E}">
        <p14:creationId xmlns:p14="http://schemas.microsoft.com/office/powerpoint/2010/main" val="792502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557E57F4-9D9C-5847-BCD2-13B860A1E044}" type="slidenum">
              <a:rPr lang="en-US" smtClean="0"/>
              <a:t>14</a:t>
            </a:fld>
            <a:endParaRPr lang="en-US"/>
          </a:p>
        </p:txBody>
      </p:sp>
    </p:spTree>
    <p:extLst>
      <p:ext uri="{BB962C8B-B14F-4D97-AF65-F5344CB8AC3E}">
        <p14:creationId xmlns:p14="http://schemas.microsoft.com/office/powerpoint/2010/main" val="2458859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15</a:t>
            </a:fld>
            <a:endParaRPr lang="en-US"/>
          </a:p>
        </p:txBody>
      </p:sp>
    </p:spTree>
    <p:extLst>
      <p:ext uri="{BB962C8B-B14F-4D97-AF65-F5344CB8AC3E}">
        <p14:creationId xmlns:p14="http://schemas.microsoft.com/office/powerpoint/2010/main" val="3119013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
        <p:nvSpPr>
          <p:cNvPr id="4" name="Slide Number Placeholder 3"/>
          <p:cNvSpPr>
            <a:spLocks noGrp="1"/>
          </p:cNvSpPr>
          <p:nvPr>
            <p:ph type="sldNum" sz="quarter" idx="5"/>
          </p:nvPr>
        </p:nvSpPr>
        <p:spPr/>
        <p:txBody>
          <a:bodyPr/>
          <a:lstStyle/>
          <a:p>
            <a:fld id="{557E57F4-9D9C-5847-BCD2-13B860A1E044}" type="slidenum">
              <a:rPr lang="en-US" smtClean="0"/>
              <a:t>16</a:t>
            </a:fld>
            <a:endParaRPr lang="en-US"/>
          </a:p>
        </p:txBody>
      </p:sp>
    </p:spTree>
    <p:extLst>
      <p:ext uri="{BB962C8B-B14F-4D97-AF65-F5344CB8AC3E}">
        <p14:creationId xmlns:p14="http://schemas.microsoft.com/office/powerpoint/2010/main" val="962705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17</a:t>
            </a:fld>
            <a:endParaRPr lang="en-US"/>
          </a:p>
        </p:txBody>
      </p:sp>
    </p:spTree>
    <p:extLst>
      <p:ext uri="{BB962C8B-B14F-4D97-AF65-F5344CB8AC3E}">
        <p14:creationId xmlns:p14="http://schemas.microsoft.com/office/powerpoint/2010/main" val="49436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557E57F4-9D9C-5847-BCD2-13B860A1E044}" type="slidenum">
              <a:rPr lang="en-US" smtClean="0"/>
              <a:t>18</a:t>
            </a:fld>
            <a:endParaRPr lang="en-US"/>
          </a:p>
        </p:txBody>
      </p:sp>
    </p:spTree>
    <p:extLst>
      <p:ext uri="{BB962C8B-B14F-4D97-AF65-F5344CB8AC3E}">
        <p14:creationId xmlns:p14="http://schemas.microsoft.com/office/powerpoint/2010/main" val="2419768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Ginni</a:t>
            </a:r>
          </a:p>
        </p:txBody>
      </p:sp>
      <p:sp>
        <p:nvSpPr>
          <p:cNvPr id="4" name="Slide Number Placeholder 3"/>
          <p:cNvSpPr>
            <a:spLocks noGrp="1"/>
          </p:cNvSpPr>
          <p:nvPr>
            <p:ph type="sldNum" sz="quarter" idx="5"/>
          </p:nvPr>
        </p:nvSpPr>
        <p:spPr/>
        <p:txBody>
          <a:bodyPr/>
          <a:lstStyle/>
          <a:p>
            <a:fld id="{557E57F4-9D9C-5847-BCD2-13B860A1E044}" type="slidenum">
              <a:rPr lang="en-US" smtClean="0"/>
              <a:t>19</a:t>
            </a:fld>
            <a:endParaRPr lang="en-US"/>
          </a:p>
        </p:txBody>
      </p:sp>
    </p:spTree>
    <p:extLst>
      <p:ext uri="{BB962C8B-B14F-4D97-AF65-F5344CB8AC3E}">
        <p14:creationId xmlns:p14="http://schemas.microsoft.com/office/powerpoint/2010/main" val="265926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2</a:t>
            </a:fld>
            <a:endParaRPr lang="en-US"/>
          </a:p>
        </p:txBody>
      </p:sp>
    </p:spTree>
    <p:extLst>
      <p:ext uri="{BB962C8B-B14F-4D97-AF65-F5344CB8AC3E}">
        <p14:creationId xmlns:p14="http://schemas.microsoft.com/office/powerpoint/2010/main" val="264994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a:p>
            <a:r>
              <a:rPr lang="en-US" dirty="0"/>
              <a:t>Explain each of the features in the platform and how we will use them.</a:t>
            </a:r>
          </a:p>
        </p:txBody>
      </p:sp>
      <p:sp>
        <p:nvSpPr>
          <p:cNvPr id="4" name="Slide Number Placeholder 3"/>
          <p:cNvSpPr>
            <a:spLocks noGrp="1"/>
          </p:cNvSpPr>
          <p:nvPr>
            <p:ph type="sldNum" sz="quarter" idx="5"/>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29151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374016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
        <p:nvSpPr>
          <p:cNvPr id="4" name="Slide Number Placeholder 3"/>
          <p:cNvSpPr>
            <a:spLocks noGrp="1"/>
          </p:cNvSpPr>
          <p:nvPr>
            <p:ph type="sldNum" sz="quarter" idx="5"/>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343647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557E57F4-9D9C-5847-BCD2-13B860A1E044}" type="slidenum">
              <a:rPr lang="en-US" smtClean="0"/>
              <a:t>6</a:t>
            </a:fld>
            <a:endParaRPr lang="en-US"/>
          </a:p>
        </p:txBody>
      </p:sp>
    </p:spTree>
    <p:extLst>
      <p:ext uri="{BB962C8B-B14F-4D97-AF65-F5344CB8AC3E}">
        <p14:creationId xmlns:p14="http://schemas.microsoft.com/office/powerpoint/2010/main" val="886728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7</a:t>
            </a:fld>
            <a:endParaRPr lang="en-US"/>
          </a:p>
        </p:txBody>
      </p:sp>
    </p:spTree>
    <p:extLst>
      <p:ext uri="{BB962C8B-B14F-4D97-AF65-F5344CB8AC3E}">
        <p14:creationId xmlns:p14="http://schemas.microsoft.com/office/powerpoint/2010/main" val="160277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
        <p:nvSpPr>
          <p:cNvPr id="4" name="Slide Number Placeholder 3"/>
          <p:cNvSpPr>
            <a:spLocks noGrp="1"/>
          </p:cNvSpPr>
          <p:nvPr>
            <p:ph type="sldNum" sz="quarter" idx="5"/>
          </p:nvPr>
        </p:nvSpPr>
        <p:spPr/>
        <p:txBody>
          <a:bodyPr/>
          <a:lstStyle/>
          <a:p>
            <a:fld id="{557E57F4-9D9C-5847-BCD2-13B860A1E044}" type="slidenum">
              <a:rPr lang="en-US" smtClean="0"/>
              <a:t>8</a:t>
            </a:fld>
            <a:endParaRPr lang="en-US"/>
          </a:p>
        </p:txBody>
      </p:sp>
    </p:spTree>
    <p:extLst>
      <p:ext uri="{BB962C8B-B14F-4D97-AF65-F5344CB8AC3E}">
        <p14:creationId xmlns:p14="http://schemas.microsoft.com/office/powerpoint/2010/main" val="1812662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Ginni</a:t>
            </a:r>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3904595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87DC-488F-2240-8400-A13B96844E4F}"/>
              </a:ext>
            </a:extLst>
          </p:cNvPr>
          <p:cNvSpPr>
            <a:spLocks noGrp="1"/>
          </p:cNvSpPr>
          <p:nvPr>
            <p:ph type="ctrTitle" hasCustomPrompt="1"/>
          </p:nvPr>
        </p:nvSpPr>
        <p:spPr>
          <a:xfrm>
            <a:off x="3682313" y="2038864"/>
            <a:ext cx="7485998" cy="1780017"/>
          </a:xfrm>
        </p:spPr>
        <p:txBody>
          <a:bodyPr anchor="b">
            <a:normAutofit/>
          </a:bodyPr>
          <a:lstStyle>
            <a:lvl1pPr algn="ctr">
              <a:defRPr sz="4400">
                <a:solidFill>
                  <a:schemeClr val="accent2"/>
                </a:solidFill>
                <a:latin typeface="Palatino" pitchFamily="2" charset="77"/>
                <a:ea typeface="Palatino" pitchFamily="2" charset="77"/>
              </a:defRPr>
            </a:lvl1pPr>
          </a:lstStyle>
          <a:p>
            <a:r>
              <a:rPr lang="en-US" dirty="0"/>
              <a:t>Click to Edit</a:t>
            </a:r>
            <a:br>
              <a:rPr lang="en-US" dirty="0"/>
            </a:br>
            <a:r>
              <a:rPr lang="en-US" dirty="0"/>
              <a:t>Title</a:t>
            </a:r>
          </a:p>
        </p:txBody>
      </p:sp>
      <p:sp>
        <p:nvSpPr>
          <p:cNvPr id="3" name="Subtitle 2">
            <a:extLst>
              <a:ext uri="{FF2B5EF4-FFF2-40B4-BE49-F238E27FC236}">
                <a16:creationId xmlns:a16="http://schemas.microsoft.com/office/drawing/2014/main" id="{BC33C611-85E4-614D-A578-E6A3786610E8}"/>
              </a:ext>
            </a:extLst>
          </p:cNvPr>
          <p:cNvSpPr>
            <a:spLocks noGrp="1"/>
          </p:cNvSpPr>
          <p:nvPr>
            <p:ph type="subTitle" idx="1" hasCustomPrompt="1"/>
          </p:nvPr>
        </p:nvSpPr>
        <p:spPr>
          <a:xfrm>
            <a:off x="3682313" y="3910957"/>
            <a:ext cx="7485998" cy="1655762"/>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0" i="0">
                <a:solidFill>
                  <a:srgbClr val="674831"/>
                </a:solidFill>
                <a:latin typeface="Gill Sans" panose="020B0502020104020203" pitchFamily="34" charset="-79"/>
                <a:cs typeface="Gill Sans" panose="020B05020201040202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a:t>
            </a:r>
            <a:br>
              <a:rPr lang="en-US" dirty="0"/>
            </a:br>
            <a:r>
              <a:rPr lang="en-US" dirty="0"/>
              <a:t>(Remember to add alt text to all </a:t>
            </a:r>
            <a:br>
              <a:rPr lang="en-US" dirty="0"/>
            </a:br>
            <a:r>
              <a:rPr lang="en-US" dirty="0"/>
              <a:t>imported graphics and images.)</a:t>
            </a:r>
          </a:p>
          <a:p>
            <a:endParaRPr lang="en-US" dirty="0"/>
          </a:p>
        </p:txBody>
      </p:sp>
      <p:pic>
        <p:nvPicPr>
          <p:cNvPr id="11" name="Picture 10" descr="ASCCC logo">
            <a:extLst>
              <a:ext uri="{FF2B5EF4-FFF2-40B4-BE49-F238E27FC236}">
                <a16:creationId xmlns:a16="http://schemas.microsoft.com/office/drawing/2014/main" id="{7C5D4022-9CB8-C34D-BC12-06698F834C7D}"/>
              </a:ext>
            </a:extLst>
          </p:cNvPr>
          <p:cNvPicPr>
            <a:picLocks noChangeAspect="1"/>
          </p:cNvPicPr>
          <p:nvPr userDrawn="1"/>
        </p:nvPicPr>
        <p:blipFill>
          <a:blip r:embed="rId3"/>
          <a:stretch>
            <a:fillRect/>
          </a:stretch>
        </p:blipFill>
        <p:spPr>
          <a:xfrm>
            <a:off x="138669" y="193589"/>
            <a:ext cx="3545565" cy="2215978"/>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BF83-3E38-3D43-BAD6-E56667BA8032}"/>
              </a:ext>
            </a:extLst>
          </p:cNvPr>
          <p:cNvSpPr>
            <a:spLocks noGrp="1"/>
          </p:cNvSpPr>
          <p:nvPr>
            <p:ph type="title" hasCustomPrompt="1"/>
          </p:nvPr>
        </p:nvSpPr>
        <p:spPr>
          <a:xfrm>
            <a:off x="393357" y="1408670"/>
            <a:ext cx="3128319" cy="3576680"/>
          </a:xfrm>
        </p:spPr>
        <p:txBody>
          <a:bodyPr anchor="t">
            <a:normAutofit/>
          </a:bodyPr>
          <a:lstStyle>
            <a:lvl1pPr>
              <a:defRPr sz="3600">
                <a:solidFill>
                  <a:schemeClr val="bg1"/>
                </a:solidFill>
              </a:defRPr>
            </a:lvl1pPr>
          </a:lstStyle>
          <a:p>
            <a:r>
              <a:rPr lang="en-US" dirty="0"/>
              <a:t>Click to edit Section title</a:t>
            </a:r>
          </a:p>
        </p:txBody>
      </p:sp>
      <p:sp>
        <p:nvSpPr>
          <p:cNvPr id="3" name="Content Placeholder 2">
            <a:extLst>
              <a:ext uri="{FF2B5EF4-FFF2-40B4-BE49-F238E27FC236}">
                <a16:creationId xmlns:a16="http://schemas.microsoft.com/office/drawing/2014/main" id="{42B6B5A0-4BE7-D242-883D-240F42A74477}"/>
              </a:ext>
            </a:extLst>
          </p:cNvPr>
          <p:cNvSpPr>
            <a:spLocks noGrp="1"/>
          </p:cNvSpPr>
          <p:nvPr>
            <p:ph idx="1" hasCustomPrompt="1"/>
          </p:nvPr>
        </p:nvSpPr>
        <p:spPr>
          <a:xfrm>
            <a:off x="4733667" y="1408670"/>
            <a:ext cx="6868297" cy="4397590"/>
          </a:xfrm>
        </p:spPr>
        <p:txBody>
          <a:bodyPr/>
          <a:lstStyle/>
          <a:p>
            <a:pPr lvl="0"/>
            <a:r>
              <a:rPr lang="en-US" dirty="0"/>
              <a:t>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01C9CC6-E19B-F843-BB2D-96D46C72A971}"/>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9058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50436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258699" y="1868487"/>
            <a:ext cx="507244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425712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1029317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26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8FE1-E02F-2E40-8818-0EC5DCC0A994}"/>
              </a:ext>
            </a:extLst>
          </p:cNvPr>
          <p:cNvSpPr>
            <a:spLocks noGrp="1"/>
          </p:cNvSpPr>
          <p:nvPr>
            <p:ph type="ctrTitle"/>
          </p:nvPr>
        </p:nvSpPr>
        <p:spPr>
          <a:xfrm>
            <a:off x="4706002" y="1547446"/>
            <a:ext cx="7138995" cy="1779066"/>
          </a:xfrm>
        </p:spPr>
        <p:txBody>
          <a:bodyPr anchor="ctr">
            <a:noAutofit/>
          </a:bodyPr>
          <a:lstStyle/>
          <a:p>
            <a:r>
              <a:rPr lang="en-US" sz="3600" dirty="0"/>
              <a:t>The Role of Academic Senates and Curriculum Committees in Recommending Curricular Pathways</a:t>
            </a:r>
            <a:endParaRPr lang="en-US" sz="3600" dirty="0">
              <a:latin typeface="Palatino" pitchFamily="2" charset="77"/>
              <a:ea typeface="Palatino" pitchFamily="2" charset="77"/>
            </a:endParaRPr>
          </a:p>
        </p:txBody>
      </p:sp>
      <p:sp>
        <p:nvSpPr>
          <p:cNvPr id="3" name="Subtitle 2">
            <a:extLst>
              <a:ext uri="{FF2B5EF4-FFF2-40B4-BE49-F238E27FC236}">
                <a16:creationId xmlns:a16="http://schemas.microsoft.com/office/drawing/2014/main" id="{BAD5C9FF-9ED8-7747-A418-05561791D6FE}"/>
              </a:ext>
            </a:extLst>
          </p:cNvPr>
          <p:cNvSpPr>
            <a:spLocks noGrp="1"/>
          </p:cNvSpPr>
          <p:nvPr>
            <p:ph type="subTitle" idx="1"/>
          </p:nvPr>
        </p:nvSpPr>
        <p:spPr>
          <a:xfrm>
            <a:off x="2110153" y="4164038"/>
            <a:ext cx="8707901" cy="1659988"/>
          </a:xfrm>
        </p:spPr>
        <p:txBody>
          <a:bodyPr>
            <a:normAutofit fontScale="85000" lnSpcReduction="10000"/>
          </a:bodyPr>
          <a:lstStyle/>
          <a:p>
            <a:pPr>
              <a:lnSpc>
                <a:spcPct val="110000"/>
              </a:lnSpc>
            </a:pPr>
            <a:r>
              <a:rPr lang="en-US" dirty="0" err="1">
                <a:solidFill>
                  <a:schemeClr val="tx2"/>
                </a:solidFill>
              </a:rPr>
              <a:t>Ginni</a:t>
            </a:r>
            <a:r>
              <a:rPr lang="en-US" dirty="0">
                <a:solidFill>
                  <a:schemeClr val="tx2"/>
                </a:solidFill>
              </a:rPr>
              <a:t> May, ASCCC Vice President</a:t>
            </a:r>
          </a:p>
          <a:p>
            <a:pPr>
              <a:lnSpc>
                <a:spcPct val="110000"/>
              </a:lnSpc>
            </a:pPr>
            <a:r>
              <a:rPr lang="en-US" dirty="0">
                <a:solidFill>
                  <a:schemeClr val="tx2"/>
                </a:solidFill>
                <a:latin typeface="Gill Sans" panose="020B0502020104020203" pitchFamily="34" charset="-79"/>
                <a:cs typeface="Gill Sans" panose="020B0502020104020203" pitchFamily="34" charset="-79"/>
              </a:rPr>
              <a:t>Julie Bruno, ASCCC Past-President, Sierra College</a:t>
            </a:r>
          </a:p>
          <a:p>
            <a:pPr>
              <a:lnSpc>
                <a:spcPct val="110000"/>
              </a:lnSpc>
            </a:pPr>
            <a:r>
              <a:rPr lang="en-US" dirty="0">
                <a:solidFill>
                  <a:schemeClr val="tx2"/>
                </a:solidFill>
              </a:rPr>
              <a:t>Michelle Grimes-Hillman, Dean of Academic Affairs Long Beach City College</a:t>
            </a:r>
          </a:p>
          <a:p>
            <a:endParaRPr lang="en-US" dirty="0">
              <a:solidFill>
                <a:schemeClr val="tx2"/>
              </a:solidFill>
            </a:endParaRPr>
          </a:p>
          <a:p>
            <a:r>
              <a:rPr lang="en-US" sz="1900" dirty="0">
                <a:solidFill>
                  <a:srgbClr val="C00000"/>
                </a:solidFill>
                <a:latin typeface="Gill Sans" panose="020B0502020104020203" pitchFamily="34" charset="-79"/>
                <a:cs typeface="Gill Sans" panose="020B0502020104020203" pitchFamily="34" charset="-79"/>
              </a:rPr>
              <a:t>2020 Curriculum Institute | July 9 | 1:00-2:15</a:t>
            </a:r>
          </a:p>
        </p:txBody>
      </p:sp>
    </p:spTree>
    <p:extLst>
      <p:ext uri="{BB962C8B-B14F-4D97-AF65-F5344CB8AC3E}">
        <p14:creationId xmlns:p14="http://schemas.microsoft.com/office/powerpoint/2010/main" val="327145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95BE1-ECC2-9B4D-BC05-411336B1CC2D}"/>
              </a:ext>
            </a:extLst>
          </p:cNvPr>
          <p:cNvSpPr>
            <a:spLocks noGrp="1"/>
          </p:cNvSpPr>
          <p:nvPr>
            <p:ph type="title"/>
          </p:nvPr>
        </p:nvSpPr>
        <p:spPr/>
        <p:txBody>
          <a:bodyPr anchor="ctr"/>
          <a:lstStyle/>
          <a:p>
            <a:r>
              <a:rPr lang="en-US" dirty="0"/>
              <a:t>Responsibilities</a:t>
            </a:r>
            <a:br>
              <a:rPr lang="en-US" dirty="0"/>
            </a:br>
            <a:r>
              <a:rPr lang="en-US" sz="2800" dirty="0"/>
              <a:t>Compliance</a:t>
            </a:r>
          </a:p>
        </p:txBody>
      </p:sp>
      <p:sp>
        <p:nvSpPr>
          <p:cNvPr id="3" name="Content Placeholder 2">
            <a:extLst>
              <a:ext uri="{FF2B5EF4-FFF2-40B4-BE49-F238E27FC236}">
                <a16:creationId xmlns:a16="http://schemas.microsoft.com/office/drawing/2014/main" id="{967007BA-6671-D44F-91FC-23A204A81B3D}"/>
              </a:ext>
            </a:extLst>
          </p:cNvPr>
          <p:cNvSpPr>
            <a:spLocks noGrp="1"/>
          </p:cNvSpPr>
          <p:nvPr>
            <p:ph sz="half" idx="1"/>
          </p:nvPr>
        </p:nvSpPr>
        <p:spPr/>
        <p:txBody>
          <a:bodyPr/>
          <a:lstStyle/>
          <a:p>
            <a:r>
              <a:rPr lang="en-US" dirty="0"/>
              <a:t>Curriculum Certification requires signatures of </a:t>
            </a:r>
          </a:p>
          <a:p>
            <a:pPr lvl="1"/>
            <a:r>
              <a:rPr lang="en-US" dirty="0"/>
              <a:t>College President/CEO</a:t>
            </a:r>
          </a:p>
          <a:p>
            <a:pPr lvl="1"/>
            <a:r>
              <a:rPr lang="en-US" dirty="0"/>
              <a:t>College Vice President Instruction/Academic Affairs/CIO</a:t>
            </a:r>
          </a:p>
          <a:p>
            <a:pPr lvl="1"/>
            <a:r>
              <a:rPr lang="en-US" dirty="0"/>
              <a:t>Academic Senate President</a:t>
            </a:r>
          </a:p>
          <a:p>
            <a:pPr lvl="1"/>
            <a:r>
              <a:rPr lang="en-US" dirty="0"/>
              <a:t>Faculty Curriculum Chair</a:t>
            </a:r>
          </a:p>
          <a:p>
            <a:pPr marL="457200" lvl="1" indent="0">
              <a:buNone/>
            </a:pPr>
            <a:endParaRPr lang="en-US" dirty="0"/>
          </a:p>
          <a:p>
            <a:r>
              <a:rPr lang="en-US" dirty="0"/>
              <a:t>Curriculum approval is recommended to the Board of Trustees…Board of Trustees makes final decision</a:t>
            </a:r>
          </a:p>
        </p:txBody>
      </p:sp>
      <p:sp>
        <p:nvSpPr>
          <p:cNvPr id="4" name="Slide Number Placeholder 3">
            <a:extLst>
              <a:ext uri="{FF2B5EF4-FFF2-40B4-BE49-F238E27FC236}">
                <a16:creationId xmlns:a16="http://schemas.microsoft.com/office/drawing/2014/main" id="{4AA13824-4B78-6449-BE8C-D69E61572C19}"/>
              </a:ext>
            </a:extLst>
          </p:cNvPr>
          <p:cNvSpPr>
            <a:spLocks noGrp="1"/>
          </p:cNvSpPr>
          <p:nvPr>
            <p:ph type="sldNum" sz="quarter" idx="12"/>
          </p:nvPr>
        </p:nvSpPr>
        <p:spPr/>
        <p:txBody>
          <a:bodyPr/>
          <a:lstStyle/>
          <a:p>
            <a:fld id="{492D8F1A-69A8-9242-9469-8400121D240A}" type="slidenum">
              <a:rPr lang="en-US" smtClean="0"/>
              <a:pPr/>
              <a:t>10</a:t>
            </a:fld>
            <a:endParaRPr lang="en-US" dirty="0"/>
          </a:p>
        </p:txBody>
      </p:sp>
    </p:spTree>
    <p:extLst>
      <p:ext uri="{BB962C8B-B14F-4D97-AF65-F5344CB8AC3E}">
        <p14:creationId xmlns:p14="http://schemas.microsoft.com/office/powerpoint/2010/main" val="2974680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98EBA-A72B-4D43-92BF-047C1505E203}"/>
              </a:ext>
            </a:extLst>
          </p:cNvPr>
          <p:cNvSpPr>
            <a:spLocks noGrp="1"/>
          </p:cNvSpPr>
          <p:nvPr>
            <p:ph type="title"/>
          </p:nvPr>
        </p:nvSpPr>
        <p:spPr/>
        <p:txBody>
          <a:bodyPr>
            <a:normAutofit fontScale="90000"/>
          </a:bodyPr>
          <a:lstStyle/>
          <a:p>
            <a:r>
              <a:rPr lang="en-US" dirty="0"/>
              <a:t>Poll 3: How are you infusing equity and cultural relevancy into your curriculum?</a:t>
            </a:r>
          </a:p>
        </p:txBody>
      </p:sp>
      <p:sp>
        <p:nvSpPr>
          <p:cNvPr id="3" name="Content Placeholder 2">
            <a:extLst>
              <a:ext uri="{FF2B5EF4-FFF2-40B4-BE49-F238E27FC236}">
                <a16:creationId xmlns:a16="http://schemas.microsoft.com/office/drawing/2014/main" id="{8F2E5C53-9FFA-5946-87F8-44B9942253A8}"/>
              </a:ext>
            </a:extLst>
          </p:cNvPr>
          <p:cNvSpPr>
            <a:spLocks noGrp="1"/>
          </p:cNvSpPr>
          <p:nvPr>
            <p:ph sz="half" idx="1"/>
          </p:nvPr>
        </p:nvSpPr>
        <p:spPr/>
        <p:txBody>
          <a:bodyPr/>
          <a:lstStyle/>
          <a:p>
            <a:pPr marL="514350" indent="-514350">
              <a:buFont typeface="+mj-lt"/>
              <a:buAutoNum type="alphaLcPeriod"/>
            </a:pPr>
            <a:r>
              <a:rPr lang="en-US" dirty="0"/>
              <a:t>We have sustained professional development for faculty and curriculum committees in developing culturally relevant curriculum.</a:t>
            </a:r>
          </a:p>
          <a:p>
            <a:pPr marL="514350" indent="-514350">
              <a:buFont typeface="+mj-lt"/>
              <a:buAutoNum type="alphaLcPeriod"/>
            </a:pPr>
            <a:r>
              <a:rPr lang="en-US" dirty="0"/>
              <a:t>Faculty are developing standards for infusing equity into curriculum, teaching and learning.</a:t>
            </a:r>
          </a:p>
          <a:p>
            <a:pPr marL="514350" indent="-514350">
              <a:buFont typeface="+mj-lt"/>
              <a:buAutoNum type="alphaLcPeriod"/>
            </a:pPr>
            <a:r>
              <a:rPr lang="en-US" dirty="0"/>
              <a:t>Faculty are engaged in formal, facilitated discussions about equity and culturally relevant teaching practices.</a:t>
            </a:r>
          </a:p>
          <a:p>
            <a:pPr marL="514350" indent="-514350">
              <a:buFont typeface="+mj-lt"/>
              <a:buAutoNum type="alphaLcPeriod"/>
            </a:pPr>
            <a:r>
              <a:rPr lang="en-US" dirty="0"/>
              <a:t>We have a committee looking into this.</a:t>
            </a:r>
          </a:p>
          <a:p>
            <a:pPr marL="514350" indent="-514350">
              <a:buFont typeface="+mj-lt"/>
              <a:buAutoNum type="alphaLcPeriod"/>
            </a:pPr>
            <a:r>
              <a:rPr lang="en-US" dirty="0"/>
              <a:t>Other?</a:t>
            </a:r>
          </a:p>
          <a:p>
            <a:endParaRPr lang="en-US" dirty="0"/>
          </a:p>
        </p:txBody>
      </p:sp>
      <p:sp>
        <p:nvSpPr>
          <p:cNvPr id="4" name="Slide Number Placeholder 3">
            <a:extLst>
              <a:ext uri="{FF2B5EF4-FFF2-40B4-BE49-F238E27FC236}">
                <a16:creationId xmlns:a16="http://schemas.microsoft.com/office/drawing/2014/main" id="{B848E997-6CA3-C74D-B6D6-C86BCB0A2C6A}"/>
              </a:ext>
            </a:extLst>
          </p:cNvPr>
          <p:cNvSpPr>
            <a:spLocks noGrp="1"/>
          </p:cNvSpPr>
          <p:nvPr>
            <p:ph type="sldNum" sz="quarter" idx="12"/>
          </p:nvPr>
        </p:nvSpPr>
        <p:spPr/>
        <p:txBody>
          <a:bodyPr/>
          <a:lstStyle/>
          <a:p>
            <a:fld id="{492D8F1A-69A8-9242-9469-8400121D240A}" type="slidenum">
              <a:rPr lang="en-US" smtClean="0"/>
              <a:pPr/>
              <a:t>11</a:t>
            </a:fld>
            <a:endParaRPr lang="en-US" dirty="0"/>
          </a:p>
        </p:txBody>
      </p:sp>
    </p:spTree>
    <p:extLst>
      <p:ext uri="{BB962C8B-B14F-4D97-AF65-F5344CB8AC3E}">
        <p14:creationId xmlns:p14="http://schemas.microsoft.com/office/powerpoint/2010/main" val="4418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B0BDA-4CA3-C14A-9BA4-0B5E3A15F330}"/>
              </a:ext>
            </a:extLst>
          </p:cNvPr>
          <p:cNvSpPr>
            <a:spLocks noGrp="1"/>
          </p:cNvSpPr>
          <p:nvPr>
            <p:ph type="title"/>
          </p:nvPr>
        </p:nvSpPr>
        <p:spPr/>
        <p:txBody>
          <a:bodyPr/>
          <a:lstStyle/>
          <a:p>
            <a:pPr algn="ctr"/>
            <a:r>
              <a:rPr lang="en-US" dirty="0"/>
              <a:t>Scenarios</a:t>
            </a:r>
          </a:p>
        </p:txBody>
      </p:sp>
      <p:sp>
        <p:nvSpPr>
          <p:cNvPr id="3" name="Content Placeholder 2">
            <a:extLst>
              <a:ext uri="{FF2B5EF4-FFF2-40B4-BE49-F238E27FC236}">
                <a16:creationId xmlns:a16="http://schemas.microsoft.com/office/drawing/2014/main" id="{ADE6913C-BE03-0C40-8EAC-2BAF851DA2F6}"/>
              </a:ext>
            </a:extLst>
          </p:cNvPr>
          <p:cNvSpPr>
            <a:spLocks noGrp="1"/>
          </p:cNvSpPr>
          <p:nvPr>
            <p:ph idx="1"/>
          </p:nvPr>
        </p:nvSpPr>
        <p:spPr/>
        <p:txBody>
          <a:bodyPr/>
          <a:lstStyle/>
          <a:p>
            <a:r>
              <a:rPr lang="en-US" dirty="0"/>
              <a:t>Use the Chat tab to respond to questions when prompted.</a:t>
            </a:r>
          </a:p>
          <a:p>
            <a:endParaRPr lang="en-US" dirty="0"/>
          </a:p>
          <a:p>
            <a:endParaRPr lang="en-US" dirty="0"/>
          </a:p>
          <a:p>
            <a:r>
              <a:rPr lang="en-US" dirty="0"/>
              <a:t>You can</a:t>
            </a:r>
            <a:r>
              <a:rPr lang="en-US" b="1" dirty="0"/>
              <a:t>not</a:t>
            </a:r>
            <a:r>
              <a:rPr lang="en-US" dirty="0"/>
              <a:t> do this in Zoom…</a:t>
            </a:r>
          </a:p>
          <a:p>
            <a:endParaRPr lang="en-US" dirty="0"/>
          </a:p>
        </p:txBody>
      </p:sp>
      <p:sp>
        <p:nvSpPr>
          <p:cNvPr id="4" name="Slide Number Placeholder 3">
            <a:extLst>
              <a:ext uri="{FF2B5EF4-FFF2-40B4-BE49-F238E27FC236}">
                <a16:creationId xmlns:a16="http://schemas.microsoft.com/office/drawing/2014/main" id="{0E780150-4593-5242-B097-B1818907511D}"/>
              </a:ext>
            </a:extLst>
          </p:cNvPr>
          <p:cNvSpPr>
            <a:spLocks noGrp="1"/>
          </p:cNvSpPr>
          <p:nvPr>
            <p:ph type="sldNum" sz="quarter" idx="12"/>
          </p:nvPr>
        </p:nvSpPr>
        <p:spPr/>
        <p:txBody>
          <a:bodyPr/>
          <a:lstStyle/>
          <a:p>
            <a:fld id="{492D8F1A-69A8-9242-9469-8400121D240A}" type="slidenum">
              <a:rPr lang="en-US" smtClean="0"/>
              <a:pPr/>
              <a:t>12</a:t>
            </a:fld>
            <a:endParaRPr lang="en-US" dirty="0"/>
          </a:p>
        </p:txBody>
      </p:sp>
      <p:pic>
        <p:nvPicPr>
          <p:cNvPr id="5" name="Picture 4">
            <a:extLst>
              <a:ext uri="{FF2B5EF4-FFF2-40B4-BE49-F238E27FC236}">
                <a16:creationId xmlns:a16="http://schemas.microsoft.com/office/drawing/2014/main" id="{41EFCC41-44AE-6C47-9664-72F1A505AEFE}"/>
              </a:ext>
            </a:extLst>
          </p:cNvPr>
          <p:cNvPicPr>
            <a:picLocks noChangeAspect="1"/>
          </p:cNvPicPr>
          <p:nvPr/>
        </p:nvPicPr>
        <p:blipFill>
          <a:blip r:embed="rId3"/>
          <a:stretch>
            <a:fillRect/>
          </a:stretch>
        </p:blipFill>
        <p:spPr>
          <a:xfrm>
            <a:off x="6253578" y="2394048"/>
            <a:ext cx="4102100" cy="635000"/>
          </a:xfrm>
          <a:prstGeom prst="rect">
            <a:avLst/>
          </a:prstGeom>
        </p:spPr>
      </p:pic>
    </p:spTree>
    <p:extLst>
      <p:ext uri="{BB962C8B-B14F-4D97-AF65-F5344CB8AC3E}">
        <p14:creationId xmlns:p14="http://schemas.microsoft.com/office/powerpoint/2010/main" val="2777475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0D7C-F4A5-EE46-90B7-10DB10610EC5}"/>
              </a:ext>
            </a:extLst>
          </p:cNvPr>
          <p:cNvSpPr>
            <a:spLocks noGrp="1"/>
          </p:cNvSpPr>
          <p:nvPr>
            <p:ph type="title"/>
          </p:nvPr>
        </p:nvSpPr>
        <p:spPr>
          <a:xfrm>
            <a:off x="1260388" y="365125"/>
            <a:ext cx="9984260" cy="759137"/>
          </a:xfrm>
        </p:spPr>
        <p:txBody>
          <a:bodyPr anchor="ctr"/>
          <a:lstStyle/>
          <a:p>
            <a:r>
              <a:rPr lang="en-US" dirty="0"/>
              <a:t>Scenario 1</a:t>
            </a:r>
          </a:p>
        </p:txBody>
      </p:sp>
      <p:sp>
        <p:nvSpPr>
          <p:cNvPr id="3" name="Content Placeholder 2">
            <a:extLst>
              <a:ext uri="{FF2B5EF4-FFF2-40B4-BE49-F238E27FC236}">
                <a16:creationId xmlns:a16="http://schemas.microsoft.com/office/drawing/2014/main" id="{501F897D-EF3C-A240-8D83-B54797EA123B}"/>
              </a:ext>
            </a:extLst>
          </p:cNvPr>
          <p:cNvSpPr>
            <a:spLocks noGrp="1"/>
          </p:cNvSpPr>
          <p:nvPr>
            <p:ph sz="half" idx="1"/>
          </p:nvPr>
        </p:nvSpPr>
        <p:spPr>
          <a:xfrm>
            <a:off x="1062683" y="1259174"/>
            <a:ext cx="4993343" cy="4960651"/>
          </a:xfrm>
        </p:spPr>
        <p:txBody>
          <a:bodyPr/>
          <a:lstStyle/>
          <a:p>
            <a:pPr marL="0" indent="0" algn="ctr">
              <a:buNone/>
            </a:pPr>
            <a:r>
              <a:rPr lang="en-US" dirty="0"/>
              <a:t>Situation</a:t>
            </a:r>
          </a:p>
          <a:p>
            <a:pPr marL="0" indent="0">
              <a:buNone/>
            </a:pPr>
            <a:r>
              <a:rPr lang="en-US" dirty="0"/>
              <a:t>An administrator wants to create a new credit program in electric vehicles. She thinks they can get a grant to fund the program. The college does not have a policy on developing grant funded programs and there are no full-time faculty in this area or a related discipline.  </a:t>
            </a:r>
          </a:p>
        </p:txBody>
      </p:sp>
      <p:sp>
        <p:nvSpPr>
          <p:cNvPr id="4" name="Content Placeholder 3">
            <a:extLst>
              <a:ext uri="{FF2B5EF4-FFF2-40B4-BE49-F238E27FC236}">
                <a16:creationId xmlns:a16="http://schemas.microsoft.com/office/drawing/2014/main" id="{1E289287-65B3-A249-864C-2C7B7DC644E9}"/>
              </a:ext>
            </a:extLst>
          </p:cNvPr>
          <p:cNvSpPr>
            <a:spLocks noGrp="1"/>
          </p:cNvSpPr>
          <p:nvPr>
            <p:ph sz="half" idx="2"/>
          </p:nvPr>
        </p:nvSpPr>
        <p:spPr>
          <a:xfrm>
            <a:off x="6258699" y="1259174"/>
            <a:ext cx="4985949" cy="4960651"/>
          </a:xfrm>
        </p:spPr>
        <p:txBody>
          <a:bodyPr/>
          <a:lstStyle/>
          <a:p>
            <a:pPr marL="0" indent="0" algn="ctr">
              <a:buNone/>
            </a:pPr>
            <a:r>
              <a:rPr lang="en-US" dirty="0"/>
              <a:t>Questions</a:t>
            </a:r>
          </a:p>
          <a:p>
            <a:pPr marL="514350" indent="-514350">
              <a:buAutoNum type="arabicPeriod"/>
            </a:pPr>
            <a:r>
              <a:rPr lang="en-US" dirty="0"/>
              <a:t>Where should this conversation take place – Curriculum Committee or the Academic Senate?</a:t>
            </a:r>
          </a:p>
          <a:p>
            <a:pPr marL="514350" indent="-514350">
              <a:buAutoNum type="arabicPeriod"/>
            </a:pPr>
            <a:r>
              <a:rPr lang="en-US" dirty="0"/>
              <a:t>What is the administrator’s role in developing new instructional programs?</a:t>
            </a:r>
          </a:p>
          <a:p>
            <a:pPr marL="514350" indent="-514350">
              <a:buAutoNum type="arabicPeriod"/>
            </a:pPr>
            <a:r>
              <a:rPr lang="en-US" dirty="0"/>
              <a:t>Who has the final say?</a:t>
            </a:r>
          </a:p>
          <a:p>
            <a:pPr marL="0" indent="0">
              <a:buNone/>
            </a:pPr>
            <a:endParaRPr lang="en-US" dirty="0"/>
          </a:p>
        </p:txBody>
      </p:sp>
      <p:sp>
        <p:nvSpPr>
          <p:cNvPr id="5" name="Slide Number Placeholder 4">
            <a:extLst>
              <a:ext uri="{FF2B5EF4-FFF2-40B4-BE49-F238E27FC236}">
                <a16:creationId xmlns:a16="http://schemas.microsoft.com/office/drawing/2014/main" id="{52A6EB69-E930-C047-A389-31053AC52BE9}"/>
              </a:ext>
            </a:extLst>
          </p:cNvPr>
          <p:cNvSpPr>
            <a:spLocks noGrp="1"/>
          </p:cNvSpPr>
          <p:nvPr>
            <p:ph type="sldNum" sz="quarter" idx="12"/>
          </p:nvPr>
        </p:nvSpPr>
        <p:spPr/>
        <p:txBody>
          <a:bodyPr/>
          <a:lstStyle/>
          <a:p>
            <a:fld id="{492D8F1A-69A8-9242-9469-8400121D240A}" type="slidenum">
              <a:rPr lang="en-US" smtClean="0"/>
              <a:pPr/>
              <a:t>13</a:t>
            </a:fld>
            <a:endParaRPr lang="en-US" dirty="0"/>
          </a:p>
        </p:txBody>
      </p:sp>
    </p:spTree>
    <p:extLst>
      <p:ext uri="{BB962C8B-B14F-4D97-AF65-F5344CB8AC3E}">
        <p14:creationId xmlns:p14="http://schemas.microsoft.com/office/powerpoint/2010/main" val="3445432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0D7C-F4A5-EE46-90B7-10DB10610EC5}"/>
              </a:ext>
            </a:extLst>
          </p:cNvPr>
          <p:cNvSpPr>
            <a:spLocks noGrp="1"/>
          </p:cNvSpPr>
          <p:nvPr>
            <p:ph type="title"/>
          </p:nvPr>
        </p:nvSpPr>
        <p:spPr>
          <a:xfrm>
            <a:off x="1260388" y="365125"/>
            <a:ext cx="9984260" cy="759137"/>
          </a:xfrm>
        </p:spPr>
        <p:txBody>
          <a:bodyPr anchor="ctr"/>
          <a:lstStyle/>
          <a:p>
            <a:r>
              <a:rPr lang="en-US" dirty="0"/>
              <a:t>Scenario 2</a:t>
            </a:r>
          </a:p>
        </p:txBody>
      </p:sp>
      <p:sp>
        <p:nvSpPr>
          <p:cNvPr id="3" name="Content Placeholder 2">
            <a:extLst>
              <a:ext uri="{FF2B5EF4-FFF2-40B4-BE49-F238E27FC236}">
                <a16:creationId xmlns:a16="http://schemas.microsoft.com/office/drawing/2014/main" id="{501F897D-EF3C-A240-8D83-B54797EA123B}"/>
              </a:ext>
            </a:extLst>
          </p:cNvPr>
          <p:cNvSpPr>
            <a:spLocks noGrp="1"/>
          </p:cNvSpPr>
          <p:nvPr>
            <p:ph sz="half" idx="1"/>
          </p:nvPr>
        </p:nvSpPr>
        <p:spPr>
          <a:xfrm>
            <a:off x="1062683" y="1259174"/>
            <a:ext cx="4993343" cy="4960651"/>
          </a:xfrm>
        </p:spPr>
        <p:txBody>
          <a:bodyPr>
            <a:normAutofit fontScale="92500"/>
          </a:bodyPr>
          <a:lstStyle/>
          <a:p>
            <a:pPr marL="0" indent="0" algn="ctr">
              <a:buNone/>
            </a:pPr>
            <a:r>
              <a:rPr lang="en-US" dirty="0"/>
              <a:t>Situation</a:t>
            </a:r>
          </a:p>
          <a:p>
            <a:pPr marL="0" indent="0">
              <a:buNone/>
            </a:pPr>
            <a:r>
              <a:rPr lang="en-US" dirty="0"/>
              <a:t>You have a full-time faculty member who wants to create a cannabis management program. She thinks it would be a great interdisciplinary effort between the Agriculture and Business departments. As envisioned, the program will require new equipment and a dedicated classroom. Unfortunately, the labor market data is not clear that there will be living wage jobs for graduates of the program.   </a:t>
            </a:r>
          </a:p>
        </p:txBody>
      </p:sp>
      <p:sp>
        <p:nvSpPr>
          <p:cNvPr id="4" name="Content Placeholder 3">
            <a:extLst>
              <a:ext uri="{FF2B5EF4-FFF2-40B4-BE49-F238E27FC236}">
                <a16:creationId xmlns:a16="http://schemas.microsoft.com/office/drawing/2014/main" id="{1E289287-65B3-A249-864C-2C7B7DC644E9}"/>
              </a:ext>
            </a:extLst>
          </p:cNvPr>
          <p:cNvSpPr>
            <a:spLocks noGrp="1"/>
          </p:cNvSpPr>
          <p:nvPr>
            <p:ph sz="half" idx="2"/>
          </p:nvPr>
        </p:nvSpPr>
        <p:spPr>
          <a:xfrm>
            <a:off x="6258699" y="1259174"/>
            <a:ext cx="4985949" cy="4960651"/>
          </a:xfrm>
        </p:spPr>
        <p:txBody>
          <a:bodyPr>
            <a:normAutofit fontScale="92500"/>
          </a:bodyPr>
          <a:lstStyle/>
          <a:p>
            <a:pPr marL="0" indent="0" algn="ctr">
              <a:buNone/>
            </a:pPr>
            <a:r>
              <a:rPr lang="en-US" dirty="0"/>
              <a:t>Questions</a:t>
            </a:r>
          </a:p>
          <a:p>
            <a:pPr marL="514350" indent="-514350">
              <a:buAutoNum type="arabicPeriod"/>
            </a:pPr>
            <a:r>
              <a:rPr lang="en-US" dirty="0"/>
              <a:t>Who should be consulted at the beginning of the process of developing a new instructional program?</a:t>
            </a:r>
          </a:p>
          <a:p>
            <a:pPr marL="514350" indent="-514350">
              <a:buAutoNum type="arabicPeriod"/>
            </a:pPr>
            <a:r>
              <a:rPr lang="en-US" dirty="0"/>
              <a:t>Should this conversation take place at the Curriculum Committee, the Academic Senate or both?</a:t>
            </a:r>
          </a:p>
          <a:p>
            <a:pPr marL="514350" indent="-514350">
              <a:buAutoNum type="arabicPeriod"/>
            </a:pPr>
            <a:r>
              <a:rPr lang="en-US" dirty="0"/>
              <a:t>Is there an administration role in this conversation? If so, what is it?</a:t>
            </a:r>
          </a:p>
        </p:txBody>
      </p:sp>
      <p:sp>
        <p:nvSpPr>
          <p:cNvPr id="5" name="Slide Number Placeholder 4">
            <a:extLst>
              <a:ext uri="{FF2B5EF4-FFF2-40B4-BE49-F238E27FC236}">
                <a16:creationId xmlns:a16="http://schemas.microsoft.com/office/drawing/2014/main" id="{52A6EB69-E930-C047-A389-31053AC52BE9}"/>
              </a:ext>
            </a:extLst>
          </p:cNvPr>
          <p:cNvSpPr>
            <a:spLocks noGrp="1"/>
          </p:cNvSpPr>
          <p:nvPr>
            <p:ph type="sldNum" sz="quarter" idx="12"/>
          </p:nvPr>
        </p:nvSpPr>
        <p:spPr/>
        <p:txBody>
          <a:bodyPr/>
          <a:lstStyle/>
          <a:p>
            <a:fld id="{492D8F1A-69A8-9242-9469-8400121D240A}" type="slidenum">
              <a:rPr lang="en-US" smtClean="0"/>
              <a:pPr/>
              <a:t>14</a:t>
            </a:fld>
            <a:endParaRPr lang="en-US" dirty="0"/>
          </a:p>
        </p:txBody>
      </p:sp>
    </p:spTree>
    <p:extLst>
      <p:ext uri="{BB962C8B-B14F-4D97-AF65-F5344CB8AC3E}">
        <p14:creationId xmlns:p14="http://schemas.microsoft.com/office/powerpoint/2010/main" val="5456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0D7C-F4A5-EE46-90B7-10DB10610EC5}"/>
              </a:ext>
            </a:extLst>
          </p:cNvPr>
          <p:cNvSpPr>
            <a:spLocks noGrp="1"/>
          </p:cNvSpPr>
          <p:nvPr>
            <p:ph type="title"/>
          </p:nvPr>
        </p:nvSpPr>
        <p:spPr>
          <a:xfrm>
            <a:off x="1260388" y="365125"/>
            <a:ext cx="9984260" cy="759137"/>
          </a:xfrm>
        </p:spPr>
        <p:txBody>
          <a:bodyPr anchor="ctr"/>
          <a:lstStyle/>
          <a:p>
            <a:r>
              <a:rPr lang="en-US" dirty="0"/>
              <a:t>Scenario 3</a:t>
            </a:r>
          </a:p>
        </p:txBody>
      </p:sp>
      <p:sp>
        <p:nvSpPr>
          <p:cNvPr id="3" name="Content Placeholder 2">
            <a:extLst>
              <a:ext uri="{FF2B5EF4-FFF2-40B4-BE49-F238E27FC236}">
                <a16:creationId xmlns:a16="http://schemas.microsoft.com/office/drawing/2014/main" id="{501F897D-EF3C-A240-8D83-B54797EA123B}"/>
              </a:ext>
            </a:extLst>
          </p:cNvPr>
          <p:cNvSpPr>
            <a:spLocks noGrp="1"/>
          </p:cNvSpPr>
          <p:nvPr>
            <p:ph sz="half" idx="1"/>
          </p:nvPr>
        </p:nvSpPr>
        <p:spPr>
          <a:xfrm>
            <a:off x="1062683" y="1259174"/>
            <a:ext cx="4993343" cy="4960651"/>
          </a:xfrm>
        </p:spPr>
        <p:txBody>
          <a:bodyPr>
            <a:normAutofit fontScale="92500" lnSpcReduction="10000"/>
          </a:bodyPr>
          <a:lstStyle/>
          <a:p>
            <a:pPr marL="0" indent="0" algn="ctr">
              <a:buNone/>
            </a:pPr>
            <a:r>
              <a:rPr lang="en-US" dirty="0"/>
              <a:t>Situation</a:t>
            </a:r>
          </a:p>
          <a:p>
            <a:pPr marL="0" indent="0">
              <a:buNone/>
            </a:pPr>
            <a:r>
              <a:rPr lang="en-US" dirty="0"/>
              <a:t>A part-time faculty member in the Art Department wants to create a course in Jewelry making.  He believes the course could satisfy CSU GE Area C: Arts and Humanities. The Art Department does not have any full-time faculty in this subdiscipline and the area dean claims that the college does not have the resources necessary to support the course.</a:t>
            </a:r>
          </a:p>
        </p:txBody>
      </p:sp>
      <p:sp>
        <p:nvSpPr>
          <p:cNvPr id="4" name="Content Placeholder 3">
            <a:extLst>
              <a:ext uri="{FF2B5EF4-FFF2-40B4-BE49-F238E27FC236}">
                <a16:creationId xmlns:a16="http://schemas.microsoft.com/office/drawing/2014/main" id="{1E289287-65B3-A249-864C-2C7B7DC644E9}"/>
              </a:ext>
            </a:extLst>
          </p:cNvPr>
          <p:cNvSpPr>
            <a:spLocks noGrp="1"/>
          </p:cNvSpPr>
          <p:nvPr>
            <p:ph sz="half" idx="2"/>
          </p:nvPr>
        </p:nvSpPr>
        <p:spPr>
          <a:xfrm>
            <a:off x="6258699" y="1259174"/>
            <a:ext cx="4985949" cy="4960651"/>
          </a:xfrm>
        </p:spPr>
        <p:txBody>
          <a:bodyPr>
            <a:normAutofit fontScale="92500" lnSpcReduction="10000"/>
          </a:bodyPr>
          <a:lstStyle/>
          <a:p>
            <a:pPr marL="0" indent="0" algn="ctr">
              <a:buNone/>
            </a:pPr>
            <a:r>
              <a:rPr lang="en-US" dirty="0"/>
              <a:t>Questions</a:t>
            </a:r>
          </a:p>
          <a:p>
            <a:pPr marL="514350" indent="-514350">
              <a:buAutoNum type="arabicPeriod"/>
            </a:pPr>
            <a:r>
              <a:rPr lang="en-US" dirty="0"/>
              <a:t>Who decides whether the part time faculty member can develop the course?</a:t>
            </a:r>
          </a:p>
          <a:p>
            <a:pPr marL="514350" indent="-514350">
              <a:buAutoNum type="arabicPeriod"/>
            </a:pPr>
            <a:r>
              <a:rPr lang="en-US" dirty="0"/>
              <a:t>What is the role of the full time faculty members? Can they stop the course from being developed?</a:t>
            </a:r>
          </a:p>
          <a:p>
            <a:pPr marL="514350" indent="-514350">
              <a:buAutoNum type="arabicPeriod"/>
            </a:pPr>
            <a:r>
              <a:rPr lang="en-US" dirty="0"/>
              <a:t>What is the role of the Articulation Officer?</a:t>
            </a:r>
          </a:p>
          <a:p>
            <a:pPr marL="514350" indent="-514350">
              <a:buAutoNum type="arabicPeriod"/>
            </a:pPr>
            <a:r>
              <a:rPr lang="en-US" dirty="0"/>
              <a:t>What is the role of the area dean?</a:t>
            </a:r>
          </a:p>
          <a:p>
            <a:pPr marL="514350" indent="-514350">
              <a:buAutoNum type="arabicPeriod"/>
            </a:pPr>
            <a:r>
              <a:rPr lang="en-US" dirty="0"/>
              <a:t>Who has final say?</a:t>
            </a:r>
          </a:p>
          <a:p>
            <a:pPr marL="0" indent="0">
              <a:buNone/>
            </a:pPr>
            <a:endParaRPr lang="en-US" dirty="0"/>
          </a:p>
        </p:txBody>
      </p:sp>
      <p:sp>
        <p:nvSpPr>
          <p:cNvPr id="5" name="Slide Number Placeholder 4">
            <a:extLst>
              <a:ext uri="{FF2B5EF4-FFF2-40B4-BE49-F238E27FC236}">
                <a16:creationId xmlns:a16="http://schemas.microsoft.com/office/drawing/2014/main" id="{52A6EB69-E930-C047-A389-31053AC52BE9}"/>
              </a:ext>
            </a:extLst>
          </p:cNvPr>
          <p:cNvSpPr>
            <a:spLocks noGrp="1"/>
          </p:cNvSpPr>
          <p:nvPr>
            <p:ph type="sldNum" sz="quarter" idx="12"/>
          </p:nvPr>
        </p:nvSpPr>
        <p:spPr/>
        <p:txBody>
          <a:bodyPr/>
          <a:lstStyle/>
          <a:p>
            <a:fld id="{492D8F1A-69A8-9242-9469-8400121D240A}" type="slidenum">
              <a:rPr lang="en-US" smtClean="0"/>
              <a:pPr/>
              <a:t>15</a:t>
            </a:fld>
            <a:endParaRPr lang="en-US" dirty="0"/>
          </a:p>
        </p:txBody>
      </p:sp>
    </p:spTree>
    <p:extLst>
      <p:ext uri="{BB962C8B-B14F-4D97-AF65-F5344CB8AC3E}">
        <p14:creationId xmlns:p14="http://schemas.microsoft.com/office/powerpoint/2010/main" val="3609016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0D7C-F4A5-EE46-90B7-10DB10610EC5}"/>
              </a:ext>
            </a:extLst>
          </p:cNvPr>
          <p:cNvSpPr>
            <a:spLocks noGrp="1"/>
          </p:cNvSpPr>
          <p:nvPr>
            <p:ph type="title"/>
          </p:nvPr>
        </p:nvSpPr>
        <p:spPr>
          <a:xfrm>
            <a:off x="1260388" y="365125"/>
            <a:ext cx="9984260" cy="759137"/>
          </a:xfrm>
        </p:spPr>
        <p:txBody>
          <a:bodyPr anchor="ctr"/>
          <a:lstStyle/>
          <a:p>
            <a:r>
              <a:rPr lang="en-US" dirty="0"/>
              <a:t>Scenario 4</a:t>
            </a:r>
          </a:p>
        </p:txBody>
      </p:sp>
      <p:sp>
        <p:nvSpPr>
          <p:cNvPr id="3" name="Content Placeholder 2">
            <a:extLst>
              <a:ext uri="{FF2B5EF4-FFF2-40B4-BE49-F238E27FC236}">
                <a16:creationId xmlns:a16="http://schemas.microsoft.com/office/drawing/2014/main" id="{501F897D-EF3C-A240-8D83-B54797EA123B}"/>
              </a:ext>
            </a:extLst>
          </p:cNvPr>
          <p:cNvSpPr>
            <a:spLocks noGrp="1"/>
          </p:cNvSpPr>
          <p:nvPr>
            <p:ph sz="half" idx="1"/>
          </p:nvPr>
        </p:nvSpPr>
        <p:spPr>
          <a:xfrm>
            <a:off x="1062683" y="1259174"/>
            <a:ext cx="4993343" cy="4960651"/>
          </a:xfrm>
        </p:spPr>
        <p:txBody>
          <a:bodyPr>
            <a:normAutofit fontScale="92500" lnSpcReduction="20000"/>
          </a:bodyPr>
          <a:lstStyle/>
          <a:p>
            <a:pPr marL="0" indent="0" algn="ctr">
              <a:buNone/>
            </a:pPr>
            <a:r>
              <a:rPr lang="en-US" dirty="0"/>
              <a:t>Situation</a:t>
            </a:r>
          </a:p>
          <a:p>
            <a:pPr marL="0" indent="0">
              <a:buNone/>
            </a:pPr>
            <a:r>
              <a:rPr lang="en-US" dirty="0"/>
              <a:t>Faculty want to increase the units of a philosophy course from 3 to 4 units. Their rationale is that they are spending more time teaching composition skills to students in addition to the philosophy. The objectives and content of the course do not reflect writing instruction. The Curriculum Committee has informed the faculty that there is no justification for the unit increase. The faculty author appeals to the Academic Senate and the Union. </a:t>
            </a:r>
          </a:p>
          <a:p>
            <a:pPr marL="0" indent="0" algn="ctr">
              <a:buNone/>
            </a:pPr>
            <a:endParaRPr lang="en-US" dirty="0"/>
          </a:p>
        </p:txBody>
      </p:sp>
      <p:sp>
        <p:nvSpPr>
          <p:cNvPr id="4" name="Content Placeholder 3">
            <a:extLst>
              <a:ext uri="{FF2B5EF4-FFF2-40B4-BE49-F238E27FC236}">
                <a16:creationId xmlns:a16="http://schemas.microsoft.com/office/drawing/2014/main" id="{1E289287-65B3-A249-864C-2C7B7DC644E9}"/>
              </a:ext>
            </a:extLst>
          </p:cNvPr>
          <p:cNvSpPr>
            <a:spLocks noGrp="1"/>
          </p:cNvSpPr>
          <p:nvPr>
            <p:ph sz="half" idx="2"/>
          </p:nvPr>
        </p:nvSpPr>
        <p:spPr>
          <a:xfrm>
            <a:off x="6258699" y="1259174"/>
            <a:ext cx="4985949" cy="4960651"/>
          </a:xfrm>
        </p:spPr>
        <p:txBody>
          <a:bodyPr>
            <a:normAutofit fontScale="92500" lnSpcReduction="20000"/>
          </a:bodyPr>
          <a:lstStyle/>
          <a:p>
            <a:pPr marL="0" indent="0" algn="ctr">
              <a:buNone/>
            </a:pPr>
            <a:r>
              <a:rPr lang="en-US" dirty="0"/>
              <a:t>Questions</a:t>
            </a:r>
          </a:p>
          <a:p>
            <a:pPr marL="514350" indent="-514350">
              <a:buAutoNum type="arabicPeriod"/>
            </a:pPr>
            <a:r>
              <a:rPr lang="en-US" dirty="0"/>
              <a:t>Is there an issue with the Philosophy faculty increasing the units of their course? If so, what?</a:t>
            </a:r>
          </a:p>
          <a:p>
            <a:pPr marL="514350" indent="-514350">
              <a:buAutoNum type="arabicPeriod"/>
            </a:pPr>
            <a:r>
              <a:rPr lang="en-US" dirty="0"/>
              <a:t>Who should be consulted in this conversation?</a:t>
            </a:r>
          </a:p>
          <a:p>
            <a:pPr marL="514350" indent="-514350">
              <a:buAutoNum type="arabicPeriod"/>
            </a:pPr>
            <a:r>
              <a:rPr lang="en-US" dirty="0"/>
              <a:t>Does the Academic Senate or Curriculum Committee play a role in this scenario? If so, what?</a:t>
            </a:r>
          </a:p>
          <a:p>
            <a:pPr marL="514350" indent="-514350">
              <a:buAutoNum type="arabicPeriod"/>
            </a:pPr>
            <a:r>
              <a:rPr lang="en-US" dirty="0"/>
              <a:t>Does the area dean or the CIO play a role?</a:t>
            </a:r>
          </a:p>
          <a:p>
            <a:pPr marL="514350" indent="-514350">
              <a:buAutoNum type="arabicPeriod"/>
            </a:pPr>
            <a:r>
              <a:rPr lang="en-US" dirty="0"/>
              <a:t>What is the union’s role?</a:t>
            </a:r>
          </a:p>
          <a:p>
            <a:pPr marL="514350" indent="-514350">
              <a:buAutoNum type="arabicPeriod"/>
            </a:pPr>
            <a:r>
              <a:rPr lang="en-US" dirty="0"/>
              <a:t>Who makes the final call? </a:t>
            </a:r>
          </a:p>
        </p:txBody>
      </p:sp>
      <p:sp>
        <p:nvSpPr>
          <p:cNvPr id="5" name="Slide Number Placeholder 4">
            <a:extLst>
              <a:ext uri="{FF2B5EF4-FFF2-40B4-BE49-F238E27FC236}">
                <a16:creationId xmlns:a16="http://schemas.microsoft.com/office/drawing/2014/main" id="{52A6EB69-E930-C047-A389-31053AC52BE9}"/>
              </a:ext>
            </a:extLst>
          </p:cNvPr>
          <p:cNvSpPr>
            <a:spLocks noGrp="1"/>
          </p:cNvSpPr>
          <p:nvPr>
            <p:ph type="sldNum" sz="quarter" idx="12"/>
          </p:nvPr>
        </p:nvSpPr>
        <p:spPr/>
        <p:txBody>
          <a:bodyPr/>
          <a:lstStyle/>
          <a:p>
            <a:fld id="{492D8F1A-69A8-9242-9469-8400121D240A}" type="slidenum">
              <a:rPr lang="en-US" smtClean="0"/>
              <a:pPr/>
              <a:t>16</a:t>
            </a:fld>
            <a:endParaRPr lang="en-US" dirty="0"/>
          </a:p>
        </p:txBody>
      </p:sp>
    </p:spTree>
    <p:extLst>
      <p:ext uri="{BB962C8B-B14F-4D97-AF65-F5344CB8AC3E}">
        <p14:creationId xmlns:p14="http://schemas.microsoft.com/office/powerpoint/2010/main" val="322830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0D7C-F4A5-EE46-90B7-10DB10610EC5}"/>
              </a:ext>
            </a:extLst>
          </p:cNvPr>
          <p:cNvSpPr>
            <a:spLocks noGrp="1"/>
          </p:cNvSpPr>
          <p:nvPr>
            <p:ph type="title"/>
          </p:nvPr>
        </p:nvSpPr>
        <p:spPr>
          <a:xfrm>
            <a:off x="1260388" y="365125"/>
            <a:ext cx="9984260" cy="759137"/>
          </a:xfrm>
        </p:spPr>
        <p:txBody>
          <a:bodyPr anchor="ctr"/>
          <a:lstStyle/>
          <a:p>
            <a:r>
              <a:rPr lang="en-US" dirty="0"/>
              <a:t>Scenario 5</a:t>
            </a:r>
          </a:p>
        </p:txBody>
      </p:sp>
      <p:sp>
        <p:nvSpPr>
          <p:cNvPr id="3" name="Content Placeholder 2">
            <a:extLst>
              <a:ext uri="{FF2B5EF4-FFF2-40B4-BE49-F238E27FC236}">
                <a16:creationId xmlns:a16="http://schemas.microsoft.com/office/drawing/2014/main" id="{501F897D-EF3C-A240-8D83-B54797EA123B}"/>
              </a:ext>
            </a:extLst>
          </p:cNvPr>
          <p:cNvSpPr>
            <a:spLocks noGrp="1"/>
          </p:cNvSpPr>
          <p:nvPr>
            <p:ph sz="half" idx="1"/>
          </p:nvPr>
        </p:nvSpPr>
        <p:spPr>
          <a:xfrm>
            <a:off x="1062683" y="1124262"/>
            <a:ext cx="4978353" cy="5095563"/>
          </a:xfrm>
        </p:spPr>
        <p:txBody>
          <a:bodyPr>
            <a:noAutofit/>
          </a:bodyPr>
          <a:lstStyle/>
          <a:p>
            <a:pPr marL="0" indent="0" algn="ctr">
              <a:buNone/>
            </a:pPr>
            <a:r>
              <a:rPr lang="en-US" sz="2000" dirty="0"/>
              <a:t>Situation</a:t>
            </a:r>
          </a:p>
          <a:p>
            <a:pPr marL="0" indent="0">
              <a:buNone/>
            </a:pPr>
            <a:r>
              <a:rPr lang="en-US" sz="2000" dirty="0"/>
              <a:t>In response to the COVID-19 pandemic many departments offered all of their courses in an online format and submitted an emergency DE addendum stating that there were two classifications for DE approval: 1. full DE approval or 2. emergency DE approval - course could be taught via DE if and only if there was an emergency shut down of the campus. Both classifications met Title 5 and Accreditation requirements. Courses were given class 2 approval in cases where faculty determined that instruction was not as effective via DE format. However, the administration and DE Committee have stated that there should not be two levels of DE approval, all courses should have full DE approval, and no courses will be scheduled via DE modality without faculty approval.</a:t>
            </a:r>
          </a:p>
        </p:txBody>
      </p:sp>
      <p:sp>
        <p:nvSpPr>
          <p:cNvPr id="4" name="Content Placeholder 3">
            <a:extLst>
              <a:ext uri="{FF2B5EF4-FFF2-40B4-BE49-F238E27FC236}">
                <a16:creationId xmlns:a16="http://schemas.microsoft.com/office/drawing/2014/main" id="{1E289287-65B3-A249-864C-2C7B7DC644E9}"/>
              </a:ext>
            </a:extLst>
          </p:cNvPr>
          <p:cNvSpPr>
            <a:spLocks noGrp="1"/>
          </p:cNvSpPr>
          <p:nvPr>
            <p:ph sz="half" idx="2"/>
          </p:nvPr>
        </p:nvSpPr>
        <p:spPr>
          <a:xfrm>
            <a:off x="6258699" y="1259174"/>
            <a:ext cx="4985949" cy="4960651"/>
          </a:xfrm>
        </p:spPr>
        <p:txBody>
          <a:bodyPr>
            <a:normAutofit/>
          </a:bodyPr>
          <a:lstStyle/>
          <a:p>
            <a:pPr marL="0" indent="0" algn="ctr">
              <a:buNone/>
            </a:pPr>
            <a:r>
              <a:rPr lang="en-US" sz="2100" dirty="0"/>
              <a:t>Questions</a:t>
            </a:r>
          </a:p>
          <a:p>
            <a:pPr marL="514350" indent="-514350">
              <a:buFont typeface="+mj-lt"/>
              <a:buAutoNum type="arabicPeriod"/>
            </a:pPr>
            <a:r>
              <a:rPr lang="en-US" sz="2100" dirty="0"/>
              <a:t>What are the pros and cons of two levels of DE approval? </a:t>
            </a:r>
          </a:p>
          <a:p>
            <a:pPr marL="514350" indent="-514350">
              <a:buFont typeface="+mj-lt"/>
              <a:buAutoNum type="arabicPeriod"/>
            </a:pPr>
            <a:r>
              <a:rPr lang="en-US" sz="2100" dirty="0"/>
              <a:t>If courses are approved for full DE approval, under what conditions can they be offered via DE modality? Who makes the final determination on the modality in which such a course is offered?</a:t>
            </a:r>
          </a:p>
          <a:p>
            <a:pPr marL="514350" indent="-514350">
              <a:buFont typeface="+mj-lt"/>
              <a:buAutoNum type="arabicPeriod"/>
            </a:pPr>
            <a:r>
              <a:rPr lang="en-US" sz="2100" dirty="0"/>
              <a:t>What is the role of the DE committee at the college? Can they override the Curriculum Committee, the Academic Senate, or the discipline faculty?</a:t>
            </a:r>
          </a:p>
        </p:txBody>
      </p:sp>
      <p:sp>
        <p:nvSpPr>
          <p:cNvPr id="5" name="Slide Number Placeholder 4">
            <a:extLst>
              <a:ext uri="{FF2B5EF4-FFF2-40B4-BE49-F238E27FC236}">
                <a16:creationId xmlns:a16="http://schemas.microsoft.com/office/drawing/2014/main" id="{52A6EB69-E930-C047-A389-31053AC52BE9}"/>
              </a:ext>
            </a:extLst>
          </p:cNvPr>
          <p:cNvSpPr>
            <a:spLocks noGrp="1"/>
          </p:cNvSpPr>
          <p:nvPr>
            <p:ph type="sldNum" sz="quarter" idx="12"/>
          </p:nvPr>
        </p:nvSpPr>
        <p:spPr/>
        <p:txBody>
          <a:bodyPr/>
          <a:lstStyle/>
          <a:p>
            <a:fld id="{492D8F1A-69A8-9242-9469-8400121D240A}" type="slidenum">
              <a:rPr lang="en-US" smtClean="0"/>
              <a:pPr/>
              <a:t>17</a:t>
            </a:fld>
            <a:endParaRPr lang="en-US" dirty="0"/>
          </a:p>
        </p:txBody>
      </p:sp>
    </p:spTree>
    <p:extLst>
      <p:ext uri="{BB962C8B-B14F-4D97-AF65-F5344CB8AC3E}">
        <p14:creationId xmlns:p14="http://schemas.microsoft.com/office/powerpoint/2010/main" val="2578626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0D7C-F4A5-EE46-90B7-10DB10610EC5}"/>
              </a:ext>
            </a:extLst>
          </p:cNvPr>
          <p:cNvSpPr>
            <a:spLocks noGrp="1"/>
          </p:cNvSpPr>
          <p:nvPr>
            <p:ph type="title"/>
          </p:nvPr>
        </p:nvSpPr>
        <p:spPr>
          <a:xfrm>
            <a:off x="1260388" y="365125"/>
            <a:ext cx="9984260" cy="759137"/>
          </a:xfrm>
        </p:spPr>
        <p:txBody>
          <a:bodyPr anchor="ctr"/>
          <a:lstStyle/>
          <a:p>
            <a:r>
              <a:rPr lang="en-US" dirty="0"/>
              <a:t>Scenario 6</a:t>
            </a:r>
          </a:p>
        </p:txBody>
      </p:sp>
      <p:sp>
        <p:nvSpPr>
          <p:cNvPr id="3" name="Content Placeholder 2">
            <a:extLst>
              <a:ext uri="{FF2B5EF4-FFF2-40B4-BE49-F238E27FC236}">
                <a16:creationId xmlns:a16="http://schemas.microsoft.com/office/drawing/2014/main" id="{501F897D-EF3C-A240-8D83-B54797EA123B}"/>
              </a:ext>
            </a:extLst>
          </p:cNvPr>
          <p:cNvSpPr>
            <a:spLocks noGrp="1"/>
          </p:cNvSpPr>
          <p:nvPr>
            <p:ph sz="half" idx="1"/>
          </p:nvPr>
        </p:nvSpPr>
        <p:spPr>
          <a:xfrm>
            <a:off x="1062683" y="1259174"/>
            <a:ext cx="4993343" cy="4960651"/>
          </a:xfrm>
        </p:spPr>
        <p:txBody>
          <a:bodyPr>
            <a:normAutofit fontScale="92500" lnSpcReduction="20000"/>
          </a:bodyPr>
          <a:lstStyle/>
          <a:p>
            <a:pPr marL="0" indent="0" algn="ctr">
              <a:buNone/>
            </a:pPr>
            <a:r>
              <a:rPr lang="en-US" dirty="0"/>
              <a:t>Situation</a:t>
            </a:r>
          </a:p>
          <a:p>
            <a:pPr marL="0" indent="0">
              <a:buNone/>
            </a:pPr>
            <a:r>
              <a:rPr lang="en-US" dirty="0"/>
              <a:t>The college’s history department has decided to modify the writing prerequisites for several of its courses and has taken the proposal to the college curriculum committee, where the change has been approved. The English department faculty are unhappy with the change and protest to the academic senate, stating that the academic senate, with the final authority over curriculum, should overturn and prevent the change before it is presented to the governing board. </a:t>
            </a:r>
          </a:p>
        </p:txBody>
      </p:sp>
      <p:sp>
        <p:nvSpPr>
          <p:cNvPr id="4" name="Content Placeholder 3">
            <a:extLst>
              <a:ext uri="{FF2B5EF4-FFF2-40B4-BE49-F238E27FC236}">
                <a16:creationId xmlns:a16="http://schemas.microsoft.com/office/drawing/2014/main" id="{1E289287-65B3-A249-864C-2C7B7DC644E9}"/>
              </a:ext>
            </a:extLst>
          </p:cNvPr>
          <p:cNvSpPr>
            <a:spLocks noGrp="1"/>
          </p:cNvSpPr>
          <p:nvPr>
            <p:ph sz="half" idx="2"/>
          </p:nvPr>
        </p:nvSpPr>
        <p:spPr>
          <a:xfrm>
            <a:off x="6258699" y="1259174"/>
            <a:ext cx="4985949" cy="4960651"/>
          </a:xfrm>
        </p:spPr>
        <p:txBody>
          <a:bodyPr>
            <a:normAutofit fontScale="92500" lnSpcReduction="20000"/>
          </a:bodyPr>
          <a:lstStyle/>
          <a:p>
            <a:pPr marL="0" indent="0" algn="ctr">
              <a:buNone/>
            </a:pPr>
            <a:r>
              <a:rPr lang="en-US" dirty="0"/>
              <a:t>Questions</a:t>
            </a:r>
          </a:p>
          <a:p>
            <a:pPr marL="514350" indent="-514350">
              <a:buFont typeface="+mj-lt"/>
              <a:buAutoNum type="arabicPeriod"/>
            </a:pPr>
            <a:r>
              <a:rPr lang="en-US" dirty="0"/>
              <a:t>Does the academic senate have final authority over curriculum committee recommendations to the governing board?</a:t>
            </a:r>
          </a:p>
          <a:p>
            <a:pPr marL="514350" indent="-514350">
              <a:buFont typeface="+mj-lt"/>
              <a:buAutoNum type="arabicPeriod"/>
            </a:pPr>
            <a:r>
              <a:rPr lang="en-US" dirty="0"/>
              <a:t>Should the academic senate overturn the decision of the curriculum committee?</a:t>
            </a:r>
          </a:p>
          <a:p>
            <a:pPr marL="514350" indent="-514350">
              <a:buFont typeface="+mj-lt"/>
              <a:buAutoNum type="arabicPeriod"/>
            </a:pPr>
            <a:r>
              <a:rPr lang="en-US" dirty="0"/>
              <a:t>What is the role of the English faculty in this situation?</a:t>
            </a:r>
          </a:p>
        </p:txBody>
      </p:sp>
      <p:sp>
        <p:nvSpPr>
          <p:cNvPr id="5" name="Slide Number Placeholder 4">
            <a:extLst>
              <a:ext uri="{FF2B5EF4-FFF2-40B4-BE49-F238E27FC236}">
                <a16:creationId xmlns:a16="http://schemas.microsoft.com/office/drawing/2014/main" id="{52A6EB69-E930-C047-A389-31053AC52BE9}"/>
              </a:ext>
            </a:extLst>
          </p:cNvPr>
          <p:cNvSpPr>
            <a:spLocks noGrp="1"/>
          </p:cNvSpPr>
          <p:nvPr>
            <p:ph type="sldNum" sz="quarter" idx="12"/>
          </p:nvPr>
        </p:nvSpPr>
        <p:spPr/>
        <p:txBody>
          <a:bodyPr/>
          <a:lstStyle/>
          <a:p>
            <a:fld id="{492D8F1A-69A8-9242-9469-8400121D240A}" type="slidenum">
              <a:rPr lang="en-US" smtClean="0"/>
              <a:pPr/>
              <a:t>18</a:t>
            </a:fld>
            <a:endParaRPr lang="en-US" dirty="0"/>
          </a:p>
        </p:txBody>
      </p:sp>
    </p:spTree>
    <p:extLst>
      <p:ext uri="{BB962C8B-B14F-4D97-AF65-F5344CB8AC3E}">
        <p14:creationId xmlns:p14="http://schemas.microsoft.com/office/powerpoint/2010/main" val="1045751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37E32-8984-4943-A39B-4CFA40214898}"/>
              </a:ext>
            </a:extLst>
          </p:cNvPr>
          <p:cNvSpPr>
            <a:spLocks noGrp="1"/>
          </p:cNvSpPr>
          <p:nvPr>
            <p:ph type="title"/>
          </p:nvPr>
        </p:nvSpPr>
        <p:spPr/>
        <p:txBody>
          <a:bodyPr/>
          <a:lstStyle/>
          <a:p>
            <a:pPr algn="ctr"/>
            <a:r>
              <a:rPr lang="en-US"/>
              <a:t>Your Turn…</a:t>
            </a:r>
          </a:p>
        </p:txBody>
      </p:sp>
      <p:sp>
        <p:nvSpPr>
          <p:cNvPr id="3" name="Content Placeholder 2">
            <a:extLst>
              <a:ext uri="{FF2B5EF4-FFF2-40B4-BE49-F238E27FC236}">
                <a16:creationId xmlns:a16="http://schemas.microsoft.com/office/drawing/2014/main" id="{2B9BF07B-9385-444B-9C52-DED38306F7CE}"/>
              </a:ext>
            </a:extLst>
          </p:cNvPr>
          <p:cNvSpPr>
            <a:spLocks noGrp="1"/>
          </p:cNvSpPr>
          <p:nvPr>
            <p:ph idx="1"/>
          </p:nvPr>
        </p:nvSpPr>
        <p:spPr/>
        <p:txBody>
          <a:bodyPr/>
          <a:lstStyle/>
          <a:p>
            <a:r>
              <a:rPr lang="en-US" dirty="0"/>
              <a:t>Comments, Questions, Thoughts?</a:t>
            </a:r>
          </a:p>
          <a:p>
            <a:endParaRPr lang="en-US" dirty="0"/>
          </a:p>
          <a:p>
            <a:endParaRPr lang="en-US" dirty="0"/>
          </a:p>
          <a:p>
            <a:pPr marL="0" indent="0">
              <a:buNone/>
            </a:pPr>
            <a:endParaRPr lang="en-US" dirty="0"/>
          </a:p>
          <a:p>
            <a:pPr marL="0" indent="0">
              <a:buNone/>
            </a:pPr>
            <a:r>
              <a:rPr lang="en-US" b="1" i="1" dirty="0"/>
              <a:t>		Thank You!</a:t>
            </a:r>
          </a:p>
        </p:txBody>
      </p:sp>
      <p:sp>
        <p:nvSpPr>
          <p:cNvPr id="4" name="Slide Number Placeholder 3">
            <a:extLst>
              <a:ext uri="{FF2B5EF4-FFF2-40B4-BE49-F238E27FC236}">
                <a16:creationId xmlns:a16="http://schemas.microsoft.com/office/drawing/2014/main" id="{FC1F514D-EB25-774F-92C6-94075CB1D051}"/>
              </a:ext>
            </a:extLst>
          </p:cNvPr>
          <p:cNvSpPr>
            <a:spLocks noGrp="1"/>
          </p:cNvSpPr>
          <p:nvPr>
            <p:ph type="sldNum" sz="quarter" idx="12"/>
          </p:nvPr>
        </p:nvSpPr>
        <p:spPr/>
        <p:txBody>
          <a:bodyPr/>
          <a:lstStyle/>
          <a:p>
            <a:fld id="{492D8F1A-69A8-9242-9469-8400121D240A}" type="slidenum">
              <a:rPr lang="en-US" smtClean="0"/>
              <a:pPr/>
              <a:t>19</a:t>
            </a:fld>
            <a:endParaRPr lang="en-US" dirty="0"/>
          </a:p>
        </p:txBody>
      </p:sp>
    </p:spTree>
    <p:extLst>
      <p:ext uri="{BB962C8B-B14F-4D97-AF65-F5344CB8AC3E}">
        <p14:creationId xmlns:p14="http://schemas.microsoft.com/office/powerpoint/2010/main" val="148018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CCD4-182D-5A45-BBB3-219B200BA6C5}"/>
              </a:ext>
            </a:extLst>
          </p:cNvPr>
          <p:cNvSpPr>
            <a:spLocks noGrp="1"/>
          </p:cNvSpPr>
          <p:nvPr>
            <p:ph type="title"/>
          </p:nvPr>
        </p:nvSpPr>
        <p:spPr/>
        <p:txBody>
          <a:bodyPr/>
          <a:lstStyle/>
          <a:p>
            <a:r>
              <a:rPr lang="en-US" dirty="0"/>
              <a:t>Description</a:t>
            </a:r>
          </a:p>
        </p:txBody>
      </p:sp>
      <p:sp>
        <p:nvSpPr>
          <p:cNvPr id="3" name="Content Placeholder 2">
            <a:extLst>
              <a:ext uri="{FF2B5EF4-FFF2-40B4-BE49-F238E27FC236}">
                <a16:creationId xmlns:a16="http://schemas.microsoft.com/office/drawing/2014/main" id="{BDC510F2-481D-494A-84E5-0DF7BA3A8E14}"/>
              </a:ext>
            </a:extLst>
          </p:cNvPr>
          <p:cNvSpPr>
            <a:spLocks noGrp="1"/>
          </p:cNvSpPr>
          <p:nvPr>
            <p:ph sz="half" idx="1"/>
          </p:nvPr>
        </p:nvSpPr>
        <p:spPr/>
        <p:txBody>
          <a:bodyPr>
            <a:normAutofit fontScale="92500" lnSpcReduction="20000"/>
          </a:bodyPr>
          <a:lstStyle/>
          <a:p>
            <a:pPr marL="0" indent="0">
              <a:buNone/>
            </a:pPr>
            <a:r>
              <a:rPr lang="en-US" dirty="0"/>
              <a:t>With so many changes at colleges and statewide in regard to pathways, degrees, and curriculum, it is often difficult to know where to draw the line between academic senate and curriculum committee purview and discipline faculty purview. Academic senates and curriculum committees have a "big picture" perspective and a responsibility to make sure curricular requirements are clear, consistent, and meet the needs of students. Discipline faculty are the experts in their fields and are responsible for providing appropriate and rigorous curricular pathways that best prepare students for success upon leaving the institution. Join this session to learn about local and statewide issues where the lanes may be blurred, to engage in robust dialog about the role and responsibilities of the local and statewide academic senates and curriculum committees in regard to recommending curricular pathways, and to share practices for navigating situations where roles or perspectives may conflict.</a:t>
            </a:r>
          </a:p>
        </p:txBody>
      </p:sp>
      <p:sp>
        <p:nvSpPr>
          <p:cNvPr id="4" name="Slide Number Placeholder 3">
            <a:extLst>
              <a:ext uri="{FF2B5EF4-FFF2-40B4-BE49-F238E27FC236}">
                <a16:creationId xmlns:a16="http://schemas.microsoft.com/office/drawing/2014/main" id="{55D98524-C3D6-C541-9CA3-3BAEC939A9A7}"/>
              </a:ext>
            </a:extLst>
          </p:cNvPr>
          <p:cNvSpPr>
            <a:spLocks noGrp="1"/>
          </p:cNvSpPr>
          <p:nvPr>
            <p:ph type="sldNum" sz="quarter" idx="12"/>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245168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CEE8-746D-7344-80A4-7B97D4AC64DB}"/>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8630D102-5E31-844C-9E6D-0DBB4BA39F6A}"/>
              </a:ext>
            </a:extLst>
          </p:cNvPr>
          <p:cNvSpPr>
            <a:spLocks noGrp="1"/>
          </p:cNvSpPr>
          <p:nvPr>
            <p:ph idx="1"/>
          </p:nvPr>
        </p:nvSpPr>
        <p:spPr/>
        <p:txBody>
          <a:bodyPr>
            <a:normAutofit lnSpcReduction="10000"/>
          </a:bodyPr>
          <a:lstStyle/>
          <a:p>
            <a:r>
              <a:rPr lang="en-US" dirty="0"/>
              <a:t>Keep both Zoom and the Conference Platform open…</a:t>
            </a:r>
          </a:p>
          <a:p>
            <a:pPr marL="0" indent="0">
              <a:buNone/>
            </a:pPr>
            <a:endParaRPr lang="en-US" dirty="0"/>
          </a:p>
          <a:p>
            <a:endParaRPr lang="en-US" dirty="0"/>
          </a:p>
          <a:p>
            <a:r>
              <a:rPr lang="en-US" dirty="0"/>
              <a:t>Roles of </a:t>
            </a:r>
          </a:p>
          <a:p>
            <a:pPr lvl="1"/>
            <a:r>
              <a:rPr lang="en-US" dirty="0"/>
              <a:t>The academic senate</a:t>
            </a:r>
          </a:p>
          <a:p>
            <a:pPr lvl="1"/>
            <a:r>
              <a:rPr lang="en-US" dirty="0"/>
              <a:t>The curriculum committee</a:t>
            </a:r>
          </a:p>
          <a:p>
            <a:pPr lvl="1"/>
            <a:r>
              <a:rPr lang="en-US" dirty="0"/>
              <a:t>Discipline faculty</a:t>
            </a:r>
          </a:p>
          <a:p>
            <a:pPr lvl="1"/>
            <a:r>
              <a:rPr lang="en-US" dirty="0"/>
              <a:t>Others?</a:t>
            </a:r>
          </a:p>
          <a:p>
            <a:r>
              <a:rPr lang="en-US" dirty="0"/>
              <a:t>Scenarios</a:t>
            </a:r>
          </a:p>
        </p:txBody>
      </p:sp>
      <p:sp>
        <p:nvSpPr>
          <p:cNvPr id="4" name="Slide Number Placeholder 3">
            <a:extLst>
              <a:ext uri="{FF2B5EF4-FFF2-40B4-BE49-F238E27FC236}">
                <a16:creationId xmlns:a16="http://schemas.microsoft.com/office/drawing/2014/main" id="{09877A91-6F34-724B-83F7-F290EC06FB24}"/>
              </a:ext>
            </a:extLst>
          </p:cNvPr>
          <p:cNvSpPr>
            <a:spLocks noGrp="1"/>
          </p:cNvSpPr>
          <p:nvPr>
            <p:ph type="sldNum" sz="quarter" idx="12"/>
          </p:nvPr>
        </p:nvSpPr>
        <p:spPr/>
        <p:txBody>
          <a:bodyPr/>
          <a:lstStyle/>
          <a:p>
            <a:fld id="{492D8F1A-69A8-9242-9469-8400121D240A}" type="slidenum">
              <a:rPr lang="en-US" smtClean="0"/>
              <a:pPr/>
              <a:t>3</a:t>
            </a:fld>
            <a:endParaRPr lang="en-US" dirty="0"/>
          </a:p>
        </p:txBody>
      </p:sp>
      <p:pic>
        <p:nvPicPr>
          <p:cNvPr id="5" name="Picture 4">
            <a:extLst>
              <a:ext uri="{FF2B5EF4-FFF2-40B4-BE49-F238E27FC236}">
                <a16:creationId xmlns:a16="http://schemas.microsoft.com/office/drawing/2014/main" id="{BE5E02AB-6D04-B14B-9636-958BA7F43252}"/>
              </a:ext>
            </a:extLst>
          </p:cNvPr>
          <p:cNvPicPr>
            <a:picLocks noChangeAspect="1"/>
          </p:cNvPicPr>
          <p:nvPr/>
        </p:nvPicPr>
        <p:blipFill>
          <a:blip r:embed="rId3"/>
          <a:stretch>
            <a:fillRect/>
          </a:stretch>
        </p:blipFill>
        <p:spPr>
          <a:xfrm>
            <a:off x="6116765" y="2225235"/>
            <a:ext cx="4102100" cy="635000"/>
          </a:xfrm>
          <a:prstGeom prst="rect">
            <a:avLst/>
          </a:prstGeom>
        </p:spPr>
      </p:pic>
    </p:spTree>
    <p:extLst>
      <p:ext uri="{BB962C8B-B14F-4D97-AF65-F5344CB8AC3E}">
        <p14:creationId xmlns:p14="http://schemas.microsoft.com/office/powerpoint/2010/main" val="223902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B022-35AD-8248-A6F1-440EAA09742F}"/>
              </a:ext>
            </a:extLst>
          </p:cNvPr>
          <p:cNvSpPr>
            <a:spLocks noGrp="1"/>
          </p:cNvSpPr>
          <p:nvPr>
            <p:ph type="title"/>
          </p:nvPr>
        </p:nvSpPr>
        <p:spPr/>
        <p:txBody>
          <a:bodyPr/>
          <a:lstStyle/>
          <a:p>
            <a:r>
              <a:rPr lang="en-US" dirty="0"/>
              <a:t>Poll 1: Who is in the “room”?</a:t>
            </a:r>
          </a:p>
        </p:txBody>
      </p:sp>
      <p:sp>
        <p:nvSpPr>
          <p:cNvPr id="3" name="Content Placeholder 2">
            <a:extLst>
              <a:ext uri="{FF2B5EF4-FFF2-40B4-BE49-F238E27FC236}">
                <a16:creationId xmlns:a16="http://schemas.microsoft.com/office/drawing/2014/main" id="{A909B4AF-9F14-5348-9C83-0DC72F71F79F}"/>
              </a:ext>
            </a:extLst>
          </p:cNvPr>
          <p:cNvSpPr>
            <a:spLocks noGrp="1"/>
          </p:cNvSpPr>
          <p:nvPr>
            <p:ph sz="half" idx="1"/>
          </p:nvPr>
        </p:nvSpPr>
        <p:spPr/>
        <p:txBody>
          <a:bodyPr>
            <a:normAutofit lnSpcReduction="10000"/>
          </a:bodyPr>
          <a:lstStyle/>
          <a:p>
            <a:pPr marL="514350" indent="-514350">
              <a:buAutoNum type="alphaLcPeriod"/>
            </a:pPr>
            <a:r>
              <a:rPr lang="en-US" dirty="0"/>
              <a:t>Curriculum Chairs</a:t>
            </a:r>
          </a:p>
          <a:p>
            <a:pPr marL="514350" indent="-514350">
              <a:buAutoNum type="alphaLcPeriod"/>
            </a:pPr>
            <a:r>
              <a:rPr lang="en-US" dirty="0"/>
              <a:t>Academic Senate Leaders</a:t>
            </a:r>
          </a:p>
          <a:p>
            <a:pPr marL="514350" indent="-514350">
              <a:buAutoNum type="alphaLcPeriod"/>
            </a:pPr>
            <a:r>
              <a:rPr lang="en-US" dirty="0"/>
              <a:t>Articulation Officers</a:t>
            </a:r>
          </a:p>
          <a:p>
            <a:pPr marL="514350" indent="-514350">
              <a:buAutoNum type="alphaLcPeriod"/>
            </a:pPr>
            <a:r>
              <a:rPr lang="en-US" dirty="0"/>
              <a:t>Discipline (non-counseling and not a, b, c) Faculty</a:t>
            </a:r>
          </a:p>
          <a:p>
            <a:pPr marL="514350" indent="-514350">
              <a:buAutoNum type="alphaLcPeriod"/>
            </a:pPr>
            <a:r>
              <a:rPr lang="en-US" dirty="0"/>
              <a:t>Counseling Faculty</a:t>
            </a:r>
          </a:p>
          <a:p>
            <a:pPr marL="514350" indent="-514350">
              <a:buAutoNum type="alphaLcPeriod"/>
            </a:pPr>
            <a:r>
              <a:rPr lang="en-US" dirty="0"/>
              <a:t>Classified Professional</a:t>
            </a:r>
          </a:p>
          <a:p>
            <a:pPr marL="514350" indent="-514350">
              <a:buAutoNum type="alphaLcPeriod"/>
            </a:pPr>
            <a:r>
              <a:rPr lang="en-US" dirty="0"/>
              <a:t>Administrator</a:t>
            </a:r>
          </a:p>
          <a:p>
            <a:pPr marL="514350" indent="-514350">
              <a:buAutoNum type="alphaLcPeriod"/>
            </a:pPr>
            <a:r>
              <a:rPr lang="en-US" dirty="0"/>
              <a:t>Chancellor’s Office</a:t>
            </a:r>
          </a:p>
          <a:p>
            <a:pPr marL="514350" indent="-514350">
              <a:buAutoNum type="alphaLcPeriod"/>
            </a:pPr>
            <a:r>
              <a:rPr lang="en-US" dirty="0"/>
              <a:t>Other</a:t>
            </a:r>
          </a:p>
        </p:txBody>
      </p:sp>
      <p:sp>
        <p:nvSpPr>
          <p:cNvPr id="4" name="Slide Number Placeholder 3">
            <a:extLst>
              <a:ext uri="{FF2B5EF4-FFF2-40B4-BE49-F238E27FC236}">
                <a16:creationId xmlns:a16="http://schemas.microsoft.com/office/drawing/2014/main" id="{14288424-A257-B849-A621-2FB9CA32B83D}"/>
              </a:ext>
            </a:extLst>
          </p:cNvPr>
          <p:cNvSpPr>
            <a:spLocks noGrp="1"/>
          </p:cNvSpPr>
          <p:nvPr>
            <p:ph type="sldNum" sz="quarter" idx="12"/>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4023378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CC5F-40EE-5D47-8D88-47D98D7925D8}"/>
              </a:ext>
            </a:extLst>
          </p:cNvPr>
          <p:cNvSpPr>
            <a:spLocks noGrp="1"/>
          </p:cNvSpPr>
          <p:nvPr>
            <p:ph type="title"/>
          </p:nvPr>
        </p:nvSpPr>
        <p:spPr>
          <a:xfrm>
            <a:off x="1294228" y="365126"/>
            <a:ext cx="9851567" cy="1041644"/>
          </a:xfrm>
        </p:spPr>
        <p:txBody>
          <a:bodyPr anchor="ctr"/>
          <a:lstStyle/>
          <a:p>
            <a:r>
              <a:rPr lang="en-US" dirty="0"/>
              <a:t>Roles…</a:t>
            </a:r>
          </a:p>
        </p:txBody>
      </p:sp>
      <p:sp>
        <p:nvSpPr>
          <p:cNvPr id="3" name="Content Placeholder 2">
            <a:extLst>
              <a:ext uri="{FF2B5EF4-FFF2-40B4-BE49-F238E27FC236}">
                <a16:creationId xmlns:a16="http://schemas.microsoft.com/office/drawing/2014/main" id="{DC7511DB-D19E-2348-9696-5D2BB3F86509}"/>
              </a:ext>
            </a:extLst>
          </p:cNvPr>
          <p:cNvSpPr>
            <a:spLocks noGrp="1"/>
          </p:cNvSpPr>
          <p:nvPr>
            <p:ph sz="half" idx="1"/>
          </p:nvPr>
        </p:nvSpPr>
        <p:spPr>
          <a:xfrm>
            <a:off x="956603" y="1406770"/>
            <a:ext cx="5149697" cy="5064368"/>
          </a:xfrm>
        </p:spPr>
        <p:txBody>
          <a:bodyPr>
            <a:normAutofit fontScale="70000" lnSpcReduction="20000"/>
          </a:bodyPr>
          <a:lstStyle/>
          <a:p>
            <a:pPr marL="0" indent="0" algn="ctr">
              <a:lnSpc>
                <a:spcPct val="120000"/>
              </a:lnSpc>
              <a:buNone/>
            </a:pPr>
            <a:r>
              <a:rPr lang="en-US" b="1" dirty="0"/>
              <a:t>Academic Senate</a:t>
            </a:r>
          </a:p>
          <a:p>
            <a:pPr>
              <a:lnSpc>
                <a:spcPct val="120000"/>
              </a:lnSpc>
            </a:pPr>
            <a:r>
              <a:rPr lang="en-US" dirty="0"/>
              <a:t>Ed Code §§70901(b)(1)(E) and 70902(b)(7): …right of the academic senates to assume primary responsibility for making recommendations in the areas of curriculum and academic standards…</a:t>
            </a:r>
          </a:p>
          <a:p>
            <a:r>
              <a:rPr lang="en-US" dirty="0"/>
              <a:t>Title 5 §53200: The 10+1</a:t>
            </a:r>
          </a:p>
          <a:p>
            <a:pPr marL="457200">
              <a:buFont typeface="+mj-lt"/>
              <a:buAutoNum type="arabicPeriod"/>
            </a:pPr>
            <a:r>
              <a:rPr lang="en-US" i="1" dirty="0"/>
              <a:t>Curriculum including establishing prerequisites and placing courses within disciplines</a:t>
            </a:r>
          </a:p>
          <a:p>
            <a:pPr marL="457200">
              <a:buFont typeface="+mj-lt"/>
              <a:buAutoNum type="arabicPeriod"/>
            </a:pPr>
            <a:r>
              <a:rPr lang="en-US" i="1" dirty="0"/>
              <a:t>Degree and certificate requirements</a:t>
            </a:r>
          </a:p>
          <a:p>
            <a:pPr marL="457200">
              <a:buFont typeface="+mj-lt"/>
              <a:buAutoNum type="arabicPeriod"/>
            </a:pPr>
            <a:r>
              <a:rPr lang="en-US" dirty="0"/>
              <a:t>Grading policies</a:t>
            </a:r>
          </a:p>
          <a:p>
            <a:pPr marL="457200">
              <a:buFont typeface="+mj-lt"/>
              <a:buAutoNum type="arabicPeriod"/>
            </a:pPr>
            <a:r>
              <a:rPr lang="en-US" i="1" dirty="0"/>
              <a:t>Educational program development</a:t>
            </a:r>
          </a:p>
          <a:p>
            <a:pPr marL="457200">
              <a:buFont typeface="+mj-lt"/>
              <a:buAutoNum type="arabicPeriod"/>
            </a:pPr>
            <a:r>
              <a:rPr lang="en-US" i="1" dirty="0"/>
              <a:t>Standards or policies regarding student preparation and success</a:t>
            </a:r>
          </a:p>
          <a:p>
            <a:pPr>
              <a:lnSpc>
                <a:spcPct val="120000"/>
              </a:lnSpc>
            </a:pPr>
            <a:endParaRPr lang="en-US" dirty="0"/>
          </a:p>
        </p:txBody>
      </p:sp>
      <p:sp>
        <p:nvSpPr>
          <p:cNvPr id="4" name="Content Placeholder 3">
            <a:extLst>
              <a:ext uri="{FF2B5EF4-FFF2-40B4-BE49-F238E27FC236}">
                <a16:creationId xmlns:a16="http://schemas.microsoft.com/office/drawing/2014/main" id="{0983F64E-0704-A742-B800-8F1E368D33A1}"/>
              </a:ext>
            </a:extLst>
          </p:cNvPr>
          <p:cNvSpPr>
            <a:spLocks noGrp="1"/>
          </p:cNvSpPr>
          <p:nvPr>
            <p:ph sz="half" idx="2"/>
          </p:nvPr>
        </p:nvSpPr>
        <p:spPr>
          <a:xfrm>
            <a:off x="6246055" y="1406770"/>
            <a:ext cx="4998593" cy="5064368"/>
          </a:xfrm>
        </p:spPr>
        <p:txBody>
          <a:bodyPr>
            <a:normAutofit fontScale="70000" lnSpcReduction="20000"/>
          </a:bodyPr>
          <a:lstStyle/>
          <a:p>
            <a:pPr marL="0" indent="0" algn="ctr">
              <a:lnSpc>
                <a:spcPct val="120000"/>
              </a:lnSpc>
              <a:buNone/>
            </a:pPr>
            <a:r>
              <a:rPr lang="en-US" b="1" dirty="0"/>
              <a:t>Curriculum Committee</a:t>
            </a:r>
          </a:p>
          <a:p>
            <a:pPr>
              <a:lnSpc>
                <a:spcPct val="120000"/>
              </a:lnSpc>
            </a:pPr>
            <a:r>
              <a:rPr lang="en-US" dirty="0"/>
              <a:t>Title 5 §55002(a)(1): Curriculum Committee. The college and/or district curriculum committee…shall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 </a:t>
            </a:r>
          </a:p>
          <a:p>
            <a:pPr>
              <a:lnSpc>
                <a:spcPct val="120000"/>
              </a:lnSpc>
            </a:pPr>
            <a:endParaRPr lang="en-US" dirty="0"/>
          </a:p>
        </p:txBody>
      </p:sp>
      <p:sp>
        <p:nvSpPr>
          <p:cNvPr id="5" name="Slide Number Placeholder 4">
            <a:extLst>
              <a:ext uri="{FF2B5EF4-FFF2-40B4-BE49-F238E27FC236}">
                <a16:creationId xmlns:a16="http://schemas.microsoft.com/office/drawing/2014/main" id="{066ECC9B-FFE6-B549-9F0E-9948049EEFA6}"/>
              </a:ext>
            </a:extLst>
          </p:cNvPr>
          <p:cNvSpPr>
            <a:spLocks noGrp="1"/>
          </p:cNvSpPr>
          <p:nvPr>
            <p:ph type="sldNum" sz="quarter" idx="12"/>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244237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CC5F-40EE-5D47-8D88-47D98D7925D8}"/>
              </a:ext>
            </a:extLst>
          </p:cNvPr>
          <p:cNvSpPr>
            <a:spLocks noGrp="1"/>
          </p:cNvSpPr>
          <p:nvPr>
            <p:ph type="title"/>
          </p:nvPr>
        </p:nvSpPr>
        <p:spPr>
          <a:xfrm>
            <a:off x="1294228" y="365126"/>
            <a:ext cx="9851567" cy="1041644"/>
          </a:xfrm>
        </p:spPr>
        <p:txBody>
          <a:bodyPr anchor="ctr"/>
          <a:lstStyle/>
          <a:p>
            <a:r>
              <a:rPr lang="en-US" dirty="0"/>
              <a:t>Roles…</a:t>
            </a:r>
          </a:p>
        </p:txBody>
      </p:sp>
      <p:sp>
        <p:nvSpPr>
          <p:cNvPr id="3" name="Content Placeholder 2">
            <a:extLst>
              <a:ext uri="{FF2B5EF4-FFF2-40B4-BE49-F238E27FC236}">
                <a16:creationId xmlns:a16="http://schemas.microsoft.com/office/drawing/2014/main" id="{DC7511DB-D19E-2348-9696-5D2BB3F86509}"/>
              </a:ext>
            </a:extLst>
          </p:cNvPr>
          <p:cNvSpPr>
            <a:spLocks noGrp="1"/>
          </p:cNvSpPr>
          <p:nvPr>
            <p:ph sz="half" idx="1"/>
          </p:nvPr>
        </p:nvSpPr>
        <p:spPr>
          <a:xfrm>
            <a:off x="956603" y="1406770"/>
            <a:ext cx="5149697" cy="5064368"/>
          </a:xfrm>
        </p:spPr>
        <p:txBody>
          <a:bodyPr>
            <a:normAutofit/>
          </a:bodyPr>
          <a:lstStyle/>
          <a:p>
            <a:pPr marL="0" indent="0" algn="ctr">
              <a:lnSpc>
                <a:spcPct val="120000"/>
              </a:lnSpc>
              <a:buNone/>
            </a:pPr>
            <a:r>
              <a:rPr lang="en-US" b="1" dirty="0"/>
              <a:t>Discipline Faculty</a:t>
            </a:r>
          </a:p>
          <a:p>
            <a:pPr>
              <a:lnSpc>
                <a:spcPct val="120000"/>
              </a:lnSpc>
            </a:pPr>
            <a:r>
              <a:rPr lang="en-US" dirty="0"/>
              <a:t>Content Expert</a:t>
            </a:r>
          </a:p>
          <a:p>
            <a:pPr>
              <a:lnSpc>
                <a:spcPct val="120000"/>
              </a:lnSpc>
            </a:pPr>
            <a:r>
              <a:rPr lang="en-US" dirty="0"/>
              <a:t>Authors of Course Outline of Record</a:t>
            </a:r>
          </a:p>
          <a:p>
            <a:pPr>
              <a:lnSpc>
                <a:spcPct val="120000"/>
              </a:lnSpc>
            </a:pPr>
            <a:r>
              <a:rPr lang="en-US" dirty="0"/>
              <a:t>Student Learning Outcomes</a:t>
            </a:r>
          </a:p>
          <a:p>
            <a:pPr>
              <a:lnSpc>
                <a:spcPct val="120000"/>
              </a:lnSpc>
            </a:pPr>
            <a:endParaRPr lang="en-US" dirty="0"/>
          </a:p>
          <a:p>
            <a:pPr>
              <a:lnSpc>
                <a:spcPct val="120000"/>
              </a:lnSpc>
            </a:pPr>
            <a:endParaRPr lang="en-US" dirty="0"/>
          </a:p>
        </p:txBody>
      </p:sp>
      <p:sp>
        <p:nvSpPr>
          <p:cNvPr id="4" name="Content Placeholder 3">
            <a:extLst>
              <a:ext uri="{FF2B5EF4-FFF2-40B4-BE49-F238E27FC236}">
                <a16:creationId xmlns:a16="http://schemas.microsoft.com/office/drawing/2014/main" id="{0983F64E-0704-A742-B800-8F1E368D33A1}"/>
              </a:ext>
            </a:extLst>
          </p:cNvPr>
          <p:cNvSpPr>
            <a:spLocks noGrp="1"/>
          </p:cNvSpPr>
          <p:nvPr>
            <p:ph sz="half" idx="2"/>
          </p:nvPr>
        </p:nvSpPr>
        <p:spPr>
          <a:xfrm>
            <a:off x="6246055" y="1406770"/>
            <a:ext cx="4998593" cy="5064368"/>
          </a:xfrm>
        </p:spPr>
        <p:txBody>
          <a:bodyPr>
            <a:normAutofit/>
          </a:bodyPr>
          <a:lstStyle/>
          <a:p>
            <a:pPr marL="0" indent="0" algn="ctr">
              <a:lnSpc>
                <a:spcPct val="120000"/>
              </a:lnSpc>
              <a:buNone/>
            </a:pPr>
            <a:r>
              <a:rPr lang="en-US" b="1" dirty="0"/>
              <a:t>Administrators</a:t>
            </a:r>
          </a:p>
          <a:p>
            <a:pPr>
              <a:lnSpc>
                <a:spcPct val="120000"/>
              </a:lnSpc>
            </a:pPr>
            <a:r>
              <a:rPr lang="en-US" dirty="0"/>
              <a:t>Feasibility</a:t>
            </a:r>
          </a:p>
          <a:p>
            <a:pPr lvl="1">
              <a:lnSpc>
                <a:spcPct val="120000"/>
              </a:lnSpc>
            </a:pPr>
            <a:r>
              <a:rPr lang="en-US" dirty="0"/>
              <a:t>Resources (physical/financial)</a:t>
            </a:r>
          </a:p>
          <a:p>
            <a:pPr lvl="1">
              <a:lnSpc>
                <a:spcPct val="120000"/>
              </a:lnSpc>
            </a:pPr>
            <a:r>
              <a:rPr lang="en-US" dirty="0"/>
              <a:t>Personnel</a:t>
            </a:r>
          </a:p>
          <a:p>
            <a:pPr>
              <a:lnSpc>
                <a:spcPct val="120000"/>
              </a:lnSpc>
            </a:pPr>
            <a:r>
              <a:rPr lang="en-US" dirty="0"/>
              <a:t>Compliance</a:t>
            </a:r>
          </a:p>
          <a:p>
            <a:pPr marL="0" indent="0">
              <a:lnSpc>
                <a:spcPct val="120000"/>
              </a:lnSpc>
              <a:buNone/>
            </a:pPr>
            <a:endParaRPr lang="en-US" dirty="0"/>
          </a:p>
        </p:txBody>
      </p:sp>
      <p:sp>
        <p:nvSpPr>
          <p:cNvPr id="5" name="Slide Number Placeholder 4">
            <a:extLst>
              <a:ext uri="{FF2B5EF4-FFF2-40B4-BE49-F238E27FC236}">
                <a16:creationId xmlns:a16="http://schemas.microsoft.com/office/drawing/2014/main" id="{066ECC9B-FFE6-B549-9F0E-9948049EEFA6}"/>
              </a:ext>
            </a:extLst>
          </p:cNvPr>
          <p:cNvSpPr>
            <a:spLocks noGrp="1"/>
          </p:cNvSpPr>
          <p:nvPr>
            <p:ph type="sldNum" sz="quarter" idx="12"/>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39232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CC5F-40EE-5D47-8D88-47D98D7925D8}"/>
              </a:ext>
            </a:extLst>
          </p:cNvPr>
          <p:cNvSpPr>
            <a:spLocks noGrp="1"/>
          </p:cNvSpPr>
          <p:nvPr>
            <p:ph type="title"/>
          </p:nvPr>
        </p:nvSpPr>
        <p:spPr>
          <a:xfrm>
            <a:off x="1294228" y="365126"/>
            <a:ext cx="9851567" cy="1041644"/>
          </a:xfrm>
        </p:spPr>
        <p:txBody>
          <a:bodyPr anchor="ctr"/>
          <a:lstStyle/>
          <a:p>
            <a:r>
              <a:rPr lang="en-US" dirty="0"/>
              <a:t>Roles…</a:t>
            </a:r>
          </a:p>
        </p:txBody>
      </p:sp>
      <p:sp>
        <p:nvSpPr>
          <p:cNvPr id="3" name="Content Placeholder 2">
            <a:extLst>
              <a:ext uri="{FF2B5EF4-FFF2-40B4-BE49-F238E27FC236}">
                <a16:creationId xmlns:a16="http://schemas.microsoft.com/office/drawing/2014/main" id="{DC7511DB-D19E-2348-9696-5D2BB3F86509}"/>
              </a:ext>
            </a:extLst>
          </p:cNvPr>
          <p:cNvSpPr>
            <a:spLocks noGrp="1"/>
          </p:cNvSpPr>
          <p:nvPr>
            <p:ph sz="half" idx="1"/>
          </p:nvPr>
        </p:nvSpPr>
        <p:spPr>
          <a:xfrm>
            <a:off x="956603" y="1406770"/>
            <a:ext cx="5149697" cy="5064368"/>
          </a:xfrm>
        </p:spPr>
        <p:txBody>
          <a:bodyPr>
            <a:normAutofit fontScale="92500" lnSpcReduction="10000"/>
          </a:bodyPr>
          <a:lstStyle/>
          <a:p>
            <a:pPr marL="0" indent="0" algn="ctr">
              <a:lnSpc>
                <a:spcPct val="120000"/>
              </a:lnSpc>
              <a:buNone/>
            </a:pPr>
            <a:r>
              <a:rPr lang="en-US" b="1" dirty="0"/>
              <a:t>Classified Professionals</a:t>
            </a:r>
            <a:endParaRPr lang="en-US" sz="2000" b="1" dirty="0">
              <a:latin typeface="Arial" panose="020B0604020202020204" pitchFamily="34" charset="0"/>
              <a:ea typeface="Times New Roman" charset="0"/>
              <a:cs typeface="Arial" panose="020B0604020202020204" pitchFamily="34" charset="0"/>
            </a:endParaRPr>
          </a:p>
          <a:p>
            <a:pPr>
              <a:lnSpc>
                <a:spcPct val="110000"/>
              </a:lnSpc>
            </a:pPr>
            <a:r>
              <a:rPr lang="en-US" sz="2000" b="1" dirty="0">
                <a:latin typeface="Arial" panose="020B0604020202020204" pitchFamily="34" charset="0"/>
                <a:ea typeface="Times New Roman" charset="0"/>
                <a:cs typeface="Arial" panose="020B0604020202020204" pitchFamily="34" charset="0"/>
              </a:rPr>
              <a:t>Title 5 §51023.5 (a)(4)</a:t>
            </a:r>
          </a:p>
          <a:p>
            <a:pPr marL="0" indent="0">
              <a:lnSpc>
                <a:spcPct val="110000"/>
              </a:lnSpc>
              <a:buNone/>
            </a:pPr>
            <a:r>
              <a:rPr lang="en-US" sz="1900" dirty="0">
                <a:latin typeface="Arial" panose="020B0604020202020204" pitchFamily="34" charset="0"/>
                <a:cs typeface="Arial" panose="020B0604020202020204" pitchFamily="34" charset="0"/>
              </a:rPr>
              <a:t>Staff shall be provided with opportunities to participate in the formulation and development of district and college policies and procedures, and in those processes for jointly developing recommendations for action by the governing board, that the governing board reasonably determines, in consultation with staff, have or will have a significant effect on staff.</a:t>
            </a:r>
            <a:endParaRPr lang="en-US" altLang="en-US" sz="1900" dirty="0">
              <a:latin typeface="Arial" panose="020B0604020202020204" pitchFamily="34" charset="0"/>
              <a:ea typeface="ＭＳ Ｐゴシック" panose="020B0600070205080204" pitchFamily="34" charset="-128"/>
              <a:cs typeface="Arial" panose="020B0604020202020204" pitchFamily="34" charset="0"/>
            </a:endParaRPr>
          </a:p>
          <a:p>
            <a:pPr>
              <a:lnSpc>
                <a:spcPct val="120000"/>
              </a:lnSpc>
            </a:pPr>
            <a:r>
              <a:rPr lang="en-US" altLang="en-US" sz="2000" dirty="0">
                <a:ea typeface="ＭＳ Ｐゴシック" panose="020B0600070205080204" pitchFamily="34" charset="-128"/>
              </a:rPr>
              <a:t>Curriculum Specialists</a:t>
            </a:r>
          </a:p>
          <a:p>
            <a:pPr lvl="1">
              <a:lnSpc>
                <a:spcPct val="120000"/>
              </a:lnSpc>
            </a:pPr>
            <a:r>
              <a:rPr lang="en-US" altLang="en-US" sz="1600" dirty="0">
                <a:ea typeface="ＭＳ Ｐゴシック" panose="020B0600070205080204" pitchFamily="34" charset="-128"/>
              </a:rPr>
              <a:t>Transfer and Articulation</a:t>
            </a:r>
          </a:p>
          <a:p>
            <a:pPr lvl="1">
              <a:lnSpc>
                <a:spcPct val="120000"/>
              </a:lnSpc>
            </a:pPr>
            <a:r>
              <a:rPr lang="en-US" sz="1600" dirty="0">
                <a:ea typeface="ＭＳ Ｐゴシック" panose="020B0600070205080204" pitchFamily="34" charset="-128"/>
              </a:rPr>
              <a:t>Policies and procedures</a:t>
            </a:r>
          </a:p>
          <a:p>
            <a:pPr lvl="1">
              <a:lnSpc>
                <a:spcPct val="120000"/>
              </a:lnSpc>
            </a:pPr>
            <a:r>
              <a:rPr lang="en-US" sz="1600" dirty="0">
                <a:ea typeface="ＭＳ Ｐゴシック" panose="020B0600070205080204" pitchFamily="34" charset="-128"/>
              </a:rPr>
              <a:t>Compliance with Title 5, CO policies, accreditation policies, and college policies</a:t>
            </a:r>
            <a:endParaRPr lang="en-US" sz="1600" dirty="0"/>
          </a:p>
        </p:txBody>
      </p:sp>
      <p:sp>
        <p:nvSpPr>
          <p:cNvPr id="4" name="Content Placeholder 3">
            <a:extLst>
              <a:ext uri="{FF2B5EF4-FFF2-40B4-BE49-F238E27FC236}">
                <a16:creationId xmlns:a16="http://schemas.microsoft.com/office/drawing/2014/main" id="{0983F64E-0704-A742-B800-8F1E368D33A1}"/>
              </a:ext>
            </a:extLst>
          </p:cNvPr>
          <p:cNvSpPr>
            <a:spLocks noGrp="1"/>
          </p:cNvSpPr>
          <p:nvPr>
            <p:ph sz="half" idx="2"/>
          </p:nvPr>
        </p:nvSpPr>
        <p:spPr>
          <a:xfrm>
            <a:off x="6246055" y="1406770"/>
            <a:ext cx="4998593" cy="5064368"/>
          </a:xfrm>
        </p:spPr>
        <p:txBody>
          <a:bodyPr>
            <a:normAutofit fontScale="92500" lnSpcReduction="10000"/>
          </a:bodyPr>
          <a:lstStyle/>
          <a:p>
            <a:pPr marL="0" indent="0" algn="ctr">
              <a:lnSpc>
                <a:spcPct val="120000"/>
              </a:lnSpc>
              <a:buNone/>
            </a:pPr>
            <a:r>
              <a:rPr lang="en-US" b="1" dirty="0"/>
              <a:t>Students</a:t>
            </a:r>
          </a:p>
          <a:p>
            <a:r>
              <a:rPr lang="en-US" altLang="en-US" sz="2000" b="1" dirty="0"/>
              <a:t>Title 5 §51023.7</a:t>
            </a:r>
          </a:p>
          <a:p>
            <a:pPr marL="0" indent="0">
              <a:buNone/>
            </a:pPr>
            <a:r>
              <a:rPr lang="en-US" altLang="en-US" sz="2000" dirty="0">
                <a:ea typeface="ＭＳ Ｐゴシック" panose="020B0600070205080204" pitchFamily="34" charset="-128"/>
              </a:rPr>
              <a:t>Board shall not take action on a matter having a significant effect on students until recommendations and positions by students are given every reasonable consideration.</a:t>
            </a:r>
          </a:p>
          <a:p>
            <a:pPr>
              <a:lnSpc>
                <a:spcPct val="120000"/>
              </a:lnSpc>
            </a:pPr>
            <a:r>
              <a:rPr lang="en-US" sz="2000" dirty="0">
                <a:latin typeface="+mn-ea"/>
              </a:rPr>
              <a:t>The “9+1” for students:</a:t>
            </a:r>
          </a:p>
          <a:p>
            <a:pPr marL="0" indent="0">
              <a:lnSpc>
                <a:spcPct val="120000"/>
              </a:lnSpc>
              <a:buNone/>
            </a:pPr>
            <a:r>
              <a:rPr lang="en-US" altLang="en-US" sz="2000" dirty="0">
                <a:latin typeface="+mn-ea"/>
              </a:rPr>
              <a:t>Polices and procedure that have a </a:t>
            </a:r>
            <a:r>
              <a:rPr lang="ja-JP" altLang="en-US" sz="2000">
                <a:latin typeface="+mn-ea"/>
              </a:rPr>
              <a:t>“</a:t>
            </a:r>
            <a:r>
              <a:rPr lang="en-US" altLang="ja-JP" sz="2000" dirty="0">
                <a:latin typeface="+mn-ea"/>
              </a:rPr>
              <a:t>significant effect on students</a:t>
            </a:r>
            <a:r>
              <a:rPr lang="ja-JP" altLang="en-US" sz="2000">
                <a:latin typeface="+mn-ea"/>
              </a:rPr>
              <a:t>”</a:t>
            </a:r>
            <a:r>
              <a:rPr lang="en-US" altLang="ja-JP" sz="2000" dirty="0">
                <a:latin typeface="+mn-ea"/>
              </a:rPr>
              <a:t> include :</a:t>
            </a:r>
          </a:p>
          <a:p>
            <a:pPr lvl="2">
              <a:lnSpc>
                <a:spcPct val="80000"/>
              </a:lnSpc>
              <a:defRPr/>
            </a:pPr>
            <a:r>
              <a:rPr lang="en-US" altLang="en-US" dirty="0">
                <a:solidFill>
                  <a:srgbClr val="533A27"/>
                </a:solidFill>
                <a:latin typeface="+mn-ea"/>
              </a:rPr>
              <a:t>(4) curriculum development</a:t>
            </a:r>
          </a:p>
          <a:p>
            <a:pPr lvl="2">
              <a:lnSpc>
                <a:spcPct val="80000"/>
              </a:lnSpc>
              <a:defRPr/>
            </a:pPr>
            <a:r>
              <a:rPr lang="en-US" altLang="en-US" dirty="0">
                <a:solidFill>
                  <a:srgbClr val="533A27"/>
                </a:solidFill>
                <a:latin typeface="+mn-ea"/>
              </a:rPr>
              <a:t>(5) courses or programs which should be initiated or discontinued</a:t>
            </a:r>
          </a:p>
          <a:p>
            <a:pPr lvl="2">
              <a:lnSpc>
                <a:spcPct val="80000"/>
              </a:lnSpc>
              <a:defRPr/>
            </a:pPr>
            <a:r>
              <a:rPr lang="en-US" altLang="en-US" dirty="0">
                <a:solidFill>
                  <a:srgbClr val="533A27"/>
                </a:solidFill>
                <a:latin typeface="+mn-ea"/>
              </a:rPr>
              <a:t>(7) standards and polices regarding student preparation and success</a:t>
            </a:r>
          </a:p>
          <a:p>
            <a:pPr>
              <a:lnSpc>
                <a:spcPct val="120000"/>
              </a:lnSpc>
            </a:pPr>
            <a:endParaRPr lang="en-US" dirty="0"/>
          </a:p>
        </p:txBody>
      </p:sp>
      <p:sp>
        <p:nvSpPr>
          <p:cNvPr id="5" name="Slide Number Placeholder 4">
            <a:extLst>
              <a:ext uri="{FF2B5EF4-FFF2-40B4-BE49-F238E27FC236}">
                <a16:creationId xmlns:a16="http://schemas.microsoft.com/office/drawing/2014/main" id="{066ECC9B-FFE6-B549-9F0E-9948049EEFA6}"/>
              </a:ext>
            </a:extLst>
          </p:cNvPr>
          <p:cNvSpPr>
            <a:spLocks noGrp="1"/>
          </p:cNvSpPr>
          <p:nvPr>
            <p:ph type="sldNum" sz="quarter" idx="12"/>
          </p:nvPr>
        </p:nvSpPr>
        <p:spPr/>
        <p:txBody>
          <a:bodyPr/>
          <a:lstStyle/>
          <a:p>
            <a:fld id="{492D8F1A-69A8-9242-9469-8400121D240A}" type="slidenum">
              <a:rPr lang="en-US" smtClean="0"/>
              <a:pPr/>
              <a:t>7</a:t>
            </a:fld>
            <a:endParaRPr lang="en-US" dirty="0"/>
          </a:p>
        </p:txBody>
      </p:sp>
    </p:spTree>
    <p:extLst>
      <p:ext uri="{BB962C8B-B14F-4D97-AF65-F5344CB8AC3E}">
        <p14:creationId xmlns:p14="http://schemas.microsoft.com/office/powerpoint/2010/main" val="135169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105B4-D558-BA4B-B94E-5583345E47BC}"/>
              </a:ext>
            </a:extLst>
          </p:cNvPr>
          <p:cNvSpPr>
            <a:spLocks noGrp="1"/>
          </p:cNvSpPr>
          <p:nvPr>
            <p:ph type="title"/>
          </p:nvPr>
        </p:nvSpPr>
        <p:spPr/>
        <p:txBody>
          <a:bodyPr/>
          <a:lstStyle/>
          <a:p>
            <a:r>
              <a:rPr lang="en-US" dirty="0"/>
              <a:t>Poll 2: How much autonomy does your curriculum committee have?</a:t>
            </a:r>
          </a:p>
        </p:txBody>
      </p:sp>
      <p:sp>
        <p:nvSpPr>
          <p:cNvPr id="3" name="Content Placeholder 2">
            <a:extLst>
              <a:ext uri="{FF2B5EF4-FFF2-40B4-BE49-F238E27FC236}">
                <a16:creationId xmlns:a16="http://schemas.microsoft.com/office/drawing/2014/main" id="{7B8E2636-D7EA-8D4F-B1BD-1ACA309E4A7E}"/>
              </a:ext>
            </a:extLst>
          </p:cNvPr>
          <p:cNvSpPr>
            <a:spLocks noGrp="1"/>
          </p:cNvSpPr>
          <p:nvPr>
            <p:ph sz="half" idx="1"/>
          </p:nvPr>
        </p:nvSpPr>
        <p:spPr/>
        <p:txBody>
          <a:bodyPr/>
          <a:lstStyle/>
          <a:p>
            <a:pPr marL="514350" indent="-514350">
              <a:buFont typeface="+mj-lt"/>
              <a:buAutoNum type="alphaLcPeriod"/>
            </a:pPr>
            <a:r>
              <a:rPr lang="en-US" dirty="0"/>
              <a:t>Curriculum Committee actions go directly to the Board of Trustees for approval.</a:t>
            </a:r>
          </a:p>
          <a:p>
            <a:pPr marL="514350" indent="-514350">
              <a:buFont typeface="+mj-lt"/>
              <a:buAutoNum type="alphaLcPeriod"/>
            </a:pPr>
            <a:r>
              <a:rPr lang="en-US" dirty="0"/>
              <a:t>Curriculum Committee actions go to the Academic Senate for approval and then to the Board of Trustees for approval</a:t>
            </a:r>
          </a:p>
          <a:p>
            <a:pPr marL="514350" indent="-514350">
              <a:buFont typeface="+mj-lt"/>
              <a:buAutoNum type="alphaLcPeriod"/>
            </a:pPr>
            <a:r>
              <a:rPr lang="en-US" dirty="0"/>
              <a:t>Curriculum Committee actions go to the Academic Senate for information before the Board of Trustees for approval</a:t>
            </a:r>
          </a:p>
          <a:p>
            <a:pPr marL="514350" indent="-514350">
              <a:buFont typeface="+mj-lt"/>
              <a:buAutoNum type="alphaLcPeriod"/>
            </a:pPr>
            <a:r>
              <a:rPr lang="en-US" dirty="0"/>
              <a:t>None of the above</a:t>
            </a:r>
          </a:p>
        </p:txBody>
      </p:sp>
      <p:sp>
        <p:nvSpPr>
          <p:cNvPr id="4" name="Slide Number Placeholder 3">
            <a:extLst>
              <a:ext uri="{FF2B5EF4-FFF2-40B4-BE49-F238E27FC236}">
                <a16:creationId xmlns:a16="http://schemas.microsoft.com/office/drawing/2014/main" id="{1957A666-CA93-9E45-B77C-BC7496CD9A44}"/>
              </a:ext>
            </a:extLst>
          </p:cNvPr>
          <p:cNvSpPr>
            <a:spLocks noGrp="1"/>
          </p:cNvSpPr>
          <p:nvPr>
            <p:ph type="sldNum" sz="quarter" idx="12"/>
          </p:nvPr>
        </p:nvSpPr>
        <p:spPr/>
        <p:txBody>
          <a:bodyPr/>
          <a:lstStyle/>
          <a:p>
            <a:fld id="{492D8F1A-69A8-9242-9469-8400121D240A}" type="slidenum">
              <a:rPr lang="en-US" smtClean="0"/>
              <a:pPr/>
              <a:t>8</a:t>
            </a:fld>
            <a:endParaRPr lang="en-US" dirty="0"/>
          </a:p>
        </p:txBody>
      </p:sp>
    </p:spTree>
    <p:extLst>
      <p:ext uri="{BB962C8B-B14F-4D97-AF65-F5344CB8AC3E}">
        <p14:creationId xmlns:p14="http://schemas.microsoft.com/office/powerpoint/2010/main" val="2398402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95BE1-ECC2-9B4D-BC05-411336B1CC2D}"/>
              </a:ext>
            </a:extLst>
          </p:cNvPr>
          <p:cNvSpPr>
            <a:spLocks noGrp="1"/>
          </p:cNvSpPr>
          <p:nvPr>
            <p:ph type="title"/>
          </p:nvPr>
        </p:nvSpPr>
        <p:spPr/>
        <p:txBody>
          <a:bodyPr anchor="ctr"/>
          <a:lstStyle/>
          <a:p>
            <a:r>
              <a:rPr lang="en-US" dirty="0"/>
              <a:t>Responsibilities</a:t>
            </a:r>
            <a:br>
              <a:rPr lang="en-US" dirty="0"/>
            </a:br>
            <a:r>
              <a:rPr lang="en-US" sz="2800" dirty="0"/>
              <a:t>Content</a:t>
            </a:r>
          </a:p>
        </p:txBody>
      </p:sp>
      <p:sp>
        <p:nvSpPr>
          <p:cNvPr id="3" name="Content Placeholder 2">
            <a:extLst>
              <a:ext uri="{FF2B5EF4-FFF2-40B4-BE49-F238E27FC236}">
                <a16:creationId xmlns:a16="http://schemas.microsoft.com/office/drawing/2014/main" id="{967007BA-6671-D44F-91FC-23A204A81B3D}"/>
              </a:ext>
            </a:extLst>
          </p:cNvPr>
          <p:cNvSpPr>
            <a:spLocks noGrp="1"/>
          </p:cNvSpPr>
          <p:nvPr>
            <p:ph sz="half" idx="1"/>
          </p:nvPr>
        </p:nvSpPr>
        <p:spPr/>
        <p:txBody>
          <a:bodyPr>
            <a:normAutofit fontScale="92500" lnSpcReduction="20000"/>
          </a:bodyPr>
          <a:lstStyle/>
          <a:p>
            <a:r>
              <a:rPr lang="en-US" b="1" dirty="0"/>
              <a:t>Criteria</a:t>
            </a:r>
          </a:p>
          <a:p>
            <a:pPr lvl="1"/>
            <a:r>
              <a:rPr lang="en-US" dirty="0"/>
              <a:t>Appropriateness to Mission</a:t>
            </a:r>
          </a:p>
          <a:p>
            <a:pPr lvl="1"/>
            <a:r>
              <a:rPr lang="en-US" dirty="0"/>
              <a:t>Need</a:t>
            </a:r>
          </a:p>
          <a:p>
            <a:pPr lvl="1"/>
            <a:r>
              <a:rPr lang="en-US" dirty="0"/>
              <a:t>Curriculum Standards</a:t>
            </a:r>
          </a:p>
          <a:p>
            <a:pPr lvl="1"/>
            <a:r>
              <a:rPr lang="en-US" dirty="0"/>
              <a:t>Adequate Resources</a:t>
            </a:r>
          </a:p>
          <a:p>
            <a:pPr lvl="1"/>
            <a:r>
              <a:rPr lang="en-US" dirty="0"/>
              <a:t>Compliance</a:t>
            </a:r>
            <a:endParaRPr lang="en-US" b="1" dirty="0"/>
          </a:p>
          <a:p>
            <a:r>
              <a:rPr lang="en-US" b="1" dirty="0"/>
              <a:t>Relevancy and Currency</a:t>
            </a:r>
          </a:p>
          <a:p>
            <a:r>
              <a:rPr lang="en-US" b="1" dirty="0"/>
              <a:t>Culturally Relevant Curriculum </a:t>
            </a:r>
            <a:r>
              <a:rPr lang="en-US" dirty="0"/>
              <a:t>– One of the three ASCCC Areas of Focus for 2020-21:</a:t>
            </a:r>
          </a:p>
          <a:p>
            <a:pPr lvl="1"/>
            <a:r>
              <a:rPr lang="en-US" sz="2800" dirty="0"/>
              <a:t>Reviewing and revising curriculum as needed to ensure cultural relevance</a:t>
            </a:r>
          </a:p>
          <a:p>
            <a:pPr lvl="1"/>
            <a:r>
              <a:rPr lang="en-US" sz="2800" dirty="0"/>
              <a:t>Ensuring diversity, equity, and inclusion in curriculum design, teaching, and learning</a:t>
            </a:r>
          </a:p>
          <a:p>
            <a:pPr lvl="1"/>
            <a:endParaRPr lang="en-US" dirty="0"/>
          </a:p>
        </p:txBody>
      </p:sp>
      <p:sp>
        <p:nvSpPr>
          <p:cNvPr id="4" name="Slide Number Placeholder 3">
            <a:extLst>
              <a:ext uri="{FF2B5EF4-FFF2-40B4-BE49-F238E27FC236}">
                <a16:creationId xmlns:a16="http://schemas.microsoft.com/office/drawing/2014/main" id="{4AA13824-4B78-6449-BE8C-D69E61572C19}"/>
              </a:ext>
            </a:extLst>
          </p:cNvPr>
          <p:cNvSpPr>
            <a:spLocks noGrp="1"/>
          </p:cNvSpPr>
          <p:nvPr>
            <p:ph type="sldNum" sz="quarter" idx="12"/>
          </p:nvPr>
        </p:nvSpPr>
        <p:spPr/>
        <p:txBody>
          <a:bodyPr/>
          <a:lstStyle/>
          <a:p>
            <a:fld id="{492D8F1A-69A8-9242-9469-8400121D240A}" type="slidenum">
              <a:rPr lang="en-US" smtClean="0"/>
              <a:pPr/>
              <a:t>9</a:t>
            </a:fld>
            <a:endParaRPr lang="en-US" dirty="0"/>
          </a:p>
        </p:txBody>
      </p:sp>
    </p:spTree>
    <p:extLst>
      <p:ext uri="{BB962C8B-B14F-4D97-AF65-F5344CB8AC3E}">
        <p14:creationId xmlns:p14="http://schemas.microsoft.com/office/powerpoint/2010/main" val="1245416772"/>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Angles.potx" id="{239B16E2-EFE0-1E48-955F-F31F36DCC136}" vid="{2850D0FC-0657-1249-A6E0-222B34B6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TotalTime>
  <Words>1790</Words>
  <Application>Microsoft Macintosh PowerPoint</Application>
  <PresentationFormat>Widescreen</PresentationFormat>
  <Paragraphs>210</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Gill Sans</vt:lpstr>
      <vt:lpstr>Gill Sans Ultra Bold</vt:lpstr>
      <vt:lpstr>Palatino</vt:lpstr>
      <vt:lpstr>Times New Roman</vt:lpstr>
      <vt:lpstr>Office Theme</vt:lpstr>
      <vt:lpstr>The Role of Academic Senates and Curriculum Committees in Recommending Curricular Pathways</vt:lpstr>
      <vt:lpstr>Description</vt:lpstr>
      <vt:lpstr>Overview</vt:lpstr>
      <vt:lpstr>Poll 1: Who is in the “room”?</vt:lpstr>
      <vt:lpstr>Roles…</vt:lpstr>
      <vt:lpstr>Roles…</vt:lpstr>
      <vt:lpstr>Roles…</vt:lpstr>
      <vt:lpstr>Poll 2: How much autonomy does your curriculum committee have?</vt:lpstr>
      <vt:lpstr>Responsibilities Content</vt:lpstr>
      <vt:lpstr>Responsibilities Compliance</vt:lpstr>
      <vt:lpstr>Poll 3: How are you infusing equity and cultural relevancy into your curriculum?</vt:lpstr>
      <vt:lpstr>Scenarios</vt:lpstr>
      <vt:lpstr>Scenario 1</vt:lpstr>
      <vt:lpstr>Scenario 2</vt:lpstr>
      <vt:lpstr>Scenario 3</vt:lpstr>
      <vt:lpstr>Scenario 4</vt:lpstr>
      <vt:lpstr>Scenario 5</vt:lpstr>
      <vt:lpstr>Scenario 6</vt:lpstr>
      <vt:lpstr>Your Turn…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Academic Senates and Curriculum Committees in Recommending Curricular Pathways</dc:title>
  <dc:creator>Virginia May</dc:creator>
  <cp:lastModifiedBy>Virginia May</cp:lastModifiedBy>
  <cp:revision>47</cp:revision>
  <dcterms:created xsi:type="dcterms:W3CDTF">2020-06-24T13:30:26Z</dcterms:created>
  <dcterms:modified xsi:type="dcterms:W3CDTF">2020-07-01T22:39:08Z</dcterms:modified>
</cp:coreProperties>
</file>