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682" r:id="rId4"/>
    <p:sldMasterId id="2147483672" r:id="rId5"/>
  </p:sldMasterIdLst>
  <p:notesMasterIdLst>
    <p:notesMasterId r:id="rId41"/>
  </p:notesMasterIdLst>
  <p:handoutMasterIdLst>
    <p:handoutMasterId r:id="rId42"/>
  </p:handoutMasterIdLst>
  <p:sldIdLst>
    <p:sldId id="393" r:id="rId6"/>
    <p:sldId id="323" r:id="rId7"/>
    <p:sldId id="346" r:id="rId8"/>
    <p:sldId id="347" r:id="rId9"/>
    <p:sldId id="325" r:id="rId10"/>
    <p:sldId id="357" r:id="rId11"/>
    <p:sldId id="382" r:id="rId12"/>
    <p:sldId id="392" r:id="rId13"/>
    <p:sldId id="373" r:id="rId14"/>
    <p:sldId id="374" r:id="rId15"/>
    <p:sldId id="386" r:id="rId16"/>
    <p:sldId id="390" r:id="rId17"/>
    <p:sldId id="375" r:id="rId18"/>
    <p:sldId id="376" r:id="rId19"/>
    <p:sldId id="378" r:id="rId20"/>
    <p:sldId id="377" r:id="rId21"/>
    <p:sldId id="363" r:id="rId22"/>
    <p:sldId id="379" r:id="rId23"/>
    <p:sldId id="380" r:id="rId24"/>
    <p:sldId id="381" r:id="rId25"/>
    <p:sldId id="387" r:id="rId26"/>
    <p:sldId id="389" r:id="rId27"/>
    <p:sldId id="366" r:id="rId28"/>
    <p:sldId id="371" r:id="rId29"/>
    <p:sldId id="372" r:id="rId30"/>
    <p:sldId id="345" r:id="rId31"/>
    <p:sldId id="351" r:id="rId32"/>
    <p:sldId id="350" r:id="rId33"/>
    <p:sldId id="352" r:id="rId34"/>
    <p:sldId id="337" r:id="rId35"/>
    <p:sldId id="388" r:id="rId36"/>
    <p:sldId id="391" r:id="rId37"/>
    <p:sldId id="360" r:id="rId38"/>
    <p:sldId id="355" r:id="rId39"/>
    <p:sldId id="356" r:id="rId40"/>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Source Sans Pro" panose="020B0503030403020204" pitchFamily="34" charset="0"/>
      <p:regular r:id="rId47"/>
      <p:bold r:id="rId48"/>
      <p:italic r:id="rId49"/>
      <p:boldItalic r:id="rId50"/>
    </p:embeddedFont>
    <p:embeddedFont>
      <p:font typeface="Tahoma" panose="020B0604030504040204" pitchFamily="34" charset="0"/>
      <p:regular r:id="rId51"/>
      <p:bold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6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7A37"/>
    <a:srgbClr val="53575A"/>
    <a:srgbClr val="002F6D"/>
    <a:srgbClr val="E3E5E5"/>
    <a:srgbClr val="EAEAEA"/>
    <a:srgbClr val="F5F5F5"/>
    <a:srgbClr val="E7E7E7"/>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93979" autoAdjust="0"/>
  </p:normalViewPr>
  <p:slideViewPr>
    <p:cSldViewPr snapToGrid="0" snapToObjects="1" showGuides="1">
      <p:cViewPr varScale="1">
        <p:scale>
          <a:sx n="37" d="100"/>
          <a:sy n="37" d="100"/>
        </p:scale>
        <p:origin x="860" y="32"/>
      </p:cViewPr>
      <p:guideLst>
        <p:guide orient="horz" pos="624"/>
        <p:guide pos="6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3.fntdata"/><Relationship Id="rId53"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4.fntdata"/><Relationship Id="rId20" Type="http://schemas.openxmlformats.org/officeDocument/2006/relationships/slide" Target="slides/slide15.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2.fntdata"/><Relationship Id="rId52"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B019FB-593D-4275-A3B5-1DB4D2B355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2764C7F-BDC6-4D64-8395-004DA5AB16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A46059-6C88-4AA4-A97C-579F1A0DEB00}" type="datetimeFigureOut">
              <a:rPr lang="en-US" smtClean="0"/>
              <a:t>7/9/2021</a:t>
            </a:fld>
            <a:endParaRPr lang="en-US" dirty="0"/>
          </a:p>
        </p:txBody>
      </p:sp>
      <p:sp>
        <p:nvSpPr>
          <p:cNvPr id="4" name="Footer Placeholder 3">
            <a:extLst>
              <a:ext uri="{FF2B5EF4-FFF2-40B4-BE49-F238E27FC236}">
                <a16:creationId xmlns:a16="http://schemas.microsoft.com/office/drawing/2014/main" id="{A06ADE41-A083-4BA5-849F-E236975496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93173AA-1E36-4444-B047-839691ABC4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AEA9F6-6142-4242-851B-79E9B1DDDD42}" type="slidenum">
              <a:rPr lang="en-US" smtClean="0"/>
              <a:t>‹#›</a:t>
            </a:fld>
            <a:endParaRPr lang="en-US" dirty="0"/>
          </a:p>
        </p:txBody>
      </p:sp>
    </p:spTree>
    <p:extLst>
      <p:ext uri="{BB962C8B-B14F-4D97-AF65-F5344CB8AC3E}">
        <p14:creationId xmlns:p14="http://schemas.microsoft.com/office/powerpoint/2010/main" val="947743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A2C80-5EFD-481C-A353-80B44931313E}" type="datetimeFigureOut">
              <a:rPr lang="en-US" smtClean="0"/>
              <a:t>7/9/2021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7968D-5969-4CC4-A63D-C90CD4C34E88}" type="slidenum">
              <a:rPr lang="en-US" smtClean="0"/>
              <a:t>‹#›</a:t>
            </a:fld>
            <a:endParaRPr lang="en-US" dirty="0"/>
          </a:p>
        </p:txBody>
      </p:sp>
    </p:spTree>
    <p:extLst>
      <p:ext uri="{BB962C8B-B14F-4D97-AF65-F5344CB8AC3E}">
        <p14:creationId xmlns:p14="http://schemas.microsoft.com/office/powerpoint/2010/main" val="41068573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9305" rtl="0" eaLnBrk="1" fontAlgn="auto" latinLnBrk="0" hangingPunct="1">
              <a:lnSpc>
                <a:spcPct val="100000"/>
              </a:lnSpc>
              <a:spcBef>
                <a:spcPts val="0"/>
              </a:spcBef>
              <a:spcAft>
                <a:spcPts val="0"/>
              </a:spcAft>
              <a:buClrTx/>
              <a:buSzTx/>
              <a:buFontTx/>
              <a:buNone/>
              <a:tabLst/>
              <a:defRPr/>
            </a:pPr>
            <a:fld id="{0DCE8D96-016D-4C5F-B8FB-25D57DD9E94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930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92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TALI</a:t>
            </a:r>
          </a:p>
        </p:txBody>
      </p:sp>
      <p:sp>
        <p:nvSpPr>
          <p:cNvPr id="4" name="Slide Number Placeholder 3"/>
          <p:cNvSpPr>
            <a:spLocks noGrp="1"/>
          </p:cNvSpPr>
          <p:nvPr>
            <p:ph type="sldNum" sz="quarter" idx="10"/>
          </p:nvPr>
        </p:nvSpPr>
        <p:spPr/>
        <p:txBody>
          <a:bodyPr/>
          <a:lstStyle/>
          <a:p>
            <a:fld id="{0437968D-5969-4CC4-A63D-C90CD4C34E88}" type="slidenum">
              <a:rPr lang="en-US" smtClean="0"/>
              <a:t>9</a:t>
            </a:fld>
            <a:endParaRPr lang="en-US"/>
          </a:p>
        </p:txBody>
      </p:sp>
    </p:spTree>
    <p:extLst>
      <p:ext uri="{BB962C8B-B14F-4D97-AF65-F5344CB8AC3E}">
        <p14:creationId xmlns:p14="http://schemas.microsoft.com/office/powerpoint/2010/main" val="992718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TALI</a:t>
            </a:r>
          </a:p>
        </p:txBody>
      </p:sp>
      <p:sp>
        <p:nvSpPr>
          <p:cNvPr id="4" name="Slide Number Placeholder 3"/>
          <p:cNvSpPr>
            <a:spLocks noGrp="1"/>
          </p:cNvSpPr>
          <p:nvPr>
            <p:ph type="sldNum" sz="quarter" idx="10"/>
          </p:nvPr>
        </p:nvSpPr>
        <p:spPr/>
        <p:txBody>
          <a:bodyPr/>
          <a:lstStyle/>
          <a:p>
            <a:fld id="{0437968D-5969-4CC4-A63D-C90CD4C34E88}" type="slidenum">
              <a:rPr lang="en-US" smtClean="0"/>
              <a:t>10</a:t>
            </a:fld>
            <a:endParaRPr lang="en-US"/>
          </a:p>
        </p:txBody>
      </p:sp>
    </p:spTree>
    <p:extLst>
      <p:ext uri="{BB962C8B-B14F-4D97-AF65-F5344CB8AC3E}">
        <p14:creationId xmlns:p14="http://schemas.microsoft.com/office/powerpoint/2010/main" val="1132804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KEVIN L.</a:t>
            </a:r>
          </a:p>
        </p:txBody>
      </p:sp>
      <p:sp>
        <p:nvSpPr>
          <p:cNvPr id="4" name="Slide Number Placeholder 3"/>
          <p:cNvSpPr>
            <a:spLocks noGrp="1"/>
          </p:cNvSpPr>
          <p:nvPr>
            <p:ph type="sldNum" sz="quarter" idx="10"/>
          </p:nvPr>
        </p:nvSpPr>
        <p:spPr/>
        <p:txBody>
          <a:bodyPr/>
          <a:lstStyle/>
          <a:p>
            <a:fld id="{0437968D-5969-4CC4-A63D-C90CD4C34E88}" type="slidenum">
              <a:rPr lang="en-US" smtClean="0"/>
              <a:t>13</a:t>
            </a:fld>
            <a:endParaRPr lang="en-US"/>
          </a:p>
        </p:txBody>
      </p:sp>
    </p:spTree>
    <p:extLst>
      <p:ext uri="{BB962C8B-B14F-4D97-AF65-F5344CB8AC3E}">
        <p14:creationId xmlns:p14="http://schemas.microsoft.com/office/powerpoint/2010/main" val="241820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TALI</a:t>
            </a:r>
          </a:p>
        </p:txBody>
      </p:sp>
      <p:sp>
        <p:nvSpPr>
          <p:cNvPr id="4" name="Slide Number Placeholder 3"/>
          <p:cNvSpPr>
            <a:spLocks noGrp="1"/>
          </p:cNvSpPr>
          <p:nvPr>
            <p:ph type="sldNum" sz="quarter" idx="10"/>
          </p:nvPr>
        </p:nvSpPr>
        <p:spPr/>
        <p:txBody>
          <a:bodyPr/>
          <a:lstStyle/>
          <a:p>
            <a:fld id="{0437968D-5969-4CC4-A63D-C90CD4C34E88}" type="slidenum">
              <a:rPr lang="en-US" smtClean="0"/>
              <a:t>14</a:t>
            </a:fld>
            <a:endParaRPr lang="en-US"/>
          </a:p>
        </p:txBody>
      </p:sp>
    </p:spTree>
    <p:extLst>
      <p:ext uri="{BB962C8B-B14F-4D97-AF65-F5344CB8AC3E}">
        <p14:creationId xmlns:p14="http://schemas.microsoft.com/office/powerpoint/2010/main" val="2324059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NJERI</a:t>
            </a:r>
          </a:p>
        </p:txBody>
      </p:sp>
      <p:sp>
        <p:nvSpPr>
          <p:cNvPr id="4" name="Slide Number Placeholder 3"/>
          <p:cNvSpPr>
            <a:spLocks noGrp="1"/>
          </p:cNvSpPr>
          <p:nvPr>
            <p:ph type="sldNum" sz="quarter" idx="10"/>
          </p:nvPr>
        </p:nvSpPr>
        <p:spPr/>
        <p:txBody>
          <a:bodyPr/>
          <a:lstStyle/>
          <a:p>
            <a:fld id="{0437968D-5969-4CC4-A63D-C90CD4C34E88}" type="slidenum">
              <a:rPr lang="en-US" smtClean="0"/>
              <a:t>15</a:t>
            </a:fld>
            <a:endParaRPr lang="en-US"/>
          </a:p>
        </p:txBody>
      </p:sp>
    </p:spTree>
    <p:extLst>
      <p:ext uri="{BB962C8B-B14F-4D97-AF65-F5344CB8AC3E}">
        <p14:creationId xmlns:p14="http://schemas.microsoft.com/office/powerpoint/2010/main" val="16920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NJERI</a:t>
            </a:r>
          </a:p>
        </p:txBody>
      </p:sp>
      <p:sp>
        <p:nvSpPr>
          <p:cNvPr id="4" name="Slide Number Placeholder 3"/>
          <p:cNvSpPr>
            <a:spLocks noGrp="1"/>
          </p:cNvSpPr>
          <p:nvPr>
            <p:ph type="sldNum" sz="quarter" idx="10"/>
          </p:nvPr>
        </p:nvSpPr>
        <p:spPr/>
        <p:txBody>
          <a:bodyPr/>
          <a:lstStyle/>
          <a:p>
            <a:fld id="{0437968D-5969-4CC4-A63D-C90CD4C34E88}" type="slidenum">
              <a:rPr lang="en-US" smtClean="0"/>
              <a:t>16</a:t>
            </a:fld>
            <a:endParaRPr lang="en-US"/>
          </a:p>
        </p:txBody>
      </p:sp>
    </p:spTree>
    <p:extLst>
      <p:ext uri="{BB962C8B-B14F-4D97-AF65-F5344CB8AC3E}">
        <p14:creationId xmlns:p14="http://schemas.microsoft.com/office/powerpoint/2010/main" val="2822039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2909F9-20DD-4BD6-99A8-0BFC1ED669C5}"/>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8" name="Subtitle 2">
            <a:extLst>
              <a:ext uri="{FF2B5EF4-FFF2-40B4-BE49-F238E27FC236}">
                <a16:creationId xmlns:a16="http://schemas.microsoft.com/office/drawing/2014/main" id="{3D382415-6ABB-4402-9BED-B55896826984}"/>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Slide Number Placeholder 1">
            <a:extLst>
              <a:ext uri="{FF2B5EF4-FFF2-40B4-BE49-F238E27FC236}">
                <a16:creationId xmlns:a16="http://schemas.microsoft.com/office/drawing/2014/main" id="{791005AC-AACC-432D-B1F1-04545C6744DC}"/>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315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44459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207134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837587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dirty="0"/>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359931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146062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24632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AF8D16-D80A-4CB6-B9F9-B6F5D66BF107}"/>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F3552B30-7A45-4576-934E-9AE654092202}"/>
              </a:ext>
            </a:extLst>
          </p:cNvPr>
          <p:cNvSpPr>
            <a:spLocks noGrp="1"/>
          </p:cNvSpPr>
          <p:nvPr>
            <p:ph idx="1"/>
          </p:nvPr>
        </p:nvSpPr>
        <p:spPr>
          <a:xfrm>
            <a:off x="838200" y="1825625"/>
            <a:ext cx="10515600" cy="3001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0263B3F2-D259-4B2D-B1A2-380B31158D19}"/>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271712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44B8D1-9F6F-4014-8445-0B4C490095B5}"/>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10918B54-B165-4755-BE7A-A085C769E1B7}"/>
              </a:ext>
            </a:extLst>
          </p:cNvPr>
          <p:cNvSpPr>
            <a:spLocks noGrp="1"/>
          </p:cNvSpPr>
          <p:nvPr>
            <p:ph sz="half" idx="1"/>
          </p:nvPr>
        </p:nvSpPr>
        <p:spPr>
          <a:xfrm>
            <a:off x="838200"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B1392F9-35D6-4CD5-AEA0-91273D3F4A3C}"/>
              </a:ext>
            </a:extLst>
          </p:cNvPr>
          <p:cNvSpPr>
            <a:spLocks noGrp="1"/>
          </p:cNvSpPr>
          <p:nvPr>
            <p:ph sz="half" idx="10"/>
          </p:nvPr>
        </p:nvSpPr>
        <p:spPr>
          <a:xfrm>
            <a:off x="6172202"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BEB0654F-0269-494C-98F0-3283A29ACA37}"/>
              </a:ext>
            </a:extLst>
          </p:cNvPr>
          <p:cNvSpPr>
            <a:spLocks noGrp="1"/>
          </p:cNvSpPr>
          <p:nvPr>
            <p:ph type="sldNum" sz="quarter" idx="11"/>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24721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698555-9940-4EB7-A686-C22E91CD551B}"/>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38E60D12-30DB-446D-BF31-F167948B8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2DDF733E-E00C-437A-AE0A-8E8E5BA5920E}"/>
              </a:ext>
            </a:extLst>
          </p:cNvPr>
          <p:cNvSpPr>
            <a:spLocks noGrp="1"/>
          </p:cNvSpPr>
          <p:nvPr>
            <p:ph sz="half" idx="2"/>
          </p:nvPr>
        </p:nvSpPr>
        <p:spPr>
          <a:xfrm>
            <a:off x="839788" y="2505075"/>
            <a:ext cx="5157787"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3F948005-17BB-46D3-9677-3766F0786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5">
            <a:extLst>
              <a:ext uri="{FF2B5EF4-FFF2-40B4-BE49-F238E27FC236}">
                <a16:creationId xmlns:a16="http://schemas.microsoft.com/office/drawing/2014/main" id="{0B581D24-290F-4074-9A3E-B9BCD09620AC}"/>
              </a:ext>
            </a:extLst>
          </p:cNvPr>
          <p:cNvSpPr>
            <a:spLocks noGrp="1"/>
          </p:cNvSpPr>
          <p:nvPr>
            <p:ph sz="quarter" idx="4"/>
          </p:nvPr>
        </p:nvSpPr>
        <p:spPr>
          <a:xfrm>
            <a:off x="6172200" y="2505075"/>
            <a:ext cx="5183188"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F9D9922-A659-469D-B4D9-A7EA98553930}"/>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211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E34A77-37BB-4BF3-9D7A-79AB5E751882}"/>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11" name="Picture Placeholder 6">
            <a:extLst>
              <a:ext uri="{FF2B5EF4-FFF2-40B4-BE49-F238E27FC236}">
                <a16:creationId xmlns:a16="http://schemas.microsoft.com/office/drawing/2014/main" id="{7EE699DF-587B-4810-B56E-EA154F0E8B8B}"/>
              </a:ext>
            </a:extLst>
          </p:cNvPr>
          <p:cNvSpPr>
            <a:spLocks noGrp="1"/>
          </p:cNvSpPr>
          <p:nvPr>
            <p:ph type="pic" sz="quarter" idx="10"/>
          </p:nvPr>
        </p:nvSpPr>
        <p:spPr>
          <a:xfrm>
            <a:off x="5608638" y="1849438"/>
            <a:ext cx="6583362" cy="3302000"/>
          </a:xfrm>
        </p:spPr>
        <p:txBody>
          <a:bodyPr/>
          <a:lstStyle/>
          <a:p>
            <a:endParaRPr lang="en-US" dirty="0"/>
          </a:p>
        </p:txBody>
      </p:sp>
      <p:sp>
        <p:nvSpPr>
          <p:cNvPr id="12" name="Text Placeholder 8">
            <a:extLst>
              <a:ext uri="{FF2B5EF4-FFF2-40B4-BE49-F238E27FC236}">
                <a16:creationId xmlns:a16="http://schemas.microsoft.com/office/drawing/2014/main" id="{35BDC6FA-B1CD-4FC6-9888-E66EDED929DC}"/>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D7B03234-8F25-429B-82D9-DECDB3540695}"/>
              </a:ext>
            </a:extLst>
          </p:cNvPr>
          <p:cNvSpPr>
            <a:spLocks noGrp="1"/>
          </p:cNvSpPr>
          <p:nvPr>
            <p:ph type="sldNum" sz="quarter" idx="12"/>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38167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60F77-6D5A-45B4-90B8-214D7BA6610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7" name="Content Placeholder 2">
            <a:extLst>
              <a:ext uri="{FF2B5EF4-FFF2-40B4-BE49-F238E27FC236}">
                <a16:creationId xmlns:a16="http://schemas.microsoft.com/office/drawing/2014/main" id="{E7BDAC51-C64A-4C06-9E86-38C7AC565BDA}"/>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167B2790-AA41-4571-A12E-1364A4BF8124}"/>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8F8FCDCD-F128-49F2-8AEC-E85E67432952}"/>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62176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019883-9167-4C57-A1E0-36FFCB97F18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6" name="Picture Placeholder 2">
            <a:extLst>
              <a:ext uri="{FF2B5EF4-FFF2-40B4-BE49-F238E27FC236}">
                <a16:creationId xmlns:a16="http://schemas.microsoft.com/office/drawing/2014/main" id="{3A94749B-B34F-42CE-A1B2-905A20F19C1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5855D150-BFCA-4FE7-A79C-2CA3A61C2421}"/>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51912D31-7980-43CE-B6C6-D027AE727DA6}"/>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43530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chor="t">
            <a:normAutofit/>
          </a:bodyPr>
          <a:lstStyle>
            <a:lvl1pPr algn="ctr">
              <a:lnSpc>
                <a:spcPct val="100000"/>
              </a:lnSpc>
              <a:defRPr sz="4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286896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68905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5.png"/><Relationship Id="rId5" Type="http://schemas.openxmlformats.org/officeDocument/2006/relationships/slideLayout" Target="../slideLayouts/slideLayout13.xml"/><Relationship Id="rId10" Type="http://schemas.openxmlformats.org/officeDocument/2006/relationships/image" Target="../media/image2.svg"/><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A488A3D8-CF47-4546-940D-5B749F980CDE}"/>
              </a:ext>
            </a:extLst>
          </p:cNvPr>
          <p:cNvPicPr>
            <a:picLocks noChangeAspect="1"/>
          </p:cNvPicPr>
          <p:nvPr userDrawn="1"/>
        </p:nvPicPr>
        <p:blipFill rotWithShape="1">
          <a:blip r:embed="rId10">
            <a:extLst>
              <a:ext uri="{96DAC541-7B7A-43D3-8B79-37D633B846F1}">
                <asvg:svgBlip xmlns:asvg="http://schemas.microsoft.com/office/drawing/2016/SVG/main" r:embed="rId11"/>
              </a:ext>
            </a:extLst>
          </a:blip>
          <a:srcRect r="12879" b="7360"/>
          <a:stretch/>
        </p:blipFill>
        <p:spPr>
          <a:xfrm>
            <a:off x="7810500" y="1041748"/>
            <a:ext cx="4381500" cy="4659045"/>
          </a:xfrm>
          <a:prstGeom prst="rect">
            <a:avLst/>
          </a:prstGeom>
        </p:spPr>
      </p:pic>
      <p:sp>
        <p:nvSpPr>
          <p:cNvPr id="7" name="Rectangle 6">
            <a:extLst>
              <a:ext uri="{FF2B5EF4-FFF2-40B4-BE49-F238E27FC236}">
                <a16:creationId xmlns:a16="http://schemas.microsoft.com/office/drawing/2014/main" id="{D6735E12-E053-470D-BD72-30D4D84AC7CB}"/>
              </a:ext>
            </a:extLst>
          </p:cNvPr>
          <p:cNvSpPr/>
          <p:nvPr userDrawn="1"/>
        </p:nvSpPr>
        <p:spPr>
          <a:xfrm>
            <a:off x="0" y="5700793"/>
            <a:ext cx="12192000" cy="1157207"/>
          </a:xfrm>
          <a:prstGeom prst="rect">
            <a:avLst/>
          </a:prstGeom>
          <a:solidFill>
            <a:srgbClr val="002F6D"/>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Title Placeholder 1">
            <a:extLst>
              <a:ext uri="{FF2B5EF4-FFF2-40B4-BE49-F238E27FC236}">
                <a16:creationId xmlns:a16="http://schemas.microsoft.com/office/drawing/2014/main" id="{2F755134-ED20-4A2D-810F-7E5FA4795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2">
            <a:extLst>
              <a:ext uri="{FF2B5EF4-FFF2-40B4-BE49-F238E27FC236}">
                <a16:creationId xmlns:a16="http://schemas.microsoft.com/office/drawing/2014/main" id="{67B8663F-59C3-4047-89AF-08F90FB32F34}"/>
              </a:ext>
            </a:extLst>
          </p:cNvPr>
          <p:cNvSpPr>
            <a:spLocks noGrp="1"/>
          </p:cNvSpPr>
          <p:nvPr>
            <p:ph type="body" idx="1"/>
          </p:nvPr>
        </p:nvSpPr>
        <p:spPr>
          <a:xfrm>
            <a:off x="838200" y="1825625"/>
            <a:ext cx="10515600" cy="30015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California Community Colleges logo">
            <a:extLst>
              <a:ext uri="{FF2B5EF4-FFF2-40B4-BE49-F238E27FC236}">
                <a16:creationId xmlns:a16="http://schemas.microsoft.com/office/drawing/2014/main" id="{4D1F41B8-A97E-4305-AE95-D2889CE83444}"/>
              </a:ext>
            </a:extLst>
          </p:cNvPr>
          <p:cNvPicPr>
            <a:picLocks noChangeAspect="1"/>
          </p:cNvPicPr>
          <p:nvPr userDrawn="1"/>
        </p:nvPicPr>
        <p:blipFill>
          <a:blip r:embed="rId12"/>
          <a:stretch>
            <a:fillRect/>
          </a:stretch>
        </p:blipFill>
        <p:spPr>
          <a:xfrm>
            <a:off x="320140" y="6001350"/>
            <a:ext cx="1579813" cy="596917"/>
          </a:xfrm>
          <a:prstGeom prst="rect">
            <a:avLst/>
          </a:prstGeom>
        </p:spPr>
      </p:pic>
      <p:sp>
        <p:nvSpPr>
          <p:cNvPr id="2" name="Slide Number Placeholder 1">
            <a:extLst>
              <a:ext uri="{FF2B5EF4-FFF2-40B4-BE49-F238E27FC236}">
                <a16:creationId xmlns:a16="http://schemas.microsoft.com/office/drawing/2014/main" id="{A0584A05-C9BB-4E27-8BD0-58F6EE13144C}"/>
              </a:ext>
            </a:extLst>
          </p:cNvPr>
          <p:cNvSpPr>
            <a:spLocks noGrp="1"/>
          </p:cNvSpPr>
          <p:nvPr>
            <p:ph type="sldNum" sz="quarter" idx="4"/>
          </p:nvPr>
        </p:nvSpPr>
        <p:spPr>
          <a:xfrm>
            <a:off x="8610600" y="6102326"/>
            <a:ext cx="2743200" cy="365125"/>
          </a:xfrm>
          <a:prstGeom prst="rect">
            <a:avLst/>
          </a:prstGeom>
        </p:spPr>
        <p:txBody>
          <a:bodyPr vert="horz" lIns="91440" tIns="45720" rIns="91440" bIns="45720" rtlCol="0" anchor="ctr"/>
          <a:lstStyle>
            <a:lvl1pPr algn="r">
              <a:defRPr sz="1200">
                <a:solidFill>
                  <a:schemeClr val="bg1"/>
                </a:solidFill>
                <a:latin typeface="+mn-lt"/>
              </a:defRPr>
            </a:lvl1p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37156174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r="12879" b="7360"/>
          <a:stretch/>
        </p:blipFill>
        <p:spPr>
          <a:xfrm>
            <a:off x="7810500" y="1041748"/>
            <a:ext cx="4381500" cy="4659045"/>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11"/>
          <a:stretch>
            <a:fillRect/>
          </a:stretch>
        </p:blipFill>
        <p:spPr>
          <a:xfrm>
            <a:off x="320140" y="6001350"/>
            <a:ext cx="1579813" cy="596918"/>
          </a:xfrm>
          <a:prstGeom prst="rect">
            <a:avLst/>
          </a:prstGeom>
        </p:spPr>
      </p:pic>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270914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80" r:id="rId6"/>
    <p:sldLayoutId id="2147483681"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hyperlink" Target="https://www.cccco.edu/About-Us/Chancellors-Office/Divisions/Educational-Services-and-Support/What-we-do/Curriculum-and-Instruction-Unit/Templates-For-Approved-Transfer-Model-Curriculum" TargetMode="Externa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hyperlink" Target="https://www.cccco.edu/About-Us/Chancellors-Office/Divisions/Educational-Services-and-Support/What-we-do/Curriculum-and-Instruction-Uni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mailto:drodriguez@cccco.edu" TargetMode="External"/><Relationship Id="rId3" Type="http://schemas.openxmlformats.org/officeDocument/2006/relationships/hyperlink" Target="mailto:nkelly@cccco.edu" TargetMode="External"/><Relationship Id="rId7" Type="http://schemas.openxmlformats.org/officeDocument/2006/relationships/hyperlink" Target="mailto:bquinn@cccco.edu" TargetMode="External"/><Relationship Id="rId2" Type="http://schemas.openxmlformats.org/officeDocument/2006/relationships/hyperlink" Target="mailto:pblank@cccco.edu" TargetMode="External"/><Relationship Id="rId1" Type="http://schemas.openxmlformats.org/officeDocument/2006/relationships/slideLayout" Target="../slideLayouts/slideLayout2.xml"/><Relationship Id="rId6" Type="http://schemas.openxmlformats.org/officeDocument/2006/relationships/hyperlink" Target="mailto:wfinche@cccco.edu" TargetMode="External"/><Relationship Id="rId5" Type="http://schemas.openxmlformats.org/officeDocument/2006/relationships/hyperlink" Target="mailto:gbrowne@cccco.edu" TargetMode="External"/><Relationship Id="rId4" Type="http://schemas.openxmlformats.org/officeDocument/2006/relationships/hyperlink" Target="mailto:ngriffin@cccco.edu" TargetMode="External"/><Relationship Id="rId9" Type="http://schemas.openxmlformats.org/officeDocument/2006/relationships/hyperlink" Target="mailto:cguiney@cccco.edu"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8FEF5590-87FD-C344-BCEF-789F88CD639F}"/>
              </a:ext>
            </a:extLst>
          </p:cNvPr>
          <p:cNvSpPr>
            <a:spLocks noGrp="1" noChangeArrowheads="1"/>
          </p:cNvSpPr>
          <p:nvPr>
            <p:ph type="title"/>
          </p:nvPr>
        </p:nvSpPr>
        <p:spPr>
          <a:xfrm>
            <a:off x="1943100" y="5200650"/>
            <a:ext cx="7924800" cy="1657349"/>
          </a:xfrm>
        </p:spPr>
        <p:txBody>
          <a:bodyPr>
            <a:normAutofit fontScale="90000"/>
          </a:bodyPr>
          <a:lstStyle/>
          <a:p>
            <a:pPr algn="l"/>
            <a:r>
              <a:rPr lang="en-US" sz="3600" b="1" dirty="0">
                <a:solidFill>
                  <a:schemeClr val="bg1"/>
                </a:solidFill>
                <a:latin typeface="Calibri" panose="020F0502020204030204" pitchFamily="34" charset="0"/>
                <a:ea typeface="Tahoma" panose="020B0604030504040204" pitchFamily="34" charset="0"/>
                <a:cs typeface="Calibri" panose="020F0502020204030204" pitchFamily="34" charset="0"/>
              </a:rPr>
              <a:t>Program Submission Requirements</a:t>
            </a:r>
            <a:br>
              <a:rPr lang="en-US" sz="3600" b="1" dirty="0">
                <a:solidFill>
                  <a:schemeClr val="bg1"/>
                </a:solidFill>
                <a:latin typeface="Calibri" panose="020F0502020204030204" pitchFamily="34" charset="0"/>
                <a:ea typeface="Tahoma" panose="020B0604030504040204" pitchFamily="34" charset="0"/>
                <a:cs typeface="Calibri" panose="020F0502020204030204" pitchFamily="34" charset="0"/>
              </a:rPr>
            </a:br>
            <a:r>
              <a:rPr lang="en-US" sz="2700" dirty="0">
                <a:solidFill>
                  <a:schemeClr val="bg1"/>
                </a:solidFill>
                <a:latin typeface="Calibri"/>
                <a:ea typeface="Source Sans Pro"/>
                <a:cs typeface="Calibri"/>
              </a:rPr>
              <a:t>Chancellor’s Office</a:t>
            </a:r>
            <a:br>
              <a:rPr lang="en-US" sz="2700" b="1" dirty="0">
                <a:solidFill>
                  <a:schemeClr val="bg1"/>
                </a:solidFill>
                <a:latin typeface="Calibri" panose="020F0502020204030204" pitchFamily="34" charset="0"/>
                <a:ea typeface="Tahoma" panose="020B0604030504040204" pitchFamily="34" charset="0"/>
                <a:cs typeface="Calibri" panose="020F0502020204030204" pitchFamily="34" charset="0"/>
              </a:rPr>
            </a:br>
            <a:r>
              <a:rPr lang="en-US" sz="2700" dirty="0">
                <a:solidFill>
                  <a:schemeClr val="bg1"/>
                </a:solidFill>
                <a:latin typeface="Calibri"/>
                <a:ea typeface="Source Sans Pro"/>
                <a:cs typeface="Calibri"/>
              </a:rPr>
              <a:t>Raul Arambula, Patti Blank, </a:t>
            </a:r>
            <a:r>
              <a:rPr lang="en-US" sz="2700" dirty="0" err="1">
                <a:solidFill>
                  <a:schemeClr val="bg1"/>
                </a:solidFill>
                <a:latin typeface="Calibri"/>
                <a:ea typeface="Source Sans Pro"/>
                <a:cs typeface="Calibri"/>
              </a:rPr>
              <a:t>Zitlali</a:t>
            </a:r>
            <a:r>
              <a:rPr lang="en-US" sz="2700" dirty="0">
                <a:solidFill>
                  <a:schemeClr val="bg1"/>
                </a:solidFill>
                <a:latin typeface="Calibri"/>
                <a:ea typeface="Source Sans Pro"/>
                <a:cs typeface="Calibri"/>
              </a:rPr>
              <a:t> Torres,  and Kevin Lovelace </a:t>
            </a:r>
            <a:br>
              <a:rPr lang="en-US" dirty="0">
                <a:solidFill>
                  <a:srgbClr val="002060"/>
                </a:solidFill>
                <a:latin typeface="Calibri"/>
                <a:ea typeface="Source Sans Pro"/>
                <a:cs typeface="Calibri"/>
              </a:rPr>
            </a:br>
            <a:endParaRPr lang="en-US" altLang="en-US" dirty="0">
              <a:solidFill>
                <a:schemeClr val="bg1"/>
              </a:solidFill>
            </a:endParaRPr>
          </a:p>
        </p:txBody>
      </p:sp>
    </p:spTree>
    <p:extLst>
      <p:ext uri="{BB962C8B-B14F-4D97-AF65-F5344CB8AC3E}">
        <p14:creationId xmlns:p14="http://schemas.microsoft.com/office/powerpoint/2010/main" val="746952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01458" y="622514"/>
            <a:ext cx="10652342" cy="800907"/>
          </a:xfrm>
        </p:spPr>
        <p:txBody>
          <a:bodyPr>
            <a:noAutofit/>
          </a:bodyPr>
          <a:lstStyle/>
          <a:p>
            <a:r>
              <a:rPr lang="en-US" sz="3800" b="1" dirty="0">
                <a:cs typeface="Calibri" panose="020F0502020204030204" pitchFamily="34" charset="0"/>
              </a:rPr>
              <a:t>Requirements for All Program Submissions</a:t>
            </a:r>
            <a:endParaRPr lang="en-US" sz="3800" dirty="0"/>
          </a:p>
        </p:txBody>
      </p:sp>
      <p:sp>
        <p:nvSpPr>
          <p:cNvPr id="8" name="Subtitle 7"/>
          <p:cNvSpPr>
            <a:spLocks noGrp="1"/>
          </p:cNvSpPr>
          <p:nvPr>
            <p:ph type="subTitle" idx="1"/>
          </p:nvPr>
        </p:nvSpPr>
        <p:spPr>
          <a:xfrm>
            <a:off x="588723" y="1578280"/>
            <a:ext cx="10985326" cy="4008328"/>
          </a:xfrm>
        </p:spPr>
        <p:txBody>
          <a:bodyPr>
            <a:normAutofit/>
          </a:bodyPr>
          <a:lstStyle/>
          <a:p>
            <a:pPr marL="457200" indent="-457200">
              <a:lnSpc>
                <a:spcPct val="100000"/>
              </a:lnSpc>
              <a:spcBef>
                <a:spcPts val="1800"/>
              </a:spcBef>
              <a:buFont typeface="Wingdings" panose="05000000000000000000" pitchFamily="2" charset="2"/>
              <a:buChar char="ü"/>
            </a:pPr>
            <a:r>
              <a:rPr lang="en-US" sz="3200" dirty="0">
                <a:solidFill>
                  <a:srgbClr val="002060"/>
                </a:solidFill>
                <a:latin typeface="+mj-lt"/>
                <a:ea typeface="Tahoma" panose="020B0604030504040204" pitchFamily="34" charset="0"/>
                <a:cs typeface="Calibri" panose="020F0502020204030204" pitchFamily="34" charset="0"/>
              </a:rPr>
              <a:t>Proposal fields in </a:t>
            </a:r>
            <a:r>
              <a:rPr lang="en-US" sz="3200" dirty="0" err="1">
                <a:solidFill>
                  <a:srgbClr val="002060"/>
                </a:solidFill>
                <a:latin typeface="+mj-lt"/>
                <a:ea typeface="Tahoma" panose="020B0604030504040204" pitchFamily="34" charset="0"/>
                <a:cs typeface="Calibri" panose="020F0502020204030204" pitchFamily="34" charset="0"/>
              </a:rPr>
              <a:t>COCI</a:t>
            </a:r>
            <a:r>
              <a:rPr lang="en-US" sz="3200" dirty="0">
                <a:solidFill>
                  <a:srgbClr val="002060"/>
                </a:solidFill>
                <a:latin typeface="+mj-lt"/>
                <a:ea typeface="Tahoma" panose="020B0604030504040204" pitchFamily="34" charset="0"/>
                <a:cs typeface="Calibri" panose="020F0502020204030204" pitchFamily="34" charset="0"/>
              </a:rPr>
              <a:t> are filled in correctly</a:t>
            </a:r>
          </a:p>
          <a:p>
            <a:pPr marL="457200" indent="-457200">
              <a:lnSpc>
                <a:spcPct val="100000"/>
              </a:lnSpc>
              <a:spcBef>
                <a:spcPts val="1800"/>
              </a:spcBef>
              <a:buFont typeface="Wingdings" panose="05000000000000000000" pitchFamily="2" charset="2"/>
              <a:buChar char="ü"/>
            </a:pPr>
            <a:r>
              <a:rPr lang="en-US" sz="3200" dirty="0">
                <a:solidFill>
                  <a:srgbClr val="002060"/>
                </a:solidFill>
                <a:latin typeface="+mj-lt"/>
                <a:ea typeface="Tahoma" panose="020B0604030504040204" pitchFamily="34" charset="0"/>
                <a:cs typeface="Calibri" panose="020F0502020204030204" pitchFamily="34" charset="0"/>
              </a:rPr>
              <a:t>Course Outline of Records (</a:t>
            </a:r>
            <a:r>
              <a:rPr lang="en-US" sz="3200" dirty="0" err="1">
                <a:solidFill>
                  <a:srgbClr val="002060"/>
                </a:solidFill>
                <a:latin typeface="+mj-lt"/>
                <a:ea typeface="Tahoma" panose="020B0604030504040204" pitchFamily="34" charset="0"/>
                <a:cs typeface="Calibri" panose="020F0502020204030204" pitchFamily="34" charset="0"/>
              </a:rPr>
              <a:t>CORs</a:t>
            </a:r>
            <a:r>
              <a:rPr lang="en-US" sz="3200" dirty="0">
                <a:solidFill>
                  <a:srgbClr val="002060"/>
                </a:solidFill>
                <a:latin typeface="+mj-lt"/>
                <a:ea typeface="Tahoma" panose="020B0604030504040204" pitchFamily="34" charset="0"/>
                <a:cs typeface="Calibri" panose="020F0502020204030204" pitchFamily="34" charset="0"/>
              </a:rPr>
              <a:t>) for all courses are attached</a:t>
            </a:r>
          </a:p>
          <a:p>
            <a:pPr marL="457200" indent="-457200">
              <a:lnSpc>
                <a:spcPct val="100000"/>
              </a:lnSpc>
              <a:spcBef>
                <a:spcPts val="1800"/>
              </a:spcBef>
              <a:buFont typeface="Wingdings" panose="05000000000000000000" pitchFamily="2" charset="2"/>
              <a:buChar char="ü"/>
            </a:pPr>
            <a:r>
              <a:rPr lang="en-US" sz="3200" dirty="0">
                <a:solidFill>
                  <a:srgbClr val="002060"/>
                </a:solidFill>
                <a:latin typeface="+mj-lt"/>
                <a:ea typeface="Tahoma" panose="020B0604030504040204" pitchFamily="34" charset="0"/>
                <a:cs typeface="Calibri" panose="020F0502020204030204" pitchFamily="34" charset="0"/>
              </a:rPr>
              <a:t>Narrative is complete and accurate</a:t>
            </a:r>
          </a:p>
          <a:p>
            <a:pPr marL="457200" indent="-457200">
              <a:lnSpc>
                <a:spcPct val="100000"/>
              </a:lnSpc>
              <a:spcBef>
                <a:spcPts val="1800"/>
              </a:spcBef>
              <a:buFont typeface="Wingdings" panose="05000000000000000000" pitchFamily="2" charset="2"/>
              <a:buChar char="ü"/>
            </a:pPr>
            <a:r>
              <a:rPr lang="en-US" sz="3200" dirty="0">
                <a:solidFill>
                  <a:srgbClr val="002060"/>
                </a:solidFill>
                <a:latin typeface="+mj-lt"/>
                <a:ea typeface="Tahoma" panose="020B0604030504040204" pitchFamily="34" charset="0"/>
                <a:cs typeface="Calibri" panose="020F0502020204030204" pitchFamily="34" charset="0"/>
              </a:rPr>
              <a:t>Information in </a:t>
            </a:r>
            <a:r>
              <a:rPr lang="en-US" sz="3200" dirty="0" err="1">
                <a:solidFill>
                  <a:srgbClr val="002060"/>
                </a:solidFill>
                <a:latin typeface="+mj-lt"/>
                <a:ea typeface="Tahoma" panose="020B0604030504040204" pitchFamily="34" charset="0"/>
                <a:cs typeface="Calibri" panose="020F0502020204030204" pitchFamily="34" charset="0"/>
              </a:rPr>
              <a:t>COCI</a:t>
            </a:r>
            <a:r>
              <a:rPr lang="en-US" sz="3200" dirty="0">
                <a:solidFill>
                  <a:srgbClr val="002060"/>
                </a:solidFill>
                <a:latin typeface="+mj-lt"/>
                <a:ea typeface="Tahoma" panose="020B0604030504040204" pitchFamily="34" charset="0"/>
                <a:cs typeface="Calibri" panose="020F0502020204030204" pitchFamily="34" charset="0"/>
              </a:rPr>
              <a:t> fields, Narrative, and supporting documents match </a:t>
            </a:r>
            <a:r>
              <a:rPr lang="en-US" sz="3200" b="1" dirty="0">
                <a:solidFill>
                  <a:srgbClr val="002060"/>
                </a:solidFill>
                <a:latin typeface="+mj-lt"/>
                <a:ea typeface="Tahoma" panose="020B0604030504040204" pitchFamily="34" charset="0"/>
                <a:cs typeface="Calibri" panose="020F0502020204030204" pitchFamily="34" charset="0"/>
              </a:rPr>
              <a:t>exactly </a:t>
            </a:r>
            <a:r>
              <a:rPr lang="en-US" sz="3200" dirty="0">
                <a:solidFill>
                  <a:srgbClr val="002060"/>
                </a:solidFill>
                <a:latin typeface="+mj-lt"/>
                <a:ea typeface="Tahoma" panose="020B0604030504040204" pitchFamily="34" charset="0"/>
                <a:cs typeface="Calibri" panose="020F0502020204030204" pitchFamily="34" charset="0"/>
              </a:rPr>
              <a:t>(i.e. </a:t>
            </a:r>
            <a:r>
              <a:rPr lang="en-US" sz="3000" dirty="0">
                <a:solidFill>
                  <a:srgbClr val="002060"/>
                </a:solidFill>
                <a:latin typeface="+mj-lt"/>
                <a:ea typeface="Tahoma" panose="020B0604030504040204" pitchFamily="34" charset="0"/>
                <a:cs typeface="Calibri" panose="020F0502020204030204" pitchFamily="34" charset="0"/>
              </a:rPr>
              <a:t>Units, </a:t>
            </a:r>
            <a:r>
              <a:rPr lang="en-US" sz="3000" dirty="0" err="1">
                <a:solidFill>
                  <a:srgbClr val="002060"/>
                </a:solidFill>
                <a:latin typeface="+mj-lt"/>
                <a:ea typeface="Tahoma" panose="020B0604030504040204" pitchFamily="34" charset="0"/>
                <a:cs typeface="Calibri" panose="020F0502020204030204" pitchFamily="34" charset="0"/>
              </a:rPr>
              <a:t>CORS</a:t>
            </a:r>
            <a:r>
              <a:rPr lang="en-US" sz="3000" dirty="0">
                <a:solidFill>
                  <a:srgbClr val="002060"/>
                </a:solidFill>
                <a:latin typeface="+mj-lt"/>
                <a:ea typeface="Tahoma" panose="020B0604030504040204" pitchFamily="34" charset="0"/>
                <a:cs typeface="Calibri" panose="020F0502020204030204" pitchFamily="34" charset="0"/>
              </a:rPr>
              <a:t>, course titles, etc.).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73256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002060"/>
                </a:solidFill>
                <a:latin typeface="Source Sans Pro"/>
                <a:ea typeface="Source Sans Pro"/>
                <a:cs typeface="Calibri"/>
              </a:rPr>
              <a:t>POP QUIZ!!!!</a:t>
            </a:r>
            <a:endParaRPr lang="en-US" sz="3600" dirty="0">
              <a:latin typeface="Source Sans Pro"/>
              <a:ea typeface="Source Sans Pro"/>
              <a:cs typeface="Calibri"/>
            </a:endParaRPr>
          </a:p>
        </p:txBody>
      </p:sp>
      <p:sp>
        <p:nvSpPr>
          <p:cNvPr id="3" name="Content Placeholder 2"/>
          <p:cNvSpPr>
            <a:spLocks noGrp="1"/>
          </p:cNvSpPr>
          <p:nvPr>
            <p:ph idx="1"/>
          </p:nvPr>
        </p:nvSpPr>
        <p:spPr>
          <a:xfrm>
            <a:off x="838200" y="1356995"/>
            <a:ext cx="10515600" cy="3654512"/>
          </a:xfrm>
        </p:spPr>
        <p:txBody>
          <a:bodyPr vert="horz" lIns="91440" tIns="45720" rIns="91440" bIns="45720" rtlCol="0" anchor="t">
            <a:normAutofit/>
          </a:bodyPr>
          <a:lstStyle/>
          <a:p>
            <a:pPr>
              <a:lnSpc>
                <a:spcPct val="100000"/>
              </a:lnSpc>
            </a:pPr>
            <a:r>
              <a:rPr lang="en-US" sz="2400" dirty="0">
                <a:solidFill>
                  <a:srgbClr val="002060"/>
                </a:solidFill>
                <a:latin typeface="Source Sans Pro"/>
                <a:ea typeface="Source Sans Pro"/>
                <a:cs typeface="Calibri"/>
              </a:rPr>
              <a:t>Supporting documentation is the same regardless of award type or program goal?</a:t>
            </a:r>
            <a:r>
              <a:rPr lang="en-US" sz="2400" b="1" dirty="0">
                <a:solidFill>
                  <a:srgbClr val="002060"/>
                </a:solidFill>
                <a:latin typeface="Source Sans Pro"/>
                <a:ea typeface="Source Sans Pro"/>
                <a:cs typeface="Calibri"/>
              </a:rPr>
              <a:t>    </a:t>
            </a:r>
            <a:endParaRPr lang="en-US" sz="2400" b="1" dirty="0">
              <a:solidFill>
                <a:srgbClr val="002060"/>
              </a:solidFill>
              <a:cs typeface="Calibri" panose="020F0502020204030204" pitchFamily="34" charset="0"/>
            </a:endParaRPr>
          </a:p>
          <a:p>
            <a:pPr marL="0" indent="0">
              <a:lnSpc>
                <a:spcPct val="100000"/>
              </a:lnSpc>
              <a:buNone/>
            </a:pPr>
            <a:endParaRPr lang="en-US" sz="2400" dirty="0">
              <a:solidFill>
                <a:srgbClr val="002060"/>
              </a:solidFill>
              <a:latin typeface="Source Sans Pro"/>
              <a:ea typeface="Source Sans Pro"/>
              <a:cs typeface="Calibri"/>
            </a:endParaRPr>
          </a:p>
          <a:p>
            <a:pPr>
              <a:lnSpc>
                <a:spcPct val="100000"/>
              </a:lnSpc>
            </a:pPr>
            <a:r>
              <a:rPr lang="en-US" sz="2400" dirty="0">
                <a:solidFill>
                  <a:srgbClr val="002060"/>
                </a:solidFill>
                <a:latin typeface="Source Sans Pro"/>
                <a:ea typeface="Source Sans Pro"/>
                <a:cs typeface="Calibri"/>
              </a:rPr>
              <a:t>The current version of the Program and Course Approval Handbook is...</a:t>
            </a:r>
            <a:endParaRPr lang="en-US" dirty="0">
              <a:latin typeface="Source Sans Pro"/>
              <a:ea typeface="Source Sans Pro"/>
              <a:cs typeface="Calibri"/>
            </a:endParaRPr>
          </a:p>
          <a:p>
            <a:pPr marL="0" indent="0">
              <a:lnSpc>
                <a:spcPct val="100000"/>
              </a:lnSpc>
              <a:buNone/>
            </a:pPr>
            <a:r>
              <a:rPr lang="en-US" sz="2400" b="1" dirty="0">
                <a:solidFill>
                  <a:srgbClr val="002060"/>
                </a:solidFill>
                <a:latin typeface="Source Sans Pro"/>
                <a:ea typeface="Source Sans Pro"/>
                <a:cs typeface="Calibri"/>
              </a:rPr>
              <a:t>    </a:t>
            </a:r>
            <a:endParaRPr lang="en-US" sz="3200" b="1">
              <a:solidFill>
                <a:srgbClr val="00B050"/>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272" y="5011507"/>
            <a:ext cx="1704442" cy="1704442"/>
          </a:xfrm>
          <a:prstGeom prst="rect">
            <a:avLst/>
          </a:prstGeom>
        </p:spPr>
      </p:pic>
      <p:sp>
        <p:nvSpPr>
          <p:cNvPr id="7" name="TextBox 6">
            <a:extLst>
              <a:ext uri="{FF2B5EF4-FFF2-40B4-BE49-F238E27FC236}">
                <a16:creationId xmlns:a16="http://schemas.microsoft.com/office/drawing/2014/main" id="{6A5D9B65-9987-469A-A472-B9C0FE37A8DB}"/>
              </a:ext>
            </a:extLst>
          </p:cNvPr>
          <p:cNvSpPr txBox="1"/>
          <p:nvPr/>
        </p:nvSpPr>
        <p:spPr>
          <a:xfrm>
            <a:off x="6924136" y="586021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Please use your smartphone camera app to scan the QR code</a:t>
            </a:r>
          </a:p>
        </p:txBody>
      </p:sp>
    </p:spTree>
    <p:extLst>
      <p:ext uri="{BB962C8B-B14F-4D97-AF65-F5344CB8AC3E}">
        <p14:creationId xmlns:p14="http://schemas.microsoft.com/office/powerpoint/2010/main" val="357735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002060"/>
                </a:solidFill>
                <a:latin typeface="Source Sans Pro"/>
                <a:ea typeface="Source Sans Pro"/>
                <a:cs typeface="Calibri"/>
              </a:rPr>
              <a:t>POP QUIZ!!!!</a:t>
            </a:r>
            <a:endParaRPr lang="en-US" sz="3600" dirty="0">
              <a:latin typeface="Source Sans Pro"/>
              <a:ea typeface="Source Sans Pro"/>
              <a:cs typeface="Calibri"/>
            </a:endParaRPr>
          </a:p>
        </p:txBody>
      </p:sp>
      <p:sp>
        <p:nvSpPr>
          <p:cNvPr id="3" name="Content Placeholder 2"/>
          <p:cNvSpPr>
            <a:spLocks noGrp="1"/>
          </p:cNvSpPr>
          <p:nvPr>
            <p:ph idx="1"/>
          </p:nvPr>
        </p:nvSpPr>
        <p:spPr>
          <a:xfrm>
            <a:off x="838200" y="1356995"/>
            <a:ext cx="10515600" cy="3654512"/>
          </a:xfrm>
        </p:spPr>
        <p:txBody>
          <a:bodyPr vert="horz" lIns="91440" tIns="45720" rIns="91440" bIns="45720" rtlCol="0" anchor="t">
            <a:normAutofit/>
          </a:bodyPr>
          <a:lstStyle/>
          <a:p>
            <a:pPr>
              <a:lnSpc>
                <a:spcPct val="100000"/>
              </a:lnSpc>
            </a:pPr>
            <a:r>
              <a:rPr lang="en-US" sz="2400" dirty="0">
                <a:solidFill>
                  <a:srgbClr val="002060"/>
                </a:solidFill>
                <a:latin typeface="Source Sans Pro"/>
                <a:ea typeface="Source Sans Pro"/>
                <a:cs typeface="Calibri"/>
              </a:rPr>
              <a:t>Supporting documentation is the same regardless of award type or program goal.</a:t>
            </a:r>
            <a:r>
              <a:rPr lang="en-US" sz="2400" b="1" dirty="0">
                <a:solidFill>
                  <a:srgbClr val="002060"/>
                </a:solidFill>
                <a:latin typeface="Source Sans Pro"/>
                <a:ea typeface="Source Sans Pro"/>
                <a:cs typeface="Calibri"/>
              </a:rPr>
              <a:t>    </a:t>
            </a:r>
            <a:endParaRPr lang="en-US" sz="2400" b="1" dirty="0">
              <a:solidFill>
                <a:srgbClr val="002060"/>
              </a:solidFill>
              <a:cs typeface="Calibri" panose="020F0502020204030204" pitchFamily="34" charset="0"/>
            </a:endParaRPr>
          </a:p>
          <a:p>
            <a:pPr marL="0" indent="0">
              <a:lnSpc>
                <a:spcPct val="100000"/>
              </a:lnSpc>
              <a:buNone/>
            </a:pPr>
            <a:r>
              <a:rPr lang="en-US" sz="2400" dirty="0">
                <a:solidFill>
                  <a:srgbClr val="002060"/>
                </a:solidFill>
                <a:latin typeface="Source Sans Pro"/>
                <a:ea typeface="Source Sans Pro"/>
                <a:cs typeface="Calibri"/>
              </a:rPr>
              <a:t>    </a:t>
            </a:r>
            <a:r>
              <a:rPr lang="en-US" sz="3200" b="1" dirty="0">
                <a:solidFill>
                  <a:srgbClr val="002060"/>
                </a:solidFill>
                <a:latin typeface="Source Sans Pro"/>
                <a:ea typeface="Source Sans Pro"/>
                <a:cs typeface="Calibri"/>
              </a:rPr>
              <a:t>False</a:t>
            </a:r>
          </a:p>
          <a:p>
            <a:pPr>
              <a:lnSpc>
                <a:spcPct val="100000"/>
              </a:lnSpc>
            </a:pPr>
            <a:r>
              <a:rPr lang="en-US" sz="2400" dirty="0">
                <a:solidFill>
                  <a:srgbClr val="002060"/>
                </a:solidFill>
                <a:latin typeface="Source Sans Pro"/>
                <a:ea typeface="Source Sans Pro"/>
                <a:cs typeface="Calibri"/>
              </a:rPr>
              <a:t>The current version of the Program and Course Approval Handbook is...</a:t>
            </a:r>
            <a:endParaRPr lang="en-US" dirty="0">
              <a:latin typeface="Source Sans Pro"/>
              <a:ea typeface="Source Sans Pro"/>
              <a:cs typeface="Calibri"/>
            </a:endParaRPr>
          </a:p>
          <a:p>
            <a:pPr marL="0" indent="0">
              <a:lnSpc>
                <a:spcPct val="100000"/>
              </a:lnSpc>
              <a:buNone/>
            </a:pPr>
            <a:r>
              <a:rPr lang="en-US" sz="2400" b="1" dirty="0">
                <a:solidFill>
                  <a:srgbClr val="002060"/>
                </a:solidFill>
                <a:latin typeface="Source Sans Pro"/>
                <a:ea typeface="Source Sans Pro"/>
                <a:cs typeface="Calibri"/>
              </a:rPr>
              <a:t>   </a:t>
            </a:r>
            <a:r>
              <a:rPr lang="en-US" sz="3200" b="1" dirty="0">
                <a:solidFill>
                  <a:srgbClr val="002060"/>
                </a:solidFill>
                <a:latin typeface="Source Sans Pro"/>
                <a:ea typeface="Source Sans Pro"/>
                <a:cs typeface="Calibri"/>
              </a:rPr>
              <a:t> 7</a:t>
            </a:r>
            <a:endParaRPr lang="en-US" sz="3200" b="1" dirty="0">
              <a:solidFill>
                <a:srgbClr val="00B050"/>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272" y="5011507"/>
            <a:ext cx="1704442" cy="1704442"/>
          </a:xfrm>
          <a:prstGeom prst="rect">
            <a:avLst/>
          </a:prstGeom>
        </p:spPr>
      </p:pic>
      <p:sp>
        <p:nvSpPr>
          <p:cNvPr id="7" name="TextBox 6">
            <a:extLst>
              <a:ext uri="{FF2B5EF4-FFF2-40B4-BE49-F238E27FC236}">
                <a16:creationId xmlns:a16="http://schemas.microsoft.com/office/drawing/2014/main" id="{E9BBB68F-E5CB-43E6-9310-6D9E97DE319D}"/>
              </a:ext>
            </a:extLst>
          </p:cNvPr>
          <p:cNvSpPr txBox="1"/>
          <p:nvPr/>
        </p:nvSpPr>
        <p:spPr>
          <a:xfrm>
            <a:off x="6924136" y="586021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Please use your smartphone camera app to scan the QR code</a:t>
            </a:r>
          </a:p>
        </p:txBody>
      </p:sp>
    </p:spTree>
    <p:extLst>
      <p:ext uri="{BB962C8B-B14F-4D97-AF65-F5344CB8AC3E}">
        <p14:creationId xmlns:p14="http://schemas.microsoft.com/office/powerpoint/2010/main" val="145828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1125472"/>
          </a:xfrm>
        </p:spPr>
        <p:txBody>
          <a:bodyPr>
            <a:normAutofit/>
          </a:bodyPr>
          <a:lstStyle/>
          <a:p>
            <a:r>
              <a:rPr lang="en-US" sz="3800" b="1" dirty="0">
                <a:solidFill>
                  <a:srgbClr val="002060"/>
                </a:solidFill>
                <a:latin typeface="+mj-lt"/>
                <a:cs typeface="Calibri" panose="020F0502020204030204" pitchFamily="34" charset="0"/>
              </a:rPr>
              <a:t>Supporting</a:t>
            </a:r>
            <a:r>
              <a:rPr lang="en-US" sz="3800" b="1" dirty="0">
                <a:latin typeface="+mj-lt"/>
                <a:cs typeface="Calibri" panose="020F0502020204030204" pitchFamily="34" charset="0"/>
              </a:rPr>
              <a:t> Documentation</a:t>
            </a:r>
            <a:endParaRPr lang="en-US" sz="3800" dirty="0">
              <a:latin typeface="+mj-lt"/>
            </a:endParaRPr>
          </a:p>
        </p:txBody>
      </p:sp>
      <p:sp>
        <p:nvSpPr>
          <p:cNvPr id="6" name="Content Placeholder 5"/>
          <p:cNvSpPr>
            <a:spLocks noGrp="1"/>
          </p:cNvSpPr>
          <p:nvPr>
            <p:ph sz="half" idx="1"/>
          </p:nvPr>
        </p:nvSpPr>
        <p:spPr>
          <a:xfrm>
            <a:off x="838199" y="1590805"/>
            <a:ext cx="8806841" cy="4020855"/>
          </a:xfrm>
        </p:spPr>
        <p:txBody>
          <a:bodyPr>
            <a:normAutofit/>
          </a:bodyPr>
          <a:lstStyle/>
          <a:p>
            <a:pPr>
              <a:lnSpc>
                <a:spcPct val="100000"/>
              </a:lnSpc>
            </a:pPr>
            <a:r>
              <a:rPr lang="en-US" sz="3200" dirty="0">
                <a:solidFill>
                  <a:srgbClr val="002060"/>
                </a:solidFill>
                <a:cs typeface="Calibri" panose="020F0502020204030204" pitchFamily="34" charset="0"/>
              </a:rPr>
              <a:t>Required supporting documentation varies by award type and program goal</a:t>
            </a:r>
          </a:p>
          <a:p>
            <a:pPr>
              <a:lnSpc>
                <a:spcPct val="100000"/>
              </a:lnSpc>
            </a:pPr>
            <a:r>
              <a:rPr lang="en-US" sz="3200" dirty="0">
                <a:solidFill>
                  <a:srgbClr val="002060"/>
                </a:solidFill>
                <a:cs typeface="Calibri" panose="020F0502020204030204" pitchFamily="34" charset="0"/>
              </a:rPr>
              <a:t>For details refer to </a:t>
            </a:r>
            <a:r>
              <a:rPr lang="en-US" sz="3200" dirty="0" err="1">
                <a:solidFill>
                  <a:srgbClr val="002060"/>
                </a:solidFill>
                <a:cs typeface="Calibri" panose="020F0502020204030204" pitchFamily="34" charset="0"/>
              </a:rPr>
              <a:t>PCAH</a:t>
            </a:r>
            <a:r>
              <a:rPr lang="en-US" sz="3200" dirty="0">
                <a:solidFill>
                  <a:srgbClr val="002060"/>
                </a:solidFill>
                <a:cs typeface="Calibri" panose="020F0502020204030204" pitchFamily="34" charset="0"/>
              </a:rPr>
              <a:t> (7</a:t>
            </a:r>
            <a:r>
              <a:rPr lang="en-US" sz="3200" baseline="30000" dirty="0">
                <a:solidFill>
                  <a:srgbClr val="002060"/>
                </a:solidFill>
                <a:cs typeface="Calibri" panose="020F0502020204030204" pitchFamily="34" charset="0"/>
              </a:rPr>
              <a:t>th</a:t>
            </a:r>
            <a:r>
              <a:rPr lang="en-US" sz="3200" dirty="0">
                <a:solidFill>
                  <a:srgbClr val="002060"/>
                </a:solidFill>
                <a:cs typeface="Calibri" panose="020F0502020204030204" pitchFamily="34" charset="0"/>
              </a:rPr>
              <a:t> </a:t>
            </a:r>
            <a:r>
              <a:rPr lang="en-US" sz="3200" dirty="0" err="1">
                <a:solidFill>
                  <a:srgbClr val="002060"/>
                </a:solidFill>
                <a:cs typeface="Calibri" panose="020F0502020204030204" pitchFamily="34" charset="0"/>
              </a:rPr>
              <a:t>ed</a:t>
            </a:r>
            <a:r>
              <a:rPr lang="en-US" sz="3200" dirty="0">
                <a:solidFill>
                  <a:srgbClr val="002060"/>
                </a:solidFill>
                <a:cs typeface="Calibri" panose="020F0502020204030204" pitchFamily="34" charset="0"/>
              </a:rPr>
              <a:t>):</a:t>
            </a:r>
          </a:p>
          <a:p>
            <a:pPr lvl="1">
              <a:lnSpc>
                <a:spcPct val="100000"/>
              </a:lnSpc>
              <a:buFont typeface="Wingdings" panose="05000000000000000000" pitchFamily="2" charset="2"/>
              <a:buChar char="Ø"/>
            </a:pPr>
            <a:r>
              <a:rPr lang="en-US" sz="2800" b="1" dirty="0">
                <a:solidFill>
                  <a:srgbClr val="002060"/>
                </a:solidFill>
                <a:cs typeface="Calibri" panose="020F0502020204030204" pitchFamily="34" charset="0"/>
              </a:rPr>
              <a:t>ADTs: pp. 73-79</a:t>
            </a:r>
          </a:p>
          <a:p>
            <a:pPr lvl="1">
              <a:lnSpc>
                <a:spcPct val="100000"/>
              </a:lnSpc>
              <a:buFont typeface="Wingdings" panose="05000000000000000000" pitchFamily="2" charset="2"/>
              <a:buChar char="Ø"/>
            </a:pPr>
            <a:r>
              <a:rPr lang="en-US" sz="2800" b="1" dirty="0">
                <a:solidFill>
                  <a:srgbClr val="002060"/>
                </a:solidFill>
                <a:cs typeface="Calibri" panose="020F0502020204030204" pitchFamily="34" charset="0"/>
              </a:rPr>
              <a:t>AA/AS: pp. 79-89</a:t>
            </a:r>
          </a:p>
          <a:p>
            <a:pPr lvl="1">
              <a:lnSpc>
                <a:spcPct val="100000"/>
              </a:lnSpc>
              <a:buFont typeface="Wingdings" panose="05000000000000000000" pitchFamily="2" charset="2"/>
              <a:buChar char="Ø"/>
            </a:pPr>
            <a:r>
              <a:rPr lang="en-US" sz="2800" b="1" dirty="0">
                <a:solidFill>
                  <a:srgbClr val="002060"/>
                </a:solidFill>
                <a:cs typeface="Calibri" panose="020F0502020204030204" pitchFamily="34" charset="0"/>
              </a:rPr>
              <a:t>Certificates of Achievements: pp. 89-93</a:t>
            </a:r>
          </a:p>
          <a:p>
            <a:pPr lvl="1">
              <a:lnSpc>
                <a:spcPct val="100000"/>
              </a:lnSpc>
              <a:buFont typeface="Wingdings" panose="05000000000000000000" pitchFamily="2" charset="2"/>
              <a:buChar char="Ø"/>
            </a:pPr>
            <a:r>
              <a:rPr lang="en-US" sz="2800" b="1" dirty="0" err="1">
                <a:solidFill>
                  <a:srgbClr val="002060"/>
                </a:solidFill>
                <a:cs typeface="Calibri" panose="020F0502020204030204" pitchFamily="34" charset="0"/>
              </a:rPr>
              <a:t>CDCP</a:t>
            </a:r>
            <a:r>
              <a:rPr lang="en-US" sz="2800" b="1" dirty="0">
                <a:solidFill>
                  <a:srgbClr val="002060"/>
                </a:solidFill>
                <a:cs typeface="Calibri" panose="020F0502020204030204" pitchFamily="34" charset="0"/>
              </a:rPr>
              <a:t> certificates: pp. 129-137</a:t>
            </a:r>
          </a:p>
        </p:txBody>
      </p:sp>
      <p:sp>
        <p:nvSpPr>
          <p:cNvPr id="4" name="Slide Number Placeholder 3"/>
          <p:cNvSpPr>
            <a:spLocks noGrp="1"/>
          </p:cNvSpPr>
          <p:nvPr>
            <p:ph type="sldNum" sz="quarter" idx="4294967295"/>
          </p:nvPr>
        </p:nvSpPr>
        <p:spPr>
          <a:xfrm>
            <a:off x="9448800" y="6116638"/>
            <a:ext cx="2743200" cy="365125"/>
          </a:xfrm>
        </p:spPr>
        <p:txBody>
          <a:bodyPr/>
          <a:lstStyle/>
          <a:p>
            <a:fld id="{7934E7AA-586C-4B13-A389-1429762DA247}" type="slidenum">
              <a:rPr lang="en-US" smtClean="0"/>
              <a:pPr/>
              <a:t>13</a:t>
            </a:fld>
            <a:endParaRPr lang="en-US" dirty="0"/>
          </a:p>
        </p:txBody>
      </p:sp>
    </p:spTree>
    <p:extLst>
      <p:ext uri="{BB962C8B-B14F-4D97-AF65-F5344CB8AC3E}">
        <p14:creationId xmlns:p14="http://schemas.microsoft.com/office/powerpoint/2010/main" val="1486657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2764465"/>
            <a:ext cx="9144000" cy="1160554"/>
          </a:xfrm>
        </p:spPr>
        <p:txBody>
          <a:bodyPr>
            <a:normAutofit/>
          </a:bodyPr>
          <a:lstStyle/>
          <a:p>
            <a:pPr algn="ctr"/>
            <a:r>
              <a:rPr lang="en-US" dirty="0"/>
              <a:t>Credit Programs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341881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800" b="1" dirty="0"/>
              <a:t>Review of AA/AS Degrees</a:t>
            </a:r>
          </a:p>
        </p:txBody>
      </p:sp>
      <p:sp>
        <p:nvSpPr>
          <p:cNvPr id="6" name="Content Placeholder 5"/>
          <p:cNvSpPr>
            <a:spLocks noGrp="1"/>
          </p:cNvSpPr>
          <p:nvPr>
            <p:ph idx="1"/>
          </p:nvPr>
        </p:nvSpPr>
        <p:spPr>
          <a:xfrm>
            <a:off x="838200" y="1540701"/>
            <a:ext cx="10515600" cy="4183694"/>
          </a:xfrm>
        </p:spPr>
        <p:txBody>
          <a:bodyPr>
            <a:normAutofit/>
          </a:bodyPr>
          <a:lstStyle/>
          <a:p>
            <a:pPr>
              <a:spcBef>
                <a:spcPts val="1200"/>
              </a:spcBef>
              <a:buFont typeface="Wingdings" panose="05000000000000000000" pitchFamily="2" charset="2"/>
              <a:buChar char="ü"/>
            </a:pPr>
            <a:r>
              <a:rPr lang="en-US" dirty="0">
                <a:solidFill>
                  <a:schemeClr val="accent4"/>
                </a:solidFill>
              </a:rPr>
              <a:t>Compliance standards for associate degrees per title 5, § 55063</a:t>
            </a:r>
          </a:p>
          <a:p>
            <a:pPr>
              <a:spcBef>
                <a:spcPts val="1200"/>
              </a:spcBef>
              <a:buFont typeface="Wingdings" panose="05000000000000000000" pitchFamily="2" charset="2"/>
              <a:buChar char="ü"/>
            </a:pPr>
            <a:r>
              <a:rPr lang="en-US" dirty="0">
                <a:solidFill>
                  <a:schemeClr val="accent4"/>
                </a:solidFill>
              </a:rPr>
              <a:t>All curriculum components will be reviewed</a:t>
            </a:r>
          </a:p>
          <a:p>
            <a:pPr>
              <a:spcBef>
                <a:spcPts val="1200"/>
              </a:spcBef>
              <a:buFont typeface="Wingdings" panose="05000000000000000000" pitchFamily="2" charset="2"/>
              <a:buChar char="ü"/>
            </a:pPr>
            <a:r>
              <a:rPr lang="en-US" dirty="0" err="1">
                <a:solidFill>
                  <a:schemeClr val="accent4"/>
                </a:solidFill>
              </a:rPr>
              <a:t>CORs</a:t>
            </a:r>
            <a:r>
              <a:rPr lang="en-US" dirty="0">
                <a:solidFill>
                  <a:schemeClr val="accent4"/>
                </a:solidFill>
              </a:rPr>
              <a:t> for all courses </a:t>
            </a:r>
          </a:p>
          <a:p>
            <a:pPr>
              <a:spcBef>
                <a:spcPts val="1200"/>
              </a:spcBef>
              <a:buFont typeface="Wingdings" panose="05000000000000000000" pitchFamily="2" charset="2"/>
              <a:buChar char="ü"/>
            </a:pPr>
            <a:r>
              <a:rPr lang="en-US" dirty="0">
                <a:solidFill>
                  <a:schemeClr val="accent4"/>
                </a:solidFill>
              </a:rPr>
              <a:t>Narrative (with all components)</a:t>
            </a:r>
          </a:p>
          <a:p>
            <a:pPr>
              <a:spcBef>
                <a:spcPts val="1200"/>
              </a:spcBef>
              <a:buFont typeface="Wingdings" panose="05000000000000000000" pitchFamily="2" charset="2"/>
              <a:buChar char="ü"/>
            </a:pPr>
            <a:r>
              <a:rPr lang="en-US" dirty="0">
                <a:solidFill>
                  <a:schemeClr val="accent4"/>
                </a:solidFill>
              </a:rPr>
              <a:t>Supporting documentation for </a:t>
            </a:r>
            <a:r>
              <a:rPr lang="en-US" dirty="0" err="1">
                <a:solidFill>
                  <a:schemeClr val="accent4"/>
                </a:solidFill>
              </a:rPr>
              <a:t>CTE</a:t>
            </a:r>
            <a:r>
              <a:rPr lang="en-US" dirty="0">
                <a:solidFill>
                  <a:schemeClr val="accent4"/>
                </a:solidFill>
              </a:rPr>
              <a:t> associate degrees  </a:t>
            </a:r>
          </a:p>
        </p:txBody>
      </p:sp>
      <p:sp>
        <p:nvSpPr>
          <p:cNvPr id="4" name="Slide Number Placeholder 3"/>
          <p:cNvSpPr>
            <a:spLocks noGrp="1"/>
          </p:cNvSpPr>
          <p:nvPr>
            <p:ph type="sldNum" sz="quarter" idx="10"/>
          </p:nvPr>
        </p:nvSpPr>
        <p:spPr/>
        <p:txBody>
          <a:bodyPr/>
          <a:lstStyle/>
          <a:p>
            <a:fld id="{7934E7AA-586C-4B13-A389-1429762DA247}" type="slidenum">
              <a:rPr lang="en-US" smtClean="0"/>
              <a:pPr/>
              <a:t>15</a:t>
            </a:fld>
            <a:endParaRPr lang="en-US" dirty="0"/>
          </a:p>
        </p:txBody>
      </p:sp>
    </p:spTree>
    <p:extLst>
      <p:ext uri="{BB962C8B-B14F-4D97-AF65-F5344CB8AC3E}">
        <p14:creationId xmlns:p14="http://schemas.microsoft.com/office/powerpoint/2010/main" val="1515491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800" b="1" dirty="0">
                <a:latin typeface="+mj-lt"/>
                <a:ea typeface="Tahoma" panose="020B0604030504040204" pitchFamily="34" charset="0"/>
                <a:cs typeface="Calibri" panose="020F0502020204030204" pitchFamily="34" charset="0"/>
              </a:rPr>
              <a:t>Review of </a:t>
            </a:r>
            <a:r>
              <a:rPr lang="en-US" sz="3800" b="1" dirty="0" err="1">
                <a:latin typeface="+mj-lt"/>
                <a:ea typeface="Tahoma" panose="020B0604030504040204" pitchFamily="34" charset="0"/>
                <a:cs typeface="Calibri" panose="020F0502020204030204" pitchFamily="34" charset="0"/>
              </a:rPr>
              <a:t>CTE</a:t>
            </a:r>
            <a:r>
              <a:rPr lang="en-US" sz="3800" b="1" dirty="0">
                <a:latin typeface="+mj-lt"/>
                <a:ea typeface="Tahoma" panose="020B0604030504040204" pitchFamily="34" charset="0"/>
                <a:cs typeface="Calibri" panose="020F0502020204030204" pitchFamily="34" charset="0"/>
              </a:rPr>
              <a:t> Programs</a:t>
            </a:r>
            <a:endParaRPr lang="en-US" sz="3800" dirty="0">
              <a:latin typeface="+mj-lt"/>
            </a:endParaRPr>
          </a:p>
        </p:txBody>
      </p:sp>
      <p:sp>
        <p:nvSpPr>
          <p:cNvPr id="6" name="Content Placeholder 5"/>
          <p:cNvSpPr>
            <a:spLocks noGrp="1"/>
          </p:cNvSpPr>
          <p:nvPr>
            <p:ph idx="1"/>
          </p:nvPr>
        </p:nvSpPr>
        <p:spPr>
          <a:xfrm>
            <a:off x="838200" y="1540701"/>
            <a:ext cx="10515600" cy="4183694"/>
          </a:xfrm>
        </p:spPr>
        <p:txBody>
          <a:bodyPr vert="horz" lIns="91440" tIns="45720" rIns="91440" bIns="45720" rtlCol="0" anchor="t">
            <a:normAutofit/>
          </a:bodyPr>
          <a:lstStyle/>
          <a:p>
            <a:pPr>
              <a:lnSpc>
                <a:spcPct val="120000"/>
              </a:lnSpc>
              <a:buFont typeface="Wingdings" panose="05000000000000000000" pitchFamily="2" charset="2"/>
              <a:buChar char="ü"/>
            </a:pPr>
            <a:r>
              <a:rPr lang="en-US" sz="2200" dirty="0"/>
              <a:t> </a:t>
            </a:r>
            <a:r>
              <a:rPr lang="en-US" sz="2200" dirty="0">
                <a:solidFill>
                  <a:srgbClr val="002060"/>
                </a:solidFill>
                <a:ea typeface="Tahoma" panose="020B0604030504040204" pitchFamily="34" charset="0"/>
                <a:cs typeface="Calibri" panose="020F0502020204030204" pitchFamily="34" charset="0"/>
              </a:rPr>
              <a:t>Program Narrative and Associated Courses</a:t>
            </a:r>
          </a:p>
          <a:p>
            <a:pPr>
              <a:lnSpc>
                <a:spcPct val="120000"/>
              </a:lnSpc>
              <a:buFont typeface="Wingdings" panose="05000000000000000000" pitchFamily="2" charset="2"/>
              <a:buChar char="ü"/>
            </a:pPr>
            <a:r>
              <a:rPr lang="en-US" sz="2200" dirty="0">
                <a:solidFill>
                  <a:srgbClr val="002060"/>
                </a:solidFill>
                <a:latin typeface="Source Sans Pro"/>
                <a:ea typeface="Tahoma"/>
                <a:cs typeface="Calibri"/>
              </a:rPr>
              <a:t>Labor Market Information (LMI) &amp; Analysis</a:t>
            </a:r>
          </a:p>
          <a:p>
            <a:pPr lvl="1">
              <a:lnSpc>
                <a:spcPct val="120000"/>
              </a:lnSpc>
            </a:pPr>
            <a:r>
              <a:rPr lang="en-US" sz="2200" dirty="0">
                <a:solidFill>
                  <a:srgbClr val="002060"/>
                </a:solidFill>
                <a:ea typeface="Tahoma" panose="020B0604030504040204" pitchFamily="34" charset="0"/>
                <a:cs typeface="Calibri" panose="020F0502020204030204" pitchFamily="34" charset="0"/>
              </a:rPr>
              <a:t>Within two years &amp; regional for the college </a:t>
            </a:r>
          </a:p>
          <a:p>
            <a:pPr lvl="1">
              <a:lnSpc>
                <a:spcPct val="120000"/>
              </a:lnSpc>
            </a:pPr>
            <a:r>
              <a:rPr lang="en-US" sz="2200" dirty="0">
                <a:solidFill>
                  <a:srgbClr val="002060"/>
                </a:solidFill>
                <a:ea typeface="Tahoma" panose="020B0604030504040204" pitchFamily="34" charset="0"/>
                <a:cs typeface="Calibri" panose="020F0502020204030204" pitchFamily="34" charset="0"/>
              </a:rPr>
              <a:t>Data on Wages should be included</a:t>
            </a:r>
          </a:p>
          <a:p>
            <a:pPr marL="457200" lvl="1" indent="0">
              <a:lnSpc>
                <a:spcPct val="120000"/>
              </a:lnSpc>
              <a:buNone/>
            </a:pPr>
            <a:r>
              <a:rPr lang="en-US" sz="2200" dirty="0">
                <a:solidFill>
                  <a:srgbClr val="002060"/>
                </a:solidFill>
                <a:latin typeface="Source Sans Pro"/>
                <a:ea typeface="Tahoma"/>
                <a:cs typeface="Calibri"/>
              </a:rPr>
              <a:t>**Employer survey can be used in lieu of LMI**</a:t>
            </a:r>
          </a:p>
          <a:p>
            <a:pPr>
              <a:lnSpc>
                <a:spcPct val="120000"/>
              </a:lnSpc>
              <a:buFont typeface="Wingdings" panose="05000000000000000000" pitchFamily="2" charset="2"/>
              <a:buChar char="ü"/>
            </a:pPr>
            <a:r>
              <a:rPr lang="en-US" sz="2200" dirty="0">
                <a:solidFill>
                  <a:srgbClr val="002060"/>
                </a:solidFill>
                <a:ea typeface="Tahoma" panose="020B0604030504040204" pitchFamily="34" charset="0"/>
                <a:cs typeface="Calibri" panose="020F0502020204030204" pitchFamily="34" charset="0"/>
              </a:rPr>
              <a:t>Regional Consortia Recommendation for the specific program</a:t>
            </a:r>
          </a:p>
          <a:p>
            <a:pPr>
              <a:lnSpc>
                <a:spcPct val="120000"/>
              </a:lnSpc>
              <a:buFont typeface="Wingdings" panose="05000000000000000000" pitchFamily="2" charset="2"/>
              <a:buChar char="ü"/>
            </a:pPr>
            <a:r>
              <a:rPr lang="en-US" sz="2200" dirty="0">
                <a:solidFill>
                  <a:srgbClr val="002060"/>
                </a:solidFill>
                <a:ea typeface="Tahoma" panose="020B0604030504040204" pitchFamily="34" charset="0"/>
                <a:cs typeface="Calibri" panose="020F0502020204030204" pitchFamily="34" charset="0"/>
              </a:rPr>
              <a:t>Advisory Committee Recommendation for the specific program</a:t>
            </a:r>
          </a:p>
          <a:p>
            <a:pPr>
              <a:lnSpc>
                <a:spcPct val="120000"/>
              </a:lnSpc>
            </a:pPr>
            <a:r>
              <a:rPr lang="en-US" sz="2200" b="1" dirty="0">
                <a:solidFill>
                  <a:srgbClr val="002060"/>
                </a:solidFill>
                <a:ea typeface="Tahoma" panose="020B0604030504040204" pitchFamily="34" charset="0"/>
                <a:cs typeface="Calibri" panose="020F0502020204030204" pitchFamily="34" charset="0"/>
              </a:rPr>
              <a:t>Program Review Date: Must be every 2 years (Education Code 78016)</a:t>
            </a:r>
            <a:endParaRPr lang="en-US" sz="2200" dirty="0"/>
          </a:p>
          <a:p>
            <a:pPr marL="0" indent="0">
              <a:buNone/>
            </a:pPr>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16</a:t>
            </a:fld>
            <a:endParaRPr lang="en-US" dirty="0"/>
          </a:p>
        </p:txBody>
      </p:sp>
    </p:spTree>
    <p:extLst>
      <p:ext uri="{BB962C8B-B14F-4D97-AF65-F5344CB8AC3E}">
        <p14:creationId xmlns:p14="http://schemas.microsoft.com/office/powerpoint/2010/main" val="809318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428" y="2333884"/>
            <a:ext cx="5282682" cy="1325563"/>
          </a:xfrm>
        </p:spPr>
        <p:txBody>
          <a:bodyPr/>
          <a:lstStyle/>
          <a:p>
            <a:r>
              <a:rPr lang="en-US" dirty="0"/>
              <a:t>Noncredit</a:t>
            </a:r>
          </a:p>
        </p:txBody>
      </p:sp>
      <p:sp>
        <p:nvSpPr>
          <p:cNvPr id="4" name="Slide Number Placeholder 3"/>
          <p:cNvSpPr>
            <a:spLocks noGrp="1"/>
          </p:cNvSpPr>
          <p:nvPr>
            <p:ph type="sldNum" sz="quarter" idx="10"/>
          </p:nvPr>
        </p:nvSpPr>
        <p:spPr/>
        <p:txBody>
          <a:bodyPr/>
          <a:lstStyle/>
          <a:p>
            <a:fld id="{7934E7AA-586C-4B13-A389-1429762DA247}" type="slidenum">
              <a:rPr lang="en-US" smtClean="0"/>
              <a:pPr/>
              <a:t>17</a:t>
            </a:fld>
            <a:endParaRPr lang="en-US" dirty="0"/>
          </a:p>
        </p:txBody>
      </p:sp>
    </p:spTree>
    <p:extLst>
      <p:ext uri="{BB962C8B-B14F-4D97-AF65-F5344CB8AC3E}">
        <p14:creationId xmlns:p14="http://schemas.microsoft.com/office/powerpoint/2010/main" val="2967884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Noncredit Courses</a:t>
            </a:r>
          </a:p>
        </p:txBody>
      </p:sp>
      <p:sp>
        <p:nvSpPr>
          <p:cNvPr id="3" name="Content Placeholder 2"/>
          <p:cNvSpPr>
            <a:spLocks noGrp="1"/>
          </p:cNvSpPr>
          <p:nvPr>
            <p:ph idx="1"/>
          </p:nvPr>
        </p:nvSpPr>
        <p:spPr/>
        <p:txBody>
          <a:bodyPr/>
          <a:lstStyle/>
          <a:p>
            <a:pPr marL="0" indent="0">
              <a:buNone/>
            </a:pPr>
            <a:r>
              <a:rPr lang="en-US" b="1" u="sng" dirty="0">
                <a:solidFill>
                  <a:schemeClr val="accent4"/>
                </a:solidFill>
                <a:latin typeface="Calibri" panose="020F0502020204030204" pitchFamily="34" charset="0"/>
                <a:cs typeface="Calibri" panose="020F0502020204030204" pitchFamily="34" charset="0"/>
              </a:rPr>
              <a:t>Noncredit</a:t>
            </a:r>
          </a:p>
          <a:p>
            <a:r>
              <a:rPr lang="en-US" dirty="0">
                <a:solidFill>
                  <a:schemeClr val="accent4"/>
                </a:solidFill>
                <a:latin typeface="Calibri" panose="020F0502020204030204" pitchFamily="34" charset="0"/>
                <a:cs typeface="Calibri" panose="020F0502020204030204" pitchFamily="34" charset="0"/>
              </a:rPr>
              <a:t>All curriculum components will be reviewed</a:t>
            </a:r>
          </a:p>
          <a:p>
            <a:r>
              <a:rPr lang="en-US" dirty="0">
                <a:solidFill>
                  <a:schemeClr val="accent4"/>
                </a:solidFill>
                <a:latin typeface="Calibri" panose="020F0502020204030204" pitchFamily="34" charset="0"/>
                <a:cs typeface="Calibri" panose="020F0502020204030204" pitchFamily="34" charset="0"/>
              </a:rPr>
              <a:t>COCI proposal fields for data elements </a:t>
            </a:r>
          </a:p>
          <a:p>
            <a:r>
              <a:rPr lang="en-US" dirty="0">
                <a:solidFill>
                  <a:schemeClr val="accent4"/>
                </a:solidFill>
                <a:latin typeface="Calibri" panose="020F0502020204030204" pitchFamily="34" charset="0"/>
                <a:cs typeface="Calibri" panose="020F0502020204030204" pitchFamily="34" charset="0"/>
              </a:rPr>
              <a:t>Course outline of record meets standards in title 5, § 55002 (c), and approved by the district governing board</a:t>
            </a:r>
          </a:p>
          <a:p>
            <a:r>
              <a:rPr lang="en-US" dirty="0">
                <a:solidFill>
                  <a:schemeClr val="accent4"/>
                </a:solidFill>
                <a:latin typeface="Calibri" panose="020F0502020204030204" pitchFamily="34" charset="0"/>
                <a:cs typeface="Calibri" panose="020F0502020204030204" pitchFamily="34" charset="0"/>
              </a:rPr>
              <a:t>Refer to PCAH 7, </a:t>
            </a:r>
            <a:r>
              <a:rPr lang="en-US" b="1" dirty="0">
                <a:solidFill>
                  <a:schemeClr val="accent4"/>
                </a:solidFill>
                <a:latin typeface="Calibri" panose="020F0502020204030204" pitchFamily="34" charset="0"/>
                <a:cs typeface="Calibri" panose="020F0502020204030204" pitchFamily="34" charset="0"/>
              </a:rPr>
              <a:t>Part III</a:t>
            </a:r>
            <a:r>
              <a:rPr lang="en-US" dirty="0">
                <a:solidFill>
                  <a:schemeClr val="accent4"/>
                </a:solidFill>
                <a:latin typeface="Calibri" panose="020F0502020204030204" pitchFamily="34" charset="0"/>
                <a:cs typeface="Calibri" panose="020F0502020204030204" pitchFamily="34" charset="0"/>
              </a:rPr>
              <a:t>, </a:t>
            </a:r>
            <a:r>
              <a:rPr lang="en-US" b="1" dirty="0">
                <a:solidFill>
                  <a:schemeClr val="accent4"/>
                </a:solidFill>
                <a:latin typeface="Calibri" panose="020F0502020204030204" pitchFamily="34" charset="0"/>
                <a:cs typeface="Calibri" panose="020F0502020204030204" pitchFamily="34" charset="0"/>
              </a:rPr>
              <a:t>noncredit</a:t>
            </a:r>
            <a:r>
              <a:rPr lang="en-US" dirty="0">
                <a:solidFill>
                  <a:schemeClr val="accent4"/>
                </a:solidFill>
                <a:latin typeface="Calibri" panose="020F0502020204030204" pitchFamily="34" charset="0"/>
                <a:cs typeface="Calibri" panose="020F0502020204030204" pitchFamily="34" charset="0"/>
              </a:rPr>
              <a:t> curriculum standards and criteria </a:t>
            </a:r>
          </a:p>
          <a:p>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18</a:t>
            </a:fld>
            <a:endParaRPr lang="en-US" dirty="0"/>
          </a:p>
        </p:txBody>
      </p:sp>
    </p:spTree>
    <p:extLst>
      <p:ext uri="{BB962C8B-B14F-4D97-AF65-F5344CB8AC3E}">
        <p14:creationId xmlns:p14="http://schemas.microsoft.com/office/powerpoint/2010/main" val="726168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latin typeface="Calibri" panose="020F0502020204030204" pitchFamily="34" charset="0"/>
                <a:cs typeface="Calibri" panose="020F0502020204030204" pitchFamily="34" charset="0"/>
              </a:rPr>
              <a:t>Noncredit</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Certificate of Completion</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Certificate of Competency </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a:solidFill>
                  <a:schemeClr val="accent4"/>
                </a:solidFill>
                <a:latin typeface="Calibri" panose="020F0502020204030204" pitchFamily="34" charset="0"/>
                <a:cs typeface="Calibri" panose="020F0502020204030204" pitchFamily="34" charset="0"/>
              </a:rPr>
              <a:t>All curriculum components will be reviewed</a:t>
            </a:r>
          </a:p>
          <a:p>
            <a:r>
              <a:rPr lang="en-US" dirty="0">
                <a:solidFill>
                  <a:schemeClr val="accent4"/>
                </a:solidFill>
                <a:latin typeface="Calibri" panose="020F0502020204030204" pitchFamily="34" charset="0"/>
                <a:cs typeface="Calibri" panose="020F0502020204030204" pitchFamily="34" charset="0"/>
              </a:rPr>
              <a:t>Narrative (with all components)</a:t>
            </a:r>
          </a:p>
          <a:p>
            <a:r>
              <a:rPr lang="en-US" dirty="0">
                <a:solidFill>
                  <a:schemeClr val="accent4"/>
                </a:solidFill>
                <a:latin typeface="Calibri" panose="020F0502020204030204" pitchFamily="34" charset="0"/>
                <a:cs typeface="Calibri" panose="020F0502020204030204" pitchFamily="34" charset="0"/>
              </a:rPr>
              <a:t>CORs for all courses </a:t>
            </a:r>
          </a:p>
          <a:p>
            <a:r>
              <a:rPr lang="en-US" dirty="0">
                <a:solidFill>
                  <a:schemeClr val="accent4"/>
                </a:solidFill>
                <a:latin typeface="Calibri" panose="020F0502020204030204" pitchFamily="34" charset="0"/>
                <a:cs typeface="Calibri" panose="020F0502020204030204" pitchFamily="34" charset="0"/>
              </a:rPr>
              <a:t>Appropriate supporting documentation for short-term vocational (“CTE”) certificates</a:t>
            </a:r>
          </a:p>
          <a:p>
            <a:r>
              <a:rPr lang="en-US" dirty="0">
                <a:solidFill>
                  <a:schemeClr val="accent4"/>
                </a:solidFill>
                <a:latin typeface="Calibri" panose="020F0502020204030204" pitchFamily="34" charset="0"/>
                <a:cs typeface="Calibri" panose="020F0502020204030204" pitchFamily="34" charset="0"/>
              </a:rPr>
              <a:t>Refer to PCAH 7, Part III, Section 3 for noncredit program criteria and standards</a:t>
            </a:r>
          </a:p>
          <a:p>
            <a:r>
              <a:rPr lang="en-US" dirty="0">
                <a:solidFill>
                  <a:schemeClr val="accent4"/>
                </a:solidFill>
                <a:latin typeface="Calibri" panose="020F0502020204030204" pitchFamily="34" charset="0"/>
                <a:cs typeface="Calibri" panose="020F0502020204030204" pitchFamily="34" charset="0"/>
              </a:rPr>
              <a:t>Adult High School Diploma (AHSD) and apprenticeship see PCAH 7, Part III, Section 3 (pp. 135 – 137) </a:t>
            </a:r>
          </a:p>
          <a:p>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19</a:t>
            </a:fld>
            <a:endParaRPr lang="en-US" dirty="0"/>
          </a:p>
        </p:txBody>
      </p:sp>
    </p:spTree>
    <p:extLst>
      <p:ext uri="{BB962C8B-B14F-4D97-AF65-F5344CB8AC3E}">
        <p14:creationId xmlns:p14="http://schemas.microsoft.com/office/powerpoint/2010/main" val="3082046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ea typeface="Tahoma" panose="020B0604030504040204" pitchFamily="34" charset="0"/>
                <a:cs typeface="Calibri" panose="020F0502020204030204" pitchFamily="34" charset="0"/>
              </a:rPr>
              <a:t>Session Overview</a:t>
            </a:r>
          </a:p>
        </p:txBody>
      </p:sp>
      <p:sp>
        <p:nvSpPr>
          <p:cNvPr id="3" name="Content Placeholder 2"/>
          <p:cNvSpPr>
            <a:spLocks noGrp="1"/>
          </p:cNvSpPr>
          <p:nvPr>
            <p:ph idx="1"/>
          </p:nvPr>
        </p:nvSpPr>
        <p:spPr>
          <a:xfrm>
            <a:off x="838200" y="1825625"/>
            <a:ext cx="10842171" cy="3654512"/>
          </a:xfrm>
        </p:spPr>
        <p:txBody>
          <a:bodyPr vert="horz" lIns="91440" tIns="45720" rIns="91440" bIns="45720" rtlCol="0" anchor="t">
            <a:noAutofit/>
          </a:bodyPr>
          <a:lstStyle/>
          <a:p>
            <a:pPr marL="514350" indent="-514350">
              <a:lnSpc>
                <a:spcPct val="100000"/>
              </a:lnSpc>
              <a:spcBef>
                <a:spcPts val="2400"/>
              </a:spcBef>
              <a:buFont typeface="+mj-lt"/>
              <a:buAutoNum type="arabicPeriod"/>
            </a:pPr>
            <a:r>
              <a:rPr lang="en-US" sz="2400" dirty="0">
                <a:solidFill>
                  <a:srgbClr val="002060"/>
                </a:solidFill>
                <a:cs typeface="Calibri" panose="020F0502020204030204" pitchFamily="34" charset="0"/>
              </a:rPr>
              <a:t>Vision for Success, Core Commitments, and Call to Action for Equity</a:t>
            </a:r>
          </a:p>
          <a:p>
            <a:pPr marL="514350" indent="-514350">
              <a:lnSpc>
                <a:spcPct val="100000"/>
              </a:lnSpc>
              <a:spcBef>
                <a:spcPts val="1200"/>
              </a:spcBef>
              <a:buFont typeface="+mj-lt"/>
              <a:buAutoNum type="arabicPeriod"/>
            </a:pPr>
            <a:r>
              <a:rPr lang="en-US" sz="2400" dirty="0">
                <a:solidFill>
                  <a:srgbClr val="002060"/>
                </a:solidFill>
                <a:cs typeface="Calibri" panose="020F0502020204030204" pitchFamily="34" charset="0"/>
              </a:rPr>
              <a:t>Submission Requirements </a:t>
            </a:r>
          </a:p>
          <a:p>
            <a:pPr lvl="1">
              <a:lnSpc>
                <a:spcPct val="100000"/>
              </a:lnSpc>
              <a:spcBef>
                <a:spcPts val="1200"/>
              </a:spcBef>
            </a:pPr>
            <a:r>
              <a:rPr lang="en-US" sz="2000" dirty="0">
                <a:solidFill>
                  <a:srgbClr val="002060"/>
                </a:solidFill>
                <a:cs typeface="Calibri" panose="020F0502020204030204" pitchFamily="34" charset="0"/>
              </a:rPr>
              <a:t>Credit Programs (AA/AS/COA)</a:t>
            </a:r>
          </a:p>
          <a:p>
            <a:pPr lvl="1">
              <a:lnSpc>
                <a:spcPct val="100000"/>
              </a:lnSpc>
              <a:spcBef>
                <a:spcPts val="1200"/>
              </a:spcBef>
            </a:pPr>
            <a:r>
              <a:rPr lang="en-US" sz="2000" dirty="0">
                <a:solidFill>
                  <a:srgbClr val="002060"/>
                </a:solidFill>
                <a:cs typeface="Calibri" panose="020F0502020204030204" pitchFamily="34" charset="0"/>
              </a:rPr>
              <a:t>Noncredit</a:t>
            </a:r>
          </a:p>
          <a:p>
            <a:pPr lvl="1">
              <a:lnSpc>
                <a:spcPct val="100000"/>
              </a:lnSpc>
              <a:spcBef>
                <a:spcPts val="1200"/>
              </a:spcBef>
            </a:pPr>
            <a:r>
              <a:rPr lang="en-US" sz="2000" dirty="0">
                <a:solidFill>
                  <a:srgbClr val="002060"/>
                </a:solidFill>
                <a:cs typeface="Calibri" panose="020F0502020204030204" pitchFamily="34" charset="0"/>
              </a:rPr>
              <a:t>ADTs</a:t>
            </a:r>
          </a:p>
          <a:p>
            <a:pPr marL="514350" indent="-514350">
              <a:lnSpc>
                <a:spcPct val="100000"/>
              </a:lnSpc>
              <a:spcBef>
                <a:spcPts val="1200"/>
              </a:spcBef>
              <a:buFont typeface="+mj-lt"/>
              <a:buAutoNum type="arabicPeriod"/>
            </a:pPr>
            <a:r>
              <a:rPr lang="en-US" sz="2400" dirty="0">
                <a:solidFill>
                  <a:srgbClr val="002060"/>
                </a:solidFill>
                <a:cs typeface="Calibri" panose="020F0502020204030204" pitchFamily="34" charset="0"/>
              </a:rPr>
              <a:t>Common Submission Errors</a:t>
            </a:r>
          </a:p>
          <a:p>
            <a:pPr marL="514350" indent="-514350">
              <a:lnSpc>
                <a:spcPct val="100000"/>
              </a:lnSpc>
              <a:spcBef>
                <a:spcPts val="1200"/>
              </a:spcBef>
              <a:buFont typeface="+mj-lt"/>
              <a:buAutoNum type="arabicPeriod"/>
            </a:pPr>
            <a:r>
              <a:rPr lang="en-US" sz="2400" dirty="0">
                <a:solidFill>
                  <a:srgbClr val="002060"/>
                </a:solidFill>
                <a:cs typeface="Calibri" panose="020F0502020204030204" pitchFamily="34" charset="0"/>
              </a:rPr>
              <a:t>Resources</a:t>
            </a:r>
          </a:p>
          <a:p>
            <a:pPr marL="0" indent="0">
              <a:lnSpc>
                <a:spcPct val="100000"/>
              </a:lnSpc>
              <a:spcBef>
                <a:spcPts val="1200"/>
              </a:spcBef>
              <a:buNone/>
            </a:pPr>
            <a:r>
              <a:rPr lang="en-US" sz="2400" dirty="0">
                <a:solidFill>
                  <a:srgbClr val="002060"/>
                </a:solidFill>
                <a:latin typeface="Source Sans Pro"/>
                <a:ea typeface="Source Sans Pro"/>
                <a:cs typeface="Calibri"/>
              </a:rPr>
              <a:t>5.     Be ready to </a:t>
            </a:r>
            <a:r>
              <a:rPr lang="en-US" sz="2400" b="1" dirty="0">
                <a:solidFill>
                  <a:srgbClr val="002060"/>
                </a:solidFill>
                <a:latin typeface="Source Sans Pro"/>
                <a:ea typeface="Source Sans Pro"/>
                <a:cs typeface="Calibri"/>
              </a:rPr>
              <a:t>play along</a:t>
            </a:r>
            <a:r>
              <a:rPr lang="en-US" sz="2400" dirty="0">
                <a:solidFill>
                  <a:srgbClr val="002060"/>
                </a:solidFill>
                <a:latin typeface="Source Sans Pro"/>
                <a:ea typeface="Source Sans Pro"/>
                <a:cs typeface="Calibri"/>
              </a:rPr>
              <a:t> using your smartphone </a:t>
            </a:r>
            <a:r>
              <a:rPr lang="en-US" sz="1800" dirty="0">
                <a:solidFill>
                  <a:srgbClr val="002060"/>
                </a:solidFill>
                <a:latin typeface="Source Sans Pro"/>
                <a:ea typeface="Source Sans Pro"/>
                <a:cs typeface="Calibri"/>
              </a:rPr>
              <a:t>(Scan QR Code – 20 seconds per question)</a:t>
            </a:r>
            <a:endParaRPr lang="en-US" sz="1800" dirty="0">
              <a:solidFill>
                <a:srgbClr val="002060"/>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fld id="{7934E7AA-586C-4B13-A389-1429762DA247}" type="slidenum">
              <a:rPr lang="en-US" smtClean="0">
                <a:latin typeface="Calibri" panose="020F0502020204030204" pitchFamily="34" charset="0"/>
                <a:ea typeface="Tahoma" panose="020B0604030504040204" pitchFamily="34" charset="0"/>
                <a:cs typeface="Calibri" panose="020F0502020204030204" pitchFamily="34" charset="0"/>
              </a:rPr>
              <a:pPr/>
              <a:t>2</a:t>
            </a:fld>
            <a:endParaRPr lang="en-US" dirty="0">
              <a:latin typeface="Calibri" panose="020F050202020403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084685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Calibri" panose="020F0502020204030204" pitchFamily="34" charset="0"/>
                <a:ea typeface="Tahoma" panose="020B0604030504040204" pitchFamily="34" charset="0"/>
                <a:cs typeface="Calibri" panose="020F0502020204030204" pitchFamily="34" charset="0"/>
              </a:rPr>
              <a:t>Chancellor’s Office Review for CDCP Certificates</a:t>
            </a:r>
            <a:endParaRPr lang="en-US"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38200" y="1488558"/>
            <a:ext cx="10515600" cy="4178595"/>
          </a:xfrm>
        </p:spPr>
        <p:txBody>
          <a:bodyPr>
            <a:noAutofit/>
          </a:bodyPr>
          <a:lstStyle/>
          <a:p>
            <a:pPr>
              <a:lnSpc>
                <a:spcPct val="120000"/>
              </a:lnSpc>
            </a:pPr>
            <a:r>
              <a:rPr lang="en-US" sz="2000" dirty="0">
                <a:solidFill>
                  <a:srgbClr val="002060"/>
                </a:solidFill>
                <a:latin typeface="Calibri" panose="020F0502020204030204" pitchFamily="34" charset="0"/>
                <a:cs typeface="Calibri" panose="020F0502020204030204" pitchFamily="34" charset="0"/>
              </a:rPr>
              <a:t>Only CDCP Programs in the domain of Short-Term Vocational require Chancellor’s Office approval before chaptering:</a:t>
            </a:r>
          </a:p>
          <a:p>
            <a:pPr lvl="1">
              <a:lnSpc>
                <a:spcPct val="120000"/>
              </a:lnSpc>
            </a:pPr>
            <a:r>
              <a:rPr lang="en-US" sz="1800" dirty="0">
                <a:solidFill>
                  <a:srgbClr val="002060"/>
                </a:solidFill>
                <a:latin typeface="Calibri" panose="020F0502020204030204" pitchFamily="34" charset="0"/>
                <a:cs typeface="Calibri" panose="020F0502020204030204" pitchFamily="34" charset="0"/>
              </a:rPr>
              <a:t>Program is a </a:t>
            </a:r>
            <a:r>
              <a:rPr lang="en-US" sz="1800" b="1" dirty="0">
                <a:solidFill>
                  <a:srgbClr val="002060"/>
                </a:solidFill>
                <a:latin typeface="Calibri" panose="020F0502020204030204" pitchFamily="34" charset="0"/>
                <a:cs typeface="Calibri" panose="020F0502020204030204" pitchFamily="34" charset="0"/>
              </a:rPr>
              <a:t>Certificate of Completion</a:t>
            </a:r>
          </a:p>
          <a:p>
            <a:pPr lvl="1">
              <a:lnSpc>
                <a:spcPct val="120000"/>
              </a:lnSpc>
            </a:pPr>
            <a:r>
              <a:rPr lang="en-US" sz="1800" dirty="0">
                <a:solidFill>
                  <a:srgbClr val="002060"/>
                </a:solidFill>
                <a:latin typeface="Calibri" panose="020F0502020204030204" pitchFamily="34" charset="0"/>
                <a:cs typeface="Calibri" panose="020F0502020204030204" pitchFamily="34" charset="0"/>
              </a:rPr>
              <a:t>Includes New and modified Short-term vocational certificates </a:t>
            </a:r>
          </a:p>
          <a:p>
            <a:pPr lvl="1">
              <a:lnSpc>
                <a:spcPct val="120000"/>
              </a:lnSpc>
            </a:pPr>
            <a:r>
              <a:rPr lang="en-US" sz="1800" dirty="0">
                <a:solidFill>
                  <a:srgbClr val="002060"/>
                </a:solidFill>
                <a:latin typeface="Calibri" panose="020F0502020204030204" pitchFamily="34" charset="0"/>
                <a:cs typeface="Calibri" panose="020F0502020204030204" pitchFamily="34" charset="0"/>
              </a:rPr>
              <a:t>Includes New and modified Apprenticeships </a:t>
            </a:r>
          </a:p>
          <a:p>
            <a:pPr>
              <a:lnSpc>
                <a:spcPct val="120000"/>
              </a:lnSpc>
            </a:pPr>
            <a:r>
              <a:rPr lang="en-US" sz="2000" dirty="0">
                <a:solidFill>
                  <a:srgbClr val="002060"/>
                </a:solidFill>
                <a:latin typeface="Calibri" panose="020F0502020204030204" pitchFamily="34" charset="0"/>
                <a:cs typeface="Calibri" panose="020F0502020204030204" pitchFamily="34" charset="0"/>
              </a:rPr>
              <a:t>The submission must include all required documentation (PCAH 7</a:t>
            </a:r>
            <a:r>
              <a:rPr lang="en-US" sz="2000" baseline="30000" dirty="0">
                <a:solidFill>
                  <a:srgbClr val="002060"/>
                </a:solidFill>
                <a:latin typeface="Calibri" panose="020F0502020204030204" pitchFamily="34" charset="0"/>
                <a:cs typeface="Calibri" panose="020F0502020204030204" pitchFamily="34" charset="0"/>
              </a:rPr>
              <a:t>th</a:t>
            </a:r>
            <a:r>
              <a:rPr lang="en-US" sz="2000" dirty="0">
                <a:solidFill>
                  <a:srgbClr val="002060"/>
                </a:solidFill>
                <a:latin typeface="Calibri" panose="020F0502020204030204" pitchFamily="34" charset="0"/>
                <a:cs typeface="Calibri" panose="020F0502020204030204" pitchFamily="34" charset="0"/>
              </a:rPr>
              <a:t> ed, p. 132) including: </a:t>
            </a:r>
          </a:p>
          <a:p>
            <a:pPr lvl="1">
              <a:lnSpc>
                <a:spcPct val="120000"/>
              </a:lnSpc>
            </a:pPr>
            <a:r>
              <a:rPr lang="en-US" sz="1800" dirty="0">
                <a:solidFill>
                  <a:srgbClr val="002060"/>
                </a:solidFill>
                <a:latin typeface="Calibri" panose="020F0502020204030204" pitchFamily="34" charset="0"/>
                <a:cs typeface="Calibri" panose="020F0502020204030204" pitchFamily="34" charset="0"/>
              </a:rPr>
              <a:t>Narrative – 4 items</a:t>
            </a:r>
          </a:p>
          <a:p>
            <a:pPr lvl="1">
              <a:lnSpc>
                <a:spcPct val="120000"/>
              </a:lnSpc>
            </a:pPr>
            <a:r>
              <a:rPr lang="en-US" sz="1800" dirty="0">
                <a:solidFill>
                  <a:srgbClr val="002060"/>
                </a:solidFill>
                <a:latin typeface="Calibri" panose="020F0502020204030204" pitchFamily="34" charset="0"/>
                <a:cs typeface="Calibri" panose="020F0502020204030204" pitchFamily="34" charset="0"/>
              </a:rPr>
              <a:t>Course Outlines of Record for all associated courses</a:t>
            </a:r>
          </a:p>
          <a:p>
            <a:pPr lvl="1">
              <a:lnSpc>
                <a:spcPct val="120000"/>
              </a:lnSpc>
            </a:pPr>
            <a:r>
              <a:rPr lang="en-US" sz="1800" dirty="0">
                <a:solidFill>
                  <a:srgbClr val="002060"/>
                </a:solidFill>
                <a:latin typeface="Calibri" panose="020F0502020204030204" pitchFamily="34" charset="0"/>
                <a:cs typeface="Calibri" panose="020F0502020204030204" pitchFamily="34" charset="0"/>
              </a:rPr>
              <a:t>Associated courses with predominantly CB11 – K and CB22 - I</a:t>
            </a:r>
          </a:p>
          <a:p>
            <a:pPr lvl="1">
              <a:lnSpc>
                <a:spcPct val="120000"/>
              </a:lnSpc>
            </a:pPr>
            <a:r>
              <a:rPr lang="en-US" sz="1800" dirty="0">
                <a:solidFill>
                  <a:srgbClr val="002060"/>
                </a:solidFill>
                <a:latin typeface="Calibri" panose="020F0502020204030204" pitchFamily="34" charset="0"/>
                <a:cs typeface="Calibri" panose="020F0502020204030204" pitchFamily="34" charset="0"/>
              </a:rPr>
              <a:t>Labor Market Information</a:t>
            </a:r>
          </a:p>
          <a:p>
            <a:pPr marL="342900" indent="-457200">
              <a:lnSpc>
                <a:spcPct val="120000"/>
              </a:lnSpc>
            </a:pPr>
            <a:r>
              <a:rPr lang="en-US" sz="2000" dirty="0">
                <a:solidFill>
                  <a:srgbClr val="002060"/>
                </a:solidFill>
                <a:latin typeface="Calibri" panose="020F0502020204030204" pitchFamily="34" charset="0"/>
                <a:cs typeface="Calibri" panose="020F0502020204030204" pitchFamily="34" charset="0"/>
              </a:rPr>
              <a:t>All COCI fields must coincide with COR and supporting documentation</a:t>
            </a:r>
          </a:p>
        </p:txBody>
      </p:sp>
      <p:sp>
        <p:nvSpPr>
          <p:cNvPr id="4" name="Slide Number Placeholder 3"/>
          <p:cNvSpPr>
            <a:spLocks noGrp="1"/>
          </p:cNvSpPr>
          <p:nvPr>
            <p:ph type="sldNum" sz="quarter" idx="10"/>
          </p:nvPr>
        </p:nvSpPr>
        <p:spPr/>
        <p:txBody>
          <a:bodyPr/>
          <a:lstStyle/>
          <a:p>
            <a:fld id="{7934E7AA-586C-4B13-A389-1429762DA247}" type="slidenum">
              <a:rPr lang="en-US" smtClean="0">
                <a:latin typeface="Calibri" panose="020F0502020204030204" pitchFamily="34" charset="0"/>
                <a:cs typeface="Calibri" panose="020F0502020204030204" pitchFamily="34" charset="0"/>
              </a:rPr>
              <a:pPr/>
              <a:t>20</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0673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2060"/>
                </a:solidFill>
                <a:latin typeface="Source Sans Pro"/>
                <a:ea typeface="Source Sans Pro"/>
                <a:cs typeface="Calibri"/>
              </a:rPr>
              <a:t>Question and Answer...</a:t>
            </a:r>
            <a:endParaRPr lang="en-US" sz="3600" dirty="0">
              <a:latin typeface="Source Sans Pro"/>
              <a:ea typeface="Source Sans Pro"/>
              <a:cs typeface="Calibri"/>
            </a:endParaRPr>
          </a:p>
        </p:txBody>
      </p:sp>
      <p:sp>
        <p:nvSpPr>
          <p:cNvPr id="3" name="Content Placeholder 2"/>
          <p:cNvSpPr>
            <a:spLocks noGrp="1"/>
          </p:cNvSpPr>
          <p:nvPr>
            <p:ph idx="1"/>
          </p:nvPr>
        </p:nvSpPr>
        <p:spPr>
          <a:xfrm>
            <a:off x="838200" y="1356994"/>
            <a:ext cx="10515600" cy="3880024"/>
          </a:xfrm>
        </p:spPr>
        <p:txBody>
          <a:bodyPr vert="horz" lIns="91440" tIns="45720" rIns="91440" bIns="45720" rtlCol="0" anchor="t">
            <a:normAutofit fontScale="92500"/>
          </a:bodyPr>
          <a:lstStyle/>
          <a:p>
            <a:pPr>
              <a:lnSpc>
                <a:spcPct val="100000"/>
              </a:lnSpc>
            </a:pPr>
            <a:r>
              <a:rPr lang="en-US" sz="2400" dirty="0">
                <a:solidFill>
                  <a:srgbClr val="002060"/>
                </a:solidFill>
                <a:cs typeface="Calibri" panose="020F0502020204030204" pitchFamily="34" charset="0"/>
              </a:rPr>
              <a:t>The determination of short term vocational enhanced apportionment is governed by</a:t>
            </a:r>
            <a:r>
              <a:rPr lang="en-US" sz="2400" b="1" dirty="0">
                <a:solidFill>
                  <a:srgbClr val="002060"/>
                </a:solidFill>
                <a:cs typeface="Calibri" panose="020F0502020204030204" pitchFamily="34" charset="0"/>
              </a:rPr>
              <a:t>    </a:t>
            </a:r>
          </a:p>
          <a:p>
            <a:pPr marL="0" indent="0">
              <a:lnSpc>
                <a:spcPct val="100000"/>
              </a:lnSpc>
              <a:buNone/>
            </a:pPr>
            <a:r>
              <a:rPr lang="en-US" sz="2400" b="1" dirty="0">
                <a:solidFill>
                  <a:srgbClr val="002060"/>
                </a:solidFill>
                <a:latin typeface="Source Sans Pro"/>
                <a:ea typeface="Source Sans Pro"/>
                <a:cs typeface="Calibri"/>
              </a:rPr>
              <a:t>   </a:t>
            </a:r>
            <a:endParaRPr lang="en-US" sz="2400" b="1" dirty="0">
              <a:solidFill>
                <a:srgbClr val="002060"/>
              </a:solidFill>
              <a:cs typeface="Calibri" panose="020F0502020204030204" pitchFamily="34" charset="0"/>
            </a:endParaRPr>
          </a:p>
          <a:p>
            <a:pPr>
              <a:lnSpc>
                <a:spcPct val="100000"/>
              </a:lnSpc>
            </a:pPr>
            <a:r>
              <a:rPr lang="en-US" sz="2400" dirty="0">
                <a:solidFill>
                  <a:srgbClr val="002060"/>
                </a:solidFill>
                <a:cs typeface="Calibri" panose="020F0502020204030204" pitchFamily="34" charset="0"/>
              </a:rPr>
              <a:t>Short term vocational and workforce are interchangeable terms?</a:t>
            </a:r>
          </a:p>
          <a:p>
            <a:pPr marL="0" indent="0">
              <a:lnSpc>
                <a:spcPct val="100000"/>
              </a:lnSpc>
              <a:buNone/>
            </a:pPr>
            <a:r>
              <a:rPr lang="en-US" sz="2400" b="1" dirty="0">
                <a:solidFill>
                  <a:srgbClr val="002060"/>
                </a:solidFill>
                <a:latin typeface="Source Sans Pro"/>
                <a:ea typeface="Source Sans Pro"/>
                <a:cs typeface="Calibri"/>
              </a:rPr>
              <a:t>   </a:t>
            </a:r>
            <a:endParaRPr lang="en-US" sz="2400" b="1" dirty="0">
              <a:solidFill>
                <a:srgbClr val="002060"/>
              </a:solidFill>
              <a:cs typeface="Calibri" panose="020F0502020204030204" pitchFamily="34" charset="0"/>
            </a:endParaRPr>
          </a:p>
          <a:p>
            <a:pPr>
              <a:lnSpc>
                <a:spcPct val="100000"/>
              </a:lnSpc>
            </a:pPr>
            <a:r>
              <a:rPr lang="en-US" sz="2400" dirty="0">
                <a:solidFill>
                  <a:srgbClr val="002060"/>
                </a:solidFill>
                <a:cs typeface="Calibri" panose="020F0502020204030204" pitchFamily="34" charset="0"/>
              </a:rPr>
              <a:t>ESL and basic skills courses...    </a:t>
            </a:r>
          </a:p>
          <a:p>
            <a:pPr marL="0" indent="0">
              <a:lnSpc>
                <a:spcPct val="100000"/>
              </a:lnSpc>
              <a:buNone/>
            </a:pPr>
            <a:r>
              <a:rPr lang="en-US" sz="2400" b="1" dirty="0">
                <a:solidFill>
                  <a:srgbClr val="002060"/>
                </a:solidFill>
                <a:latin typeface="Source Sans Pro"/>
                <a:ea typeface="Source Sans Pro"/>
                <a:cs typeface="Calibri"/>
              </a:rPr>
              <a:t>   </a:t>
            </a:r>
          </a:p>
          <a:p>
            <a:pPr>
              <a:lnSpc>
                <a:spcPct val="100000"/>
              </a:lnSpc>
            </a:pPr>
            <a:r>
              <a:rPr lang="en-US" sz="2400" dirty="0">
                <a:solidFill>
                  <a:srgbClr val="002060"/>
                </a:solidFill>
                <a:latin typeface="Source Sans Pro"/>
                <a:ea typeface="Source Sans Pro"/>
                <a:cs typeface="Calibri"/>
              </a:rPr>
              <a:t>CTE Certificates can be...</a:t>
            </a:r>
          </a:p>
          <a:p>
            <a:pPr marL="0" indent="0">
              <a:lnSpc>
                <a:spcPct val="100000"/>
              </a:lnSpc>
              <a:buNone/>
            </a:pPr>
            <a:r>
              <a:rPr lang="en-US" sz="2400" b="1" dirty="0">
                <a:solidFill>
                  <a:srgbClr val="002060"/>
                </a:solidFill>
                <a:latin typeface="Source Sans Pro"/>
                <a:ea typeface="Source Sans Pro"/>
                <a:cs typeface="Calibri"/>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272" y="5011507"/>
            <a:ext cx="1704442" cy="1704442"/>
          </a:xfrm>
          <a:prstGeom prst="rect">
            <a:avLst/>
          </a:prstGeom>
        </p:spPr>
      </p:pic>
      <p:sp>
        <p:nvSpPr>
          <p:cNvPr id="7" name="TextBox 6">
            <a:extLst>
              <a:ext uri="{FF2B5EF4-FFF2-40B4-BE49-F238E27FC236}">
                <a16:creationId xmlns:a16="http://schemas.microsoft.com/office/drawing/2014/main" id="{88A0B5E3-E630-4859-AC7A-1607FEFCE633}"/>
              </a:ext>
            </a:extLst>
          </p:cNvPr>
          <p:cNvSpPr txBox="1"/>
          <p:nvPr/>
        </p:nvSpPr>
        <p:spPr>
          <a:xfrm>
            <a:off x="6924136" y="586021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Please use your smartphone camera app to scan the QR code</a:t>
            </a:r>
          </a:p>
        </p:txBody>
      </p:sp>
    </p:spTree>
    <p:extLst>
      <p:ext uri="{BB962C8B-B14F-4D97-AF65-F5344CB8AC3E}">
        <p14:creationId xmlns:p14="http://schemas.microsoft.com/office/powerpoint/2010/main" val="62885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2060"/>
                </a:solidFill>
                <a:latin typeface="Source Sans Pro"/>
                <a:ea typeface="Source Sans Pro"/>
                <a:cs typeface="Calibri"/>
              </a:rPr>
              <a:t>Question and Answer...</a:t>
            </a:r>
            <a:endParaRPr lang="en-US" sz="3600" dirty="0">
              <a:latin typeface="Source Sans Pro"/>
              <a:ea typeface="Source Sans Pro"/>
              <a:cs typeface="Calibri"/>
            </a:endParaRPr>
          </a:p>
        </p:txBody>
      </p:sp>
      <p:sp>
        <p:nvSpPr>
          <p:cNvPr id="3" name="Content Placeholder 2"/>
          <p:cNvSpPr>
            <a:spLocks noGrp="1"/>
          </p:cNvSpPr>
          <p:nvPr>
            <p:ph idx="1"/>
          </p:nvPr>
        </p:nvSpPr>
        <p:spPr>
          <a:xfrm>
            <a:off x="838200" y="1356994"/>
            <a:ext cx="10515600" cy="3880024"/>
          </a:xfrm>
        </p:spPr>
        <p:txBody>
          <a:bodyPr vert="horz" lIns="91440" tIns="45720" rIns="91440" bIns="45720" rtlCol="0" anchor="t">
            <a:normAutofit fontScale="92500"/>
          </a:bodyPr>
          <a:lstStyle/>
          <a:p>
            <a:pPr>
              <a:lnSpc>
                <a:spcPct val="100000"/>
              </a:lnSpc>
            </a:pPr>
            <a:r>
              <a:rPr lang="en-US" sz="2400" dirty="0">
                <a:solidFill>
                  <a:srgbClr val="002060"/>
                </a:solidFill>
                <a:cs typeface="Calibri" panose="020F0502020204030204" pitchFamily="34" charset="0"/>
              </a:rPr>
              <a:t>The determination of short term vocational enhanced apportionment is governed by</a:t>
            </a:r>
            <a:r>
              <a:rPr lang="en-US" sz="2400" b="1" dirty="0">
                <a:solidFill>
                  <a:srgbClr val="002060"/>
                </a:solidFill>
                <a:cs typeface="Calibri" panose="020F0502020204030204" pitchFamily="34" charset="0"/>
              </a:rPr>
              <a:t>    </a:t>
            </a:r>
          </a:p>
          <a:p>
            <a:pPr marL="0" indent="0">
              <a:lnSpc>
                <a:spcPct val="100000"/>
              </a:lnSpc>
              <a:buNone/>
            </a:pPr>
            <a:r>
              <a:rPr lang="en-US" sz="2400" b="1" dirty="0">
                <a:solidFill>
                  <a:srgbClr val="002060"/>
                </a:solidFill>
                <a:latin typeface="Source Sans Pro"/>
                <a:ea typeface="Source Sans Pro"/>
                <a:cs typeface="Calibri"/>
              </a:rPr>
              <a:t>    </a:t>
            </a:r>
            <a:r>
              <a:rPr lang="en-US" sz="2400" b="1" dirty="0" err="1">
                <a:solidFill>
                  <a:srgbClr val="002060"/>
                </a:solidFill>
                <a:latin typeface="Source Sans Pro"/>
                <a:ea typeface="Source Sans Pro"/>
                <a:cs typeface="Calibri"/>
              </a:rPr>
              <a:t>EdCode</a:t>
            </a:r>
            <a:endParaRPr lang="en-US" sz="2400" b="1" dirty="0">
              <a:solidFill>
                <a:srgbClr val="002060"/>
              </a:solidFill>
              <a:cs typeface="Calibri" panose="020F0502020204030204" pitchFamily="34" charset="0"/>
            </a:endParaRPr>
          </a:p>
          <a:p>
            <a:pPr>
              <a:lnSpc>
                <a:spcPct val="100000"/>
              </a:lnSpc>
            </a:pPr>
            <a:r>
              <a:rPr lang="en-US" sz="2400" dirty="0">
                <a:solidFill>
                  <a:srgbClr val="002060"/>
                </a:solidFill>
                <a:cs typeface="Calibri" panose="020F0502020204030204" pitchFamily="34" charset="0"/>
              </a:rPr>
              <a:t>Short term vocational and workforce are interchangeable terms?</a:t>
            </a:r>
          </a:p>
          <a:p>
            <a:pPr marL="0" indent="0">
              <a:lnSpc>
                <a:spcPct val="100000"/>
              </a:lnSpc>
              <a:buNone/>
            </a:pPr>
            <a:r>
              <a:rPr lang="en-US" sz="2400" b="1" dirty="0">
                <a:solidFill>
                  <a:srgbClr val="002060"/>
                </a:solidFill>
                <a:latin typeface="Source Sans Pro"/>
                <a:ea typeface="Source Sans Pro"/>
                <a:cs typeface="Calibri"/>
              </a:rPr>
              <a:t>    Never</a:t>
            </a:r>
            <a:endParaRPr lang="en-US" sz="2400" b="1">
              <a:solidFill>
                <a:srgbClr val="002060"/>
              </a:solidFill>
              <a:cs typeface="Calibri" panose="020F0502020204030204" pitchFamily="34" charset="0"/>
            </a:endParaRPr>
          </a:p>
          <a:p>
            <a:pPr>
              <a:lnSpc>
                <a:spcPct val="100000"/>
              </a:lnSpc>
            </a:pPr>
            <a:r>
              <a:rPr lang="en-US" sz="2400" dirty="0">
                <a:solidFill>
                  <a:srgbClr val="002060"/>
                </a:solidFill>
                <a:cs typeface="Calibri" panose="020F0502020204030204" pitchFamily="34" charset="0"/>
              </a:rPr>
              <a:t>ESL and basic skills courses...    </a:t>
            </a:r>
          </a:p>
          <a:p>
            <a:pPr marL="0" indent="0">
              <a:lnSpc>
                <a:spcPct val="100000"/>
              </a:lnSpc>
              <a:buNone/>
            </a:pPr>
            <a:r>
              <a:rPr lang="en-US" sz="2400" b="1" dirty="0">
                <a:solidFill>
                  <a:srgbClr val="002060"/>
                </a:solidFill>
                <a:latin typeface="Source Sans Pro"/>
                <a:ea typeface="Source Sans Pro"/>
                <a:cs typeface="Calibri"/>
              </a:rPr>
              <a:t>    Can receive enhanced apportionment if part of an ESL or Basic Skills</a:t>
            </a:r>
          </a:p>
          <a:p>
            <a:pPr>
              <a:lnSpc>
                <a:spcPct val="100000"/>
              </a:lnSpc>
            </a:pPr>
            <a:r>
              <a:rPr lang="en-US" sz="2400" dirty="0">
                <a:solidFill>
                  <a:srgbClr val="002060"/>
                </a:solidFill>
                <a:cs typeface="Calibri" panose="020F0502020204030204" pitchFamily="34" charset="0"/>
              </a:rPr>
              <a:t>CTE Certificates can be...</a:t>
            </a:r>
          </a:p>
          <a:p>
            <a:pPr marL="0" indent="0">
              <a:lnSpc>
                <a:spcPct val="100000"/>
              </a:lnSpc>
              <a:buNone/>
            </a:pPr>
            <a:r>
              <a:rPr lang="en-US" sz="2400" b="1" dirty="0">
                <a:solidFill>
                  <a:srgbClr val="002060"/>
                </a:solidFill>
                <a:cs typeface="Calibri" panose="020F0502020204030204" pitchFamily="34" charset="0"/>
              </a:rPr>
              <a:t>    A,B, and C are trick questions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272" y="5011507"/>
            <a:ext cx="1704442" cy="1704442"/>
          </a:xfrm>
          <a:prstGeom prst="rect">
            <a:avLst/>
          </a:prstGeom>
        </p:spPr>
      </p:pic>
      <p:sp>
        <p:nvSpPr>
          <p:cNvPr id="7" name="TextBox 6">
            <a:extLst>
              <a:ext uri="{FF2B5EF4-FFF2-40B4-BE49-F238E27FC236}">
                <a16:creationId xmlns:a16="http://schemas.microsoft.com/office/drawing/2014/main" id="{9F5F072B-A8D2-4AB4-91D1-32F0A7C3B8D2}"/>
              </a:ext>
            </a:extLst>
          </p:cNvPr>
          <p:cNvSpPr txBox="1"/>
          <p:nvPr/>
        </p:nvSpPr>
        <p:spPr>
          <a:xfrm>
            <a:off x="6924136" y="586021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Please use your smartphone camera app to scan the QR code</a:t>
            </a:r>
          </a:p>
        </p:txBody>
      </p:sp>
    </p:spTree>
    <p:extLst>
      <p:ext uri="{BB962C8B-B14F-4D97-AF65-F5344CB8AC3E}">
        <p14:creationId xmlns:p14="http://schemas.microsoft.com/office/powerpoint/2010/main" val="322852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396" y="2436521"/>
            <a:ext cx="7232780" cy="1325563"/>
          </a:xfrm>
        </p:spPr>
        <p:txBody>
          <a:bodyPr/>
          <a:lstStyle/>
          <a:p>
            <a:r>
              <a:rPr lang="en-US" dirty="0"/>
              <a:t>Associate Degrees for Transfer</a:t>
            </a:r>
          </a:p>
        </p:txBody>
      </p:sp>
      <p:sp>
        <p:nvSpPr>
          <p:cNvPr id="4" name="Slide Number Placeholder 3"/>
          <p:cNvSpPr>
            <a:spLocks noGrp="1"/>
          </p:cNvSpPr>
          <p:nvPr>
            <p:ph type="sldNum" sz="quarter" idx="10"/>
          </p:nvPr>
        </p:nvSpPr>
        <p:spPr/>
        <p:txBody>
          <a:bodyPr/>
          <a:lstStyle/>
          <a:p>
            <a:fld id="{7934E7AA-586C-4B13-A389-1429762DA247}" type="slidenum">
              <a:rPr lang="en-US" smtClean="0"/>
              <a:pPr/>
              <a:t>23</a:t>
            </a:fld>
            <a:endParaRPr lang="en-US" dirty="0"/>
          </a:p>
        </p:txBody>
      </p:sp>
    </p:spTree>
    <p:extLst>
      <p:ext uri="{BB962C8B-B14F-4D97-AF65-F5344CB8AC3E}">
        <p14:creationId xmlns:p14="http://schemas.microsoft.com/office/powerpoint/2010/main" val="1585869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CSU Breadth Updates</a:t>
            </a:r>
          </a:p>
        </p:txBody>
      </p:sp>
      <p:sp>
        <p:nvSpPr>
          <p:cNvPr id="3" name="Content Placeholder 2"/>
          <p:cNvSpPr>
            <a:spLocks noGrp="1"/>
          </p:cNvSpPr>
          <p:nvPr>
            <p:ph idx="1"/>
          </p:nvPr>
        </p:nvSpPr>
        <p:spPr>
          <a:xfrm>
            <a:off x="838200" y="1819470"/>
            <a:ext cx="10515600" cy="4099206"/>
          </a:xfrm>
        </p:spPr>
        <p:txBody>
          <a:bodyPr>
            <a:normAutofit fontScale="70000" lnSpcReduction="20000"/>
          </a:bodyPr>
          <a:lstStyle/>
          <a:p>
            <a:pPr marL="0" indent="0">
              <a:buNone/>
            </a:pPr>
            <a:r>
              <a:rPr lang="en-US" dirty="0"/>
              <a:t>To qualify for full certification, a student must satisfactorily complete 39 lower-division semester units, or the quarter unit equivalent, of instruction appropriate to meet the objectives of Articles 3 (Premises) and 4 (Subject-Area Distribution). If a student completes a laboratory experience with academic credit, as described in Subarea B3, the student may be certified for 40 semester units or the quarter equivalent. CCC GE certification does not guarantee that all CSU campus admission requirements have been met. Units must be distributed as follows below (except as specified in 5.3.5 below):</a:t>
            </a:r>
          </a:p>
          <a:p>
            <a:pPr lvl="1"/>
            <a:r>
              <a:rPr lang="en-US" dirty="0"/>
              <a:t>In Area A, 9 semester units (or the quarter equivalent), including instruction in oral communication, written communication, and critical thinking.</a:t>
            </a:r>
          </a:p>
          <a:p>
            <a:pPr lvl="1"/>
            <a:r>
              <a:rPr lang="en-US" dirty="0"/>
              <a:t>In Area B, 9 semester units (or the quarter equivalent), including instruction in physical science and life science, at least one part of which must include a laboratory component, and mathematics/quantitative reasoning. If a student completes a laboratory experience with academic credit, as described in Subarea B3, the student may be certified for 10 semester units (or the quarter equivalent).</a:t>
            </a:r>
          </a:p>
          <a:p>
            <a:pPr lvl="1"/>
            <a:r>
              <a:rPr lang="en-US" dirty="0"/>
              <a:t>In Area C, 9 semester units (or the quarter equivalent), with at least one course in the arts and one in the humanities.</a:t>
            </a:r>
          </a:p>
          <a:p>
            <a:pPr lvl="1"/>
            <a:r>
              <a:rPr lang="en-US" dirty="0"/>
              <a:t>In Area D, 6 semester units (or the quarter equivalent).</a:t>
            </a:r>
          </a:p>
          <a:p>
            <a:pPr lvl="1"/>
            <a:r>
              <a:rPr lang="en-US" dirty="0"/>
              <a:t>Area E, 3 semester units (or the quarter equivalent).</a:t>
            </a:r>
          </a:p>
          <a:p>
            <a:pPr lvl="1"/>
            <a:r>
              <a:rPr lang="en-US" dirty="0"/>
              <a:t>Area F, 3 semester units (or the quarter equivalent).</a:t>
            </a:r>
          </a:p>
          <a:p>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24</a:t>
            </a:fld>
            <a:endParaRPr lang="en-US" dirty="0"/>
          </a:p>
        </p:txBody>
      </p:sp>
    </p:spTree>
    <p:extLst>
      <p:ext uri="{BB962C8B-B14F-4D97-AF65-F5344CB8AC3E}">
        <p14:creationId xmlns:p14="http://schemas.microsoft.com/office/powerpoint/2010/main" val="3556799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Pursuant to SB1440</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pPr marL="0" indent="0">
              <a:buNone/>
            </a:pPr>
            <a:r>
              <a:rPr lang="en-US" dirty="0"/>
              <a:t>The following completion requirements must be met:</a:t>
            </a:r>
          </a:p>
          <a:p>
            <a:pPr lvl="1"/>
            <a:r>
              <a:rPr lang="en-US" dirty="0"/>
              <a:t>(1) Completion of 60 semester units or 90 quarter units that are eligible for transfer to the California State University, including both of the following: </a:t>
            </a:r>
          </a:p>
          <a:p>
            <a:pPr lvl="2"/>
            <a:r>
              <a:rPr lang="en-US" dirty="0"/>
              <a:t>(A) The Intersegmental General Education Transfer Curriculum (IGETC) or the California State University General Education – Breadth Requirements. (Please note: This degree may only be completed using the IGETC GE pattern.) </a:t>
            </a:r>
          </a:p>
          <a:p>
            <a:pPr lvl="2"/>
            <a:r>
              <a:rPr lang="en-US" dirty="0"/>
              <a:t>(B) A minimum of 18 semester units or 27 quarter units in a major or area of emphasis, as determined by the community college district. </a:t>
            </a:r>
          </a:p>
          <a:p>
            <a:pPr lvl="1"/>
            <a:r>
              <a:rPr lang="en-US" dirty="0"/>
              <a:t>(2) Obtainment of a minimum grade point average of 2.0.</a:t>
            </a:r>
          </a:p>
          <a:p>
            <a:pPr lvl="1"/>
            <a:r>
              <a:rPr lang="en-US" dirty="0">
                <a:latin typeface="Source Sans Pro"/>
                <a:ea typeface="Source Sans Pro"/>
              </a:rPr>
              <a:t>ADTs also require that students must earn a C or better in all courses required for the major or area of emphasis. A “P” (Pass) grade is an acceptable grade for courses in the major.</a:t>
            </a:r>
          </a:p>
          <a:p>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25</a:t>
            </a:fld>
            <a:endParaRPr lang="en-US" dirty="0"/>
          </a:p>
        </p:txBody>
      </p:sp>
    </p:spTree>
    <p:extLst>
      <p:ext uri="{BB962C8B-B14F-4D97-AF65-F5344CB8AC3E}">
        <p14:creationId xmlns:p14="http://schemas.microsoft.com/office/powerpoint/2010/main" val="3257861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latin typeface="+mn-lt"/>
                <a:ea typeface="Tahoma" panose="020B0604030504040204" pitchFamily="34" charset="0"/>
                <a:cs typeface="Calibri" panose="020F0502020204030204" pitchFamily="34" charset="0"/>
              </a:rPr>
              <a:t>Chancellor’s Office Review for ADTs</a:t>
            </a:r>
            <a:endParaRPr lang="en-US" sz="3600" b="1" dirty="0">
              <a:latin typeface="+mn-lt"/>
              <a:cs typeface="Calibri" panose="020F0502020204030204" pitchFamily="34" charset="0"/>
            </a:endParaRPr>
          </a:p>
        </p:txBody>
      </p:sp>
      <p:sp>
        <p:nvSpPr>
          <p:cNvPr id="6" name="Content Placeholder 5"/>
          <p:cNvSpPr>
            <a:spLocks noGrp="1"/>
          </p:cNvSpPr>
          <p:nvPr>
            <p:ph idx="1"/>
          </p:nvPr>
        </p:nvSpPr>
        <p:spPr/>
        <p:txBody>
          <a:bodyPr vert="horz" lIns="91440" tIns="45720" rIns="91440" bIns="45720" rtlCol="0" anchor="t">
            <a:normAutofit/>
          </a:bodyPr>
          <a:lstStyle/>
          <a:p>
            <a:pPr>
              <a:lnSpc>
                <a:spcPct val="100000"/>
              </a:lnSpc>
              <a:spcBef>
                <a:spcPts val="1200"/>
              </a:spcBef>
            </a:pPr>
            <a:r>
              <a:rPr lang="en-US" sz="2000" dirty="0">
                <a:solidFill>
                  <a:srgbClr val="002060"/>
                </a:solidFill>
                <a:latin typeface="+mn-lt"/>
                <a:ea typeface="Source Sans Pro"/>
                <a:cs typeface="Calibri"/>
              </a:rPr>
              <a:t>The Program Title and TOP Code that is enter in the COCI system, should match the information on the TMC template. </a:t>
            </a:r>
            <a:endParaRPr lang="en-US" sz="2000" dirty="0">
              <a:solidFill>
                <a:srgbClr val="002060"/>
              </a:solidFill>
              <a:latin typeface="+mn-lt"/>
              <a:cs typeface="Calibri" panose="020F0502020204030204" pitchFamily="34" charset="0"/>
            </a:endParaRPr>
          </a:p>
          <a:p>
            <a:pPr>
              <a:lnSpc>
                <a:spcPct val="100000"/>
              </a:lnSpc>
              <a:spcBef>
                <a:spcPts val="1200"/>
              </a:spcBef>
            </a:pPr>
            <a:r>
              <a:rPr lang="en-US" sz="2000" dirty="0">
                <a:solidFill>
                  <a:srgbClr val="002060"/>
                </a:solidFill>
                <a:latin typeface="+mn-lt"/>
                <a:ea typeface="Source Sans Pro"/>
                <a:cs typeface="Calibri"/>
              </a:rPr>
              <a:t>The CIP Code should always be included in the COCI system.</a:t>
            </a:r>
          </a:p>
          <a:p>
            <a:pPr>
              <a:lnSpc>
                <a:spcPct val="100000"/>
              </a:lnSpc>
              <a:spcBef>
                <a:spcPts val="1200"/>
              </a:spcBef>
            </a:pPr>
            <a:r>
              <a:rPr lang="en-US" sz="2000" dirty="0">
                <a:solidFill>
                  <a:srgbClr val="002060"/>
                </a:solidFill>
                <a:latin typeface="+mn-lt"/>
                <a:cs typeface="Calibri" panose="020F0502020204030204" pitchFamily="34" charset="0"/>
              </a:rPr>
              <a:t>The Program Goal should always be Transfer.</a:t>
            </a:r>
          </a:p>
          <a:p>
            <a:pPr>
              <a:lnSpc>
                <a:spcPct val="100000"/>
              </a:lnSpc>
              <a:spcBef>
                <a:spcPts val="1200"/>
              </a:spcBef>
            </a:pPr>
            <a:r>
              <a:rPr lang="en-US" sz="2000" dirty="0">
                <a:solidFill>
                  <a:srgbClr val="002060"/>
                </a:solidFill>
                <a:latin typeface="+mn-lt"/>
                <a:cs typeface="Calibri" panose="020F0502020204030204" pitchFamily="34" charset="0"/>
              </a:rPr>
              <a:t>The Program Award should always be A.A.-T or A.S.-T.  </a:t>
            </a:r>
          </a:p>
          <a:p>
            <a:pPr>
              <a:lnSpc>
                <a:spcPct val="100000"/>
              </a:lnSpc>
              <a:spcBef>
                <a:spcPts val="1200"/>
              </a:spcBef>
            </a:pPr>
            <a:r>
              <a:rPr lang="en-US" sz="2000" dirty="0">
                <a:solidFill>
                  <a:srgbClr val="002060"/>
                </a:solidFill>
                <a:latin typeface="+mn-lt"/>
                <a:cs typeface="Calibri" panose="020F0502020204030204" pitchFamily="34" charset="0"/>
              </a:rPr>
              <a:t>Apprenticeship is always “False”.</a:t>
            </a:r>
          </a:p>
          <a:p>
            <a:pPr>
              <a:lnSpc>
                <a:spcPct val="100000"/>
              </a:lnSpc>
              <a:spcBef>
                <a:spcPts val="1200"/>
              </a:spcBef>
            </a:pPr>
            <a:r>
              <a:rPr lang="en-US" sz="2000" dirty="0">
                <a:solidFill>
                  <a:srgbClr val="002060"/>
                </a:solidFill>
                <a:latin typeface="+mn-lt"/>
                <a:cs typeface="Calibri" panose="020F0502020204030204" pitchFamily="34" charset="0"/>
              </a:rPr>
              <a:t>The District Governing Board approval date must be prior to the submission date of the ADT.</a:t>
            </a:r>
          </a:p>
          <a:p>
            <a:pPr>
              <a:lnSpc>
                <a:spcPct val="100000"/>
              </a:lnSpc>
              <a:spcBef>
                <a:spcPts val="1200"/>
              </a:spcBef>
            </a:pPr>
            <a:r>
              <a:rPr lang="en-US" sz="2000" dirty="0">
                <a:solidFill>
                  <a:srgbClr val="002060"/>
                </a:solidFill>
                <a:latin typeface="+mn-lt"/>
                <a:cs typeface="Calibri" panose="020F0502020204030204" pitchFamily="34" charset="0"/>
              </a:rPr>
              <a:t>Total Units for the Degree (minimum and maximum) must be 60.</a:t>
            </a:r>
          </a:p>
        </p:txBody>
      </p:sp>
      <p:sp>
        <p:nvSpPr>
          <p:cNvPr id="4" name="Slide Number Placeholder 3"/>
          <p:cNvSpPr>
            <a:spLocks noGrp="1"/>
          </p:cNvSpPr>
          <p:nvPr>
            <p:ph type="sldNum" sz="quarter" idx="10"/>
          </p:nvPr>
        </p:nvSpPr>
        <p:spPr/>
        <p:txBody>
          <a:bodyPr/>
          <a:lstStyle/>
          <a:p>
            <a:fld id="{7934E7AA-586C-4B13-A389-1429762DA247}" type="slidenum">
              <a:rPr lang="en-US" smtClean="0">
                <a:latin typeface="Calibri" panose="020F0502020204030204" pitchFamily="34" charset="0"/>
                <a:cs typeface="Calibri" panose="020F0502020204030204" pitchFamily="34" charset="0"/>
              </a:rPr>
              <a:pPr/>
              <a:t>26</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7346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cs typeface="Calibri" panose="020F0502020204030204" pitchFamily="34" charset="0"/>
              </a:rPr>
              <a:t>ADT Narrative</a:t>
            </a:r>
          </a:p>
        </p:txBody>
      </p:sp>
      <p:sp>
        <p:nvSpPr>
          <p:cNvPr id="3" name="Content Placeholder 2"/>
          <p:cNvSpPr>
            <a:spLocks noGrp="1"/>
          </p:cNvSpPr>
          <p:nvPr>
            <p:ph idx="1"/>
          </p:nvPr>
        </p:nvSpPr>
        <p:spPr>
          <a:xfrm>
            <a:off x="838200" y="1690687"/>
            <a:ext cx="10515600" cy="3789449"/>
          </a:xfrm>
        </p:spPr>
        <p:txBody>
          <a:bodyPr>
            <a:normAutofit fontScale="25000" lnSpcReduction="20000"/>
          </a:bodyPr>
          <a:lstStyle/>
          <a:p>
            <a:pPr>
              <a:lnSpc>
                <a:spcPct val="120000"/>
              </a:lnSpc>
            </a:pPr>
            <a:r>
              <a:rPr lang="en-US" sz="8000" dirty="0">
                <a:solidFill>
                  <a:srgbClr val="002060"/>
                </a:solidFill>
                <a:latin typeface="+mn-lt"/>
                <a:cs typeface="Calibri" panose="020F0502020204030204" pitchFamily="34" charset="0"/>
              </a:rPr>
              <a:t>College Name</a:t>
            </a:r>
          </a:p>
          <a:p>
            <a:pPr>
              <a:lnSpc>
                <a:spcPct val="120000"/>
              </a:lnSpc>
            </a:pPr>
            <a:r>
              <a:rPr lang="en-US" sz="8000" dirty="0">
                <a:solidFill>
                  <a:srgbClr val="002060"/>
                </a:solidFill>
                <a:latin typeface="+mn-lt"/>
                <a:cs typeface="Calibri" panose="020F0502020204030204" pitchFamily="34" charset="0"/>
              </a:rPr>
              <a:t>ADT Program Name</a:t>
            </a:r>
          </a:p>
          <a:p>
            <a:pPr>
              <a:lnSpc>
                <a:spcPct val="120000"/>
              </a:lnSpc>
            </a:pPr>
            <a:r>
              <a:rPr lang="en-US" sz="8000" dirty="0">
                <a:solidFill>
                  <a:srgbClr val="002060"/>
                </a:solidFill>
                <a:latin typeface="+mn-lt"/>
                <a:cs typeface="Calibri" panose="020F0502020204030204" pitchFamily="34" charset="0"/>
              </a:rPr>
              <a:t>Statement of Program Goals and Objectives</a:t>
            </a:r>
          </a:p>
          <a:p>
            <a:pPr>
              <a:lnSpc>
                <a:spcPct val="120000"/>
              </a:lnSpc>
            </a:pPr>
            <a:r>
              <a:rPr lang="en-US" sz="8000" dirty="0">
                <a:solidFill>
                  <a:srgbClr val="002060"/>
                </a:solidFill>
                <a:latin typeface="+mn-lt"/>
                <a:cs typeface="Calibri" panose="020F0502020204030204" pitchFamily="34" charset="0"/>
              </a:rPr>
              <a:t>Catalog Description must match in COCI and Narrative, and include the following </a:t>
            </a:r>
            <a:r>
              <a:rPr lang="en-US" sz="5600" dirty="0">
                <a:solidFill>
                  <a:srgbClr val="002060"/>
                </a:solidFill>
                <a:latin typeface="+mn-lt"/>
                <a:cs typeface="Calibri" panose="020F0502020204030204" pitchFamily="34" charset="0"/>
              </a:rPr>
              <a:t>(PCAH 7th ed, p. 78)</a:t>
            </a:r>
            <a:r>
              <a:rPr lang="en-US" sz="8000" dirty="0">
                <a:solidFill>
                  <a:srgbClr val="002060"/>
                </a:solidFill>
                <a:latin typeface="+mn-lt"/>
                <a:cs typeface="Calibri" panose="020F0502020204030204" pitchFamily="34" charset="0"/>
              </a:rPr>
              <a:t>:</a:t>
            </a:r>
            <a:endParaRPr lang="en-US" sz="5200" dirty="0">
              <a:solidFill>
                <a:srgbClr val="002060"/>
              </a:solidFill>
              <a:latin typeface="+mn-lt"/>
              <a:cs typeface="Calibri" panose="020F0502020204030204" pitchFamily="34" charset="0"/>
            </a:endParaRPr>
          </a:p>
          <a:p>
            <a:pPr lvl="2">
              <a:lnSpc>
                <a:spcPct val="120000"/>
              </a:lnSpc>
            </a:pPr>
            <a:r>
              <a:rPr lang="en-US" sz="7200" dirty="0">
                <a:solidFill>
                  <a:srgbClr val="002060"/>
                </a:solidFill>
                <a:latin typeface="+mn-lt"/>
                <a:cs typeface="Calibri" panose="020F0502020204030204" pitchFamily="34" charset="0"/>
              </a:rPr>
              <a:t>Completion of 60 semester units or 90 quarter units of degree-applicable courses.</a:t>
            </a:r>
          </a:p>
          <a:p>
            <a:pPr lvl="2">
              <a:lnSpc>
                <a:spcPct val="120000"/>
              </a:lnSpc>
            </a:pPr>
            <a:r>
              <a:rPr lang="en-US" sz="7200" dirty="0">
                <a:solidFill>
                  <a:srgbClr val="002060"/>
                </a:solidFill>
                <a:latin typeface="+mn-lt"/>
                <a:cs typeface="Calibri" panose="020F0502020204030204" pitchFamily="34" charset="0"/>
              </a:rPr>
              <a:t>Minimum overall grade point average of 2.0.</a:t>
            </a:r>
          </a:p>
          <a:p>
            <a:pPr lvl="2">
              <a:lnSpc>
                <a:spcPct val="120000"/>
              </a:lnSpc>
            </a:pPr>
            <a:r>
              <a:rPr lang="en-US" sz="7200" dirty="0">
                <a:solidFill>
                  <a:srgbClr val="002060"/>
                </a:solidFill>
                <a:latin typeface="+mn-lt"/>
                <a:cs typeface="Calibri" panose="020F0502020204030204" pitchFamily="34" charset="0"/>
              </a:rPr>
              <a:t>Minimum grade of “C” (or “P”) for each course in the major, and</a:t>
            </a:r>
          </a:p>
          <a:p>
            <a:pPr lvl="2">
              <a:lnSpc>
                <a:spcPct val="120000"/>
              </a:lnSpc>
            </a:pPr>
            <a:r>
              <a:rPr lang="en-US" sz="7200" dirty="0">
                <a:solidFill>
                  <a:srgbClr val="002060"/>
                </a:solidFill>
                <a:latin typeface="+mn-lt"/>
                <a:cs typeface="Calibri" panose="020F0502020204030204" pitchFamily="34" charset="0"/>
              </a:rPr>
              <a:t>Completion of IGETC and/or CSU GE-Breadth.</a:t>
            </a:r>
          </a:p>
          <a:p>
            <a:pPr>
              <a:lnSpc>
                <a:spcPct val="120000"/>
              </a:lnSpc>
            </a:pPr>
            <a:r>
              <a:rPr lang="en-US" sz="8000" b="1" dirty="0">
                <a:solidFill>
                  <a:srgbClr val="002060"/>
                </a:solidFill>
                <a:latin typeface="+mn-lt"/>
                <a:cs typeface="Calibri" panose="020F0502020204030204" pitchFamily="34" charset="0"/>
              </a:rPr>
              <a:t>Items 3-8 of the narrative are not required for an ADT.</a:t>
            </a:r>
          </a:p>
        </p:txBody>
      </p:sp>
      <p:sp>
        <p:nvSpPr>
          <p:cNvPr id="4" name="Slide Number Placeholder 3"/>
          <p:cNvSpPr>
            <a:spLocks noGrp="1"/>
          </p:cNvSpPr>
          <p:nvPr>
            <p:ph type="sldNum" sz="quarter" idx="10"/>
          </p:nvPr>
        </p:nvSpPr>
        <p:spPr/>
        <p:txBody>
          <a:bodyPr/>
          <a:lstStyle/>
          <a:p>
            <a:fld id="{7934E7AA-586C-4B13-A389-1429762DA247}" type="slidenum">
              <a:rPr lang="en-US" smtClean="0">
                <a:latin typeface="Calibri" panose="020F0502020204030204" pitchFamily="34" charset="0"/>
                <a:cs typeface="Calibri" panose="020F0502020204030204" pitchFamily="34" charset="0"/>
              </a:rPr>
              <a:pPr/>
              <a:t>27</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3265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Calibri" panose="020F0502020204030204" pitchFamily="34" charset="0"/>
                <a:cs typeface="Calibri" panose="020F0502020204030204" pitchFamily="34" charset="0"/>
              </a:rPr>
              <a:t>ADT Templates</a:t>
            </a:r>
          </a:p>
        </p:txBody>
      </p:sp>
      <p:sp>
        <p:nvSpPr>
          <p:cNvPr id="3" name="Content Placeholder 2"/>
          <p:cNvSpPr>
            <a:spLocks noGrp="1"/>
          </p:cNvSpPr>
          <p:nvPr>
            <p:ph idx="1"/>
          </p:nvPr>
        </p:nvSpPr>
        <p:spPr/>
        <p:txBody>
          <a:bodyPr/>
          <a:lstStyle/>
          <a:p>
            <a:pPr>
              <a:lnSpc>
                <a:spcPct val="100000"/>
              </a:lnSpc>
              <a:spcBef>
                <a:spcPts val="1200"/>
              </a:spcBef>
            </a:pPr>
            <a:r>
              <a:rPr lang="en-US" sz="2000" dirty="0">
                <a:solidFill>
                  <a:srgbClr val="002060"/>
                </a:solidFill>
                <a:latin typeface="+mn-lt"/>
                <a:cs typeface="Calibri" panose="020F0502020204030204" pitchFamily="34" charset="0"/>
              </a:rPr>
              <a:t>Use </a:t>
            </a:r>
            <a:r>
              <a:rPr lang="en-US" sz="2000" b="1" dirty="0">
                <a:solidFill>
                  <a:srgbClr val="002060"/>
                </a:solidFill>
                <a:latin typeface="+mn-lt"/>
                <a:cs typeface="Calibri" panose="020F0502020204030204" pitchFamily="34" charset="0"/>
              </a:rPr>
              <a:t>current version </a:t>
            </a:r>
            <a:r>
              <a:rPr lang="en-US" sz="2000" dirty="0">
                <a:solidFill>
                  <a:srgbClr val="002060"/>
                </a:solidFill>
                <a:latin typeface="+mn-lt"/>
                <a:cs typeface="Calibri" panose="020F0502020204030204" pitchFamily="34" charset="0"/>
              </a:rPr>
              <a:t>of the TMC template </a:t>
            </a:r>
          </a:p>
          <a:p>
            <a:pPr lvl="1">
              <a:lnSpc>
                <a:spcPct val="100000"/>
              </a:lnSpc>
              <a:spcBef>
                <a:spcPts val="1200"/>
              </a:spcBef>
            </a:pPr>
            <a:r>
              <a:rPr lang="en-US" sz="1800" dirty="0">
                <a:solidFill>
                  <a:srgbClr val="002060"/>
                </a:solidFill>
                <a:latin typeface="+mn-lt"/>
                <a:cs typeface="Calibri" panose="020F0502020204030204" pitchFamily="34" charset="0"/>
              </a:rPr>
              <a:t>Current templates can be found on the Chancellor’s Office website at:  </a:t>
            </a:r>
            <a:br>
              <a:rPr lang="en-US" sz="1800" dirty="0">
                <a:solidFill>
                  <a:srgbClr val="002060"/>
                </a:solidFill>
                <a:latin typeface="+mn-lt"/>
                <a:cs typeface="Calibri" panose="020F0502020204030204" pitchFamily="34" charset="0"/>
              </a:rPr>
            </a:br>
            <a:r>
              <a:rPr lang="en-US" sz="1800" dirty="0">
                <a:latin typeface="+mn-lt"/>
                <a:hlinkClick r:id="rId2" tooltip="Link to official TMC Templates at Chancellor's Office website"/>
              </a:rPr>
              <a:t>https://www.cccco.edu/About-Us/Chancellors-Office/Divisions/Educational-Services-and-Support/What-we-do/Curriculum-and-Instruction-Unit/Templates-For-Approved-Transfer-Model-Curriculum</a:t>
            </a:r>
            <a:endParaRPr lang="en-US" sz="1800" dirty="0">
              <a:latin typeface="+mn-lt"/>
            </a:endParaRPr>
          </a:p>
          <a:p>
            <a:pPr>
              <a:lnSpc>
                <a:spcPct val="100000"/>
              </a:lnSpc>
              <a:spcBef>
                <a:spcPts val="1200"/>
              </a:spcBef>
            </a:pPr>
            <a:r>
              <a:rPr lang="en-US" sz="2000" dirty="0">
                <a:solidFill>
                  <a:srgbClr val="002060"/>
                </a:solidFill>
                <a:latin typeface="+mn-lt"/>
                <a:cs typeface="Calibri" panose="020F0502020204030204" pitchFamily="34" charset="0"/>
              </a:rPr>
              <a:t>The </a:t>
            </a:r>
            <a:r>
              <a:rPr lang="en-US" sz="2000" b="1" dirty="0">
                <a:solidFill>
                  <a:srgbClr val="002060"/>
                </a:solidFill>
                <a:latin typeface="+mn-lt"/>
                <a:cs typeface="Calibri" panose="020F0502020204030204" pitchFamily="34" charset="0"/>
              </a:rPr>
              <a:t>college name </a:t>
            </a:r>
            <a:r>
              <a:rPr lang="en-US" sz="2000" dirty="0">
                <a:solidFill>
                  <a:srgbClr val="002060"/>
                </a:solidFill>
                <a:latin typeface="+mn-lt"/>
                <a:cs typeface="Calibri" panose="020F0502020204030204" pitchFamily="34" charset="0"/>
              </a:rPr>
              <a:t>must be on the template. </a:t>
            </a:r>
          </a:p>
          <a:p>
            <a:pPr>
              <a:lnSpc>
                <a:spcPct val="100000"/>
              </a:lnSpc>
              <a:spcBef>
                <a:spcPts val="1200"/>
              </a:spcBef>
            </a:pPr>
            <a:r>
              <a:rPr lang="en-US" sz="2000" dirty="0">
                <a:solidFill>
                  <a:srgbClr val="002060"/>
                </a:solidFill>
                <a:latin typeface="+mn-lt"/>
                <a:cs typeface="Calibri" panose="020F0502020204030204" pitchFamily="34" charset="0"/>
              </a:rPr>
              <a:t>The total units for the major (minimum and maximum) must </a:t>
            </a:r>
            <a:r>
              <a:rPr lang="en-US" sz="2000" b="1" dirty="0">
                <a:solidFill>
                  <a:srgbClr val="002060"/>
                </a:solidFill>
                <a:latin typeface="+mn-lt"/>
                <a:cs typeface="Calibri" panose="020F0502020204030204" pitchFamily="34" charset="0"/>
              </a:rPr>
              <a:t>match</a:t>
            </a:r>
            <a:r>
              <a:rPr lang="en-US" sz="2000" dirty="0">
                <a:solidFill>
                  <a:srgbClr val="002060"/>
                </a:solidFill>
                <a:latin typeface="+mn-lt"/>
                <a:cs typeface="Calibri" panose="020F0502020204030204" pitchFamily="34" charset="0"/>
              </a:rPr>
              <a:t> the information on COCI and the TMC template.</a:t>
            </a:r>
          </a:p>
        </p:txBody>
      </p:sp>
      <p:sp>
        <p:nvSpPr>
          <p:cNvPr id="4" name="Slide Number Placeholder 3"/>
          <p:cNvSpPr>
            <a:spLocks noGrp="1"/>
          </p:cNvSpPr>
          <p:nvPr>
            <p:ph type="sldNum" sz="quarter" idx="10"/>
          </p:nvPr>
        </p:nvSpPr>
        <p:spPr/>
        <p:txBody>
          <a:bodyPr/>
          <a:lstStyle/>
          <a:p>
            <a:fld id="{7934E7AA-586C-4B13-A389-1429762DA247}" type="slidenum">
              <a:rPr lang="en-US" smtClean="0">
                <a:latin typeface="Calibri" panose="020F0502020204030204" pitchFamily="34" charset="0"/>
                <a:cs typeface="Calibri" panose="020F0502020204030204" pitchFamily="34" charset="0"/>
              </a:rPr>
              <a:pPr/>
              <a:t>28</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9232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cs typeface="Calibri" panose="020F0502020204030204" pitchFamily="34" charset="0"/>
              </a:rPr>
              <a:t>ADT Supporting Documentation</a:t>
            </a:r>
            <a:endParaRPr lang="en-US" sz="3600" dirty="0">
              <a:latin typeface="+mn-lt"/>
            </a:endParaRPr>
          </a:p>
        </p:txBody>
      </p:sp>
      <p:sp>
        <p:nvSpPr>
          <p:cNvPr id="3" name="Content Placeholder 2"/>
          <p:cNvSpPr>
            <a:spLocks noGrp="1"/>
          </p:cNvSpPr>
          <p:nvPr>
            <p:ph idx="1"/>
          </p:nvPr>
        </p:nvSpPr>
        <p:spPr/>
        <p:txBody>
          <a:bodyPr>
            <a:noAutofit/>
          </a:bodyPr>
          <a:lstStyle/>
          <a:p>
            <a:pPr marL="0" indent="0">
              <a:lnSpc>
                <a:spcPct val="100000"/>
              </a:lnSpc>
              <a:buNone/>
            </a:pPr>
            <a:r>
              <a:rPr lang="en-US" sz="2400" b="1" dirty="0">
                <a:solidFill>
                  <a:srgbClr val="002060"/>
                </a:solidFill>
                <a:latin typeface="+mn-lt"/>
                <a:cs typeface="Calibri" panose="020F0502020204030204" pitchFamily="34" charset="0"/>
              </a:rPr>
              <a:t>C-ID</a:t>
            </a:r>
            <a:r>
              <a:rPr lang="en-US" sz="2400" dirty="0">
                <a:solidFill>
                  <a:srgbClr val="002060"/>
                </a:solidFill>
                <a:latin typeface="+mn-lt"/>
                <a:cs typeface="Calibri" panose="020F0502020204030204" pitchFamily="34" charset="0"/>
              </a:rPr>
              <a:t> – Course Identification Numbering System </a:t>
            </a:r>
          </a:p>
          <a:p>
            <a:pPr>
              <a:lnSpc>
                <a:spcPct val="100000"/>
              </a:lnSpc>
            </a:pPr>
            <a:r>
              <a:rPr lang="en-US" sz="2000" dirty="0">
                <a:solidFill>
                  <a:srgbClr val="002060"/>
                </a:solidFill>
                <a:latin typeface="+mn-lt"/>
                <a:cs typeface="Calibri" panose="020F0502020204030204" pitchFamily="34" charset="0"/>
              </a:rPr>
              <a:t>Courses pending C-ID approval over 45 days may be included in the degree if the program application demonstrates evidence that those courses have been submitted to and are under review in the C-ID System. Thus, for evidence, please submit a screenshot from the C-ID website that includes the date of submission, course name, and college(PCAH 7</a:t>
            </a:r>
            <a:r>
              <a:rPr lang="en-US" sz="2000" baseline="30000" dirty="0">
                <a:solidFill>
                  <a:srgbClr val="002060"/>
                </a:solidFill>
                <a:latin typeface="+mn-lt"/>
                <a:cs typeface="Calibri" panose="020F0502020204030204" pitchFamily="34" charset="0"/>
              </a:rPr>
              <a:t>th</a:t>
            </a:r>
            <a:r>
              <a:rPr lang="en-US" sz="2000" dirty="0">
                <a:solidFill>
                  <a:srgbClr val="002060"/>
                </a:solidFill>
                <a:latin typeface="+mn-lt"/>
                <a:cs typeface="Calibri" panose="020F0502020204030204" pitchFamily="34" charset="0"/>
              </a:rPr>
              <a:t> ed., pp. 78-79).</a:t>
            </a:r>
          </a:p>
          <a:p>
            <a:pPr marL="0" indent="0">
              <a:lnSpc>
                <a:spcPct val="100000"/>
              </a:lnSpc>
              <a:buNone/>
            </a:pPr>
            <a:r>
              <a:rPr lang="en-US" sz="2400" dirty="0">
                <a:solidFill>
                  <a:srgbClr val="002060"/>
                </a:solidFill>
                <a:latin typeface="+mn-lt"/>
                <a:cs typeface="Calibri" panose="020F0502020204030204" pitchFamily="34" charset="0"/>
              </a:rPr>
              <a:t>The </a:t>
            </a:r>
            <a:r>
              <a:rPr lang="en-US" sz="2400" b="1" dirty="0">
                <a:solidFill>
                  <a:srgbClr val="002060"/>
                </a:solidFill>
                <a:latin typeface="+mn-lt"/>
                <a:cs typeface="Calibri" panose="020F0502020204030204" pitchFamily="34" charset="0"/>
              </a:rPr>
              <a:t>TMC</a:t>
            </a:r>
            <a:r>
              <a:rPr lang="en-US" sz="2400" dirty="0">
                <a:solidFill>
                  <a:srgbClr val="002060"/>
                </a:solidFill>
                <a:latin typeface="+mn-lt"/>
                <a:cs typeface="Calibri" panose="020F0502020204030204" pitchFamily="34" charset="0"/>
              </a:rPr>
              <a:t> Template may also require other forms of course documentation:</a:t>
            </a:r>
          </a:p>
          <a:p>
            <a:pPr>
              <a:lnSpc>
                <a:spcPct val="100000"/>
              </a:lnSpc>
            </a:pPr>
            <a:r>
              <a:rPr lang="en-US" sz="2000" b="1" dirty="0">
                <a:solidFill>
                  <a:srgbClr val="002060"/>
                </a:solidFill>
                <a:latin typeface="+mn-lt"/>
                <a:cs typeface="Calibri" panose="020F0502020204030204" pitchFamily="34" charset="0"/>
              </a:rPr>
              <a:t>AAM</a:t>
            </a:r>
            <a:r>
              <a:rPr lang="en-US" sz="2000" dirty="0">
                <a:solidFill>
                  <a:srgbClr val="002060"/>
                </a:solidFill>
                <a:latin typeface="+mn-lt"/>
                <a:cs typeface="Calibri" panose="020F0502020204030204" pitchFamily="34" charset="0"/>
              </a:rPr>
              <a:t> – Articulation Agreement </a:t>
            </a:r>
            <a:r>
              <a:rPr lang="en-US" sz="2000" b="1" u="sng" dirty="0">
                <a:solidFill>
                  <a:srgbClr val="002060"/>
                </a:solidFill>
                <a:latin typeface="+mn-lt"/>
                <a:cs typeface="Calibri" panose="020F0502020204030204" pitchFamily="34" charset="0"/>
              </a:rPr>
              <a:t>by Major</a:t>
            </a:r>
          </a:p>
          <a:p>
            <a:pPr>
              <a:lnSpc>
                <a:spcPct val="100000"/>
              </a:lnSpc>
            </a:pPr>
            <a:r>
              <a:rPr lang="en-US" sz="2000" b="1" dirty="0">
                <a:solidFill>
                  <a:srgbClr val="002060"/>
                </a:solidFill>
                <a:latin typeface="+mn-lt"/>
                <a:cs typeface="Calibri" panose="020F0502020204030204" pitchFamily="34" charset="0"/>
              </a:rPr>
              <a:t>BCT</a:t>
            </a:r>
            <a:r>
              <a:rPr lang="en-US" sz="2000" dirty="0">
                <a:solidFill>
                  <a:srgbClr val="002060"/>
                </a:solidFill>
                <a:latin typeface="+mn-lt"/>
                <a:cs typeface="Calibri" panose="020F0502020204030204" pitchFamily="34" charset="0"/>
              </a:rPr>
              <a:t> – CSU Baccalaureate Level Course List </a:t>
            </a:r>
            <a:r>
              <a:rPr lang="en-US" sz="2000" b="1" u="sng" dirty="0">
                <a:solidFill>
                  <a:srgbClr val="002060"/>
                </a:solidFill>
                <a:latin typeface="+mn-lt"/>
                <a:cs typeface="Calibri" panose="020F0502020204030204" pitchFamily="34" charset="0"/>
              </a:rPr>
              <a:t>by Department </a:t>
            </a:r>
          </a:p>
          <a:p>
            <a:pPr>
              <a:lnSpc>
                <a:spcPct val="100000"/>
              </a:lnSpc>
            </a:pPr>
            <a:r>
              <a:rPr lang="en-US" sz="2000" b="1" dirty="0">
                <a:solidFill>
                  <a:srgbClr val="002060"/>
                </a:solidFill>
                <a:latin typeface="+mn-lt"/>
                <a:cs typeface="Calibri" panose="020F0502020204030204" pitchFamily="34" charset="0"/>
              </a:rPr>
              <a:t>GECC</a:t>
            </a:r>
            <a:r>
              <a:rPr lang="en-US" sz="2000" dirty="0">
                <a:solidFill>
                  <a:srgbClr val="002060"/>
                </a:solidFill>
                <a:latin typeface="+mn-lt"/>
                <a:cs typeface="Calibri" panose="020F0502020204030204" pitchFamily="34" charset="0"/>
              </a:rPr>
              <a:t> – CSU GE Certification Course List </a:t>
            </a:r>
            <a:r>
              <a:rPr lang="en-US" sz="2000" b="1" u="sng" dirty="0">
                <a:solidFill>
                  <a:srgbClr val="002060"/>
                </a:solidFill>
                <a:latin typeface="+mn-lt"/>
                <a:cs typeface="Calibri" panose="020F0502020204030204" pitchFamily="34" charset="0"/>
              </a:rPr>
              <a:t>by Area</a:t>
            </a:r>
          </a:p>
        </p:txBody>
      </p:sp>
      <p:sp>
        <p:nvSpPr>
          <p:cNvPr id="4" name="Slide Number Placeholder 3"/>
          <p:cNvSpPr>
            <a:spLocks noGrp="1"/>
          </p:cNvSpPr>
          <p:nvPr>
            <p:ph type="sldNum" sz="quarter" idx="10"/>
          </p:nvPr>
        </p:nvSpPr>
        <p:spPr/>
        <p:txBody>
          <a:bodyPr/>
          <a:lstStyle/>
          <a:p>
            <a:fld id="{7934E7AA-586C-4B13-A389-1429762DA247}" type="slidenum">
              <a:rPr lang="en-US" smtClean="0">
                <a:latin typeface="Calibri" panose="020F0502020204030204" pitchFamily="34" charset="0"/>
                <a:cs typeface="Calibri" panose="020F0502020204030204" pitchFamily="34" charset="0"/>
              </a:rPr>
              <a:pPr/>
              <a:t>29</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224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BF95963-F256-4616-8F97-82A14C0FF7EC}"/>
              </a:ext>
            </a:extLst>
          </p:cNvPr>
          <p:cNvSpPr txBox="1">
            <a:spLocks/>
          </p:cNvSpPr>
          <p:nvPr/>
        </p:nvSpPr>
        <p:spPr>
          <a:xfrm>
            <a:off x="2072065" y="1136757"/>
            <a:ext cx="3854936"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pPr defTabSz="685800">
              <a:defRPr/>
            </a:pPr>
            <a:r>
              <a:rPr lang="en-US" sz="3200" b="1" dirty="0">
                <a:latin typeface="Calibri" panose="020F0502020204030204" pitchFamily="34" charset="0"/>
                <a:cs typeface="Calibri" panose="020F0502020204030204" pitchFamily="34" charset="0"/>
              </a:rPr>
              <a:t>Vision for Success</a:t>
            </a:r>
          </a:p>
        </p:txBody>
      </p:sp>
      <p:sp>
        <p:nvSpPr>
          <p:cNvPr id="3" name="Content Placeholder 2">
            <a:extLst>
              <a:ext uri="{FF2B5EF4-FFF2-40B4-BE49-F238E27FC236}">
                <a16:creationId xmlns:a16="http://schemas.microsoft.com/office/drawing/2014/main" id="{4417CF1D-3A75-4C6A-86F1-0209BD5F4E75}"/>
              </a:ext>
            </a:extLst>
          </p:cNvPr>
          <p:cNvSpPr>
            <a:spLocks noGrp="1"/>
          </p:cNvSpPr>
          <p:nvPr>
            <p:ph idx="1"/>
          </p:nvPr>
        </p:nvSpPr>
        <p:spPr>
          <a:xfrm>
            <a:off x="1998785" y="2125268"/>
            <a:ext cx="4887377" cy="3479831"/>
          </a:xfrm>
        </p:spPr>
        <p:txBody>
          <a:bodyPr>
            <a:normAutofit/>
          </a:bodyPr>
          <a:lstStyle/>
          <a:p>
            <a:pPr marL="385763" indent="-385763">
              <a:lnSpc>
                <a:spcPct val="100000"/>
              </a:lnSpc>
              <a:buFont typeface="+mj-lt"/>
              <a:buAutoNum type="arabicPeriod"/>
            </a:pPr>
            <a:r>
              <a:rPr lang="en-US" sz="2000" dirty="0">
                <a:solidFill>
                  <a:srgbClr val="002060"/>
                </a:solidFill>
                <a:latin typeface="Calibri" panose="020F0502020204030204" pitchFamily="34" charset="0"/>
                <a:cs typeface="Calibri" panose="020F0502020204030204" pitchFamily="34" charset="0"/>
              </a:rPr>
              <a:t>Increase credential obtainment by 20%</a:t>
            </a:r>
          </a:p>
          <a:p>
            <a:pPr marL="385763" indent="-385763">
              <a:lnSpc>
                <a:spcPct val="100000"/>
              </a:lnSpc>
              <a:buFont typeface="+mj-lt"/>
              <a:buAutoNum type="arabicPeriod"/>
            </a:pPr>
            <a:r>
              <a:rPr lang="en-US" sz="2000" dirty="0">
                <a:solidFill>
                  <a:srgbClr val="002060"/>
                </a:solidFill>
                <a:latin typeface="Calibri" panose="020F0502020204030204" pitchFamily="34" charset="0"/>
                <a:cs typeface="Calibri" panose="020F0502020204030204" pitchFamily="34" charset="0"/>
              </a:rPr>
              <a:t>Increase transfer by 35% to UC and CSU</a:t>
            </a:r>
          </a:p>
          <a:p>
            <a:pPr marL="385763" indent="-385763">
              <a:lnSpc>
                <a:spcPct val="100000"/>
              </a:lnSpc>
              <a:buFont typeface="+mj-lt"/>
              <a:buAutoNum type="arabicPeriod"/>
            </a:pPr>
            <a:r>
              <a:rPr lang="en-US" sz="2000" dirty="0">
                <a:solidFill>
                  <a:srgbClr val="002060"/>
                </a:solidFill>
                <a:latin typeface="Calibri" panose="020F0502020204030204" pitchFamily="34" charset="0"/>
                <a:cs typeface="Calibri" panose="020F0502020204030204" pitchFamily="34" charset="0"/>
              </a:rPr>
              <a:t>Decrease unit obtainment for a degree</a:t>
            </a:r>
          </a:p>
          <a:p>
            <a:pPr marL="385763" indent="-385763">
              <a:lnSpc>
                <a:spcPct val="100000"/>
              </a:lnSpc>
              <a:buFont typeface="+mj-lt"/>
              <a:buAutoNum type="arabicPeriod"/>
            </a:pPr>
            <a:r>
              <a:rPr lang="en-US" sz="2000" dirty="0">
                <a:solidFill>
                  <a:srgbClr val="002060"/>
                </a:solidFill>
                <a:latin typeface="Calibri" panose="020F0502020204030204" pitchFamily="34" charset="0"/>
                <a:cs typeface="Calibri" panose="020F0502020204030204" pitchFamily="34" charset="0"/>
              </a:rPr>
              <a:t>Increase employment for CTE students</a:t>
            </a:r>
          </a:p>
          <a:p>
            <a:pPr marL="385763" indent="-385763">
              <a:lnSpc>
                <a:spcPct val="100000"/>
              </a:lnSpc>
              <a:buFont typeface="+mj-lt"/>
              <a:buAutoNum type="arabicPeriod"/>
            </a:pPr>
            <a:r>
              <a:rPr lang="en-US" sz="2000" dirty="0">
                <a:solidFill>
                  <a:srgbClr val="002060"/>
                </a:solidFill>
                <a:latin typeface="Calibri" panose="020F0502020204030204" pitchFamily="34" charset="0"/>
                <a:cs typeface="Calibri" panose="020F0502020204030204" pitchFamily="34" charset="0"/>
              </a:rPr>
              <a:t>Reduce and erase equity gaps</a:t>
            </a:r>
          </a:p>
          <a:p>
            <a:pPr marL="385763" indent="-385763">
              <a:lnSpc>
                <a:spcPct val="100000"/>
              </a:lnSpc>
              <a:buFont typeface="+mj-lt"/>
              <a:buAutoNum type="arabicPeriod"/>
            </a:pPr>
            <a:r>
              <a:rPr lang="en-US" sz="2000" dirty="0">
                <a:solidFill>
                  <a:srgbClr val="002060"/>
                </a:solidFill>
                <a:latin typeface="Calibri" panose="020F0502020204030204" pitchFamily="34" charset="0"/>
                <a:cs typeface="Calibri" panose="020F0502020204030204" pitchFamily="34" charset="0"/>
              </a:rPr>
              <a:t>Reduce regional gaps</a:t>
            </a:r>
          </a:p>
        </p:txBody>
      </p:sp>
      <p:pic>
        <p:nvPicPr>
          <p:cNvPr id="7" name="Picture 6" descr="decorative image of CCCCO Vision for Success publication cover" title="VIsion for Success"/>
          <p:cNvPicPr>
            <a:picLocks noChangeAspect="1"/>
          </p:cNvPicPr>
          <p:nvPr/>
        </p:nvPicPr>
        <p:blipFill>
          <a:blip r:embed="rId3"/>
          <a:stretch>
            <a:fillRect/>
          </a:stretch>
        </p:blipFill>
        <p:spPr>
          <a:xfrm>
            <a:off x="-28450" y="27346"/>
            <a:ext cx="1895759" cy="2548043"/>
          </a:xfrm>
          <a:prstGeom prst="rect">
            <a:avLst/>
          </a:prstGeom>
        </p:spPr>
      </p:pic>
      <p:sp>
        <p:nvSpPr>
          <p:cNvPr id="4" name="Right Brace 3" descr="bracket around 6 points in Vision for Success, pointing to 7 Core Commitments" title="bracket">
            <a:extLst>
              <a:ext uri="{FF2B5EF4-FFF2-40B4-BE49-F238E27FC236}">
                <a16:creationId xmlns:a16="http://schemas.microsoft.com/office/drawing/2014/main" id="{CA2FB3F4-13A7-4154-8012-5B5EAAD61924}"/>
              </a:ext>
            </a:extLst>
          </p:cNvPr>
          <p:cNvSpPr/>
          <p:nvPr/>
        </p:nvSpPr>
        <p:spPr>
          <a:xfrm>
            <a:off x="6886162" y="1960494"/>
            <a:ext cx="216176" cy="2897864"/>
          </a:xfrm>
          <a:prstGeom prst="rightBrace">
            <a:avLst>
              <a:gd name="adj1" fmla="val 0"/>
              <a:gd name="adj2" fmla="val 50000"/>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dirty="0">
              <a:solidFill>
                <a:srgbClr val="002F6D"/>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BBF95963-F256-4616-8F97-82A14C0FF7EC}"/>
              </a:ext>
            </a:extLst>
          </p:cNvPr>
          <p:cNvSpPr txBox="1">
            <a:spLocks/>
          </p:cNvSpPr>
          <p:nvPr/>
        </p:nvSpPr>
        <p:spPr>
          <a:xfrm>
            <a:off x="7274170" y="1081069"/>
            <a:ext cx="3854936"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pPr defTabSz="685800">
              <a:defRPr/>
            </a:pPr>
            <a:r>
              <a:rPr lang="en-US" sz="3200" b="1" dirty="0">
                <a:latin typeface="Calibri" panose="020F0502020204030204" pitchFamily="34" charset="0"/>
                <a:cs typeface="Calibri" panose="020F0502020204030204" pitchFamily="34" charset="0"/>
              </a:rPr>
              <a:t>Core Commitments</a:t>
            </a:r>
          </a:p>
        </p:txBody>
      </p:sp>
      <p:sp>
        <p:nvSpPr>
          <p:cNvPr id="5" name="TextBox 4">
            <a:extLst>
              <a:ext uri="{FF2B5EF4-FFF2-40B4-BE49-F238E27FC236}">
                <a16:creationId xmlns:a16="http://schemas.microsoft.com/office/drawing/2014/main" id="{51B0DE60-0E8B-4B55-B705-FA79BE07834E}"/>
              </a:ext>
            </a:extLst>
          </p:cNvPr>
          <p:cNvSpPr txBox="1"/>
          <p:nvPr/>
        </p:nvSpPr>
        <p:spPr>
          <a:xfrm>
            <a:off x="7274170" y="2038748"/>
            <a:ext cx="4587978" cy="2977354"/>
          </a:xfrm>
          <a:prstGeom prst="rect">
            <a:avLst/>
          </a:prstGeom>
          <a:noFill/>
        </p:spPr>
        <p:txBody>
          <a:bodyPr wrap="square" rtlCol="0">
            <a:spAutoFit/>
          </a:bodyPr>
          <a:lstStyle/>
          <a:p>
            <a:pPr marL="342900" indent="-342900" defTabSz="685800">
              <a:lnSpc>
                <a:spcPct val="114000"/>
              </a:lnSpc>
              <a:spcAft>
                <a:spcPts val="900"/>
              </a:spcAft>
              <a:buFont typeface="+mj-lt"/>
              <a:buAutoNum type="arabicPeriod"/>
              <a:defRPr/>
            </a:pPr>
            <a:r>
              <a:rPr lang="en-US" dirty="0">
                <a:solidFill>
                  <a:srgbClr val="002060"/>
                </a:solidFill>
                <a:latin typeface="Calibri" panose="020F0502020204030204" pitchFamily="34" charset="0"/>
                <a:ea typeface="Source Sans Pro" panose="020B0503030403020204" pitchFamily="34" charset="0"/>
                <a:cs typeface="Calibri" panose="020F0502020204030204" pitchFamily="34" charset="0"/>
              </a:rPr>
              <a:t>Focus on students’ goals </a:t>
            </a:r>
          </a:p>
          <a:p>
            <a:pPr marL="342900" indent="-342900" defTabSz="685800">
              <a:lnSpc>
                <a:spcPct val="114000"/>
              </a:lnSpc>
              <a:spcAft>
                <a:spcPts val="900"/>
              </a:spcAft>
              <a:buFont typeface="+mj-lt"/>
              <a:buAutoNum type="arabicPeriod"/>
              <a:defRPr/>
            </a:pPr>
            <a:r>
              <a:rPr lang="en-US" dirty="0">
                <a:solidFill>
                  <a:srgbClr val="002060"/>
                </a:solidFill>
                <a:latin typeface="Calibri" panose="020F0502020204030204" pitchFamily="34" charset="0"/>
                <a:ea typeface="Source Sans Pro" panose="020B0503030403020204" pitchFamily="34" charset="0"/>
                <a:cs typeface="Calibri" panose="020F0502020204030204" pitchFamily="34" charset="0"/>
              </a:rPr>
              <a:t>Design and decide with the student in mind</a:t>
            </a:r>
          </a:p>
          <a:p>
            <a:pPr marL="342900" indent="-342900" defTabSz="685800">
              <a:lnSpc>
                <a:spcPct val="114000"/>
              </a:lnSpc>
              <a:spcAft>
                <a:spcPts val="900"/>
              </a:spcAft>
              <a:buFont typeface="+mj-lt"/>
              <a:buAutoNum type="arabicPeriod"/>
              <a:defRPr/>
            </a:pPr>
            <a:r>
              <a:rPr lang="en-US" dirty="0">
                <a:solidFill>
                  <a:srgbClr val="002060"/>
                </a:solidFill>
                <a:latin typeface="Calibri" panose="020F0502020204030204" pitchFamily="34" charset="0"/>
                <a:ea typeface="Source Sans Pro" panose="020B0503030403020204" pitchFamily="34" charset="0"/>
                <a:cs typeface="Calibri" panose="020F0502020204030204" pitchFamily="34" charset="0"/>
              </a:rPr>
              <a:t>Pair high expectations and high support</a:t>
            </a:r>
          </a:p>
          <a:p>
            <a:pPr marL="342900" indent="-342900" defTabSz="685800">
              <a:lnSpc>
                <a:spcPct val="114000"/>
              </a:lnSpc>
              <a:spcAft>
                <a:spcPts val="900"/>
              </a:spcAft>
              <a:buFont typeface="+mj-lt"/>
              <a:buAutoNum type="arabicPeriod"/>
              <a:defRPr/>
            </a:pPr>
            <a:r>
              <a:rPr lang="en-US" dirty="0">
                <a:solidFill>
                  <a:srgbClr val="002060"/>
                </a:solidFill>
                <a:latin typeface="Calibri" panose="020F0502020204030204" pitchFamily="34" charset="0"/>
                <a:ea typeface="Source Sans Pro" panose="020B0503030403020204" pitchFamily="34" charset="0"/>
                <a:cs typeface="Calibri" panose="020F0502020204030204" pitchFamily="34" charset="0"/>
              </a:rPr>
              <a:t>Evidence-based decisions</a:t>
            </a:r>
          </a:p>
          <a:p>
            <a:pPr marL="342900" indent="-342900" defTabSz="685800">
              <a:lnSpc>
                <a:spcPct val="114000"/>
              </a:lnSpc>
              <a:spcAft>
                <a:spcPts val="900"/>
              </a:spcAft>
              <a:buFont typeface="+mj-lt"/>
              <a:buAutoNum type="arabicPeriod"/>
              <a:defRPr/>
            </a:pPr>
            <a:r>
              <a:rPr lang="en-US" dirty="0">
                <a:solidFill>
                  <a:srgbClr val="002060"/>
                </a:solidFill>
                <a:latin typeface="Calibri" panose="020F0502020204030204" pitchFamily="34" charset="0"/>
                <a:ea typeface="Source Sans Pro" panose="020B0503030403020204" pitchFamily="34" charset="0"/>
                <a:cs typeface="Calibri" panose="020F0502020204030204" pitchFamily="34" charset="0"/>
              </a:rPr>
              <a:t>Own student performance</a:t>
            </a:r>
          </a:p>
          <a:p>
            <a:pPr marL="342900" indent="-342900" defTabSz="685800">
              <a:lnSpc>
                <a:spcPct val="114000"/>
              </a:lnSpc>
              <a:spcAft>
                <a:spcPts val="900"/>
              </a:spcAft>
              <a:buFont typeface="+mj-lt"/>
              <a:buAutoNum type="arabicPeriod"/>
              <a:defRPr/>
            </a:pPr>
            <a:r>
              <a:rPr lang="en-US" dirty="0">
                <a:solidFill>
                  <a:srgbClr val="002060"/>
                </a:solidFill>
                <a:latin typeface="Calibri" panose="020F0502020204030204" pitchFamily="34" charset="0"/>
                <a:ea typeface="Source Sans Pro" panose="020B0503030403020204" pitchFamily="34" charset="0"/>
                <a:cs typeface="Calibri" panose="020F0502020204030204" pitchFamily="34" charset="0"/>
              </a:rPr>
              <a:t>Enable innovation and action </a:t>
            </a:r>
          </a:p>
          <a:p>
            <a:pPr marL="342900" indent="-342900" defTabSz="685800">
              <a:lnSpc>
                <a:spcPct val="114000"/>
              </a:lnSpc>
              <a:spcAft>
                <a:spcPts val="900"/>
              </a:spcAft>
              <a:buFont typeface="+mj-lt"/>
              <a:buAutoNum type="arabicPeriod"/>
              <a:defRPr/>
            </a:pPr>
            <a:r>
              <a:rPr lang="en-US" dirty="0">
                <a:solidFill>
                  <a:srgbClr val="002060"/>
                </a:solidFill>
                <a:latin typeface="Calibri" panose="020F0502020204030204" pitchFamily="34" charset="0"/>
                <a:ea typeface="Source Sans Pro" panose="020B0503030403020204" pitchFamily="34" charset="0"/>
                <a:cs typeface="Calibri" panose="020F0502020204030204" pitchFamily="34" charset="0"/>
              </a:rPr>
              <a:t>Cross-system partnership</a:t>
            </a:r>
          </a:p>
        </p:txBody>
      </p:sp>
      <p:sp>
        <p:nvSpPr>
          <p:cNvPr id="8" name="Slide Number Placeholder 3">
            <a:extLst>
              <a:ext uri="{FF2B5EF4-FFF2-40B4-BE49-F238E27FC236}">
                <a16:creationId xmlns:a16="http://schemas.microsoft.com/office/drawing/2014/main" id="{8E83B5FA-FE1F-4A31-9F72-818D05EC9C5D}"/>
              </a:ext>
            </a:extLst>
          </p:cNvPr>
          <p:cNvSpPr>
            <a:spLocks noGrp="1"/>
          </p:cNvSpPr>
          <p:nvPr>
            <p:ph type="sldNum" sz="quarter" idx="10"/>
          </p:nvPr>
        </p:nvSpPr>
        <p:spPr>
          <a:xfrm>
            <a:off x="8610600" y="6102326"/>
            <a:ext cx="2743200" cy="365125"/>
          </a:xfrm>
        </p:spPr>
        <p:txBody>
          <a:bodyPr/>
          <a:lstStyle/>
          <a:p>
            <a:fld id="{7699A8E6-B1EE-427D-8910-96A946A02327}" type="slidenum">
              <a:rPr lang="en-US" smtClean="0">
                <a:latin typeface="Calibri" panose="020F0502020204030204" pitchFamily="34" charset="0"/>
                <a:ea typeface="Tahoma" panose="020B0604030504040204" pitchFamily="34" charset="0"/>
                <a:cs typeface="Calibri" panose="020F0502020204030204" pitchFamily="34" charset="0"/>
              </a:rPr>
              <a:t>3</a:t>
            </a:fld>
            <a:endParaRPr lang="en-US" dirty="0">
              <a:latin typeface="Calibri" panose="020F050202020403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895683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ea typeface="Tahoma" panose="020B0604030504040204" pitchFamily="34" charset="0"/>
                <a:cs typeface="Calibri" panose="020F0502020204030204" pitchFamily="34" charset="0"/>
              </a:rPr>
              <a:t>Common Submission Errors</a:t>
            </a:r>
          </a:p>
        </p:txBody>
      </p:sp>
      <p:sp>
        <p:nvSpPr>
          <p:cNvPr id="3" name="Content Placeholder 2"/>
          <p:cNvSpPr>
            <a:spLocks noGrp="1"/>
          </p:cNvSpPr>
          <p:nvPr>
            <p:ph idx="1"/>
          </p:nvPr>
        </p:nvSpPr>
        <p:spPr/>
        <p:txBody>
          <a:bodyPr>
            <a:normAutofit/>
          </a:bodyPr>
          <a:lstStyle/>
          <a:p>
            <a:pPr marL="571500" lvl="1" indent="-514350">
              <a:lnSpc>
                <a:spcPct val="100000"/>
              </a:lnSpc>
              <a:buFont typeface="+mj-lt"/>
              <a:buAutoNum type="arabicPeriod"/>
            </a:pPr>
            <a:r>
              <a:rPr lang="en-US" sz="2800" dirty="0">
                <a:solidFill>
                  <a:srgbClr val="002060"/>
                </a:solidFill>
                <a:latin typeface="+mn-lt"/>
                <a:ea typeface="Tahoma" panose="020B0604030504040204" pitchFamily="34" charset="0"/>
                <a:cs typeface="Calibri" panose="020F0502020204030204" pitchFamily="34" charset="0"/>
              </a:rPr>
              <a:t>Mismatch between COCI, Narrative, and supporting documents</a:t>
            </a:r>
          </a:p>
          <a:p>
            <a:pPr marL="914400" lvl="3" indent="-457200">
              <a:lnSpc>
                <a:spcPct val="100000"/>
              </a:lnSpc>
            </a:pPr>
            <a:r>
              <a:rPr lang="en-US" sz="2200" dirty="0">
                <a:solidFill>
                  <a:srgbClr val="002060"/>
                </a:solidFill>
                <a:latin typeface="+mn-lt"/>
                <a:ea typeface="Tahoma" panose="020B0604030504040204" pitchFamily="34" charset="0"/>
                <a:cs typeface="Calibri" panose="020F0502020204030204" pitchFamily="34" charset="0"/>
              </a:rPr>
              <a:t>Units</a:t>
            </a:r>
          </a:p>
          <a:p>
            <a:pPr marL="914400" lvl="3" indent="-457200">
              <a:lnSpc>
                <a:spcPct val="100000"/>
              </a:lnSpc>
            </a:pPr>
            <a:r>
              <a:rPr lang="en-US" sz="2200" dirty="0">
                <a:solidFill>
                  <a:srgbClr val="002060"/>
                </a:solidFill>
                <a:latin typeface="+mn-lt"/>
                <a:ea typeface="Tahoma" panose="020B0604030504040204" pitchFamily="34" charset="0"/>
                <a:cs typeface="Calibri" panose="020F0502020204030204" pitchFamily="34" charset="0"/>
              </a:rPr>
              <a:t>Course titles/Program title</a:t>
            </a:r>
          </a:p>
          <a:p>
            <a:pPr marL="914400" lvl="3" indent="-457200">
              <a:lnSpc>
                <a:spcPct val="100000"/>
              </a:lnSpc>
              <a:spcAft>
                <a:spcPts val="1800"/>
              </a:spcAft>
            </a:pPr>
            <a:r>
              <a:rPr lang="en-US" sz="2200" dirty="0">
                <a:solidFill>
                  <a:srgbClr val="002060"/>
                </a:solidFill>
                <a:latin typeface="+mn-lt"/>
                <a:ea typeface="Tahoma" panose="020B0604030504040204" pitchFamily="34" charset="0"/>
                <a:cs typeface="Calibri" panose="020F0502020204030204" pitchFamily="34" charset="0"/>
              </a:rPr>
              <a:t>Net Annual Labor Demand</a:t>
            </a:r>
          </a:p>
          <a:p>
            <a:pPr marL="571500" lvl="1" indent="-514350">
              <a:lnSpc>
                <a:spcPct val="100000"/>
              </a:lnSpc>
              <a:buFont typeface="+mj-lt"/>
              <a:buAutoNum type="arabicPeriod"/>
            </a:pPr>
            <a:r>
              <a:rPr lang="en-US" sz="2800" dirty="0">
                <a:solidFill>
                  <a:srgbClr val="002060"/>
                </a:solidFill>
                <a:latin typeface="+mn-lt"/>
                <a:ea typeface="Tahoma" panose="020B0604030504040204" pitchFamily="34" charset="0"/>
                <a:cs typeface="Calibri" panose="020F0502020204030204" pitchFamily="34" charset="0"/>
              </a:rPr>
              <a:t>Missing supporting documentation</a:t>
            </a:r>
          </a:p>
          <a:p>
            <a:pPr marL="914400" lvl="3" indent="-457200">
              <a:lnSpc>
                <a:spcPct val="100000"/>
              </a:lnSpc>
            </a:pPr>
            <a:r>
              <a:rPr lang="en-US" sz="2200" dirty="0">
                <a:solidFill>
                  <a:srgbClr val="002060"/>
                </a:solidFill>
                <a:latin typeface="+mn-lt"/>
                <a:ea typeface="Tahoma" panose="020B0604030504040204" pitchFamily="34" charset="0"/>
                <a:cs typeface="Calibri" panose="020F0502020204030204" pitchFamily="34" charset="0"/>
              </a:rPr>
              <a:t>CORs not listed</a:t>
            </a:r>
          </a:p>
          <a:p>
            <a:pPr marL="914400" lvl="3" indent="-457200">
              <a:lnSpc>
                <a:spcPct val="100000"/>
              </a:lnSpc>
            </a:pPr>
            <a:r>
              <a:rPr lang="en-US" sz="2200" dirty="0">
                <a:solidFill>
                  <a:srgbClr val="002060"/>
                </a:solidFill>
                <a:latin typeface="+mn-lt"/>
                <a:ea typeface="Tahoma" panose="020B0604030504040204" pitchFamily="34" charset="0"/>
                <a:cs typeface="Calibri" panose="020F0502020204030204" pitchFamily="34" charset="0"/>
              </a:rPr>
              <a:t>ADT missing TMC template/ASSIST documents</a:t>
            </a:r>
          </a:p>
          <a:p>
            <a:pPr marL="914400" lvl="3" indent="-457200">
              <a:lnSpc>
                <a:spcPct val="100000"/>
              </a:lnSpc>
            </a:pPr>
            <a:r>
              <a:rPr lang="en-US" sz="2200" dirty="0">
                <a:solidFill>
                  <a:srgbClr val="002060"/>
                </a:solidFill>
                <a:latin typeface="+mn-lt"/>
                <a:ea typeface="Tahoma" panose="020B0604030504040204" pitchFamily="34" charset="0"/>
                <a:cs typeface="Calibri" panose="020F0502020204030204" pitchFamily="34" charset="0"/>
              </a:rPr>
              <a:t>CTE awards missing advisory minutes, etc.</a:t>
            </a:r>
          </a:p>
        </p:txBody>
      </p:sp>
      <p:sp>
        <p:nvSpPr>
          <p:cNvPr id="4" name="Slide Number Placeholder 3"/>
          <p:cNvSpPr>
            <a:spLocks noGrp="1"/>
          </p:cNvSpPr>
          <p:nvPr>
            <p:ph type="sldNum" sz="quarter" idx="10"/>
          </p:nvPr>
        </p:nvSpPr>
        <p:spPr/>
        <p:txBody>
          <a:bodyPr/>
          <a:lstStyle/>
          <a:p>
            <a:fld id="{7934E7AA-586C-4B13-A389-1429762DA247}" type="slidenum">
              <a:rPr lang="en-US" smtClean="0">
                <a:latin typeface="Calibri" panose="020F0502020204030204" pitchFamily="34" charset="0"/>
                <a:cs typeface="Calibri" panose="020F0502020204030204" pitchFamily="34" charset="0"/>
              </a:rPr>
              <a:pPr/>
              <a:t>30</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9812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2060"/>
                </a:solidFill>
                <a:latin typeface="Source Sans Pro"/>
                <a:ea typeface="Source Sans Pro"/>
                <a:cs typeface="Calibri"/>
              </a:rPr>
              <a:t>Question and Answer...</a:t>
            </a:r>
            <a:endParaRPr lang="en-US" sz="3600" dirty="0">
              <a:latin typeface="Source Sans Pro"/>
              <a:ea typeface="Source Sans Pro"/>
              <a:cs typeface="Calibri"/>
            </a:endParaRPr>
          </a:p>
        </p:txBody>
      </p:sp>
      <p:sp>
        <p:nvSpPr>
          <p:cNvPr id="3" name="Content Placeholder 2"/>
          <p:cNvSpPr>
            <a:spLocks noGrp="1"/>
          </p:cNvSpPr>
          <p:nvPr>
            <p:ph idx="1"/>
          </p:nvPr>
        </p:nvSpPr>
        <p:spPr>
          <a:xfrm>
            <a:off x="838200" y="1356995"/>
            <a:ext cx="10515600" cy="3654512"/>
          </a:xfrm>
        </p:spPr>
        <p:txBody>
          <a:bodyPr vert="horz" lIns="91440" tIns="45720" rIns="91440" bIns="45720" rtlCol="0" anchor="t">
            <a:normAutofit/>
          </a:bodyPr>
          <a:lstStyle/>
          <a:p>
            <a:pPr>
              <a:lnSpc>
                <a:spcPct val="100000"/>
              </a:lnSpc>
            </a:pPr>
            <a:r>
              <a:rPr lang="en-US" sz="2400" dirty="0">
                <a:solidFill>
                  <a:srgbClr val="002060"/>
                </a:solidFill>
                <a:cs typeface="Calibri" panose="020F0502020204030204" pitchFamily="34" charset="0"/>
              </a:rPr>
              <a:t>What other forms of course documentation may also be required for the TMC Template?</a:t>
            </a:r>
            <a:r>
              <a:rPr lang="en-US" sz="2400" b="1" dirty="0">
                <a:solidFill>
                  <a:srgbClr val="002060"/>
                </a:solidFill>
                <a:cs typeface="Calibri" panose="020F0502020204030204" pitchFamily="34" charset="0"/>
              </a:rPr>
              <a:t>    </a:t>
            </a:r>
          </a:p>
          <a:p>
            <a:pPr marL="0" indent="0">
              <a:lnSpc>
                <a:spcPct val="100000"/>
              </a:lnSpc>
              <a:buNone/>
            </a:pPr>
            <a:r>
              <a:rPr lang="en-US" sz="2400" b="1" dirty="0">
                <a:solidFill>
                  <a:srgbClr val="002060"/>
                </a:solidFill>
                <a:latin typeface="Source Sans Pro"/>
                <a:ea typeface="Source Sans Pro"/>
                <a:cs typeface="Calibri"/>
              </a:rPr>
              <a:t>    </a:t>
            </a:r>
            <a:endParaRPr lang="en-US" sz="2400" b="1">
              <a:solidFill>
                <a:srgbClr val="002060"/>
              </a:solidFill>
              <a:cs typeface="Calibri" panose="020F0502020204030204" pitchFamily="34" charset="0"/>
            </a:endParaRPr>
          </a:p>
          <a:p>
            <a:pPr>
              <a:lnSpc>
                <a:spcPct val="100000"/>
              </a:lnSpc>
            </a:pPr>
            <a:r>
              <a:rPr lang="en-US" sz="2400" dirty="0">
                <a:solidFill>
                  <a:srgbClr val="002060"/>
                </a:solidFill>
                <a:cs typeface="Calibri" panose="020F0502020204030204" pitchFamily="34" charset="0"/>
              </a:rPr>
              <a:t>Where can you find the current version of the TMC template?</a:t>
            </a:r>
          </a:p>
          <a:p>
            <a:pPr marL="0" indent="0">
              <a:lnSpc>
                <a:spcPct val="100000"/>
              </a:lnSpc>
              <a:buNone/>
            </a:pPr>
            <a:r>
              <a:rPr lang="en-US" sz="2400" b="1" dirty="0">
                <a:solidFill>
                  <a:srgbClr val="002060"/>
                </a:solidFill>
                <a:latin typeface="Source Sans Pro"/>
                <a:ea typeface="Source Sans Pro"/>
                <a:cs typeface="Calibri"/>
              </a:rPr>
              <a:t>     </a:t>
            </a:r>
            <a:endParaRPr lang="en-US" sz="2400" b="1" dirty="0">
              <a:solidFill>
                <a:srgbClr val="002060"/>
              </a:solidFill>
              <a:cs typeface="Calibri" panose="020F0502020204030204" pitchFamily="34" charset="0"/>
            </a:endParaRPr>
          </a:p>
          <a:p>
            <a:pPr>
              <a:lnSpc>
                <a:spcPct val="100000"/>
              </a:lnSpc>
            </a:pPr>
            <a:r>
              <a:rPr lang="en-US" sz="2400" dirty="0">
                <a:solidFill>
                  <a:srgbClr val="002060"/>
                </a:solidFill>
                <a:latin typeface="Source Sans Pro"/>
                <a:ea typeface="Source Sans Pro"/>
                <a:cs typeface="Calibri"/>
              </a:rPr>
              <a:t>The Catalog Description should match both Narrative and COCI?    </a:t>
            </a:r>
            <a:endParaRPr lang="en-US" sz="2400" dirty="0">
              <a:solidFill>
                <a:srgbClr val="002060"/>
              </a:solidFill>
              <a:cs typeface="Calibri" panose="020F0502020204030204" pitchFamily="34" charset="0"/>
            </a:endParaRPr>
          </a:p>
          <a:p>
            <a:pPr marL="0" indent="0">
              <a:lnSpc>
                <a:spcPct val="100000"/>
              </a:lnSpc>
              <a:buNone/>
            </a:pPr>
            <a:r>
              <a:rPr lang="en-US" sz="2400" b="1" dirty="0">
                <a:solidFill>
                  <a:srgbClr val="002060"/>
                </a:solidFill>
                <a:latin typeface="Source Sans Pro"/>
                <a:ea typeface="Source Sans Pro"/>
                <a:cs typeface="Calibri"/>
              </a:rPr>
              <a:t>    </a:t>
            </a:r>
            <a:endParaRPr lang="en-US" sz="2400" b="1">
              <a:solidFill>
                <a:srgbClr val="002060"/>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272" y="5011507"/>
            <a:ext cx="1704442" cy="1704442"/>
          </a:xfrm>
          <a:prstGeom prst="rect">
            <a:avLst/>
          </a:prstGeom>
        </p:spPr>
      </p:pic>
      <p:sp>
        <p:nvSpPr>
          <p:cNvPr id="7" name="TextBox 6">
            <a:extLst>
              <a:ext uri="{FF2B5EF4-FFF2-40B4-BE49-F238E27FC236}">
                <a16:creationId xmlns:a16="http://schemas.microsoft.com/office/drawing/2014/main" id="{C1434728-C12C-46BF-A09C-E63A03F0C309}"/>
              </a:ext>
            </a:extLst>
          </p:cNvPr>
          <p:cNvSpPr txBox="1"/>
          <p:nvPr/>
        </p:nvSpPr>
        <p:spPr>
          <a:xfrm>
            <a:off x="6924136" y="586021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Please use your smartphone camera app to scan the QR code</a:t>
            </a:r>
          </a:p>
        </p:txBody>
      </p:sp>
    </p:spTree>
    <p:extLst>
      <p:ext uri="{BB962C8B-B14F-4D97-AF65-F5344CB8AC3E}">
        <p14:creationId xmlns:p14="http://schemas.microsoft.com/office/powerpoint/2010/main" val="132422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2060"/>
                </a:solidFill>
                <a:latin typeface="Source Sans Pro"/>
                <a:ea typeface="Source Sans Pro"/>
                <a:cs typeface="Calibri"/>
              </a:rPr>
              <a:t>Question and Answer...</a:t>
            </a:r>
            <a:endParaRPr lang="en-US" sz="3600" dirty="0">
              <a:latin typeface="Source Sans Pro"/>
              <a:ea typeface="Source Sans Pro"/>
              <a:cs typeface="Calibri"/>
            </a:endParaRPr>
          </a:p>
        </p:txBody>
      </p:sp>
      <p:sp>
        <p:nvSpPr>
          <p:cNvPr id="3" name="Content Placeholder 2"/>
          <p:cNvSpPr>
            <a:spLocks noGrp="1"/>
          </p:cNvSpPr>
          <p:nvPr>
            <p:ph idx="1"/>
          </p:nvPr>
        </p:nvSpPr>
        <p:spPr>
          <a:xfrm>
            <a:off x="838200" y="1356995"/>
            <a:ext cx="10515600" cy="3654512"/>
          </a:xfrm>
        </p:spPr>
        <p:txBody>
          <a:bodyPr vert="horz" lIns="91440" tIns="45720" rIns="91440" bIns="45720" rtlCol="0" anchor="t">
            <a:normAutofit/>
          </a:bodyPr>
          <a:lstStyle/>
          <a:p>
            <a:pPr>
              <a:lnSpc>
                <a:spcPct val="100000"/>
              </a:lnSpc>
            </a:pPr>
            <a:r>
              <a:rPr lang="en-US" sz="2400" dirty="0">
                <a:solidFill>
                  <a:srgbClr val="002060"/>
                </a:solidFill>
                <a:cs typeface="Calibri" panose="020F0502020204030204" pitchFamily="34" charset="0"/>
              </a:rPr>
              <a:t>What other forms of course documentation may also be required for the TMC Template?</a:t>
            </a:r>
            <a:r>
              <a:rPr lang="en-US" sz="2400" b="1" dirty="0">
                <a:solidFill>
                  <a:srgbClr val="002060"/>
                </a:solidFill>
                <a:cs typeface="Calibri" panose="020F0502020204030204" pitchFamily="34" charset="0"/>
              </a:rPr>
              <a:t>    </a:t>
            </a:r>
          </a:p>
          <a:p>
            <a:pPr marL="0" indent="0">
              <a:lnSpc>
                <a:spcPct val="100000"/>
              </a:lnSpc>
              <a:buNone/>
            </a:pPr>
            <a:r>
              <a:rPr lang="en-US" sz="2400" b="1" dirty="0">
                <a:solidFill>
                  <a:srgbClr val="002060"/>
                </a:solidFill>
                <a:cs typeface="Calibri" panose="020F0502020204030204" pitchFamily="34" charset="0"/>
              </a:rPr>
              <a:t>    AAM, BCT, GECC</a:t>
            </a:r>
          </a:p>
          <a:p>
            <a:pPr>
              <a:lnSpc>
                <a:spcPct val="100000"/>
              </a:lnSpc>
            </a:pPr>
            <a:r>
              <a:rPr lang="en-US" sz="2400" dirty="0">
                <a:solidFill>
                  <a:srgbClr val="002060"/>
                </a:solidFill>
                <a:cs typeface="Calibri" panose="020F0502020204030204" pitchFamily="34" charset="0"/>
              </a:rPr>
              <a:t>Where can you find the current version of the TMC template?</a:t>
            </a:r>
          </a:p>
          <a:p>
            <a:pPr marL="0" indent="0">
              <a:lnSpc>
                <a:spcPct val="100000"/>
              </a:lnSpc>
              <a:buNone/>
            </a:pPr>
            <a:r>
              <a:rPr lang="en-US" sz="2400" b="1" dirty="0">
                <a:solidFill>
                  <a:srgbClr val="002060"/>
                </a:solidFill>
                <a:cs typeface="Calibri" panose="020F0502020204030204" pitchFamily="34" charset="0"/>
              </a:rPr>
              <a:t>    CCCCO.edu Website (cccco.edu: Transfer Model Curriculum) </a:t>
            </a:r>
          </a:p>
          <a:p>
            <a:pPr>
              <a:lnSpc>
                <a:spcPct val="100000"/>
              </a:lnSpc>
            </a:pPr>
            <a:r>
              <a:rPr lang="en-US" sz="2400" dirty="0">
                <a:solidFill>
                  <a:srgbClr val="002060"/>
                </a:solidFill>
                <a:latin typeface="Source Sans Pro"/>
                <a:ea typeface="Source Sans Pro"/>
                <a:cs typeface="Calibri"/>
              </a:rPr>
              <a:t>The Catalog Description should match both Narrative and COCI?    </a:t>
            </a:r>
            <a:endParaRPr lang="en-US" sz="2400" dirty="0">
              <a:latin typeface="Source Sans Pro"/>
              <a:ea typeface="Source Sans Pro"/>
              <a:cs typeface="Calibri"/>
            </a:endParaRPr>
          </a:p>
          <a:p>
            <a:pPr marL="0" indent="0">
              <a:lnSpc>
                <a:spcPct val="100000"/>
              </a:lnSpc>
              <a:buNone/>
            </a:pPr>
            <a:r>
              <a:rPr lang="en-US" sz="2400" b="1" dirty="0">
                <a:solidFill>
                  <a:srgbClr val="002060"/>
                </a:solidFill>
                <a:latin typeface="Source Sans Pro"/>
                <a:ea typeface="Source Sans Pro"/>
                <a:cs typeface="Calibri"/>
              </a:rPr>
              <a:t>    True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272" y="5011507"/>
            <a:ext cx="1704442" cy="1704442"/>
          </a:xfrm>
          <a:prstGeom prst="rect">
            <a:avLst/>
          </a:prstGeom>
        </p:spPr>
      </p:pic>
      <p:sp>
        <p:nvSpPr>
          <p:cNvPr id="7" name="TextBox 6">
            <a:extLst>
              <a:ext uri="{FF2B5EF4-FFF2-40B4-BE49-F238E27FC236}">
                <a16:creationId xmlns:a16="http://schemas.microsoft.com/office/drawing/2014/main" id="{6D5DEF84-27C7-42F6-93CA-D55840176AA9}"/>
              </a:ext>
            </a:extLst>
          </p:cNvPr>
          <p:cNvSpPr txBox="1"/>
          <p:nvPr/>
        </p:nvSpPr>
        <p:spPr>
          <a:xfrm>
            <a:off x="6924136" y="586021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Please use your smartphone camera app to scan the QR code</a:t>
            </a:r>
          </a:p>
        </p:txBody>
      </p:sp>
    </p:spTree>
    <p:extLst>
      <p:ext uri="{BB962C8B-B14F-4D97-AF65-F5344CB8AC3E}">
        <p14:creationId xmlns:p14="http://schemas.microsoft.com/office/powerpoint/2010/main" val="195340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t>Resources for Curriculum Reviewers</a:t>
            </a:r>
          </a:p>
        </p:txBody>
      </p:sp>
      <p:sp>
        <p:nvSpPr>
          <p:cNvPr id="6" name="Content Placeholder 5"/>
          <p:cNvSpPr>
            <a:spLocks noGrp="1"/>
          </p:cNvSpPr>
          <p:nvPr>
            <p:ph idx="1"/>
          </p:nvPr>
        </p:nvSpPr>
        <p:spPr>
          <a:xfrm>
            <a:off x="838200" y="1541720"/>
            <a:ext cx="10515600" cy="4051005"/>
          </a:xfrm>
        </p:spPr>
        <p:txBody>
          <a:bodyPr>
            <a:normAutofit fontScale="85000" lnSpcReduction="10000"/>
          </a:bodyPr>
          <a:lstStyle/>
          <a:p>
            <a:pPr>
              <a:lnSpc>
                <a:spcPct val="120000"/>
              </a:lnSpc>
              <a:spcBef>
                <a:spcPts val="1200"/>
              </a:spcBef>
            </a:pPr>
            <a:r>
              <a:rPr lang="en-US" sz="2200" dirty="0">
                <a:solidFill>
                  <a:srgbClr val="002060"/>
                </a:solidFill>
                <a:cs typeface="Tahoma" panose="020B0604030504040204" pitchFamily="34" charset="0"/>
              </a:rPr>
              <a:t>The requirements for the proposals are in the PCAH (7</a:t>
            </a:r>
            <a:r>
              <a:rPr lang="en-US" sz="2200" baseline="30000" dirty="0">
                <a:solidFill>
                  <a:srgbClr val="002060"/>
                </a:solidFill>
                <a:cs typeface="Tahoma" panose="020B0604030504040204" pitchFamily="34" charset="0"/>
              </a:rPr>
              <a:t>th</a:t>
            </a:r>
            <a:r>
              <a:rPr lang="en-US" sz="2200" dirty="0">
                <a:solidFill>
                  <a:srgbClr val="002060"/>
                </a:solidFill>
                <a:cs typeface="Tahoma" panose="020B0604030504040204" pitchFamily="34" charset="0"/>
              </a:rPr>
              <a:t> ed), which can be found on the Academic Affairs website at </a:t>
            </a:r>
            <a:r>
              <a:rPr lang="en-US" sz="2200" dirty="0">
                <a:solidFill>
                  <a:srgbClr val="002060"/>
                </a:solidFill>
                <a:cs typeface="Tahoma" panose="020B0604030504040204" pitchFamily="34" charset="0"/>
                <a:hlinkClick r:id="rId2" tooltip="Link to PCAH 7th ed"/>
              </a:rPr>
              <a:t>https://www.cccco.edu/About-Us/Chancellors-Office/Divisions/Educational-Services-and-Support/What-we-do/Curriculum-and-Instruction-Unit</a:t>
            </a:r>
            <a:r>
              <a:rPr lang="en-US" sz="2200" dirty="0">
                <a:solidFill>
                  <a:srgbClr val="002060"/>
                </a:solidFill>
                <a:cs typeface="Tahoma" panose="020B0604030504040204" pitchFamily="34" charset="0"/>
              </a:rPr>
              <a:t> </a:t>
            </a:r>
          </a:p>
          <a:p>
            <a:pPr>
              <a:lnSpc>
                <a:spcPct val="120000"/>
              </a:lnSpc>
              <a:spcBef>
                <a:spcPts val="1200"/>
              </a:spcBef>
            </a:pPr>
            <a:r>
              <a:rPr lang="en-US" sz="2200" dirty="0">
                <a:solidFill>
                  <a:srgbClr val="002060"/>
                </a:solidFill>
                <a:cs typeface="Tahoma" panose="020B0604030504040204" pitchFamily="34" charset="0"/>
              </a:rPr>
              <a:t>Other key documents and links relating to a variety of curriculum issues can also be found on the Academic Affairs webpage – </a:t>
            </a:r>
            <a:r>
              <a:rPr lang="en-US" sz="2200" b="1" dirty="0">
                <a:solidFill>
                  <a:srgbClr val="002060"/>
                </a:solidFill>
                <a:cs typeface="Tahoma" panose="020B0604030504040204" pitchFamily="34" charset="0"/>
              </a:rPr>
              <a:t>please use the above link</a:t>
            </a:r>
          </a:p>
          <a:p>
            <a:pPr>
              <a:lnSpc>
                <a:spcPct val="120000"/>
              </a:lnSpc>
              <a:spcBef>
                <a:spcPts val="1200"/>
              </a:spcBef>
            </a:pPr>
            <a:r>
              <a:rPr lang="en-US" sz="2200" dirty="0">
                <a:solidFill>
                  <a:srgbClr val="002060"/>
                </a:solidFill>
                <a:cs typeface="Tahoma" panose="020B0604030504040204" pitchFamily="34" charset="0"/>
              </a:rPr>
              <a:t>Many resources for completing proposals are also located in a handy link on the login page of COCI—these resources include:</a:t>
            </a:r>
          </a:p>
          <a:p>
            <a:pPr lvl="1">
              <a:lnSpc>
                <a:spcPct val="120000"/>
              </a:lnSpc>
              <a:spcBef>
                <a:spcPts val="1200"/>
              </a:spcBef>
            </a:pPr>
            <a:r>
              <a:rPr lang="en-US" sz="2200" dirty="0">
                <a:solidFill>
                  <a:srgbClr val="002060"/>
                </a:solidFill>
                <a:cs typeface="Tahoma" panose="020B0604030504040204" pitchFamily="34" charset="0"/>
              </a:rPr>
              <a:t>The PCAH (soon to be updated to the current PCAH – see above link for V7)</a:t>
            </a:r>
          </a:p>
          <a:p>
            <a:pPr lvl="1">
              <a:lnSpc>
                <a:spcPct val="120000"/>
              </a:lnSpc>
              <a:spcBef>
                <a:spcPts val="1200"/>
              </a:spcBef>
            </a:pPr>
            <a:r>
              <a:rPr lang="en-US" sz="2200" dirty="0">
                <a:solidFill>
                  <a:srgbClr val="002060"/>
                </a:solidFill>
                <a:cs typeface="Tahoma" panose="020B0604030504040204" pitchFamily="34" charset="0"/>
              </a:rPr>
              <a:t>The TOP code manual</a:t>
            </a:r>
          </a:p>
          <a:p>
            <a:pPr lvl="1">
              <a:lnSpc>
                <a:spcPct val="120000"/>
              </a:lnSpc>
              <a:spcBef>
                <a:spcPts val="1200"/>
              </a:spcBef>
            </a:pPr>
            <a:r>
              <a:rPr lang="en-US" sz="2200" dirty="0">
                <a:solidFill>
                  <a:srgbClr val="002060"/>
                </a:solidFill>
                <a:cs typeface="Tahoma" panose="020B0604030504040204" pitchFamily="34" charset="0"/>
              </a:rPr>
              <a:t>The Data Element Dictionary</a:t>
            </a:r>
          </a:p>
        </p:txBody>
      </p:sp>
      <p:sp>
        <p:nvSpPr>
          <p:cNvPr id="4" name="Slide Number Placeholder 3"/>
          <p:cNvSpPr>
            <a:spLocks noGrp="1"/>
          </p:cNvSpPr>
          <p:nvPr>
            <p:ph type="sldNum" sz="quarter" idx="10"/>
          </p:nvPr>
        </p:nvSpPr>
        <p:spPr/>
        <p:txBody>
          <a:bodyPr/>
          <a:lstStyle/>
          <a:p>
            <a:fld id="{7934E7AA-586C-4B13-A389-1429762DA247}" type="slidenum">
              <a:rPr lang="en-US" smtClean="0"/>
              <a:pPr/>
              <a:t>33</a:t>
            </a:fld>
            <a:endParaRPr lang="en-US" dirty="0"/>
          </a:p>
        </p:txBody>
      </p:sp>
    </p:spTree>
    <p:extLst>
      <p:ext uri="{BB962C8B-B14F-4D97-AF65-F5344CB8AC3E}">
        <p14:creationId xmlns:p14="http://schemas.microsoft.com/office/powerpoint/2010/main" val="1968388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cs typeface="Calibri" panose="020F0502020204030204" pitchFamily="34" charset="0"/>
              </a:rPr>
              <a:t>We are here to support you</a:t>
            </a:r>
            <a:endParaRPr lang="en-US" sz="3600" dirty="0"/>
          </a:p>
        </p:txBody>
      </p:sp>
      <p:sp>
        <p:nvSpPr>
          <p:cNvPr id="3" name="Content Placeholder 2"/>
          <p:cNvSpPr>
            <a:spLocks noGrp="1"/>
          </p:cNvSpPr>
          <p:nvPr>
            <p:ph idx="1"/>
          </p:nvPr>
        </p:nvSpPr>
        <p:spPr>
          <a:xfrm>
            <a:off x="838200" y="1545771"/>
            <a:ext cx="10515600" cy="4060372"/>
          </a:xfrm>
        </p:spPr>
        <p:txBody>
          <a:bodyPr>
            <a:normAutofit fontScale="85000" lnSpcReduction="10000"/>
          </a:bodyPr>
          <a:lstStyle/>
          <a:p>
            <a:pPr>
              <a:lnSpc>
                <a:spcPct val="110000"/>
              </a:lnSpc>
            </a:pPr>
            <a:r>
              <a:rPr lang="en-US" b="1" dirty="0">
                <a:solidFill>
                  <a:srgbClr val="002060"/>
                </a:solidFill>
                <a:cs typeface="Calibri" panose="020F0502020204030204" pitchFamily="34" charset="0"/>
              </a:rPr>
              <a:t>Noncredit</a:t>
            </a:r>
            <a:r>
              <a:rPr lang="en-US" dirty="0">
                <a:solidFill>
                  <a:srgbClr val="002060"/>
                </a:solidFill>
                <a:cs typeface="Calibri" panose="020F0502020204030204" pitchFamily="34" charset="0"/>
              </a:rPr>
              <a:t> – Patti Blank(</a:t>
            </a:r>
            <a:r>
              <a:rPr lang="en-US" dirty="0">
                <a:solidFill>
                  <a:srgbClr val="002060"/>
                </a:solidFill>
                <a:cs typeface="Calibri" panose="020F0502020204030204" pitchFamily="34" charset="0"/>
                <a:hlinkClick r:id="rId2"/>
              </a:rPr>
              <a:t>pblank@cccco.edu</a:t>
            </a:r>
            <a:r>
              <a:rPr lang="en-US" dirty="0">
                <a:solidFill>
                  <a:srgbClr val="002060"/>
                </a:solidFill>
                <a:cs typeface="Calibri" panose="020F0502020204030204" pitchFamily="34" charset="0"/>
              </a:rPr>
              <a:t>); Neil Kelly (</a:t>
            </a:r>
            <a:r>
              <a:rPr lang="en-US" dirty="0">
                <a:solidFill>
                  <a:srgbClr val="002060"/>
                </a:solidFill>
                <a:cs typeface="Calibri" panose="020F0502020204030204" pitchFamily="34" charset="0"/>
                <a:hlinkClick r:id="rId3"/>
              </a:rPr>
              <a:t>nkelly@cccco.edu</a:t>
            </a:r>
            <a:r>
              <a:rPr lang="en-US" dirty="0">
                <a:solidFill>
                  <a:srgbClr val="002060"/>
                </a:solidFill>
                <a:cs typeface="Calibri" panose="020F0502020204030204" pitchFamily="34" charset="0"/>
              </a:rPr>
              <a:t>) </a:t>
            </a:r>
          </a:p>
          <a:p>
            <a:pPr>
              <a:lnSpc>
                <a:spcPct val="110000"/>
              </a:lnSpc>
            </a:pPr>
            <a:r>
              <a:rPr lang="en-US" b="1" dirty="0">
                <a:solidFill>
                  <a:srgbClr val="002060"/>
                </a:solidFill>
                <a:cs typeface="Calibri" panose="020F0502020204030204" pitchFamily="34" charset="0"/>
              </a:rPr>
              <a:t>ADT</a:t>
            </a:r>
            <a:r>
              <a:rPr lang="en-US" dirty="0">
                <a:solidFill>
                  <a:srgbClr val="002060"/>
                </a:solidFill>
                <a:cs typeface="Calibri" panose="020F0502020204030204" pitchFamily="34" charset="0"/>
              </a:rPr>
              <a:t> –Njeri Griffin (</a:t>
            </a:r>
            <a:r>
              <a:rPr lang="en-US" dirty="0">
                <a:solidFill>
                  <a:srgbClr val="002060"/>
                </a:solidFill>
                <a:cs typeface="Calibri" panose="020F0502020204030204" pitchFamily="34" charset="0"/>
                <a:hlinkClick r:id="rId4"/>
              </a:rPr>
              <a:t>ngriffin@cccco.edu</a:t>
            </a:r>
            <a:r>
              <a:rPr lang="en-US" dirty="0">
                <a:solidFill>
                  <a:srgbClr val="002060"/>
                </a:solidFill>
                <a:cs typeface="Calibri" panose="020F0502020204030204" pitchFamily="34" charset="0"/>
              </a:rPr>
              <a:t>) </a:t>
            </a:r>
          </a:p>
          <a:p>
            <a:pPr>
              <a:lnSpc>
                <a:spcPct val="110000"/>
              </a:lnSpc>
            </a:pPr>
            <a:r>
              <a:rPr lang="en-US" b="1" dirty="0">
                <a:solidFill>
                  <a:srgbClr val="002060"/>
                </a:solidFill>
                <a:cs typeface="Calibri" panose="020F0502020204030204" pitchFamily="34" charset="0"/>
              </a:rPr>
              <a:t>Financial Aid</a:t>
            </a:r>
            <a:r>
              <a:rPr lang="en-US" dirty="0">
                <a:solidFill>
                  <a:srgbClr val="002060"/>
                </a:solidFill>
                <a:cs typeface="Calibri" panose="020F0502020204030204" pitchFamily="34" charset="0"/>
              </a:rPr>
              <a:t> – Gina Browne (</a:t>
            </a:r>
            <a:r>
              <a:rPr lang="en-US" dirty="0">
                <a:solidFill>
                  <a:srgbClr val="002060"/>
                </a:solidFill>
                <a:cs typeface="Calibri" panose="020F0502020204030204" pitchFamily="34" charset="0"/>
                <a:hlinkClick r:id="rId5"/>
              </a:rPr>
              <a:t>gbrowne@cccco.edu</a:t>
            </a:r>
            <a:r>
              <a:rPr lang="en-US" dirty="0">
                <a:solidFill>
                  <a:srgbClr val="002060"/>
                </a:solidFill>
                <a:cs typeface="Calibri" panose="020F0502020204030204" pitchFamily="34" charset="0"/>
              </a:rPr>
              <a:t>) </a:t>
            </a:r>
          </a:p>
          <a:p>
            <a:pPr>
              <a:lnSpc>
                <a:spcPct val="110000"/>
              </a:lnSpc>
            </a:pPr>
            <a:r>
              <a:rPr lang="en-US" b="1" dirty="0">
                <a:solidFill>
                  <a:srgbClr val="002060"/>
                </a:solidFill>
                <a:cs typeface="Calibri" panose="020F0502020204030204" pitchFamily="34" charset="0"/>
              </a:rPr>
              <a:t>Apportionment</a:t>
            </a:r>
            <a:r>
              <a:rPr lang="en-US" dirty="0">
                <a:solidFill>
                  <a:srgbClr val="002060"/>
                </a:solidFill>
                <a:cs typeface="Calibri" panose="020F0502020204030204" pitchFamily="34" charset="0"/>
              </a:rPr>
              <a:t> - Wrenna Finche (</a:t>
            </a:r>
            <a:r>
              <a:rPr lang="en-US" dirty="0">
                <a:solidFill>
                  <a:srgbClr val="002060"/>
                </a:solidFill>
                <a:cs typeface="Calibri" panose="020F0502020204030204" pitchFamily="34" charset="0"/>
                <a:hlinkClick r:id="rId6"/>
              </a:rPr>
              <a:t>wfinche@cccco.edu</a:t>
            </a:r>
            <a:r>
              <a:rPr lang="en-US" dirty="0">
                <a:solidFill>
                  <a:srgbClr val="002060"/>
                </a:solidFill>
                <a:cs typeface="Calibri" panose="020F0502020204030204" pitchFamily="34" charset="0"/>
              </a:rPr>
              <a:t>)</a:t>
            </a:r>
          </a:p>
          <a:p>
            <a:pPr>
              <a:lnSpc>
                <a:spcPct val="110000"/>
              </a:lnSpc>
            </a:pPr>
            <a:r>
              <a:rPr lang="en-US" b="1" dirty="0">
                <a:solidFill>
                  <a:srgbClr val="002060"/>
                </a:solidFill>
                <a:cs typeface="Calibri" panose="020F0502020204030204" pitchFamily="34" charset="0"/>
              </a:rPr>
              <a:t>Articulation</a:t>
            </a:r>
            <a:r>
              <a:rPr lang="en-US" dirty="0">
                <a:solidFill>
                  <a:srgbClr val="002060"/>
                </a:solidFill>
                <a:cs typeface="Calibri" panose="020F0502020204030204" pitchFamily="34" charset="0"/>
              </a:rPr>
              <a:t> – Bob Quinn (</a:t>
            </a:r>
            <a:r>
              <a:rPr lang="en-US" dirty="0">
                <a:solidFill>
                  <a:srgbClr val="002060"/>
                </a:solidFill>
                <a:cs typeface="Calibri" panose="020F0502020204030204" pitchFamily="34" charset="0"/>
                <a:hlinkClick r:id="rId7"/>
              </a:rPr>
              <a:t>bquinn@cccco.edu</a:t>
            </a:r>
            <a:r>
              <a:rPr lang="en-US" dirty="0">
                <a:solidFill>
                  <a:srgbClr val="002060"/>
                </a:solidFill>
                <a:cs typeface="Calibri" panose="020F0502020204030204" pitchFamily="34" charset="0"/>
              </a:rPr>
              <a:t>); Devin Rodriguez (</a:t>
            </a:r>
            <a:r>
              <a:rPr lang="en-US" dirty="0">
                <a:solidFill>
                  <a:srgbClr val="002060"/>
                </a:solidFill>
                <a:cs typeface="Calibri" panose="020F0502020204030204" pitchFamily="34" charset="0"/>
                <a:hlinkClick r:id="rId8"/>
              </a:rPr>
              <a:t>drodriguez@cccco.edu</a:t>
            </a:r>
            <a:r>
              <a:rPr lang="en-US" dirty="0">
                <a:solidFill>
                  <a:srgbClr val="002060"/>
                </a:solidFill>
                <a:cs typeface="Calibri" panose="020F0502020204030204" pitchFamily="34" charset="0"/>
              </a:rPr>
              <a:t>) </a:t>
            </a:r>
          </a:p>
          <a:p>
            <a:pPr>
              <a:lnSpc>
                <a:spcPct val="110000"/>
              </a:lnSpc>
            </a:pPr>
            <a:r>
              <a:rPr lang="en-US" b="1" dirty="0">
                <a:solidFill>
                  <a:srgbClr val="002060"/>
                </a:solidFill>
                <a:cs typeface="Calibri" panose="020F0502020204030204" pitchFamily="34" charset="0"/>
              </a:rPr>
              <a:t>Competency Based Education</a:t>
            </a:r>
            <a:r>
              <a:rPr lang="en-US" dirty="0">
                <a:solidFill>
                  <a:srgbClr val="002060"/>
                </a:solidFill>
                <a:cs typeface="Calibri" panose="020F0502020204030204" pitchFamily="34" charset="0"/>
              </a:rPr>
              <a:t> – Chantee Guiney (</a:t>
            </a:r>
            <a:r>
              <a:rPr lang="en-US" dirty="0">
                <a:solidFill>
                  <a:srgbClr val="002060"/>
                </a:solidFill>
                <a:cs typeface="Calibri" panose="020F0502020204030204" pitchFamily="34" charset="0"/>
                <a:hlinkClick r:id="rId9"/>
              </a:rPr>
              <a:t>cguiney@cccco.edu</a:t>
            </a:r>
            <a:r>
              <a:rPr lang="en-US" dirty="0">
                <a:solidFill>
                  <a:srgbClr val="002060"/>
                </a:solidFill>
                <a:cs typeface="Calibri" panose="020F0502020204030204" pitchFamily="34" charset="0"/>
              </a:rPr>
              <a:t>) </a:t>
            </a:r>
          </a:p>
          <a:p>
            <a:pPr>
              <a:lnSpc>
                <a:spcPct val="110000"/>
              </a:lnSpc>
            </a:pPr>
            <a:r>
              <a:rPr lang="en-US" b="1" dirty="0">
                <a:solidFill>
                  <a:srgbClr val="002060"/>
                </a:solidFill>
                <a:cs typeface="Calibri" panose="020F0502020204030204" pitchFamily="34" charset="0"/>
              </a:rPr>
              <a:t>Credit for Prior Learning</a:t>
            </a:r>
            <a:r>
              <a:rPr lang="en-US" dirty="0">
                <a:solidFill>
                  <a:srgbClr val="002060"/>
                </a:solidFill>
                <a:cs typeface="Calibri" panose="020F0502020204030204" pitchFamily="34" charset="0"/>
              </a:rPr>
              <a:t> – Chantee Guiney (</a:t>
            </a:r>
            <a:r>
              <a:rPr lang="en-US" dirty="0">
                <a:solidFill>
                  <a:srgbClr val="002060"/>
                </a:solidFill>
                <a:cs typeface="Calibri" panose="020F0502020204030204" pitchFamily="34" charset="0"/>
                <a:hlinkClick r:id="rId9"/>
              </a:rPr>
              <a:t>cguiney@cccco.edu</a:t>
            </a:r>
            <a:r>
              <a:rPr lang="en-US" dirty="0">
                <a:solidFill>
                  <a:srgbClr val="002060"/>
                </a:solidFill>
                <a:cs typeface="Calibri" panose="020F0502020204030204" pitchFamily="34" charset="0"/>
              </a:rPr>
              <a:t>) </a:t>
            </a:r>
          </a:p>
        </p:txBody>
      </p:sp>
      <p:sp>
        <p:nvSpPr>
          <p:cNvPr id="4" name="Slide Number Placeholder 3"/>
          <p:cNvSpPr>
            <a:spLocks noGrp="1"/>
          </p:cNvSpPr>
          <p:nvPr>
            <p:ph type="sldNum" sz="quarter" idx="10"/>
          </p:nvPr>
        </p:nvSpPr>
        <p:spPr/>
        <p:txBody>
          <a:bodyPr/>
          <a:lstStyle/>
          <a:p>
            <a:fld id="{8F2C6A05-D8D1-44C9-878E-EDE3FC43A0E0}" type="slidenum">
              <a:rPr lang="en-US" smtClean="0">
                <a:latin typeface="Calibri" panose="020F0502020204030204" pitchFamily="34" charset="0"/>
                <a:cs typeface="Calibri" panose="020F0502020204030204" pitchFamily="34" charset="0"/>
              </a:rPr>
              <a:pPr/>
              <a:t>34</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1495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01666"/>
          </a:xfrm>
        </p:spPr>
        <p:txBody>
          <a:bodyPr>
            <a:normAutofit/>
          </a:bodyPr>
          <a:lstStyle/>
          <a:p>
            <a:pPr algn="ctr"/>
            <a:r>
              <a:rPr lang="en-US" sz="3600" b="1" dirty="0">
                <a:solidFill>
                  <a:schemeClr val="tx1"/>
                </a:solidFill>
                <a:latin typeface="Calibri" panose="020F0502020204030204" pitchFamily="34" charset="0"/>
                <a:cs typeface="Calibri" panose="020F0502020204030204" pitchFamily="34" charset="0"/>
              </a:rPr>
              <a:t>Curriculum Team by Region</a:t>
            </a:r>
            <a:endParaRPr lang="en-US" sz="3600" b="1" dirty="0">
              <a:latin typeface="Calibri" panose="020F0502020204030204" pitchFamily="34" charset="0"/>
              <a:cs typeface="Calibri" panose="020F0502020204030204" pitchFamily="34" charset="0"/>
            </a:endParaRPr>
          </a:p>
        </p:txBody>
      </p:sp>
      <p:graphicFrame>
        <p:nvGraphicFramePr>
          <p:cNvPr id="4" name="Content Placeholder 3" descr="list of chancellor's office staff and emails by region" title="Curriculum Team By Region"/>
          <p:cNvGraphicFramePr>
            <a:graphicFrameLocks noGrp="1"/>
          </p:cNvGraphicFramePr>
          <p:nvPr>
            <p:ph idx="1"/>
            <p:extLst>
              <p:ext uri="{D42A27DB-BD31-4B8C-83A1-F6EECF244321}">
                <p14:modId xmlns:p14="http://schemas.microsoft.com/office/powerpoint/2010/main" val="767421181"/>
              </p:ext>
            </p:extLst>
          </p:nvPr>
        </p:nvGraphicFramePr>
        <p:xfrm>
          <a:off x="451658" y="720446"/>
          <a:ext cx="11288684" cy="4991939"/>
        </p:xfrm>
        <a:graphic>
          <a:graphicData uri="http://schemas.openxmlformats.org/drawingml/2006/table">
            <a:tbl>
              <a:tblPr firstRow="1" bandRow="1">
                <a:tableStyleId>{5C22544A-7EE6-4342-B048-85BDC9FD1C3A}</a:tableStyleId>
              </a:tblPr>
              <a:tblGrid>
                <a:gridCol w="3978982">
                  <a:extLst>
                    <a:ext uri="{9D8B030D-6E8A-4147-A177-3AD203B41FA5}">
                      <a16:colId xmlns:a16="http://schemas.microsoft.com/office/drawing/2014/main" val="3057935202"/>
                    </a:ext>
                  </a:extLst>
                </a:gridCol>
                <a:gridCol w="7309702">
                  <a:extLst>
                    <a:ext uri="{9D8B030D-6E8A-4147-A177-3AD203B41FA5}">
                      <a16:colId xmlns:a16="http://schemas.microsoft.com/office/drawing/2014/main" val="274887392"/>
                    </a:ext>
                  </a:extLst>
                </a:gridCol>
              </a:tblGrid>
              <a:tr h="634047">
                <a:tc>
                  <a:txBody>
                    <a:bodyPr/>
                    <a:lstStyle/>
                    <a:p>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Patti</a:t>
                      </a:r>
                      <a:r>
                        <a:rPr lang="en-US" sz="18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 Blank</a:t>
                      </a:r>
                    </a:p>
                    <a:p>
                      <a:r>
                        <a:rPr lang="en-US" sz="18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pblank@cccco.edu</a:t>
                      </a:r>
                      <a:endPar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86689" marR="86689">
                    <a:solidFill>
                      <a:schemeClr val="accent1">
                        <a:lumMod val="20000"/>
                        <a:lumOff val="80000"/>
                      </a:schemeClr>
                    </a:solidFill>
                  </a:tcPr>
                </a:tc>
                <a:tc>
                  <a:txBody>
                    <a:bodyPr/>
                    <a:lstStyle/>
                    <a:p>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Macro Region A (Northern Inland, Northern Coastal, Lake Tahoe)</a:t>
                      </a:r>
                    </a:p>
                  </a:txBody>
                  <a:tcPr marL="86689" marR="86689">
                    <a:solidFill>
                      <a:schemeClr val="accent1">
                        <a:lumMod val="20000"/>
                        <a:lumOff val="80000"/>
                      </a:schemeClr>
                    </a:solidFill>
                  </a:tcPr>
                </a:tc>
                <a:extLst>
                  <a:ext uri="{0D108BD9-81ED-4DB2-BD59-A6C34878D82A}">
                    <a16:rowId xmlns:a16="http://schemas.microsoft.com/office/drawing/2014/main" val="3214786174"/>
                  </a:ext>
                </a:extLst>
              </a:tr>
              <a:tr h="1185394">
                <a:tc>
                  <a:txBody>
                    <a:bodyPr/>
                    <a:lstStyle/>
                    <a:p>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David</a:t>
                      </a:r>
                      <a:r>
                        <a:rPr lang="en-US" sz="18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 Garcia</a:t>
                      </a:r>
                    </a:p>
                    <a:p>
                      <a:r>
                        <a:rPr lang="en-US" sz="18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dgarcia@cccco.edu</a:t>
                      </a:r>
                      <a:endPar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86689" marR="86689"/>
                </a:tc>
                <a:tc>
                  <a:txBody>
                    <a:bodyPr/>
                    <a:lstStyle/>
                    <a:p>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Macro Region A (Greater Sacramento)</a:t>
                      </a:r>
                    </a:p>
                    <a:p>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Macro Region</a:t>
                      </a:r>
                      <a:r>
                        <a:rPr lang="en-US" sz="18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 E (San Diego/Imperial)</a:t>
                      </a:r>
                    </a:p>
                    <a:p>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Region D</a:t>
                      </a:r>
                      <a:r>
                        <a:rPr lang="en-US" sz="18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 (South Central Coast)</a:t>
                      </a:r>
                    </a:p>
                    <a:p>
                      <a:r>
                        <a:rPr lang="en-US" sz="18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Region F (Inland Empire/Desert)</a:t>
                      </a:r>
                      <a:endPar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86689" marR="86689"/>
                </a:tc>
                <a:extLst>
                  <a:ext uri="{0D108BD9-81ED-4DB2-BD59-A6C34878D82A}">
                    <a16:rowId xmlns:a16="http://schemas.microsoft.com/office/drawing/2014/main" val="1047447944"/>
                  </a:ext>
                </a:extLst>
              </a:tr>
              <a:tr h="1185394">
                <a:tc>
                  <a:txBody>
                    <a:bodyPr/>
                    <a:lstStyle/>
                    <a:p>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Patti</a:t>
                      </a:r>
                      <a:r>
                        <a:rPr lang="en-US" sz="18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 Blank</a:t>
                      </a:r>
                    </a:p>
                    <a:p>
                      <a:r>
                        <a:rPr lang="en-US" sz="18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pblank@cccco.edu/</a:t>
                      </a:r>
                      <a:r>
                        <a:rPr lang="en-US" sz="1800" b="1" dirty="0">
                          <a:latin typeface="Tahoma" panose="020B0604030504040204" pitchFamily="34" charset="0"/>
                          <a:ea typeface="Tahoma" panose="020B0604030504040204" pitchFamily="34" charset="0"/>
                          <a:cs typeface="Tahoma" panose="020B0604030504040204" pitchFamily="34" charset="0"/>
                        </a:rPr>
                        <a:t>Zitlali</a:t>
                      </a:r>
                      <a:r>
                        <a:rPr lang="en-US" sz="1800" b="1" baseline="0" dirty="0">
                          <a:latin typeface="Tahoma" panose="020B0604030504040204" pitchFamily="34" charset="0"/>
                          <a:ea typeface="Tahoma" panose="020B0604030504040204" pitchFamily="34" charset="0"/>
                          <a:cs typeface="Tahoma" panose="020B0604030504040204" pitchFamily="34" charset="0"/>
                        </a:rPr>
                        <a:t> Torres</a:t>
                      </a:r>
                    </a:p>
                    <a:p>
                      <a:r>
                        <a:rPr lang="en-US" sz="1800" b="1" baseline="0" dirty="0">
                          <a:latin typeface="Tahoma" panose="020B0604030504040204" pitchFamily="34" charset="0"/>
                          <a:ea typeface="Tahoma" panose="020B0604030504040204" pitchFamily="34" charset="0"/>
                          <a:cs typeface="Tahoma" panose="020B0604030504040204" pitchFamily="34" charset="0"/>
                        </a:rPr>
                        <a:t>ztorres@cccco.edu</a:t>
                      </a:r>
                      <a:endPar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86689" marR="86689">
                    <a:solidFill>
                      <a:schemeClr val="accent1">
                        <a:lumMod val="20000"/>
                        <a:lumOff val="80000"/>
                      </a:schemeClr>
                    </a:solidFill>
                  </a:tcPr>
                </a:tc>
                <a:tc>
                  <a:txBody>
                    <a:bodyPr/>
                    <a:lstStyle/>
                    <a:p>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Macro Region</a:t>
                      </a:r>
                      <a:r>
                        <a:rPr lang="en-US" sz="18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 B (North Bay, Mid-Peninsula, Silicon Valley, </a:t>
                      </a:r>
                    </a:p>
                    <a:p>
                      <a:r>
                        <a:rPr lang="en-US" sz="18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                               Santa Cruz/Monterey)</a:t>
                      </a:r>
                      <a:endPar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86689" marR="86689">
                    <a:solidFill>
                      <a:schemeClr val="accent1">
                        <a:lumMod val="20000"/>
                        <a:lumOff val="80000"/>
                      </a:schemeClr>
                    </a:solidFill>
                  </a:tcPr>
                </a:tc>
                <a:extLst>
                  <a:ext uri="{0D108BD9-81ED-4DB2-BD59-A6C34878D82A}">
                    <a16:rowId xmlns:a16="http://schemas.microsoft.com/office/drawing/2014/main" val="1757228162"/>
                  </a:ext>
                </a:extLst>
              </a:tr>
              <a:tr h="634047">
                <a:tc>
                  <a:txBody>
                    <a:bodyPr/>
                    <a:lstStyle/>
                    <a:p>
                      <a:r>
                        <a:rPr lang="en-US" sz="1800" b="1" dirty="0">
                          <a:latin typeface="Tahoma" panose="020B0604030504040204" pitchFamily="34" charset="0"/>
                          <a:ea typeface="Tahoma" panose="020B0604030504040204" pitchFamily="34" charset="0"/>
                          <a:cs typeface="Tahoma" panose="020B0604030504040204" pitchFamily="34" charset="0"/>
                        </a:rPr>
                        <a:t>Zitlali</a:t>
                      </a:r>
                      <a:r>
                        <a:rPr lang="en-US" sz="1800" b="1" baseline="0" dirty="0">
                          <a:latin typeface="Tahoma" panose="020B0604030504040204" pitchFamily="34" charset="0"/>
                          <a:ea typeface="Tahoma" panose="020B0604030504040204" pitchFamily="34" charset="0"/>
                          <a:cs typeface="Tahoma" panose="020B0604030504040204" pitchFamily="34" charset="0"/>
                        </a:rPr>
                        <a:t> Torres</a:t>
                      </a:r>
                    </a:p>
                    <a:p>
                      <a:r>
                        <a:rPr lang="en-US" sz="1800" b="1" baseline="0" dirty="0">
                          <a:latin typeface="Tahoma" panose="020B0604030504040204" pitchFamily="34" charset="0"/>
                          <a:ea typeface="Tahoma" panose="020B0604030504040204" pitchFamily="34" charset="0"/>
                          <a:cs typeface="Tahoma" panose="020B0604030504040204" pitchFamily="34" charset="0"/>
                        </a:rPr>
                        <a:t>ztorres@cccco.edu</a:t>
                      </a:r>
                      <a:endParaRPr lang="en-US" sz="1800" b="1" dirty="0">
                        <a:latin typeface="Tahoma" panose="020B0604030504040204" pitchFamily="34" charset="0"/>
                        <a:ea typeface="Tahoma" panose="020B0604030504040204" pitchFamily="34" charset="0"/>
                        <a:cs typeface="Tahoma" panose="020B0604030504040204" pitchFamily="34" charset="0"/>
                      </a:endParaRPr>
                    </a:p>
                  </a:txBody>
                  <a:tcPr marL="86689" marR="86689"/>
                </a:tc>
                <a:tc>
                  <a:txBody>
                    <a:bodyPr/>
                    <a:lstStyle/>
                    <a:p>
                      <a:r>
                        <a:rPr lang="en-US" sz="1800" b="1" dirty="0">
                          <a:latin typeface="Tahoma" panose="020B0604030504040204" pitchFamily="34" charset="0"/>
                          <a:ea typeface="Tahoma" panose="020B0604030504040204" pitchFamily="34" charset="0"/>
                          <a:cs typeface="Tahoma" panose="020B0604030504040204" pitchFamily="34" charset="0"/>
                        </a:rPr>
                        <a:t>Region</a:t>
                      </a:r>
                      <a:r>
                        <a:rPr lang="en-US" sz="1800" b="1" baseline="0" dirty="0">
                          <a:latin typeface="Tahoma" panose="020B0604030504040204" pitchFamily="34" charset="0"/>
                          <a:ea typeface="Tahoma" panose="020B0604030504040204" pitchFamily="34" charset="0"/>
                          <a:cs typeface="Tahoma" panose="020B0604030504040204" pitchFamily="34" charset="0"/>
                        </a:rPr>
                        <a:t> B (East Bay)</a:t>
                      </a:r>
                      <a:endParaRPr lang="en-US" sz="1800" b="1" dirty="0">
                        <a:latin typeface="Tahoma" panose="020B0604030504040204" pitchFamily="34" charset="0"/>
                        <a:ea typeface="Tahoma" panose="020B0604030504040204" pitchFamily="34" charset="0"/>
                        <a:cs typeface="Tahoma" panose="020B0604030504040204" pitchFamily="34" charset="0"/>
                      </a:endParaRPr>
                    </a:p>
                  </a:txBody>
                  <a:tcPr marL="86689" marR="86689"/>
                </a:tc>
                <a:extLst>
                  <a:ext uri="{0D108BD9-81ED-4DB2-BD59-A6C34878D82A}">
                    <a16:rowId xmlns:a16="http://schemas.microsoft.com/office/drawing/2014/main" val="4132532970"/>
                  </a:ext>
                </a:extLst>
              </a:tr>
              <a:tr h="662104">
                <a:tc>
                  <a:txBody>
                    <a:bodyPr/>
                    <a:lstStyle/>
                    <a:p>
                      <a:r>
                        <a:rPr lang="en-US" sz="1800" b="1" dirty="0">
                          <a:latin typeface="Tahoma" panose="020B0604030504040204" pitchFamily="34" charset="0"/>
                          <a:ea typeface="Tahoma" panose="020B0604030504040204" pitchFamily="34" charset="0"/>
                          <a:cs typeface="Tahoma" panose="020B0604030504040204" pitchFamily="34" charset="0"/>
                        </a:rPr>
                        <a:t>Kevin Lovelace</a:t>
                      </a:r>
                    </a:p>
                    <a:p>
                      <a:r>
                        <a:rPr lang="en-US" sz="1800" b="1" dirty="0">
                          <a:latin typeface="Tahoma" panose="020B0604030504040204" pitchFamily="34" charset="0"/>
                          <a:ea typeface="Tahoma" panose="020B0604030504040204" pitchFamily="34" charset="0"/>
                          <a:cs typeface="Tahoma" panose="020B0604030504040204" pitchFamily="34" charset="0"/>
                        </a:rPr>
                        <a:t>klovelace@cccco.edu</a:t>
                      </a:r>
                    </a:p>
                  </a:txBody>
                  <a:tcPr marL="86689" marR="86689">
                    <a:solidFill>
                      <a:schemeClr val="accent1">
                        <a:lumMod val="20000"/>
                        <a:lumOff val="80000"/>
                      </a:schemeClr>
                    </a:solidFill>
                  </a:tcPr>
                </a:tc>
                <a:tc>
                  <a:txBody>
                    <a:bodyPr/>
                    <a:lstStyle/>
                    <a:p>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Region C (Central</a:t>
                      </a:r>
                      <a:r>
                        <a:rPr lang="en-US" sz="18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 Valley)</a:t>
                      </a:r>
                      <a:endPar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86689" marR="86689">
                    <a:solidFill>
                      <a:schemeClr val="accent1">
                        <a:lumMod val="20000"/>
                        <a:lumOff val="80000"/>
                      </a:schemeClr>
                    </a:solidFill>
                  </a:tcPr>
                </a:tc>
                <a:extLst>
                  <a:ext uri="{0D108BD9-81ED-4DB2-BD59-A6C34878D82A}">
                    <a16:rowId xmlns:a16="http://schemas.microsoft.com/office/drawing/2014/main" val="2118626144"/>
                  </a:ext>
                </a:extLst>
              </a:tr>
              <a:tr h="675561">
                <a:tc>
                  <a:txBody>
                    <a:bodyPr/>
                    <a:lstStyle/>
                    <a:p>
                      <a:r>
                        <a:rPr lang="en-US" sz="1800" b="1" dirty="0">
                          <a:latin typeface="Tahoma" panose="020B0604030504040204" pitchFamily="34" charset="0"/>
                          <a:ea typeface="Tahoma" panose="020B0604030504040204" pitchFamily="34" charset="0"/>
                          <a:cs typeface="Tahoma" panose="020B0604030504040204" pitchFamily="34" charset="0"/>
                        </a:rPr>
                        <a:t>Njeri Griffin</a:t>
                      </a:r>
                    </a:p>
                    <a:p>
                      <a:r>
                        <a:rPr lang="en-US" sz="1800" b="1" dirty="0">
                          <a:latin typeface="Tahoma" panose="020B0604030504040204" pitchFamily="34" charset="0"/>
                          <a:ea typeface="Tahoma" panose="020B0604030504040204" pitchFamily="34" charset="0"/>
                          <a:cs typeface="Tahoma" panose="020B0604030504040204" pitchFamily="34" charset="0"/>
                        </a:rPr>
                        <a:t>ngriffin@cccco.edu</a:t>
                      </a:r>
                    </a:p>
                  </a:txBody>
                  <a:tcPr marL="86689" marR="866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Tahoma" panose="020B0604030504040204" pitchFamily="34" charset="0"/>
                          <a:ea typeface="Tahoma" panose="020B0604030504040204" pitchFamily="34" charset="0"/>
                          <a:cs typeface="Tahoma" panose="020B0604030504040204" pitchFamily="34" charset="0"/>
                        </a:rPr>
                        <a:t>Region G (Los Angeles/Orange County)</a:t>
                      </a:r>
                    </a:p>
                    <a:p>
                      <a:endPar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86689" marR="86689"/>
                </a:tc>
                <a:extLst>
                  <a:ext uri="{0D108BD9-81ED-4DB2-BD59-A6C34878D82A}">
                    <a16:rowId xmlns:a16="http://schemas.microsoft.com/office/drawing/2014/main" val="3936535359"/>
                  </a:ext>
                </a:extLst>
              </a:tr>
            </a:tbl>
          </a:graphicData>
        </a:graphic>
      </p:graphicFrame>
      <p:sp>
        <p:nvSpPr>
          <p:cNvPr id="5" name="Slide Number Placeholder 3">
            <a:extLst>
              <a:ext uri="{FF2B5EF4-FFF2-40B4-BE49-F238E27FC236}">
                <a16:creationId xmlns:a16="http://schemas.microsoft.com/office/drawing/2014/main" id="{8E83B5FA-FE1F-4A31-9F72-818D05EC9C5D}"/>
              </a:ext>
            </a:extLst>
          </p:cNvPr>
          <p:cNvSpPr>
            <a:spLocks noGrp="1"/>
          </p:cNvSpPr>
          <p:nvPr>
            <p:ph type="sldNum" sz="quarter" idx="10"/>
          </p:nvPr>
        </p:nvSpPr>
        <p:spPr>
          <a:xfrm>
            <a:off x="8610600" y="6102326"/>
            <a:ext cx="2743200" cy="365125"/>
          </a:xfrm>
        </p:spPr>
        <p:txBody>
          <a:bodyPr/>
          <a:lstStyle/>
          <a:p>
            <a:fld id="{B0195134-02B2-4474-8AB2-72B5CE143C76}" type="slidenum">
              <a:rPr lang="en-US" smtClean="0">
                <a:latin typeface="Calibri" panose="020F0502020204030204" pitchFamily="34" charset="0"/>
                <a:ea typeface="Tahoma" panose="020B0604030504040204" pitchFamily="34" charset="0"/>
                <a:cs typeface="Calibri" panose="020F0502020204030204" pitchFamily="34" charset="0"/>
              </a:rPr>
              <a:t>35</a:t>
            </a:fld>
            <a:endParaRPr lang="en-US" dirty="0">
              <a:latin typeface="Calibri" panose="020F050202020403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728205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Call to Action for Equity</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lnSpc>
                <a:spcPct val="100000"/>
              </a:lnSpc>
              <a:buFont typeface="+mj-lt"/>
              <a:buAutoNum type="arabicPeriod"/>
            </a:pPr>
            <a:r>
              <a:rPr lang="en-US" dirty="0">
                <a:solidFill>
                  <a:srgbClr val="002060"/>
                </a:solidFill>
                <a:cs typeface="Calibri" panose="020F0502020204030204" pitchFamily="34" charset="0"/>
              </a:rPr>
              <a:t>Systemwide review of police and first responder training and curriculum.</a:t>
            </a:r>
          </a:p>
          <a:p>
            <a:pPr marL="514350" indent="-514350">
              <a:lnSpc>
                <a:spcPct val="100000"/>
              </a:lnSpc>
              <a:buFont typeface="+mj-lt"/>
              <a:buAutoNum type="arabicPeriod"/>
            </a:pPr>
            <a:r>
              <a:rPr lang="en-US" dirty="0">
                <a:solidFill>
                  <a:srgbClr val="002060"/>
                </a:solidFill>
                <a:cs typeface="Calibri" panose="020F0502020204030204" pitchFamily="34" charset="0"/>
              </a:rPr>
              <a:t>Campus leaders host open dialogue and address campus climate. </a:t>
            </a:r>
          </a:p>
          <a:p>
            <a:pPr marL="514350" indent="-514350">
              <a:lnSpc>
                <a:spcPct val="100000"/>
              </a:lnSpc>
              <a:buFont typeface="+mj-lt"/>
              <a:buAutoNum type="arabicPeriod"/>
            </a:pPr>
            <a:r>
              <a:rPr lang="en-US" dirty="0">
                <a:solidFill>
                  <a:srgbClr val="002060"/>
                </a:solidFill>
                <a:cs typeface="Calibri" panose="020F0502020204030204" pitchFamily="34" charset="0"/>
              </a:rPr>
              <a:t>Campuses audit classroom climate and create an action plan to create inclusive classrooms and anti-racism curriculum.</a:t>
            </a:r>
          </a:p>
          <a:p>
            <a:pPr marL="514350" indent="-514350">
              <a:lnSpc>
                <a:spcPct val="100000"/>
              </a:lnSpc>
              <a:buFont typeface="+mj-lt"/>
              <a:buAutoNum type="arabicPeriod"/>
            </a:pPr>
            <a:r>
              <a:rPr lang="en-US" dirty="0">
                <a:solidFill>
                  <a:srgbClr val="002060"/>
                </a:solidFill>
                <a:cs typeface="Calibri" panose="020F0502020204030204" pitchFamily="34" charset="0"/>
              </a:rPr>
              <a:t>District Boards review and update your Equity plans with urgency.</a:t>
            </a:r>
          </a:p>
          <a:p>
            <a:pPr marL="514350" indent="-514350">
              <a:lnSpc>
                <a:spcPct val="100000"/>
              </a:lnSpc>
              <a:buFont typeface="+mj-lt"/>
              <a:buAutoNum type="arabicPeriod"/>
            </a:pPr>
            <a:r>
              <a:rPr lang="en-US" dirty="0">
                <a:solidFill>
                  <a:srgbClr val="002060"/>
                </a:solidFill>
                <a:cs typeface="Calibri" panose="020F0502020204030204" pitchFamily="34" charset="0"/>
              </a:rPr>
              <a:t>Shorten the time for the full implementation of the DEI Integration Plan</a:t>
            </a:r>
          </a:p>
          <a:p>
            <a:pPr marL="514350" indent="-514350">
              <a:lnSpc>
                <a:spcPct val="100000"/>
              </a:lnSpc>
              <a:buFont typeface="+mj-lt"/>
              <a:buAutoNum type="arabicPeriod"/>
            </a:pPr>
            <a:r>
              <a:rPr lang="en-US" dirty="0">
                <a:solidFill>
                  <a:srgbClr val="002060"/>
                </a:solidFill>
                <a:cs typeface="Calibri" panose="020F0502020204030204" pitchFamily="34" charset="0"/>
              </a:rPr>
              <a:t>Engage in the Vision Resource Center “Community Colleges for Change.”</a:t>
            </a:r>
          </a:p>
        </p:txBody>
      </p:sp>
      <p:sp>
        <p:nvSpPr>
          <p:cNvPr id="4" name="Slide Number Placeholder 3">
            <a:extLst>
              <a:ext uri="{FF2B5EF4-FFF2-40B4-BE49-F238E27FC236}">
                <a16:creationId xmlns:a16="http://schemas.microsoft.com/office/drawing/2014/main" id="{8E83B5FA-FE1F-4A31-9F72-818D05EC9C5D}"/>
              </a:ext>
            </a:extLst>
          </p:cNvPr>
          <p:cNvSpPr>
            <a:spLocks noGrp="1"/>
          </p:cNvSpPr>
          <p:nvPr>
            <p:ph type="sldNum" sz="quarter" idx="10"/>
          </p:nvPr>
        </p:nvSpPr>
        <p:spPr>
          <a:xfrm>
            <a:off x="8610600" y="6102326"/>
            <a:ext cx="2743200" cy="365125"/>
          </a:xfrm>
        </p:spPr>
        <p:txBody>
          <a:bodyPr/>
          <a:lstStyle/>
          <a:p>
            <a:fld id="{779DF612-BAD6-4C15-8D54-4135E80F0710}" type="slidenum">
              <a:rPr lang="en-US" smtClean="0">
                <a:latin typeface="Calibri" panose="020F0502020204030204" pitchFamily="34" charset="0"/>
                <a:ea typeface="Tahoma" panose="020B0604030504040204" pitchFamily="34" charset="0"/>
                <a:cs typeface="Calibri" panose="020F0502020204030204" pitchFamily="34" charset="0"/>
              </a:rPr>
              <a:t>4</a:t>
            </a:fld>
            <a:endParaRPr lang="en-US" dirty="0">
              <a:latin typeface="Calibri" panose="020F050202020403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623447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US" sz="3600" b="1" dirty="0">
                <a:latin typeface="Calibri" panose="020F0502020204030204" pitchFamily="34" charset="0"/>
                <a:ea typeface="Tahoma" panose="020B0604030504040204" pitchFamily="34" charset="0"/>
                <a:cs typeface="Calibri" panose="020F0502020204030204" pitchFamily="34" charset="0"/>
              </a:rPr>
              <a:t>Types of Programs Reviewed by CCCCO at Submission</a:t>
            </a:r>
          </a:p>
        </p:txBody>
      </p:sp>
      <p:sp>
        <p:nvSpPr>
          <p:cNvPr id="3" name="Content Placeholder 2"/>
          <p:cNvSpPr>
            <a:spLocks noGrp="1"/>
          </p:cNvSpPr>
          <p:nvPr>
            <p:ph idx="1"/>
          </p:nvPr>
        </p:nvSpPr>
        <p:spPr/>
        <p:txBody>
          <a:bodyPr>
            <a:normAutofit fontScale="77500" lnSpcReduction="20000"/>
          </a:bodyPr>
          <a:lstStyle/>
          <a:p>
            <a:pPr marL="0" indent="0">
              <a:lnSpc>
                <a:spcPct val="120000"/>
              </a:lnSpc>
              <a:buNone/>
            </a:pPr>
            <a:r>
              <a:rPr lang="en-US" dirty="0">
                <a:solidFill>
                  <a:srgbClr val="002060"/>
                </a:solidFill>
                <a:cs typeface="Calibri" panose="020F0502020204030204" pitchFamily="34" charset="0"/>
              </a:rPr>
              <a:t>With streamlining and auto-approval, the Chancellor’s Office no longer reviews every type of award when it is submitted to COCI.</a:t>
            </a:r>
          </a:p>
          <a:p>
            <a:pPr marL="0" indent="0">
              <a:lnSpc>
                <a:spcPct val="120000"/>
              </a:lnSpc>
              <a:buNone/>
            </a:pPr>
            <a:r>
              <a:rPr lang="en-US" dirty="0">
                <a:solidFill>
                  <a:srgbClr val="002060"/>
                </a:solidFill>
                <a:cs typeface="Calibri" panose="020F0502020204030204" pitchFamily="34" charset="0"/>
              </a:rPr>
              <a:t>Awards that </a:t>
            </a:r>
            <a:r>
              <a:rPr lang="en-US" b="1" dirty="0">
                <a:solidFill>
                  <a:srgbClr val="002060"/>
                </a:solidFill>
                <a:cs typeface="Calibri" panose="020F0502020204030204" pitchFamily="34" charset="0"/>
              </a:rPr>
              <a:t>are reviewed at submission:*</a:t>
            </a:r>
            <a:endParaRPr lang="en-US" dirty="0">
              <a:solidFill>
                <a:srgbClr val="002060"/>
              </a:solidFill>
              <a:cs typeface="Calibri" panose="020F0502020204030204" pitchFamily="34" charset="0"/>
            </a:endParaRPr>
          </a:p>
          <a:p>
            <a:pPr lvl="1">
              <a:lnSpc>
                <a:spcPct val="120000"/>
              </a:lnSpc>
            </a:pPr>
            <a:r>
              <a:rPr lang="en-US" b="1" dirty="0">
                <a:solidFill>
                  <a:srgbClr val="002060"/>
                </a:solidFill>
                <a:cs typeface="Calibri" panose="020F0502020204030204" pitchFamily="34" charset="0"/>
              </a:rPr>
              <a:t>New and Revised </a:t>
            </a:r>
            <a:r>
              <a:rPr lang="en-US" dirty="0">
                <a:solidFill>
                  <a:srgbClr val="002060"/>
                </a:solidFill>
                <a:cs typeface="Calibri" panose="020F0502020204030204" pitchFamily="34" charset="0"/>
              </a:rPr>
              <a:t>ADTs </a:t>
            </a:r>
          </a:p>
          <a:p>
            <a:pPr lvl="1">
              <a:lnSpc>
                <a:spcPct val="120000"/>
              </a:lnSpc>
            </a:pPr>
            <a:r>
              <a:rPr lang="en-US" b="1" dirty="0">
                <a:solidFill>
                  <a:srgbClr val="002060"/>
                </a:solidFill>
                <a:cs typeface="Calibri" panose="020F0502020204030204" pitchFamily="34" charset="0"/>
              </a:rPr>
              <a:t>New </a:t>
            </a:r>
            <a:r>
              <a:rPr lang="en-US" dirty="0">
                <a:solidFill>
                  <a:srgbClr val="002060"/>
                </a:solidFill>
                <a:cs typeface="Calibri" panose="020F0502020204030204" pitchFamily="34" charset="0"/>
              </a:rPr>
              <a:t>CTE Certificates of Achievement </a:t>
            </a:r>
          </a:p>
          <a:p>
            <a:pPr lvl="1">
              <a:lnSpc>
                <a:spcPct val="120000"/>
              </a:lnSpc>
            </a:pPr>
            <a:r>
              <a:rPr lang="en-US" b="1" dirty="0">
                <a:solidFill>
                  <a:srgbClr val="002060"/>
                </a:solidFill>
                <a:cs typeface="Calibri" panose="020F0502020204030204" pitchFamily="34" charset="0"/>
              </a:rPr>
              <a:t>New </a:t>
            </a:r>
            <a:r>
              <a:rPr lang="en-US" dirty="0">
                <a:solidFill>
                  <a:srgbClr val="002060"/>
                </a:solidFill>
                <a:cs typeface="Calibri" panose="020F0502020204030204" pitchFamily="34" charset="0"/>
              </a:rPr>
              <a:t>CTE AS/AA Degree </a:t>
            </a:r>
          </a:p>
          <a:p>
            <a:pPr lvl="1">
              <a:lnSpc>
                <a:spcPct val="120000"/>
              </a:lnSpc>
            </a:pPr>
            <a:r>
              <a:rPr lang="en-US" b="1" dirty="0">
                <a:solidFill>
                  <a:srgbClr val="002060"/>
                </a:solidFill>
                <a:cs typeface="Calibri" panose="020F0502020204030204" pitchFamily="34" charset="0"/>
              </a:rPr>
              <a:t>New and Revised </a:t>
            </a:r>
            <a:r>
              <a:rPr lang="en-US" dirty="0">
                <a:solidFill>
                  <a:srgbClr val="002060"/>
                </a:solidFill>
                <a:cs typeface="Calibri" panose="020F0502020204030204" pitchFamily="34" charset="0"/>
              </a:rPr>
              <a:t>CDCP Noncredit (short term vocational) </a:t>
            </a:r>
          </a:p>
          <a:p>
            <a:pPr marL="0" indent="0">
              <a:lnSpc>
                <a:spcPct val="120000"/>
              </a:lnSpc>
              <a:spcBef>
                <a:spcPts val="2400"/>
              </a:spcBef>
              <a:buNone/>
            </a:pPr>
            <a:r>
              <a:rPr lang="en-US" dirty="0">
                <a:solidFill>
                  <a:srgbClr val="002060"/>
                </a:solidFill>
                <a:cs typeface="Calibri" panose="020F0502020204030204" pitchFamily="34" charset="0"/>
              </a:rPr>
              <a:t>*Colleges are still responsible for maintaining supporting documents for </a:t>
            </a:r>
            <a:r>
              <a:rPr lang="en-US" b="1" dirty="0">
                <a:solidFill>
                  <a:srgbClr val="002060"/>
                </a:solidFill>
                <a:cs typeface="Calibri" panose="020F0502020204030204" pitchFamily="34" charset="0"/>
              </a:rPr>
              <a:t>all</a:t>
            </a:r>
            <a:r>
              <a:rPr lang="en-US" dirty="0">
                <a:solidFill>
                  <a:srgbClr val="002060"/>
                </a:solidFill>
                <a:cs typeface="Calibri" panose="020F0502020204030204" pitchFamily="34" charset="0"/>
              </a:rPr>
              <a:t> awards, as specified in PCAH, even if the Chancellor’s Office does not review them at submission.</a:t>
            </a:r>
          </a:p>
        </p:txBody>
      </p:sp>
      <p:sp>
        <p:nvSpPr>
          <p:cNvPr id="4" name="Slide Number Placeholder 3"/>
          <p:cNvSpPr>
            <a:spLocks noGrp="1"/>
          </p:cNvSpPr>
          <p:nvPr>
            <p:ph type="sldNum" sz="quarter" idx="10"/>
          </p:nvPr>
        </p:nvSpPr>
        <p:spPr/>
        <p:txBody>
          <a:bodyPr/>
          <a:lstStyle/>
          <a:p>
            <a:fld id="{7934E7AA-586C-4B13-A389-1429762DA247}" type="slidenum">
              <a:rPr lang="en-US" smtClean="0">
                <a:latin typeface="Calibri" panose="020F0502020204030204" pitchFamily="34" charset="0"/>
                <a:ea typeface="Tahoma" panose="020B0604030504040204" pitchFamily="34" charset="0"/>
                <a:cs typeface="Calibri" panose="020F0502020204030204" pitchFamily="34" charset="0"/>
              </a:rPr>
              <a:pPr/>
              <a:t>5</a:t>
            </a:fld>
            <a:endParaRPr lang="en-US" dirty="0">
              <a:latin typeface="Calibri" panose="020F050202020403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16059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Calibri" panose="020F0502020204030204" pitchFamily="34" charset="0"/>
                <a:cs typeface="Calibri" panose="020F0502020204030204" pitchFamily="34" charset="0"/>
              </a:rPr>
              <a:t>College Perspective: Local Responsibility and Equity</a:t>
            </a:r>
          </a:p>
        </p:txBody>
      </p:sp>
      <p:sp>
        <p:nvSpPr>
          <p:cNvPr id="3" name="Content Placeholder 2"/>
          <p:cNvSpPr>
            <a:spLocks noGrp="1"/>
          </p:cNvSpPr>
          <p:nvPr>
            <p:ph idx="1"/>
          </p:nvPr>
        </p:nvSpPr>
        <p:spPr/>
        <p:txBody>
          <a:bodyPr>
            <a:normAutofit fontScale="92500" lnSpcReduction="10000"/>
          </a:bodyPr>
          <a:lstStyle/>
          <a:p>
            <a:pPr>
              <a:lnSpc>
                <a:spcPct val="100000"/>
              </a:lnSpc>
            </a:pPr>
            <a:r>
              <a:rPr lang="en-US" sz="2400" dirty="0">
                <a:solidFill>
                  <a:srgbClr val="002060"/>
                </a:solidFill>
                <a:cs typeface="Calibri" panose="020F0502020204030204" pitchFamily="34" charset="0"/>
              </a:rPr>
              <a:t>Program development guidelines in PCAH include considerations of appropriateness to mission, demonstrated need, adequacy of resources, and adherence to curriculum standards, and regulatory compliance</a:t>
            </a:r>
          </a:p>
          <a:p>
            <a:pPr>
              <a:lnSpc>
                <a:spcPct val="100000"/>
              </a:lnSpc>
            </a:pPr>
            <a:r>
              <a:rPr lang="en-US" sz="2400" dirty="0">
                <a:solidFill>
                  <a:srgbClr val="002060"/>
                </a:solidFill>
                <a:cs typeface="Calibri" panose="020F0502020204030204" pitchFamily="34" charset="0"/>
              </a:rPr>
              <a:t>Streamlining curriculum means more responsibility on curriculum committees to review these areas, even if the Chancellor’s Office won’t be reviewing at submission</a:t>
            </a:r>
          </a:p>
          <a:p>
            <a:pPr>
              <a:lnSpc>
                <a:spcPct val="100000"/>
              </a:lnSpc>
            </a:pPr>
            <a:r>
              <a:rPr lang="en-US" sz="2400" dirty="0">
                <a:solidFill>
                  <a:srgbClr val="002060"/>
                </a:solidFill>
                <a:cs typeface="Calibri" panose="020F0502020204030204" pitchFamily="34" charset="0"/>
              </a:rPr>
              <a:t>Colleges need to document local review and approval processes for </a:t>
            </a:r>
          </a:p>
          <a:p>
            <a:pPr lvl="1">
              <a:lnSpc>
                <a:spcPct val="100000"/>
              </a:lnSpc>
            </a:pPr>
            <a:r>
              <a:rPr lang="en-US" sz="2000" dirty="0">
                <a:solidFill>
                  <a:srgbClr val="002060"/>
                </a:solidFill>
                <a:cs typeface="Calibri" panose="020F0502020204030204" pitchFamily="34" charset="0"/>
              </a:rPr>
              <a:t>accreditation</a:t>
            </a:r>
          </a:p>
          <a:p>
            <a:pPr lvl="1">
              <a:lnSpc>
                <a:spcPct val="100000"/>
              </a:lnSpc>
            </a:pPr>
            <a:r>
              <a:rPr lang="en-US" sz="2000" dirty="0">
                <a:solidFill>
                  <a:srgbClr val="002060"/>
                </a:solidFill>
                <a:cs typeface="Calibri" panose="020F0502020204030204" pitchFamily="34" charset="0"/>
              </a:rPr>
              <a:t>annual curriculum certification</a:t>
            </a:r>
          </a:p>
          <a:p>
            <a:pPr lvl="1">
              <a:lnSpc>
                <a:spcPct val="100000"/>
              </a:lnSpc>
            </a:pPr>
            <a:r>
              <a:rPr lang="en-US" sz="2000" dirty="0">
                <a:solidFill>
                  <a:srgbClr val="002060"/>
                </a:solidFill>
                <a:cs typeface="Calibri" panose="020F0502020204030204" pitchFamily="34" charset="0"/>
              </a:rPr>
              <a:t>eventual periodic review of curriculum by Chancellor’s Office </a:t>
            </a:r>
            <a:endParaRPr lang="en-US" sz="2400" dirty="0">
              <a:solidFill>
                <a:srgbClr val="002060"/>
              </a:solidFill>
              <a:cs typeface="Calibri" panose="020F0502020204030204" pitchFamily="34" charset="0"/>
            </a:endParaRPr>
          </a:p>
          <a:p>
            <a:pPr>
              <a:lnSpc>
                <a:spcPct val="100000"/>
              </a:lnSpc>
            </a:pPr>
            <a:r>
              <a:rPr lang="en-US" sz="2400" dirty="0">
                <a:solidFill>
                  <a:srgbClr val="002060"/>
                </a:solidFill>
                <a:cs typeface="Calibri" panose="020F0502020204030204" pitchFamily="34" charset="0"/>
              </a:rPr>
              <a:t>Great opportunity to explore equity and disproportionate impact on your students</a:t>
            </a:r>
          </a:p>
        </p:txBody>
      </p:sp>
      <p:sp>
        <p:nvSpPr>
          <p:cNvPr id="4" name="Slide Number Placeholder 3"/>
          <p:cNvSpPr>
            <a:spLocks noGrp="1"/>
          </p:cNvSpPr>
          <p:nvPr>
            <p:ph type="sldNum" sz="quarter" idx="10"/>
          </p:nvPr>
        </p:nvSpPr>
        <p:spPr/>
        <p:txBody>
          <a:bodyPr/>
          <a:lstStyle/>
          <a:p>
            <a:fld id="{7934E7AA-586C-4B13-A389-1429762DA247}" type="slidenum">
              <a:rPr lang="en-US" smtClean="0"/>
              <a:pPr/>
              <a:t>6</a:t>
            </a:fld>
            <a:endParaRPr lang="en-US" dirty="0"/>
          </a:p>
        </p:txBody>
      </p:sp>
    </p:spTree>
    <p:extLst>
      <p:ext uri="{BB962C8B-B14F-4D97-AF65-F5344CB8AC3E}">
        <p14:creationId xmlns:p14="http://schemas.microsoft.com/office/powerpoint/2010/main" val="359110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2060"/>
                </a:solidFill>
                <a:latin typeface="Source Sans Pro"/>
                <a:ea typeface="Source Sans Pro"/>
                <a:cs typeface="Calibri"/>
              </a:rPr>
              <a:t>Question and Answer...</a:t>
            </a:r>
            <a:endParaRPr lang="en-US" sz="3600" dirty="0">
              <a:latin typeface="Source Sans Pro"/>
              <a:ea typeface="Source Sans Pro"/>
              <a:cs typeface="Calibri"/>
            </a:endParaRPr>
          </a:p>
        </p:txBody>
      </p:sp>
      <p:sp>
        <p:nvSpPr>
          <p:cNvPr id="3" name="Content Placeholder 2"/>
          <p:cNvSpPr>
            <a:spLocks noGrp="1"/>
          </p:cNvSpPr>
          <p:nvPr>
            <p:ph idx="1"/>
          </p:nvPr>
        </p:nvSpPr>
        <p:spPr>
          <a:xfrm>
            <a:off x="838200" y="1356995"/>
            <a:ext cx="10515600" cy="3654512"/>
          </a:xfrm>
        </p:spPr>
        <p:txBody>
          <a:bodyPr vert="horz" lIns="91440" tIns="45720" rIns="91440" bIns="45720" rtlCol="0" anchor="t">
            <a:normAutofit/>
          </a:bodyPr>
          <a:lstStyle/>
          <a:p>
            <a:pPr>
              <a:lnSpc>
                <a:spcPct val="100000"/>
              </a:lnSpc>
            </a:pPr>
            <a:r>
              <a:rPr lang="en-US" sz="2400" dirty="0">
                <a:solidFill>
                  <a:srgbClr val="002060"/>
                </a:solidFill>
                <a:latin typeface="Source Sans Pro"/>
                <a:ea typeface="Source Sans Pro"/>
                <a:cs typeface="Calibri"/>
              </a:rPr>
              <a:t>The Chancellor’s Office Vision for Success looks to increase credential obtainment by what percentage? </a:t>
            </a:r>
            <a:endParaRPr lang="en-US" sz="2400" dirty="0">
              <a:solidFill>
                <a:srgbClr val="FF0000"/>
              </a:solidFill>
              <a:cs typeface="Calibri" panose="020F0502020204030204" pitchFamily="34" charset="0"/>
            </a:endParaRPr>
          </a:p>
          <a:p>
            <a:pPr>
              <a:lnSpc>
                <a:spcPct val="100000"/>
              </a:lnSpc>
            </a:pPr>
            <a:endParaRPr lang="en-US" sz="2400" dirty="0">
              <a:solidFill>
                <a:srgbClr val="002060"/>
              </a:solidFill>
              <a:latin typeface="Source Sans Pro"/>
              <a:ea typeface="Source Sans Pro"/>
              <a:cs typeface="Calibri"/>
            </a:endParaRPr>
          </a:p>
          <a:p>
            <a:pPr>
              <a:lnSpc>
                <a:spcPct val="100000"/>
              </a:lnSpc>
            </a:pPr>
            <a:r>
              <a:rPr lang="en-US" sz="2400" dirty="0">
                <a:solidFill>
                  <a:srgbClr val="002060"/>
                </a:solidFill>
                <a:latin typeface="Source Sans Pro"/>
                <a:ea typeface="Source Sans Pro"/>
                <a:cs typeface="Calibri"/>
              </a:rPr>
              <a:t>One of the Chancellor’s Office Core Commitments is Evidence-based decisions. </a:t>
            </a:r>
            <a:endParaRPr lang="en-US" sz="2400" b="1">
              <a:solidFill>
                <a:srgbClr val="FF0000"/>
              </a:solidFill>
              <a:cs typeface="Calibri" panose="020F0502020204030204" pitchFamily="34" charset="0"/>
            </a:endParaRPr>
          </a:p>
          <a:p>
            <a:pPr>
              <a:lnSpc>
                <a:spcPct val="100000"/>
              </a:lnSpc>
            </a:pPr>
            <a:endParaRPr lang="en-US" sz="2400" dirty="0">
              <a:solidFill>
                <a:srgbClr val="002060"/>
              </a:solidFill>
              <a:cs typeface="Calibri" panose="020F0502020204030204" pitchFamily="34" charset="0"/>
            </a:endParaRPr>
          </a:p>
          <a:p>
            <a:pPr>
              <a:lnSpc>
                <a:spcPct val="100000"/>
              </a:lnSpc>
            </a:pPr>
            <a:r>
              <a:rPr lang="en-US" sz="2400" dirty="0">
                <a:solidFill>
                  <a:srgbClr val="002060"/>
                </a:solidFill>
                <a:latin typeface="Source Sans Pro"/>
                <a:ea typeface="Source Sans Pro"/>
                <a:cs typeface="Calibri"/>
              </a:rPr>
              <a:t>We can answer the Call to Action for Equity by engaging in the Vision Resource Center. </a:t>
            </a:r>
            <a:endParaRPr lang="en-US" sz="2400" dirty="0">
              <a:solidFill>
                <a:srgbClr val="002060"/>
              </a:solidFill>
              <a:cs typeface="Calibri" panose="020F0502020204030204" pitchFamily="34" charset="0"/>
            </a:endParaRPr>
          </a:p>
          <a:p>
            <a:pPr marL="0" indent="0">
              <a:lnSpc>
                <a:spcPct val="100000"/>
              </a:lnSpc>
              <a:buNone/>
            </a:pPr>
            <a:r>
              <a:rPr lang="en-US" sz="2400" b="1" dirty="0">
                <a:solidFill>
                  <a:srgbClr val="002060"/>
                </a:solidFill>
                <a:latin typeface="Source Sans Pro"/>
                <a:ea typeface="Source Sans Pro"/>
                <a:cs typeface="Calibri"/>
              </a:rPr>
              <a:t>    </a:t>
            </a:r>
            <a:endParaRPr lang="en-US" sz="2400" b="1">
              <a:solidFill>
                <a:srgbClr val="FF0000"/>
              </a:solidFill>
              <a:cs typeface="Calibri"/>
            </a:endParaRPr>
          </a:p>
        </p:txBody>
      </p:sp>
      <p:sp>
        <p:nvSpPr>
          <p:cNvPr id="4" name="Slide Number Placeholder 3"/>
          <p:cNvSpPr>
            <a:spLocks noGrp="1"/>
          </p:cNvSpPr>
          <p:nvPr>
            <p:ph type="sldNum" sz="quarter" idx="10"/>
          </p:nvPr>
        </p:nvSpPr>
        <p:spPr/>
        <p:txBody>
          <a:bodyPr/>
          <a:lstStyle/>
          <a:p>
            <a:fld id="{7934E7AA-586C-4B13-A389-1429762DA247}" type="slidenum">
              <a:rPr lang="en-US" smtClean="0"/>
              <a:pPr/>
              <a:t>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272" y="5011507"/>
            <a:ext cx="1704442" cy="1704442"/>
          </a:xfrm>
          <a:prstGeom prst="rect">
            <a:avLst/>
          </a:prstGeom>
        </p:spPr>
      </p:pic>
      <p:sp>
        <p:nvSpPr>
          <p:cNvPr id="6" name="TextBox 5">
            <a:extLst>
              <a:ext uri="{FF2B5EF4-FFF2-40B4-BE49-F238E27FC236}">
                <a16:creationId xmlns:a16="http://schemas.microsoft.com/office/drawing/2014/main" id="{D0A15495-D0D4-4018-B7F4-72F531AA9F5D}"/>
              </a:ext>
            </a:extLst>
          </p:cNvPr>
          <p:cNvSpPr txBox="1"/>
          <p:nvPr/>
        </p:nvSpPr>
        <p:spPr>
          <a:xfrm>
            <a:off x="6924136" y="586021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Please use your smartphone camera app to scan the QR code</a:t>
            </a:r>
          </a:p>
        </p:txBody>
      </p:sp>
    </p:spTree>
    <p:extLst>
      <p:ext uri="{BB962C8B-B14F-4D97-AF65-F5344CB8AC3E}">
        <p14:creationId xmlns:p14="http://schemas.microsoft.com/office/powerpoint/2010/main" val="133231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2060"/>
                </a:solidFill>
                <a:latin typeface="Source Sans Pro"/>
                <a:ea typeface="Source Sans Pro"/>
                <a:cs typeface="Calibri"/>
              </a:rPr>
              <a:t>Question and Answer...</a:t>
            </a:r>
            <a:endParaRPr lang="en-US" sz="3600" dirty="0">
              <a:latin typeface="Source Sans Pro"/>
              <a:ea typeface="Source Sans Pro"/>
              <a:cs typeface="Calibri"/>
            </a:endParaRPr>
          </a:p>
        </p:txBody>
      </p:sp>
      <p:sp>
        <p:nvSpPr>
          <p:cNvPr id="3" name="Content Placeholder 2"/>
          <p:cNvSpPr>
            <a:spLocks noGrp="1"/>
          </p:cNvSpPr>
          <p:nvPr>
            <p:ph idx="1"/>
          </p:nvPr>
        </p:nvSpPr>
        <p:spPr>
          <a:xfrm>
            <a:off x="838200" y="1356995"/>
            <a:ext cx="10515600" cy="3654512"/>
          </a:xfrm>
        </p:spPr>
        <p:txBody>
          <a:bodyPr vert="horz" lIns="91440" tIns="45720" rIns="91440" bIns="45720" rtlCol="0" anchor="t">
            <a:normAutofit fontScale="92500"/>
          </a:bodyPr>
          <a:lstStyle/>
          <a:p>
            <a:pPr>
              <a:lnSpc>
                <a:spcPct val="100000"/>
              </a:lnSpc>
            </a:pPr>
            <a:r>
              <a:rPr lang="en-US" sz="2400" dirty="0">
                <a:solidFill>
                  <a:srgbClr val="002060"/>
                </a:solidFill>
                <a:latin typeface="Source Sans Pro"/>
                <a:ea typeface="Source Sans Pro"/>
                <a:cs typeface="Calibri"/>
              </a:rPr>
              <a:t>The Chancellor’s Office Vision for Success looks to increase credential obtainment by what percentage? </a:t>
            </a:r>
            <a:endParaRPr lang="en-US" sz="2400" dirty="0">
              <a:solidFill>
                <a:srgbClr val="FF0000"/>
              </a:solidFill>
              <a:cs typeface="Calibri" panose="020F0502020204030204" pitchFamily="34" charset="0"/>
            </a:endParaRPr>
          </a:p>
          <a:p>
            <a:pPr marL="0" indent="0">
              <a:lnSpc>
                <a:spcPct val="100000"/>
              </a:lnSpc>
              <a:buNone/>
            </a:pPr>
            <a:r>
              <a:rPr lang="en-US" sz="3200" b="1" dirty="0">
                <a:solidFill>
                  <a:srgbClr val="002060"/>
                </a:solidFill>
                <a:latin typeface="Source Sans Pro"/>
                <a:ea typeface="Source Sans Pro"/>
                <a:cs typeface="Calibri"/>
              </a:rPr>
              <a:t>    20%</a:t>
            </a:r>
          </a:p>
          <a:p>
            <a:pPr>
              <a:lnSpc>
                <a:spcPct val="100000"/>
              </a:lnSpc>
            </a:pPr>
            <a:r>
              <a:rPr lang="en-US" sz="2400" dirty="0">
                <a:solidFill>
                  <a:srgbClr val="002060"/>
                </a:solidFill>
                <a:latin typeface="Source Sans Pro"/>
                <a:ea typeface="Source Sans Pro"/>
                <a:cs typeface="Calibri"/>
              </a:rPr>
              <a:t>One of the Chancellor’s Office Core Commitments is Evidence-based decisions. </a:t>
            </a:r>
            <a:endParaRPr lang="en-US" sz="2400" b="1">
              <a:solidFill>
                <a:srgbClr val="FF0000"/>
              </a:solidFill>
              <a:cs typeface="Calibri" panose="020F0502020204030204" pitchFamily="34" charset="0"/>
            </a:endParaRPr>
          </a:p>
          <a:p>
            <a:pPr marL="0" indent="0">
              <a:lnSpc>
                <a:spcPct val="100000"/>
              </a:lnSpc>
              <a:buNone/>
            </a:pPr>
            <a:r>
              <a:rPr lang="en-US" sz="3200" b="1" dirty="0">
                <a:solidFill>
                  <a:srgbClr val="002060"/>
                </a:solidFill>
                <a:latin typeface="Source Sans Pro"/>
                <a:ea typeface="Source Sans Pro"/>
                <a:cs typeface="Calibri"/>
              </a:rPr>
              <a:t>    True</a:t>
            </a:r>
          </a:p>
          <a:p>
            <a:pPr>
              <a:lnSpc>
                <a:spcPct val="100000"/>
              </a:lnSpc>
            </a:pPr>
            <a:r>
              <a:rPr lang="en-US" sz="2400" dirty="0">
                <a:solidFill>
                  <a:srgbClr val="002060"/>
                </a:solidFill>
                <a:latin typeface="Source Sans Pro"/>
                <a:ea typeface="Source Sans Pro"/>
                <a:cs typeface="Calibri"/>
              </a:rPr>
              <a:t>We can answer the Call to Action for Equity by engaging in the Vision Resource Center. </a:t>
            </a:r>
            <a:endParaRPr lang="en-US" sz="2400" dirty="0">
              <a:solidFill>
                <a:srgbClr val="002060"/>
              </a:solidFill>
              <a:cs typeface="Calibri" panose="020F0502020204030204" pitchFamily="34" charset="0"/>
            </a:endParaRPr>
          </a:p>
          <a:p>
            <a:pPr marL="0" indent="0">
              <a:lnSpc>
                <a:spcPct val="100000"/>
              </a:lnSpc>
              <a:buNone/>
            </a:pPr>
            <a:r>
              <a:rPr lang="en-US" sz="2400" b="1" dirty="0">
                <a:solidFill>
                  <a:srgbClr val="002060"/>
                </a:solidFill>
                <a:latin typeface="Source Sans Pro"/>
                <a:ea typeface="Source Sans Pro"/>
                <a:cs typeface="Calibri"/>
              </a:rPr>
              <a:t>     </a:t>
            </a:r>
            <a:r>
              <a:rPr lang="en-US" sz="3200" b="1" dirty="0">
                <a:solidFill>
                  <a:srgbClr val="002060"/>
                </a:solidFill>
                <a:latin typeface="Source Sans Pro"/>
                <a:ea typeface="Source Sans Pro"/>
                <a:cs typeface="Calibri"/>
              </a:rPr>
              <a:t>True</a:t>
            </a:r>
            <a:endParaRPr lang="en-US" sz="3200" b="1" dirty="0">
              <a:solidFill>
                <a:srgbClr val="FF0000"/>
              </a:solidFill>
              <a:cs typeface="Calibri"/>
            </a:endParaRPr>
          </a:p>
        </p:txBody>
      </p:sp>
      <p:sp>
        <p:nvSpPr>
          <p:cNvPr id="4" name="Slide Number Placeholder 3"/>
          <p:cNvSpPr>
            <a:spLocks noGrp="1"/>
          </p:cNvSpPr>
          <p:nvPr>
            <p:ph type="sldNum" sz="quarter" idx="10"/>
          </p:nvPr>
        </p:nvSpPr>
        <p:spPr/>
        <p:txBody>
          <a:bodyPr/>
          <a:lstStyle/>
          <a:p>
            <a:fld id="{7934E7AA-586C-4B13-A389-1429762DA247}" type="slidenum">
              <a:rPr lang="en-US" smtClean="0"/>
              <a:pPr/>
              <a:t>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272" y="5011507"/>
            <a:ext cx="1704442" cy="1704442"/>
          </a:xfrm>
          <a:prstGeom prst="rect">
            <a:avLst/>
          </a:prstGeom>
        </p:spPr>
      </p:pic>
      <p:sp>
        <p:nvSpPr>
          <p:cNvPr id="6" name="TextBox 5">
            <a:extLst>
              <a:ext uri="{FF2B5EF4-FFF2-40B4-BE49-F238E27FC236}">
                <a16:creationId xmlns:a16="http://schemas.microsoft.com/office/drawing/2014/main" id="{D0A15495-D0D4-4018-B7F4-72F531AA9F5D}"/>
              </a:ext>
            </a:extLst>
          </p:cNvPr>
          <p:cNvSpPr txBox="1"/>
          <p:nvPr/>
        </p:nvSpPr>
        <p:spPr>
          <a:xfrm>
            <a:off x="6924136" y="586021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Please use your smartphone camera app to scan the QR code</a:t>
            </a:r>
          </a:p>
        </p:txBody>
      </p:sp>
    </p:spTree>
    <p:extLst>
      <p:ext uri="{BB962C8B-B14F-4D97-AF65-F5344CB8AC3E}">
        <p14:creationId xmlns:p14="http://schemas.microsoft.com/office/powerpoint/2010/main" val="285311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2764465"/>
            <a:ext cx="9144000" cy="1160554"/>
          </a:xfrm>
        </p:spPr>
        <p:txBody>
          <a:bodyPr>
            <a:normAutofit/>
          </a:bodyPr>
          <a:lstStyle/>
          <a:p>
            <a:r>
              <a:rPr lang="en-US" dirty="0"/>
              <a:t>Curriculum</a:t>
            </a:r>
          </a:p>
        </p:txBody>
      </p:sp>
      <p:sp>
        <p:nvSpPr>
          <p:cNvPr id="8" name="Subtitle 7"/>
          <p:cNvSpPr>
            <a:spLocks noGrp="1"/>
          </p:cNvSpPr>
          <p:nvPr>
            <p:ph type="subTitle" idx="1"/>
          </p:nvPr>
        </p:nvSpPr>
        <p:spPr>
          <a:xfrm>
            <a:off x="1603513" y="3845893"/>
            <a:ext cx="9144000" cy="480864"/>
          </a:xfrm>
        </p:spPr>
        <p:txBody>
          <a:bodyPr/>
          <a:lstStyle/>
          <a:p>
            <a:r>
              <a:rPr lang="en-US" dirty="0"/>
              <a:t>Certificates, Programs &amp; Degrees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608255345"/>
      </p:ext>
    </p:extLst>
  </p:cSld>
  <p:clrMapOvr>
    <a:masterClrMapping/>
  </p:clrMapOvr>
</p:sld>
</file>

<file path=ppt/theme/theme1.xml><?xml version="1.0" encoding="utf-8"?>
<a:theme xmlns:a="http://schemas.openxmlformats.org/drawingml/2006/main" name="California Community Colleges - Blu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E4BCF4D8983C40A36124FC3310ACB6" ma:contentTypeVersion="13" ma:contentTypeDescription="Create a new document." ma:contentTypeScope="" ma:versionID="6eda9571189e996e69494a3583ab6580">
  <xsd:schema xmlns:xsd="http://www.w3.org/2001/XMLSchema" xmlns:xs="http://www.w3.org/2001/XMLSchema" xmlns:p="http://schemas.microsoft.com/office/2006/metadata/properties" xmlns:ns3="c879b346-0b7d-453e-989e-4db3ade23c72" xmlns:ns4="89474bdd-c09e-4360-a4ae-bc1ba9dad73d" targetNamespace="http://schemas.microsoft.com/office/2006/metadata/properties" ma:root="true" ma:fieldsID="c767ae92c20660a2d73b279fd93f3e50" ns3:_="" ns4:_="">
    <xsd:import namespace="c879b346-0b7d-453e-989e-4db3ade23c72"/>
    <xsd:import namespace="89474bdd-c09e-4360-a4ae-bc1ba9dad73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79b346-0b7d-453e-989e-4db3ade23c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474bdd-c09e-4360-a4ae-bc1ba9dad73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D40EB9-F49B-421F-8304-DBB0EDB5E248}">
  <ds:schemaRefs>
    <ds:schemaRef ds:uri="http://schemas.microsoft.com/sharepoint/v3/contenttype/forms"/>
  </ds:schemaRefs>
</ds:datastoreItem>
</file>

<file path=customXml/itemProps2.xml><?xml version="1.0" encoding="utf-8"?>
<ds:datastoreItem xmlns:ds="http://schemas.openxmlformats.org/officeDocument/2006/customXml" ds:itemID="{9580F298-08DB-44D2-BD59-1DA75F1048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79b346-0b7d-453e-989e-4db3ade23c72"/>
    <ds:schemaRef ds:uri="89474bdd-c09e-4360-a4ae-bc1ba9dad7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54531E-7CDD-46BC-9537-723C7806003D}">
  <ds:schemaRefs>
    <ds:schemaRef ds:uri="http://schemas.microsoft.com/office/2006/documentManagement/types"/>
    <ds:schemaRef ds:uri="c879b346-0b7d-453e-989e-4db3ade23c72"/>
    <ds:schemaRef ds:uri="http://schemas.microsoft.com/office/2006/metadata/properties"/>
    <ds:schemaRef ds:uri="http://purl.org/dc/terms/"/>
    <ds:schemaRef ds:uri="89474bdd-c09e-4360-a4ae-bc1ba9dad73d"/>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Digital_Futures_Webinar_Template</Template>
  <TotalTime>0</TotalTime>
  <Words>2634</Words>
  <Application>Microsoft Office PowerPoint</Application>
  <PresentationFormat>Widescreen</PresentationFormat>
  <Paragraphs>308</Paragraphs>
  <Slides>35</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Calibri</vt:lpstr>
      <vt:lpstr>Arial</vt:lpstr>
      <vt:lpstr>Source Sans Pro</vt:lpstr>
      <vt:lpstr>Tahoma</vt:lpstr>
      <vt:lpstr>Wingdings</vt:lpstr>
      <vt:lpstr>California Community Colleges - Blue</vt:lpstr>
      <vt:lpstr>California Community Colleges - Primary (White)</vt:lpstr>
      <vt:lpstr>Program Submission Requirements Chancellor’s Office Raul Arambula, Patti Blank, Zitlali Torres,  and Kevin Lovelace  </vt:lpstr>
      <vt:lpstr>Session Overview</vt:lpstr>
      <vt:lpstr>PowerPoint Presentation</vt:lpstr>
      <vt:lpstr>Call to Action for Equity</vt:lpstr>
      <vt:lpstr>Types of Programs Reviewed by CCCCO at Submission</vt:lpstr>
      <vt:lpstr>College Perspective: Local Responsibility and Equity</vt:lpstr>
      <vt:lpstr>Question and Answer...</vt:lpstr>
      <vt:lpstr>Question and Answer...</vt:lpstr>
      <vt:lpstr>Curriculum</vt:lpstr>
      <vt:lpstr>Requirements for All Program Submissions</vt:lpstr>
      <vt:lpstr>POP QUIZ!!!!</vt:lpstr>
      <vt:lpstr>POP QUIZ!!!!</vt:lpstr>
      <vt:lpstr>Supporting Documentation</vt:lpstr>
      <vt:lpstr>Credit Programs</vt:lpstr>
      <vt:lpstr>Review of AA/AS Degrees</vt:lpstr>
      <vt:lpstr>Review of CTE Programs</vt:lpstr>
      <vt:lpstr>Noncredit</vt:lpstr>
      <vt:lpstr>Noncredit Courses</vt:lpstr>
      <vt:lpstr>Noncredit Certificate of Completion Certificate of Competency </vt:lpstr>
      <vt:lpstr>Chancellor’s Office Review for CDCP Certificates</vt:lpstr>
      <vt:lpstr>Question and Answer...</vt:lpstr>
      <vt:lpstr>Question and Answer...</vt:lpstr>
      <vt:lpstr>Associate Degrees for Transfer</vt:lpstr>
      <vt:lpstr>CSU Breadth Updates</vt:lpstr>
      <vt:lpstr>Pursuant to SB1440</vt:lpstr>
      <vt:lpstr>Chancellor’s Office Review for ADTs</vt:lpstr>
      <vt:lpstr>ADT Narrative</vt:lpstr>
      <vt:lpstr>ADT Templates</vt:lpstr>
      <vt:lpstr>ADT Supporting Documentation</vt:lpstr>
      <vt:lpstr>Common Submission Errors</vt:lpstr>
      <vt:lpstr>Question and Answer...</vt:lpstr>
      <vt:lpstr>Question and Answer...</vt:lpstr>
      <vt:lpstr>Resources for Curriculum Reviewers</vt:lpstr>
      <vt:lpstr>We are here to support you</vt:lpstr>
      <vt:lpstr>Curriculum Team by Region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Submission Requirements</dc:title>
  <dc:creator/>
  <cp:lastModifiedBy/>
  <cp:revision>139</cp:revision>
  <dcterms:created xsi:type="dcterms:W3CDTF">2020-07-01T17:41:23Z</dcterms:created>
  <dcterms:modified xsi:type="dcterms:W3CDTF">2021-07-09T16:22:09Z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0x0101009AE4BCF4D8983C40A36124FC3310ACB6</vt:lpwstr>
  </property>
</Properties>
</file>