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7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E2B9F-97D6-4CD3-B455-FD24637AFD54}" v="3" dt="2023-07-10T18:18:48.816"/>
    <p1510:client id="{3147C43F-343C-286D-76C3-0A1B76571E73}" v="552" dt="2023-07-10T20:34:45.263"/>
    <p1510:client id="{9F01FA95-4890-A740-AECB-0D9FBE909F58}" v="8" dt="2023-07-10T16:46:32.921"/>
    <p1510:client id="{B42851B5-A98D-49D9-8C71-0B26334DDDC9}" v="167" dt="2023-07-12T05:12:12.892"/>
    <p1510:client id="{C79DC357-B0A5-FDBA-CEB3-C11BDBC27A78}" v="45" dt="2023-07-11T20:42:56.217"/>
    <p1510:client id="{D012400D-0E38-68A3-0641-7C0ACC472E75}" v="134" dt="2023-07-11T22:18:56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91BB1-1A61-5046-AAF4-76C77ACB13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F7B57-BD5B-B44E-B6BC-72FEC718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6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TextClient.xhtml?bill_id=202120220AB111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Cheryl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69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Cheryl – all respond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1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Ginni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Tiffany (1</a:t>
            </a:r>
            <a:r>
              <a:rPr lang="en-US" baseline="30000"/>
              <a:t>st</a:t>
            </a:r>
            <a:r>
              <a:rPr lang="en-US"/>
              <a:t> 2) &amp; Cheryl (last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Cheryl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5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Overview/background: 10 minutes (2-6)</a:t>
            </a:r>
          </a:p>
          <a:p>
            <a:r>
              <a:rPr lang="en-US"/>
              <a:t>Lessons / workgroups: 10 minutes (7-9)</a:t>
            </a:r>
          </a:p>
          <a:p>
            <a:r>
              <a:rPr lang="en-US"/>
              <a:t>Discussion in groups: 5 mins;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8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Ginni</a:t>
            </a:r>
          </a:p>
          <a:p>
            <a:r>
              <a:rPr lang="en-US">
                <a:hlinkClick r:id="rId3"/>
              </a:rPr>
              <a:t>https://leginfo.legislature.ca.gov/faces/billTextClient.xhtml?bill_id=202120220AB1111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5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Cheryl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Tiffany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2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Ginni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2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Ginni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5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Ginni</a:t>
            </a:r>
            <a:r>
              <a:rPr lang="en-US"/>
              <a:t> – governance, Tiffany – alignment, Cheryl -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Tiffany (w/Cheryl)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7B57-BD5B-B44E-B6BC-72FEC7185C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1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240C-1B9D-FA92-C187-78AB109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012" y="4180113"/>
            <a:ext cx="10519788" cy="159367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DC59D-175E-9EF0-D900-559E1B40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012" y="5865223"/>
            <a:ext cx="10519788" cy="8948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58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FADB6B9-EC7D-F04A-F09A-AD9219C98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2272937"/>
            <a:chOff x="0" y="0"/>
            <a:chExt cx="12192000" cy="22729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66B30A-974B-C6F1-93F6-3BC22DB20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2192000" cy="2272937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CCCB5A-1530-5FF0-7EDB-C66302518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1"/>
              <a:ext cx="2575994" cy="227293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4D9E9-646F-8C61-FF2F-B13C79F5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50" y="365125"/>
            <a:ext cx="8558349" cy="1685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ADA7E-455C-DF2E-28FA-2412804D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993"/>
            <a:ext cx="10515600" cy="3841115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273A-33C1-ABDF-8F0D-9D7546132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E8ABE-8F6E-DAC4-AA04-EDC6BBB51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2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2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EED6-93C8-B2D4-E840-02857784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B6E0-3B24-0AC5-22E8-C300B9D0E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656" y="1825625"/>
            <a:ext cx="49508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B6DB0-1851-8608-4626-5562E2998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A9CB8-F06B-7F8D-F937-47D24A653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6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A45BB-DE8A-985A-7217-CDEA07114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7527E5-9A84-AC4A-464A-43199859D8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02975" y="1825625"/>
            <a:ext cx="49508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9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0C4DEAC-AB39-F25B-CFC1-D1C9E139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4ECA1-1AB7-F05E-C3DA-87B691945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488" y="1720352"/>
            <a:ext cx="4948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D224C-D910-AAA0-B68E-86EA8C446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9488" y="2544264"/>
            <a:ext cx="4948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5ED8D-C434-741B-DE97-E68650561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769F0CA-575E-4806-C56D-3C22018126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05083" y="1720352"/>
            <a:ext cx="4948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28A8323-14FA-5F79-A04C-16CBB2EB7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083" y="2544264"/>
            <a:ext cx="4948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D78B8-AD26-994A-827A-DC849068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00365B-FB3B-DA48-24EE-DF7132E3A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5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96073-9AA2-B5BF-410A-369672AE7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45705-2325-61E5-8265-74A0A006B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1D7EA-21CF-DAF5-0151-F6CCC312D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F598B41-A9B7-DDBB-2D59-5C3C376B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3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EAE0C-F9CD-336F-891B-28B1A56B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53C4B-3F45-77E1-3EC7-08F5A0BC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2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7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74C65-8E5B-B5F4-B95C-2F6491C3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3D34A-878B-D4CF-1A3C-F8BF2329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3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AB57-4FB0-22F6-B9D0-E02FFA0A5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92046"/>
            <a:ext cx="2743200" cy="329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About-Us/Chancellors-Office/Divisions/Educational-Services-and-Support/common-course-numbering-projec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asccc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ccco.edu/About-Us/Chancellors-Office/Divisions/Educational-Services-and-Support/common-course-numbering-projec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TextClient.xhtml?bill_id=202120220AB111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About-Us/Chancellors-Office/Divisions/Educational-Services-and-Support/common-course-numbering-projec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Files/ccntaskforcefacilitationslides20220929-a11y.pdf?la=en&amp;hash=03D2A33D9186B92AFB466FB12F1203874D03FCD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ccco.edu/-/media/CCCCO-Website/docs/charter/ccntaskforcecharterfinal-a11y.pdf?la=en&amp;hash=5B64C1220F674625852E145AC2214749C83BF55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9C4B-1E3D-B65B-8796-E8F23029D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012" y="3994376"/>
            <a:ext cx="10519788" cy="1593670"/>
          </a:xfrm>
        </p:spPr>
        <p:txBody>
          <a:bodyPr/>
          <a:lstStyle/>
          <a:p>
            <a:r>
              <a:rPr lang="en-US"/>
              <a:t>More of the 411 on </a:t>
            </a:r>
            <a:br>
              <a:rPr lang="en-US"/>
            </a:br>
            <a:r>
              <a:rPr lang="en-US"/>
              <a:t>AB 1111 Common Course Numbering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0C48B-CA4D-B279-E56F-F67BB1669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012" y="5736636"/>
            <a:ext cx="10519788" cy="894804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Cheryl Aschenbach, ASCCC President, AB 1111 Task Force Member</a:t>
            </a:r>
          </a:p>
          <a:p>
            <a:r>
              <a:rPr lang="en-US" err="1"/>
              <a:t>Ginni</a:t>
            </a:r>
            <a:r>
              <a:rPr lang="en-US"/>
              <a:t> May, ASCCC Past President, AB 1111 Task Force Co-Chair</a:t>
            </a:r>
          </a:p>
          <a:p>
            <a:r>
              <a:rPr lang="en-US"/>
              <a:t>Tiffany Tran, Irvine Valley College Articulation Officer, AB 1111 Task Force Member</a:t>
            </a:r>
          </a:p>
        </p:txBody>
      </p:sp>
    </p:spTree>
    <p:extLst>
      <p:ext uri="{BB962C8B-B14F-4D97-AF65-F5344CB8AC3E}">
        <p14:creationId xmlns:p14="http://schemas.microsoft.com/office/powerpoint/2010/main" val="325172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960C-C53E-16A7-7583-B343B281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50" y="365125"/>
            <a:ext cx="9171091" cy="168574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3400"/>
              <a:t>Common Course Elements in CCN Descriptor </a:t>
            </a:r>
            <a:br>
              <a:rPr lang="en-US" sz="3400"/>
            </a:br>
            <a:r>
              <a:rPr lang="en-US" sz="3400">
                <a:latin typeface="Georgia"/>
                <a:cs typeface="Arial"/>
              </a:rPr>
              <a:t>(Current Ideas Under Discussion)</a:t>
            </a:r>
          </a:p>
          <a:p>
            <a:pPr>
              <a:spcBef>
                <a:spcPts val="1000"/>
              </a:spcBef>
            </a:pPr>
            <a:endParaRPr lang="en-US" sz="1700">
              <a:solidFill>
                <a:srgbClr val="262626"/>
              </a:solidFill>
              <a:latin typeface="Arial"/>
              <a:cs typeface="Arial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4B68A15-5D55-0A38-D261-6E2BC885E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704513"/>
              </p:ext>
            </p:extLst>
          </p:nvPr>
        </p:nvGraphicFramePr>
        <p:xfrm>
          <a:off x="354904" y="2411260"/>
          <a:ext cx="10145742" cy="369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955">
                  <a:extLst>
                    <a:ext uri="{9D8B030D-6E8A-4147-A177-3AD203B41FA5}">
                      <a16:colId xmlns:a16="http://schemas.microsoft.com/office/drawing/2014/main" val="3945232694"/>
                    </a:ext>
                  </a:extLst>
                </a:gridCol>
                <a:gridCol w="2985747">
                  <a:extLst>
                    <a:ext uri="{9D8B030D-6E8A-4147-A177-3AD203B41FA5}">
                      <a16:colId xmlns:a16="http://schemas.microsoft.com/office/drawing/2014/main" val="633591889"/>
                    </a:ext>
                  </a:extLst>
                </a:gridCol>
                <a:gridCol w="3610040">
                  <a:extLst>
                    <a:ext uri="{9D8B030D-6E8A-4147-A177-3AD203B41FA5}">
                      <a16:colId xmlns:a16="http://schemas.microsoft.com/office/drawing/2014/main" val="670541562"/>
                    </a:ext>
                  </a:extLst>
                </a:gridCol>
              </a:tblGrid>
              <a:tr h="266065">
                <a:tc grid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Common Course Elements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Element Classification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/>
                </a:tc>
                <a:extLst>
                  <a:ext uri="{0D108BD9-81ED-4DB2-BD59-A6C34878D82A}">
                    <a16:rowId xmlns:a16="http://schemas.microsoft.com/office/drawing/2014/main" val="2644392027"/>
                  </a:ext>
                </a:extLst>
              </a:tr>
              <a:tr h="241300">
                <a:tc gridSpan="2"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Course Number</a:t>
                      </a:r>
                      <a:endParaRPr lang="en-US" b="1">
                        <a:effectLst/>
                      </a:endParaRPr>
                    </a:p>
                  </a:txBody>
                  <a:tcPr marL="64135" marR="64135" marT="42545" marB="4254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Identical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 anchor="ctr"/>
                </a:tc>
                <a:extLst>
                  <a:ext uri="{0D108BD9-81ED-4DB2-BD59-A6C34878D82A}">
                    <a16:rowId xmlns:a16="http://schemas.microsoft.com/office/drawing/2014/main" val="1141276828"/>
                  </a:ext>
                </a:extLst>
              </a:tr>
              <a:tr h="241300">
                <a:tc gridSpan="2"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Course Title</a:t>
                      </a:r>
                      <a:endParaRPr lang="en-US" b="1">
                        <a:effectLst/>
                      </a:endParaRPr>
                    </a:p>
                  </a:txBody>
                  <a:tcPr marL="64135" marR="64135" marT="42545" marB="4254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Identical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 anchor="ctr"/>
                </a:tc>
                <a:extLst>
                  <a:ext uri="{0D108BD9-81ED-4DB2-BD59-A6C34878D82A}">
                    <a16:rowId xmlns:a16="http://schemas.microsoft.com/office/drawing/2014/main" val="1386292867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Unit Amount</a:t>
                      </a:r>
                      <a:endParaRPr lang="en-US" b="1">
                        <a:effectLst/>
                      </a:endParaRPr>
                    </a:p>
                  </a:txBody>
                  <a:tcPr marL="64135" marR="64135" marT="42545" marB="4254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Adheres to an established minimum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 anchor="ctr"/>
                </a:tc>
                <a:extLst>
                  <a:ext uri="{0D108BD9-81ED-4DB2-BD59-A6C34878D82A}">
                    <a16:rowId xmlns:a16="http://schemas.microsoft.com/office/drawing/2014/main" val="2685291993"/>
                  </a:ext>
                </a:extLst>
              </a:tr>
              <a:tr h="241300">
                <a:tc rowSpan="2"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Course Description </a:t>
                      </a:r>
                      <a:endParaRPr lang="en-US" b="1">
                        <a:effectLst/>
                      </a:endParaRPr>
                    </a:p>
                  </a:txBody>
                  <a:tcPr marL="64135" marR="64135" marT="42545" marB="42545" anchor="ctr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Part 1:  Required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Identical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 anchor="ctr"/>
                </a:tc>
                <a:extLst>
                  <a:ext uri="{0D108BD9-81ED-4DB2-BD59-A6C34878D82A}">
                    <a16:rowId xmlns:a16="http://schemas.microsoft.com/office/drawing/2014/main" val="2316459465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Part 2: Optional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Expanded - local college discretion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 anchor="ctr"/>
                </a:tc>
                <a:extLst>
                  <a:ext uri="{0D108BD9-81ED-4DB2-BD59-A6C34878D82A}">
                    <a16:rowId xmlns:a16="http://schemas.microsoft.com/office/drawing/2014/main" val="1447100682"/>
                  </a:ext>
                </a:extLst>
              </a:tr>
              <a:tr h="241300">
                <a:tc gridSpan="2"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Prerequisites</a:t>
                      </a:r>
                      <a:endParaRPr lang="en-US" b="1">
                        <a:effectLst/>
                      </a:endParaRPr>
                    </a:p>
                  </a:txBody>
                  <a:tcPr marL="64135" marR="64135" marT="42545" marB="4254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Identical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 anchor="ctr"/>
                </a:tc>
                <a:extLst>
                  <a:ext uri="{0D108BD9-81ED-4DB2-BD59-A6C34878D82A}">
                    <a16:rowId xmlns:a16="http://schemas.microsoft.com/office/drawing/2014/main" val="4243676778"/>
                  </a:ext>
                </a:extLst>
              </a:tr>
              <a:tr h="241300">
                <a:tc rowSpan="2"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Course Content </a:t>
                      </a:r>
                      <a:endParaRPr lang="en-US" b="1">
                        <a:effectLst/>
                      </a:endParaRPr>
                    </a:p>
                  </a:txBody>
                  <a:tcPr marL="64135" marR="64135" marT="42545" marB="42545" anchor="ctr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Required Topics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Equivalent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 anchor="ctr"/>
                </a:tc>
                <a:extLst>
                  <a:ext uri="{0D108BD9-81ED-4DB2-BD59-A6C34878D82A}">
                    <a16:rowId xmlns:a16="http://schemas.microsoft.com/office/drawing/2014/main" val="467175591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Optional Additional Topics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Expanded - local college discretion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 anchor="ctr"/>
                </a:tc>
                <a:extLst>
                  <a:ext uri="{0D108BD9-81ED-4DB2-BD59-A6C34878D82A}">
                    <a16:rowId xmlns:a16="http://schemas.microsoft.com/office/drawing/2014/main" val="664859564"/>
                  </a:ext>
                </a:extLst>
              </a:tr>
              <a:tr h="241300">
                <a:tc rowSpan="2"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Student Learning Objectives</a:t>
                      </a:r>
                      <a:endParaRPr lang="en-US" b="1">
                        <a:effectLst/>
                      </a:endParaRPr>
                    </a:p>
                  </a:txBody>
                  <a:tcPr marL="64135" marR="64135" marT="42545" marB="42545" anchor="ctr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Required Objectives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Equivalent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 anchor="ctr"/>
                </a:tc>
                <a:extLst>
                  <a:ext uri="{0D108BD9-81ED-4DB2-BD59-A6C34878D82A}">
                    <a16:rowId xmlns:a16="http://schemas.microsoft.com/office/drawing/2014/main" val="3982520858"/>
                  </a:ext>
                </a:extLst>
              </a:tr>
              <a:tr h="413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Optional Additional Objectives</a:t>
                      </a:r>
                      <a:endParaRPr lang="en-US">
                        <a:effectLst/>
                      </a:endParaRPr>
                    </a:p>
                  </a:txBody>
                  <a:tcPr marL="64135" marR="64135" marT="42545" marB="42545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Expanded - local college discretion</a:t>
                      </a:r>
                      <a:endParaRPr lang="en-US" dirty="0">
                        <a:effectLst/>
                      </a:endParaRPr>
                    </a:p>
                  </a:txBody>
                  <a:tcPr marL="64135" marR="64135" marT="42545" marB="42545" anchor="ctr"/>
                </a:tc>
                <a:extLst>
                  <a:ext uri="{0D108BD9-81ED-4DB2-BD59-A6C34878D82A}">
                    <a16:rowId xmlns:a16="http://schemas.microsoft.com/office/drawing/2014/main" val="6730141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FB4B6E-2441-B8A6-F3CB-34A5DA77125B}"/>
              </a:ext>
            </a:extLst>
          </p:cNvPr>
          <p:cNvSpPr txBox="1"/>
          <p:nvPr/>
        </p:nvSpPr>
        <p:spPr>
          <a:xfrm>
            <a:off x="10530562" y="2744751"/>
            <a:ext cx="15611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  <a:cs typeface="Arial"/>
              </a:rPr>
              <a:t>Identical – </a:t>
            </a:r>
            <a:r>
              <a:rPr lang="en-US" sz="1200">
                <a:cs typeface="Arial"/>
              </a:rPr>
              <a:t>exactly the same</a:t>
            </a:r>
            <a:endParaRPr lang="en-US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1B2FA-0B19-4C31-3349-9092B3FA5BAA}"/>
              </a:ext>
            </a:extLst>
          </p:cNvPr>
          <p:cNvSpPr txBox="1"/>
          <p:nvPr/>
        </p:nvSpPr>
        <p:spPr>
          <a:xfrm>
            <a:off x="10501254" y="4667149"/>
            <a:ext cx="15904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  <a:cs typeface="Arial"/>
              </a:rPr>
              <a:t>Equivalent</a:t>
            </a:r>
            <a:r>
              <a:rPr lang="en-US" sz="1200">
                <a:cs typeface="Arial"/>
              </a:rPr>
              <a:t> – hold equal weight, worth, and value but are not identical</a:t>
            </a:r>
          </a:p>
        </p:txBody>
      </p:sp>
    </p:spTree>
    <p:extLst>
      <p:ext uri="{BB962C8B-B14F-4D97-AF65-F5344CB8AC3E}">
        <p14:creationId xmlns:p14="http://schemas.microsoft.com/office/powerpoint/2010/main" val="92406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45F4-E635-AB45-8939-D99A30CF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Discussion: 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B8BB-3293-2DBA-3B88-08383A22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At your tables or in your Zoom breakout room, discuss the following questions and prepare to share 1-2 of your group’s responses or questions to be discussed.</a:t>
            </a:r>
          </a:p>
          <a:p>
            <a:r>
              <a:rPr lang="en-US"/>
              <a:t>What do you think of the list of COR elements to be considered for establishing “common” numbering?</a:t>
            </a:r>
          </a:p>
          <a:p>
            <a:r>
              <a:rPr lang="en-US"/>
              <a:t>What concerns or questions do you have about common course numbering?</a:t>
            </a:r>
          </a:p>
        </p:txBody>
      </p:sp>
    </p:spTree>
    <p:extLst>
      <p:ext uri="{BB962C8B-B14F-4D97-AF65-F5344CB8AC3E}">
        <p14:creationId xmlns:p14="http://schemas.microsoft.com/office/powerpoint/2010/main" val="389568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DAD0-7623-9B5D-2194-2D5F0CD9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 1111 Task Force: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1A897-FA0E-2D01-DA60-DB8CEB704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Now through Dec 2023</a:t>
            </a:r>
          </a:p>
          <a:p>
            <a:pPr lvl="1"/>
            <a:r>
              <a:rPr lang="en-US"/>
              <a:t>Continued implementation plan development via workstream groups and future AB 1111 Task Force meetings</a:t>
            </a:r>
          </a:p>
          <a:p>
            <a:pPr lvl="1"/>
            <a:r>
              <a:rPr lang="en-US"/>
              <a:t>Continue to share TF recommendations with stakeholder groups</a:t>
            </a:r>
          </a:p>
          <a:p>
            <a:pPr lvl="1"/>
            <a:r>
              <a:rPr lang="en-US"/>
              <a:t>Begin to finalize recommendations and determine membership in governance committees</a:t>
            </a:r>
          </a:p>
          <a:p>
            <a:r>
              <a:rPr lang="en-US"/>
              <a:t>Dec 2023 Finalize high level implementation plan. TF ends.</a:t>
            </a:r>
          </a:p>
          <a:p>
            <a:r>
              <a:rPr lang="en-US"/>
              <a:t>Jan 2024 begin work within new governance structure to further determine implementation details</a:t>
            </a:r>
          </a:p>
        </p:txBody>
      </p:sp>
    </p:spTree>
    <p:extLst>
      <p:ext uri="{BB962C8B-B14F-4D97-AF65-F5344CB8AC3E}">
        <p14:creationId xmlns:p14="http://schemas.microsoft.com/office/powerpoint/2010/main" val="215871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3B0A-1F93-A76F-605F-7EB1A3F3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Course Numbering and You: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209DB-26E7-44F0-9AA7-B265CCB50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Have on-going conversations with faculty </a:t>
            </a:r>
          </a:p>
          <a:p>
            <a:pPr lvl="1"/>
            <a:r>
              <a:rPr lang="en-US"/>
              <a:t>Importance of student-facing common course numbering for students</a:t>
            </a:r>
            <a:endParaRPr lang="en-US">
              <a:cs typeface="Arial"/>
            </a:endParaRPr>
          </a:p>
          <a:p>
            <a:pPr lvl="1"/>
            <a:r>
              <a:rPr lang="en-US"/>
              <a:t>What CCN means for curriculum</a:t>
            </a:r>
            <a:endParaRPr lang="en-US">
              <a:cs typeface="Arial"/>
            </a:endParaRPr>
          </a:p>
          <a:p>
            <a:pPr lvl="1"/>
            <a:r>
              <a:rPr lang="en-US"/>
              <a:t>What statewide curricular alignment means</a:t>
            </a:r>
            <a:endParaRPr lang="en-US">
              <a:cs typeface="Arial"/>
            </a:endParaRPr>
          </a:p>
          <a:p>
            <a:r>
              <a:rPr lang="en-US"/>
              <a:t>Review C-ID alignment and local processes for review, development, and submission</a:t>
            </a:r>
            <a:endParaRPr lang="en-US">
              <a:cs typeface="Arial"/>
            </a:endParaRPr>
          </a:p>
          <a:p>
            <a:r>
              <a:rPr lang="en-US"/>
              <a:t>Review course inventories to determine those most needed by students (great time to review program pathways!)</a:t>
            </a:r>
            <a:endParaRPr lang="en-US">
              <a:cs typeface="Arial"/>
            </a:endParaRPr>
          </a:p>
          <a:p>
            <a:r>
              <a:rPr lang="en-US"/>
              <a:t>Stay informed: </a:t>
            </a:r>
            <a:r>
              <a:rPr lang="en-US">
                <a:hlinkClick r:id="rId3"/>
              </a:rPr>
              <a:t>AB 1111 Task Force website</a:t>
            </a:r>
            <a:endParaRPr lang="en-US">
              <a:cs typeface="Arial"/>
            </a:endParaRPr>
          </a:p>
          <a:p>
            <a:r>
              <a:rPr lang="en-US"/>
              <a:t>Have questions or want an update? Email </a:t>
            </a:r>
            <a:r>
              <a:rPr lang="en-US">
                <a:hlinkClick r:id="rId4"/>
              </a:rPr>
              <a:t>info@asccc.org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8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0176-3B99-BDD8-D4BB-B5D58FDA7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3765776"/>
            <a:ext cx="11144249" cy="2677887"/>
          </a:xfrm>
        </p:spPr>
        <p:txBody>
          <a:bodyPr>
            <a:normAutofit/>
          </a:bodyPr>
          <a:lstStyle/>
          <a:p>
            <a:r>
              <a:rPr lang="en-US"/>
              <a:t>QUESTIONS?                          THANK YOU!</a:t>
            </a:r>
            <a:br>
              <a:rPr lang="en-US"/>
            </a:br>
            <a:br>
              <a:rPr lang="en-US"/>
            </a:br>
            <a:r>
              <a:rPr lang="en-US">
                <a:hlinkClick r:id="rId3"/>
              </a:rPr>
              <a:t>info@asccc.org</a:t>
            </a:r>
            <a:r>
              <a:rPr lang="en-US"/>
              <a:t>                    </a:t>
            </a:r>
            <a:r>
              <a:rPr lang="en-US">
                <a:hlinkClick r:id="rId4"/>
              </a:rPr>
              <a:t>AB 1111 Website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B68B-72E1-8510-B8A5-AA62EA11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89AE-371C-4454-5895-2C8D171DA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>
                <a:effectLst/>
                <a:latin typeface="Helvetica" pitchFamily="2" charset="0"/>
              </a:rPr>
              <a:t>In fall 2022, the California Community Colleges Chancellor’s Office in partnership with the</a:t>
            </a:r>
            <a:r>
              <a:rPr lang="en-US" sz="2400">
                <a:latin typeface="Helvetica" pitchFamily="2" charset="0"/>
              </a:rPr>
              <a:t> </a:t>
            </a:r>
            <a:r>
              <a:rPr lang="en-US" sz="2400">
                <a:effectLst/>
                <a:latin typeface="Helvetica" pitchFamily="2" charset="0"/>
              </a:rPr>
              <a:t>ASCCC and the CIO Leadership pulled together a task force to begin forming recommendations</a:t>
            </a:r>
            <a:r>
              <a:rPr lang="en-US" sz="2400">
                <a:latin typeface="Helvetica" pitchFamily="2" charset="0"/>
              </a:rPr>
              <a:t> </a:t>
            </a:r>
            <a:r>
              <a:rPr lang="en-US" sz="2400">
                <a:effectLst/>
                <a:latin typeface="Helvetica" pitchFamily="2" charset="0"/>
              </a:rPr>
              <a:t>for implementing AB 1111 (Berman, 2021). Join this session for a candid conversation with the</a:t>
            </a:r>
            <a:r>
              <a:rPr lang="en-US" sz="2400">
                <a:latin typeface="Helvetica" pitchFamily="2" charset="0"/>
              </a:rPr>
              <a:t> </a:t>
            </a:r>
            <a:r>
              <a:rPr lang="en-US" sz="2400">
                <a:effectLst/>
                <a:latin typeface="Helvetica" pitchFamily="2" charset="0"/>
              </a:rPr>
              <a:t>CCN Task Force leadership and members about lessons learned, progress made, and next steps</a:t>
            </a:r>
            <a:r>
              <a:rPr lang="en-US" sz="2400">
                <a:latin typeface="Helvetica" pitchFamily="2" charset="0"/>
              </a:rPr>
              <a:t> </a:t>
            </a:r>
            <a:r>
              <a:rPr lang="en-US" sz="2400">
                <a:effectLst/>
                <a:latin typeface="Helvetica" pitchFamily="2" charset="0"/>
              </a:rPr>
              <a:t>for system-wide adoption of a Common Course Numbering system by July 1, 2024.</a:t>
            </a:r>
          </a:p>
        </p:txBody>
      </p:sp>
    </p:spTree>
    <p:extLst>
      <p:ext uri="{BB962C8B-B14F-4D97-AF65-F5344CB8AC3E}">
        <p14:creationId xmlns:p14="http://schemas.microsoft.com/office/powerpoint/2010/main" val="265960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932A-D1AD-83FB-D674-D44FBA45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 1111 (Berman, 2021): The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B5C13-7667-8750-AFC6-D53C4611A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>
                <a:cs typeface="Arial"/>
                <a:hlinkClick r:id="rId3"/>
              </a:rPr>
              <a:t>See full text of AB 1111 (Berman, 2021)</a:t>
            </a:r>
            <a:endParaRPr lang="en-US" sz="2600"/>
          </a:p>
          <a:p>
            <a:pPr marL="0" lvl="0" indent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Education Code §66725.5:</a:t>
            </a:r>
            <a:endParaRPr lang="en-US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(a)(1) To streamline transfer from two- to four-year postsecondary educational institutions and reduce excess credit accumulation, on or before July 1, 2024, both of the following shall occur:</a:t>
            </a:r>
          </a:p>
          <a:p>
            <a:pPr marL="914400" lvl="1" indent="-355600">
              <a:spcBef>
                <a:spcPts val="1000"/>
              </a:spcBef>
              <a:buSzPts val="2000"/>
              <a:buAutoNum type="alphaUcParenBoth"/>
            </a:pPr>
            <a:r>
              <a:rPr lang="en-US" sz="2200"/>
              <a:t>The California Community Colleges shall adopt a common course numbering system for all general education requirement courses and transfer pathway courses</a:t>
            </a:r>
          </a:p>
          <a:p>
            <a:pPr marL="914400" lvl="1" indent="-355600">
              <a:spcBef>
                <a:spcPts val="0"/>
              </a:spcBef>
              <a:buSzPts val="2000"/>
              <a:buAutoNum type="alphaUcParenBoth"/>
            </a:pPr>
            <a:r>
              <a:rPr lang="en-US" sz="2200"/>
              <a:t>Each community college campus shall incorporate common course numbers from the adopted common course numbering system in its catalog.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(2) The </a:t>
            </a:r>
            <a:r>
              <a:rPr lang="en-US" sz="2400" b="1"/>
              <a:t>common course numbering system shall be student facing</a:t>
            </a:r>
            <a:r>
              <a:rPr lang="en-US" sz="2400"/>
              <a:t>…and ensure that </a:t>
            </a:r>
            <a:r>
              <a:rPr lang="en-US" sz="2400" b="1"/>
              <a:t>comparable courses</a:t>
            </a:r>
            <a:r>
              <a:rPr lang="en-US" sz="2400"/>
              <a:t> across all community colleges </a:t>
            </a:r>
            <a:r>
              <a:rPr lang="en-US" sz="2400" b="1"/>
              <a:t>have the same course number</a:t>
            </a:r>
            <a:r>
              <a:rPr lang="en-US" sz="2400"/>
              <a:t>.”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(3) …the workgroup…shall consider starting with courses in the Course Identification Numbering System (C-ID)</a:t>
            </a:r>
            <a:endParaRPr lang="en-US" sz="2400"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05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8B4E-4F6B-A289-CF27-EF1022BB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 1111: The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CC37-3728-46CC-DF88-DD7E29B40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Public meetings: Bagley-Keene Open Meeting Act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Bimonthly meetings Sept. 2022 to Dec. 2023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ASCCC &amp; CCCCIO Co-Chairs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Facilitated by Sova in collaboration with Chancellor’s Office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/>
              <a:t>Representative stakeholders: students x2, CCC faculty x4, CIOs x2, CEO, CSSO, A&amp;R x2, IT x2, CCC trustee, CSU x2 (</a:t>
            </a:r>
            <a:r>
              <a:rPr lang="en-US" err="1"/>
              <a:t>faculty+admin</a:t>
            </a:r>
            <a:r>
              <a:rPr lang="en-US"/>
              <a:t>), UC x2, AICCU, Chancellor’s Office x2</a:t>
            </a:r>
            <a:endParaRPr lang="en-US">
              <a:cs typeface="Arial"/>
            </a:endParaRPr>
          </a:p>
          <a:p>
            <a:endParaRPr lang="en-US"/>
          </a:p>
        </p:txBody>
      </p:sp>
      <p:sp>
        <p:nvSpPr>
          <p:cNvPr id="4" name="Google Shape;79;p12">
            <a:extLst>
              <a:ext uri="{FF2B5EF4-FFF2-40B4-BE49-F238E27FC236}">
                <a16:creationId xmlns:a16="http://schemas.microsoft.com/office/drawing/2014/main" id="{9E37C28D-4C62-2AC3-84A9-F7EBA420160E}"/>
              </a:ext>
            </a:extLst>
          </p:cNvPr>
          <p:cNvSpPr txBox="1"/>
          <p:nvPr/>
        </p:nvSpPr>
        <p:spPr>
          <a:xfrm>
            <a:off x="3842050" y="6103225"/>
            <a:ext cx="492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Visit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AB 1111 Project Webpage</a:t>
            </a:r>
            <a:r>
              <a:rPr lang="en-US" sz="1800"/>
              <a:t> for more info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3830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76E5-479C-26D1-353B-83E6471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 1111: Task Force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09F9-9141-5F39-F9FE-C697D9C8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CCN Task Force will consult with subject experts and engage in discussions to inform recommendations for the Board of Governors related to the following: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definition of a student-facing common course numbering system for all general education requirement courses and transfer pathway courses</a:t>
            </a:r>
            <a:endParaRPr lang="en-US">
              <a:cs typeface="Arial"/>
            </a:endParaRPr>
          </a:p>
          <a:p>
            <a:pPr marL="457200" indent="-342900">
              <a:spcBef>
                <a:spcPts val="0"/>
              </a:spcBef>
              <a:buSzPts val="1800"/>
            </a:pPr>
            <a:endParaRPr lang="en-US"/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 implementation plan to guide efforts to establish and adopt a common course numbering system that meets the requirements of AB 1111; and</a:t>
            </a:r>
          </a:p>
          <a:p>
            <a:pPr marL="457200" indent="-342900">
              <a:spcBef>
                <a:spcPts val="0"/>
              </a:spcBef>
              <a:buSzPts val="1800"/>
            </a:pPr>
            <a:endParaRPr lang="en-US"/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 overview of the process and timelines for how each community college campus incorporates common course numbers into its catalog using the adopted common course numbering system.</a:t>
            </a:r>
          </a:p>
          <a:p>
            <a:endParaRPr lang="en-US"/>
          </a:p>
        </p:txBody>
      </p:sp>
      <p:sp>
        <p:nvSpPr>
          <p:cNvPr id="4" name="Google Shape;88;p13">
            <a:extLst>
              <a:ext uri="{FF2B5EF4-FFF2-40B4-BE49-F238E27FC236}">
                <a16:creationId xmlns:a16="http://schemas.microsoft.com/office/drawing/2014/main" id="{A765F153-72CC-2C61-700D-E3AD2AC96AD9}"/>
              </a:ext>
            </a:extLst>
          </p:cNvPr>
          <p:cNvSpPr txBox="1"/>
          <p:nvPr/>
        </p:nvSpPr>
        <p:spPr>
          <a:xfrm>
            <a:off x="5114926" y="6009290"/>
            <a:ext cx="694327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Slide 24 of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Sept. 29, 2022 Task Force Meeting Slide Deck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Related: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Task Force Charter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944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A8EE95-6374-9F5E-E4CF-FECC9ACC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50" y="365125"/>
            <a:ext cx="8558349" cy="503867"/>
          </a:xfrm>
        </p:spPr>
        <p:txBody>
          <a:bodyPr>
            <a:normAutofit fontScale="90000"/>
          </a:bodyPr>
          <a:lstStyle/>
          <a:p>
            <a:r>
              <a:rPr lang="en-US"/>
              <a:t>AB 1111: The Timeline</a:t>
            </a:r>
          </a:p>
        </p:txBody>
      </p:sp>
      <p:pic>
        <p:nvPicPr>
          <p:cNvPr id="4" name="Google Shape;97;p14" descr="AB 1111 Timeline table picture">
            <a:extLst>
              <a:ext uri="{FF2B5EF4-FFF2-40B4-BE49-F238E27FC236}">
                <a16:creationId xmlns:a16="http://schemas.microsoft.com/office/drawing/2014/main" id="{3F8D427D-BDD9-B838-8FD7-C78218B300EE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77794" y="922707"/>
            <a:ext cx="10478338" cy="577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1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9C36-C001-5DA6-C189-9015605E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 1111 Task Force: What We’ve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163C-D1DF-6B97-368B-989BAA861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Early meetings were ”learning focused”</a:t>
            </a:r>
          </a:p>
          <a:p>
            <a:pPr lvl="1"/>
            <a:r>
              <a:rPr lang="en-US"/>
              <a:t>Discussed and defined “student-facing”</a:t>
            </a:r>
            <a:endParaRPr lang="en-US">
              <a:cs typeface="Arial"/>
            </a:endParaRPr>
          </a:p>
          <a:p>
            <a:pPr lvl="1"/>
            <a:r>
              <a:rPr lang="en-US"/>
              <a:t>Learned from 4 districts doing common course numbering</a:t>
            </a:r>
            <a:endParaRPr lang="en-US">
              <a:cs typeface="Arial"/>
            </a:endParaRPr>
          </a:p>
          <a:p>
            <a:pPr lvl="1"/>
            <a:r>
              <a:rPr lang="en-US"/>
              <a:t>Learned about articulation</a:t>
            </a:r>
            <a:endParaRPr lang="en-US">
              <a:cs typeface="Arial"/>
            </a:endParaRPr>
          </a:p>
          <a:p>
            <a:pPr lvl="1"/>
            <a:r>
              <a:rPr lang="en-US"/>
              <a:t>Learned about C-ID</a:t>
            </a:r>
            <a:endParaRPr lang="en-US">
              <a:cs typeface="Arial"/>
            </a:endParaRPr>
          </a:p>
          <a:p>
            <a:r>
              <a:rPr lang="en-US"/>
              <a:t>RP Group Research: Common Course Numbering in CCC Districts</a:t>
            </a:r>
            <a:endParaRPr lang="en-US">
              <a:cs typeface="Arial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0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9CAE-50CF-85AC-B2E9-F7311FD9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 1111 Task Force: Progress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40157-D3B7-493B-488A-30387B6C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Three workstreams:</a:t>
            </a:r>
          </a:p>
          <a:p>
            <a:r>
              <a:rPr lang="en-US"/>
              <a:t>Governance</a:t>
            </a:r>
          </a:p>
          <a:p>
            <a:pPr lvl="1"/>
            <a:r>
              <a:rPr lang="en-US"/>
              <a:t>Discussing possibilities for on-going governance structures</a:t>
            </a:r>
          </a:p>
          <a:p>
            <a:r>
              <a:rPr lang="en-US"/>
              <a:t>Alignment</a:t>
            </a:r>
          </a:p>
          <a:p>
            <a:pPr lvl="1"/>
            <a:r>
              <a:rPr lang="en-US"/>
              <a:t>Definitions</a:t>
            </a:r>
          </a:p>
          <a:p>
            <a:pPr lvl="1"/>
            <a:r>
              <a:rPr lang="en-US"/>
              <a:t>Alignments: COR elements to be identical vs similar</a:t>
            </a:r>
          </a:p>
          <a:p>
            <a:pPr lvl="1"/>
            <a:r>
              <a:rPr lang="en-US"/>
              <a:t>Possible taxonomies</a:t>
            </a:r>
          </a:p>
          <a:p>
            <a:r>
              <a:rPr lang="en-US"/>
              <a:t>Technology</a:t>
            </a:r>
          </a:p>
          <a:p>
            <a:pPr lvl="1"/>
            <a:r>
              <a:rPr lang="en-US"/>
              <a:t>Opportunities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309187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C668-0B79-2475-4FFE-E2A5E9D3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 1111 Task Force: Ideas for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082A-DBBB-C868-92AE-27FB2080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39" y="2415993"/>
            <a:ext cx="11199445" cy="384111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Definitions</a:t>
            </a:r>
          </a:p>
          <a:p>
            <a:pPr marL="457200" lvl="1" indent="0">
              <a:buNone/>
            </a:pPr>
            <a:r>
              <a:rPr lang="en-US">
                <a:cs typeface="Arial"/>
              </a:rPr>
              <a:t>Articulation </a:t>
            </a:r>
            <a:endParaRPr lang="en-US">
              <a:solidFill>
                <a:srgbClr val="262626"/>
              </a:solidFill>
              <a:ea typeface="+mn-lt"/>
              <a:cs typeface="+mn-lt"/>
            </a:endParaRPr>
          </a:p>
          <a:p>
            <a:pPr marL="800100" lvl="1" indent="-342900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The process of developing a formal, written agreement that identifies courses (or sequences of courses) on a “sending” campus that are </a:t>
            </a: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  <a:ea typeface="+mn-lt"/>
                <a:cs typeface="+mn-lt"/>
              </a:rPr>
              <a:t>comparable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to, and acceptable in lieu of, specific courses at a “receiving” campus. </a:t>
            </a:r>
            <a:endParaRPr lang="en-US">
              <a:solidFill>
                <a:srgbClr val="262626"/>
              </a:solidFill>
              <a:ea typeface="+mn-lt"/>
              <a:cs typeface="+mn-lt"/>
            </a:endParaRPr>
          </a:p>
          <a:p>
            <a:pPr marL="800100" lvl="1" indent="-342900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Adapted from California Intersegmental Articulation Council (CIAC) Handbook, 2013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457200" lvl="1" indent="0">
              <a:buNone/>
            </a:pPr>
            <a:endParaRPr lang="en-US" sz="1100">
              <a:solidFill>
                <a:srgbClr val="000000"/>
              </a:solidFill>
              <a:cs typeface="Arial"/>
            </a:endParaRPr>
          </a:p>
          <a:p>
            <a:pPr marL="457200" lvl="1" indent="0">
              <a:buNone/>
            </a:pPr>
            <a:endParaRPr lang="en-US" sz="1100">
              <a:solidFill>
                <a:srgbClr val="000000"/>
              </a:solidFill>
              <a:cs typeface="Arial"/>
            </a:endParaRPr>
          </a:p>
          <a:p>
            <a:pPr marL="457200" lvl="1" indent="0">
              <a:buNone/>
            </a:pPr>
            <a:r>
              <a:rPr lang="en-US">
                <a:cs typeface="Arial"/>
              </a:rPr>
              <a:t>Comparable</a:t>
            </a:r>
          </a:p>
          <a:p>
            <a:pPr marL="800100" lvl="1" indent="-342900"/>
            <a:r>
              <a:rPr lang="en-US">
                <a:cs typeface="Arial"/>
              </a:rPr>
              <a:t>Course (as a whole) has a </a:t>
            </a:r>
            <a:r>
              <a:rPr lang="en-US">
                <a:solidFill>
                  <a:srgbClr val="262626"/>
                </a:solidFill>
                <a:highlight>
                  <a:srgbClr val="FFFF00"/>
                </a:highlight>
                <a:cs typeface="Arial"/>
              </a:rPr>
              <a:t>minimum standard</a:t>
            </a:r>
            <a:r>
              <a:rPr lang="en-US">
                <a:cs typeface="Arial"/>
              </a:rPr>
              <a:t> in common with another course, as demonstrated by </a:t>
            </a:r>
            <a:r>
              <a:rPr lang="en-US">
                <a:solidFill>
                  <a:srgbClr val="262626"/>
                </a:solidFill>
                <a:highlight>
                  <a:srgbClr val="FFFF00"/>
                </a:highlight>
                <a:cs typeface="Arial"/>
              </a:rPr>
              <a:t>elements</a:t>
            </a:r>
            <a:r>
              <a:rPr lang="en-US">
                <a:cs typeface="Arial"/>
              </a:rPr>
              <a:t> included in the </a:t>
            </a:r>
            <a:r>
              <a:rPr lang="en-US">
                <a:solidFill>
                  <a:srgbClr val="262626"/>
                </a:solidFill>
                <a:highlight>
                  <a:srgbClr val="FFFF00"/>
                </a:highlight>
                <a:cs typeface="Arial"/>
              </a:rPr>
              <a:t>CCN Descriptor</a:t>
            </a:r>
            <a:r>
              <a:rPr lang="en-US">
                <a:cs typeface="Arial"/>
              </a:rPr>
              <a:t>, to the degree needed for the course to be accepted in lieu of the receiving institution's course.</a:t>
            </a:r>
          </a:p>
          <a:p>
            <a:pPr marL="1257300" lvl="2" indent="-342900"/>
            <a:r>
              <a:rPr lang="en-US">
                <a:cs typeface="Arial"/>
              </a:rPr>
              <a:t>Minimum standards</a:t>
            </a:r>
          </a:p>
          <a:p>
            <a:pPr marL="1714500" lvl="3" indent="-342900"/>
            <a:r>
              <a:rPr lang="en-US" sz="1800">
                <a:cs typeface="Arial"/>
              </a:rPr>
              <a:t>Course elements (i.e. course title, prefix, number, units, pre-requisites)</a:t>
            </a:r>
          </a:p>
          <a:p>
            <a:pPr marL="1714500" lvl="3" indent="-342900"/>
            <a:r>
              <a:rPr lang="en-US" sz="1800">
                <a:cs typeface="Arial"/>
              </a:rPr>
              <a:t>CCN Descriptors (an extension of C-ID) - CCC, CSU, privates, and UC faculty create, review, and update descriptors</a:t>
            </a:r>
          </a:p>
          <a:p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91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CI">
      <a:dk1>
        <a:srgbClr val="000000"/>
      </a:dk1>
      <a:lt1>
        <a:srgbClr val="FFFFFF"/>
      </a:lt1>
      <a:dk2>
        <a:srgbClr val="002C38"/>
      </a:dk2>
      <a:lt2>
        <a:srgbClr val="DDD8CD"/>
      </a:lt2>
      <a:accent1>
        <a:srgbClr val="009186"/>
      </a:accent1>
      <a:accent2>
        <a:srgbClr val="FF5746"/>
      </a:accent2>
      <a:accent3>
        <a:srgbClr val="F4C04F"/>
      </a:accent3>
      <a:accent4>
        <a:srgbClr val="A33749"/>
      </a:accent4>
      <a:accent5>
        <a:srgbClr val="007071"/>
      </a:accent5>
      <a:accent6>
        <a:srgbClr val="4F3245"/>
      </a:accent6>
      <a:hlink>
        <a:srgbClr val="007071"/>
      </a:hlink>
      <a:folHlink>
        <a:srgbClr val="007071"/>
      </a:folHlink>
    </a:clrScheme>
    <a:fontScheme name="Lat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CI 2023 ppt template 1.pptx" id="{88D7356C-1BAF-0344-83D8-EF8EBFBD982B}" vid="{04DF4248-A906-6D4C-9CDB-891F4384AD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1150</Words>
  <Application>Microsoft Office PowerPoint</Application>
  <PresentationFormat>Widescreen</PresentationFormat>
  <Paragraphs>138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Helvetica</vt:lpstr>
      <vt:lpstr>Office Theme</vt:lpstr>
      <vt:lpstr>More of the 411 on  AB 1111 Common Course Numbering</vt:lpstr>
      <vt:lpstr>Session Description</vt:lpstr>
      <vt:lpstr>AB 1111 (Berman, 2021): The Bill</vt:lpstr>
      <vt:lpstr>AB 1111: The Task Force</vt:lpstr>
      <vt:lpstr>AB 1111: Task Force Focus</vt:lpstr>
      <vt:lpstr>AB 1111: The Timeline</vt:lpstr>
      <vt:lpstr>AB 1111 Task Force: What We’ve Learned</vt:lpstr>
      <vt:lpstr>AB 1111 Task Force: Progress to Date</vt:lpstr>
      <vt:lpstr>AB 1111 Task Force: Ideas for Alignment</vt:lpstr>
      <vt:lpstr>Common Course Elements in CCN Descriptor  (Current Ideas Under Discussion) </vt:lpstr>
      <vt:lpstr>Discussion: 5 minutes</vt:lpstr>
      <vt:lpstr>AB 1111 Task Force: Next Steps</vt:lpstr>
      <vt:lpstr>Common Course Numbering and You: Next Steps</vt:lpstr>
      <vt:lpstr>QUESTIONS?                          THANK YOU!  info@asccc.org                    AB 1111 Website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of the 411 on  AB 1111 Common Course Numbering</dc:title>
  <dc:subject/>
  <dc:creator>Cheryl L Aschenbach</dc:creator>
  <cp:keywords/>
  <dc:description/>
  <cp:lastModifiedBy>Kyoko Hatano</cp:lastModifiedBy>
  <cp:revision>3</cp:revision>
  <dcterms:created xsi:type="dcterms:W3CDTF">2023-07-09T23:14:34Z</dcterms:created>
  <dcterms:modified xsi:type="dcterms:W3CDTF">2023-07-16T06:57:58Z</dcterms:modified>
  <cp:category/>
</cp:coreProperties>
</file>