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01" r:id="rId3"/>
    <p:sldId id="300" r:id="rId4"/>
    <p:sldId id="299" r:id="rId5"/>
    <p:sldId id="298" r:id="rId6"/>
    <p:sldId id="297" r:id="rId7"/>
    <p:sldId id="303" r:id="rId8"/>
    <p:sldId id="296" r:id="rId9"/>
    <p:sldId id="295" r:id="rId10"/>
    <p:sldId id="294" r:id="rId11"/>
    <p:sldId id="293" r:id="rId12"/>
    <p:sldId id="304" r:id="rId13"/>
    <p:sldId id="292" r:id="rId14"/>
    <p:sldId id="291" r:id="rId15"/>
    <p:sldId id="290" r:id="rId16"/>
    <p:sldId id="287" r:id="rId17"/>
    <p:sldId id="305" r:id="rId18"/>
    <p:sldId id="288" r:id="rId19"/>
    <p:sldId id="286" r:id="rId20"/>
    <p:sldId id="285" r:id="rId21"/>
    <p:sldId id="319" r:id="rId22"/>
    <p:sldId id="317" r:id="rId23"/>
    <p:sldId id="272" r:id="rId24"/>
    <p:sldId id="307" r:id="rId25"/>
    <p:sldId id="309" r:id="rId26"/>
    <p:sldId id="310" r:id="rId27"/>
    <p:sldId id="311" r:id="rId28"/>
    <p:sldId id="312" r:id="rId29"/>
    <p:sldId id="313" r:id="rId30"/>
    <p:sldId id="281" r:id="rId31"/>
    <p:sldId id="283" r:id="rId32"/>
    <p:sldId id="318" r:id="rId33"/>
    <p:sldId id="280" r:id="rId34"/>
    <p:sldId id="278" r:id="rId35"/>
    <p:sldId id="277" r:id="rId36"/>
    <p:sldId id="276" r:id="rId37"/>
    <p:sldId id="320" r:id="rId38"/>
    <p:sldId id="314" r:id="rId39"/>
    <p:sldId id="275" r:id="rId40"/>
    <p:sldId id="274" r:id="rId41"/>
    <p:sldId id="315"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67" autoAdjust="0"/>
    <p:restoredTop sz="71696" autoAdjust="0"/>
  </p:normalViewPr>
  <p:slideViewPr>
    <p:cSldViewPr snapToGrid="0">
      <p:cViewPr varScale="1">
        <p:scale>
          <a:sx n="38" d="100"/>
          <a:sy n="38" d="100"/>
        </p:scale>
        <p:origin x="4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D5728-024B-4182-BDF3-102ED7B92CB3}" type="datetimeFigureOut">
              <a:t>7/16/2023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9B83E-74A4-4584-BD54-CB1C184901A1}" type="slidenum">
              <a:t>‹#›</a:t>
            </a:fld>
            <a:endParaRPr lang="en-US"/>
          </a:p>
        </p:txBody>
      </p:sp>
    </p:spTree>
    <p:extLst>
      <p:ext uri="{BB962C8B-B14F-4D97-AF65-F5344CB8AC3E}">
        <p14:creationId xmlns:p14="http://schemas.microsoft.com/office/powerpoint/2010/main" val="117944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a:t>
            </a:fld>
            <a:endParaRPr lang="en-US"/>
          </a:p>
        </p:txBody>
      </p:sp>
    </p:spTree>
    <p:extLst>
      <p:ext uri="{BB962C8B-B14F-4D97-AF65-F5344CB8AC3E}">
        <p14:creationId xmlns:p14="http://schemas.microsoft.com/office/powerpoint/2010/main" val="50222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11</a:t>
            </a:fld>
            <a:endParaRPr lang="en-US"/>
          </a:p>
        </p:txBody>
      </p:sp>
    </p:spTree>
    <p:extLst>
      <p:ext uri="{BB962C8B-B14F-4D97-AF65-F5344CB8AC3E}">
        <p14:creationId xmlns:p14="http://schemas.microsoft.com/office/powerpoint/2010/main" val="131096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12</a:t>
            </a:fld>
            <a:endParaRPr lang="en-US"/>
          </a:p>
        </p:txBody>
      </p:sp>
    </p:spTree>
    <p:extLst>
      <p:ext uri="{BB962C8B-B14F-4D97-AF65-F5344CB8AC3E}">
        <p14:creationId xmlns:p14="http://schemas.microsoft.com/office/powerpoint/2010/main" val="324096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13</a:t>
            </a:fld>
            <a:endParaRPr lang="en-US"/>
          </a:p>
        </p:txBody>
      </p:sp>
    </p:spTree>
    <p:extLst>
      <p:ext uri="{BB962C8B-B14F-4D97-AF65-F5344CB8AC3E}">
        <p14:creationId xmlns:p14="http://schemas.microsoft.com/office/powerpoint/2010/main" val="330110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14</a:t>
            </a:fld>
            <a:endParaRPr lang="en-US"/>
          </a:p>
        </p:txBody>
      </p:sp>
    </p:spTree>
    <p:extLst>
      <p:ext uri="{BB962C8B-B14F-4D97-AF65-F5344CB8AC3E}">
        <p14:creationId xmlns:p14="http://schemas.microsoft.com/office/powerpoint/2010/main" val="247262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15</a:t>
            </a:fld>
            <a:endParaRPr lang="en-US"/>
          </a:p>
        </p:txBody>
      </p:sp>
    </p:spTree>
    <p:extLst>
      <p:ext uri="{BB962C8B-B14F-4D97-AF65-F5344CB8AC3E}">
        <p14:creationId xmlns:p14="http://schemas.microsoft.com/office/powerpoint/2010/main" val="80069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16</a:t>
            </a:fld>
            <a:endParaRPr lang="en-US"/>
          </a:p>
        </p:txBody>
      </p:sp>
    </p:spTree>
    <p:extLst>
      <p:ext uri="{BB962C8B-B14F-4D97-AF65-F5344CB8AC3E}">
        <p14:creationId xmlns:p14="http://schemas.microsoft.com/office/powerpoint/2010/main" val="788969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AF937196-2E55-4806-95A8-A2BB74996872}" type="slidenum">
              <a:rPr lang="en-US" smtClean="0"/>
              <a:t>18</a:t>
            </a:fld>
            <a:endParaRPr lang="en-US"/>
          </a:p>
        </p:txBody>
      </p:sp>
    </p:spTree>
    <p:extLst>
      <p:ext uri="{BB962C8B-B14F-4D97-AF65-F5344CB8AC3E}">
        <p14:creationId xmlns:p14="http://schemas.microsoft.com/office/powerpoint/2010/main" val="311063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19</a:t>
            </a:fld>
            <a:endParaRPr lang="en-US"/>
          </a:p>
        </p:txBody>
      </p:sp>
    </p:spTree>
    <p:extLst>
      <p:ext uri="{BB962C8B-B14F-4D97-AF65-F5344CB8AC3E}">
        <p14:creationId xmlns:p14="http://schemas.microsoft.com/office/powerpoint/2010/main" val="305286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20</a:t>
            </a:fld>
            <a:endParaRPr lang="en-US"/>
          </a:p>
        </p:txBody>
      </p:sp>
    </p:spTree>
    <p:extLst>
      <p:ext uri="{BB962C8B-B14F-4D97-AF65-F5344CB8AC3E}">
        <p14:creationId xmlns:p14="http://schemas.microsoft.com/office/powerpoint/2010/main" val="76591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21</a:t>
            </a:fld>
            <a:endParaRPr lang="en-US"/>
          </a:p>
        </p:txBody>
      </p:sp>
    </p:spTree>
    <p:extLst>
      <p:ext uri="{BB962C8B-B14F-4D97-AF65-F5344CB8AC3E}">
        <p14:creationId xmlns:p14="http://schemas.microsoft.com/office/powerpoint/2010/main" val="240190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2</a:t>
            </a:fld>
            <a:endParaRPr lang="en-US"/>
          </a:p>
        </p:txBody>
      </p:sp>
    </p:spTree>
    <p:extLst>
      <p:ext uri="{BB962C8B-B14F-4D97-AF65-F5344CB8AC3E}">
        <p14:creationId xmlns:p14="http://schemas.microsoft.com/office/powerpoint/2010/main" val="3986629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3FD25-8064-4400-84A0-427222FBAFB1}" type="slidenum">
              <a:rPr lang="en-US" smtClean="0"/>
              <a:t>23</a:t>
            </a:fld>
            <a:endParaRPr lang="en-US"/>
          </a:p>
        </p:txBody>
      </p:sp>
    </p:spTree>
    <p:extLst>
      <p:ext uri="{BB962C8B-B14F-4D97-AF65-F5344CB8AC3E}">
        <p14:creationId xmlns:p14="http://schemas.microsoft.com/office/powerpoint/2010/main" val="212587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24</a:t>
            </a:fld>
            <a:endParaRPr lang="en-US"/>
          </a:p>
        </p:txBody>
      </p:sp>
    </p:spTree>
    <p:extLst>
      <p:ext uri="{BB962C8B-B14F-4D97-AF65-F5344CB8AC3E}">
        <p14:creationId xmlns:p14="http://schemas.microsoft.com/office/powerpoint/2010/main" val="207119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25</a:t>
            </a:fld>
            <a:endParaRPr lang="en-US"/>
          </a:p>
        </p:txBody>
      </p:sp>
    </p:spTree>
    <p:extLst>
      <p:ext uri="{BB962C8B-B14F-4D97-AF65-F5344CB8AC3E}">
        <p14:creationId xmlns:p14="http://schemas.microsoft.com/office/powerpoint/2010/main" val="256211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smtClean="0"/>
              <a:t>26</a:t>
            </a:fld>
            <a:endParaRPr lang="en-US"/>
          </a:p>
        </p:txBody>
      </p:sp>
    </p:spTree>
    <p:extLst>
      <p:ext uri="{BB962C8B-B14F-4D97-AF65-F5344CB8AC3E}">
        <p14:creationId xmlns:p14="http://schemas.microsoft.com/office/powerpoint/2010/main" val="317323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27</a:t>
            </a:fld>
            <a:endParaRPr lang="en-US"/>
          </a:p>
        </p:txBody>
      </p:sp>
    </p:spTree>
    <p:extLst>
      <p:ext uri="{BB962C8B-B14F-4D97-AF65-F5344CB8AC3E}">
        <p14:creationId xmlns:p14="http://schemas.microsoft.com/office/powerpoint/2010/main" val="2298625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28</a:t>
            </a:fld>
            <a:endParaRPr lang="en-US"/>
          </a:p>
        </p:txBody>
      </p:sp>
    </p:spTree>
    <p:extLst>
      <p:ext uri="{BB962C8B-B14F-4D97-AF65-F5344CB8AC3E}">
        <p14:creationId xmlns:p14="http://schemas.microsoft.com/office/powerpoint/2010/main" val="1593116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29</a:t>
            </a:fld>
            <a:endParaRPr lang="en-US"/>
          </a:p>
        </p:txBody>
      </p:sp>
    </p:spTree>
    <p:extLst>
      <p:ext uri="{BB962C8B-B14F-4D97-AF65-F5344CB8AC3E}">
        <p14:creationId xmlns:p14="http://schemas.microsoft.com/office/powerpoint/2010/main" val="2785971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smtClean="0"/>
              <a:t>30</a:t>
            </a:fld>
            <a:endParaRPr lang="en-US"/>
          </a:p>
        </p:txBody>
      </p:sp>
    </p:spTree>
    <p:extLst>
      <p:ext uri="{BB962C8B-B14F-4D97-AF65-F5344CB8AC3E}">
        <p14:creationId xmlns:p14="http://schemas.microsoft.com/office/powerpoint/2010/main" val="2650366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31</a:t>
            </a:fld>
            <a:endParaRPr lang="en-US"/>
          </a:p>
        </p:txBody>
      </p:sp>
    </p:spTree>
    <p:extLst>
      <p:ext uri="{BB962C8B-B14F-4D97-AF65-F5344CB8AC3E}">
        <p14:creationId xmlns:p14="http://schemas.microsoft.com/office/powerpoint/2010/main" val="3968544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32</a:t>
            </a:fld>
            <a:endParaRPr lang="en-US"/>
          </a:p>
        </p:txBody>
      </p:sp>
    </p:spTree>
    <p:extLst>
      <p:ext uri="{BB962C8B-B14F-4D97-AF65-F5344CB8AC3E}">
        <p14:creationId xmlns:p14="http://schemas.microsoft.com/office/powerpoint/2010/main" val="242192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3</a:t>
            </a:fld>
            <a:endParaRPr lang="en-US"/>
          </a:p>
        </p:txBody>
      </p:sp>
    </p:spTree>
    <p:extLst>
      <p:ext uri="{BB962C8B-B14F-4D97-AF65-F5344CB8AC3E}">
        <p14:creationId xmlns:p14="http://schemas.microsoft.com/office/powerpoint/2010/main" val="3268285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33</a:t>
            </a:fld>
            <a:endParaRPr lang="en-US"/>
          </a:p>
        </p:txBody>
      </p:sp>
    </p:spTree>
    <p:extLst>
      <p:ext uri="{BB962C8B-B14F-4D97-AF65-F5344CB8AC3E}">
        <p14:creationId xmlns:p14="http://schemas.microsoft.com/office/powerpoint/2010/main" val="2758889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34</a:t>
            </a:fld>
            <a:endParaRPr lang="en-US"/>
          </a:p>
        </p:txBody>
      </p:sp>
    </p:spTree>
    <p:extLst>
      <p:ext uri="{BB962C8B-B14F-4D97-AF65-F5344CB8AC3E}">
        <p14:creationId xmlns:p14="http://schemas.microsoft.com/office/powerpoint/2010/main" val="373341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9B83E-74A4-4584-BD54-CB1C184901A1}" type="slidenum">
              <a:rPr lang="en-US" smtClean="0"/>
              <a:t>35</a:t>
            </a:fld>
            <a:endParaRPr lang="en-US"/>
          </a:p>
        </p:txBody>
      </p:sp>
    </p:spTree>
    <p:extLst>
      <p:ext uri="{BB962C8B-B14F-4D97-AF65-F5344CB8AC3E}">
        <p14:creationId xmlns:p14="http://schemas.microsoft.com/office/powerpoint/2010/main" val="4009954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smtClean="0"/>
              <a:t>36</a:t>
            </a:fld>
            <a:endParaRPr lang="en-US"/>
          </a:p>
        </p:txBody>
      </p:sp>
    </p:spTree>
    <p:extLst>
      <p:ext uri="{BB962C8B-B14F-4D97-AF65-F5344CB8AC3E}">
        <p14:creationId xmlns:p14="http://schemas.microsoft.com/office/powerpoint/2010/main" val="4243807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37</a:t>
            </a:fld>
            <a:endParaRPr lang="en-US"/>
          </a:p>
        </p:txBody>
      </p:sp>
    </p:spTree>
    <p:extLst>
      <p:ext uri="{BB962C8B-B14F-4D97-AF65-F5344CB8AC3E}">
        <p14:creationId xmlns:p14="http://schemas.microsoft.com/office/powerpoint/2010/main" val="2747861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F937196-2E55-4806-95A8-A2BB74996872}" type="slidenum">
              <a:rPr lang="en-US" smtClean="0"/>
              <a:t>39</a:t>
            </a:fld>
            <a:endParaRPr lang="en-US"/>
          </a:p>
        </p:txBody>
      </p:sp>
    </p:spTree>
    <p:extLst>
      <p:ext uri="{BB962C8B-B14F-4D97-AF65-F5344CB8AC3E}">
        <p14:creationId xmlns:p14="http://schemas.microsoft.com/office/powerpoint/2010/main" val="1246378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40</a:t>
            </a:fld>
            <a:endParaRPr lang="en-US"/>
          </a:p>
        </p:txBody>
      </p:sp>
    </p:spTree>
    <p:extLst>
      <p:ext uri="{BB962C8B-B14F-4D97-AF65-F5344CB8AC3E}">
        <p14:creationId xmlns:p14="http://schemas.microsoft.com/office/powerpoint/2010/main" val="3005562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41</a:t>
            </a:fld>
            <a:endParaRPr lang="en-US"/>
          </a:p>
        </p:txBody>
      </p:sp>
    </p:spTree>
    <p:extLst>
      <p:ext uri="{BB962C8B-B14F-4D97-AF65-F5344CB8AC3E}">
        <p14:creationId xmlns:p14="http://schemas.microsoft.com/office/powerpoint/2010/main" val="185038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4</a:t>
            </a:fld>
            <a:endParaRPr lang="en-US"/>
          </a:p>
        </p:txBody>
      </p:sp>
    </p:spTree>
    <p:extLst>
      <p:ext uri="{BB962C8B-B14F-4D97-AF65-F5344CB8AC3E}">
        <p14:creationId xmlns:p14="http://schemas.microsoft.com/office/powerpoint/2010/main" val="89861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5</a:t>
            </a:fld>
            <a:endParaRPr lang="en-US"/>
          </a:p>
        </p:txBody>
      </p:sp>
    </p:spTree>
    <p:extLst>
      <p:ext uri="{BB962C8B-B14F-4D97-AF65-F5344CB8AC3E}">
        <p14:creationId xmlns:p14="http://schemas.microsoft.com/office/powerpoint/2010/main" val="262196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6</a:t>
            </a:fld>
            <a:endParaRPr lang="en-US"/>
          </a:p>
        </p:txBody>
      </p:sp>
    </p:spTree>
    <p:extLst>
      <p:ext uri="{BB962C8B-B14F-4D97-AF65-F5344CB8AC3E}">
        <p14:creationId xmlns:p14="http://schemas.microsoft.com/office/powerpoint/2010/main" val="293016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B9B83E-74A4-4584-BD54-CB1C184901A1}" type="slidenum">
              <a:rPr lang="en-US"/>
              <a:t>8</a:t>
            </a:fld>
            <a:endParaRPr lang="en-US"/>
          </a:p>
        </p:txBody>
      </p:sp>
    </p:spTree>
    <p:extLst>
      <p:ext uri="{BB962C8B-B14F-4D97-AF65-F5344CB8AC3E}">
        <p14:creationId xmlns:p14="http://schemas.microsoft.com/office/powerpoint/2010/main" val="382076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9</a:t>
            </a:fld>
            <a:endParaRPr lang="en-US"/>
          </a:p>
        </p:txBody>
      </p:sp>
    </p:spTree>
    <p:extLst>
      <p:ext uri="{BB962C8B-B14F-4D97-AF65-F5344CB8AC3E}">
        <p14:creationId xmlns:p14="http://schemas.microsoft.com/office/powerpoint/2010/main" val="87651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37196-2E55-4806-95A8-A2BB74996872}" type="slidenum">
              <a:rPr lang="en-US" smtClean="0"/>
              <a:t>10</a:t>
            </a:fld>
            <a:endParaRPr lang="en-US"/>
          </a:p>
        </p:txBody>
      </p:sp>
    </p:spTree>
    <p:extLst>
      <p:ext uri="{BB962C8B-B14F-4D97-AF65-F5344CB8AC3E}">
        <p14:creationId xmlns:p14="http://schemas.microsoft.com/office/powerpoint/2010/main" val="2016304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asccc.org/sites/default/files/CCC_DEI-in-Curriculum_Model_Principles_and_Practices_June_2022.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hyperlink" Target="http://cccdeco.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asccc.org/content/academic-freedom-and-equity" TargetMode="External"/><Relationship Id="rId5" Type="http://schemas.openxmlformats.org/officeDocument/2006/relationships/hyperlink" Target="https://www.asccc.org/sites/default/files/Academic_Freedom_F20.pdf" TargetMode="External"/><Relationship Id="rId4" Type="http://schemas.openxmlformats.org/officeDocument/2006/relationships/hyperlink" Target="mailto:deco@cccdeco.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a:latin typeface="Calibri"/>
                <a:cs typeface="Calibri"/>
              </a:rPr>
              <a:t>Academic Freedom in Curriculum</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vert="horz" lIns="91440" tIns="45720" rIns="91440" bIns="45720" rtlCol="0" anchor="t">
            <a:normAutofit/>
          </a:bodyPr>
          <a:lstStyle/>
          <a:p>
            <a:r>
              <a:rPr lang="en-US">
                <a:solidFill>
                  <a:schemeClr val="bg1"/>
                </a:solidFill>
                <a:cs typeface="Calibri"/>
              </a:rPr>
              <a:t>Thursday, July 13, 2023 </a:t>
            </a:r>
            <a:endParaRPr lang="en-US">
              <a:solidFill>
                <a:schemeClr val="bg1"/>
              </a:solidFill>
              <a:cs typeface="Arial"/>
            </a:endParaRPr>
          </a:p>
          <a:p>
            <a:r>
              <a:rPr lang="en-US">
                <a:solidFill>
                  <a:schemeClr val="bg1"/>
                </a:solidFill>
                <a:cs typeface="Calibri"/>
              </a:rPr>
              <a:t>10:30 am - 11:45 am</a:t>
            </a:r>
            <a:endParaRPr lang="en-US">
              <a:solidFill>
                <a:schemeClr val="bg1"/>
              </a:solidFill>
              <a:cs typeface="Aria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D12B-4DB1-2B3D-A857-52C76EC6ECA3}"/>
              </a:ext>
            </a:extLst>
          </p:cNvPr>
          <p:cNvSpPr>
            <a:spLocks noGrp="1"/>
          </p:cNvSpPr>
          <p:nvPr>
            <p:ph type="title"/>
          </p:nvPr>
        </p:nvSpPr>
        <p:spPr/>
        <p:txBody>
          <a:bodyPr/>
          <a:lstStyle/>
          <a:p>
            <a:r>
              <a:rPr lang="en-US">
                <a:latin typeface="+mn-lt"/>
              </a:rPr>
              <a:t>Things Academic Freedom Allows</a:t>
            </a:r>
          </a:p>
        </p:txBody>
      </p:sp>
      <p:sp>
        <p:nvSpPr>
          <p:cNvPr id="3" name="Content Placeholder 2">
            <a:extLst>
              <a:ext uri="{FF2B5EF4-FFF2-40B4-BE49-F238E27FC236}">
                <a16:creationId xmlns:a16="http://schemas.microsoft.com/office/drawing/2014/main" id="{6AD5AFF1-30B2-9A48-1034-9F6E05A15316}"/>
              </a:ext>
            </a:extLst>
          </p:cNvPr>
          <p:cNvSpPr>
            <a:spLocks noGrp="1"/>
          </p:cNvSpPr>
          <p:nvPr>
            <p:ph idx="1"/>
          </p:nvPr>
        </p:nvSpPr>
        <p:spPr/>
        <p:txBody>
          <a:bodyPr>
            <a:normAutofit lnSpcReduction="10000"/>
          </a:bodyPr>
          <a:lstStyle/>
          <a:p>
            <a:pPr marL="241300" lvl="0" indent="0" algn="l" rtl="0">
              <a:spcBef>
                <a:spcPts val="0"/>
              </a:spcBef>
              <a:spcAft>
                <a:spcPts val="0"/>
              </a:spcAft>
              <a:buNone/>
            </a:pPr>
            <a:r>
              <a:rPr lang="en-US" sz="2800">
                <a:solidFill>
                  <a:srgbClr val="0A0A0A"/>
                </a:solidFill>
                <a:ea typeface="Calibri"/>
                <a:cs typeface="Calibri"/>
                <a:sym typeface="Calibri"/>
              </a:rPr>
              <a:t>Academic freedom typically allows faculty to do the following:</a:t>
            </a:r>
          </a:p>
          <a:p>
            <a:pPr marL="457200" lvl="1" indent="-228600" algn="l" rtl="0">
              <a:spcBef>
                <a:spcPts val="1200"/>
              </a:spcBef>
              <a:spcAft>
                <a:spcPts val="0"/>
              </a:spcAft>
              <a:buClr>
                <a:srgbClr val="0A0A0A"/>
              </a:buClr>
              <a:buSzPts val="2800"/>
              <a:buChar char="•"/>
            </a:pPr>
            <a:r>
              <a:rPr lang="en-US" sz="2800" b="1">
                <a:solidFill>
                  <a:srgbClr val="0A0A0A"/>
                </a:solidFill>
                <a:ea typeface="Calibri"/>
                <a:cs typeface="Calibri"/>
                <a:sym typeface="Calibri"/>
              </a:rPr>
              <a:t>Present the course content</a:t>
            </a:r>
            <a:r>
              <a:rPr lang="en-US" sz="2800">
                <a:solidFill>
                  <a:srgbClr val="0A0A0A"/>
                </a:solidFill>
                <a:ea typeface="Calibri"/>
                <a:cs typeface="Calibri"/>
                <a:sym typeface="Calibri"/>
              </a:rPr>
              <a:t> (per the Course Outline of Record) in the way they deem most appropriate</a:t>
            </a:r>
          </a:p>
          <a:p>
            <a:pPr marL="457200" lvl="1" indent="-228600" algn="l" rtl="0">
              <a:spcBef>
                <a:spcPts val="1200"/>
              </a:spcBef>
              <a:spcAft>
                <a:spcPts val="0"/>
              </a:spcAft>
              <a:buClr>
                <a:srgbClr val="0A0A0A"/>
              </a:buClr>
              <a:buSzPts val="2800"/>
              <a:buChar char="•"/>
            </a:pPr>
            <a:r>
              <a:rPr lang="en-US" sz="2800" b="1">
                <a:solidFill>
                  <a:srgbClr val="0A0A0A"/>
                </a:solidFill>
                <a:ea typeface="Calibri"/>
                <a:cs typeface="Calibri"/>
                <a:sym typeface="Calibri"/>
              </a:rPr>
              <a:t>Determine</a:t>
            </a:r>
            <a:r>
              <a:rPr lang="en-US" sz="2800">
                <a:solidFill>
                  <a:srgbClr val="0A0A0A"/>
                </a:solidFill>
                <a:ea typeface="Calibri"/>
                <a:cs typeface="Calibri"/>
                <a:sym typeface="Calibri"/>
              </a:rPr>
              <a:t> the assignments, readings, assessments, and exams that will work best for their class.</a:t>
            </a:r>
          </a:p>
          <a:p>
            <a:pPr marL="457200" lvl="1" indent="-228600" algn="l" rtl="0">
              <a:spcBef>
                <a:spcPts val="1200"/>
              </a:spcBef>
              <a:spcAft>
                <a:spcPts val="1100"/>
              </a:spcAft>
              <a:buClr>
                <a:srgbClr val="0A0A0A"/>
              </a:buClr>
              <a:buSzPts val="2800"/>
              <a:buChar char="•"/>
            </a:pPr>
            <a:r>
              <a:rPr lang="en-US" sz="2800">
                <a:solidFill>
                  <a:srgbClr val="0A0A0A"/>
                </a:solidFill>
                <a:ea typeface="Calibri"/>
                <a:cs typeface="Calibri"/>
                <a:sym typeface="Calibri"/>
              </a:rPr>
              <a:t>To </a:t>
            </a:r>
            <a:r>
              <a:rPr lang="en-US" sz="2800" b="1">
                <a:solidFill>
                  <a:srgbClr val="0A0A0A"/>
                </a:solidFill>
                <a:ea typeface="Calibri"/>
                <a:cs typeface="Calibri"/>
                <a:sym typeface="Calibri"/>
              </a:rPr>
              <a:t>create a classroom environment where controversial topics can be discussed without being censored</a:t>
            </a:r>
            <a:r>
              <a:rPr lang="en-US" sz="2800">
                <a:solidFill>
                  <a:srgbClr val="0A0A0A"/>
                </a:solidFill>
                <a:ea typeface="Calibri"/>
                <a:cs typeface="Calibri"/>
                <a:sym typeface="Calibri"/>
              </a:rPr>
              <a:t> as long as the topic relates to the course and with recognition of students’ right to first amendment (freedom of speech)</a:t>
            </a:r>
          </a:p>
          <a:p>
            <a:endParaRPr lang="en-US"/>
          </a:p>
        </p:txBody>
      </p:sp>
    </p:spTree>
    <p:extLst>
      <p:ext uri="{BB962C8B-B14F-4D97-AF65-F5344CB8AC3E}">
        <p14:creationId xmlns:p14="http://schemas.microsoft.com/office/powerpoint/2010/main" val="217814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409E-A043-65F4-4049-5449C749FA1B}"/>
              </a:ext>
            </a:extLst>
          </p:cNvPr>
          <p:cNvSpPr>
            <a:spLocks noGrp="1"/>
          </p:cNvSpPr>
          <p:nvPr>
            <p:ph type="title"/>
          </p:nvPr>
        </p:nvSpPr>
        <p:spPr/>
        <p:txBody>
          <a:bodyPr/>
          <a:lstStyle/>
          <a:p>
            <a:r>
              <a:rPr lang="en-US">
                <a:latin typeface="+mn-lt"/>
              </a:rPr>
              <a:t>Academic Freedom &amp; Freedom of Speech: 1 of 2</a:t>
            </a:r>
          </a:p>
        </p:txBody>
      </p:sp>
      <p:sp>
        <p:nvSpPr>
          <p:cNvPr id="3" name="Content Placeholder 2">
            <a:extLst>
              <a:ext uri="{FF2B5EF4-FFF2-40B4-BE49-F238E27FC236}">
                <a16:creationId xmlns:a16="http://schemas.microsoft.com/office/drawing/2014/main" id="{F280EC17-6D9C-FDA2-0556-A2B50FD1736F}"/>
              </a:ext>
            </a:extLst>
          </p:cNvPr>
          <p:cNvSpPr>
            <a:spLocks noGrp="1"/>
          </p:cNvSpPr>
          <p:nvPr>
            <p:ph idx="1"/>
          </p:nvPr>
        </p:nvSpPr>
        <p:spPr/>
        <p:txBody>
          <a:bodyPr>
            <a:normAutofit/>
          </a:bodyPr>
          <a:lstStyle/>
          <a:p>
            <a:pPr marL="0" indent="0">
              <a:buNone/>
            </a:pPr>
            <a:r>
              <a:rPr lang="en-US" sz="2400"/>
              <a:t>Freedom of Speech </a:t>
            </a:r>
          </a:p>
          <a:p>
            <a:r>
              <a:rPr lang="en-US" sz="2400"/>
              <a:t>1st amendment right for faculty AND students</a:t>
            </a:r>
          </a:p>
          <a:p>
            <a:r>
              <a:rPr lang="en-US" sz="2400"/>
              <a:t>Restricts the right of a public institution, including a public college or university, to regulate expression</a:t>
            </a:r>
          </a:p>
          <a:p>
            <a:r>
              <a:rPr lang="en-US" sz="2400"/>
              <a:t>Instructors are not to required to provide class time for students to voice views that contradict the material being taught however, instructors are required to allow students to express opposing views and values to some extent where the instructor invites expression of students’ personal opinions and ideas</a:t>
            </a:r>
          </a:p>
          <a:p>
            <a:pPr marL="0" indent="0">
              <a:buNone/>
            </a:pPr>
            <a:endParaRPr lang="en-US" sz="2400"/>
          </a:p>
        </p:txBody>
      </p:sp>
    </p:spTree>
    <p:extLst>
      <p:ext uri="{BB962C8B-B14F-4D97-AF65-F5344CB8AC3E}">
        <p14:creationId xmlns:p14="http://schemas.microsoft.com/office/powerpoint/2010/main" val="317916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409E-A043-65F4-4049-5449C749FA1B}"/>
              </a:ext>
            </a:extLst>
          </p:cNvPr>
          <p:cNvSpPr>
            <a:spLocks noGrp="1"/>
          </p:cNvSpPr>
          <p:nvPr>
            <p:ph type="title"/>
          </p:nvPr>
        </p:nvSpPr>
        <p:spPr/>
        <p:txBody>
          <a:bodyPr/>
          <a:lstStyle/>
          <a:p>
            <a:r>
              <a:rPr lang="en-US">
                <a:latin typeface="+mn-lt"/>
              </a:rPr>
              <a:t>Academic Freedom &amp; Freedom of Speech: 2 of 2</a:t>
            </a:r>
          </a:p>
        </p:txBody>
      </p:sp>
      <p:sp>
        <p:nvSpPr>
          <p:cNvPr id="3" name="Content Placeholder 2">
            <a:extLst>
              <a:ext uri="{FF2B5EF4-FFF2-40B4-BE49-F238E27FC236}">
                <a16:creationId xmlns:a16="http://schemas.microsoft.com/office/drawing/2014/main" id="{F280EC17-6D9C-FDA2-0556-A2B50FD1736F}"/>
              </a:ext>
            </a:extLst>
          </p:cNvPr>
          <p:cNvSpPr>
            <a:spLocks noGrp="1"/>
          </p:cNvSpPr>
          <p:nvPr>
            <p:ph idx="1"/>
          </p:nvPr>
        </p:nvSpPr>
        <p:spPr/>
        <p:txBody>
          <a:bodyPr>
            <a:normAutofit/>
          </a:bodyPr>
          <a:lstStyle/>
          <a:p>
            <a:pPr marL="0" indent="0">
              <a:buNone/>
            </a:pPr>
            <a:r>
              <a:rPr lang="en-US" sz="2400"/>
              <a:t>Freedom of Speech </a:t>
            </a:r>
          </a:p>
          <a:p>
            <a:r>
              <a:rPr lang="en-US" sz="2400"/>
              <a:t>In the classroom, speech must be germane to the subject matter and advances an academic message (stick to your subject)</a:t>
            </a:r>
          </a:p>
          <a:p>
            <a:r>
              <a:rPr lang="en-US" sz="2400"/>
              <a:t>Private institutions’ first amendment protections are often limited and do not have the same protections as public institutions</a:t>
            </a:r>
          </a:p>
          <a:p>
            <a:r>
              <a:rPr lang="en-US" sz="2400"/>
              <a:t>Email on a district server, electronic communications, and faculty pages are not necessarily protected under “free speech”</a:t>
            </a:r>
          </a:p>
          <a:p>
            <a:endParaRPr lang="en-US" sz="2400"/>
          </a:p>
        </p:txBody>
      </p:sp>
    </p:spTree>
    <p:extLst>
      <p:ext uri="{BB962C8B-B14F-4D97-AF65-F5344CB8AC3E}">
        <p14:creationId xmlns:p14="http://schemas.microsoft.com/office/powerpoint/2010/main" val="106691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C687-ADC8-5F00-BE1D-7DBBA4AEA57D}"/>
              </a:ext>
            </a:extLst>
          </p:cNvPr>
          <p:cNvSpPr>
            <a:spLocks noGrp="1"/>
          </p:cNvSpPr>
          <p:nvPr>
            <p:ph type="title"/>
          </p:nvPr>
        </p:nvSpPr>
        <p:spPr/>
        <p:txBody>
          <a:bodyPr/>
          <a:lstStyle/>
          <a:p>
            <a:r>
              <a:rPr lang="en">
                <a:latin typeface="+mn-lt"/>
              </a:rPr>
              <a:t>Academic Freedom Policy Required by Title 5</a:t>
            </a:r>
            <a:endParaRPr lang="en-US">
              <a:latin typeface="+mn-lt"/>
            </a:endParaRPr>
          </a:p>
        </p:txBody>
      </p:sp>
      <p:sp>
        <p:nvSpPr>
          <p:cNvPr id="3" name="Content Placeholder 2">
            <a:extLst>
              <a:ext uri="{FF2B5EF4-FFF2-40B4-BE49-F238E27FC236}">
                <a16:creationId xmlns:a16="http://schemas.microsoft.com/office/drawing/2014/main" id="{D93B170A-C282-F3C4-6ABD-5679CF033726}"/>
              </a:ext>
            </a:extLst>
          </p:cNvPr>
          <p:cNvSpPr>
            <a:spLocks noGrp="1"/>
          </p:cNvSpPr>
          <p:nvPr>
            <p:ph idx="1"/>
          </p:nvPr>
        </p:nvSpPr>
        <p:spPr/>
        <p:txBody>
          <a:bodyPr/>
          <a:lstStyle/>
          <a:p>
            <a:pPr marL="0" lvl="0" indent="0" algn="l" rtl="0">
              <a:spcBef>
                <a:spcPts val="800"/>
              </a:spcBef>
              <a:spcAft>
                <a:spcPts val="0"/>
              </a:spcAft>
              <a:buNone/>
            </a:pPr>
            <a:r>
              <a:rPr lang="en-US" b="1"/>
              <a:t>§ 51023. Faculty.</a:t>
            </a:r>
          </a:p>
          <a:p>
            <a:pPr marL="0" lvl="0" indent="0" algn="l" rtl="0">
              <a:spcBef>
                <a:spcPts val="800"/>
              </a:spcBef>
              <a:spcAft>
                <a:spcPts val="0"/>
              </a:spcAft>
              <a:buNone/>
            </a:pPr>
            <a:r>
              <a:rPr lang="en-US"/>
              <a:t>The governing board of a community college district shall:</a:t>
            </a:r>
          </a:p>
          <a:p>
            <a:pPr marL="457200" lvl="0" indent="0" algn="l" rtl="0">
              <a:spcBef>
                <a:spcPts val="800"/>
              </a:spcBef>
              <a:spcAft>
                <a:spcPts val="0"/>
              </a:spcAft>
              <a:buNone/>
            </a:pPr>
            <a:r>
              <a:rPr lang="en-US"/>
              <a:t>(a)</a:t>
            </a:r>
            <a:r>
              <a:rPr lang="en-US" b="1"/>
              <a:t> adopt a policy statement on academic freedom</a:t>
            </a:r>
            <a:r>
              <a:rPr lang="en-US"/>
              <a:t> which shall be made available to faculty;</a:t>
            </a:r>
          </a:p>
          <a:p>
            <a:pPr marL="457200" lvl="0" indent="0" algn="l" rtl="0">
              <a:spcBef>
                <a:spcPts val="800"/>
              </a:spcBef>
              <a:spcAft>
                <a:spcPts val="0"/>
              </a:spcAft>
              <a:buNone/>
            </a:pPr>
            <a:r>
              <a:rPr lang="en-US"/>
              <a:t>(b) </a:t>
            </a:r>
            <a:r>
              <a:rPr lang="en-US" b="1"/>
              <a:t>adopt procedures</a:t>
            </a:r>
            <a:r>
              <a:rPr lang="en-US"/>
              <a:t> which are consistent with the provisions of sections 53200-53206, regarding the role of academic senates and faculty councils;</a:t>
            </a:r>
          </a:p>
          <a:p>
            <a:pPr marL="457200" lvl="0" indent="0" algn="l" rtl="0">
              <a:spcBef>
                <a:spcPts val="800"/>
              </a:spcBef>
              <a:spcAft>
                <a:spcPts val="0"/>
              </a:spcAft>
              <a:buNone/>
            </a:pPr>
            <a:r>
              <a:rPr lang="en-US"/>
              <a:t>(c) substantially </a:t>
            </a:r>
            <a:r>
              <a:rPr lang="en-US" b="1"/>
              <a:t>comply with district adopted policy and procedures </a:t>
            </a:r>
            <a:r>
              <a:rPr lang="en-US"/>
              <a:t>adopted pursuant to subdivisions (a) and (b).</a:t>
            </a:r>
          </a:p>
          <a:p>
            <a:endParaRPr lang="en-US"/>
          </a:p>
        </p:txBody>
      </p:sp>
    </p:spTree>
    <p:extLst>
      <p:ext uri="{BB962C8B-B14F-4D97-AF65-F5344CB8AC3E}">
        <p14:creationId xmlns:p14="http://schemas.microsoft.com/office/powerpoint/2010/main" val="237128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DC0E-3BEF-E2D7-B90A-EE80251FC520}"/>
              </a:ext>
            </a:extLst>
          </p:cNvPr>
          <p:cNvSpPr>
            <a:spLocks noGrp="1"/>
          </p:cNvSpPr>
          <p:nvPr>
            <p:ph type="title"/>
          </p:nvPr>
        </p:nvSpPr>
        <p:spPr/>
        <p:txBody>
          <a:bodyPr/>
          <a:lstStyle/>
          <a:p>
            <a:r>
              <a:rPr lang="en">
                <a:latin typeface="+mn-lt"/>
              </a:rPr>
              <a:t>Academic Freedom Policy Required for Accreditation</a:t>
            </a:r>
            <a:endParaRPr lang="en-US">
              <a:latin typeface="+mn-lt"/>
            </a:endParaRPr>
          </a:p>
        </p:txBody>
      </p:sp>
      <p:sp>
        <p:nvSpPr>
          <p:cNvPr id="3" name="Content Placeholder 2">
            <a:extLst>
              <a:ext uri="{FF2B5EF4-FFF2-40B4-BE49-F238E27FC236}">
                <a16:creationId xmlns:a16="http://schemas.microsoft.com/office/drawing/2014/main" id="{F09E7461-8305-1F4F-9A40-361627B99A91}"/>
              </a:ext>
            </a:extLst>
          </p:cNvPr>
          <p:cNvSpPr>
            <a:spLocks noGrp="1"/>
          </p:cNvSpPr>
          <p:nvPr>
            <p:ph idx="1"/>
          </p:nvPr>
        </p:nvSpPr>
        <p:spPr/>
        <p:txBody>
          <a:bodyPr vert="horz" lIns="91440" tIns="45720" rIns="91440" bIns="45720" rtlCol="0" anchor="t">
            <a:normAutofit/>
          </a:bodyPr>
          <a:lstStyle/>
          <a:p>
            <a:pPr marL="0" lvl="0" indent="0" algn="l" rtl="0">
              <a:spcBef>
                <a:spcPts val="800"/>
              </a:spcBef>
              <a:spcAft>
                <a:spcPts val="0"/>
              </a:spcAft>
              <a:buNone/>
            </a:pPr>
            <a:r>
              <a:rPr lang="en-US" b="1"/>
              <a:t>ACCJC’s Standard I.C.7 formalizes this requirement</a:t>
            </a:r>
          </a:p>
          <a:p>
            <a:pPr marL="0" indent="0">
              <a:spcBef>
                <a:spcPts val="800"/>
              </a:spcBef>
              <a:buNone/>
            </a:pPr>
            <a:r>
              <a:rPr lang="en-US"/>
              <a:t>In order to assure institutional and academic integrity, the institution uses and publishes governing board policies on academic freedom and responsibility. These policies make clear the institution’s commitment to the free pursuit and dissemination of knowledge and its support for an atmosphere in which intellectual freedom exists for all constituencies, including faculty and students. </a:t>
            </a:r>
            <a:endParaRPr lang="en-US">
              <a:cs typeface="Arial"/>
            </a:endParaRPr>
          </a:p>
          <a:p>
            <a:pPr marL="0" indent="0">
              <a:spcBef>
                <a:spcPts val="800"/>
              </a:spcBef>
              <a:buNone/>
            </a:pPr>
            <a:endParaRPr lang="en-US">
              <a:cs typeface="Arial"/>
            </a:endParaRPr>
          </a:p>
          <a:p>
            <a:pPr marL="0" indent="0">
              <a:spcBef>
                <a:spcPts val="800"/>
              </a:spcBef>
              <a:buNone/>
            </a:pPr>
            <a:r>
              <a:rPr lang="en-US" b="1">
                <a:cs typeface="Arial"/>
              </a:rPr>
              <a:t>2024 Standard 4.1</a:t>
            </a:r>
          </a:p>
          <a:p>
            <a:pPr marL="0" indent="0">
              <a:spcBef>
                <a:spcPts val="800"/>
              </a:spcBef>
              <a:buNone/>
            </a:pPr>
            <a:r>
              <a:rPr lang="en-US">
                <a:ea typeface="+mn-lt"/>
                <a:cs typeface="+mn-lt"/>
              </a:rPr>
              <a:t>The institution upholds an explicit commitment to principles of academic freedom, academic integrity, and freedom of inquiry.</a:t>
            </a:r>
            <a:endParaRPr lang="en-US"/>
          </a:p>
          <a:p>
            <a:endParaRPr lang="en-US">
              <a:cs typeface="Arial"/>
            </a:endParaRPr>
          </a:p>
        </p:txBody>
      </p:sp>
    </p:spTree>
    <p:extLst>
      <p:ext uri="{BB962C8B-B14F-4D97-AF65-F5344CB8AC3E}">
        <p14:creationId xmlns:p14="http://schemas.microsoft.com/office/powerpoint/2010/main" val="216135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27C-B860-D499-C378-81FDBFB902B7}"/>
              </a:ext>
            </a:extLst>
          </p:cNvPr>
          <p:cNvSpPr>
            <a:spLocks noGrp="1"/>
          </p:cNvSpPr>
          <p:nvPr>
            <p:ph type="title"/>
          </p:nvPr>
        </p:nvSpPr>
        <p:spPr/>
        <p:txBody>
          <a:bodyPr/>
          <a:lstStyle/>
          <a:p>
            <a:r>
              <a:rPr lang="en-US">
                <a:latin typeface="+mn-lt"/>
              </a:rPr>
              <a:t>Attacks on Academic Freedom</a:t>
            </a:r>
          </a:p>
        </p:txBody>
      </p:sp>
      <p:sp>
        <p:nvSpPr>
          <p:cNvPr id="3" name="Content Placeholder 2">
            <a:extLst>
              <a:ext uri="{FF2B5EF4-FFF2-40B4-BE49-F238E27FC236}">
                <a16:creationId xmlns:a16="http://schemas.microsoft.com/office/drawing/2014/main" id="{4BA86994-2279-5931-E444-838B93D3A338}"/>
              </a:ext>
            </a:extLst>
          </p:cNvPr>
          <p:cNvSpPr>
            <a:spLocks noGrp="1"/>
          </p:cNvSpPr>
          <p:nvPr>
            <p:ph idx="1"/>
          </p:nvPr>
        </p:nvSpPr>
        <p:spPr/>
        <p:txBody>
          <a:bodyPr/>
          <a:lstStyle/>
          <a:p>
            <a:r>
              <a:rPr lang="en-US"/>
              <a:t>On May 15, Florida Governor Ron DeSantis signed bill (S 266) banning public colleges and universities from spending money on diversity, equity, and inclusion programs</a:t>
            </a:r>
          </a:p>
          <a:p>
            <a:r>
              <a:rPr lang="en-US"/>
              <a:t>Sustained effort to legislate educational curriculum</a:t>
            </a:r>
          </a:p>
          <a:p>
            <a:pPr lvl="1"/>
            <a:r>
              <a:rPr lang="en-US"/>
              <a:t>Thirty-eight out of fifty states either have passed or have active proposed pieces of legislation that impact academic freedom; </a:t>
            </a:r>
          </a:p>
          <a:p>
            <a:pPr lvl="1"/>
            <a:r>
              <a:rPr lang="en-US"/>
              <a:t>Focused primarily on an Anti-CRT (Critical Race Theory); and</a:t>
            </a:r>
          </a:p>
          <a:p>
            <a:pPr lvl="1"/>
            <a:r>
              <a:rPr lang="en-US"/>
              <a:t>Opposes social justice, equity, and anti-racist curriculum that teaches students to “hate everything that makes America great.” (Greene, 2022)</a:t>
            </a:r>
          </a:p>
        </p:txBody>
      </p:sp>
    </p:spTree>
    <p:extLst>
      <p:ext uri="{BB962C8B-B14F-4D97-AF65-F5344CB8AC3E}">
        <p14:creationId xmlns:p14="http://schemas.microsoft.com/office/powerpoint/2010/main" val="318306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56C1-95D4-3035-6E4F-B606FAEF37EC}"/>
              </a:ext>
            </a:extLst>
          </p:cNvPr>
          <p:cNvSpPr>
            <a:spLocks noGrp="1"/>
          </p:cNvSpPr>
          <p:nvPr>
            <p:ph type="title"/>
          </p:nvPr>
        </p:nvSpPr>
        <p:spPr/>
        <p:txBody>
          <a:bodyPr/>
          <a:lstStyle/>
          <a:p>
            <a:r>
              <a:rPr lang="en-US">
                <a:latin typeface="+mn-lt"/>
              </a:rPr>
              <a:t>Poll: Academic Freedom &amp; The Student Perspective</a:t>
            </a:r>
          </a:p>
        </p:txBody>
      </p:sp>
      <p:sp>
        <p:nvSpPr>
          <p:cNvPr id="3" name="Content Placeholder 2">
            <a:extLst>
              <a:ext uri="{FF2B5EF4-FFF2-40B4-BE49-F238E27FC236}">
                <a16:creationId xmlns:a16="http://schemas.microsoft.com/office/drawing/2014/main" id="{3B034017-A4E6-75E7-834C-1E440AF05274}"/>
              </a:ext>
            </a:extLst>
          </p:cNvPr>
          <p:cNvSpPr>
            <a:spLocks noGrp="1"/>
          </p:cNvSpPr>
          <p:nvPr>
            <p:ph idx="1"/>
          </p:nvPr>
        </p:nvSpPr>
        <p:spPr/>
        <p:txBody>
          <a:bodyPr/>
          <a:lstStyle/>
          <a:p>
            <a:endParaRPr lang="en-US"/>
          </a:p>
          <a:p>
            <a:pPr marL="742950" indent="-742950">
              <a:buFont typeface="+mj-lt"/>
              <a:buAutoNum type="arabicPeriod"/>
            </a:pPr>
            <a:r>
              <a:rPr lang="en-US" sz="2000"/>
              <a:t>Please get out your phone</a:t>
            </a:r>
          </a:p>
          <a:p>
            <a:pPr marL="742950" indent="-742950">
              <a:buFont typeface="+mj-lt"/>
              <a:buAutoNum type="arabicPeriod"/>
            </a:pPr>
            <a:r>
              <a:rPr lang="en-US" sz="2000"/>
              <a:t>Open the camera app</a:t>
            </a:r>
          </a:p>
          <a:p>
            <a:pPr marL="742950" indent="-742950">
              <a:buFont typeface="+mj-lt"/>
              <a:buAutoNum type="arabicPeriod"/>
            </a:pPr>
            <a:r>
              <a:rPr lang="en-US" sz="2000"/>
              <a:t>Be ready to answer a question honestly (and anonymously)</a:t>
            </a:r>
          </a:p>
          <a:p>
            <a:pPr marL="0" indent="0">
              <a:buNone/>
            </a:pPr>
            <a:endParaRPr lang="en-US"/>
          </a:p>
        </p:txBody>
      </p:sp>
    </p:spTree>
    <p:extLst>
      <p:ext uri="{BB962C8B-B14F-4D97-AF65-F5344CB8AC3E}">
        <p14:creationId xmlns:p14="http://schemas.microsoft.com/office/powerpoint/2010/main" val="417831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207-9135-6BEB-5727-F8F69126584F}"/>
              </a:ext>
            </a:extLst>
          </p:cNvPr>
          <p:cNvSpPr>
            <a:spLocks noGrp="1"/>
          </p:cNvSpPr>
          <p:nvPr>
            <p:ph type="title"/>
          </p:nvPr>
        </p:nvSpPr>
        <p:spPr/>
        <p:txBody>
          <a:bodyPr/>
          <a:lstStyle/>
          <a:p>
            <a:r>
              <a:rPr lang="en-US" dirty="0"/>
              <a:t>Poll 1 via 2lido</a:t>
            </a:r>
          </a:p>
        </p:txBody>
      </p:sp>
      <p:pic>
        <p:nvPicPr>
          <p:cNvPr id="5" name="Picture 4" descr="Star image that links to a QR code for the poll via Slido.">
            <a:extLst>
              <a:ext uri="{FF2B5EF4-FFF2-40B4-BE49-F238E27FC236}">
                <a16:creationId xmlns:a16="http://schemas.microsoft.com/office/drawing/2014/main" id="{B84218A4-7B7A-0909-3A7A-24005743600C}"/>
              </a:ext>
            </a:extLst>
          </p:cNvPr>
          <p:cNvPicPr>
            <a:picLocks/>
          </p:cNvPicPr>
          <p:nvPr>
            <p:custDataLst>
              <p:tags r:id="rId2"/>
            </p:custDataLst>
          </p:nvPr>
        </p:nvPicPr>
        <p:blipFill>
          <a:blip r:embed="rId6"/>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959F98C-A456-8D47-3CD3-950B6AFCF497}"/>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What is your familiarity with district and college policies that have, or will have, a "significant effect on students" in Title 5 51023.7, commonly referred to as "9+1"?</a:t>
            </a:r>
          </a:p>
        </p:txBody>
      </p:sp>
      <p:sp>
        <p:nvSpPr>
          <p:cNvPr id="7" name="Rectangle 6">
            <a:extLst>
              <a:ext uri="{FF2B5EF4-FFF2-40B4-BE49-F238E27FC236}">
                <a16:creationId xmlns:a16="http://schemas.microsoft.com/office/drawing/2014/main" id="{3D995C00-C9AF-690E-5235-C1914D3EF56C}"/>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89958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54CC-4A99-7AB9-13C3-B0727F7A95BB}"/>
              </a:ext>
            </a:extLst>
          </p:cNvPr>
          <p:cNvSpPr>
            <a:spLocks noGrp="1"/>
          </p:cNvSpPr>
          <p:nvPr>
            <p:ph type="title"/>
          </p:nvPr>
        </p:nvSpPr>
        <p:spPr/>
        <p:txBody>
          <a:bodyPr/>
          <a:lstStyle/>
          <a:p>
            <a:r>
              <a:rPr lang="en-US">
                <a:latin typeface="+mn-lt"/>
              </a:rPr>
              <a:t>Protections Based on Faculty Employment Status</a:t>
            </a:r>
          </a:p>
        </p:txBody>
      </p:sp>
      <p:sp>
        <p:nvSpPr>
          <p:cNvPr id="3" name="Content Placeholder 2">
            <a:extLst>
              <a:ext uri="{FF2B5EF4-FFF2-40B4-BE49-F238E27FC236}">
                <a16:creationId xmlns:a16="http://schemas.microsoft.com/office/drawing/2014/main" id="{DC494D4C-0563-3612-9E1C-EEA7EC4DEFAD}"/>
              </a:ext>
            </a:extLst>
          </p:cNvPr>
          <p:cNvSpPr>
            <a:spLocks noGrp="1"/>
          </p:cNvSpPr>
          <p:nvPr>
            <p:ph idx="1"/>
          </p:nvPr>
        </p:nvSpPr>
        <p:spPr/>
        <p:txBody>
          <a:bodyPr/>
          <a:lstStyle/>
          <a:p>
            <a:r>
              <a:rPr lang="en-US"/>
              <a:t>Tenured faculty, tenure track faculty, non-tenure track faculty</a:t>
            </a:r>
          </a:p>
          <a:p>
            <a:r>
              <a:rPr lang="en-US"/>
              <a:t>Examples involving Academic Freedom </a:t>
            </a:r>
          </a:p>
          <a:p>
            <a:pPr lvl="1"/>
            <a:r>
              <a:rPr lang="en-US"/>
              <a:t>Evaluations</a:t>
            </a:r>
          </a:p>
          <a:p>
            <a:pPr lvl="1"/>
            <a:r>
              <a:rPr lang="en-US"/>
              <a:t>OER &amp; ZTC</a:t>
            </a:r>
          </a:p>
          <a:p>
            <a:endParaRPr lang="en-US"/>
          </a:p>
        </p:txBody>
      </p:sp>
    </p:spTree>
    <p:extLst>
      <p:ext uri="{BB962C8B-B14F-4D97-AF65-F5344CB8AC3E}">
        <p14:creationId xmlns:p14="http://schemas.microsoft.com/office/powerpoint/2010/main" val="140901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A657-2E17-3E71-BC16-58D435F6A220}"/>
              </a:ext>
            </a:extLst>
          </p:cNvPr>
          <p:cNvSpPr>
            <a:spLocks noGrp="1"/>
          </p:cNvSpPr>
          <p:nvPr>
            <p:ph type="title"/>
          </p:nvPr>
        </p:nvSpPr>
        <p:spPr/>
        <p:txBody>
          <a:bodyPr/>
          <a:lstStyle/>
          <a:p>
            <a:r>
              <a:rPr lang="en-US">
                <a:latin typeface="+mn-lt"/>
              </a:rPr>
              <a:t>Protecting Student Academic Freedom: </a:t>
            </a:r>
            <a:br>
              <a:rPr lang="en-US">
                <a:latin typeface="+mn-lt"/>
              </a:rPr>
            </a:br>
            <a:r>
              <a:rPr lang="en-US">
                <a:latin typeface="+mn-lt"/>
              </a:rPr>
              <a:t>1 of 2</a:t>
            </a:r>
          </a:p>
        </p:txBody>
      </p:sp>
      <p:sp>
        <p:nvSpPr>
          <p:cNvPr id="3" name="Content Placeholder 2">
            <a:extLst>
              <a:ext uri="{FF2B5EF4-FFF2-40B4-BE49-F238E27FC236}">
                <a16:creationId xmlns:a16="http://schemas.microsoft.com/office/drawing/2014/main" id="{61E0736E-E0CB-6044-876F-6555F1E076CB}"/>
              </a:ext>
            </a:extLst>
          </p:cNvPr>
          <p:cNvSpPr>
            <a:spLocks noGrp="1"/>
          </p:cNvSpPr>
          <p:nvPr>
            <p:ph idx="1"/>
          </p:nvPr>
        </p:nvSpPr>
        <p:spPr/>
        <p:txBody>
          <a:bodyPr>
            <a:normAutofit/>
          </a:bodyPr>
          <a:lstStyle/>
          <a:p>
            <a:r>
              <a:rPr lang="en-US"/>
              <a:t>Role of Student Senates</a:t>
            </a:r>
          </a:p>
          <a:p>
            <a:pPr lvl="1"/>
            <a:r>
              <a:rPr lang="en-US"/>
              <a:t>Advocate for the students’ freedom to challenge ideas that may not fully align with the student’s vision.</a:t>
            </a:r>
          </a:p>
          <a:p>
            <a:pPr lvl="2"/>
            <a:r>
              <a:rPr lang="en-US"/>
              <a:t>Collaboration between Student Senates (SBAs), College Governance, and District Committees targeted on creating policies for student success.</a:t>
            </a:r>
          </a:p>
          <a:p>
            <a:pPr lvl="1"/>
            <a:r>
              <a:rPr lang="en-US"/>
              <a:t>The Student Senate for California Community Colleges (SSCCC) works endlessly to create resolutions, policies, and advocacy tool packages in different areas to advocate for students’ basic rights statewide.</a:t>
            </a:r>
          </a:p>
          <a:p>
            <a:pPr lvl="1"/>
            <a:r>
              <a:rPr lang="en-US"/>
              <a:t>Educators must be familiar with students’ basic rights, such as 9+1 rights, among others.</a:t>
            </a:r>
          </a:p>
          <a:p>
            <a:pPr lvl="2"/>
            <a:r>
              <a:rPr lang="en-US"/>
              <a:t>It is important that students and faculty provide input on issues around their campuses on how those issues can be solved.</a:t>
            </a:r>
          </a:p>
        </p:txBody>
      </p:sp>
    </p:spTree>
    <p:extLst>
      <p:ext uri="{BB962C8B-B14F-4D97-AF65-F5344CB8AC3E}">
        <p14:creationId xmlns:p14="http://schemas.microsoft.com/office/powerpoint/2010/main" val="77048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3082-823E-9FB5-ED4B-B720B378FC7E}"/>
              </a:ext>
            </a:extLst>
          </p:cNvPr>
          <p:cNvSpPr>
            <a:spLocks noGrp="1"/>
          </p:cNvSpPr>
          <p:nvPr>
            <p:ph type="title"/>
          </p:nvPr>
        </p:nvSpPr>
        <p:spPr/>
        <p:txBody>
          <a:bodyPr/>
          <a:lstStyle/>
          <a:p>
            <a:r>
              <a:rPr lang="en-US">
                <a:latin typeface="+mn-lt"/>
              </a:rPr>
              <a:t>Presenters</a:t>
            </a:r>
          </a:p>
        </p:txBody>
      </p:sp>
      <p:sp>
        <p:nvSpPr>
          <p:cNvPr id="3" name="Content Placeholder 2">
            <a:extLst>
              <a:ext uri="{FF2B5EF4-FFF2-40B4-BE49-F238E27FC236}">
                <a16:creationId xmlns:a16="http://schemas.microsoft.com/office/drawing/2014/main" id="{08BD2312-6E15-1572-798A-F31C67462DB4}"/>
              </a:ext>
            </a:extLst>
          </p:cNvPr>
          <p:cNvSpPr>
            <a:spLocks noGrp="1"/>
          </p:cNvSpPr>
          <p:nvPr>
            <p:ph idx="1"/>
          </p:nvPr>
        </p:nvSpPr>
        <p:spPr/>
        <p:txBody>
          <a:bodyPr vert="horz" lIns="91440" tIns="45720" rIns="91440" bIns="45720" rtlCol="0" anchor="t">
            <a:normAutofit/>
          </a:bodyPr>
          <a:lstStyle/>
          <a:p>
            <a:r>
              <a:rPr lang="en-US"/>
              <a:t>Juan Arzola, College of Sequoias, ASCCC At-Large Representative​</a:t>
            </a:r>
            <a:endParaRPr lang="en-US">
              <a:cs typeface="Arial"/>
            </a:endParaRPr>
          </a:p>
          <a:p>
            <a:pPr>
              <a:lnSpc>
                <a:spcPct val="200000"/>
              </a:lnSpc>
            </a:pPr>
            <a:r>
              <a:rPr lang="en-US"/>
              <a:t>Erik Reese, Moorpark College, ASCCC Area C Representative​</a:t>
            </a:r>
            <a:endParaRPr lang="en-US">
              <a:cs typeface="Arial"/>
            </a:endParaRPr>
          </a:p>
          <a:p>
            <a:r>
              <a:rPr lang="en-US"/>
              <a:t>Janet Williams, North Orange Continuing Education, DE Faculty Coordinator</a:t>
            </a:r>
            <a:endParaRPr lang="en-US">
              <a:cs typeface="Arial"/>
            </a:endParaRPr>
          </a:p>
        </p:txBody>
      </p:sp>
    </p:spTree>
    <p:extLst>
      <p:ext uri="{BB962C8B-B14F-4D97-AF65-F5344CB8AC3E}">
        <p14:creationId xmlns:p14="http://schemas.microsoft.com/office/powerpoint/2010/main" val="83661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9926-6D3C-95A8-17F9-D837F640FC01}"/>
              </a:ext>
            </a:extLst>
          </p:cNvPr>
          <p:cNvSpPr>
            <a:spLocks noGrp="1"/>
          </p:cNvSpPr>
          <p:nvPr>
            <p:ph type="title"/>
          </p:nvPr>
        </p:nvSpPr>
        <p:spPr>
          <a:xfrm>
            <a:off x="2598804" y="244173"/>
            <a:ext cx="9529285" cy="754411"/>
          </a:xfrm>
        </p:spPr>
        <p:txBody>
          <a:bodyPr>
            <a:normAutofit/>
          </a:bodyPr>
          <a:lstStyle/>
          <a:p>
            <a:r>
              <a:rPr lang="en-US" dirty="0">
                <a:latin typeface="+mn-lt"/>
              </a:rPr>
              <a:t>Protecting Student Academic Freedom: 2 of 2</a:t>
            </a:r>
            <a:endParaRPr lang="en-US" dirty="0"/>
          </a:p>
        </p:txBody>
      </p:sp>
      <p:graphicFrame>
        <p:nvGraphicFramePr>
          <p:cNvPr id="4" name="Table 4">
            <a:extLst>
              <a:ext uri="{FF2B5EF4-FFF2-40B4-BE49-F238E27FC236}">
                <a16:creationId xmlns:a16="http://schemas.microsoft.com/office/drawing/2014/main" id="{AAC06159-CBFA-A5F2-16D9-633A69AAB8AF}"/>
              </a:ext>
            </a:extLst>
          </p:cNvPr>
          <p:cNvGraphicFramePr>
            <a:graphicFrameLocks noGrp="1"/>
          </p:cNvGraphicFramePr>
          <p:nvPr>
            <p:ph idx="1"/>
            <p:extLst>
              <p:ext uri="{D42A27DB-BD31-4B8C-83A1-F6EECF244321}">
                <p14:modId xmlns:p14="http://schemas.microsoft.com/office/powerpoint/2010/main" val="107855300"/>
              </p:ext>
            </p:extLst>
          </p:nvPr>
        </p:nvGraphicFramePr>
        <p:xfrm>
          <a:off x="60476" y="316037"/>
          <a:ext cx="12064190" cy="6339832"/>
        </p:xfrm>
        <a:graphic>
          <a:graphicData uri="http://schemas.openxmlformats.org/drawingml/2006/table">
            <a:tbl>
              <a:tblPr firstRow="1" bandRow="1">
                <a:tableStyleId>{5C22544A-7EE6-4342-B048-85BDC9FD1C3A}</a:tableStyleId>
              </a:tblPr>
              <a:tblGrid>
                <a:gridCol w="6032095">
                  <a:extLst>
                    <a:ext uri="{9D8B030D-6E8A-4147-A177-3AD203B41FA5}">
                      <a16:colId xmlns:a16="http://schemas.microsoft.com/office/drawing/2014/main" val="4254682666"/>
                    </a:ext>
                  </a:extLst>
                </a:gridCol>
                <a:gridCol w="6032095">
                  <a:extLst>
                    <a:ext uri="{9D8B030D-6E8A-4147-A177-3AD203B41FA5}">
                      <a16:colId xmlns:a16="http://schemas.microsoft.com/office/drawing/2014/main" val="3605847198"/>
                    </a:ext>
                  </a:extLst>
                </a:gridCol>
              </a:tblGrid>
              <a:tr h="370839">
                <a:tc>
                  <a:txBody>
                    <a:bodyPr/>
                    <a:lstStyle/>
                    <a:p>
                      <a:pPr algn="ctr"/>
                      <a:r>
                        <a:rPr lang="en-US" dirty="0"/>
                        <a:t>Faculty Academic and Professional Matters "10+1"</a:t>
                      </a:r>
                    </a:p>
                  </a:txBody>
                  <a:tcPr/>
                </a:tc>
                <a:tc>
                  <a:txBody>
                    <a:bodyPr/>
                    <a:lstStyle/>
                    <a:p>
                      <a:pPr algn="ctr"/>
                      <a:r>
                        <a:rPr lang="en-US" dirty="0"/>
                        <a:t>Significant Effect on Students "9+1"</a:t>
                      </a:r>
                    </a:p>
                  </a:txBody>
                  <a:tcPr/>
                </a:tc>
                <a:extLst>
                  <a:ext uri="{0D108BD9-81ED-4DB2-BD59-A6C34878D82A}">
                    <a16:rowId xmlns:a16="http://schemas.microsoft.com/office/drawing/2014/main" val="2852840365"/>
                  </a:ext>
                </a:extLst>
              </a:tr>
              <a:tr h="370839">
                <a:tc>
                  <a:txBody>
                    <a:bodyPr/>
                    <a:lstStyle/>
                    <a:p>
                      <a:pPr lvl="0">
                        <a:buNone/>
                      </a:pPr>
                      <a:r>
                        <a:rPr lang="en-US" b="1" dirty="0">
                          <a:highlight>
                            <a:srgbClr val="00FF00"/>
                          </a:highlight>
                        </a:rPr>
                        <a:t>(1) curriculum, including establishing prerequisites and placing courses within disciplines</a:t>
                      </a:r>
                    </a:p>
                  </a:txBody>
                  <a:tcPr/>
                </a:tc>
                <a:tc>
                  <a:txBody>
                    <a:bodyPr/>
                    <a:lstStyle/>
                    <a:p>
                      <a:r>
                        <a:rPr lang="en-US" dirty="0">
                          <a:highlight>
                            <a:srgbClr val="FFFF00"/>
                          </a:highlight>
                        </a:rPr>
                        <a:t>(1) grading policies</a:t>
                      </a:r>
                    </a:p>
                  </a:txBody>
                  <a:tcPr/>
                </a:tc>
                <a:extLst>
                  <a:ext uri="{0D108BD9-81ED-4DB2-BD59-A6C34878D82A}">
                    <a16:rowId xmlns:a16="http://schemas.microsoft.com/office/drawing/2014/main" val="461761051"/>
                  </a:ext>
                </a:extLst>
              </a:tr>
              <a:tr h="370839">
                <a:tc>
                  <a:txBody>
                    <a:bodyPr/>
                    <a:lstStyle/>
                    <a:p>
                      <a:r>
                        <a:rPr lang="en-US" dirty="0"/>
                        <a:t>(2) degree and certificate requirements</a:t>
                      </a:r>
                    </a:p>
                  </a:txBody>
                  <a:tcPr/>
                </a:tc>
                <a:tc>
                  <a:txBody>
                    <a:bodyPr/>
                    <a:lstStyle/>
                    <a:p>
                      <a:r>
                        <a:rPr lang="en-US" dirty="0"/>
                        <a:t>(2) codes of student conduct</a:t>
                      </a:r>
                    </a:p>
                  </a:txBody>
                  <a:tcPr/>
                </a:tc>
                <a:extLst>
                  <a:ext uri="{0D108BD9-81ED-4DB2-BD59-A6C34878D82A}">
                    <a16:rowId xmlns:a16="http://schemas.microsoft.com/office/drawing/2014/main" val="73824131"/>
                  </a:ext>
                </a:extLst>
              </a:tr>
              <a:tr h="370839">
                <a:tc>
                  <a:txBody>
                    <a:bodyPr/>
                    <a:lstStyle/>
                    <a:p>
                      <a:r>
                        <a:rPr lang="en-US" dirty="0">
                          <a:highlight>
                            <a:srgbClr val="FFFF00"/>
                          </a:highlight>
                        </a:rPr>
                        <a:t>(3) grading policies</a:t>
                      </a:r>
                    </a:p>
                  </a:txBody>
                  <a:tcPr/>
                </a:tc>
                <a:tc>
                  <a:txBody>
                    <a:bodyPr/>
                    <a:lstStyle/>
                    <a:p>
                      <a:r>
                        <a:rPr lang="en-US" dirty="0"/>
                        <a:t>(3) academic disciplinary policies</a:t>
                      </a:r>
                    </a:p>
                  </a:txBody>
                  <a:tcPr/>
                </a:tc>
                <a:extLst>
                  <a:ext uri="{0D108BD9-81ED-4DB2-BD59-A6C34878D82A}">
                    <a16:rowId xmlns:a16="http://schemas.microsoft.com/office/drawing/2014/main" val="234516019"/>
                  </a:ext>
                </a:extLst>
              </a:tr>
              <a:tr h="370839">
                <a:tc>
                  <a:txBody>
                    <a:bodyPr/>
                    <a:lstStyle/>
                    <a:p>
                      <a:r>
                        <a:rPr lang="en-US" dirty="0"/>
                        <a:t>(4) educational program development</a:t>
                      </a:r>
                    </a:p>
                  </a:txBody>
                  <a:tcPr/>
                </a:tc>
                <a:tc>
                  <a:txBody>
                    <a:bodyPr/>
                    <a:lstStyle/>
                    <a:p>
                      <a:r>
                        <a:rPr lang="en-US" b="1" dirty="0">
                          <a:highlight>
                            <a:srgbClr val="00FF00"/>
                          </a:highlight>
                        </a:rPr>
                        <a:t>(4) curriculum development</a:t>
                      </a:r>
                    </a:p>
                  </a:txBody>
                  <a:tcPr/>
                </a:tc>
                <a:extLst>
                  <a:ext uri="{0D108BD9-81ED-4DB2-BD59-A6C34878D82A}">
                    <a16:rowId xmlns:a16="http://schemas.microsoft.com/office/drawing/2014/main" val="1774810650"/>
                  </a:ext>
                </a:extLst>
              </a:tr>
              <a:tr h="370838">
                <a:tc>
                  <a:txBody>
                    <a:bodyPr/>
                    <a:lstStyle/>
                    <a:p>
                      <a:pPr lvl="0">
                        <a:buNone/>
                      </a:pPr>
                      <a:r>
                        <a:rPr lang="en-US" dirty="0">
                          <a:highlight>
                            <a:srgbClr val="FFFF00"/>
                          </a:highlight>
                        </a:rPr>
                        <a:t>(5) standards or policies regarding student preparation and success</a:t>
                      </a:r>
                    </a:p>
                  </a:txBody>
                  <a:tcPr/>
                </a:tc>
                <a:tc>
                  <a:txBody>
                    <a:bodyPr/>
                    <a:lstStyle/>
                    <a:p>
                      <a:pPr lvl="0">
                        <a:buNone/>
                      </a:pPr>
                      <a:r>
                        <a:rPr lang="en-US" dirty="0"/>
                        <a:t>(5) courses or programs which should be initiated or discontinued</a:t>
                      </a:r>
                    </a:p>
                  </a:txBody>
                  <a:tcPr/>
                </a:tc>
                <a:extLst>
                  <a:ext uri="{0D108BD9-81ED-4DB2-BD59-A6C34878D82A}">
                    <a16:rowId xmlns:a16="http://schemas.microsoft.com/office/drawing/2014/main" val="565011656"/>
                  </a:ext>
                </a:extLst>
              </a:tr>
              <a:tr h="370838">
                <a:tc>
                  <a:txBody>
                    <a:bodyPr/>
                    <a:lstStyle/>
                    <a:p>
                      <a:pPr lvl="0">
                        <a:buNone/>
                      </a:pPr>
                      <a:r>
                        <a:rPr lang="en-US" dirty="0"/>
                        <a:t>(6) district and college governance structures, as related to faculty roles</a:t>
                      </a:r>
                    </a:p>
                  </a:txBody>
                  <a:tcPr/>
                </a:tc>
                <a:tc>
                  <a:txBody>
                    <a:bodyPr/>
                    <a:lstStyle/>
                    <a:p>
                      <a:pPr lvl="0">
                        <a:buNone/>
                      </a:pPr>
                      <a:r>
                        <a:rPr lang="en-US" dirty="0">
                          <a:highlight>
                            <a:srgbClr val="FFFF00"/>
                          </a:highlight>
                        </a:rPr>
                        <a:t>(6) processes for institutional planning and budget development</a:t>
                      </a:r>
                    </a:p>
                  </a:txBody>
                  <a:tcPr/>
                </a:tc>
                <a:extLst>
                  <a:ext uri="{0D108BD9-81ED-4DB2-BD59-A6C34878D82A}">
                    <a16:rowId xmlns:a16="http://schemas.microsoft.com/office/drawing/2014/main" val="2383855164"/>
                  </a:ext>
                </a:extLst>
              </a:tr>
              <a:tr h="370838">
                <a:tc>
                  <a:txBody>
                    <a:bodyPr/>
                    <a:lstStyle/>
                    <a:p>
                      <a:pPr lvl="0">
                        <a:buNone/>
                      </a:pPr>
                      <a:r>
                        <a:rPr lang="en-US" dirty="0"/>
                        <a:t>(7) faculty roles and involvement in accreditation processes, including self-study and annual reports</a:t>
                      </a:r>
                    </a:p>
                  </a:txBody>
                  <a:tcPr/>
                </a:tc>
                <a:tc>
                  <a:txBody>
                    <a:bodyPr/>
                    <a:lstStyle/>
                    <a:p>
                      <a:pPr lvl="0">
                        <a:buNone/>
                      </a:pPr>
                      <a:r>
                        <a:rPr lang="en-US" dirty="0">
                          <a:highlight>
                            <a:srgbClr val="FFFF00"/>
                          </a:highlight>
                        </a:rPr>
                        <a:t>(7) standards and policies regarding student preparation and success</a:t>
                      </a:r>
                    </a:p>
                  </a:txBody>
                  <a:tcPr/>
                </a:tc>
                <a:extLst>
                  <a:ext uri="{0D108BD9-81ED-4DB2-BD59-A6C34878D82A}">
                    <a16:rowId xmlns:a16="http://schemas.microsoft.com/office/drawing/2014/main" val="983677290"/>
                  </a:ext>
                </a:extLst>
              </a:tr>
              <a:tr h="370838">
                <a:tc>
                  <a:txBody>
                    <a:bodyPr/>
                    <a:lstStyle/>
                    <a:p>
                      <a:pPr lvl="0">
                        <a:buNone/>
                      </a:pPr>
                      <a:r>
                        <a:rPr lang="en-US" dirty="0"/>
                        <a:t>(8) policies for faculty professional development activities</a:t>
                      </a:r>
                    </a:p>
                  </a:txBody>
                  <a:tcPr/>
                </a:tc>
                <a:tc>
                  <a:txBody>
                    <a:bodyPr/>
                    <a:lstStyle/>
                    <a:p>
                      <a:pPr lvl="0">
                        <a:buNone/>
                      </a:pPr>
                      <a:r>
                        <a:rPr lang="en-US" dirty="0"/>
                        <a:t>(8) student services planning and development </a:t>
                      </a:r>
                    </a:p>
                  </a:txBody>
                  <a:tcPr/>
                </a:tc>
                <a:extLst>
                  <a:ext uri="{0D108BD9-81ED-4DB2-BD59-A6C34878D82A}">
                    <a16:rowId xmlns:a16="http://schemas.microsoft.com/office/drawing/2014/main" val="3431324937"/>
                  </a:ext>
                </a:extLst>
              </a:tr>
              <a:tr h="370838">
                <a:tc>
                  <a:txBody>
                    <a:bodyPr/>
                    <a:lstStyle/>
                    <a:p>
                      <a:pPr lvl="0">
                        <a:buNone/>
                      </a:pPr>
                      <a:r>
                        <a:rPr lang="en-US" dirty="0"/>
                        <a:t>(9) processes for program review </a:t>
                      </a:r>
                    </a:p>
                  </a:txBody>
                  <a:tcPr/>
                </a:tc>
                <a:tc>
                  <a:txBody>
                    <a:bodyPr/>
                    <a:lstStyle/>
                    <a:p>
                      <a:pPr lvl="0">
                        <a:buNone/>
                      </a:pPr>
                      <a:r>
                        <a:rPr lang="en-US" dirty="0"/>
                        <a:t>(9) student fees within the authority of the district to adopt</a:t>
                      </a:r>
                    </a:p>
                  </a:txBody>
                  <a:tcPr/>
                </a:tc>
                <a:extLst>
                  <a:ext uri="{0D108BD9-81ED-4DB2-BD59-A6C34878D82A}">
                    <a16:rowId xmlns:a16="http://schemas.microsoft.com/office/drawing/2014/main" val="926939315"/>
                  </a:ext>
                </a:extLst>
              </a:tr>
              <a:tr h="370838">
                <a:tc>
                  <a:txBody>
                    <a:bodyPr/>
                    <a:lstStyle/>
                    <a:p>
                      <a:pPr lvl="0">
                        <a:buNone/>
                      </a:pPr>
                      <a:r>
                        <a:rPr lang="en-US" dirty="0">
                          <a:highlight>
                            <a:srgbClr val="FFFF00"/>
                          </a:highlight>
                        </a:rPr>
                        <a:t>(10) processes for institutional planning and budget development</a:t>
                      </a:r>
                      <a:endParaRPr lang="en-US"/>
                    </a:p>
                  </a:txBody>
                  <a:tcPr/>
                </a:tc>
                <a:tc>
                  <a:txBody>
                    <a:bodyPr/>
                    <a:lstStyle/>
                    <a:p>
                      <a:pPr lvl="0">
                        <a:buNone/>
                      </a:pPr>
                      <a:endParaRPr lang="en-US"/>
                    </a:p>
                  </a:txBody>
                  <a:tcPr/>
                </a:tc>
                <a:extLst>
                  <a:ext uri="{0D108BD9-81ED-4DB2-BD59-A6C34878D82A}">
                    <a16:rowId xmlns:a16="http://schemas.microsoft.com/office/drawing/2014/main" val="2048461093"/>
                  </a:ext>
                </a:extLst>
              </a:tr>
              <a:tr h="370838">
                <a:tc>
                  <a:txBody>
                    <a:bodyPr/>
                    <a:lstStyle/>
                    <a:p>
                      <a:pPr lvl="0">
                        <a:buNone/>
                      </a:pPr>
                      <a:r>
                        <a:rPr lang="en-US" dirty="0"/>
                        <a:t>(11) other academic and professional matters as are mutually agreed upon between the governing board and the academic senate</a:t>
                      </a:r>
                    </a:p>
                  </a:txBody>
                  <a:tcPr/>
                </a:tc>
                <a:tc>
                  <a:txBody>
                    <a:bodyPr/>
                    <a:lstStyle/>
                    <a:p>
                      <a:pPr lvl="0">
                        <a:buNone/>
                      </a:pPr>
                      <a:r>
                        <a:rPr lang="en-US" sz="1800" b="0" i="0" u="none" strike="noStrike" noProof="0" dirty="0">
                          <a:solidFill>
                            <a:srgbClr val="000000"/>
                          </a:solidFill>
                          <a:latin typeface="Arial"/>
                        </a:rPr>
                        <a:t>(10) any other district or college policy, procedure, or related matter that the district governing board determines will have significant effect on students</a:t>
                      </a:r>
                      <a:endParaRPr lang="en-US" dirty="0"/>
                    </a:p>
                  </a:txBody>
                  <a:tcPr/>
                </a:tc>
                <a:extLst>
                  <a:ext uri="{0D108BD9-81ED-4DB2-BD59-A6C34878D82A}">
                    <a16:rowId xmlns:a16="http://schemas.microsoft.com/office/drawing/2014/main" val="2606257194"/>
                  </a:ext>
                </a:extLst>
              </a:tr>
            </a:tbl>
          </a:graphicData>
        </a:graphic>
      </p:graphicFrame>
    </p:spTree>
    <p:extLst>
      <p:ext uri="{BB962C8B-B14F-4D97-AF65-F5344CB8AC3E}">
        <p14:creationId xmlns:p14="http://schemas.microsoft.com/office/powerpoint/2010/main" val="358504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AE6A-49FF-4196-B52F-D50DD7367DFF}"/>
              </a:ext>
            </a:extLst>
          </p:cNvPr>
          <p:cNvSpPr>
            <a:spLocks noGrp="1"/>
          </p:cNvSpPr>
          <p:nvPr>
            <p:ph type="title"/>
          </p:nvPr>
        </p:nvSpPr>
        <p:spPr/>
        <p:txBody>
          <a:bodyPr/>
          <a:lstStyle/>
          <a:p>
            <a:r>
              <a:rPr lang="en-US">
                <a:latin typeface="+mn-lt"/>
              </a:rPr>
              <a:t>Poll: Instructional Design</a:t>
            </a:r>
          </a:p>
        </p:txBody>
      </p:sp>
      <p:sp>
        <p:nvSpPr>
          <p:cNvPr id="3" name="Content Placeholder 2">
            <a:extLst>
              <a:ext uri="{FF2B5EF4-FFF2-40B4-BE49-F238E27FC236}">
                <a16:creationId xmlns:a16="http://schemas.microsoft.com/office/drawing/2014/main" id="{EAF11D84-5AED-230B-80E0-B983E1310D20}"/>
              </a:ext>
            </a:extLst>
          </p:cNvPr>
          <p:cNvSpPr>
            <a:spLocks noGrp="1"/>
          </p:cNvSpPr>
          <p:nvPr>
            <p:ph idx="1"/>
          </p:nvPr>
        </p:nvSpPr>
        <p:spPr/>
        <p:txBody>
          <a:bodyPr/>
          <a:lstStyle/>
          <a:p>
            <a:pPr marL="742950" indent="-742950">
              <a:buFont typeface="+mj-lt"/>
              <a:buAutoNum type="arabicPeriod"/>
            </a:pPr>
            <a:r>
              <a:rPr lang="en-US" sz="2400"/>
              <a:t>Please get out your phone</a:t>
            </a:r>
          </a:p>
          <a:p>
            <a:pPr marL="742950" indent="-742950">
              <a:buFont typeface="+mj-lt"/>
              <a:buAutoNum type="arabicPeriod"/>
            </a:pPr>
            <a:r>
              <a:rPr lang="en-US" sz="2400"/>
              <a:t>Open the camera app</a:t>
            </a:r>
          </a:p>
          <a:p>
            <a:pPr marL="742950" indent="-742950">
              <a:buFont typeface="+mj-lt"/>
              <a:buAutoNum type="arabicPeriod"/>
            </a:pPr>
            <a:r>
              <a:rPr lang="en-US" sz="2400"/>
              <a:t>Be ready to answer a question honestly (and anonymously)</a:t>
            </a:r>
          </a:p>
        </p:txBody>
      </p:sp>
    </p:spTree>
    <p:extLst>
      <p:ext uri="{BB962C8B-B14F-4D97-AF65-F5344CB8AC3E}">
        <p14:creationId xmlns:p14="http://schemas.microsoft.com/office/powerpoint/2010/main" val="11063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777B-4D48-6670-1856-4402878EF259}"/>
              </a:ext>
            </a:extLst>
          </p:cNvPr>
          <p:cNvSpPr>
            <a:spLocks noGrp="1"/>
          </p:cNvSpPr>
          <p:nvPr>
            <p:ph type="title"/>
          </p:nvPr>
        </p:nvSpPr>
        <p:spPr/>
        <p:txBody>
          <a:bodyPr/>
          <a:lstStyle/>
          <a:p>
            <a:r>
              <a:rPr lang="en-US" dirty="0"/>
              <a:t>Poll 3 via </a:t>
            </a:r>
            <a:r>
              <a:rPr lang="en-US" dirty="0" err="1"/>
              <a:t>Slido</a:t>
            </a:r>
            <a:endParaRPr lang="en-US" dirty="0"/>
          </a:p>
        </p:txBody>
      </p:sp>
      <p:pic>
        <p:nvPicPr>
          <p:cNvPr id="5" name="Picture 4" descr="Abstract image that links to a QR code for the poll via Slido.">
            <a:extLst>
              <a:ext uri="{FF2B5EF4-FFF2-40B4-BE49-F238E27FC236}">
                <a16:creationId xmlns:a16="http://schemas.microsoft.com/office/drawing/2014/main" id="{D84CC9F4-9FEC-BEA3-8603-30B07DB1D11A}"/>
              </a:ext>
            </a:extLst>
          </p:cNvPr>
          <p:cNvPicPr>
            <a:picLocks/>
          </p:cNvPicPr>
          <p:nvPr>
            <p:custDataLst>
              <p:tags r:id="rId2"/>
            </p:custDataLst>
          </p:nvPr>
        </p:nvPicPr>
        <p:blipFill>
          <a:blip r:embed="rId6"/>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94A04AD-4A36-5B29-C392-6C149CADB162}"/>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Does instructional design primarily impact online courses?</a:t>
            </a:r>
          </a:p>
        </p:txBody>
      </p:sp>
      <p:sp>
        <p:nvSpPr>
          <p:cNvPr id="7" name="Rectangle 6">
            <a:extLst>
              <a:ext uri="{FF2B5EF4-FFF2-40B4-BE49-F238E27FC236}">
                <a16:creationId xmlns:a16="http://schemas.microsoft.com/office/drawing/2014/main" id="{071B6336-C5DA-5A41-9936-6AC227B8F645}"/>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53435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C6AD-D6BB-8F16-EDB2-0A2D256BDEAD}"/>
              </a:ext>
            </a:extLst>
          </p:cNvPr>
          <p:cNvSpPr>
            <a:spLocks noGrp="1"/>
          </p:cNvSpPr>
          <p:nvPr>
            <p:ph type="title"/>
          </p:nvPr>
        </p:nvSpPr>
        <p:spPr>
          <a:xfrm>
            <a:off x="2795450" y="365125"/>
            <a:ext cx="8860744" cy="1685744"/>
          </a:xfrm>
        </p:spPr>
        <p:txBody>
          <a:bodyPr/>
          <a:lstStyle/>
          <a:p>
            <a:r>
              <a:rPr lang="en-US">
                <a:latin typeface="+mn-lt"/>
              </a:rPr>
              <a:t>Defining Instructional Design</a:t>
            </a:r>
          </a:p>
        </p:txBody>
      </p:sp>
      <p:sp>
        <p:nvSpPr>
          <p:cNvPr id="3" name="Content Placeholder 2">
            <a:extLst>
              <a:ext uri="{FF2B5EF4-FFF2-40B4-BE49-F238E27FC236}">
                <a16:creationId xmlns:a16="http://schemas.microsoft.com/office/drawing/2014/main" id="{325D4D72-B5D1-5153-616E-9F13A2C27E47}"/>
              </a:ext>
            </a:extLst>
          </p:cNvPr>
          <p:cNvSpPr>
            <a:spLocks noGrp="1"/>
          </p:cNvSpPr>
          <p:nvPr>
            <p:ph idx="1"/>
          </p:nvPr>
        </p:nvSpPr>
        <p:spPr>
          <a:xfrm>
            <a:off x="838200" y="2298009"/>
            <a:ext cx="10515600" cy="4328936"/>
          </a:xfrm>
        </p:spPr>
        <p:txBody>
          <a:bodyPr>
            <a:normAutofit/>
          </a:bodyPr>
          <a:lstStyle/>
          <a:p>
            <a:pPr marL="914400" marR="0" lvl="1" indent="-457200">
              <a:lnSpc>
                <a:spcPct val="200000"/>
              </a:lnSpc>
              <a:spcBef>
                <a:spcPts val="0"/>
              </a:spcBef>
              <a:spcAft>
                <a:spcPts val="0"/>
              </a:spcAft>
              <a:buFont typeface="Arial" panose="020B0604020202020204" pitchFamily="34" charset="0"/>
              <a:buChar char="•"/>
            </a:pPr>
            <a:r>
              <a:rPr lang="en-US">
                <a:solidFill>
                  <a:srgbClr val="000000"/>
                </a:solidFill>
                <a:effectLst/>
                <a:ea typeface="Calibri" panose="020F0502020204030204" pitchFamily="34" charset="0"/>
                <a:cs typeface="Calibri" panose="020F0502020204030204" pitchFamily="34" charset="0"/>
              </a:rPr>
              <a:t>Instructional design</a:t>
            </a:r>
            <a:r>
              <a:rPr lang="en-US">
                <a:solidFill>
                  <a:srgbClr val="313133"/>
                </a:solidFill>
                <a:effectLst/>
                <a:ea typeface="Calibri" panose="020F0502020204030204" pitchFamily="34" charset="0"/>
                <a:cs typeface="Calibri" panose="020F0502020204030204" pitchFamily="34" charset="0"/>
              </a:rPr>
              <a:t> is the practice of creating learning experiences to support learning. </a:t>
            </a:r>
          </a:p>
          <a:p>
            <a:pPr marL="914400" marR="0" lvl="1" indent="-457200">
              <a:lnSpc>
                <a:spcPct val="200000"/>
              </a:lnSpc>
              <a:spcBef>
                <a:spcPts val="0"/>
              </a:spcBef>
              <a:spcAft>
                <a:spcPts val="0"/>
              </a:spcAft>
              <a:buFont typeface="Arial" panose="020B0604020202020204" pitchFamily="34" charset="0"/>
              <a:buChar char="•"/>
            </a:pPr>
            <a:r>
              <a:rPr lang="en-US">
                <a:solidFill>
                  <a:srgbClr val="313133"/>
                </a:solidFill>
                <a:effectLst/>
                <a:ea typeface="Calibri" panose="020F0502020204030204" pitchFamily="34" charset="0"/>
                <a:cs typeface="Calibri" panose="020F0502020204030204" pitchFamily="34" charset="0"/>
              </a:rPr>
              <a:t>It is a systems approach to analyzing, designing, developing, implementing, and evaluating any instructional experience </a:t>
            </a:r>
          </a:p>
          <a:p>
            <a:pPr marL="914400" marR="0" lvl="1" indent="-457200">
              <a:lnSpc>
                <a:spcPct val="200000"/>
              </a:lnSpc>
              <a:spcBef>
                <a:spcPts val="0"/>
              </a:spcBef>
              <a:spcAft>
                <a:spcPts val="0"/>
              </a:spcAft>
              <a:buFont typeface="Arial" panose="020B0604020202020204" pitchFamily="34" charset="0"/>
              <a:buChar char="•"/>
            </a:pPr>
            <a:r>
              <a:rPr lang="en-US">
                <a:solidFill>
                  <a:srgbClr val="313133"/>
                </a:solidFill>
                <a:ea typeface="Calibri" panose="020F0502020204030204" pitchFamily="34" charset="0"/>
                <a:cs typeface="Calibri" panose="020F0502020204030204" pitchFamily="34" charset="0"/>
              </a:rPr>
              <a:t>B</a:t>
            </a:r>
            <a:r>
              <a:rPr lang="en-US">
                <a:solidFill>
                  <a:srgbClr val="313133"/>
                </a:solidFill>
                <a:effectLst/>
                <a:ea typeface="Calibri" panose="020F0502020204030204" pitchFamily="34" charset="0"/>
                <a:cs typeface="Calibri" panose="020F0502020204030204" pitchFamily="34" charset="0"/>
              </a:rPr>
              <a:t>ased on the belief that training is most effective when it gives learners a clear statement of what they must be able to do after training and how their performance will be evaluated (</a:t>
            </a:r>
            <a:r>
              <a:rPr lang="en-US" i="1">
                <a:solidFill>
                  <a:srgbClr val="313133"/>
                </a:solidFill>
                <a:effectLst/>
                <a:ea typeface="Calibri" panose="020F0502020204030204" pitchFamily="34" charset="0"/>
                <a:cs typeface="Calibri" panose="020F0502020204030204" pitchFamily="34" charset="0"/>
              </a:rPr>
              <a:t>What is Instructional Design?</a:t>
            </a:r>
            <a:r>
              <a:rPr lang="en-US">
                <a:solidFill>
                  <a:srgbClr val="313133"/>
                </a:solidFill>
                <a:effectLst/>
                <a:ea typeface="Calibri" panose="020F0502020204030204" pitchFamily="34" charset="0"/>
                <a:cs typeface="Calibri" panose="020F0502020204030204" pitchFamily="34" charset="0"/>
              </a:rPr>
              <a:t>, n.d.). </a:t>
            </a:r>
            <a:endParaRPr lang="en-US">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56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A173-A46F-5123-6C5D-7A0225137DE1}"/>
              </a:ext>
            </a:extLst>
          </p:cNvPr>
          <p:cNvSpPr>
            <a:spLocks noGrp="1"/>
          </p:cNvSpPr>
          <p:nvPr>
            <p:ph type="title"/>
          </p:nvPr>
        </p:nvSpPr>
        <p:spPr/>
        <p:txBody>
          <a:bodyPr/>
          <a:lstStyle/>
          <a:p>
            <a:r>
              <a:rPr lang="en-US">
                <a:latin typeface="+mn-lt"/>
              </a:rPr>
              <a:t>Academic Freedom &amp; Instructional Design</a:t>
            </a:r>
          </a:p>
        </p:txBody>
      </p:sp>
      <p:sp>
        <p:nvSpPr>
          <p:cNvPr id="3" name="Content Placeholder 2">
            <a:extLst>
              <a:ext uri="{FF2B5EF4-FFF2-40B4-BE49-F238E27FC236}">
                <a16:creationId xmlns:a16="http://schemas.microsoft.com/office/drawing/2014/main" id="{008443CA-B2D9-6447-0F63-7A323E239D10}"/>
              </a:ext>
            </a:extLst>
          </p:cNvPr>
          <p:cNvSpPr>
            <a:spLocks noGrp="1"/>
          </p:cNvSpPr>
          <p:nvPr>
            <p:ph idx="1"/>
          </p:nvPr>
        </p:nvSpPr>
        <p:spPr>
          <a:xfrm>
            <a:off x="838200" y="2307839"/>
            <a:ext cx="10515600" cy="4260110"/>
          </a:xfrm>
        </p:spPr>
        <p:txBody>
          <a:bodyPr>
            <a:normAutofit fontScale="92500"/>
          </a:bodyPr>
          <a:lstStyle/>
          <a:p>
            <a:pPr marL="1028700" marR="0" lvl="1" indent="-571500">
              <a:lnSpc>
                <a:spcPct val="200000"/>
              </a:lnSpc>
              <a:spcBef>
                <a:spcPts val="0"/>
              </a:spcBef>
              <a:spcAft>
                <a:spcPts val="0"/>
              </a:spcAft>
              <a:buFont typeface="Arial" panose="020B0604020202020204" pitchFamily="34" charset="0"/>
              <a:buChar char="•"/>
            </a:pPr>
            <a:r>
              <a:rPr lang="en-US" sz="2400">
                <a:solidFill>
                  <a:srgbClr val="222222"/>
                </a:solidFill>
                <a:effectLst/>
                <a:ea typeface="Calibri" panose="020F0502020204030204" pitchFamily="34" charset="0"/>
                <a:cs typeface="Calibri" panose="020F0502020204030204" pitchFamily="34" charset="0"/>
              </a:rPr>
              <a:t>With freedom comes responsibility (Hawkins, 2023; Scutelnicu et al., 2019)</a:t>
            </a:r>
            <a:endParaRPr lang="en-US" sz="2400">
              <a:effectLst/>
              <a:ea typeface="Calibri" panose="020F0502020204030204" pitchFamily="34" charset="0"/>
              <a:cs typeface="Times New Roman" panose="02020603050405020304" pitchFamily="18" charset="0"/>
            </a:endParaRPr>
          </a:p>
          <a:p>
            <a:pPr marL="1028700" marR="0" lvl="1" indent="-571500">
              <a:lnSpc>
                <a:spcPct val="200000"/>
              </a:lnSpc>
              <a:spcBef>
                <a:spcPts val="0"/>
              </a:spcBef>
              <a:spcAft>
                <a:spcPts val="800"/>
              </a:spcAft>
              <a:buFont typeface="Arial" panose="020B0604020202020204" pitchFamily="34" charset="0"/>
              <a:buChar char="•"/>
            </a:pPr>
            <a:r>
              <a:rPr lang="en-US" sz="2400">
                <a:effectLst/>
                <a:ea typeface="Calibri" panose="020F0502020204030204" pitchFamily="34" charset="0"/>
                <a:cs typeface="Calibri" panose="020F0502020204030204" pitchFamily="34" charset="0"/>
              </a:rPr>
              <a:t>“Regardless of how academic freedom is interpreted, faculty members have an ethical obligation to deliver instruction in ways that do not violate students' rights to learn. Consequently, institutions have a right as well as a duty to compel their faculty members to follow through with this obligation (Poore-Pariseau, 2009).”</a:t>
            </a: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76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1BAE-8D70-9E3E-91C4-5A5DDD84E01A}"/>
              </a:ext>
            </a:extLst>
          </p:cNvPr>
          <p:cNvSpPr>
            <a:spLocks noGrp="1"/>
          </p:cNvSpPr>
          <p:nvPr>
            <p:ph type="title"/>
          </p:nvPr>
        </p:nvSpPr>
        <p:spPr/>
        <p:txBody>
          <a:bodyPr/>
          <a:lstStyle/>
          <a:p>
            <a:r>
              <a:rPr lang="en-US">
                <a:latin typeface="+mn-lt"/>
              </a:rPr>
              <a:t>Subject Matter Expert (SME) &amp; Instructional Designer (ID) Collaboration</a:t>
            </a:r>
          </a:p>
        </p:txBody>
      </p:sp>
      <p:sp>
        <p:nvSpPr>
          <p:cNvPr id="3" name="Content Placeholder 2">
            <a:extLst>
              <a:ext uri="{FF2B5EF4-FFF2-40B4-BE49-F238E27FC236}">
                <a16:creationId xmlns:a16="http://schemas.microsoft.com/office/drawing/2014/main" id="{49369053-86E1-C95E-FE21-8D45F25C607A}"/>
              </a:ext>
            </a:extLst>
          </p:cNvPr>
          <p:cNvSpPr>
            <a:spLocks noGrp="1"/>
          </p:cNvSpPr>
          <p:nvPr>
            <p:ph idx="1"/>
          </p:nvPr>
        </p:nvSpPr>
        <p:spPr>
          <a:xfrm>
            <a:off x="838200" y="2288176"/>
            <a:ext cx="10515600" cy="4771388"/>
          </a:xfrm>
        </p:spPr>
        <p:txBody>
          <a:bodyPr>
            <a:normAutofit fontScale="92500"/>
          </a:bodyPr>
          <a:lstStyle/>
          <a:p>
            <a:pPr marL="228600" marR="0" lvl="1" indent="0">
              <a:lnSpc>
                <a:spcPct val="107000"/>
              </a:lnSpc>
              <a:spcBef>
                <a:spcPts val="0"/>
              </a:spcBef>
              <a:spcAft>
                <a:spcPts val="800"/>
              </a:spcAft>
              <a:buNone/>
            </a:pPr>
            <a:r>
              <a:rPr lang="en-US" sz="2400">
                <a:effectLst/>
                <a:latin typeface="Calibri" panose="020F0502020204030204" pitchFamily="34" charset="0"/>
                <a:ea typeface="Calibri" panose="020F0502020204030204" pitchFamily="34" charset="0"/>
                <a:cs typeface="Times New Roman" panose="02020603050405020304" pitchFamily="18" charset="0"/>
              </a:rPr>
              <a:t>Ideally, the subject matter expert and instructional designer are a team!</a:t>
            </a:r>
          </a:p>
          <a:p>
            <a:pPr marL="228600" marR="0" lvl="1" indent="0">
              <a:lnSpc>
                <a:spcPct val="107000"/>
              </a:lnSpc>
              <a:spcBef>
                <a:spcPts val="0"/>
              </a:spcBef>
              <a:spcAft>
                <a:spcPts val="0"/>
              </a:spcAft>
              <a:buNone/>
            </a:pPr>
            <a:r>
              <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Carliner’s lit review</a:t>
            </a:r>
            <a:r>
              <a:rPr lang="en-US" sz="240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2021), identified seven factors that facilitate that relationship.</a:t>
            </a:r>
          </a:p>
          <a:p>
            <a:pPr marL="1200150" marR="0" lvl="1" indent="-742950">
              <a:lnSpc>
                <a:spcPct val="107000"/>
              </a:lnSpc>
              <a:spcBef>
                <a:spcPts val="0"/>
              </a:spcBef>
              <a:spcAft>
                <a:spcPts val="0"/>
              </a:spcAft>
              <a:buFont typeface="+mj-lt"/>
              <a:buAutoNum type="arabicPeriod"/>
            </a:pPr>
            <a:r>
              <a:rPr lang="en-US" sz="2400">
                <a:solidFill>
                  <a:srgbClr val="222222"/>
                </a:solidFill>
                <a:latin typeface="Calibri" panose="020F0502020204030204" pitchFamily="34" charset="0"/>
                <a:ea typeface="Calibri" panose="020F0502020204030204" pitchFamily="34" charset="0"/>
                <a:cs typeface="Calibri" panose="020F0502020204030204" pitchFamily="34" charset="0"/>
              </a:rPr>
              <a:t>Communication: sharing a common vocabulary</a:t>
            </a:r>
          </a:p>
          <a:p>
            <a:pPr marL="1200150" marR="0" lvl="1" indent="-742950">
              <a:lnSpc>
                <a:spcPct val="107000"/>
              </a:lnSpc>
              <a:spcBef>
                <a:spcPts val="0"/>
              </a:spcBef>
              <a:spcAft>
                <a:spcPts val="0"/>
              </a:spcAft>
              <a:buFont typeface="+mj-lt"/>
              <a:buAutoNum type="arabicPeriod"/>
            </a:pPr>
            <a:r>
              <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Attitude: being mentally prepared to work as a team</a:t>
            </a:r>
          </a:p>
          <a:p>
            <a:pPr marL="1200150" marR="0" lvl="1" indent="-742950">
              <a:lnSpc>
                <a:spcPct val="107000"/>
              </a:lnSpc>
              <a:spcBef>
                <a:spcPts val="0"/>
              </a:spcBef>
              <a:spcAft>
                <a:spcPts val="0"/>
              </a:spcAft>
              <a:buFont typeface="+mj-lt"/>
              <a:buAutoNum type="arabicPeriod"/>
            </a:pPr>
            <a:r>
              <a:rPr lang="en-US" sz="2400">
                <a:solidFill>
                  <a:srgbClr val="222222"/>
                </a:solidFill>
                <a:latin typeface="Calibri" panose="020F0502020204030204" pitchFamily="34" charset="0"/>
                <a:ea typeface="Calibri" panose="020F0502020204030204" pitchFamily="34" charset="0"/>
                <a:cs typeface="Calibri" panose="020F0502020204030204" pitchFamily="34" charset="0"/>
              </a:rPr>
              <a:t>Trust: developing a rapport and getting buy-in</a:t>
            </a:r>
          </a:p>
          <a:p>
            <a:pPr marL="1200150" marR="0" lvl="1" indent="-742950">
              <a:lnSpc>
                <a:spcPct val="107000"/>
              </a:lnSpc>
              <a:spcBef>
                <a:spcPts val="0"/>
              </a:spcBef>
              <a:spcAft>
                <a:spcPts val="0"/>
              </a:spcAft>
              <a:buFont typeface="+mj-lt"/>
              <a:buAutoNum type="arabicPeriod"/>
            </a:pPr>
            <a:r>
              <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Commitment: completing assigned tasks on time and sharing responsibilities for the quality of courses</a:t>
            </a:r>
          </a:p>
          <a:p>
            <a:pPr marL="1200150" marR="0" lvl="1" indent="-742950">
              <a:lnSpc>
                <a:spcPct val="107000"/>
              </a:lnSpc>
              <a:spcBef>
                <a:spcPts val="0"/>
              </a:spcBef>
              <a:spcAft>
                <a:spcPts val="0"/>
              </a:spcAft>
              <a:buFont typeface="+mj-lt"/>
              <a:buAutoNum type="arabicPeriod"/>
            </a:pPr>
            <a:r>
              <a:rPr lang="en-US" sz="2400">
                <a:solidFill>
                  <a:srgbClr val="222222"/>
                </a:solidFill>
                <a:latin typeface="Calibri" panose="020F0502020204030204" pitchFamily="34" charset="0"/>
                <a:ea typeface="Calibri" panose="020F0502020204030204" pitchFamily="34" charset="0"/>
                <a:cs typeface="Calibri" panose="020F0502020204030204" pitchFamily="34" charset="0"/>
              </a:rPr>
              <a:t>Flexibility: allocating enough time to work yet being willing to adjust</a:t>
            </a:r>
          </a:p>
          <a:p>
            <a:pPr marL="1200150" marR="0" lvl="1" indent="-742950">
              <a:lnSpc>
                <a:spcPct val="107000"/>
              </a:lnSpc>
              <a:spcBef>
                <a:spcPts val="0"/>
              </a:spcBef>
              <a:spcAft>
                <a:spcPts val="0"/>
              </a:spcAft>
              <a:buFont typeface="+mj-lt"/>
              <a:buAutoNum type="arabicPeriod"/>
            </a:pPr>
            <a:r>
              <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rPr>
              <a:t>Empowerment: level of control over the course-design process and level of autonomy during the design</a:t>
            </a:r>
          </a:p>
          <a:p>
            <a:pPr marL="1200150" marR="0" lvl="1" indent="-742950">
              <a:lnSpc>
                <a:spcPct val="107000"/>
              </a:lnSpc>
              <a:spcBef>
                <a:spcPts val="0"/>
              </a:spcBef>
              <a:spcAft>
                <a:spcPts val="0"/>
              </a:spcAft>
              <a:buFont typeface="+mj-lt"/>
              <a:buAutoNum type="arabicPeriod"/>
            </a:pPr>
            <a:r>
              <a:rPr lang="en-US" sz="2400">
                <a:solidFill>
                  <a:srgbClr val="222222"/>
                </a:solidFill>
                <a:latin typeface="Calibri" panose="020F0502020204030204" pitchFamily="34" charset="0"/>
                <a:ea typeface="Calibri" panose="020F0502020204030204" pitchFamily="34" charset="0"/>
                <a:cs typeface="Calibri" panose="020F0502020204030204" pitchFamily="34" charset="0"/>
              </a:rPr>
              <a:t>Healthy workplace culture: adequate resources, transparent design process, ensuring every member’s work is valued.</a:t>
            </a:r>
            <a:endParaRPr lang="en-US" sz="240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70558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1BAE-8D70-9E3E-91C4-5A5DDD84E01A}"/>
              </a:ext>
            </a:extLst>
          </p:cNvPr>
          <p:cNvSpPr>
            <a:spLocks noGrp="1"/>
          </p:cNvSpPr>
          <p:nvPr>
            <p:ph type="title"/>
          </p:nvPr>
        </p:nvSpPr>
        <p:spPr/>
        <p:txBody>
          <a:bodyPr/>
          <a:lstStyle/>
          <a:p>
            <a:r>
              <a:rPr lang="en-US">
                <a:latin typeface="+mn-lt"/>
              </a:rPr>
              <a:t>Factors Hindering SME &amp; ID Collaboration</a:t>
            </a:r>
          </a:p>
        </p:txBody>
      </p:sp>
      <p:sp>
        <p:nvSpPr>
          <p:cNvPr id="5" name="Content Placeholder 4">
            <a:extLst>
              <a:ext uri="{FF2B5EF4-FFF2-40B4-BE49-F238E27FC236}">
                <a16:creationId xmlns:a16="http://schemas.microsoft.com/office/drawing/2014/main" id="{26F026DD-6521-1727-4D31-36BFCE3213DC}"/>
              </a:ext>
            </a:extLst>
          </p:cNvPr>
          <p:cNvSpPr txBox="1">
            <a:spLocks noGrp="1"/>
          </p:cNvSpPr>
          <p:nvPr>
            <p:ph idx="1"/>
          </p:nvPr>
        </p:nvSpPr>
        <p:spPr>
          <a:xfrm>
            <a:off x="838200" y="2298191"/>
            <a:ext cx="10515600" cy="4118948"/>
          </a:xfrm>
          <a:prstGeom prst="rect">
            <a:avLst/>
          </a:prstGeom>
          <a:noFill/>
        </p:spPr>
        <p:txBody>
          <a:bodyPr wrap="square">
            <a:spAutoFit/>
          </a:bodyPr>
          <a:lstStyle/>
          <a:p>
            <a:pPr marL="971550" marR="0" lvl="1" indent="-514350">
              <a:lnSpc>
                <a:spcPct val="107000"/>
              </a:lnSpc>
              <a:spcBef>
                <a:spcPts val="0"/>
              </a:spcBef>
              <a:spcAft>
                <a:spcPts val="800"/>
              </a:spcAft>
              <a:buFont typeface="+mj-lt"/>
              <a:buAutoNum type="arabicPeriod"/>
            </a:pPr>
            <a:r>
              <a:rPr lang="en-US" sz="3600">
                <a:solidFill>
                  <a:srgbClr val="222222"/>
                </a:solidFill>
                <a:ea typeface="Calibri" panose="020F0502020204030204" pitchFamily="34" charset="0"/>
                <a:cs typeface="Calibri" panose="020F0502020204030204" pitchFamily="34" charset="0"/>
              </a:rPr>
              <a:t>Lack of clarity on the role of the ID</a:t>
            </a:r>
          </a:p>
          <a:p>
            <a:pPr marL="971550" marR="0" lvl="1" indent="-514350">
              <a:lnSpc>
                <a:spcPct val="107000"/>
              </a:lnSpc>
              <a:spcBef>
                <a:spcPts val="0"/>
              </a:spcBef>
              <a:spcAft>
                <a:spcPts val="800"/>
              </a:spcAft>
              <a:buFont typeface="+mj-lt"/>
              <a:buAutoNum type="arabicPeriod"/>
            </a:pPr>
            <a:r>
              <a:rPr lang="en-US" sz="3600">
                <a:solidFill>
                  <a:srgbClr val="222222"/>
                </a:solidFill>
                <a:effectLst/>
                <a:ea typeface="Calibri" panose="020F0502020204030204" pitchFamily="34" charset="0"/>
                <a:cs typeface="Calibri" panose="020F0502020204030204" pitchFamily="34" charset="0"/>
              </a:rPr>
              <a:t>Ineffective communication</a:t>
            </a:r>
          </a:p>
          <a:p>
            <a:pPr marL="971550" marR="0" lvl="1" indent="-514350">
              <a:lnSpc>
                <a:spcPct val="107000"/>
              </a:lnSpc>
              <a:spcBef>
                <a:spcPts val="0"/>
              </a:spcBef>
              <a:spcAft>
                <a:spcPts val="800"/>
              </a:spcAft>
              <a:buFont typeface="+mj-lt"/>
              <a:buAutoNum type="arabicPeriod"/>
            </a:pPr>
            <a:r>
              <a:rPr lang="en-US" sz="3600">
                <a:solidFill>
                  <a:srgbClr val="222222"/>
                </a:solidFill>
                <a:ea typeface="Calibri" panose="020F0502020204030204" pitchFamily="34" charset="0"/>
                <a:cs typeface="Calibri" panose="020F0502020204030204" pitchFamily="34" charset="0"/>
              </a:rPr>
              <a:t>Heavy workload</a:t>
            </a:r>
          </a:p>
          <a:p>
            <a:pPr marL="971550" marR="0" lvl="1" indent="-514350">
              <a:lnSpc>
                <a:spcPct val="107000"/>
              </a:lnSpc>
              <a:spcBef>
                <a:spcPts val="0"/>
              </a:spcBef>
              <a:spcAft>
                <a:spcPts val="800"/>
              </a:spcAft>
              <a:buFont typeface="+mj-lt"/>
              <a:buAutoNum type="arabicPeriod"/>
            </a:pPr>
            <a:r>
              <a:rPr lang="en-US" sz="3600">
                <a:solidFill>
                  <a:srgbClr val="222222"/>
                </a:solidFill>
                <a:effectLst/>
                <a:ea typeface="Calibri" panose="020F0502020204030204" pitchFamily="34" charset="0"/>
                <a:cs typeface="Calibri" panose="020F0502020204030204" pitchFamily="34" charset="0"/>
              </a:rPr>
              <a:t>Concern for academic autonomy</a:t>
            </a:r>
          </a:p>
          <a:p>
            <a:pPr marL="971550" marR="0" lvl="1" indent="-514350">
              <a:lnSpc>
                <a:spcPct val="107000"/>
              </a:lnSpc>
              <a:spcBef>
                <a:spcPts val="0"/>
              </a:spcBef>
              <a:spcAft>
                <a:spcPts val="800"/>
              </a:spcAft>
              <a:buFont typeface="+mj-lt"/>
              <a:buAutoNum type="arabicPeriod"/>
            </a:pPr>
            <a:r>
              <a:rPr lang="en-US" sz="3600">
                <a:solidFill>
                  <a:srgbClr val="222222"/>
                </a:solidFill>
                <a:ea typeface="Calibri" panose="020F0502020204030204" pitchFamily="34" charset="0"/>
                <a:cs typeface="Calibri" panose="020F0502020204030204" pitchFamily="34" charset="0"/>
              </a:rPr>
              <a:t>Ambiguity of status</a:t>
            </a:r>
          </a:p>
          <a:p>
            <a:pPr marL="457200" marR="0" lvl="1" indent="0">
              <a:lnSpc>
                <a:spcPct val="107000"/>
              </a:lnSpc>
              <a:spcBef>
                <a:spcPts val="0"/>
              </a:spcBef>
              <a:spcAft>
                <a:spcPts val="800"/>
              </a:spcAft>
              <a:buNone/>
            </a:pPr>
            <a:r>
              <a:rPr lang="en-US" sz="3600">
                <a:solidFill>
                  <a:srgbClr val="222222"/>
                </a:solidFill>
                <a:ea typeface="Calibri" panose="020F0502020204030204" pitchFamily="34" charset="0"/>
                <a:cs typeface="Calibri" panose="020F0502020204030204" pitchFamily="34" charset="0"/>
              </a:rPr>
              <a:t>Lack of institutional support for an ID.</a:t>
            </a:r>
            <a:endParaRPr lang="en-US" sz="36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600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2D9B-85D9-D083-6AB7-43BAA33A000B}"/>
              </a:ext>
            </a:extLst>
          </p:cNvPr>
          <p:cNvSpPr>
            <a:spLocks noGrp="1"/>
          </p:cNvSpPr>
          <p:nvPr>
            <p:ph type="title"/>
          </p:nvPr>
        </p:nvSpPr>
        <p:spPr/>
        <p:txBody>
          <a:bodyPr/>
          <a:lstStyle/>
          <a:p>
            <a:r>
              <a:rPr lang="en-US">
                <a:latin typeface="+mn-lt"/>
              </a:rPr>
              <a:t>What About Canvas?</a:t>
            </a:r>
          </a:p>
        </p:txBody>
      </p:sp>
      <p:sp>
        <p:nvSpPr>
          <p:cNvPr id="3" name="Content Placeholder 2">
            <a:extLst>
              <a:ext uri="{FF2B5EF4-FFF2-40B4-BE49-F238E27FC236}">
                <a16:creationId xmlns:a16="http://schemas.microsoft.com/office/drawing/2014/main" id="{736819DB-C8DB-7E04-5FE7-6AA530DF6961}"/>
              </a:ext>
            </a:extLst>
          </p:cNvPr>
          <p:cNvSpPr>
            <a:spLocks noGrp="1"/>
          </p:cNvSpPr>
          <p:nvPr>
            <p:ph idx="1"/>
          </p:nvPr>
        </p:nvSpPr>
        <p:spPr/>
        <p:txBody>
          <a:bodyPr>
            <a:normAutofit/>
          </a:bodyPr>
          <a:lstStyle/>
          <a:p>
            <a:pPr marL="1028700" marR="0" lvl="1" indent="-571500">
              <a:lnSpc>
                <a:spcPct val="107000"/>
              </a:lnSpc>
              <a:spcBef>
                <a:spcPts val="0"/>
              </a:spcBef>
              <a:spcAft>
                <a:spcPts val="800"/>
              </a:spcAft>
              <a:buFont typeface="Arial" panose="020B0604020202020204" pitchFamily="34" charset="0"/>
              <a:buChar char="•"/>
            </a:pPr>
            <a:r>
              <a:rPr lang="en-US" sz="2800">
                <a:ea typeface="Calibri" panose="020F0502020204030204" pitchFamily="34" charset="0"/>
                <a:cs typeface="Times New Roman" panose="02020603050405020304" pitchFamily="18" charset="0"/>
              </a:rPr>
              <a:t>Templates may be viewed as an infringement on academic freedom by some faculty members because it appears too prescriptive at first glance</a:t>
            </a:r>
          </a:p>
          <a:p>
            <a:pPr marL="1760220" lvl="2" indent="-571500">
              <a:lnSpc>
                <a:spcPct val="107000"/>
              </a:lnSpc>
              <a:spcAft>
                <a:spcPts val="800"/>
              </a:spcAft>
              <a:buFont typeface="Arial" panose="020B0604020202020204" pitchFamily="34" charset="0"/>
              <a:buChar char="•"/>
            </a:pPr>
            <a:r>
              <a:rPr lang="en-US" sz="2800">
                <a:ea typeface="Calibri" panose="020F0502020204030204" pitchFamily="34" charset="0"/>
                <a:cs typeface="Times New Roman" panose="02020603050405020304" pitchFamily="18" charset="0"/>
              </a:rPr>
              <a:t>However, a 2012 survey conducted at the University of Baltimore noted that the quality of online learning and student satisfaction were dependent upon instructional design (Gillingham &amp; Molinari, 2012)</a:t>
            </a:r>
          </a:p>
        </p:txBody>
      </p:sp>
    </p:spTree>
    <p:extLst>
      <p:ext uri="{BB962C8B-B14F-4D97-AF65-F5344CB8AC3E}">
        <p14:creationId xmlns:p14="http://schemas.microsoft.com/office/powerpoint/2010/main" val="166379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2D9B-85D9-D083-6AB7-43BAA33A000B}"/>
              </a:ext>
            </a:extLst>
          </p:cNvPr>
          <p:cNvSpPr>
            <a:spLocks noGrp="1"/>
          </p:cNvSpPr>
          <p:nvPr>
            <p:ph type="title"/>
          </p:nvPr>
        </p:nvSpPr>
        <p:spPr/>
        <p:txBody>
          <a:bodyPr/>
          <a:lstStyle/>
          <a:p>
            <a:r>
              <a:rPr lang="en-US">
                <a:latin typeface="+mn-lt"/>
              </a:rPr>
              <a:t>Canvas Templates &amp; Academic Freedom</a:t>
            </a:r>
          </a:p>
        </p:txBody>
      </p:sp>
      <p:sp>
        <p:nvSpPr>
          <p:cNvPr id="3" name="Content Placeholder 2">
            <a:extLst>
              <a:ext uri="{FF2B5EF4-FFF2-40B4-BE49-F238E27FC236}">
                <a16:creationId xmlns:a16="http://schemas.microsoft.com/office/drawing/2014/main" id="{736819DB-C8DB-7E04-5FE7-6AA530DF6961}"/>
              </a:ext>
            </a:extLst>
          </p:cNvPr>
          <p:cNvSpPr>
            <a:spLocks noGrp="1"/>
          </p:cNvSpPr>
          <p:nvPr>
            <p:ph idx="1"/>
          </p:nvPr>
        </p:nvSpPr>
        <p:spPr/>
        <p:txBody>
          <a:bodyPr>
            <a:normAutofit/>
          </a:bodyPr>
          <a:lstStyle/>
          <a:p>
            <a:pPr marL="1028700" marR="0" lvl="1" indent="-571500">
              <a:lnSpc>
                <a:spcPct val="107000"/>
              </a:lnSpc>
              <a:spcBef>
                <a:spcPts val="0"/>
              </a:spcBef>
              <a:spcAft>
                <a:spcPts val="800"/>
              </a:spcAft>
              <a:buFont typeface="Arial" panose="020B0604020202020204" pitchFamily="34" charset="0"/>
              <a:buChar char="•"/>
            </a:pPr>
            <a:r>
              <a:rPr lang="en-US">
                <a:ea typeface="Calibri" panose="020F0502020204030204" pitchFamily="34" charset="0"/>
                <a:cs typeface="Times New Roman" panose="02020603050405020304" pitchFamily="18" charset="0"/>
              </a:rPr>
              <a:t>Another study conducted at a department of public administration program at a mid-Atlantic university found that a collaborative effort with faculty resulted in a high satisfaction rate when implementing templates for online courses</a:t>
            </a:r>
          </a:p>
          <a:p>
            <a:pPr marL="1474470" lvl="2" indent="-285750">
              <a:lnSpc>
                <a:spcPct val="107000"/>
              </a:lnSpc>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Approximately 78% of them strongly and somewhat agreed that the template was helpful in terms of entry point consistency, standardization, layout, and ease to locate foundation information. </a:t>
            </a:r>
          </a:p>
          <a:p>
            <a:pPr marL="1474470" lvl="2" indent="-285750">
              <a:lnSpc>
                <a:spcPct val="107000"/>
              </a:lnSpc>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Of faculty respondents, 67% strongly and somewhat agreed that the template was helpful in terms of ease to identify materials and being clear; and </a:t>
            </a:r>
          </a:p>
          <a:p>
            <a:pPr marL="1474470" lvl="2" indent="-285750">
              <a:lnSpc>
                <a:spcPct val="107000"/>
              </a:lnSpc>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56% of them considered the template provided ease in identifying faculty information (Scutelnicu et al., 2019).</a:t>
            </a:r>
          </a:p>
        </p:txBody>
      </p:sp>
    </p:spTree>
    <p:extLst>
      <p:ext uri="{BB962C8B-B14F-4D97-AF65-F5344CB8AC3E}">
        <p14:creationId xmlns:p14="http://schemas.microsoft.com/office/powerpoint/2010/main" val="1445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B909-A239-431A-F052-2BBFBDF86D78}"/>
              </a:ext>
            </a:extLst>
          </p:cNvPr>
          <p:cNvSpPr>
            <a:spLocks noGrp="1"/>
          </p:cNvSpPr>
          <p:nvPr>
            <p:ph type="title"/>
          </p:nvPr>
        </p:nvSpPr>
        <p:spPr/>
        <p:txBody>
          <a:bodyPr/>
          <a:lstStyle/>
          <a:p>
            <a:r>
              <a:rPr lang="en-US">
                <a:latin typeface="+mn-lt"/>
              </a:rPr>
              <a:t>Impact on Faculty Workload</a:t>
            </a:r>
          </a:p>
        </p:txBody>
      </p:sp>
      <p:sp>
        <p:nvSpPr>
          <p:cNvPr id="3" name="Content Placeholder 2">
            <a:extLst>
              <a:ext uri="{FF2B5EF4-FFF2-40B4-BE49-F238E27FC236}">
                <a16:creationId xmlns:a16="http://schemas.microsoft.com/office/drawing/2014/main" id="{C462B1CD-7A40-270C-A5AF-0852455B9EB7}"/>
              </a:ext>
            </a:extLst>
          </p:cNvPr>
          <p:cNvSpPr>
            <a:spLocks noGrp="1"/>
          </p:cNvSpPr>
          <p:nvPr>
            <p:ph idx="1"/>
          </p:nvPr>
        </p:nvSpPr>
        <p:spPr/>
        <p:txBody>
          <a:bodyPr>
            <a:normAutofit fontScale="77500" lnSpcReduction="20000"/>
          </a:bodyPr>
          <a:lstStyle/>
          <a:p>
            <a:pPr marL="742950" indent="-742950">
              <a:buFont typeface="Arial" panose="020B0604020202020204" pitchFamily="34" charset="0"/>
              <a:buChar char="•"/>
            </a:pPr>
            <a:r>
              <a:rPr lang="en-US" sz="3600"/>
              <a:t>Using the template to create a course</a:t>
            </a:r>
          </a:p>
          <a:p>
            <a:pPr marL="1474470" lvl="1" indent="-742950">
              <a:buFont typeface="Arial" panose="020B0604020202020204" pitchFamily="34" charset="0"/>
              <a:buChar char="•"/>
            </a:pPr>
            <a:r>
              <a:rPr lang="en-US" sz="3600"/>
              <a:t>47 faculty hours</a:t>
            </a:r>
          </a:p>
          <a:p>
            <a:pPr marL="742950" indent="-742950">
              <a:buFont typeface="Arial" panose="020B0604020202020204" pitchFamily="34" charset="0"/>
              <a:buChar char="•"/>
            </a:pPr>
            <a:r>
              <a:rPr lang="en-US" sz="3600"/>
              <a:t>Switching to the template halfway through the alignment process</a:t>
            </a:r>
          </a:p>
          <a:p>
            <a:pPr marL="1474470" lvl="1" indent="-742950">
              <a:buFont typeface="Arial" panose="020B0604020202020204" pitchFamily="34" charset="0"/>
              <a:buChar char="•"/>
            </a:pPr>
            <a:r>
              <a:rPr lang="en-US" sz="3600"/>
              <a:t>55 faculty hours</a:t>
            </a:r>
          </a:p>
          <a:p>
            <a:pPr marL="1474470" lvl="1" indent="-742950">
              <a:buFont typeface="Arial" panose="020B0604020202020204" pitchFamily="34" charset="0"/>
              <a:buChar char="•"/>
            </a:pPr>
            <a:r>
              <a:rPr lang="en-US" sz="3600"/>
              <a:t>60 instructional designer support hours</a:t>
            </a:r>
          </a:p>
          <a:p>
            <a:pPr marL="742950" indent="-742950">
              <a:buFont typeface="Arial" panose="020B0604020202020204" pitchFamily="34" charset="0"/>
              <a:buChar char="•"/>
            </a:pPr>
            <a:r>
              <a:rPr lang="en-US" sz="3600"/>
              <a:t>Switching to the template to remediate the course for final alignment</a:t>
            </a:r>
          </a:p>
          <a:p>
            <a:pPr marL="1474470" lvl="1" indent="-742950">
              <a:buFont typeface="Arial" panose="020B0604020202020204" pitchFamily="34" charset="0"/>
              <a:buChar char="•"/>
            </a:pPr>
            <a:r>
              <a:rPr lang="en-US" sz="3600"/>
              <a:t>170 faculty hours</a:t>
            </a:r>
          </a:p>
          <a:p>
            <a:pPr marL="1474470" lvl="1" indent="-742950">
              <a:buFont typeface="Arial" panose="020B0604020202020204" pitchFamily="34" charset="0"/>
              <a:buChar char="•"/>
            </a:pPr>
            <a:r>
              <a:rPr lang="en-US" sz="3600"/>
              <a:t>70 instructional designer hours</a:t>
            </a:r>
          </a:p>
          <a:p>
            <a:pPr marL="0" indent="0">
              <a:buNone/>
            </a:pPr>
            <a:endParaRPr lang="en-US"/>
          </a:p>
        </p:txBody>
      </p:sp>
    </p:spTree>
    <p:extLst>
      <p:ext uri="{BB962C8B-B14F-4D97-AF65-F5344CB8AC3E}">
        <p14:creationId xmlns:p14="http://schemas.microsoft.com/office/powerpoint/2010/main" val="6354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A1CC-2313-1FAE-7CE8-C1B4D8C69E53}"/>
              </a:ext>
            </a:extLst>
          </p:cNvPr>
          <p:cNvSpPr>
            <a:spLocks noGrp="1"/>
          </p:cNvSpPr>
          <p:nvPr>
            <p:ph type="title"/>
          </p:nvPr>
        </p:nvSpPr>
        <p:spPr/>
        <p:txBody>
          <a:bodyPr/>
          <a:lstStyle/>
          <a:p>
            <a:r>
              <a:rPr lang="en-US">
                <a:latin typeface="+mn-lt"/>
              </a:rPr>
              <a:t>Session Description</a:t>
            </a:r>
          </a:p>
        </p:txBody>
      </p:sp>
      <p:sp>
        <p:nvSpPr>
          <p:cNvPr id="3" name="Content Placeholder 2">
            <a:extLst>
              <a:ext uri="{FF2B5EF4-FFF2-40B4-BE49-F238E27FC236}">
                <a16:creationId xmlns:a16="http://schemas.microsoft.com/office/drawing/2014/main" id="{506ECB54-3E1D-1FE1-00E7-4C12AA46A571}"/>
              </a:ext>
            </a:extLst>
          </p:cNvPr>
          <p:cNvSpPr>
            <a:spLocks noGrp="1"/>
          </p:cNvSpPr>
          <p:nvPr>
            <p:ph idx="1"/>
          </p:nvPr>
        </p:nvSpPr>
        <p:spPr/>
        <p:txBody>
          <a:bodyPr>
            <a:normAutofit fontScale="77500" lnSpcReduction="20000"/>
          </a:bodyPr>
          <a:lstStyle/>
          <a:p>
            <a:pPr marL="0" indent="0">
              <a:lnSpc>
                <a:spcPct val="200000"/>
              </a:lnSpc>
              <a:buNone/>
            </a:pPr>
            <a:r>
              <a:rPr lang="en-US"/>
              <a:t>Academic freedom is a fundamental concept to ensure that institutions of higher education function for the public good without undue pressure from external influences.  Part of academic freedom provides faculty freedom in the classroom to discuss their subject.  This provides an opportunity to introduce theories, concepts, and experiences that challenge long-held patriarchal and Eurocentric paradigms of higher education to create a more inclusive environment in our learning spaces.  Join us for discussions about academic freedom, its relationship to curriculum, and how it provides the opportunity to create a sense of belonging for all our students, particularly those often marginalized and silenced within academia.</a:t>
            </a:r>
          </a:p>
        </p:txBody>
      </p:sp>
    </p:spTree>
    <p:extLst>
      <p:ext uri="{BB962C8B-B14F-4D97-AF65-F5344CB8AC3E}">
        <p14:creationId xmlns:p14="http://schemas.microsoft.com/office/powerpoint/2010/main" val="312168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A2D2-5C82-7219-179A-640E32E0D21C}"/>
              </a:ext>
            </a:extLst>
          </p:cNvPr>
          <p:cNvSpPr>
            <a:spLocks noGrp="1"/>
          </p:cNvSpPr>
          <p:nvPr>
            <p:ph type="title"/>
          </p:nvPr>
        </p:nvSpPr>
        <p:spPr/>
        <p:txBody>
          <a:bodyPr/>
          <a:lstStyle/>
          <a:p>
            <a:r>
              <a:rPr lang="en-US">
                <a:latin typeface="+mn-lt"/>
              </a:rPr>
              <a:t>Instructional Design &amp; Student Learning</a:t>
            </a:r>
          </a:p>
        </p:txBody>
      </p:sp>
      <p:pic>
        <p:nvPicPr>
          <p:cNvPr id="4" name="Picture 3">
            <a:extLst>
              <a:ext uri="{FF2B5EF4-FFF2-40B4-BE49-F238E27FC236}">
                <a16:creationId xmlns:a16="http://schemas.microsoft.com/office/drawing/2014/main" id="{BF35A418-3CA8-CC65-EDC3-53400DB57AB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439"/>
          <a:stretch/>
        </p:blipFill>
        <p:spPr bwMode="auto">
          <a:xfrm>
            <a:off x="2980706" y="2399126"/>
            <a:ext cx="5513376" cy="4307395"/>
          </a:xfrm>
          <a:prstGeom prst="rect">
            <a:avLst/>
          </a:prstGeom>
          <a:noFill/>
          <a:ln>
            <a:noFill/>
          </a:ln>
        </p:spPr>
      </p:pic>
    </p:spTree>
    <p:extLst>
      <p:ext uri="{BB962C8B-B14F-4D97-AF65-F5344CB8AC3E}">
        <p14:creationId xmlns:p14="http://schemas.microsoft.com/office/powerpoint/2010/main" val="135964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DBFE-9B9E-DA28-4D51-F6D533F137A7}"/>
              </a:ext>
            </a:extLst>
          </p:cNvPr>
          <p:cNvSpPr>
            <a:spLocks noGrp="1"/>
          </p:cNvSpPr>
          <p:nvPr>
            <p:ph type="title"/>
          </p:nvPr>
        </p:nvSpPr>
        <p:spPr/>
        <p:txBody>
          <a:bodyPr/>
          <a:lstStyle/>
          <a:p>
            <a:r>
              <a:rPr lang="en-US">
                <a:latin typeface="+mn-lt"/>
              </a:rPr>
              <a:t>Academic Freedom &amp; the COR</a:t>
            </a:r>
          </a:p>
        </p:txBody>
      </p:sp>
      <p:sp>
        <p:nvSpPr>
          <p:cNvPr id="3" name="Content Placeholder 2">
            <a:extLst>
              <a:ext uri="{FF2B5EF4-FFF2-40B4-BE49-F238E27FC236}">
                <a16:creationId xmlns:a16="http://schemas.microsoft.com/office/drawing/2014/main" id="{9165F3BB-946D-1FD5-BBA1-A9595FDA2A33}"/>
              </a:ext>
            </a:extLst>
          </p:cNvPr>
          <p:cNvSpPr>
            <a:spLocks noGrp="1"/>
          </p:cNvSpPr>
          <p:nvPr>
            <p:ph idx="1"/>
          </p:nvPr>
        </p:nvSpPr>
        <p:spPr>
          <a:xfrm>
            <a:off x="838200" y="2526007"/>
            <a:ext cx="10515600" cy="3591517"/>
          </a:xfrm>
        </p:spPr>
        <p:txBody>
          <a:bodyPr/>
          <a:lstStyle/>
          <a:p>
            <a:r>
              <a:rPr lang="en-US"/>
              <a:t>Instructors must teach to the COR (Course Outline of Record)</a:t>
            </a:r>
          </a:p>
          <a:p>
            <a:r>
              <a:rPr lang="en-US"/>
              <a:t>Use of Academic Freedom to develop COR</a:t>
            </a:r>
          </a:p>
          <a:p>
            <a:r>
              <a:rPr lang="en-US"/>
              <a:t>Embed equity in the COR</a:t>
            </a:r>
          </a:p>
          <a:p>
            <a:r>
              <a:rPr lang="en-US">
                <a:hlinkClick r:id="rId3"/>
              </a:rPr>
              <a:t>Resolution 9.01 Fall 2021</a:t>
            </a:r>
            <a:r>
              <a:rPr lang="en-US"/>
              <a:t>: Adding Culturally Responsive Curriculum, Equity Mindedness and Anti-Racism to Course Outline of Record (COR) Requirements in Title 5</a:t>
            </a:r>
          </a:p>
          <a:p>
            <a:r>
              <a:rPr lang="en-US"/>
              <a:t>CCCO Guidance—</a:t>
            </a:r>
            <a:r>
              <a:rPr lang="en-US">
                <a:hlinkClick r:id="rId4"/>
              </a:rPr>
              <a:t>DEI in Curriculum: Model Principles and Practices</a:t>
            </a:r>
            <a:endParaRPr lang="en-US"/>
          </a:p>
        </p:txBody>
      </p:sp>
    </p:spTree>
    <p:extLst>
      <p:ext uri="{BB962C8B-B14F-4D97-AF65-F5344CB8AC3E}">
        <p14:creationId xmlns:p14="http://schemas.microsoft.com/office/powerpoint/2010/main" val="346617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14CE-6D8D-DDA0-9A28-137640620011}"/>
              </a:ext>
            </a:extLst>
          </p:cNvPr>
          <p:cNvSpPr>
            <a:spLocks noGrp="1"/>
          </p:cNvSpPr>
          <p:nvPr>
            <p:ph type="title"/>
          </p:nvPr>
        </p:nvSpPr>
        <p:spPr/>
        <p:txBody>
          <a:bodyPr/>
          <a:lstStyle/>
          <a:p>
            <a:r>
              <a:rPr lang="en-US">
                <a:latin typeface="+mn-lt"/>
              </a:rPr>
              <a:t>IDEAA, Academic Freedom, &amp; Curriculum: 1 of 2</a:t>
            </a:r>
          </a:p>
        </p:txBody>
      </p:sp>
      <p:sp>
        <p:nvSpPr>
          <p:cNvPr id="3" name="Content Placeholder 2">
            <a:extLst>
              <a:ext uri="{FF2B5EF4-FFF2-40B4-BE49-F238E27FC236}">
                <a16:creationId xmlns:a16="http://schemas.microsoft.com/office/drawing/2014/main" id="{4FC4C949-CE3A-D75D-2F38-F38748533928}"/>
              </a:ext>
            </a:extLst>
          </p:cNvPr>
          <p:cNvSpPr>
            <a:spLocks noGrp="1"/>
          </p:cNvSpPr>
          <p:nvPr>
            <p:ph idx="1"/>
          </p:nvPr>
        </p:nvSpPr>
        <p:spPr>
          <a:xfrm>
            <a:off x="838199" y="2848616"/>
            <a:ext cx="10515600" cy="3099901"/>
          </a:xfrm>
        </p:spPr>
        <p:txBody>
          <a:bodyPr>
            <a:normAutofit/>
          </a:bodyPr>
          <a:lstStyle/>
          <a:p>
            <a:r>
              <a:rPr lang="en-US" sz="2800"/>
              <a:t>The connection between academic freedom and equity is fundamental.</a:t>
            </a:r>
          </a:p>
          <a:p>
            <a:r>
              <a:rPr lang="en-US" sz="2800"/>
              <a:t>Without the rights of faculty to speak, research, and pursue diverse ideas, equity is not possible.</a:t>
            </a:r>
          </a:p>
          <a:p>
            <a:r>
              <a:rPr lang="en-US" sz="2800"/>
              <a:t>Academic freedoms allow faculty to academically challenge racist ideologies and structures in the context of their expertise  </a:t>
            </a:r>
          </a:p>
          <a:p>
            <a:pPr marL="0" indent="0">
              <a:buNone/>
            </a:pPr>
            <a:endParaRPr lang="en-US" sz="2800"/>
          </a:p>
        </p:txBody>
      </p:sp>
    </p:spTree>
    <p:extLst>
      <p:ext uri="{BB962C8B-B14F-4D97-AF65-F5344CB8AC3E}">
        <p14:creationId xmlns:p14="http://schemas.microsoft.com/office/powerpoint/2010/main" val="334578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14CE-6D8D-DDA0-9A28-137640620011}"/>
              </a:ext>
            </a:extLst>
          </p:cNvPr>
          <p:cNvSpPr>
            <a:spLocks noGrp="1"/>
          </p:cNvSpPr>
          <p:nvPr>
            <p:ph type="title"/>
          </p:nvPr>
        </p:nvSpPr>
        <p:spPr/>
        <p:txBody>
          <a:bodyPr/>
          <a:lstStyle/>
          <a:p>
            <a:r>
              <a:rPr lang="en-US">
                <a:latin typeface="+mn-lt"/>
              </a:rPr>
              <a:t>IDEAA, Academic Freedom, &amp; Curriculum: 2 of 2</a:t>
            </a:r>
          </a:p>
        </p:txBody>
      </p:sp>
      <p:sp>
        <p:nvSpPr>
          <p:cNvPr id="3" name="Content Placeholder 2">
            <a:extLst>
              <a:ext uri="{FF2B5EF4-FFF2-40B4-BE49-F238E27FC236}">
                <a16:creationId xmlns:a16="http://schemas.microsoft.com/office/drawing/2014/main" id="{4FC4C949-CE3A-D75D-2F38-F38748533928}"/>
              </a:ext>
            </a:extLst>
          </p:cNvPr>
          <p:cNvSpPr>
            <a:spLocks noGrp="1"/>
          </p:cNvSpPr>
          <p:nvPr>
            <p:ph idx="1"/>
          </p:nvPr>
        </p:nvSpPr>
        <p:spPr>
          <a:xfrm>
            <a:off x="838199" y="2396332"/>
            <a:ext cx="10515600" cy="4240446"/>
          </a:xfrm>
        </p:spPr>
        <p:txBody>
          <a:bodyPr>
            <a:normAutofit/>
          </a:bodyPr>
          <a:lstStyle/>
          <a:p>
            <a:r>
              <a:rPr lang="en-US" sz="2800"/>
              <a:t>Academic freedom allows students to be introduced to a diverse range of ideas that often contrast and compete with  each other within an academic framework and invites them to participate in rigorous analysis, the development of an independent critical judgment </a:t>
            </a:r>
          </a:p>
          <a:p>
            <a:r>
              <a:rPr lang="en-US" sz="2800"/>
              <a:t>Allows faculty members the freedom to shape their courses in a way that allows for their subjects to be viewed, analyzed from different and specific lenses, particularly when the contrast with more traditional established theories</a:t>
            </a:r>
          </a:p>
          <a:p>
            <a:endParaRPr lang="en-US" sz="2800"/>
          </a:p>
        </p:txBody>
      </p:sp>
    </p:spTree>
    <p:extLst>
      <p:ext uri="{BB962C8B-B14F-4D97-AF65-F5344CB8AC3E}">
        <p14:creationId xmlns:p14="http://schemas.microsoft.com/office/powerpoint/2010/main" val="221448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A992-10DE-59A7-821C-E997879F94D2}"/>
              </a:ext>
            </a:extLst>
          </p:cNvPr>
          <p:cNvSpPr>
            <a:spLocks noGrp="1"/>
          </p:cNvSpPr>
          <p:nvPr>
            <p:ph type="title"/>
          </p:nvPr>
        </p:nvSpPr>
        <p:spPr/>
        <p:txBody>
          <a:bodyPr/>
          <a:lstStyle/>
          <a:p>
            <a:r>
              <a:rPr lang="en-US">
                <a:latin typeface="+mn-lt"/>
              </a:rPr>
              <a:t>Next Steps: Role of Academic Senates &amp; Curriculum Committees</a:t>
            </a:r>
          </a:p>
        </p:txBody>
      </p:sp>
      <p:sp>
        <p:nvSpPr>
          <p:cNvPr id="3" name="Content Placeholder 2">
            <a:extLst>
              <a:ext uri="{FF2B5EF4-FFF2-40B4-BE49-F238E27FC236}">
                <a16:creationId xmlns:a16="http://schemas.microsoft.com/office/drawing/2014/main" id="{519FDF8D-673D-F4B9-2E5A-F3B3E981D0E2}"/>
              </a:ext>
            </a:extLst>
          </p:cNvPr>
          <p:cNvSpPr>
            <a:spLocks noGrp="1"/>
          </p:cNvSpPr>
          <p:nvPr>
            <p:ph idx="1"/>
          </p:nvPr>
        </p:nvSpPr>
        <p:spPr/>
        <p:txBody>
          <a:bodyPr>
            <a:normAutofit/>
          </a:bodyPr>
          <a:lstStyle/>
          <a:p>
            <a:pPr marL="457200" lvl="0" indent="-342900" algn="l" rtl="0">
              <a:spcBef>
                <a:spcPts val="800"/>
              </a:spcBef>
              <a:spcAft>
                <a:spcPts val="0"/>
              </a:spcAft>
              <a:buSzPts val="1800"/>
              <a:buChar char="●"/>
            </a:pPr>
            <a:r>
              <a:rPr lang="en-US" sz="2400" b="1"/>
              <a:t>Review and revise college governance policies </a:t>
            </a:r>
            <a:r>
              <a:rPr lang="en-US" sz="2400"/>
              <a:t>to ensure that academic freedom is protected for all faculty</a:t>
            </a:r>
          </a:p>
          <a:p>
            <a:pPr marL="457200" lvl="0" indent="-342900" algn="l" rtl="0">
              <a:spcBef>
                <a:spcPts val="0"/>
              </a:spcBef>
              <a:spcAft>
                <a:spcPts val="0"/>
              </a:spcAft>
              <a:buSzPts val="1800"/>
              <a:buChar char="●"/>
            </a:pPr>
            <a:r>
              <a:rPr lang="en-US" sz="2400" b="1"/>
              <a:t>Provide professional development </a:t>
            </a:r>
            <a:r>
              <a:rPr lang="en-US" sz="2400"/>
              <a:t>on the privileges and responsibilities of academic freedom for all faculty, administrators, and board members</a:t>
            </a:r>
          </a:p>
          <a:p>
            <a:pPr marL="457200" lvl="0" indent="-342900" algn="l" rtl="0">
              <a:spcBef>
                <a:spcPts val="0"/>
              </a:spcBef>
              <a:spcAft>
                <a:spcPts val="0"/>
              </a:spcAft>
              <a:buSzPts val="1800"/>
              <a:buChar char="●"/>
            </a:pPr>
            <a:r>
              <a:rPr lang="en-US" sz="2400" b="1"/>
              <a:t>Adopt a statement</a:t>
            </a:r>
            <a:r>
              <a:rPr lang="en-US" sz="2400"/>
              <a:t> regarding the parameters and practice of academic freedom in a variety of areas such as:</a:t>
            </a:r>
          </a:p>
          <a:p>
            <a:pPr marL="914400" lvl="1" indent="-342900" algn="l" rtl="0">
              <a:spcBef>
                <a:spcPts val="0"/>
              </a:spcBef>
              <a:spcAft>
                <a:spcPts val="0"/>
              </a:spcAft>
              <a:buSzPts val="1800"/>
              <a:buChar char="○"/>
            </a:pPr>
            <a:r>
              <a:rPr lang="en-US" sz="2400"/>
              <a:t>evaluations</a:t>
            </a:r>
          </a:p>
          <a:p>
            <a:pPr marL="914400" lvl="1" indent="-342900" algn="l" rtl="0">
              <a:spcBef>
                <a:spcPts val="0"/>
              </a:spcBef>
              <a:spcAft>
                <a:spcPts val="0"/>
              </a:spcAft>
              <a:buSzPts val="1800"/>
              <a:buChar char="○"/>
            </a:pPr>
            <a:r>
              <a:rPr lang="en-US" sz="2400"/>
              <a:t>the implementation of diverse and innovative pedagogies</a:t>
            </a:r>
          </a:p>
          <a:p>
            <a:pPr marL="914400" lvl="1" indent="-342900" algn="l" rtl="0">
              <a:spcBef>
                <a:spcPts val="0"/>
              </a:spcBef>
              <a:spcAft>
                <a:spcPts val="0"/>
              </a:spcAft>
              <a:buSzPts val="1800"/>
              <a:buChar char="○"/>
            </a:pPr>
            <a:r>
              <a:rPr lang="en-US" sz="2400"/>
              <a:t>curriculum</a:t>
            </a:r>
          </a:p>
          <a:p>
            <a:pPr marL="914400" lvl="1" indent="-342900" algn="l" rtl="0">
              <a:spcBef>
                <a:spcPts val="0"/>
              </a:spcBef>
              <a:spcAft>
                <a:spcPts val="0"/>
              </a:spcAft>
              <a:buSzPts val="1800"/>
              <a:buChar char="○"/>
            </a:pPr>
            <a:r>
              <a:rPr lang="en-US" sz="2400"/>
              <a:t>grading policies</a:t>
            </a:r>
          </a:p>
        </p:txBody>
      </p:sp>
    </p:spTree>
    <p:extLst>
      <p:ext uri="{BB962C8B-B14F-4D97-AF65-F5344CB8AC3E}">
        <p14:creationId xmlns:p14="http://schemas.microsoft.com/office/powerpoint/2010/main" val="226331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2E1F-CB56-4C57-1FBC-8955E5FF02F2}"/>
              </a:ext>
            </a:extLst>
          </p:cNvPr>
          <p:cNvSpPr>
            <a:spLocks noGrp="1"/>
          </p:cNvSpPr>
          <p:nvPr>
            <p:ph type="title"/>
          </p:nvPr>
        </p:nvSpPr>
        <p:spPr/>
        <p:txBody>
          <a:bodyPr/>
          <a:lstStyle/>
          <a:p>
            <a:r>
              <a:rPr lang="en">
                <a:latin typeface="+mn-lt"/>
              </a:rPr>
              <a:t>Union Collaboration</a:t>
            </a:r>
            <a:endParaRPr lang="en-US">
              <a:latin typeface="+mn-lt"/>
            </a:endParaRPr>
          </a:p>
        </p:txBody>
      </p:sp>
      <p:sp>
        <p:nvSpPr>
          <p:cNvPr id="3" name="Content Placeholder 2">
            <a:extLst>
              <a:ext uri="{FF2B5EF4-FFF2-40B4-BE49-F238E27FC236}">
                <a16:creationId xmlns:a16="http://schemas.microsoft.com/office/drawing/2014/main" id="{B437581A-2C42-F135-3311-BC94C153F059}"/>
              </a:ext>
            </a:extLst>
          </p:cNvPr>
          <p:cNvSpPr>
            <a:spLocks noGrp="1"/>
          </p:cNvSpPr>
          <p:nvPr>
            <p:ph idx="1"/>
          </p:nvPr>
        </p:nvSpPr>
        <p:spPr>
          <a:xfrm>
            <a:off x="838199" y="2560423"/>
            <a:ext cx="10515600" cy="3915978"/>
          </a:xfrm>
        </p:spPr>
        <p:txBody>
          <a:bodyPr>
            <a:normAutofit fontScale="92500" lnSpcReduction="20000"/>
          </a:bodyPr>
          <a:lstStyle/>
          <a:p>
            <a:pPr marL="0" lvl="0" indent="0" algn="l" rtl="0">
              <a:spcBef>
                <a:spcPts val="800"/>
              </a:spcBef>
              <a:spcAft>
                <a:spcPts val="0"/>
              </a:spcAft>
              <a:buNone/>
            </a:pPr>
            <a:r>
              <a:rPr lang="en-US" sz="3000"/>
              <a:t>Academic Freedom </a:t>
            </a:r>
            <a:r>
              <a:rPr lang="en-US" sz="3000" b="1"/>
              <a:t>is an area of overlapping purview</a:t>
            </a:r>
            <a:r>
              <a:rPr lang="en-US" sz="3000"/>
              <a:t> between the Senate and the Union</a:t>
            </a:r>
          </a:p>
          <a:p>
            <a:pPr marL="457200" lvl="0" indent="0" algn="l" rtl="0">
              <a:spcBef>
                <a:spcPts val="800"/>
              </a:spcBef>
              <a:spcAft>
                <a:spcPts val="0"/>
              </a:spcAft>
              <a:buNone/>
            </a:pPr>
            <a:r>
              <a:rPr lang="en-US" sz="2800"/>
              <a:t>In support of academic senates and unions working together, the 2005 AAUP statement goes on to say that “</a:t>
            </a:r>
            <a:r>
              <a:rPr lang="en-US" sz="2800" b="1"/>
              <a:t>[</a:t>
            </a:r>
            <a:r>
              <a:rPr lang="en-US" sz="2800" b="1" i="1"/>
              <a:t>s]</a:t>
            </a:r>
            <a:r>
              <a:rPr lang="en-US" sz="2800" b="1" i="1" err="1"/>
              <a:t>trong</a:t>
            </a:r>
            <a:r>
              <a:rPr lang="en-US" sz="2800" b="1" i="1"/>
              <a:t> senates and strong union chapters can work together to preserve and protect academic freedom</a:t>
            </a:r>
            <a:r>
              <a:rPr lang="en-US" sz="2800" i="1"/>
              <a:t> on campus. Together, they establish the institutional terrain and precedents on which individual rights are defined, defended, and sometimes adjudicated.</a:t>
            </a:r>
            <a:r>
              <a:rPr lang="en-US" sz="2800"/>
              <a:t>”</a:t>
            </a:r>
          </a:p>
          <a:p>
            <a:pPr marL="0" lvl="0" indent="0" algn="l" rtl="0">
              <a:spcBef>
                <a:spcPts val="800"/>
              </a:spcBef>
              <a:spcAft>
                <a:spcPts val="0"/>
              </a:spcAft>
              <a:buNone/>
            </a:pPr>
            <a:endParaRPr lang="en-US" sz="2800"/>
          </a:p>
          <a:p>
            <a:pPr marL="0" lvl="0" indent="0" algn="l" rtl="0">
              <a:spcBef>
                <a:spcPts val="800"/>
              </a:spcBef>
              <a:spcAft>
                <a:spcPts val="0"/>
              </a:spcAft>
              <a:buNone/>
            </a:pPr>
            <a:r>
              <a:rPr lang="en-US" sz="3000" b="1"/>
              <a:t>Recommend the Senate and Union have a joint understanding</a:t>
            </a:r>
            <a:endParaRPr lang="en-US" sz="3000"/>
          </a:p>
        </p:txBody>
      </p:sp>
    </p:spTree>
    <p:extLst>
      <p:ext uri="{BB962C8B-B14F-4D97-AF65-F5344CB8AC3E}">
        <p14:creationId xmlns:p14="http://schemas.microsoft.com/office/powerpoint/2010/main" val="31146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5DB6-52B5-D995-BBCB-FF798DD56BE4}"/>
              </a:ext>
            </a:extLst>
          </p:cNvPr>
          <p:cNvSpPr>
            <a:spLocks noGrp="1"/>
          </p:cNvSpPr>
          <p:nvPr>
            <p:ph type="title"/>
          </p:nvPr>
        </p:nvSpPr>
        <p:spPr/>
        <p:txBody>
          <a:bodyPr/>
          <a:lstStyle/>
          <a:p>
            <a:r>
              <a:rPr lang="en">
                <a:latin typeface="+mn-lt"/>
              </a:rPr>
              <a:t>Be Prepared</a:t>
            </a:r>
            <a:endParaRPr lang="en-US">
              <a:latin typeface="+mn-lt"/>
            </a:endParaRPr>
          </a:p>
        </p:txBody>
      </p:sp>
      <p:sp>
        <p:nvSpPr>
          <p:cNvPr id="3" name="Content Placeholder 2">
            <a:extLst>
              <a:ext uri="{FF2B5EF4-FFF2-40B4-BE49-F238E27FC236}">
                <a16:creationId xmlns:a16="http://schemas.microsoft.com/office/drawing/2014/main" id="{7B1EC9D3-F43C-A3FF-02AE-2833A3B952DC}"/>
              </a:ext>
            </a:extLst>
          </p:cNvPr>
          <p:cNvSpPr>
            <a:spLocks noGrp="1"/>
          </p:cNvSpPr>
          <p:nvPr>
            <p:ph idx="1"/>
          </p:nvPr>
        </p:nvSpPr>
        <p:spPr/>
        <p:txBody>
          <a:bodyPr>
            <a:normAutofit/>
          </a:bodyPr>
          <a:lstStyle/>
          <a:p>
            <a:pPr marL="0" lvl="0" indent="0" algn="l" rtl="0">
              <a:lnSpc>
                <a:spcPct val="110000"/>
              </a:lnSpc>
              <a:spcBef>
                <a:spcPts val="800"/>
              </a:spcBef>
              <a:spcAft>
                <a:spcPts val="0"/>
              </a:spcAft>
              <a:buNone/>
            </a:pPr>
            <a:r>
              <a:rPr lang="en-US"/>
              <a:t>Collaborate with all stakeholders to proactively develop policies and processes to support academic freedom and IDEAA for faculty and students. </a:t>
            </a:r>
          </a:p>
          <a:p>
            <a:pPr marL="0" lvl="0" indent="0" algn="l" rtl="0">
              <a:spcBef>
                <a:spcPts val="800"/>
              </a:spcBef>
              <a:spcAft>
                <a:spcPts val="0"/>
              </a:spcAft>
              <a:buNone/>
            </a:pPr>
            <a:r>
              <a:rPr lang="en-US"/>
              <a:t>Possible resources to facilitate challenging conversations:</a:t>
            </a:r>
          </a:p>
          <a:p>
            <a:pPr marL="457200" lvl="0" indent="-342900" algn="l" rtl="0">
              <a:spcBef>
                <a:spcPts val="800"/>
              </a:spcBef>
              <a:spcAft>
                <a:spcPts val="0"/>
              </a:spcAft>
              <a:buSzPts val="1800"/>
              <a:buChar char="●"/>
            </a:pPr>
            <a:r>
              <a:rPr lang="en-US"/>
              <a:t>ASCCC Adopted position: </a:t>
            </a:r>
            <a:r>
              <a:rPr lang="en-US">
                <a:solidFill>
                  <a:srgbClr val="3A3838"/>
                </a:solidFill>
              </a:rPr>
              <a:t>Local academic senates should work with union colleagues to develop due process around violations or perceived violations that involve academic freedom issues, including a duly constituted—appointed or elected—faculty committee to review and recommend action. </a:t>
            </a:r>
          </a:p>
          <a:p>
            <a:pPr marL="457200" lvl="0" indent="-342900" algn="l" rtl="0">
              <a:spcBef>
                <a:spcPts val="0"/>
              </a:spcBef>
              <a:spcAft>
                <a:spcPts val="0"/>
              </a:spcAft>
              <a:buSzPts val="1800"/>
              <a:buChar char="●"/>
            </a:pPr>
            <a:r>
              <a:rPr lang="en-US"/>
              <a:t>Possible models for making recommendations to the college president</a:t>
            </a:r>
          </a:p>
          <a:p>
            <a:pPr marL="914400" lvl="1" indent="-342900" algn="l" rtl="0">
              <a:spcBef>
                <a:spcPts val="0"/>
              </a:spcBef>
              <a:spcAft>
                <a:spcPts val="0"/>
              </a:spcAft>
              <a:buSzPts val="1800"/>
              <a:buChar char="○"/>
            </a:pPr>
            <a:r>
              <a:rPr lang="en-US"/>
              <a:t>Academic Senate Academic Freedom committee</a:t>
            </a:r>
          </a:p>
          <a:p>
            <a:pPr marL="914400" lvl="1" indent="-342900" algn="l" rtl="0">
              <a:spcBef>
                <a:spcPts val="0"/>
              </a:spcBef>
              <a:spcAft>
                <a:spcPts val="0"/>
              </a:spcAft>
              <a:buSzPts val="1800"/>
              <a:buChar char="○"/>
            </a:pPr>
            <a:r>
              <a:rPr lang="en-US"/>
              <a:t>Union Academic Freedom committee</a:t>
            </a:r>
          </a:p>
          <a:p>
            <a:pPr marL="914400" lvl="1" indent="-342900" algn="l" rtl="0">
              <a:spcBef>
                <a:spcPts val="0"/>
              </a:spcBef>
              <a:spcAft>
                <a:spcPts val="0"/>
              </a:spcAft>
              <a:buSzPts val="1800"/>
              <a:buChar char="○"/>
            </a:pPr>
            <a:r>
              <a:rPr lang="en-US"/>
              <a:t>Joint Academic Senate and Union Academic Freedom committee</a:t>
            </a:r>
          </a:p>
        </p:txBody>
      </p:sp>
    </p:spTree>
    <p:extLst>
      <p:ext uri="{BB962C8B-B14F-4D97-AF65-F5344CB8AC3E}">
        <p14:creationId xmlns:p14="http://schemas.microsoft.com/office/powerpoint/2010/main" val="163270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AE6A-49FF-4196-B52F-D50DD7367DFF}"/>
              </a:ext>
            </a:extLst>
          </p:cNvPr>
          <p:cNvSpPr>
            <a:spLocks noGrp="1"/>
          </p:cNvSpPr>
          <p:nvPr>
            <p:ph type="title"/>
          </p:nvPr>
        </p:nvSpPr>
        <p:spPr/>
        <p:txBody>
          <a:bodyPr/>
          <a:lstStyle/>
          <a:p>
            <a:r>
              <a:rPr lang="en-US">
                <a:latin typeface="+mn-lt"/>
              </a:rPr>
              <a:t>Final Thoughts: What’s Next?</a:t>
            </a:r>
          </a:p>
        </p:txBody>
      </p:sp>
      <p:sp>
        <p:nvSpPr>
          <p:cNvPr id="3" name="Content Placeholder 2">
            <a:extLst>
              <a:ext uri="{FF2B5EF4-FFF2-40B4-BE49-F238E27FC236}">
                <a16:creationId xmlns:a16="http://schemas.microsoft.com/office/drawing/2014/main" id="{EAF11D84-5AED-230B-80E0-B983E1310D20}"/>
              </a:ext>
            </a:extLst>
          </p:cNvPr>
          <p:cNvSpPr>
            <a:spLocks noGrp="1"/>
          </p:cNvSpPr>
          <p:nvPr>
            <p:ph idx="1"/>
          </p:nvPr>
        </p:nvSpPr>
        <p:spPr/>
        <p:txBody>
          <a:bodyPr/>
          <a:lstStyle/>
          <a:p>
            <a:pPr marL="742950" indent="-742950">
              <a:buFont typeface="+mj-lt"/>
              <a:buAutoNum type="arabicPeriod"/>
            </a:pPr>
            <a:r>
              <a:rPr lang="en-US" sz="2400"/>
              <a:t>Please get out your phone</a:t>
            </a:r>
          </a:p>
          <a:p>
            <a:pPr marL="742950" indent="-742950">
              <a:buFont typeface="+mj-lt"/>
              <a:buAutoNum type="arabicPeriod"/>
            </a:pPr>
            <a:r>
              <a:rPr lang="en-US" sz="2400"/>
              <a:t>Open the camera app</a:t>
            </a:r>
          </a:p>
          <a:p>
            <a:pPr marL="742950" indent="-742950">
              <a:buFont typeface="+mj-lt"/>
              <a:buAutoNum type="arabicPeriod"/>
            </a:pPr>
            <a:r>
              <a:rPr lang="en-US" sz="2400"/>
              <a:t>Be ready to answer a question honestly (and anonymously)</a:t>
            </a:r>
          </a:p>
        </p:txBody>
      </p:sp>
    </p:spTree>
    <p:extLst>
      <p:ext uri="{BB962C8B-B14F-4D97-AF65-F5344CB8AC3E}">
        <p14:creationId xmlns:p14="http://schemas.microsoft.com/office/powerpoint/2010/main" val="2062790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CC6F-765E-B551-A13B-386934D7F657}"/>
              </a:ext>
            </a:extLst>
          </p:cNvPr>
          <p:cNvSpPr>
            <a:spLocks noGrp="1"/>
          </p:cNvSpPr>
          <p:nvPr>
            <p:ph type="title"/>
          </p:nvPr>
        </p:nvSpPr>
        <p:spPr/>
        <p:txBody>
          <a:bodyPr/>
          <a:lstStyle/>
          <a:p>
            <a:r>
              <a:rPr lang="en-US" dirty="0"/>
              <a:t>Poll 4 via </a:t>
            </a:r>
            <a:r>
              <a:rPr lang="en-US" dirty="0" err="1"/>
              <a:t>Slido</a:t>
            </a:r>
            <a:endParaRPr lang="en-US" dirty="0"/>
          </a:p>
        </p:txBody>
      </p:sp>
      <p:pic>
        <p:nvPicPr>
          <p:cNvPr id="4" name="Picture 3" descr="Cloud image that links to a QR code for the poll via Slido.">
            <a:extLst>
              <a:ext uri="{FF2B5EF4-FFF2-40B4-BE49-F238E27FC236}">
                <a16:creationId xmlns:a16="http://schemas.microsoft.com/office/drawing/2014/main" id="{7C44C8FE-5AB1-7816-0570-0CCB6EB75029}"/>
              </a:ext>
            </a:extLst>
          </p:cNvPr>
          <p:cNvPicPr>
            <a:picLocks/>
          </p:cNvPicPr>
          <p:nvPr>
            <p:custDataLst>
              <p:tags r:id="rId2"/>
            </p:custDataLst>
          </p:nvPr>
        </p:nvPicPr>
        <p:blipFill>
          <a:blip r:embed="rId6"/>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A73AD41-D845-FF3A-4AE7-5FC52D0B1A65}"/>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next steps have you identified for your campus?</a:t>
            </a:r>
          </a:p>
        </p:txBody>
      </p:sp>
      <p:sp>
        <p:nvSpPr>
          <p:cNvPr id="7" name="Rectangle 6">
            <a:extLst>
              <a:ext uri="{FF2B5EF4-FFF2-40B4-BE49-F238E27FC236}">
                <a16:creationId xmlns:a16="http://schemas.microsoft.com/office/drawing/2014/main" id="{63695130-E410-4D0D-6277-C31C2DCC7994}"/>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76806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768F-78E2-F673-AE8D-5D6C9D8F46A0}"/>
              </a:ext>
            </a:extLst>
          </p:cNvPr>
          <p:cNvSpPr>
            <a:spLocks noGrp="1"/>
          </p:cNvSpPr>
          <p:nvPr>
            <p:ph type="title"/>
          </p:nvPr>
        </p:nvSpPr>
        <p:spPr/>
        <p:txBody>
          <a:bodyPr/>
          <a:lstStyle/>
          <a:p>
            <a:r>
              <a:rPr lang="en-US">
                <a:latin typeface="+mn-lt"/>
              </a:rPr>
              <a:t>Questions?</a:t>
            </a:r>
          </a:p>
        </p:txBody>
      </p:sp>
      <p:sp>
        <p:nvSpPr>
          <p:cNvPr id="3" name="Content Placeholder 2">
            <a:extLst>
              <a:ext uri="{FF2B5EF4-FFF2-40B4-BE49-F238E27FC236}">
                <a16:creationId xmlns:a16="http://schemas.microsoft.com/office/drawing/2014/main" id="{A8AEDEBF-FE7A-6153-0E2C-521D2CFCB08D}"/>
              </a:ext>
            </a:extLst>
          </p:cNvPr>
          <p:cNvSpPr>
            <a:spLocks noGrp="1"/>
          </p:cNvSpPr>
          <p:nvPr>
            <p:ph idx="1"/>
          </p:nvPr>
        </p:nvSpPr>
        <p:spPr>
          <a:xfrm>
            <a:off x="838200" y="2996097"/>
            <a:ext cx="10515600" cy="2038020"/>
          </a:xfrm>
        </p:spPr>
        <p:txBody>
          <a:bodyPr>
            <a:normAutofit/>
          </a:bodyPr>
          <a:lstStyle/>
          <a:p>
            <a:pPr marL="0" indent="0">
              <a:buNone/>
            </a:pPr>
            <a:r>
              <a:rPr lang="en-US" sz="4000"/>
              <a:t>Do you have additional questions that were not addressed?</a:t>
            </a:r>
          </a:p>
        </p:txBody>
      </p:sp>
    </p:spTree>
    <p:extLst>
      <p:ext uri="{BB962C8B-B14F-4D97-AF65-F5344CB8AC3E}">
        <p14:creationId xmlns:p14="http://schemas.microsoft.com/office/powerpoint/2010/main" val="36654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5FDA-E772-20BA-B26B-171ACDA36618}"/>
              </a:ext>
            </a:extLst>
          </p:cNvPr>
          <p:cNvSpPr>
            <a:spLocks noGrp="1"/>
          </p:cNvSpPr>
          <p:nvPr>
            <p:ph type="title"/>
          </p:nvPr>
        </p:nvSpPr>
        <p:spPr/>
        <p:txBody>
          <a:bodyPr/>
          <a:lstStyle/>
          <a:p>
            <a:r>
              <a:rPr lang="en-US">
                <a:latin typeface="+mn-lt"/>
              </a:rPr>
              <a:t>Outline</a:t>
            </a:r>
          </a:p>
        </p:txBody>
      </p:sp>
      <p:sp>
        <p:nvSpPr>
          <p:cNvPr id="3" name="Content Placeholder 2">
            <a:extLst>
              <a:ext uri="{FF2B5EF4-FFF2-40B4-BE49-F238E27FC236}">
                <a16:creationId xmlns:a16="http://schemas.microsoft.com/office/drawing/2014/main" id="{4BC9DD19-F3E5-3FE0-7606-722F5D344494}"/>
              </a:ext>
            </a:extLst>
          </p:cNvPr>
          <p:cNvSpPr>
            <a:spLocks noGrp="1"/>
          </p:cNvSpPr>
          <p:nvPr>
            <p:ph idx="1"/>
          </p:nvPr>
        </p:nvSpPr>
        <p:spPr/>
        <p:txBody>
          <a:bodyPr/>
          <a:lstStyle/>
          <a:p>
            <a:r>
              <a:rPr lang="en-US"/>
              <a:t>Mission</a:t>
            </a:r>
          </a:p>
          <a:p>
            <a:r>
              <a:rPr lang="en-US"/>
              <a:t>Academic Freedom Basics—Faculty Perspective</a:t>
            </a:r>
          </a:p>
          <a:p>
            <a:r>
              <a:rPr lang="en-US"/>
              <a:t>Academic Freedom Basics—Student Perspective</a:t>
            </a:r>
          </a:p>
          <a:p>
            <a:r>
              <a:rPr lang="en-US"/>
              <a:t>Academic Freedom and Curriculum</a:t>
            </a:r>
          </a:p>
          <a:p>
            <a:r>
              <a:rPr lang="en-US"/>
              <a:t>IDEAA, Academic Freedom, and Curriculum</a:t>
            </a:r>
          </a:p>
        </p:txBody>
      </p:sp>
    </p:spTree>
    <p:extLst>
      <p:ext uri="{BB962C8B-B14F-4D97-AF65-F5344CB8AC3E}">
        <p14:creationId xmlns:p14="http://schemas.microsoft.com/office/powerpoint/2010/main" val="3957264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77BC-968A-525E-4A78-DCCC1F85DC14}"/>
              </a:ext>
            </a:extLst>
          </p:cNvPr>
          <p:cNvSpPr>
            <a:spLocks noGrp="1"/>
          </p:cNvSpPr>
          <p:nvPr>
            <p:ph type="title"/>
          </p:nvPr>
        </p:nvSpPr>
        <p:spPr/>
        <p:txBody>
          <a:bodyPr/>
          <a:lstStyle/>
          <a:p>
            <a:r>
              <a:rPr lang="en-US">
                <a:latin typeface="+mn-lt"/>
              </a:rPr>
              <a:t>Resources</a:t>
            </a:r>
          </a:p>
        </p:txBody>
      </p:sp>
      <p:sp>
        <p:nvSpPr>
          <p:cNvPr id="3" name="Content Placeholder 2">
            <a:extLst>
              <a:ext uri="{FF2B5EF4-FFF2-40B4-BE49-F238E27FC236}">
                <a16:creationId xmlns:a16="http://schemas.microsoft.com/office/drawing/2014/main" id="{7CBCFB6E-95EB-3482-87F3-7354D202C986}"/>
              </a:ext>
            </a:extLst>
          </p:cNvPr>
          <p:cNvSpPr>
            <a:spLocks noGrp="1"/>
          </p:cNvSpPr>
          <p:nvPr>
            <p:ph idx="1"/>
          </p:nvPr>
        </p:nvSpPr>
        <p:spPr/>
        <p:txBody>
          <a:bodyPr vert="horz" lIns="91440" tIns="45720" rIns="91440" bIns="45720" rtlCol="0" anchor="t">
            <a:normAutofit/>
          </a:bodyPr>
          <a:lstStyle/>
          <a:p>
            <a:r>
              <a:rPr lang="en-US" dirty="0"/>
              <a:t>Questions</a:t>
            </a:r>
          </a:p>
          <a:p>
            <a:pPr lvl="1"/>
            <a:r>
              <a:rPr lang="en-US" dirty="0">
                <a:hlinkClick r:id="rId3"/>
              </a:rPr>
              <a:t>info@asccc.org</a:t>
            </a:r>
            <a:endParaRPr lang="en-US" dirty="0"/>
          </a:p>
          <a:p>
            <a:pPr lvl="1"/>
            <a:r>
              <a:rPr lang="en-US" dirty="0">
                <a:hlinkClick r:id="rId4"/>
              </a:rPr>
              <a:t>deco@cccdeco.org</a:t>
            </a:r>
            <a:r>
              <a:rPr lang="en-US" dirty="0"/>
              <a:t> </a:t>
            </a:r>
            <a:endParaRPr lang="en-US" dirty="0">
              <a:cs typeface="Arial"/>
            </a:endParaRPr>
          </a:p>
          <a:p>
            <a:r>
              <a:rPr lang="en-US" dirty="0">
                <a:hlinkClick r:id="rId5"/>
              </a:rPr>
              <a:t>Protecting the Future of Academic Freedom During a Time of Significant Change</a:t>
            </a:r>
            <a:r>
              <a:rPr lang="en-US" dirty="0"/>
              <a:t>—2020 position paper</a:t>
            </a:r>
            <a:endParaRPr lang="en-US" dirty="0">
              <a:cs typeface="Arial"/>
            </a:endParaRPr>
          </a:p>
          <a:p>
            <a:r>
              <a:rPr lang="en-US" dirty="0">
                <a:hlinkClick r:id="rId6"/>
              </a:rPr>
              <a:t>Academic Freedom and Equity</a:t>
            </a:r>
            <a:r>
              <a:rPr lang="en-US" dirty="0"/>
              <a:t>—2020 Rostrum article</a:t>
            </a:r>
            <a:endParaRPr lang="en-US" dirty="0">
              <a:cs typeface="Arial"/>
            </a:endParaRPr>
          </a:p>
          <a:p>
            <a:r>
              <a:rPr lang="en-US" dirty="0">
                <a:hlinkClick r:id="rId7"/>
              </a:rPr>
              <a:t>CCCDECO</a:t>
            </a:r>
            <a:r>
              <a:rPr lang="en-US"/>
              <a:t>—California Community College Distance Education Coordinators' Organizations</a:t>
            </a:r>
            <a:endParaRPr lang="en-US">
              <a:cs typeface="Arial"/>
            </a:endParaRPr>
          </a:p>
        </p:txBody>
      </p:sp>
    </p:spTree>
    <p:extLst>
      <p:ext uri="{BB962C8B-B14F-4D97-AF65-F5344CB8AC3E}">
        <p14:creationId xmlns:p14="http://schemas.microsoft.com/office/powerpoint/2010/main" val="710041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77BC-968A-525E-4A78-DCCC1F85DC14}"/>
              </a:ext>
            </a:extLst>
          </p:cNvPr>
          <p:cNvSpPr>
            <a:spLocks noGrp="1"/>
          </p:cNvSpPr>
          <p:nvPr>
            <p:ph type="title"/>
          </p:nvPr>
        </p:nvSpPr>
        <p:spPr/>
        <p:txBody>
          <a:bodyPr/>
          <a:lstStyle/>
          <a:p>
            <a:r>
              <a:rPr lang="en-US">
                <a:latin typeface="+mn-lt"/>
              </a:rPr>
              <a:t>References</a:t>
            </a:r>
          </a:p>
        </p:txBody>
      </p:sp>
      <p:sp>
        <p:nvSpPr>
          <p:cNvPr id="3" name="Content Placeholder 2">
            <a:extLst>
              <a:ext uri="{FF2B5EF4-FFF2-40B4-BE49-F238E27FC236}">
                <a16:creationId xmlns:a16="http://schemas.microsoft.com/office/drawing/2014/main" id="{7CBCFB6E-95EB-3482-87F3-7354D202C986}"/>
              </a:ext>
            </a:extLst>
          </p:cNvPr>
          <p:cNvSpPr>
            <a:spLocks noGrp="1"/>
          </p:cNvSpPr>
          <p:nvPr>
            <p:ph idx="1"/>
          </p:nvPr>
        </p:nvSpPr>
        <p:spPr>
          <a:xfrm>
            <a:off x="838200" y="2288176"/>
            <a:ext cx="10515600" cy="4204699"/>
          </a:xfrm>
        </p:spPr>
        <p:txBody>
          <a:bodyPr>
            <a:normAutofit fontScale="85000" lnSpcReduction="10000"/>
          </a:bodyPr>
          <a:lstStyle/>
          <a:p>
            <a:pPr marL="457200" indent="-457200">
              <a:lnSpc>
                <a:spcPct val="200000"/>
              </a:lnSpc>
              <a:spcBef>
                <a:spcPts val="0"/>
              </a:spcBef>
              <a:buNone/>
            </a:pPr>
            <a:r>
              <a:rPr lang="en-US" sz="1400">
                <a:effectLst/>
                <a:ea typeface="Calibri" panose="020F0502020204030204" pitchFamily="34" charset="0"/>
                <a:cs typeface="Times New Roman" panose="02020603050405020304" pitchFamily="18" charset="0"/>
              </a:rPr>
              <a:t>Bowen, R. S. (2010, June 10). </a:t>
            </a:r>
            <a:r>
              <a:rPr lang="en-US" sz="1400" i="1">
                <a:effectLst/>
                <a:ea typeface="Calibri" panose="020F0502020204030204" pitchFamily="34" charset="0"/>
                <a:cs typeface="Times New Roman" panose="02020603050405020304" pitchFamily="18" charset="0"/>
              </a:rPr>
              <a:t>Understanding by Design</a:t>
            </a:r>
            <a:r>
              <a:rPr lang="en-US" sz="1400">
                <a:effectLst/>
                <a:ea typeface="Calibri" panose="020F0502020204030204" pitchFamily="34" charset="0"/>
                <a:cs typeface="Times New Roman" panose="02020603050405020304" pitchFamily="18" charset="0"/>
              </a:rPr>
              <a:t>. Vanderbilt University. https://cft.vanderbilt.edu/guides-sub-pages/understanding-by-design/</a:t>
            </a:r>
          </a:p>
          <a:p>
            <a:pPr marL="457200" indent="-457200">
              <a:lnSpc>
                <a:spcPct val="200000"/>
              </a:lnSpc>
              <a:spcBef>
                <a:spcPts val="0"/>
              </a:spcBef>
              <a:buNone/>
            </a:pPr>
            <a:r>
              <a:rPr lang="en-US" sz="1400">
                <a:effectLst/>
                <a:ea typeface="Calibri" panose="020F0502020204030204" pitchFamily="34" charset="0"/>
                <a:cs typeface="Times New Roman" panose="02020603050405020304" pitchFamily="18" charset="0"/>
              </a:rPr>
              <a:t>Carliner, Y. C. S. (2021). A Special SME: An Integrative Literature Review of the Relationship between Instructional Designers and. </a:t>
            </a:r>
            <a:r>
              <a:rPr lang="en-US" sz="1400" i="1">
                <a:effectLst/>
                <a:ea typeface="Calibri" panose="020F0502020204030204" pitchFamily="34" charset="0"/>
                <a:cs typeface="Times New Roman" panose="02020603050405020304" pitchFamily="18" charset="0"/>
              </a:rPr>
              <a:t>Performance Improvement Quarterly</a:t>
            </a:r>
            <a:r>
              <a:rPr lang="en-US" sz="1400">
                <a:effectLst/>
                <a:ea typeface="Calibri" panose="020F0502020204030204" pitchFamily="34" charset="0"/>
                <a:cs typeface="Times New Roman" panose="02020603050405020304" pitchFamily="18" charset="0"/>
              </a:rPr>
              <a:t>, </a:t>
            </a:r>
            <a:r>
              <a:rPr lang="en-US" sz="1400" i="1">
                <a:effectLst/>
                <a:ea typeface="Calibri" panose="020F0502020204030204" pitchFamily="34" charset="0"/>
                <a:cs typeface="Times New Roman" panose="02020603050405020304" pitchFamily="18" charset="0"/>
              </a:rPr>
              <a:t>33</a:t>
            </a:r>
            <a:r>
              <a:rPr lang="en-US" sz="1400">
                <a:effectLst/>
                <a:ea typeface="Calibri" panose="020F0502020204030204" pitchFamily="34" charset="0"/>
                <a:cs typeface="Times New Roman" panose="02020603050405020304" pitchFamily="18" charset="0"/>
              </a:rPr>
              <a:t>(4), 471–495.</a:t>
            </a:r>
          </a:p>
          <a:p>
            <a:pPr marL="457200" marR="0" indent="-457200">
              <a:lnSpc>
                <a:spcPct val="200000"/>
              </a:lnSpc>
              <a:spcBef>
                <a:spcPts val="0"/>
              </a:spcBef>
              <a:spcAft>
                <a:spcPts val="0"/>
              </a:spcAft>
              <a:buNone/>
            </a:pPr>
            <a:r>
              <a:rPr lang="en-US" sz="1400">
                <a:effectLst/>
                <a:ea typeface="Calibri" panose="020F0502020204030204" pitchFamily="34" charset="0"/>
                <a:cs typeface="Times New Roman" panose="02020603050405020304" pitchFamily="18" charset="0"/>
              </a:rPr>
              <a:t>Hawkins, S. (2023, February 28). Sometimes Diversity Trumps Academic Freedom. </a:t>
            </a:r>
            <a:r>
              <a:rPr lang="en-US" sz="1400" i="1">
                <a:effectLst/>
                <a:ea typeface="Calibri" panose="020F0502020204030204" pitchFamily="34" charset="0"/>
                <a:cs typeface="Times New Roman" panose="02020603050405020304" pitchFamily="18" charset="0"/>
              </a:rPr>
              <a:t>The Chronicle of Higher Education</a:t>
            </a:r>
            <a:r>
              <a:rPr lang="en-US" sz="1400">
                <a:effectLst/>
                <a:ea typeface="Calibri" panose="020F0502020204030204" pitchFamily="34" charset="0"/>
                <a:cs typeface="Times New Roman" panose="02020603050405020304" pitchFamily="18" charset="0"/>
              </a:rPr>
              <a:t>. https://www.chronicle.com/article/sometimes-diversity-trumps-academic-freedom?utm_source=Iterable&amp;utm_medium=email&amp;utm_campaign=campaign_6400347_nl_Academe-Today_date_20230316&amp;cid=at&amp;source=&amp;sourceid=</a:t>
            </a:r>
          </a:p>
          <a:p>
            <a:pPr marL="457200" marR="0" indent="-457200">
              <a:lnSpc>
                <a:spcPct val="200000"/>
              </a:lnSpc>
              <a:spcBef>
                <a:spcPts val="0"/>
              </a:spcBef>
              <a:spcAft>
                <a:spcPts val="0"/>
              </a:spcAft>
              <a:buNone/>
            </a:pPr>
            <a:r>
              <a:rPr lang="en-US" sz="1400">
                <a:effectLst/>
                <a:ea typeface="Calibri" panose="020F0502020204030204" pitchFamily="34" charset="0"/>
                <a:cs typeface="Times New Roman" panose="02020603050405020304" pitchFamily="18" charset="0"/>
              </a:rPr>
              <a:t>Poore-Pariseau, C. (2009). Should Faculty Members be Exempt From a Mandate to Receive Instructional Design Training Because of Their Rights Under Academic Freedom? </a:t>
            </a:r>
            <a:r>
              <a:rPr lang="en-US" sz="1400" i="1">
                <a:effectLst/>
                <a:ea typeface="Calibri" panose="020F0502020204030204" pitchFamily="34" charset="0"/>
                <a:cs typeface="Times New Roman" panose="02020603050405020304" pitchFamily="18" charset="0"/>
              </a:rPr>
              <a:t>Journal of Academic Ethics</a:t>
            </a:r>
            <a:r>
              <a:rPr lang="en-US" sz="1400">
                <a:effectLst/>
                <a:ea typeface="Calibri" panose="020F0502020204030204" pitchFamily="34" charset="0"/>
                <a:cs typeface="Times New Roman" panose="02020603050405020304" pitchFamily="18" charset="0"/>
              </a:rPr>
              <a:t>, </a:t>
            </a:r>
            <a:r>
              <a:rPr lang="en-US" sz="1400" i="1">
                <a:effectLst/>
                <a:ea typeface="Calibri" panose="020F0502020204030204" pitchFamily="34" charset="0"/>
                <a:cs typeface="Times New Roman" panose="02020603050405020304" pitchFamily="18" charset="0"/>
              </a:rPr>
              <a:t>7</a:t>
            </a:r>
            <a:r>
              <a:rPr lang="en-US" sz="1400">
                <a:effectLst/>
                <a:ea typeface="Calibri" panose="020F0502020204030204" pitchFamily="34" charset="0"/>
                <a:cs typeface="Times New Roman" panose="02020603050405020304" pitchFamily="18" charset="0"/>
              </a:rPr>
              <a:t>(3), 223–230.</a:t>
            </a:r>
          </a:p>
          <a:p>
            <a:pPr marL="457200" marR="0" indent="-457200">
              <a:lnSpc>
                <a:spcPct val="200000"/>
              </a:lnSpc>
              <a:spcBef>
                <a:spcPts val="0"/>
              </a:spcBef>
              <a:spcAft>
                <a:spcPts val="0"/>
              </a:spcAft>
              <a:buNone/>
            </a:pPr>
            <a:r>
              <a:rPr lang="en-US" sz="1400">
                <a:effectLst/>
                <a:ea typeface="Calibri" panose="020F0502020204030204" pitchFamily="34" charset="0"/>
                <a:cs typeface="Times New Roman" panose="02020603050405020304" pitchFamily="18" charset="0"/>
              </a:rPr>
              <a:t>Scutelnicu, G., Tekula, R., Gordon, B., &amp; Knepper, H. J. (2019). Consistency is key in online learning: Evaluating student and instructor perceptions of a collaborative online-course template. </a:t>
            </a:r>
            <a:r>
              <a:rPr lang="en-US" sz="1400" i="1">
                <a:effectLst/>
                <a:ea typeface="Calibri" panose="020F0502020204030204" pitchFamily="34" charset="0"/>
                <a:cs typeface="Times New Roman" panose="02020603050405020304" pitchFamily="18" charset="0"/>
              </a:rPr>
              <a:t>Teaching Public Administration</a:t>
            </a:r>
            <a:r>
              <a:rPr lang="en-US" sz="1400">
                <a:effectLst/>
                <a:ea typeface="Calibri" panose="020F0502020204030204" pitchFamily="34" charset="0"/>
                <a:cs typeface="Times New Roman" panose="02020603050405020304" pitchFamily="18" charset="0"/>
              </a:rPr>
              <a:t>, </a:t>
            </a:r>
            <a:r>
              <a:rPr lang="en-US" sz="1400" i="1">
                <a:effectLst/>
                <a:ea typeface="Calibri" panose="020F0502020204030204" pitchFamily="34" charset="0"/>
                <a:cs typeface="Times New Roman" panose="02020603050405020304" pitchFamily="18" charset="0"/>
              </a:rPr>
              <a:t>37</a:t>
            </a:r>
            <a:r>
              <a:rPr lang="en-US" sz="1400">
                <a:effectLst/>
                <a:ea typeface="Calibri" panose="020F0502020204030204" pitchFamily="34" charset="0"/>
                <a:cs typeface="Times New Roman" panose="02020603050405020304" pitchFamily="18" charset="0"/>
              </a:rPr>
              <a:t>(3), 274–292.</a:t>
            </a:r>
            <a:endParaRPr lang="en-US" sz="1200"/>
          </a:p>
        </p:txBody>
      </p:sp>
    </p:spTree>
    <p:extLst>
      <p:ext uri="{BB962C8B-B14F-4D97-AF65-F5344CB8AC3E}">
        <p14:creationId xmlns:p14="http://schemas.microsoft.com/office/powerpoint/2010/main" val="255233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E34B-2E34-1E91-6EDE-54BC5BB23805}"/>
              </a:ext>
            </a:extLst>
          </p:cNvPr>
          <p:cNvSpPr>
            <a:spLocks noGrp="1"/>
          </p:cNvSpPr>
          <p:nvPr>
            <p:ph type="title"/>
          </p:nvPr>
        </p:nvSpPr>
        <p:spPr/>
        <p:txBody>
          <a:bodyPr/>
          <a:lstStyle/>
          <a:p>
            <a:r>
              <a:rPr lang="en-US">
                <a:latin typeface="+mn-lt"/>
              </a:rPr>
              <a:t>Mission</a:t>
            </a:r>
          </a:p>
        </p:txBody>
      </p:sp>
      <p:sp>
        <p:nvSpPr>
          <p:cNvPr id="3" name="Content Placeholder 2">
            <a:extLst>
              <a:ext uri="{FF2B5EF4-FFF2-40B4-BE49-F238E27FC236}">
                <a16:creationId xmlns:a16="http://schemas.microsoft.com/office/drawing/2014/main" id="{A3501942-C2BA-9005-95F8-0A527B346B47}"/>
              </a:ext>
            </a:extLst>
          </p:cNvPr>
          <p:cNvSpPr>
            <a:spLocks noGrp="1"/>
          </p:cNvSpPr>
          <p:nvPr>
            <p:ph idx="1"/>
          </p:nvPr>
        </p:nvSpPr>
        <p:spPr>
          <a:xfrm>
            <a:off x="838200" y="2415993"/>
            <a:ext cx="10515600" cy="4083569"/>
          </a:xfrm>
        </p:spPr>
        <p:txBody>
          <a:bodyPr vert="horz" lIns="91440" tIns="45720" rIns="91440" bIns="45720" rtlCol="0" anchor="t">
            <a:normAutofit lnSpcReduction="10000"/>
          </a:bodyPr>
          <a:lstStyle/>
          <a:p>
            <a:r>
              <a:rPr lang="en-US"/>
              <a:t>Comprehensive Mission Statement Ed Code 66010.1-66010.7</a:t>
            </a:r>
          </a:p>
          <a:p>
            <a:pPr lvl="1"/>
            <a:r>
              <a:rPr lang="en-US"/>
              <a:t>Higher Education Missions—Ed Code 66010.4</a:t>
            </a:r>
            <a:endParaRPr lang="en-US">
              <a:cs typeface="Arial"/>
            </a:endParaRPr>
          </a:p>
          <a:p>
            <a:pPr lvl="1"/>
            <a:r>
              <a:rPr lang="en-US"/>
              <a:t>66010.2 (c): “Educational equity not only through a diverse and representative student body and faculty but also through educational environments in which each person, regardless of race, gender, gender identity, gender expression, sexual orientation, age, disability, or economic circumstances, has a reasonable chance to fully develop his or her potential.”</a:t>
            </a:r>
            <a:endParaRPr lang="en-US">
              <a:cs typeface="Arial"/>
            </a:endParaRPr>
          </a:p>
          <a:p>
            <a:r>
              <a:rPr lang="en-US"/>
              <a:t>Statement on Diversity, Equity, and Inclusion in the California Community Colleges—Title 5 51201</a:t>
            </a:r>
            <a:endParaRPr lang="en-US">
              <a:cs typeface="Arial"/>
            </a:endParaRPr>
          </a:p>
          <a:p>
            <a:r>
              <a:rPr lang="en-US"/>
              <a:t>Local College Mission Statements</a:t>
            </a:r>
            <a:endParaRPr lang="en-US">
              <a:cs typeface="Arial"/>
            </a:endParaRPr>
          </a:p>
          <a:p>
            <a:pPr lvl="1"/>
            <a:r>
              <a:rPr lang="en-US"/>
              <a:t>Everything we do ought to align with the mission</a:t>
            </a:r>
            <a:endParaRPr lang="en-US">
              <a:cs typeface="Arial"/>
            </a:endParaRPr>
          </a:p>
          <a:p>
            <a:r>
              <a:rPr lang="en-US">
                <a:cs typeface="Arial"/>
              </a:rPr>
              <a:t>Intentionality</a:t>
            </a:r>
          </a:p>
        </p:txBody>
      </p:sp>
    </p:spTree>
    <p:extLst>
      <p:ext uri="{BB962C8B-B14F-4D97-AF65-F5344CB8AC3E}">
        <p14:creationId xmlns:p14="http://schemas.microsoft.com/office/powerpoint/2010/main" val="183198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AE6A-49FF-4196-B52F-D50DD7367DFF}"/>
              </a:ext>
            </a:extLst>
          </p:cNvPr>
          <p:cNvSpPr>
            <a:spLocks noGrp="1"/>
          </p:cNvSpPr>
          <p:nvPr>
            <p:ph type="title"/>
          </p:nvPr>
        </p:nvSpPr>
        <p:spPr/>
        <p:txBody>
          <a:bodyPr/>
          <a:lstStyle/>
          <a:p>
            <a:r>
              <a:rPr lang="en-US" dirty="0">
                <a:latin typeface="+mn-lt"/>
              </a:rPr>
              <a:t>Poll: Academic Freedom &amp; the Faculty Perspective</a:t>
            </a:r>
          </a:p>
        </p:txBody>
      </p:sp>
      <p:sp>
        <p:nvSpPr>
          <p:cNvPr id="3" name="Content Placeholder 2">
            <a:extLst>
              <a:ext uri="{FF2B5EF4-FFF2-40B4-BE49-F238E27FC236}">
                <a16:creationId xmlns:a16="http://schemas.microsoft.com/office/drawing/2014/main" id="{EAF11D84-5AED-230B-80E0-B983E1310D20}"/>
              </a:ext>
            </a:extLst>
          </p:cNvPr>
          <p:cNvSpPr>
            <a:spLocks noGrp="1"/>
          </p:cNvSpPr>
          <p:nvPr>
            <p:ph idx="1"/>
          </p:nvPr>
        </p:nvSpPr>
        <p:spPr/>
        <p:txBody>
          <a:bodyPr/>
          <a:lstStyle/>
          <a:p>
            <a:pPr marL="742950" indent="-742950">
              <a:buFont typeface="+mj-lt"/>
              <a:buAutoNum type="arabicPeriod"/>
            </a:pPr>
            <a:r>
              <a:rPr lang="en-US" sz="2400"/>
              <a:t>Please get out your phone</a:t>
            </a:r>
          </a:p>
          <a:p>
            <a:pPr marL="742950" indent="-742950">
              <a:buFont typeface="+mj-lt"/>
              <a:buAutoNum type="arabicPeriod"/>
            </a:pPr>
            <a:r>
              <a:rPr lang="en-US" sz="2400"/>
              <a:t>Open the camera app</a:t>
            </a:r>
          </a:p>
          <a:p>
            <a:pPr marL="742950" indent="-742950">
              <a:buFont typeface="+mj-lt"/>
              <a:buAutoNum type="arabicPeriod"/>
            </a:pPr>
            <a:r>
              <a:rPr lang="en-US" sz="2400"/>
              <a:t>Be ready to answer a question honestly (and anonymously)</a:t>
            </a:r>
          </a:p>
        </p:txBody>
      </p:sp>
    </p:spTree>
    <p:extLst>
      <p:ext uri="{BB962C8B-B14F-4D97-AF65-F5344CB8AC3E}">
        <p14:creationId xmlns:p14="http://schemas.microsoft.com/office/powerpoint/2010/main" val="386722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D397-7A5A-CFF4-3ADF-2665965EE52A}"/>
              </a:ext>
            </a:extLst>
          </p:cNvPr>
          <p:cNvSpPr>
            <a:spLocks noGrp="1"/>
          </p:cNvSpPr>
          <p:nvPr>
            <p:ph type="title"/>
          </p:nvPr>
        </p:nvSpPr>
        <p:spPr/>
        <p:txBody>
          <a:bodyPr/>
          <a:lstStyle/>
          <a:p>
            <a:r>
              <a:rPr lang="en-US" dirty="0"/>
              <a:t>Poll 1 via </a:t>
            </a:r>
            <a:r>
              <a:rPr lang="en-US" dirty="0" err="1"/>
              <a:t>Slido</a:t>
            </a:r>
            <a:endParaRPr lang="en-US" dirty="0"/>
          </a:p>
        </p:txBody>
      </p:sp>
      <p:pic>
        <p:nvPicPr>
          <p:cNvPr id="5" name="Picture 4" descr="Star image that links to a QR code for the poll via Slido.">
            <a:extLst>
              <a:ext uri="{FF2B5EF4-FFF2-40B4-BE49-F238E27FC236}">
                <a16:creationId xmlns:a16="http://schemas.microsoft.com/office/drawing/2014/main" id="{9ACE3E71-6800-BCC2-873A-AA4C566B2213}"/>
              </a:ext>
            </a:extLst>
          </p:cNvPr>
          <p:cNvPicPr>
            <a:picLocks/>
          </p:cNvPicPr>
          <p:nvPr>
            <p:custDataLst>
              <p:tags r:id="rId2"/>
            </p:custDataLst>
          </p:nvPr>
        </p:nvPicPr>
        <p:blipFill>
          <a:blip r:embed="rId6"/>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A5EB4E3-CCFB-4372-1B75-E56CF9D3B69A}"/>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5B5B5B"/>
                </a:solidFill>
              </a:rPr>
              <a:t>Is academic freedom in the classroom absolute?</a:t>
            </a:r>
          </a:p>
        </p:txBody>
      </p:sp>
      <p:sp>
        <p:nvSpPr>
          <p:cNvPr id="7" name="Rectangle 6">
            <a:extLst>
              <a:ext uri="{FF2B5EF4-FFF2-40B4-BE49-F238E27FC236}">
                <a16:creationId xmlns:a16="http://schemas.microsoft.com/office/drawing/2014/main" id="{BD005A9B-92C5-EF3B-80F5-C8FC6E1BA413}"/>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9114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DDBD-D64D-F2B1-0BB0-59B910E3D036}"/>
              </a:ext>
            </a:extLst>
          </p:cNvPr>
          <p:cNvSpPr>
            <a:spLocks noGrp="1"/>
          </p:cNvSpPr>
          <p:nvPr>
            <p:ph type="title"/>
          </p:nvPr>
        </p:nvSpPr>
        <p:spPr/>
        <p:txBody>
          <a:bodyPr/>
          <a:lstStyle/>
          <a:p>
            <a:r>
              <a:rPr lang="en-US">
                <a:latin typeface="+mn-lt"/>
              </a:rPr>
              <a:t>Academic Freedom: What is it? Why is it important?</a:t>
            </a:r>
          </a:p>
        </p:txBody>
      </p:sp>
      <p:sp>
        <p:nvSpPr>
          <p:cNvPr id="3" name="Content Placeholder 2">
            <a:extLst>
              <a:ext uri="{FF2B5EF4-FFF2-40B4-BE49-F238E27FC236}">
                <a16:creationId xmlns:a16="http://schemas.microsoft.com/office/drawing/2014/main" id="{F1D17F85-4851-9546-8A4B-D0651D0D3E33}"/>
              </a:ext>
            </a:extLst>
          </p:cNvPr>
          <p:cNvSpPr>
            <a:spLocks noGrp="1"/>
          </p:cNvSpPr>
          <p:nvPr>
            <p:ph idx="1"/>
          </p:nvPr>
        </p:nvSpPr>
        <p:spPr/>
        <p:txBody>
          <a:bodyPr/>
          <a:lstStyle/>
          <a:p>
            <a:pPr marL="0" indent="0">
              <a:buNone/>
            </a:pPr>
            <a:r>
              <a:rPr lang="en-US" sz="3200">
                <a:solidFill>
                  <a:srgbClr val="000000"/>
                </a:solidFill>
                <a:ea typeface="Calibri"/>
                <a:cs typeface="Calibri"/>
                <a:sym typeface="Calibri"/>
              </a:rPr>
              <a:t>Academic Freedom is required so that the faculty professionals who teach and research are protected from external forces that might try to influence the development of culture, science, and knowledge in order to serve any interest other than the intellectual, socioeconomic, and socioemotional advancement of students through the attainment of education. </a:t>
            </a:r>
            <a:endParaRPr lang="en-US" sz="3200">
              <a:solidFill>
                <a:srgbClr val="000000"/>
              </a:solidFill>
            </a:endParaRPr>
          </a:p>
          <a:p>
            <a:endParaRPr lang="en-US"/>
          </a:p>
        </p:txBody>
      </p:sp>
    </p:spTree>
    <p:extLst>
      <p:ext uri="{BB962C8B-B14F-4D97-AF65-F5344CB8AC3E}">
        <p14:creationId xmlns:p14="http://schemas.microsoft.com/office/powerpoint/2010/main" val="98121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F2BC-E692-A33A-60EB-B5C1A3D04667}"/>
              </a:ext>
            </a:extLst>
          </p:cNvPr>
          <p:cNvSpPr>
            <a:spLocks noGrp="1"/>
          </p:cNvSpPr>
          <p:nvPr>
            <p:ph type="title"/>
          </p:nvPr>
        </p:nvSpPr>
        <p:spPr/>
        <p:txBody>
          <a:bodyPr/>
          <a:lstStyle/>
          <a:p>
            <a:r>
              <a:rPr lang="en-US">
                <a:latin typeface="+mn-lt"/>
              </a:rPr>
              <a:t>AAUP 1940’s Statement on Academic Freedom</a:t>
            </a:r>
          </a:p>
        </p:txBody>
      </p:sp>
      <p:sp>
        <p:nvSpPr>
          <p:cNvPr id="3" name="Content Placeholder 2">
            <a:extLst>
              <a:ext uri="{FF2B5EF4-FFF2-40B4-BE49-F238E27FC236}">
                <a16:creationId xmlns:a16="http://schemas.microsoft.com/office/drawing/2014/main" id="{AC547B6D-E31B-9B7D-6A9F-553D78AA83EB}"/>
              </a:ext>
            </a:extLst>
          </p:cNvPr>
          <p:cNvSpPr>
            <a:spLocks noGrp="1"/>
          </p:cNvSpPr>
          <p:nvPr>
            <p:ph idx="1"/>
          </p:nvPr>
        </p:nvSpPr>
        <p:spPr/>
        <p:txBody>
          <a:bodyPr>
            <a:normAutofit fontScale="92500"/>
          </a:bodyPr>
          <a:lstStyle/>
          <a:p>
            <a:pPr marL="0" lvl="0" indent="0" algn="l" rtl="0">
              <a:spcBef>
                <a:spcPts val="480"/>
              </a:spcBef>
              <a:spcAft>
                <a:spcPts val="0"/>
              </a:spcAft>
              <a:buNone/>
            </a:pPr>
            <a:r>
              <a:rPr lang="en-US" sz="3000" b="1">
                <a:ea typeface="Calibri"/>
                <a:cs typeface="Calibri"/>
                <a:sym typeface="Calibri"/>
              </a:rPr>
              <a:t>Academic Freedom procedures related to academic freedom should address the following best practices from the AAUP: </a:t>
            </a:r>
          </a:p>
          <a:p>
            <a:pPr marL="731520" lvl="1" indent="-419100" algn="l" rtl="0">
              <a:spcBef>
                <a:spcPts val="1000"/>
              </a:spcBef>
              <a:spcAft>
                <a:spcPts val="0"/>
              </a:spcAft>
              <a:buSzPts val="3000"/>
              <a:buFont typeface="Calibri"/>
              <a:buChar char="•"/>
            </a:pPr>
            <a:r>
              <a:rPr lang="en-US" sz="3000" b="1">
                <a:ea typeface="Calibri"/>
                <a:cs typeface="Calibri"/>
                <a:sym typeface="Calibri"/>
              </a:rPr>
              <a:t>Research</a:t>
            </a:r>
            <a:r>
              <a:rPr lang="en-US" sz="3000">
                <a:ea typeface="Calibri"/>
                <a:cs typeface="Calibri"/>
                <a:sym typeface="Calibri"/>
              </a:rPr>
              <a:t> and publication of the results </a:t>
            </a:r>
          </a:p>
          <a:p>
            <a:pPr marL="731520" lvl="1" indent="-419100" algn="l" rtl="0">
              <a:spcBef>
                <a:spcPts val="1000"/>
              </a:spcBef>
              <a:spcAft>
                <a:spcPts val="0"/>
              </a:spcAft>
              <a:buSzPts val="3000"/>
              <a:buFont typeface="Calibri"/>
              <a:buChar char="•"/>
            </a:pPr>
            <a:r>
              <a:rPr lang="en-US" sz="3000">
                <a:ea typeface="Calibri"/>
                <a:cs typeface="Calibri"/>
                <a:sym typeface="Calibri"/>
              </a:rPr>
              <a:t>Classroom in </a:t>
            </a:r>
            <a:r>
              <a:rPr lang="en-US" sz="3000" b="1">
                <a:ea typeface="Calibri"/>
                <a:cs typeface="Calibri"/>
                <a:sym typeface="Calibri"/>
              </a:rPr>
              <a:t>discussing their subject</a:t>
            </a:r>
          </a:p>
          <a:p>
            <a:pPr marL="731520" lvl="1" indent="-419100" algn="l" rtl="0">
              <a:spcBef>
                <a:spcPts val="1000"/>
              </a:spcBef>
              <a:spcAft>
                <a:spcPts val="0"/>
              </a:spcAft>
              <a:buSzPts val="3000"/>
              <a:buFont typeface="Calibri"/>
              <a:buChar char="•"/>
            </a:pPr>
            <a:r>
              <a:rPr lang="en-US" sz="3000">
                <a:ea typeface="Calibri"/>
                <a:cs typeface="Calibri"/>
                <a:sym typeface="Calibri"/>
              </a:rPr>
              <a:t>When they </a:t>
            </a:r>
            <a:r>
              <a:rPr lang="en-US" sz="3000" b="1">
                <a:ea typeface="Calibri"/>
                <a:cs typeface="Calibri"/>
                <a:sym typeface="Calibri"/>
              </a:rPr>
              <a:t>speak or write as citizens</a:t>
            </a:r>
            <a:r>
              <a:rPr lang="en-US" sz="3000">
                <a:ea typeface="Calibri"/>
                <a:cs typeface="Calibri"/>
                <a:sym typeface="Calibri"/>
              </a:rPr>
              <a:t>, they should be free from institutional censorship or discipline </a:t>
            </a:r>
          </a:p>
          <a:p>
            <a:pPr marL="731520" lvl="1" indent="-419100" algn="l" rtl="0">
              <a:spcBef>
                <a:spcPts val="1000"/>
              </a:spcBef>
              <a:spcAft>
                <a:spcPts val="0"/>
              </a:spcAft>
              <a:buSzPts val="3000"/>
              <a:buFont typeface="Calibri"/>
              <a:buChar char="•"/>
            </a:pPr>
            <a:r>
              <a:rPr lang="en-US" sz="3000">
                <a:ea typeface="Calibri"/>
                <a:cs typeface="Calibri"/>
                <a:sym typeface="Calibri"/>
              </a:rPr>
              <a:t>Academic freedom is not absolute or equivalent to freedom of speech</a:t>
            </a:r>
          </a:p>
          <a:p>
            <a:endParaRPr lang="en-US"/>
          </a:p>
        </p:txBody>
      </p:sp>
    </p:spTree>
    <p:extLst>
      <p:ext uri="{BB962C8B-B14F-4D97-AF65-F5344CB8AC3E}">
        <p14:creationId xmlns:p14="http://schemas.microsoft.com/office/powerpoint/2010/main" val="220025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585194da-a441-405b-9fd4-55fae05551f9"/>
  <p:tag name="SLIDO_EVENT_SECTION_UUID" val="26924533-e712-4969-a016-adee56b5dbd6"/>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ODg2NzE4NzV9"/>
  <p:tag name="SLIDO_TYPE" val="SlidoPoll"/>
  <p:tag name="SLIDO_POLL_UUID" val="7a9d4912-3095-4fa5-8809-7f9da6b31b8b"/>
  <p:tag name="SLIDO_TIMELINE" val="W3sicG9sbFF1ZXN0aW9uVXVpZCI6IjZiNDZjYWI5LTQwMDAtNDY4Ny04N2FkLWQ3NjFiYzFjMWNjMCIsInNob3dSZXN1bHRzIjp0cnVlLCJzaG93Q29ycmVjdEFuc3dlcnMiOmZhbHNlLCJ2b3RpbmdMb2NrZWQiOmZhbHNlfV0="/>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2ODg2MTA1MjN9"/>
  <p:tag name="SLIDO_TYPE" val="SlidoPoll"/>
  <p:tag name="SLIDO_POLL_UUID" val="12f35215-a547-4ffd-a022-6ea9624c252b"/>
  <p:tag name="SLIDO_TIMELINE" val="W3sicG9sbFF1ZXN0aW9uVXVpZCI6ImMxZTBkNmJhLTNjOTItNGM0My1iOGYzLWM0NDFkNmY1ZTc0NSIsInNob3dSZXN1bHRzIjp0cnVlLCJzaG93Q29ycmVjdEFuc3dlcnMiOmZhbHNlLCJ2b3RpbmdMb2NrZWQiOmZhbHNlfV0="/>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g2MDQzNzl9"/>
  <p:tag name="SLIDO_TYPE" val="SlidoPoll"/>
  <p:tag name="SLIDO_POLL_UUID" val="dec4a5ed-e43e-4a5d-ad4a-ef7300901590"/>
  <p:tag name="SLIDO_TIMELINE" val="W3sicG9sbFF1ZXN0aW9uVXVpZCI6IjVhYzhmNzQyLWE2MTQtNDhiNy1hMzBjLTgwY2ViMTYwNmVjZ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ODg2MDQ3NzR9"/>
  <p:tag name="SLIDO_TYPE" val="SlidoPoll"/>
  <p:tag name="SLIDO_POLL_UUID" val="5e40ae11-ca47-42f0-a967-cbabfb629806"/>
  <p:tag name="SLIDO_TIMELINE" val="W3sicG9sbFF1ZXN0aW9uVXVpZCI6IjM2MDYzZmJiLTk4YzEtNDYyNS04YTZhLTNjMWIxMzQ5ZGFlMC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1 (1)</Template>
  <TotalTime>11</TotalTime>
  <Words>2924</Words>
  <Application>Microsoft Office PowerPoint</Application>
  <PresentationFormat>Widescreen</PresentationFormat>
  <Paragraphs>257</Paragraphs>
  <Slides>41</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Georgia</vt:lpstr>
      <vt:lpstr>Office Theme</vt:lpstr>
      <vt:lpstr>Academic Freedom in Curriculum</vt:lpstr>
      <vt:lpstr>Presenters</vt:lpstr>
      <vt:lpstr>Session Description</vt:lpstr>
      <vt:lpstr>Outline</vt:lpstr>
      <vt:lpstr>Mission</vt:lpstr>
      <vt:lpstr>Poll: Academic Freedom &amp; the Faculty Perspective</vt:lpstr>
      <vt:lpstr>Poll 1 via Slido</vt:lpstr>
      <vt:lpstr>Academic Freedom: What is it? Why is it important?</vt:lpstr>
      <vt:lpstr>AAUP 1940’s Statement on Academic Freedom</vt:lpstr>
      <vt:lpstr>Things Academic Freedom Allows</vt:lpstr>
      <vt:lpstr>Academic Freedom &amp; Freedom of Speech: 1 of 2</vt:lpstr>
      <vt:lpstr>Academic Freedom &amp; Freedom of Speech: 2 of 2</vt:lpstr>
      <vt:lpstr>Academic Freedom Policy Required by Title 5</vt:lpstr>
      <vt:lpstr>Academic Freedom Policy Required for Accreditation</vt:lpstr>
      <vt:lpstr>Attacks on Academic Freedom</vt:lpstr>
      <vt:lpstr>Poll: Academic Freedom &amp; The Student Perspective</vt:lpstr>
      <vt:lpstr>Poll 1 via 2lido</vt:lpstr>
      <vt:lpstr>Protections Based on Faculty Employment Status</vt:lpstr>
      <vt:lpstr>Protecting Student Academic Freedom:  1 of 2</vt:lpstr>
      <vt:lpstr>Protecting Student Academic Freedom: 2 of 2</vt:lpstr>
      <vt:lpstr>Poll: Instructional Design</vt:lpstr>
      <vt:lpstr>Poll 3 via Slido</vt:lpstr>
      <vt:lpstr>Defining Instructional Design</vt:lpstr>
      <vt:lpstr>Academic Freedom &amp; Instructional Design</vt:lpstr>
      <vt:lpstr>Subject Matter Expert (SME) &amp; Instructional Designer (ID) Collaboration</vt:lpstr>
      <vt:lpstr>Factors Hindering SME &amp; ID Collaboration</vt:lpstr>
      <vt:lpstr>What About Canvas?</vt:lpstr>
      <vt:lpstr>Canvas Templates &amp; Academic Freedom</vt:lpstr>
      <vt:lpstr>Impact on Faculty Workload</vt:lpstr>
      <vt:lpstr>Instructional Design &amp; Student Learning</vt:lpstr>
      <vt:lpstr>Academic Freedom &amp; the COR</vt:lpstr>
      <vt:lpstr>IDEAA, Academic Freedom, &amp; Curriculum: 1 of 2</vt:lpstr>
      <vt:lpstr>IDEAA, Academic Freedom, &amp; Curriculum: 2 of 2</vt:lpstr>
      <vt:lpstr>Next Steps: Role of Academic Senates &amp; Curriculum Committees</vt:lpstr>
      <vt:lpstr>Union Collaboration</vt:lpstr>
      <vt:lpstr>Be Prepared</vt:lpstr>
      <vt:lpstr>Final Thoughts: What’s Next?</vt:lpstr>
      <vt:lpstr>Poll 4 via Slido</vt:lpstr>
      <vt:lpstr>Questions?</vt:lpstr>
      <vt:lpstr>Resources</vt:lpstr>
      <vt:lpstr>References</vt:lpstr>
    </vt:vector>
  </TitlesOfParts>
  <Manager/>
  <Company>NOCE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Janet Williams</dc:creator>
  <cp:keywords/>
  <dc:description/>
  <cp:lastModifiedBy>Erik Reese</cp:lastModifiedBy>
  <cp:revision>721</cp:revision>
  <dcterms:created xsi:type="dcterms:W3CDTF">2023-06-28T23:42:31Z</dcterms:created>
  <dcterms:modified xsi:type="dcterms:W3CDTF">2023-07-16T19:41:57Z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ies>
</file>