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sldIdLst>
    <p:sldId id="256" r:id="rId2"/>
    <p:sldId id="258" r:id="rId3"/>
    <p:sldId id="259" r:id="rId4"/>
    <p:sldId id="264" r:id="rId5"/>
    <p:sldId id="265" r:id="rId6"/>
    <p:sldId id="278" r:id="rId7"/>
    <p:sldId id="266" r:id="rId8"/>
    <p:sldId id="267" r:id="rId9"/>
    <p:sldId id="274" r:id="rId10"/>
    <p:sldId id="268" r:id="rId11"/>
    <p:sldId id="260" r:id="rId12"/>
    <p:sldId id="261" r:id="rId13"/>
    <p:sldId id="262" r:id="rId14"/>
    <p:sldId id="263" r:id="rId15"/>
    <p:sldId id="270" r:id="rId16"/>
    <p:sldId id="275" r:id="rId17"/>
    <p:sldId id="276" r:id="rId18"/>
    <p:sldId id="269" r:id="rId19"/>
    <p:sldId id="273" r:id="rId20"/>
    <p:sldId id="272"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B5DE03-5632-43A9-EA9B-EF56B5D36C2F}" name="Cheryl L Aschenbach" initials="CA" userId="S::caschenbach@lassencollege.edu::5e3896c9-ae52-42bc-b984-144c5f26c8f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23"/>
    <p:restoredTop sz="95934"/>
  </p:normalViewPr>
  <p:slideViewPr>
    <p:cSldViewPr snapToGrid="0">
      <p:cViewPr varScale="1">
        <p:scale>
          <a:sx n="68" d="100"/>
          <a:sy n="68" d="100"/>
        </p:scale>
        <p:origin x="72"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0766A2-E427-2140-B2EB-F94954ADCFA7}" type="datetimeFigureOut">
              <a:rPr lang="en-US" smtClean="0"/>
              <a:t>7/11/2023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C4B0C-5749-AE40-B065-8023492451D3}" type="slidenum">
              <a:rPr lang="en-US" smtClean="0"/>
              <a:t>‹#›</a:t>
            </a:fld>
            <a:endParaRPr lang="en-US"/>
          </a:p>
        </p:txBody>
      </p:sp>
    </p:spTree>
    <p:extLst>
      <p:ext uri="{BB962C8B-B14F-4D97-AF65-F5344CB8AC3E}">
        <p14:creationId xmlns:p14="http://schemas.microsoft.com/office/powerpoint/2010/main" val="1954461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240C-1B9D-FA92-C187-78AB10945775}"/>
              </a:ext>
            </a:extLst>
          </p:cNvPr>
          <p:cNvSpPr>
            <a:spLocks noGrp="1"/>
          </p:cNvSpPr>
          <p:nvPr>
            <p:ph type="ctrTitle"/>
          </p:nvPr>
        </p:nvSpPr>
        <p:spPr>
          <a:xfrm>
            <a:off x="6951643" y="217188"/>
            <a:ext cx="4968610" cy="4156507"/>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99DC59D-175E-9EF0-D900-559E1B401EFE}"/>
              </a:ext>
            </a:extLst>
          </p:cNvPr>
          <p:cNvSpPr>
            <a:spLocks noGrp="1"/>
          </p:cNvSpPr>
          <p:nvPr>
            <p:ph type="subTitle" idx="1"/>
          </p:nvPr>
        </p:nvSpPr>
        <p:spPr>
          <a:xfrm>
            <a:off x="6951642" y="4605051"/>
            <a:ext cx="4968610" cy="2038908"/>
          </a:xfrm>
        </p:spPr>
        <p:txBody>
          <a:bodyPr>
            <a:normAutofit/>
          </a:bodyPr>
          <a:lstStyle>
            <a:lvl1pPr marL="0" indent="0" algn="ctr">
              <a:buNone/>
              <a:defRPr sz="22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7258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0B86C4EC-E9C6-674E-58EC-06E067A3A320}"/>
              </a:ext>
            </a:extLst>
          </p:cNvPr>
          <p:cNvGrpSpPr/>
          <p:nvPr userDrawn="1"/>
        </p:nvGrpSpPr>
        <p:grpSpPr>
          <a:xfrm>
            <a:off x="-4070" y="-22485"/>
            <a:ext cx="3998530" cy="6900220"/>
            <a:chOff x="-4070" y="-22485"/>
            <a:chExt cx="3998530" cy="6900220"/>
          </a:xfrm>
        </p:grpSpPr>
        <p:pic>
          <p:nvPicPr>
            <p:cNvPr id="10" name="Picture 9">
              <a:extLst>
                <a:ext uri="{FF2B5EF4-FFF2-40B4-BE49-F238E27FC236}">
                  <a16:creationId xmlns:a16="http://schemas.microsoft.com/office/drawing/2014/main" id="{B26F99BE-38A5-8184-883D-DA09091D8D71}"/>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 y="-22485"/>
              <a:ext cx="3994461" cy="6900220"/>
            </a:xfrm>
            <a:prstGeom prst="rect">
              <a:avLst/>
            </a:prstGeom>
            <a:ln>
              <a:noFill/>
            </a:ln>
            <a:effectLst>
              <a:outerShdw blurRad="190500" dist="38100" algn="l" rotWithShape="0">
                <a:prstClr val="black">
                  <a:alpha val="40000"/>
                </a:prstClr>
              </a:outerShdw>
            </a:effectLst>
          </p:spPr>
        </p:pic>
        <p:sp>
          <p:nvSpPr>
            <p:cNvPr id="13" name="Rectangle 12">
              <a:extLst>
                <a:ext uri="{FF2B5EF4-FFF2-40B4-BE49-F238E27FC236}">
                  <a16:creationId xmlns:a16="http://schemas.microsoft.com/office/drawing/2014/main" id="{F369BE5B-E8BD-4427-CC8D-8044A50C62AF}"/>
                </a:ext>
                <a:ext uri="{C183D7F6-B498-43B3-948B-1728B52AA6E4}">
                  <adec:decorative xmlns:adec="http://schemas.microsoft.com/office/drawing/2017/decorative" val="1"/>
                </a:ext>
              </a:extLst>
            </p:cNvPr>
            <p:cNvSpPr/>
            <p:nvPr userDrawn="1"/>
          </p:nvSpPr>
          <p:spPr>
            <a:xfrm>
              <a:off x="-4070" y="1119187"/>
              <a:ext cx="3994461" cy="4619625"/>
            </a:xfrm>
            <a:prstGeom prst="rect">
              <a:avLst/>
            </a:prstGeom>
            <a:solidFill>
              <a:schemeClr val="accent5"/>
            </a:solidFill>
            <a:ln>
              <a:noFill/>
            </a:ln>
            <a:effectLst>
              <a:outerShdw blurRad="393700" dir="11400000" sx="1000" sy="1000" algn="ctr"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p:txBody>
        </p:sp>
      </p:grpSp>
      <p:sp>
        <p:nvSpPr>
          <p:cNvPr id="2" name="Title 1">
            <a:extLst>
              <a:ext uri="{FF2B5EF4-FFF2-40B4-BE49-F238E27FC236}">
                <a16:creationId xmlns:a16="http://schemas.microsoft.com/office/drawing/2014/main" id="{7A14D9E9-646F-8C61-FF2F-B13C79F576E9}"/>
              </a:ext>
            </a:extLst>
          </p:cNvPr>
          <p:cNvSpPr>
            <a:spLocks noGrp="1"/>
          </p:cNvSpPr>
          <p:nvPr>
            <p:ph type="title"/>
          </p:nvPr>
        </p:nvSpPr>
        <p:spPr>
          <a:xfrm>
            <a:off x="210571" y="1335090"/>
            <a:ext cx="3583461" cy="1937650"/>
          </a:xfrm>
        </p:spPr>
        <p:txBody>
          <a:bodyPr anchor="b"/>
          <a:lstStyle>
            <a:lvl1pPr algn="ctr">
              <a:defRPr>
                <a:solidFill>
                  <a:schemeClr val="bg1"/>
                </a:solidFill>
              </a:defRPr>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41F2FE49-C614-5B1F-AF23-4F08128BF55D}"/>
              </a:ext>
            </a:extLst>
          </p:cNvPr>
          <p:cNvSpPr>
            <a:spLocks noGrp="1"/>
          </p:cNvSpPr>
          <p:nvPr>
            <p:ph type="body" sz="half" idx="2"/>
          </p:nvPr>
        </p:nvSpPr>
        <p:spPr>
          <a:xfrm>
            <a:off x="217946" y="3429000"/>
            <a:ext cx="3583461" cy="2093910"/>
          </a:xfrm>
          <a:ln>
            <a:noFill/>
          </a:ln>
        </p:spPr>
        <p:txBody>
          <a:bodyPr>
            <a:normAutofit/>
          </a:bodyPr>
          <a:lstStyle>
            <a:lvl1pPr marL="0" indent="0" algn="ctr">
              <a:buNone/>
              <a:defRPr sz="2200">
                <a:solidFill>
                  <a:schemeClr val="accent3">
                    <a:lumMod val="60000"/>
                    <a:lumOff val="4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a:extLst>
              <a:ext uri="{FF2B5EF4-FFF2-40B4-BE49-F238E27FC236}">
                <a16:creationId xmlns:a16="http://schemas.microsoft.com/office/drawing/2014/main" id="{4F2ADA7E-455C-DF2E-28FA-2412804DA8A1}"/>
              </a:ext>
            </a:extLst>
          </p:cNvPr>
          <p:cNvSpPr>
            <a:spLocks noGrp="1"/>
          </p:cNvSpPr>
          <p:nvPr>
            <p:ph idx="1"/>
          </p:nvPr>
        </p:nvSpPr>
        <p:spPr>
          <a:xfrm>
            <a:off x="4226727" y="1119188"/>
            <a:ext cx="7127074" cy="50938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221E8ABE-8F6E-DAC4-AA04-EDC6BBB5189F}"/>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2672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a:extLst>
              <a:ext uri="{FF2B5EF4-FFF2-40B4-BE49-F238E27FC236}">
                <a16:creationId xmlns:a16="http://schemas.microsoft.com/office/drawing/2014/main" id="{0979F064-D576-2984-E564-CE0C85B6F547}"/>
              </a:ext>
            </a:extLst>
          </p:cNvPr>
          <p:cNvSpPr>
            <a:spLocks noGrp="1"/>
          </p:cNvSpPr>
          <p:nvPr>
            <p:ph type="sldNum" sz="quarter" idx="4"/>
          </p:nvPr>
        </p:nvSpPr>
        <p:spPr>
          <a:xfrm>
            <a:off x="8610600" y="6392046"/>
            <a:ext cx="2743200" cy="329429"/>
          </a:xfrm>
          <a:prstGeom prst="rect">
            <a:avLst/>
          </a:prstGeom>
        </p:spPr>
        <p:txBody>
          <a:bodyPr vert="horz" lIns="91440" tIns="45720" rIns="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155822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EED6-93C8-B2D4-E840-02857784586E}"/>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FCB6E0-3B24-0AC5-22E8-C300B9D0E359}"/>
              </a:ext>
            </a:extLst>
          </p:cNvPr>
          <p:cNvSpPr>
            <a:spLocks noGrp="1"/>
          </p:cNvSpPr>
          <p:nvPr>
            <p:ph sz="half" idx="1"/>
          </p:nvPr>
        </p:nvSpPr>
        <p:spPr>
          <a:xfrm>
            <a:off x="1175656"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A86B6DB0-1851-8608-4626-5562E29983E8}"/>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8" name="Picture 7">
            <a:extLst>
              <a:ext uri="{FF2B5EF4-FFF2-40B4-BE49-F238E27FC236}">
                <a16:creationId xmlns:a16="http://schemas.microsoft.com/office/drawing/2014/main" id="{3B7A9CB8-F06B-7F8D-F937-47D24A653E6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229A45BB-DE8A-985A-7217-CDEA07114306}"/>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13" name="Content Placeholder 2">
            <a:extLst>
              <a:ext uri="{FF2B5EF4-FFF2-40B4-BE49-F238E27FC236}">
                <a16:creationId xmlns:a16="http://schemas.microsoft.com/office/drawing/2014/main" id="{837527E5-9A84-AC4A-464A-43199859D8CD}"/>
              </a:ext>
            </a:extLst>
          </p:cNvPr>
          <p:cNvSpPr>
            <a:spLocks noGrp="1"/>
          </p:cNvSpPr>
          <p:nvPr>
            <p:ph sz="half" idx="13"/>
          </p:nvPr>
        </p:nvSpPr>
        <p:spPr>
          <a:xfrm>
            <a:off x="6402975"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392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64ECA1-1AB7-F05E-C3DA-87B691945EBB}"/>
              </a:ext>
            </a:extLst>
          </p:cNvPr>
          <p:cNvSpPr>
            <a:spLocks noGrp="1"/>
          </p:cNvSpPr>
          <p:nvPr>
            <p:ph type="body" idx="1"/>
          </p:nvPr>
        </p:nvSpPr>
        <p:spPr>
          <a:xfrm>
            <a:off x="1179488"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1D224C-D910-AAA0-B68E-86EA8C446C89}"/>
              </a:ext>
            </a:extLst>
          </p:cNvPr>
          <p:cNvSpPr>
            <a:spLocks noGrp="1"/>
          </p:cNvSpPr>
          <p:nvPr>
            <p:ph sz="half" idx="2"/>
          </p:nvPr>
        </p:nvSpPr>
        <p:spPr>
          <a:xfrm>
            <a:off x="1179488"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505ED8D-C434-741B-DE97-E68650561ED5}"/>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10" name="Picture 9">
            <a:extLst>
              <a:ext uri="{FF2B5EF4-FFF2-40B4-BE49-F238E27FC236}">
                <a16:creationId xmlns:a16="http://schemas.microsoft.com/office/drawing/2014/main" id="{4EAD78B8-AD26-994A-827A-DC849068B86B}"/>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2">
            <a:extLst>
              <a:ext uri="{FF2B5EF4-FFF2-40B4-BE49-F238E27FC236}">
                <a16:creationId xmlns:a16="http://schemas.microsoft.com/office/drawing/2014/main" id="{5769F0CA-575E-4806-C56D-3C2201812697}"/>
              </a:ext>
            </a:extLst>
          </p:cNvPr>
          <p:cNvSpPr>
            <a:spLocks noGrp="1"/>
          </p:cNvSpPr>
          <p:nvPr>
            <p:ph type="body" idx="13"/>
          </p:nvPr>
        </p:nvSpPr>
        <p:spPr>
          <a:xfrm>
            <a:off x="6405083"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a:extLst>
              <a:ext uri="{FF2B5EF4-FFF2-40B4-BE49-F238E27FC236}">
                <a16:creationId xmlns:a16="http://schemas.microsoft.com/office/drawing/2014/main" id="{528A8323-14FA-5F79-A04C-16CBB2EB7096}"/>
              </a:ext>
            </a:extLst>
          </p:cNvPr>
          <p:cNvSpPr>
            <a:spLocks noGrp="1"/>
          </p:cNvSpPr>
          <p:nvPr>
            <p:ph sz="half" idx="14"/>
          </p:nvPr>
        </p:nvSpPr>
        <p:spPr>
          <a:xfrm>
            <a:off x="6405083"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a:extLst>
              <a:ext uri="{FF2B5EF4-FFF2-40B4-BE49-F238E27FC236}">
                <a16:creationId xmlns:a16="http://schemas.microsoft.com/office/drawing/2014/main" id="{9900365B-FB3B-DA48-24EE-DF7132E3A1ED}"/>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15" name="Title 1">
            <a:extLst>
              <a:ext uri="{FF2B5EF4-FFF2-40B4-BE49-F238E27FC236}">
                <a16:creationId xmlns:a16="http://schemas.microsoft.com/office/drawing/2014/main" id="{B0C4DEAC-AB39-F25B-CFC1-D1C9E139799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22935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B96073-9AA2-B5BF-410A-369672AE7642}"/>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7" name="Picture 6">
            <a:extLst>
              <a:ext uri="{FF2B5EF4-FFF2-40B4-BE49-F238E27FC236}">
                <a16:creationId xmlns:a16="http://schemas.microsoft.com/office/drawing/2014/main" id="{F281D7EA-21CF-DAF5-0151-F6CCC312DA73}"/>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3" name="Title 1">
            <a:extLst>
              <a:ext uri="{FF2B5EF4-FFF2-40B4-BE49-F238E27FC236}">
                <a16:creationId xmlns:a16="http://schemas.microsoft.com/office/drawing/2014/main" id="{2F598B41-A9B7-DDBB-2D59-5C3C376BB04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pic>
        <p:nvPicPr>
          <p:cNvPr id="4" name="Picture 3">
            <a:extLst>
              <a:ext uri="{FF2B5EF4-FFF2-40B4-BE49-F238E27FC236}">
                <a16:creationId xmlns:a16="http://schemas.microsoft.com/office/drawing/2014/main" id="{334DB9C9-1F9B-2A6E-CCD1-12409FA48EFC}"/>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53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22EAE0C-F9CD-336F-891B-28B1A56BA0E0}"/>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5" name="Picture 4">
            <a:extLst>
              <a:ext uri="{FF2B5EF4-FFF2-40B4-BE49-F238E27FC236}">
                <a16:creationId xmlns:a16="http://schemas.microsoft.com/office/drawing/2014/main" id="{42B53C4B-3F45-77E1-3EC7-08F5A0BCB90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278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74C65-8E5B-B5F4-B95C-2F6491C36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D3D34A-878B-D4CF-1A3C-F8BF232968CB}"/>
              </a:ext>
            </a:extLst>
          </p:cNvPr>
          <p:cNvSpPr>
            <a:spLocks noGrp="1"/>
          </p:cNvSpPr>
          <p:nvPr>
            <p:ph type="body" idx="1"/>
          </p:nvPr>
        </p:nvSpPr>
        <p:spPr>
          <a:xfrm>
            <a:off x="838200" y="1825625"/>
            <a:ext cx="10515600" cy="4431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3CF2AB57-4FB0-22F6-B9D0-E02FFA0A5995}"/>
              </a:ext>
            </a:extLst>
          </p:cNvPr>
          <p:cNvSpPr>
            <a:spLocks noGrp="1"/>
          </p:cNvSpPr>
          <p:nvPr>
            <p:ph type="sldNum" sz="quarter" idx="4"/>
          </p:nvPr>
        </p:nvSpPr>
        <p:spPr>
          <a:xfrm>
            <a:off x="8610600" y="6392046"/>
            <a:ext cx="2743200" cy="329429"/>
          </a:xfrm>
          <a:prstGeom prst="rect">
            <a:avLst/>
          </a:prstGeom>
        </p:spPr>
        <p:txBody>
          <a:bodyPr vert="horz" lIns="91440" tIns="45720" rIns="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35058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ftr="0" dt="0"/>
  <p:txStyles>
    <p:titleStyle>
      <a:lvl1pPr algn="l" defTabSz="914400" rtl="0" eaLnBrk="1" latinLnBrk="0" hangingPunct="1">
        <a:lnSpc>
          <a:spcPct val="90000"/>
        </a:lnSpc>
        <a:spcBef>
          <a:spcPct val="0"/>
        </a:spcBef>
        <a:buNone/>
        <a:defRPr sz="36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asccc.org/resolutions/aligning-transfer-pathways-california-state-university-and-university-california-systems" TargetMode="External"/><Relationship Id="rId2" Type="http://schemas.openxmlformats.org/officeDocument/2006/relationships/hyperlink" Target="https://www.asccc.org/transfer-alignment-project"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www.asccc.org/transfer-alignment-project"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c-id.net/uc-transfer-pathways" TargetMode="External"/><Relationship Id="rId2" Type="http://schemas.openxmlformats.org/officeDocument/2006/relationships/hyperlink" Target="https://www.asccc.org/transfer-alignment-project"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leginfo.legislature.ca.gov/faces/billTextClient.xhtml?bill_id=202120220AB1111"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leginfo.legislature.ca.gov/faces/billTextClient.xhtml?bill_id=202320240AB1749"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mailto:info@asccc.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b928committee.org/"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icas-ca.org/our-work/memos/" TargetMode="External"/><Relationship Id="rId2" Type="http://schemas.openxmlformats.org/officeDocument/2006/relationships/hyperlink" Target="https://leginfo.legislature.ca.gov/faces/billTextClient.xhtml?bill_id=202120220AB928" TargetMode="External"/><Relationship Id="rId1" Type="http://schemas.openxmlformats.org/officeDocument/2006/relationships/slideLayout" Target="../slideLayouts/slideLayout3.xml"/><Relationship Id="rId4" Type="http://schemas.openxmlformats.org/officeDocument/2006/relationships/hyperlink" Target="https://www.ab928committee.org/committee-membershi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alstate.edu/csu-system/faculty-staff/academic-senate/resolutions/2022-2023/3569.pdf" TargetMode="External"/><Relationship Id="rId2" Type="http://schemas.openxmlformats.org/officeDocument/2006/relationships/hyperlink" Target="https://www.asccc.org/resolutions/Endorsing-the-Proposed-Singular-Lower-Division-General-Education-Pathway-CalGETC" TargetMode="External"/><Relationship Id="rId1" Type="http://schemas.openxmlformats.org/officeDocument/2006/relationships/slideLayout" Target="../slideLayouts/slideLayout3.xml"/><Relationship Id="rId5" Type="http://schemas.openxmlformats.org/officeDocument/2006/relationships/hyperlink" Target="https://icas-ca.org/standards-policies-and-procedures-manual/" TargetMode="External"/><Relationship Id="rId4" Type="http://schemas.openxmlformats.org/officeDocument/2006/relationships/hyperlink" Target="https://senate.universityofcalifornia.edu/_files/assembly/assembly-12-8-22-agenda.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9C4B-1E3D-B65B-8796-E8F23029D600}"/>
              </a:ext>
            </a:extLst>
          </p:cNvPr>
          <p:cNvSpPr>
            <a:spLocks noGrp="1"/>
          </p:cNvSpPr>
          <p:nvPr>
            <p:ph type="ctrTitle"/>
          </p:nvPr>
        </p:nvSpPr>
        <p:spPr>
          <a:xfrm>
            <a:off x="6951643" y="217189"/>
            <a:ext cx="4968610" cy="3440412"/>
          </a:xfrm>
        </p:spPr>
        <p:txBody>
          <a:bodyPr anchor="ctr">
            <a:normAutofit/>
          </a:bodyPr>
          <a:lstStyle/>
          <a:p>
            <a:r>
              <a:rPr lang="en-US" sz="4200" b="1" dirty="0">
                <a:solidFill>
                  <a:schemeClr val="accent2">
                    <a:lumMod val="40000"/>
                    <a:lumOff val="60000"/>
                  </a:schemeClr>
                </a:solidFill>
                <a:effectLst/>
                <a:ea typeface="Calibri" panose="020F0502020204030204" pitchFamily="34" charset="0"/>
                <a:cs typeface="Calibri" panose="020F0502020204030204" pitchFamily="34" charset="0"/>
              </a:rPr>
              <a:t>An AB 928 Primer: </a:t>
            </a:r>
            <a:br>
              <a:rPr lang="en-US" sz="4200" b="1" dirty="0">
                <a:solidFill>
                  <a:schemeClr val="accent2">
                    <a:lumMod val="40000"/>
                    <a:lumOff val="60000"/>
                  </a:schemeClr>
                </a:solidFill>
                <a:effectLst/>
                <a:ea typeface="Calibri" panose="020F0502020204030204" pitchFamily="34" charset="0"/>
                <a:cs typeface="Calibri" panose="020F0502020204030204" pitchFamily="34" charset="0"/>
              </a:rPr>
            </a:br>
            <a:r>
              <a:rPr lang="en-US" sz="4200" b="1" dirty="0">
                <a:solidFill>
                  <a:schemeClr val="accent2">
                    <a:lumMod val="40000"/>
                    <a:lumOff val="60000"/>
                  </a:schemeClr>
                </a:solidFill>
                <a:effectLst/>
                <a:ea typeface="Calibri" panose="020F0502020204030204" pitchFamily="34" charset="0"/>
                <a:cs typeface="Calibri" panose="020F0502020204030204" pitchFamily="34" charset="0"/>
              </a:rPr>
              <a:t>Cal-GETC, ADTs, and STEM, </a:t>
            </a:r>
            <a:br>
              <a:rPr lang="en-US" sz="4200" b="1" dirty="0">
                <a:solidFill>
                  <a:schemeClr val="accent2">
                    <a:lumMod val="40000"/>
                    <a:lumOff val="60000"/>
                  </a:schemeClr>
                </a:solidFill>
                <a:effectLst/>
                <a:ea typeface="Calibri" panose="020F0502020204030204" pitchFamily="34" charset="0"/>
                <a:cs typeface="Calibri" panose="020F0502020204030204" pitchFamily="34" charset="0"/>
              </a:rPr>
            </a:br>
            <a:r>
              <a:rPr lang="en-US" sz="4200" b="1" dirty="0">
                <a:solidFill>
                  <a:schemeClr val="accent2">
                    <a:lumMod val="40000"/>
                    <a:lumOff val="60000"/>
                  </a:schemeClr>
                </a:solidFill>
                <a:effectLst/>
                <a:ea typeface="Calibri" panose="020F0502020204030204" pitchFamily="34" charset="0"/>
                <a:cs typeface="Calibri" panose="020F0502020204030204" pitchFamily="34" charset="0"/>
              </a:rPr>
              <a:t>Oh My!    </a:t>
            </a:r>
            <a:endParaRPr lang="en-US" sz="4200" dirty="0">
              <a:solidFill>
                <a:schemeClr val="accent2">
                  <a:lumMod val="40000"/>
                  <a:lumOff val="60000"/>
                </a:schemeClr>
              </a:solidFill>
            </a:endParaRPr>
          </a:p>
        </p:txBody>
      </p:sp>
      <p:sp>
        <p:nvSpPr>
          <p:cNvPr id="3" name="Subtitle 2">
            <a:extLst>
              <a:ext uri="{FF2B5EF4-FFF2-40B4-BE49-F238E27FC236}">
                <a16:creationId xmlns:a16="http://schemas.microsoft.com/office/drawing/2014/main" id="{03B0C48B-CA4D-B279-E56F-F67BB1669EC7}"/>
              </a:ext>
            </a:extLst>
          </p:cNvPr>
          <p:cNvSpPr>
            <a:spLocks noGrp="1"/>
          </p:cNvSpPr>
          <p:nvPr>
            <p:ph type="subTitle" idx="1"/>
          </p:nvPr>
        </p:nvSpPr>
        <p:spPr>
          <a:xfrm>
            <a:off x="6951643" y="3755205"/>
            <a:ext cx="4968610" cy="3102795"/>
          </a:xfrm>
        </p:spPr>
        <p:txBody>
          <a:bodyPr anchor="ctr">
            <a:normAutofit/>
          </a:bodyPr>
          <a:lstStyle/>
          <a:p>
            <a:r>
              <a:rPr lang="en-US" dirty="0">
                <a:solidFill>
                  <a:schemeClr val="accent2">
                    <a:lumMod val="20000"/>
                    <a:lumOff val="80000"/>
                  </a:schemeClr>
                </a:solidFill>
              </a:rPr>
              <a:t>Cheryl Aschenbach, ASCCC President</a:t>
            </a:r>
          </a:p>
          <a:p>
            <a:r>
              <a:rPr lang="en-US" dirty="0" err="1">
                <a:solidFill>
                  <a:schemeClr val="accent2">
                    <a:lumMod val="20000"/>
                    <a:lumOff val="80000"/>
                  </a:schemeClr>
                </a:solidFill>
              </a:rPr>
              <a:t>Ginni</a:t>
            </a:r>
            <a:r>
              <a:rPr lang="en-US" dirty="0">
                <a:solidFill>
                  <a:schemeClr val="accent2">
                    <a:lumMod val="20000"/>
                    <a:lumOff val="80000"/>
                  </a:schemeClr>
                </a:solidFill>
              </a:rPr>
              <a:t> May, ASCCC Past President</a:t>
            </a:r>
          </a:p>
          <a:p>
            <a:r>
              <a:rPr lang="en-US" dirty="0">
                <a:solidFill>
                  <a:schemeClr val="accent2">
                    <a:lumMod val="20000"/>
                    <a:lumOff val="80000"/>
                  </a:schemeClr>
                </a:solidFill>
              </a:rPr>
              <a:t>Beth A. </a:t>
            </a:r>
            <a:r>
              <a:rPr lang="en-US" dirty="0" err="1">
                <a:solidFill>
                  <a:schemeClr val="accent2">
                    <a:lumMod val="20000"/>
                    <a:lumOff val="80000"/>
                  </a:schemeClr>
                </a:solidFill>
              </a:rPr>
              <a:t>Steffel</a:t>
            </a:r>
            <a:r>
              <a:rPr lang="en-US" dirty="0">
                <a:solidFill>
                  <a:schemeClr val="accent2">
                    <a:lumMod val="20000"/>
                    <a:lumOff val="80000"/>
                  </a:schemeClr>
                </a:solidFill>
              </a:rPr>
              <a:t>, ASCSU Chair</a:t>
            </a:r>
          </a:p>
          <a:p>
            <a:endParaRPr lang="en-US" dirty="0">
              <a:solidFill>
                <a:schemeClr val="accent2">
                  <a:lumMod val="20000"/>
                  <a:lumOff val="80000"/>
                </a:schemeClr>
              </a:solidFill>
            </a:endParaRPr>
          </a:p>
          <a:p>
            <a:endParaRPr lang="en-US" dirty="0">
              <a:solidFill>
                <a:schemeClr val="accent2">
                  <a:lumMod val="20000"/>
                  <a:lumOff val="80000"/>
                </a:schemeClr>
              </a:solidFill>
            </a:endParaRPr>
          </a:p>
          <a:p>
            <a:r>
              <a:rPr lang="en-US" dirty="0">
                <a:solidFill>
                  <a:schemeClr val="accent2">
                    <a:lumMod val="20000"/>
                    <a:lumOff val="80000"/>
                  </a:schemeClr>
                </a:solidFill>
              </a:rPr>
              <a:t>Friday, July 14 | 9:00-10:15 </a:t>
            </a:r>
          </a:p>
        </p:txBody>
      </p:sp>
    </p:spTree>
    <p:extLst>
      <p:ext uri="{BB962C8B-B14F-4D97-AF65-F5344CB8AC3E}">
        <p14:creationId xmlns:p14="http://schemas.microsoft.com/office/powerpoint/2010/main" val="325172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B04B-3962-C200-B46E-C9E184C30000}"/>
              </a:ext>
            </a:extLst>
          </p:cNvPr>
          <p:cNvSpPr>
            <a:spLocks noGrp="1"/>
          </p:cNvSpPr>
          <p:nvPr>
            <p:ph type="title"/>
          </p:nvPr>
        </p:nvSpPr>
        <p:spPr>
          <a:xfrm>
            <a:off x="1175656" y="365125"/>
            <a:ext cx="10674967" cy="939419"/>
          </a:xfrm>
        </p:spPr>
        <p:txBody>
          <a:bodyPr>
            <a:normAutofit fontScale="90000"/>
          </a:bodyPr>
          <a:lstStyle/>
          <a:p>
            <a:pPr algn="ctr"/>
            <a:r>
              <a:rPr lang="en-US" b="1" dirty="0"/>
              <a:t>AB 928 Associate Degree for Transfer Intersegmental Implementation Committee</a:t>
            </a:r>
          </a:p>
        </p:txBody>
      </p:sp>
      <p:sp>
        <p:nvSpPr>
          <p:cNvPr id="3" name="Content Placeholder 2">
            <a:extLst>
              <a:ext uri="{FF2B5EF4-FFF2-40B4-BE49-F238E27FC236}">
                <a16:creationId xmlns:a16="http://schemas.microsoft.com/office/drawing/2014/main" id="{471E4FAC-86BC-35CA-DE5F-2598AD06E0B5}"/>
              </a:ext>
            </a:extLst>
          </p:cNvPr>
          <p:cNvSpPr>
            <a:spLocks noGrp="1"/>
          </p:cNvSpPr>
          <p:nvPr>
            <p:ph sz="half" idx="1"/>
          </p:nvPr>
        </p:nvSpPr>
        <p:spPr>
          <a:xfrm>
            <a:off x="1175656" y="1828799"/>
            <a:ext cx="10178142" cy="4348163"/>
          </a:xfrm>
        </p:spPr>
        <p:txBody>
          <a:bodyPr/>
          <a:lstStyle/>
          <a:p>
            <a:pPr marL="0" indent="0">
              <a:buNone/>
            </a:pPr>
            <a:r>
              <a:rPr lang="en-US" dirty="0">
                <a:solidFill>
                  <a:schemeClr val="tx1"/>
                </a:solidFill>
              </a:rPr>
              <a:t>Three Study Groups:</a:t>
            </a:r>
          </a:p>
          <a:p>
            <a:pPr marL="457200" indent="-457200">
              <a:buAutoNum type="arabicPeriod"/>
            </a:pPr>
            <a:r>
              <a:rPr lang="en-US" b="1" dirty="0">
                <a:solidFill>
                  <a:schemeClr val="tx1"/>
                </a:solidFill>
              </a:rPr>
              <a:t>Goals: </a:t>
            </a:r>
            <a:r>
              <a:rPr lang="en-US" dirty="0">
                <a:solidFill>
                  <a:schemeClr val="tx1"/>
                </a:solidFill>
              </a:rPr>
              <a:t>“Identifying annual goals for </a:t>
            </a:r>
            <a:r>
              <a:rPr lang="en-US" b="1" i="1" dirty="0">
                <a:solidFill>
                  <a:schemeClr val="tx1"/>
                </a:solidFill>
              </a:rPr>
              <a:t>increasing transfer rates </a:t>
            </a:r>
            <a:r>
              <a:rPr lang="en-US" dirty="0">
                <a:solidFill>
                  <a:schemeClr val="tx1"/>
                </a:solidFill>
              </a:rPr>
              <a:t>in California and </a:t>
            </a:r>
            <a:r>
              <a:rPr lang="en-US" b="1" i="1" dirty="0">
                <a:solidFill>
                  <a:schemeClr val="tx1"/>
                </a:solidFill>
              </a:rPr>
              <a:t>closing racial equity gaps </a:t>
            </a:r>
            <a:r>
              <a:rPr lang="en-US" dirty="0">
                <a:solidFill>
                  <a:schemeClr val="tx1"/>
                </a:solidFill>
              </a:rPr>
              <a:t>in transfer outcomes to be adopted by the state.” </a:t>
            </a:r>
          </a:p>
          <a:p>
            <a:pPr marL="457200" indent="-457200">
              <a:buAutoNum type="arabicPeriod"/>
            </a:pPr>
            <a:r>
              <a:rPr lang="en-US" b="1" dirty="0">
                <a:solidFill>
                  <a:schemeClr val="tx1"/>
                </a:solidFill>
              </a:rPr>
              <a:t>STEM: </a:t>
            </a:r>
            <a:r>
              <a:rPr lang="en-US" dirty="0">
                <a:solidFill>
                  <a:schemeClr val="tx1"/>
                </a:solidFill>
              </a:rPr>
              <a:t>“Proposing a </a:t>
            </a:r>
            <a:r>
              <a:rPr lang="en-US" b="1" i="1" dirty="0">
                <a:solidFill>
                  <a:schemeClr val="tx1"/>
                </a:solidFill>
              </a:rPr>
              <a:t>new unit threshold </a:t>
            </a:r>
            <a:r>
              <a:rPr lang="en-US" dirty="0">
                <a:solidFill>
                  <a:schemeClr val="tx1"/>
                </a:solidFill>
              </a:rPr>
              <a:t>for STEM degree pathways that meet the requirements for admission to the California State University and the University of California.” </a:t>
            </a:r>
          </a:p>
          <a:p>
            <a:pPr marL="457200" indent="-457200">
              <a:buAutoNum type="arabicPeriod"/>
            </a:pPr>
            <a:r>
              <a:rPr lang="en-US" b="1" dirty="0">
                <a:solidFill>
                  <a:schemeClr val="tx1"/>
                </a:solidFill>
              </a:rPr>
              <a:t>Re-engagement: </a:t>
            </a:r>
            <a:r>
              <a:rPr lang="en-US" dirty="0">
                <a:solidFill>
                  <a:schemeClr val="tx1"/>
                </a:solidFill>
              </a:rPr>
              <a:t>“Re-engaging </a:t>
            </a:r>
            <a:r>
              <a:rPr lang="en-US" b="1" i="1" dirty="0">
                <a:solidFill>
                  <a:schemeClr val="tx1"/>
                </a:solidFill>
              </a:rPr>
              <a:t>ADT earners who do not transfer </a:t>
            </a:r>
            <a:r>
              <a:rPr lang="en-US" dirty="0">
                <a:solidFill>
                  <a:schemeClr val="tx1"/>
                </a:solidFill>
              </a:rPr>
              <a:t>or apply for transfer into a four-year postsecondary educational institution.”</a:t>
            </a:r>
          </a:p>
        </p:txBody>
      </p:sp>
      <p:sp>
        <p:nvSpPr>
          <p:cNvPr id="4" name="Slide Number Placeholder 3">
            <a:extLst>
              <a:ext uri="{FF2B5EF4-FFF2-40B4-BE49-F238E27FC236}">
                <a16:creationId xmlns:a16="http://schemas.microsoft.com/office/drawing/2014/main" id="{F351F8B1-3687-309E-E558-88DB3A100ADB}"/>
              </a:ext>
            </a:extLst>
          </p:cNvPr>
          <p:cNvSpPr>
            <a:spLocks noGrp="1"/>
          </p:cNvSpPr>
          <p:nvPr>
            <p:ph type="sldNum" sz="quarter" idx="12"/>
          </p:nvPr>
        </p:nvSpPr>
        <p:spPr/>
        <p:txBody>
          <a:bodyPr/>
          <a:lstStyle/>
          <a:p>
            <a:fld id="{FC94C22D-D015-6649-B5C3-596F33FC97D2}" type="slidenum">
              <a:rPr lang="en-US" smtClean="0"/>
              <a:t>10</a:t>
            </a:fld>
            <a:endParaRPr lang="en-US"/>
          </a:p>
        </p:txBody>
      </p:sp>
    </p:spTree>
    <p:extLst>
      <p:ext uri="{BB962C8B-B14F-4D97-AF65-F5344CB8AC3E}">
        <p14:creationId xmlns:p14="http://schemas.microsoft.com/office/powerpoint/2010/main" val="2850460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2A1B-0835-89E9-8AC1-339687DE3E99}"/>
              </a:ext>
            </a:extLst>
          </p:cNvPr>
          <p:cNvSpPr>
            <a:spLocks noGrp="1"/>
          </p:cNvSpPr>
          <p:nvPr>
            <p:ph type="title"/>
          </p:nvPr>
        </p:nvSpPr>
        <p:spPr/>
        <p:txBody>
          <a:bodyPr/>
          <a:lstStyle/>
          <a:p>
            <a:pPr algn="ctr"/>
            <a:r>
              <a:rPr lang="en-US" b="1" dirty="0"/>
              <a:t>Goals Study Group</a:t>
            </a:r>
          </a:p>
        </p:txBody>
      </p:sp>
      <p:sp>
        <p:nvSpPr>
          <p:cNvPr id="3" name="Content Placeholder 2">
            <a:extLst>
              <a:ext uri="{FF2B5EF4-FFF2-40B4-BE49-F238E27FC236}">
                <a16:creationId xmlns:a16="http://schemas.microsoft.com/office/drawing/2014/main" id="{14CA32E4-638C-2598-A3A1-FE6BDC63EAE3}"/>
              </a:ext>
            </a:extLst>
          </p:cNvPr>
          <p:cNvSpPr>
            <a:spLocks noGrp="1"/>
          </p:cNvSpPr>
          <p:nvPr>
            <p:ph sz="half" idx="1"/>
          </p:nvPr>
        </p:nvSpPr>
        <p:spPr>
          <a:xfrm>
            <a:off x="1175656" y="1690688"/>
            <a:ext cx="10543102" cy="4486275"/>
          </a:xfrm>
        </p:spPr>
        <p:txBody>
          <a:bodyPr>
            <a:normAutofit/>
          </a:bodyPr>
          <a:lstStyle/>
          <a:p>
            <a:pPr marL="0" indent="0" defTabSz="274320">
              <a:lnSpc>
                <a:spcPct val="100000"/>
              </a:lnSpc>
              <a:spcBef>
                <a:spcPts val="0"/>
              </a:spcBef>
              <a:buNone/>
            </a:pPr>
            <a:r>
              <a:rPr lang="en-US" sz="1800" dirty="0">
                <a:solidFill>
                  <a:srgbClr val="333333"/>
                </a:solidFill>
                <a:effectLst/>
              </a:rPr>
              <a:t>(g) On or before December 31, 2023, the committee shall provide the Legislature with recommendations on all of the following issues impeding the scaling of the ADT and streamlining transfer across segments for students: </a:t>
            </a:r>
            <a:endParaRPr lang="en-US" dirty="0">
              <a:effectLst/>
            </a:endParaRPr>
          </a:p>
          <a:p>
            <a:pPr marL="0" indent="0" defTabSz="274320">
              <a:lnSpc>
                <a:spcPct val="100000"/>
              </a:lnSpc>
              <a:spcBef>
                <a:spcPts val="0"/>
              </a:spcBef>
              <a:buNone/>
            </a:pPr>
            <a:r>
              <a:rPr lang="en-US" sz="1800" dirty="0">
                <a:solidFill>
                  <a:srgbClr val="333333"/>
                </a:solidFill>
                <a:effectLst/>
              </a:rPr>
              <a:t>	</a:t>
            </a:r>
          </a:p>
          <a:p>
            <a:pPr marL="0" indent="0" defTabSz="274320">
              <a:lnSpc>
                <a:spcPct val="100000"/>
              </a:lnSpc>
              <a:spcBef>
                <a:spcPts val="0"/>
              </a:spcBef>
              <a:buNone/>
            </a:pPr>
            <a:r>
              <a:rPr lang="en-US" sz="1800" dirty="0">
                <a:solidFill>
                  <a:srgbClr val="333333"/>
                </a:solidFill>
              </a:rPr>
              <a:t>	</a:t>
            </a:r>
            <a:r>
              <a:rPr lang="en-US" sz="1800" dirty="0">
                <a:solidFill>
                  <a:srgbClr val="333333"/>
                </a:solidFill>
                <a:effectLst/>
              </a:rPr>
              <a:t>(1) Identifying annual goals for increasing transfer rates in California and closing racial equity gaps 	in transfer outcomes to be adopted by the state. Specifically, these goals shall include all of the 	following: </a:t>
            </a:r>
            <a:endParaRPr lang="en-US" dirty="0">
              <a:effectLst/>
            </a:endParaRPr>
          </a:p>
          <a:p>
            <a:pPr marL="0" indent="0" defTabSz="274320">
              <a:lnSpc>
                <a:spcPct val="100000"/>
              </a:lnSpc>
              <a:spcBef>
                <a:spcPts val="0"/>
              </a:spcBef>
              <a:buNone/>
            </a:pPr>
            <a:r>
              <a:rPr lang="en-US" sz="1800" dirty="0">
                <a:solidFill>
                  <a:srgbClr val="333333"/>
                </a:solidFill>
                <a:effectLst/>
              </a:rPr>
              <a:t>		</a:t>
            </a:r>
          </a:p>
          <a:p>
            <a:pPr marL="0" indent="0" defTabSz="274320">
              <a:lnSpc>
                <a:spcPct val="100000"/>
              </a:lnSpc>
              <a:spcBef>
                <a:spcPts val="0"/>
              </a:spcBef>
              <a:buNone/>
            </a:pPr>
            <a:r>
              <a:rPr lang="en-US" sz="1800" dirty="0">
                <a:solidFill>
                  <a:srgbClr val="333333"/>
                </a:solidFill>
              </a:rPr>
              <a:t>		</a:t>
            </a:r>
            <a:r>
              <a:rPr lang="en-US" sz="1800" dirty="0">
                <a:solidFill>
                  <a:srgbClr val="333333"/>
                </a:solidFill>
                <a:effectLst/>
              </a:rPr>
              <a:t>(A) Annual goals for improving transfer attainment needed to meet the state’s workforce</a:t>
            </a:r>
          </a:p>
          <a:p>
            <a:pPr marL="0" indent="0" defTabSz="274320">
              <a:lnSpc>
                <a:spcPct val="100000"/>
              </a:lnSpc>
              <a:spcBef>
                <a:spcPts val="0"/>
              </a:spcBef>
              <a:buNone/>
            </a:pPr>
            <a:r>
              <a:rPr lang="en-US" sz="1800" dirty="0">
                <a:solidFill>
                  <a:srgbClr val="333333"/>
                </a:solidFill>
              </a:rPr>
              <a:t>		</a:t>
            </a:r>
            <a:r>
              <a:rPr lang="en-US" sz="1800" dirty="0">
                <a:solidFill>
                  <a:srgbClr val="333333"/>
                </a:solidFill>
                <a:effectLst/>
              </a:rPr>
              <a:t>demands. </a:t>
            </a:r>
          </a:p>
          <a:p>
            <a:pPr marL="0" indent="0" defTabSz="274320">
              <a:lnSpc>
                <a:spcPct val="100000"/>
              </a:lnSpc>
              <a:spcBef>
                <a:spcPts val="0"/>
              </a:spcBef>
              <a:buNone/>
            </a:pPr>
            <a:r>
              <a:rPr lang="en-US" sz="1800" dirty="0">
                <a:solidFill>
                  <a:srgbClr val="333333"/>
                </a:solidFill>
              </a:rPr>
              <a:t>		</a:t>
            </a:r>
          </a:p>
          <a:p>
            <a:pPr marL="0" indent="0" defTabSz="274320">
              <a:lnSpc>
                <a:spcPct val="100000"/>
              </a:lnSpc>
              <a:spcBef>
                <a:spcPts val="0"/>
              </a:spcBef>
              <a:buNone/>
            </a:pPr>
            <a:r>
              <a:rPr lang="en-US" sz="1800" dirty="0">
                <a:solidFill>
                  <a:srgbClr val="333333"/>
                </a:solidFill>
                <a:effectLst/>
              </a:rPr>
              <a:t>		(B) Goals for closing gaps in transfer outcomes by race.</a:t>
            </a:r>
            <a:br>
              <a:rPr lang="en-US" sz="1800" dirty="0">
                <a:solidFill>
                  <a:srgbClr val="333333"/>
                </a:solidFill>
                <a:effectLst/>
              </a:rPr>
            </a:br>
            <a:endParaRPr lang="en-US" sz="1800" dirty="0">
              <a:solidFill>
                <a:srgbClr val="333333"/>
              </a:solidFill>
              <a:effectLst/>
            </a:endParaRPr>
          </a:p>
          <a:p>
            <a:pPr marL="0" indent="0" defTabSz="274320">
              <a:lnSpc>
                <a:spcPct val="100000"/>
              </a:lnSpc>
              <a:spcBef>
                <a:spcPts val="0"/>
              </a:spcBef>
              <a:buNone/>
            </a:pPr>
            <a:r>
              <a:rPr lang="en-US" sz="1800" dirty="0">
                <a:solidFill>
                  <a:srgbClr val="333333"/>
                </a:solidFill>
              </a:rPr>
              <a:t>		</a:t>
            </a:r>
            <a:r>
              <a:rPr lang="en-US" sz="1800" dirty="0">
                <a:solidFill>
                  <a:srgbClr val="333333"/>
                </a:solidFill>
                <a:effectLst/>
              </a:rPr>
              <a:t>(C) Goals for closing regional opportunity gaps to access ADT pathways.</a:t>
            </a:r>
            <a:br>
              <a:rPr lang="en-US" sz="1800" dirty="0">
                <a:solidFill>
                  <a:srgbClr val="333333"/>
                </a:solidFill>
                <a:effectLst/>
              </a:rPr>
            </a:br>
            <a:endParaRPr lang="en-US" sz="1800" dirty="0">
              <a:solidFill>
                <a:srgbClr val="333333"/>
              </a:solidFill>
              <a:effectLst/>
            </a:endParaRPr>
          </a:p>
          <a:p>
            <a:pPr marL="0" indent="0" defTabSz="274320">
              <a:lnSpc>
                <a:spcPct val="100000"/>
              </a:lnSpc>
              <a:spcBef>
                <a:spcPts val="0"/>
              </a:spcBef>
              <a:buNone/>
            </a:pPr>
            <a:r>
              <a:rPr lang="en-US" sz="1800" dirty="0">
                <a:solidFill>
                  <a:srgbClr val="333333"/>
                </a:solidFill>
              </a:rPr>
              <a:t>		</a:t>
            </a:r>
            <a:r>
              <a:rPr lang="en-US" sz="1800" dirty="0">
                <a:solidFill>
                  <a:srgbClr val="333333"/>
                </a:solidFill>
                <a:effectLst/>
              </a:rPr>
              <a:t>(D) Annual goals to meet the statewide degree attainment goal of 70 percent. </a:t>
            </a:r>
            <a:endParaRPr lang="en-US" dirty="0">
              <a:effectLst/>
            </a:endParaRPr>
          </a:p>
        </p:txBody>
      </p:sp>
      <p:sp>
        <p:nvSpPr>
          <p:cNvPr id="4" name="Slide Number Placeholder 3">
            <a:extLst>
              <a:ext uri="{FF2B5EF4-FFF2-40B4-BE49-F238E27FC236}">
                <a16:creationId xmlns:a16="http://schemas.microsoft.com/office/drawing/2014/main" id="{D58C5B15-8418-2B17-EECA-79FB8CD9715D}"/>
              </a:ext>
            </a:extLst>
          </p:cNvPr>
          <p:cNvSpPr>
            <a:spLocks noGrp="1"/>
          </p:cNvSpPr>
          <p:nvPr>
            <p:ph type="sldNum" sz="quarter" idx="12"/>
          </p:nvPr>
        </p:nvSpPr>
        <p:spPr/>
        <p:txBody>
          <a:bodyPr/>
          <a:lstStyle/>
          <a:p>
            <a:fld id="{FC94C22D-D015-6649-B5C3-596F33FC97D2}" type="slidenum">
              <a:rPr lang="en-US" smtClean="0"/>
              <a:t>11</a:t>
            </a:fld>
            <a:endParaRPr lang="en-US"/>
          </a:p>
        </p:txBody>
      </p:sp>
    </p:spTree>
    <p:extLst>
      <p:ext uri="{BB962C8B-B14F-4D97-AF65-F5344CB8AC3E}">
        <p14:creationId xmlns:p14="http://schemas.microsoft.com/office/powerpoint/2010/main" val="209435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2A1B-0835-89E9-8AC1-339687DE3E99}"/>
              </a:ext>
            </a:extLst>
          </p:cNvPr>
          <p:cNvSpPr>
            <a:spLocks noGrp="1"/>
          </p:cNvSpPr>
          <p:nvPr>
            <p:ph type="title"/>
          </p:nvPr>
        </p:nvSpPr>
        <p:spPr/>
        <p:txBody>
          <a:bodyPr/>
          <a:lstStyle/>
          <a:p>
            <a:pPr algn="ctr"/>
            <a:r>
              <a:rPr lang="en-US" b="1" dirty="0"/>
              <a:t>STEM Study Group</a:t>
            </a:r>
          </a:p>
        </p:txBody>
      </p:sp>
      <p:sp>
        <p:nvSpPr>
          <p:cNvPr id="3" name="Content Placeholder 2">
            <a:extLst>
              <a:ext uri="{FF2B5EF4-FFF2-40B4-BE49-F238E27FC236}">
                <a16:creationId xmlns:a16="http://schemas.microsoft.com/office/drawing/2014/main" id="{14CA32E4-638C-2598-A3A1-FE6BDC63EAE3}"/>
              </a:ext>
            </a:extLst>
          </p:cNvPr>
          <p:cNvSpPr>
            <a:spLocks noGrp="1"/>
          </p:cNvSpPr>
          <p:nvPr>
            <p:ph sz="half" idx="1"/>
          </p:nvPr>
        </p:nvSpPr>
        <p:spPr>
          <a:xfrm>
            <a:off x="1175656" y="1690688"/>
            <a:ext cx="10543102" cy="4486275"/>
          </a:xfrm>
        </p:spPr>
        <p:txBody>
          <a:bodyPr>
            <a:normAutofit/>
          </a:bodyPr>
          <a:lstStyle/>
          <a:p>
            <a:pPr marL="0" indent="0" defTabSz="274320">
              <a:lnSpc>
                <a:spcPct val="100000"/>
              </a:lnSpc>
              <a:spcBef>
                <a:spcPts val="0"/>
              </a:spcBef>
              <a:buNone/>
            </a:pPr>
            <a:r>
              <a:rPr lang="en-US" sz="1800" dirty="0">
                <a:solidFill>
                  <a:srgbClr val="333333"/>
                </a:solidFill>
                <a:effectLst/>
              </a:rPr>
              <a:t>(g) On or before December 31, 2023, the committee shall provide the Legislature with recommendations on all of the following issues impeding the scaling of the ADT and streamlining transfer across segments for students: </a:t>
            </a:r>
            <a:endParaRPr lang="en-US" sz="1400" dirty="0">
              <a:effectLst/>
            </a:endParaRPr>
          </a:p>
          <a:p>
            <a:pPr marL="0" indent="0" defTabSz="274320">
              <a:lnSpc>
                <a:spcPct val="100000"/>
              </a:lnSpc>
              <a:spcBef>
                <a:spcPts val="0"/>
              </a:spcBef>
              <a:buNone/>
            </a:pPr>
            <a:endParaRPr lang="en-US" sz="1800" dirty="0">
              <a:solidFill>
                <a:srgbClr val="333333"/>
              </a:solidFill>
              <a:effectLst/>
            </a:endParaRPr>
          </a:p>
          <a:p>
            <a:pPr marL="0" indent="0" defTabSz="274320">
              <a:lnSpc>
                <a:spcPct val="100000"/>
              </a:lnSpc>
              <a:spcBef>
                <a:spcPts val="0"/>
              </a:spcBef>
              <a:buNone/>
            </a:pPr>
            <a:r>
              <a:rPr lang="en-US" sz="1800" dirty="0">
                <a:solidFill>
                  <a:srgbClr val="333333"/>
                </a:solidFill>
              </a:rPr>
              <a:t>	</a:t>
            </a:r>
            <a:r>
              <a:rPr lang="en-US" sz="1800" dirty="0">
                <a:solidFill>
                  <a:srgbClr val="333333"/>
                </a:solidFill>
                <a:effectLst/>
              </a:rPr>
              <a:t>(2) Proposing a new unit threshold for STEM degree pathways that meet the requirements for 	admission to the California State University and the University of California. The recommendations 	made pursuant to this paragraph shall comply with both of the following requirements: </a:t>
            </a:r>
            <a:endParaRPr lang="en-US" sz="1400" dirty="0">
              <a:effectLst/>
            </a:endParaRPr>
          </a:p>
          <a:p>
            <a:pPr marL="0" indent="0" defTabSz="274320">
              <a:lnSpc>
                <a:spcPct val="100000"/>
              </a:lnSpc>
              <a:spcBef>
                <a:spcPts val="0"/>
              </a:spcBef>
              <a:buNone/>
            </a:pPr>
            <a:endParaRPr lang="en-US" sz="1800" dirty="0">
              <a:solidFill>
                <a:srgbClr val="333333"/>
              </a:solidFill>
              <a:effectLst/>
            </a:endParaRPr>
          </a:p>
          <a:p>
            <a:pPr marL="0" indent="0" defTabSz="274320">
              <a:lnSpc>
                <a:spcPct val="100000"/>
              </a:lnSpc>
              <a:spcBef>
                <a:spcPts val="0"/>
              </a:spcBef>
              <a:buNone/>
            </a:pPr>
            <a:r>
              <a:rPr lang="en-US" sz="1800" dirty="0">
                <a:solidFill>
                  <a:srgbClr val="333333"/>
                </a:solidFill>
              </a:rPr>
              <a:t>		</a:t>
            </a:r>
            <a:r>
              <a:rPr lang="en-US" sz="1800" dirty="0">
                <a:solidFill>
                  <a:srgbClr val="333333"/>
                </a:solidFill>
                <a:effectLst/>
              </a:rPr>
              <a:t>(A) The recommendations shall include sufficient evidence supporting a higher unit threshold for 		each STEM degree pathway, including an analysis of colleges that have succeeded in adopting 		similar pathways within the 60-unit framework for lower division units taken at the California 				Community Colleges. </a:t>
            </a:r>
            <a:endParaRPr lang="en-US" sz="1400" dirty="0">
              <a:effectLst/>
            </a:endParaRPr>
          </a:p>
          <a:p>
            <a:pPr marL="0" indent="0" defTabSz="274320">
              <a:lnSpc>
                <a:spcPct val="100000"/>
              </a:lnSpc>
              <a:spcBef>
                <a:spcPts val="0"/>
              </a:spcBef>
              <a:buNone/>
            </a:pPr>
            <a:endParaRPr lang="en-US" sz="1800" dirty="0">
              <a:solidFill>
                <a:srgbClr val="333333"/>
              </a:solidFill>
              <a:effectLst/>
            </a:endParaRPr>
          </a:p>
          <a:p>
            <a:pPr marL="0" indent="0" defTabSz="274320">
              <a:lnSpc>
                <a:spcPct val="100000"/>
              </a:lnSpc>
              <a:spcBef>
                <a:spcPts val="0"/>
              </a:spcBef>
              <a:buNone/>
            </a:pPr>
            <a:r>
              <a:rPr lang="en-US" sz="1800" dirty="0">
                <a:solidFill>
                  <a:srgbClr val="333333"/>
                </a:solidFill>
              </a:rPr>
              <a:t>		</a:t>
            </a:r>
            <a:r>
              <a:rPr lang="en-US" sz="1800" dirty="0">
                <a:solidFill>
                  <a:srgbClr val="333333"/>
                </a:solidFill>
                <a:effectLst/>
              </a:rPr>
              <a:t>(B) A recommendation for a differing unit threshold within a STEM degree pathway shall not 				recommend a change of more than six units. </a:t>
            </a:r>
            <a:endParaRPr lang="en-US" sz="1400" dirty="0">
              <a:effectLst/>
            </a:endParaRPr>
          </a:p>
        </p:txBody>
      </p:sp>
      <p:sp>
        <p:nvSpPr>
          <p:cNvPr id="4" name="Slide Number Placeholder 3">
            <a:extLst>
              <a:ext uri="{FF2B5EF4-FFF2-40B4-BE49-F238E27FC236}">
                <a16:creationId xmlns:a16="http://schemas.microsoft.com/office/drawing/2014/main" id="{D58C5B15-8418-2B17-EECA-79FB8CD9715D}"/>
              </a:ext>
            </a:extLst>
          </p:cNvPr>
          <p:cNvSpPr>
            <a:spLocks noGrp="1"/>
          </p:cNvSpPr>
          <p:nvPr>
            <p:ph type="sldNum" sz="quarter" idx="12"/>
          </p:nvPr>
        </p:nvSpPr>
        <p:spPr/>
        <p:txBody>
          <a:bodyPr/>
          <a:lstStyle/>
          <a:p>
            <a:fld id="{FC94C22D-D015-6649-B5C3-596F33FC97D2}" type="slidenum">
              <a:rPr lang="en-US" smtClean="0"/>
              <a:t>12</a:t>
            </a:fld>
            <a:endParaRPr lang="en-US"/>
          </a:p>
        </p:txBody>
      </p:sp>
    </p:spTree>
    <p:extLst>
      <p:ext uri="{BB962C8B-B14F-4D97-AF65-F5344CB8AC3E}">
        <p14:creationId xmlns:p14="http://schemas.microsoft.com/office/powerpoint/2010/main" val="1817730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2A1B-0835-89E9-8AC1-339687DE3E99}"/>
              </a:ext>
            </a:extLst>
          </p:cNvPr>
          <p:cNvSpPr>
            <a:spLocks noGrp="1"/>
          </p:cNvSpPr>
          <p:nvPr>
            <p:ph type="title"/>
          </p:nvPr>
        </p:nvSpPr>
        <p:spPr/>
        <p:txBody>
          <a:bodyPr/>
          <a:lstStyle/>
          <a:p>
            <a:pPr algn="ctr"/>
            <a:r>
              <a:rPr lang="en-US" b="1" dirty="0"/>
              <a:t>Re-engagement Study Group</a:t>
            </a:r>
          </a:p>
        </p:txBody>
      </p:sp>
      <p:sp>
        <p:nvSpPr>
          <p:cNvPr id="3" name="Content Placeholder 2">
            <a:extLst>
              <a:ext uri="{FF2B5EF4-FFF2-40B4-BE49-F238E27FC236}">
                <a16:creationId xmlns:a16="http://schemas.microsoft.com/office/drawing/2014/main" id="{14CA32E4-638C-2598-A3A1-FE6BDC63EAE3}"/>
              </a:ext>
            </a:extLst>
          </p:cNvPr>
          <p:cNvSpPr>
            <a:spLocks noGrp="1"/>
          </p:cNvSpPr>
          <p:nvPr>
            <p:ph sz="half" idx="1"/>
          </p:nvPr>
        </p:nvSpPr>
        <p:spPr>
          <a:xfrm>
            <a:off x="1175656" y="1690688"/>
            <a:ext cx="10543102" cy="4486275"/>
          </a:xfrm>
        </p:spPr>
        <p:txBody>
          <a:bodyPr>
            <a:normAutofit/>
          </a:bodyPr>
          <a:lstStyle/>
          <a:p>
            <a:pPr marL="0" indent="0" defTabSz="274320">
              <a:lnSpc>
                <a:spcPct val="100000"/>
              </a:lnSpc>
              <a:spcBef>
                <a:spcPts val="0"/>
              </a:spcBef>
              <a:buNone/>
            </a:pPr>
            <a:r>
              <a:rPr lang="en-US" sz="1800" dirty="0">
                <a:solidFill>
                  <a:srgbClr val="333333"/>
                </a:solidFill>
                <a:effectLst/>
              </a:rPr>
              <a:t>(g) On or before December 31, 2023, the committee shall provide the Legislature with recommendations on all of the following issues impeding the scaling of the ADT and streamlining transfer across segments for students: </a:t>
            </a:r>
            <a:endParaRPr lang="en-US" sz="1400" dirty="0">
              <a:effectLst/>
            </a:endParaRPr>
          </a:p>
          <a:p>
            <a:pPr marL="0" indent="0" defTabSz="274320">
              <a:lnSpc>
                <a:spcPct val="100000"/>
              </a:lnSpc>
              <a:spcBef>
                <a:spcPts val="0"/>
              </a:spcBef>
              <a:buNone/>
            </a:pPr>
            <a:endParaRPr lang="en-US" sz="1800" dirty="0">
              <a:solidFill>
                <a:srgbClr val="333333"/>
              </a:solidFill>
              <a:effectLst/>
            </a:endParaRPr>
          </a:p>
          <a:p>
            <a:pPr marL="0" indent="0" defTabSz="274320">
              <a:lnSpc>
                <a:spcPct val="100000"/>
              </a:lnSpc>
              <a:spcBef>
                <a:spcPts val="0"/>
              </a:spcBef>
              <a:buNone/>
            </a:pPr>
            <a:r>
              <a:rPr lang="en-US" sz="1800" dirty="0">
                <a:solidFill>
                  <a:srgbClr val="333333"/>
                </a:solidFill>
              </a:rPr>
              <a:t>	</a:t>
            </a:r>
            <a:r>
              <a:rPr lang="en-US" sz="1800" dirty="0">
                <a:solidFill>
                  <a:srgbClr val="333333"/>
                </a:solidFill>
                <a:effectLst/>
              </a:rPr>
              <a:t>(3) Reengaging ADT earners who do not transfer or apply for transfer into a four-year 	postsecondary educational institution. </a:t>
            </a:r>
            <a:endParaRPr lang="en-US" sz="1400" dirty="0">
              <a:effectLst/>
            </a:endParaRPr>
          </a:p>
        </p:txBody>
      </p:sp>
      <p:sp>
        <p:nvSpPr>
          <p:cNvPr id="4" name="Slide Number Placeholder 3">
            <a:extLst>
              <a:ext uri="{FF2B5EF4-FFF2-40B4-BE49-F238E27FC236}">
                <a16:creationId xmlns:a16="http://schemas.microsoft.com/office/drawing/2014/main" id="{D58C5B15-8418-2B17-EECA-79FB8CD9715D}"/>
              </a:ext>
            </a:extLst>
          </p:cNvPr>
          <p:cNvSpPr>
            <a:spLocks noGrp="1"/>
          </p:cNvSpPr>
          <p:nvPr>
            <p:ph type="sldNum" sz="quarter" idx="12"/>
          </p:nvPr>
        </p:nvSpPr>
        <p:spPr/>
        <p:txBody>
          <a:bodyPr/>
          <a:lstStyle/>
          <a:p>
            <a:fld id="{FC94C22D-D015-6649-B5C3-596F33FC97D2}" type="slidenum">
              <a:rPr lang="en-US" smtClean="0"/>
              <a:t>13</a:t>
            </a:fld>
            <a:endParaRPr lang="en-US"/>
          </a:p>
        </p:txBody>
      </p:sp>
    </p:spTree>
    <p:extLst>
      <p:ext uri="{BB962C8B-B14F-4D97-AF65-F5344CB8AC3E}">
        <p14:creationId xmlns:p14="http://schemas.microsoft.com/office/powerpoint/2010/main" val="18646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EABF4-578C-CEFB-5A96-DDDC8CC2943D}"/>
              </a:ext>
            </a:extLst>
          </p:cNvPr>
          <p:cNvSpPr>
            <a:spLocks noGrp="1"/>
          </p:cNvSpPr>
          <p:nvPr>
            <p:ph type="title"/>
          </p:nvPr>
        </p:nvSpPr>
        <p:spPr/>
        <p:txBody>
          <a:bodyPr/>
          <a:lstStyle/>
          <a:p>
            <a:pPr algn="ctr"/>
            <a:r>
              <a:rPr lang="en-US" b="1" dirty="0"/>
              <a:t>Next Steps: The Vetting Process</a:t>
            </a:r>
          </a:p>
        </p:txBody>
      </p:sp>
      <p:sp>
        <p:nvSpPr>
          <p:cNvPr id="3" name="Content Placeholder 2">
            <a:extLst>
              <a:ext uri="{FF2B5EF4-FFF2-40B4-BE49-F238E27FC236}">
                <a16:creationId xmlns:a16="http://schemas.microsoft.com/office/drawing/2014/main" id="{65B73D56-59C6-130B-5C1B-92ED12978FA3}"/>
              </a:ext>
            </a:extLst>
          </p:cNvPr>
          <p:cNvSpPr>
            <a:spLocks noGrp="1"/>
          </p:cNvSpPr>
          <p:nvPr>
            <p:ph sz="half" idx="1"/>
          </p:nvPr>
        </p:nvSpPr>
        <p:spPr>
          <a:xfrm>
            <a:off x="1175656" y="1937083"/>
            <a:ext cx="10178142" cy="4239879"/>
          </a:xfrm>
        </p:spPr>
        <p:txBody>
          <a:bodyPr>
            <a:noAutofit/>
          </a:bodyPr>
          <a:lstStyle/>
          <a:p>
            <a:r>
              <a:rPr lang="en-US" sz="2400" dirty="0">
                <a:solidFill>
                  <a:srgbClr val="3A4247"/>
                </a:solidFill>
                <a:effectLst/>
              </a:rPr>
              <a:t>Timelines and process for obtaining feedback, Round 2: </a:t>
            </a:r>
            <a:endParaRPr lang="en-US" sz="2400" dirty="0"/>
          </a:p>
          <a:p>
            <a:pPr lvl="1"/>
            <a:r>
              <a:rPr lang="en-US" dirty="0">
                <a:solidFill>
                  <a:srgbClr val="3A4247"/>
                </a:solidFill>
                <a:effectLst/>
              </a:rPr>
              <a:t>After July revision: Committee members will share revised recommendations again in July with their stakeholder groups; </a:t>
            </a:r>
            <a:endParaRPr lang="en-US" dirty="0"/>
          </a:p>
          <a:p>
            <a:pPr lvl="1"/>
            <a:r>
              <a:rPr lang="en-US" dirty="0">
                <a:solidFill>
                  <a:srgbClr val="3A4247"/>
                </a:solidFill>
                <a:effectLst/>
              </a:rPr>
              <a:t>By August 31, Committee members will aggregate feedback on draft recommendations; </a:t>
            </a:r>
            <a:endParaRPr lang="en-US" dirty="0"/>
          </a:p>
          <a:p>
            <a:pPr lvl="1"/>
            <a:r>
              <a:rPr lang="en-US" dirty="0">
                <a:solidFill>
                  <a:srgbClr val="3A4247"/>
                </a:solidFill>
                <a:effectLst/>
              </a:rPr>
              <a:t>Feedback will be shared with the Study Groups and will be ADA remediated and publicly posted; </a:t>
            </a:r>
            <a:endParaRPr lang="en-US" dirty="0"/>
          </a:p>
          <a:p>
            <a:pPr lvl="1"/>
            <a:r>
              <a:rPr lang="en-US" dirty="0">
                <a:solidFill>
                  <a:srgbClr val="3A4247"/>
                </a:solidFill>
                <a:effectLst/>
              </a:rPr>
              <a:t>By September 31, Study Groups will review and issue revised draft recommendations; </a:t>
            </a:r>
            <a:endParaRPr lang="en-US" dirty="0">
              <a:effectLst/>
            </a:endParaRPr>
          </a:p>
          <a:p>
            <a:r>
              <a:rPr lang="en-US" sz="2400" dirty="0">
                <a:solidFill>
                  <a:srgbClr val="3A4247"/>
                </a:solidFill>
                <a:effectLst/>
              </a:rPr>
              <a:t>Final recommendations will be publicly posted, shared at the Fall Committee Meeting, and the Committee will vote. </a:t>
            </a:r>
            <a:endParaRPr lang="en-US" sz="2400" dirty="0">
              <a:effectLst/>
            </a:endParaRPr>
          </a:p>
        </p:txBody>
      </p:sp>
      <p:sp>
        <p:nvSpPr>
          <p:cNvPr id="4" name="Slide Number Placeholder 3">
            <a:extLst>
              <a:ext uri="{FF2B5EF4-FFF2-40B4-BE49-F238E27FC236}">
                <a16:creationId xmlns:a16="http://schemas.microsoft.com/office/drawing/2014/main" id="{E6AB92E7-F0BF-D056-7094-0C132DF67544}"/>
              </a:ext>
            </a:extLst>
          </p:cNvPr>
          <p:cNvSpPr>
            <a:spLocks noGrp="1"/>
          </p:cNvSpPr>
          <p:nvPr>
            <p:ph type="sldNum" sz="quarter" idx="12"/>
          </p:nvPr>
        </p:nvSpPr>
        <p:spPr/>
        <p:txBody>
          <a:bodyPr/>
          <a:lstStyle/>
          <a:p>
            <a:fld id="{FC94C22D-D015-6649-B5C3-596F33FC97D2}" type="slidenum">
              <a:rPr lang="en-US" smtClean="0"/>
              <a:t>14</a:t>
            </a:fld>
            <a:endParaRPr lang="en-US"/>
          </a:p>
        </p:txBody>
      </p:sp>
    </p:spTree>
    <p:extLst>
      <p:ext uri="{BB962C8B-B14F-4D97-AF65-F5344CB8AC3E}">
        <p14:creationId xmlns:p14="http://schemas.microsoft.com/office/powerpoint/2010/main" val="3845711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12C4C-E189-0718-52AF-C590993FE971}"/>
              </a:ext>
            </a:extLst>
          </p:cNvPr>
          <p:cNvSpPr>
            <a:spLocks noGrp="1"/>
          </p:cNvSpPr>
          <p:nvPr>
            <p:ph type="title"/>
          </p:nvPr>
        </p:nvSpPr>
        <p:spPr>
          <a:xfrm>
            <a:off x="1175656" y="365125"/>
            <a:ext cx="10638391" cy="866267"/>
          </a:xfrm>
        </p:spPr>
        <p:txBody>
          <a:bodyPr>
            <a:normAutofit fontScale="90000"/>
          </a:bodyPr>
          <a:lstStyle/>
          <a:p>
            <a:pPr algn="ctr"/>
            <a:r>
              <a:rPr lang="en-US" b="1" dirty="0"/>
              <a:t>Other Strategies Intending to Streamline Transfer</a:t>
            </a:r>
          </a:p>
        </p:txBody>
      </p:sp>
      <p:sp>
        <p:nvSpPr>
          <p:cNvPr id="3" name="Content Placeholder 2">
            <a:extLst>
              <a:ext uri="{FF2B5EF4-FFF2-40B4-BE49-F238E27FC236}">
                <a16:creationId xmlns:a16="http://schemas.microsoft.com/office/drawing/2014/main" id="{8DD70F05-13F8-7E78-416A-6DC2F465850A}"/>
              </a:ext>
            </a:extLst>
          </p:cNvPr>
          <p:cNvSpPr>
            <a:spLocks noGrp="1"/>
          </p:cNvSpPr>
          <p:nvPr>
            <p:ph sz="half" idx="1"/>
          </p:nvPr>
        </p:nvSpPr>
        <p:spPr>
          <a:xfrm>
            <a:off x="1389888" y="1316737"/>
            <a:ext cx="10184454" cy="4876800"/>
          </a:xfrm>
        </p:spPr>
        <p:txBody>
          <a:bodyPr>
            <a:noAutofit/>
          </a:bodyPr>
          <a:lstStyle/>
          <a:p>
            <a:pPr marL="0" indent="0" algn="ctr">
              <a:lnSpc>
                <a:spcPct val="120000"/>
              </a:lnSpc>
              <a:spcBef>
                <a:spcPts val="0"/>
              </a:spcBef>
              <a:buNone/>
            </a:pPr>
            <a:r>
              <a:rPr lang="en-US" sz="2000" b="1" dirty="0">
                <a:solidFill>
                  <a:schemeClr val="accent2">
                    <a:lumMod val="50000"/>
                  </a:schemeClr>
                </a:solidFill>
                <a:hlinkClick r:id="rId2">
                  <a:extLst>
                    <a:ext uri="{A12FA001-AC4F-418D-AE19-62706E023703}">
                      <ahyp:hlinkClr xmlns:ahyp="http://schemas.microsoft.com/office/drawing/2018/hyperlinkcolor" val="tx"/>
                    </a:ext>
                  </a:extLst>
                </a:hlinkClick>
              </a:rPr>
              <a:t>Transfer Alignment Project</a:t>
            </a:r>
            <a:endParaRPr lang="en-US" sz="2000" b="1" dirty="0">
              <a:solidFill>
                <a:schemeClr val="accent2">
                  <a:lumMod val="50000"/>
                </a:schemeClr>
              </a:solidFill>
            </a:endParaRPr>
          </a:p>
          <a:p>
            <a:pPr algn="l" rtl="0">
              <a:lnSpc>
                <a:spcPct val="120000"/>
              </a:lnSpc>
              <a:spcBef>
                <a:spcPts val="0"/>
              </a:spcBef>
            </a:pPr>
            <a:endParaRPr lang="en-US" sz="2000" b="0" i="0" u="none" strike="noStrike" dirty="0">
              <a:solidFill>
                <a:srgbClr val="0A0A0A"/>
              </a:solidFill>
              <a:effectLst/>
            </a:endParaRPr>
          </a:p>
          <a:p>
            <a:pPr algn="l" rtl="0">
              <a:lnSpc>
                <a:spcPct val="120000"/>
              </a:lnSpc>
              <a:spcBef>
                <a:spcPts val="0"/>
              </a:spcBef>
            </a:pPr>
            <a:r>
              <a:rPr lang="en-US" sz="2000" b="0" i="0" u="none" strike="noStrike" dirty="0">
                <a:solidFill>
                  <a:srgbClr val="0A0A0A"/>
                </a:solidFill>
                <a:effectLst/>
              </a:rPr>
              <a:t>In fall 2019, the ASCCC started the first phase of addressing Resolution </a:t>
            </a:r>
            <a:r>
              <a:rPr lang="en-US" sz="2000" b="0" i="0" u="none" strike="noStrike" dirty="0">
                <a:solidFill>
                  <a:srgbClr val="0A0A0A"/>
                </a:solidFill>
                <a:effectLst/>
                <a:hlinkClick r:id="rId3"/>
              </a:rPr>
              <a:t>F17 15.01 </a:t>
            </a:r>
            <a:r>
              <a:rPr lang="en-US" sz="2000" b="0" i="0" u="none" strike="noStrike" dirty="0">
                <a:solidFill>
                  <a:srgbClr val="0A0A0A"/>
                </a:solidFill>
                <a:effectLst/>
              </a:rPr>
              <a:t>Aligning Transfer Pathways for the California State University and University of California Systems </a:t>
            </a:r>
          </a:p>
          <a:p>
            <a:pPr marL="0" indent="0" algn="l" rtl="0">
              <a:lnSpc>
                <a:spcPct val="120000"/>
              </a:lnSpc>
              <a:spcBef>
                <a:spcPts val="0"/>
              </a:spcBef>
              <a:buNone/>
            </a:pPr>
            <a:endParaRPr lang="en-US" sz="2000" b="0" i="0" u="none" strike="noStrike" dirty="0">
              <a:solidFill>
                <a:srgbClr val="0A0A0A"/>
              </a:solidFill>
              <a:effectLst/>
            </a:endParaRPr>
          </a:p>
          <a:p>
            <a:pPr algn="l" rtl="0">
              <a:lnSpc>
                <a:spcPct val="120000"/>
              </a:lnSpc>
              <a:spcBef>
                <a:spcPts val="0"/>
              </a:spcBef>
            </a:pPr>
            <a:r>
              <a:rPr lang="en-US" sz="2000" b="0" i="0" u="none" strike="noStrike" dirty="0">
                <a:solidFill>
                  <a:srgbClr val="0A0A0A"/>
                </a:solidFill>
                <a:effectLst/>
              </a:rPr>
              <a:t>Resolved, That the Academic Senate for California Community Colleges work with the Academic Senates of the California State University and the University of California to identify a single pathway in each of the majors with an Associate Degree for Transfer to ensure that students will be prepared to transfer into either the California State University or the University of California systems.</a:t>
            </a:r>
          </a:p>
          <a:p>
            <a:pPr marL="0" indent="0" algn="l" rtl="0">
              <a:lnSpc>
                <a:spcPct val="120000"/>
              </a:lnSpc>
              <a:spcBef>
                <a:spcPts val="0"/>
              </a:spcBef>
              <a:buNone/>
            </a:pPr>
            <a:endParaRPr lang="en-US" sz="2000" b="1" i="0" u="none" strike="noStrike" dirty="0">
              <a:solidFill>
                <a:srgbClr val="C00000"/>
              </a:solidFill>
              <a:effectLst/>
            </a:endParaRPr>
          </a:p>
        </p:txBody>
      </p:sp>
      <p:sp>
        <p:nvSpPr>
          <p:cNvPr id="4" name="Slide Number Placeholder 3">
            <a:extLst>
              <a:ext uri="{FF2B5EF4-FFF2-40B4-BE49-F238E27FC236}">
                <a16:creationId xmlns:a16="http://schemas.microsoft.com/office/drawing/2014/main" id="{6EB2AD57-7C7C-EFF2-EF9D-AA0494C4AA96}"/>
              </a:ext>
            </a:extLst>
          </p:cNvPr>
          <p:cNvSpPr>
            <a:spLocks noGrp="1"/>
          </p:cNvSpPr>
          <p:nvPr>
            <p:ph type="sldNum" sz="quarter" idx="12"/>
          </p:nvPr>
        </p:nvSpPr>
        <p:spPr/>
        <p:txBody>
          <a:bodyPr/>
          <a:lstStyle/>
          <a:p>
            <a:fld id="{FC94C22D-D015-6649-B5C3-596F33FC97D2}" type="slidenum">
              <a:rPr lang="en-US" smtClean="0"/>
              <a:t>15</a:t>
            </a:fld>
            <a:endParaRPr lang="en-US"/>
          </a:p>
        </p:txBody>
      </p:sp>
    </p:spTree>
    <p:extLst>
      <p:ext uri="{BB962C8B-B14F-4D97-AF65-F5344CB8AC3E}">
        <p14:creationId xmlns:p14="http://schemas.microsoft.com/office/powerpoint/2010/main" val="262654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12C4C-E189-0718-52AF-C590993FE971}"/>
              </a:ext>
            </a:extLst>
          </p:cNvPr>
          <p:cNvSpPr>
            <a:spLocks noGrp="1"/>
          </p:cNvSpPr>
          <p:nvPr>
            <p:ph type="title"/>
          </p:nvPr>
        </p:nvSpPr>
        <p:spPr>
          <a:xfrm>
            <a:off x="1175656" y="365125"/>
            <a:ext cx="10638391" cy="866267"/>
          </a:xfrm>
        </p:spPr>
        <p:txBody>
          <a:bodyPr>
            <a:normAutofit fontScale="90000"/>
          </a:bodyPr>
          <a:lstStyle/>
          <a:p>
            <a:pPr algn="ctr"/>
            <a:r>
              <a:rPr lang="en-US" b="1" dirty="0"/>
              <a:t>Other Strategies Intending to Streamline Transfer</a:t>
            </a:r>
          </a:p>
        </p:txBody>
      </p:sp>
      <p:sp>
        <p:nvSpPr>
          <p:cNvPr id="3" name="Content Placeholder 2">
            <a:extLst>
              <a:ext uri="{FF2B5EF4-FFF2-40B4-BE49-F238E27FC236}">
                <a16:creationId xmlns:a16="http://schemas.microsoft.com/office/drawing/2014/main" id="{8DD70F05-13F8-7E78-416A-6DC2F465850A}"/>
              </a:ext>
            </a:extLst>
          </p:cNvPr>
          <p:cNvSpPr>
            <a:spLocks noGrp="1"/>
          </p:cNvSpPr>
          <p:nvPr>
            <p:ph sz="half" idx="1"/>
          </p:nvPr>
        </p:nvSpPr>
        <p:spPr>
          <a:xfrm>
            <a:off x="1389888" y="1316737"/>
            <a:ext cx="10184454" cy="4876800"/>
          </a:xfrm>
        </p:spPr>
        <p:txBody>
          <a:bodyPr>
            <a:noAutofit/>
          </a:bodyPr>
          <a:lstStyle/>
          <a:p>
            <a:pPr marL="0" indent="0" algn="ctr">
              <a:lnSpc>
                <a:spcPct val="120000"/>
              </a:lnSpc>
              <a:spcBef>
                <a:spcPts val="0"/>
              </a:spcBef>
              <a:buNone/>
            </a:pPr>
            <a:r>
              <a:rPr lang="en-US" sz="2000" b="1" dirty="0">
                <a:solidFill>
                  <a:schemeClr val="accent2">
                    <a:lumMod val="50000"/>
                  </a:schemeClr>
                </a:solidFill>
                <a:hlinkClick r:id="rId2">
                  <a:extLst>
                    <a:ext uri="{A12FA001-AC4F-418D-AE19-62706E023703}">
                      <ahyp:hlinkClr xmlns:ahyp="http://schemas.microsoft.com/office/drawing/2018/hyperlinkcolor" val="tx"/>
                    </a:ext>
                  </a:extLst>
                </a:hlinkClick>
              </a:rPr>
              <a:t>Transfer Alignment Project</a:t>
            </a:r>
            <a:endParaRPr lang="en-US" sz="2000" b="1" i="0" u="none" strike="noStrike" dirty="0">
              <a:solidFill>
                <a:schemeClr val="accent2">
                  <a:lumMod val="50000"/>
                </a:schemeClr>
              </a:solidFill>
              <a:effectLst/>
            </a:endParaRPr>
          </a:p>
          <a:p>
            <a:pPr marL="0" indent="0" algn="l" rtl="0">
              <a:lnSpc>
                <a:spcPct val="120000"/>
              </a:lnSpc>
              <a:spcBef>
                <a:spcPts val="0"/>
              </a:spcBef>
              <a:buNone/>
            </a:pPr>
            <a:r>
              <a:rPr lang="en-US" sz="2000" b="1" i="0" u="none" strike="noStrike" dirty="0">
                <a:solidFill>
                  <a:schemeClr val="tx1"/>
                </a:solidFill>
                <a:effectLst/>
              </a:rPr>
              <a:t>Overall Goal</a:t>
            </a:r>
            <a:r>
              <a:rPr lang="en-US" sz="2000" b="0" i="0" u="none" strike="noStrike" dirty="0">
                <a:solidFill>
                  <a:schemeClr val="tx1"/>
                </a:solidFill>
                <a:effectLst/>
              </a:rPr>
              <a:t>:</a:t>
            </a:r>
          </a:p>
          <a:p>
            <a:pPr algn="l" rtl="0">
              <a:lnSpc>
                <a:spcPct val="120000"/>
              </a:lnSpc>
              <a:spcBef>
                <a:spcPts val="0"/>
              </a:spcBef>
              <a:buFont typeface="+mj-lt"/>
              <a:buAutoNum type="arabicPeriod"/>
            </a:pPr>
            <a:r>
              <a:rPr lang="en-US" sz="2000" b="0" i="0" u="none" strike="noStrike" dirty="0">
                <a:solidFill>
                  <a:srgbClr val="0A0A0A"/>
                </a:solidFill>
                <a:effectLst/>
              </a:rPr>
              <a:t>Align Transfer Model Curriculum (TMC) with University of California Transfer Pathways (UCTP), where feasible, i.e. only non-substantive changes to the TMCs would be needed</a:t>
            </a:r>
          </a:p>
          <a:p>
            <a:pPr algn="l" rtl="0">
              <a:lnSpc>
                <a:spcPct val="120000"/>
              </a:lnSpc>
              <a:spcBef>
                <a:spcPts val="0"/>
              </a:spcBef>
              <a:buFont typeface="+mj-lt"/>
              <a:buAutoNum type="arabicPeriod"/>
            </a:pPr>
            <a:r>
              <a:rPr lang="en-US" sz="2000" b="0" i="0" u="none" strike="noStrike" dirty="0">
                <a:solidFill>
                  <a:srgbClr val="0A0A0A"/>
                </a:solidFill>
                <a:effectLst/>
              </a:rPr>
              <a:t>For those TMCs that need more changes, convene discipline faculty from all three systems, and make every attempt to align the pathways with two possible outcomes:</a:t>
            </a:r>
          </a:p>
          <a:p>
            <a:pPr marL="731520" lvl="1" indent="-274320" algn="l" rtl="0">
              <a:lnSpc>
                <a:spcPct val="120000"/>
              </a:lnSpc>
              <a:spcBef>
                <a:spcPts val="0"/>
              </a:spcBef>
              <a:buFont typeface="+mj-lt"/>
              <a:buAutoNum type="alphaLcPeriod"/>
            </a:pPr>
            <a:r>
              <a:rPr lang="en-US" b="0" i="0" u="none" strike="noStrike" dirty="0">
                <a:solidFill>
                  <a:srgbClr val="0A0A0A"/>
                </a:solidFill>
                <a:effectLst/>
              </a:rPr>
              <a:t>Pathways aligned with substantive changes to TMC and/or UCTP </a:t>
            </a:r>
          </a:p>
          <a:p>
            <a:pPr marL="731520" lvl="1" indent="-274320" algn="l" rtl="0">
              <a:lnSpc>
                <a:spcPct val="120000"/>
              </a:lnSpc>
              <a:spcBef>
                <a:spcPts val="0"/>
              </a:spcBef>
              <a:buFont typeface="+mj-lt"/>
              <a:buAutoNum type="alphaLcPeriod"/>
            </a:pPr>
            <a:r>
              <a:rPr lang="en-US" b="0" i="0" u="none" strike="noStrike" dirty="0">
                <a:solidFill>
                  <a:srgbClr val="0A0A0A"/>
                </a:solidFill>
                <a:effectLst/>
              </a:rPr>
              <a:t>If the pathways cannot be aligned, then clear documentation on the rationale and benefits of separate pathways to students and public is communicated broadly</a:t>
            </a:r>
          </a:p>
        </p:txBody>
      </p:sp>
      <p:sp>
        <p:nvSpPr>
          <p:cNvPr id="4" name="Slide Number Placeholder 3">
            <a:extLst>
              <a:ext uri="{FF2B5EF4-FFF2-40B4-BE49-F238E27FC236}">
                <a16:creationId xmlns:a16="http://schemas.microsoft.com/office/drawing/2014/main" id="{6EB2AD57-7C7C-EFF2-EF9D-AA0494C4AA96}"/>
              </a:ext>
            </a:extLst>
          </p:cNvPr>
          <p:cNvSpPr>
            <a:spLocks noGrp="1"/>
          </p:cNvSpPr>
          <p:nvPr>
            <p:ph type="sldNum" sz="quarter" idx="12"/>
          </p:nvPr>
        </p:nvSpPr>
        <p:spPr/>
        <p:txBody>
          <a:bodyPr/>
          <a:lstStyle/>
          <a:p>
            <a:fld id="{FC94C22D-D015-6649-B5C3-596F33FC97D2}" type="slidenum">
              <a:rPr lang="en-US" smtClean="0"/>
              <a:t>16</a:t>
            </a:fld>
            <a:endParaRPr lang="en-US"/>
          </a:p>
        </p:txBody>
      </p:sp>
    </p:spTree>
    <p:extLst>
      <p:ext uri="{BB962C8B-B14F-4D97-AF65-F5344CB8AC3E}">
        <p14:creationId xmlns:p14="http://schemas.microsoft.com/office/powerpoint/2010/main" val="30527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12C4C-E189-0718-52AF-C590993FE971}"/>
              </a:ext>
            </a:extLst>
          </p:cNvPr>
          <p:cNvSpPr>
            <a:spLocks noGrp="1"/>
          </p:cNvSpPr>
          <p:nvPr>
            <p:ph type="title"/>
          </p:nvPr>
        </p:nvSpPr>
        <p:spPr>
          <a:xfrm>
            <a:off x="1175656" y="365125"/>
            <a:ext cx="10638391" cy="866267"/>
          </a:xfrm>
        </p:spPr>
        <p:txBody>
          <a:bodyPr>
            <a:normAutofit fontScale="90000"/>
          </a:bodyPr>
          <a:lstStyle/>
          <a:p>
            <a:pPr algn="ctr"/>
            <a:r>
              <a:rPr lang="en-US" b="1" dirty="0"/>
              <a:t>Other Strategies Intending to Streamline Transfer</a:t>
            </a:r>
          </a:p>
        </p:txBody>
      </p:sp>
      <p:sp>
        <p:nvSpPr>
          <p:cNvPr id="5" name="Content Placeholder 2">
            <a:extLst>
              <a:ext uri="{FF2B5EF4-FFF2-40B4-BE49-F238E27FC236}">
                <a16:creationId xmlns:a16="http://schemas.microsoft.com/office/drawing/2014/main" id="{3FD13CAE-6169-F60A-DC28-874155006975}"/>
              </a:ext>
            </a:extLst>
          </p:cNvPr>
          <p:cNvSpPr txBox="1">
            <a:spLocks/>
          </p:cNvSpPr>
          <p:nvPr/>
        </p:nvSpPr>
        <p:spPr>
          <a:xfrm>
            <a:off x="1518448" y="1231392"/>
            <a:ext cx="10068630" cy="688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n-US" sz="2000" b="1" dirty="0">
                <a:solidFill>
                  <a:schemeClr val="accent2">
                    <a:lumMod val="50000"/>
                  </a:schemeClr>
                </a:solidFill>
                <a:hlinkClick r:id="rId2">
                  <a:extLst>
                    <a:ext uri="{A12FA001-AC4F-418D-AE19-62706E023703}">
                      <ahyp:hlinkClr xmlns:ahyp="http://schemas.microsoft.com/office/drawing/2018/hyperlinkcolor" val="tx"/>
                    </a:ext>
                  </a:extLst>
                </a:hlinkClick>
              </a:rPr>
              <a:t>Transfer Alignment Project</a:t>
            </a:r>
            <a:endParaRPr lang="en-US" sz="2000" b="1" dirty="0">
              <a:solidFill>
                <a:schemeClr val="accent2">
                  <a:lumMod val="50000"/>
                </a:schemeClr>
              </a:solidFill>
            </a:endParaRPr>
          </a:p>
          <a:p>
            <a:pPr marL="0" indent="0" algn="ctr">
              <a:lnSpc>
                <a:spcPct val="120000"/>
              </a:lnSpc>
              <a:spcBef>
                <a:spcPts val="0"/>
              </a:spcBef>
              <a:buFont typeface="Arial" panose="020B0604020202020204" pitchFamily="34" charset="0"/>
              <a:buNone/>
            </a:pPr>
            <a:r>
              <a:rPr lang="en-US" sz="2000" b="1" dirty="0">
                <a:solidFill>
                  <a:schemeClr val="accent5">
                    <a:lumMod val="75000"/>
                  </a:schemeClr>
                </a:solidFill>
              </a:rPr>
              <a:t>Update</a:t>
            </a:r>
          </a:p>
          <a:p>
            <a:pPr marL="0" indent="0">
              <a:lnSpc>
                <a:spcPct val="120000"/>
              </a:lnSpc>
              <a:spcBef>
                <a:spcPts val="0"/>
              </a:spcBef>
              <a:buFont typeface="Arial" panose="020B0604020202020204" pitchFamily="34" charset="0"/>
              <a:buNone/>
            </a:pPr>
            <a:endParaRPr lang="en-US" sz="2000" dirty="0">
              <a:solidFill>
                <a:schemeClr val="tx1"/>
              </a:solidFill>
            </a:endParaRPr>
          </a:p>
        </p:txBody>
      </p:sp>
      <p:sp>
        <p:nvSpPr>
          <p:cNvPr id="3" name="Content Placeholder 2">
            <a:extLst>
              <a:ext uri="{FF2B5EF4-FFF2-40B4-BE49-F238E27FC236}">
                <a16:creationId xmlns:a16="http://schemas.microsoft.com/office/drawing/2014/main" id="{8DD70F05-13F8-7E78-416A-6DC2F465850A}"/>
              </a:ext>
            </a:extLst>
          </p:cNvPr>
          <p:cNvSpPr>
            <a:spLocks noGrp="1"/>
          </p:cNvSpPr>
          <p:nvPr>
            <p:ph sz="half" idx="1"/>
          </p:nvPr>
        </p:nvSpPr>
        <p:spPr>
          <a:xfrm>
            <a:off x="1175655" y="2340864"/>
            <a:ext cx="10638391" cy="3840480"/>
          </a:xfrm>
        </p:spPr>
        <p:txBody>
          <a:bodyPr numCol="2">
            <a:noAutofit/>
          </a:bodyPr>
          <a:lstStyle/>
          <a:p>
            <a:pPr marL="0" indent="0" algn="l" rtl="0">
              <a:lnSpc>
                <a:spcPct val="120000"/>
              </a:lnSpc>
              <a:spcBef>
                <a:spcPts val="0"/>
              </a:spcBef>
              <a:buNone/>
            </a:pPr>
            <a:r>
              <a:rPr lang="en-US" sz="2000" b="1" dirty="0">
                <a:solidFill>
                  <a:schemeClr val="tx1"/>
                </a:solidFill>
              </a:rPr>
              <a:t>Aligned TMC and UCTP</a:t>
            </a:r>
            <a:r>
              <a:rPr lang="en-US" sz="2000" dirty="0">
                <a:solidFill>
                  <a:schemeClr val="tx1"/>
                </a:solidFill>
              </a:rPr>
              <a:t>:</a:t>
            </a:r>
          </a:p>
          <a:p>
            <a:pPr>
              <a:lnSpc>
                <a:spcPct val="120000"/>
              </a:lnSpc>
              <a:spcBef>
                <a:spcPts val="0"/>
              </a:spcBef>
            </a:pPr>
            <a:r>
              <a:rPr lang="en-US" sz="2000" b="0" i="0" u="none" strike="noStrike" dirty="0">
                <a:solidFill>
                  <a:schemeClr val="tx1"/>
                </a:solidFill>
                <a:effectLst/>
              </a:rPr>
              <a:t>Political Science</a:t>
            </a:r>
          </a:p>
          <a:p>
            <a:pPr>
              <a:lnSpc>
                <a:spcPct val="120000"/>
              </a:lnSpc>
              <a:spcBef>
                <a:spcPts val="0"/>
              </a:spcBef>
            </a:pPr>
            <a:r>
              <a:rPr lang="en-US" sz="2000" dirty="0">
                <a:solidFill>
                  <a:schemeClr val="tx1"/>
                </a:solidFill>
              </a:rPr>
              <a:t>Sociology</a:t>
            </a:r>
          </a:p>
          <a:p>
            <a:pPr>
              <a:lnSpc>
                <a:spcPct val="120000"/>
              </a:lnSpc>
              <a:spcBef>
                <a:spcPts val="0"/>
              </a:spcBef>
            </a:pPr>
            <a:endParaRPr lang="en-US" sz="2000" b="0" i="0" u="none" strike="noStrike" dirty="0">
              <a:solidFill>
                <a:schemeClr val="tx1"/>
              </a:solidFill>
              <a:effectLst/>
            </a:endParaRPr>
          </a:p>
          <a:p>
            <a:pPr marL="0" indent="0">
              <a:lnSpc>
                <a:spcPct val="120000"/>
              </a:lnSpc>
              <a:spcBef>
                <a:spcPts val="0"/>
              </a:spcBef>
              <a:buNone/>
            </a:pPr>
            <a:r>
              <a:rPr lang="en-US" sz="2000" b="1" dirty="0">
                <a:solidFill>
                  <a:schemeClr val="tx1"/>
                </a:solidFill>
              </a:rPr>
              <a:t>Exploring Potential Alignment</a:t>
            </a:r>
            <a:r>
              <a:rPr lang="en-US" sz="2000" dirty="0">
                <a:solidFill>
                  <a:schemeClr val="tx1"/>
                </a:solidFill>
              </a:rPr>
              <a:t>:</a:t>
            </a:r>
          </a:p>
          <a:p>
            <a:pPr>
              <a:lnSpc>
                <a:spcPct val="120000"/>
              </a:lnSpc>
              <a:spcBef>
                <a:spcPts val="0"/>
              </a:spcBef>
            </a:pPr>
            <a:r>
              <a:rPr lang="en-US" sz="2000" b="0" i="0" u="none" strike="noStrike" dirty="0">
                <a:solidFill>
                  <a:schemeClr val="tx1"/>
                </a:solidFill>
                <a:effectLst/>
              </a:rPr>
              <a:t>Anthro</a:t>
            </a:r>
            <a:r>
              <a:rPr lang="en-US" sz="2000" dirty="0">
                <a:solidFill>
                  <a:schemeClr val="tx1"/>
                </a:solidFill>
              </a:rPr>
              <a:t>pology</a:t>
            </a:r>
          </a:p>
          <a:p>
            <a:pPr>
              <a:lnSpc>
                <a:spcPct val="120000"/>
              </a:lnSpc>
              <a:spcBef>
                <a:spcPts val="0"/>
              </a:spcBef>
            </a:pPr>
            <a:r>
              <a:rPr lang="en-US" sz="2000" b="0" i="0" u="none" strike="noStrike" dirty="0">
                <a:solidFill>
                  <a:schemeClr val="tx1"/>
                </a:solidFill>
                <a:effectLst/>
              </a:rPr>
              <a:t>English</a:t>
            </a:r>
          </a:p>
          <a:p>
            <a:pPr>
              <a:lnSpc>
                <a:spcPct val="120000"/>
              </a:lnSpc>
              <a:spcBef>
                <a:spcPts val="0"/>
              </a:spcBef>
            </a:pPr>
            <a:r>
              <a:rPr lang="en-US" sz="2000" dirty="0">
                <a:solidFill>
                  <a:schemeClr val="tx1"/>
                </a:solidFill>
              </a:rPr>
              <a:t>History</a:t>
            </a:r>
          </a:p>
          <a:p>
            <a:pPr marL="0" indent="0">
              <a:lnSpc>
                <a:spcPct val="120000"/>
              </a:lnSpc>
              <a:spcBef>
                <a:spcPts val="0"/>
              </a:spcBef>
              <a:buNone/>
            </a:pPr>
            <a:endParaRPr lang="en-US" sz="2000" dirty="0">
              <a:solidFill>
                <a:schemeClr val="tx1"/>
              </a:solidFill>
            </a:endParaRPr>
          </a:p>
          <a:p>
            <a:pPr marL="0" indent="0">
              <a:lnSpc>
                <a:spcPct val="120000"/>
              </a:lnSpc>
              <a:spcBef>
                <a:spcPts val="0"/>
              </a:spcBef>
              <a:buNone/>
            </a:pPr>
            <a:endParaRPr lang="en-US" sz="2000" b="0" i="0" u="none" strike="noStrike" dirty="0">
              <a:solidFill>
                <a:schemeClr val="tx1"/>
              </a:solidFill>
              <a:effectLst/>
            </a:endParaRPr>
          </a:p>
          <a:p>
            <a:pPr marL="0" indent="0">
              <a:lnSpc>
                <a:spcPct val="120000"/>
              </a:lnSpc>
              <a:spcBef>
                <a:spcPts val="0"/>
              </a:spcBef>
              <a:buNone/>
            </a:pPr>
            <a:r>
              <a:rPr lang="en-US" sz="2000" b="1" dirty="0">
                <a:solidFill>
                  <a:schemeClr val="tx1"/>
                </a:solidFill>
              </a:rPr>
              <a:t>Alignment not Feasible</a:t>
            </a:r>
            <a:r>
              <a:rPr lang="en-US" sz="2000" dirty="0">
                <a:solidFill>
                  <a:schemeClr val="tx1"/>
                </a:solidFill>
              </a:rPr>
              <a:t>:</a:t>
            </a:r>
          </a:p>
          <a:p>
            <a:pPr>
              <a:lnSpc>
                <a:spcPct val="120000"/>
              </a:lnSpc>
              <a:spcBef>
                <a:spcPts val="0"/>
              </a:spcBef>
            </a:pPr>
            <a:r>
              <a:rPr lang="en-US" sz="2000" b="0" i="0" u="none" strike="noStrike" dirty="0">
                <a:solidFill>
                  <a:schemeClr val="tx1"/>
                </a:solidFill>
                <a:effectLst/>
              </a:rPr>
              <a:t>Biology</a:t>
            </a:r>
          </a:p>
          <a:p>
            <a:pPr>
              <a:lnSpc>
                <a:spcPct val="120000"/>
              </a:lnSpc>
              <a:spcBef>
                <a:spcPts val="0"/>
              </a:spcBef>
            </a:pPr>
            <a:r>
              <a:rPr lang="en-US" sz="2000" dirty="0">
                <a:solidFill>
                  <a:schemeClr val="tx1"/>
                </a:solidFill>
              </a:rPr>
              <a:t>Business Administration</a:t>
            </a:r>
          </a:p>
          <a:p>
            <a:pPr>
              <a:lnSpc>
                <a:spcPct val="120000"/>
              </a:lnSpc>
              <a:spcBef>
                <a:spcPts val="0"/>
              </a:spcBef>
            </a:pPr>
            <a:r>
              <a:rPr lang="en-US" sz="2000" b="0" i="0" u="none" strike="noStrike" dirty="0">
                <a:solidFill>
                  <a:schemeClr val="tx1"/>
                </a:solidFill>
                <a:effectLst/>
              </a:rPr>
              <a:t>Economics</a:t>
            </a:r>
          </a:p>
          <a:p>
            <a:pPr>
              <a:lnSpc>
                <a:spcPct val="120000"/>
              </a:lnSpc>
              <a:spcBef>
                <a:spcPts val="0"/>
              </a:spcBef>
            </a:pPr>
            <a:r>
              <a:rPr lang="en-US" sz="2000" dirty="0">
                <a:solidFill>
                  <a:schemeClr val="tx1"/>
                </a:solidFill>
              </a:rPr>
              <a:t>Mathematics</a:t>
            </a:r>
          </a:p>
          <a:p>
            <a:pPr>
              <a:lnSpc>
                <a:spcPct val="120000"/>
              </a:lnSpc>
              <a:spcBef>
                <a:spcPts val="0"/>
              </a:spcBef>
            </a:pPr>
            <a:r>
              <a:rPr lang="en-US" sz="2000" b="0" i="0" u="none" strike="noStrike" dirty="0">
                <a:solidFill>
                  <a:schemeClr val="tx1"/>
                </a:solidFill>
                <a:effectLst/>
              </a:rPr>
              <a:t>Philosophy</a:t>
            </a:r>
          </a:p>
          <a:p>
            <a:pPr marL="0" indent="0">
              <a:lnSpc>
                <a:spcPct val="120000"/>
              </a:lnSpc>
              <a:spcBef>
                <a:spcPts val="0"/>
              </a:spcBef>
              <a:buNone/>
            </a:pPr>
            <a:endParaRPr lang="en-US" sz="2000" dirty="0">
              <a:solidFill>
                <a:schemeClr val="tx1"/>
              </a:solidFill>
            </a:endParaRPr>
          </a:p>
          <a:p>
            <a:pPr marL="0" indent="0">
              <a:lnSpc>
                <a:spcPct val="120000"/>
              </a:lnSpc>
              <a:spcBef>
                <a:spcPts val="0"/>
              </a:spcBef>
              <a:buNone/>
            </a:pPr>
            <a:r>
              <a:rPr lang="en-US" sz="2000" b="1" i="0" u="none" strike="noStrike" dirty="0">
                <a:solidFill>
                  <a:schemeClr val="tx1"/>
                </a:solidFill>
                <a:effectLst/>
                <a:hlinkClick r:id="rId3"/>
              </a:rPr>
              <a:t>More information</a:t>
            </a:r>
            <a:endParaRPr lang="en-US" sz="2000" b="1" i="0" u="none" strike="noStrike" dirty="0">
              <a:solidFill>
                <a:schemeClr val="tx1"/>
              </a:solidFill>
              <a:effectLst/>
            </a:endParaRPr>
          </a:p>
        </p:txBody>
      </p:sp>
      <p:sp>
        <p:nvSpPr>
          <p:cNvPr id="4" name="Slide Number Placeholder 3">
            <a:extLst>
              <a:ext uri="{FF2B5EF4-FFF2-40B4-BE49-F238E27FC236}">
                <a16:creationId xmlns:a16="http://schemas.microsoft.com/office/drawing/2014/main" id="{6EB2AD57-7C7C-EFF2-EF9D-AA0494C4AA96}"/>
              </a:ext>
            </a:extLst>
          </p:cNvPr>
          <p:cNvSpPr>
            <a:spLocks noGrp="1"/>
          </p:cNvSpPr>
          <p:nvPr>
            <p:ph type="sldNum" sz="quarter" idx="12"/>
          </p:nvPr>
        </p:nvSpPr>
        <p:spPr/>
        <p:txBody>
          <a:bodyPr/>
          <a:lstStyle/>
          <a:p>
            <a:fld id="{FC94C22D-D015-6649-B5C3-596F33FC97D2}" type="slidenum">
              <a:rPr lang="en-US" smtClean="0"/>
              <a:t>17</a:t>
            </a:fld>
            <a:endParaRPr lang="en-US"/>
          </a:p>
        </p:txBody>
      </p:sp>
    </p:spTree>
    <p:extLst>
      <p:ext uri="{BB962C8B-B14F-4D97-AF65-F5344CB8AC3E}">
        <p14:creationId xmlns:p14="http://schemas.microsoft.com/office/powerpoint/2010/main" val="590928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12C4C-E189-0718-52AF-C590993FE971}"/>
              </a:ext>
            </a:extLst>
          </p:cNvPr>
          <p:cNvSpPr>
            <a:spLocks noGrp="1"/>
          </p:cNvSpPr>
          <p:nvPr>
            <p:ph type="title"/>
          </p:nvPr>
        </p:nvSpPr>
        <p:spPr>
          <a:xfrm>
            <a:off x="1175656" y="365125"/>
            <a:ext cx="10662776" cy="780923"/>
          </a:xfrm>
        </p:spPr>
        <p:txBody>
          <a:bodyPr>
            <a:normAutofit fontScale="90000"/>
          </a:bodyPr>
          <a:lstStyle/>
          <a:p>
            <a:pPr algn="ctr"/>
            <a:r>
              <a:rPr lang="en-US" b="1" dirty="0"/>
              <a:t>Other Strategies Intending to Streamline Transfer</a:t>
            </a:r>
          </a:p>
        </p:txBody>
      </p:sp>
      <p:sp>
        <p:nvSpPr>
          <p:cNvPr id="3" name="Content Placeholder 2">
            <a:extLst>
              <a:ext uri="{FF2B5EF4-FFF2-40B4-BE49-F238E27FC236}">
                <a16:creationId xmlns:a16="http://schemas.microsoft.com/office/drawing/2014/main" id="{8DD70F05-13F8-7E78-416A-6DC2F465850A}"/>
              </a:ext>
            </a:extLst>
          </p:cNvPr>
          <p:cNvSpPr>
            <a:spLocks noGrp="1"/>
          </p:cNvSpPr>
          <p:nvPr>
            <p:ph sz="half" idx="1"/>
          </p:nvPr>
        </p:nvSpPr>
        <p:spPr>
          <a:xfrm>
            <a:off x="1175656" y="1292352"/>
            <a:ext cx="10662776" cy="4884611"/>
          </a:xfrm>
        </p:spPr>
        <p:txBody>
          <a:bodyPr>
            <a:normAutofit lnSpcReduction="10000"/>
          </a:bodyPr>
          <a:lstStyle/>
          <a:p>
            <a:pPr marL="0" indent="0" algn="ctr" defTabSz="274320">
              <a:lnSpc>
                <a:spcPct val="110000"/>
              </a:lnSpc>
              <a:spcBef>
                <a:spcPts val="0"/>
              </a:spcBef>
              <a:buNone/>
            </a:pPr>
            <a:r>
              <a:rPr lang="en-US" b="1" dirty="0">
                <a:solidFill>
                  <a:srgbClr val="7030A0"/>
                </a:solidFill>
                <a:hlinkClick r:id="rId2">
                  <a:extLst>
                    <a:ext uri="{A12FA001-AC4F-418D-AE19-62706E023703}">
                      <ahyp:hlinkClr xmlns:ahyp="http://schemas.microsoft.com/office/drawing/2018/hyperlinkcolor" val="tx"/>
                    </a:ext>
                  </a:extLst>
                </a:hlinkClick>
              </a:rPr>
              <a:t>AB 1111 (Berman, 2021)</a:t>
            </a:r>
            <a:endParaRPr lang="en-US" b="1" dirty="0">
              <a:solidFill>
                <a:srgbClr val="7030A0"/>
              </a:solidFill>
            </a:endParaRPr>
          </a:p>
          <a:p>
            <a:pPr marL="0" indent="0" algn="ctr" defTabSz="274320">
              <a:lnSpc>
                <a:spcPct val="110000"/>
              </a:lnSpc>
              <a:spcBef>
                <a:spcPts val="0"/>
              </a:spcBef>
              <a:buNone/>
            </a:pPr>
            <a:r>
              <a:rPr lang="en-US" dirty="0">
                <a:solidFill>
                  <a:srgbClr val="C00000"/>
                </a:solidFill>
              </a:rPr>
              <a:t>Common Course Numbering</a:t>
            </a:r>
          </a:p>
          <a:p>
            <a:pPr defTabSz="274320">
              <a:lnSpc>
                <a:spcPct val="110000"/>
              </a:lnSpc>
              <a:spcBef>
                <a:spcPts val="0"/>
              </a:spcBef>
            </a:pPr>
            <a:endParaRPr lang="en-US" dirty="0"/>
          </a:p>
          <a:p>
            <a:pPr defTabSz="274320">
              <a:lnSpc>
                <a:spcPct val="110000"/>
              </a:lnSpc>
              <a:spcBef>
                <a:spcPts val="0"/>
              </a:spcBef>
            </a:pPr>
            <a:r>
              <a:rPr lang="en-US" dirty="0"/>
              <a:t>Signed into law on October 6, 2021</a:t>
            </a:r>
          </a:p>
          <a:p>
            <a:pPr marL="0" indent="0" algn="just" defTabSz="274320" fontAlgn="base">
              <a:lnSpc>
                <a:spcPct val="110000"/>
              </a:lnSpc>
              <a:spcBef>
                <a:spcPts val="0"/>
              </a:spcBef>
              <a:buNone/>
            </a:pPr>
            <a:r>
              <a:rPr lang="en-US" b="1" i="0" u="none" strike="noStrike" dirty="0">
                <a:solidFill>
                  <a:srgbClr val="000000"/>
                </a:solidFill>
                <a:effectLst/>
              </a:rPr>
              <a:t>	</a:t>
            </a:r>
          </a:p>
          <a:p>
            <a:pPr marL="0" indent="0" algn="just" defTabSz="274320" fontAlgn="base">
              <a:lnSpc>
                <a:spcPct val="110000"/>
              </a:lnSpc>
              <a:spcBef>
                <a:spcPts val="0"/>
              </a:spcBef>
              <a:buNone/>
            </a:pPr>
            <a:r>
              <a:rPr lang="en-US" b="1" i="0" u="none" strike="noStrike" dirty="0">
                <a:solidFill>
                  <a:srgbClr val="000000"/>
                </a:solidFill>
                <a:effectLst/>
              </a:rPr>
              <a:t>66725.5.</a:t>
            </a:r>
          </a:p>
          <a:p>
            <a:pPr marL="0" indent="0" algn="just" defTabSz="274320" fontAlgn="base">
              <a:lnSpc>
                <a:spcPct val="110000"/>
              </a:lnSpc>
              <a:spcBef>
                <a:spcPts val="0"/>
              </a:spcBef>
              <a:buNone/>
            </a:pPr>
            <a:r>
              <a:rPr lang="en-US" sz="1900" b="0" i="0" u="none" strike="noStrike" dirty="0">
                <a:solidFill>
                  <a:srgbClr val="333333"/>
                </a:solidFill>
                <a:effectLst/>
              </a:rPr>
              <a:t>	(a) (1) To </a:t>
            </a:r>
            <a:r>
              <a:rPr lang="en-US" sz="1900" b="1" i="0" u="none" strike="noStrike" dirty="0">
                <a:solidFill>
                  <a:srgbClr val="333333"/>
                </a:solidFill>
                <a:effectLst/>
              </a:rPr>
              <a:t>streamline transfer </a:t>
            </a:r>
            <a:r>
              <a:rPr lang="en-US" sz="1900" b="0" i="0" u="none" strike="noStrike" dirty="0">
                <a:solidFill>
                  <a:srgbClr val="333333"/>
                </a:solidFill>
                <a:effectLst/>
              </a:rPr>
              <a:t>from two- to four-year postsecondary educational institutions 	and reduce excess credit accumulation, on or before July 1, 2024, both of the following shall 	occur:</a:t>
            </a:r>
          </a:p>
          <a:p>
            <a:pPr marL="0" indent="0" algn="just" defTabSz="274320" fontAlgn="base">
              <a:lnSpc>
                <a:spcPct val="110000"/>
              </a:lnSpc>
              <a:spcBef>
                <a:spcPts val="0"/>
              </a:spcBef>
              <a:buNone/>
            </a:pPr>
            <a:r>
              <a:rPr lang="en-US" sz="1900" b="0" i="0" u="none" strike="noStrike" dirty="0">
                <a:solidFill>
                  <a:srgbClr val="333333"/>
                </a:solidFill>
                <a:effectLst/>
              </a:rPr>
              <a:t>		(A) The California Community Colleges shall adopt a common course numbering system for 		all general education requirement courses and transfer pathway courses.</a:t>
            </a:r>
          </a:p>
          <a:p>
            <a:pPr marL="0" indent="0" algn="just" defTabSz="274320" fontAlgn="base">
              <a:lnSpc>
                <a:spcPct val="110000"/>
              </a:lnSpc>
              <a:spcBef>
                <a:spcPts val="0"/>
              </a:spcBef>
              <a:buNone/>
            </a:pPr>
            <a:r>
              <a:rPr lang="en-US" sz="1900" b="0" i="0" u="none" strike="noStrike" dirty="0">
                <a:solidFill>
                  <a:srgbClr val="333333"/>
                </a:solidFill>
                <a:effectLst/>
              </a:rPr>
              <a:t>		(B) Each community college campus shall incorporate common course numbers from the 				adopted common course numbering system in its catalog.</a:t>
            </a:r>
          </a:p>
          <a:p>
            <a:pPr marL="0" indent="0" defTabSz="274320">
              <a:lnSpc>
                <a:spcPct val="110000"/>
              </a:lnSpc>
              <a:spcBef>
                <a:spcPts val="0"/>
              </a:spcBef>
              <a:buNone/>
            </a:pPr>
            <a:endParaRPr lang="en-US" dirty="0"/>
          </a:p>
          <a:p>
            <a:pPr defTabSz="274320">
              <a:lnSpc>
                <a:spcPct val="110000"/>
              </a:lnSpc>
              <a:spcBef>
                <a:spcPts val="0"/>
              </a:spcBef>
            </a:pPr>
            <a:r>
              <a:rPr lang="en-US" dirty="0"/>
              <a:t>General Session on Saturday</a:t>
            </a:r>
          </a:p>
        </p:txBody>
      </p:sp>
      <p:sp>
        <p:nvSpPr>
          <p:cNvPr id="4" name="Slide Number Placeholder 3">
            <a:extLst>
              <a:ext uri="{FF2B5EF4-FFF2-40B4-BE49-F238E27FC236}">
                <a16:creationId xmlns:a16="http://schemas.microsoft.com/office/drawing/2014/main" id="{6EB2AD57-7C7C-EFF2-EF9D-AA0494C4AA96}"/>
              </a:ext>
            </a:extLst>
          </p:cNvPr>
          <p:cNvSpPr>
            <a:spLocks noGrp="1"/>
          </p:cNvSpPr>
          <p:nvPr>
            <p:ph type="sldNum" sz="quarter" idx="12"/>
          </p:nvPr>
        </p:nvSpPr>
        <p:spPr/>
        <p:txBody>
          <a:bodyPr/>
          <a:lstStyle/>
          <a:p>
            <a:fld id="{FC94C22D-D015-6649-B5C3-596F33FC97D2}" type="slidenum">
              <a:rPr lang="en-US" smtClean="0"/>
              <a:t>18</a:t>
            </a:fld>
            <a:endParaRPr lang="en-US"/>
          </a:p>
        </p:txBody>
      </p:sp>
    </p:spTree>
    <p:extLst>
      <p:ext uri="{BB962C8B-B14F-4D97-AF65-F5344CB8AC3E}">
        <p14:creationId xmlns:p14="http://schemas.microsoft.com/office/powerpoint/2010/main" val="2989650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12C4C-E189-0718-52AF-C590993FE971}"/>
              </a:ext>
            </a:extLst>
          </p:cNvPr>
          <p:cNvSpPr>
            <a:spLocks noGrp="1"/>
          </p:cNvSpPr>
          <p:nvPr>
            <p:ph type="title"/>
          </p:nvPr>
        </p:nvSpPr>
        <p:spPr>
          <a:xfrm>
            <a:off x="1175656" y="365125"/>
            <a:ext cx="10687159" cy="659003"/>
          </a:xfrm>
        </p:spPr>
        <p:txBody>
          <a:bodyPr>
            <a:normAutofit fontScale="90000"/>
          </a:bodyPr>
          <a:lstStyle/>
          <a:p>
            <a:pPr algn="ctr"/>
            <a:r>
              <a:rPr lang="en-US" b="1" dirty="0"/>
              <a:t>Other Strategies Intending to Streamline Transfer</a:t>
            </a:r>
          </a:p>
        </p:txBody>
      </p:sp>
      <p:sp>
        <p:nvSpPr>
          <p:cNvPr id="3" name="Content Placeholder 2">
            <a:extLst>
              <a:ext uri="{FF2B5EF4-FFF2-40B4-BE49-F238E27FC236}">
                <a16:creationId xmlns:a16="http://schemas.microsoft.com/office/drawing/2014/main" id="{8DD70F05-13F8-7E78-416A-6DC2F465850A}"/>
              </a:ext>
            </a:extLst>
          </p:cNvPr>
          <p:cNvSpPr>
            <a:spLocks noGrp="1"/>
          </p:cNvSpPr>
          <p:nvPr>
            <p:ph sz="half" idx="1"/>
          </p:nvPr>
        </p:nvSpPr>
        <p:spPr>
          <a:xfrm>
            <a:off x="1175656" y="1292352"/>
            <a:ext cx="10553048" cy="4884611"/>
          </a:xfrm>
        </p:spPr>
        <p:txBody>
          <a:bodyPr/>
          <a:lstStyle/>
          <a:p>
            <a:pPr marL="0" indent="0" algn="ctr">
              <a:buNone/>
            </a:pPr>
            <a:r>
              <a:rPr lang="en-US" b="1" dirty="0">
                <a:solidFill>
                  <a:srgbClr val="7030A0"/>
                </a:solidFill>
                <a:hlinkClick r:id="rId2">
                  <a:extLst>
                    <a:ext uri="{A12FA001-AC4F-418D-AE19-62706E023703}">
                      <ahyp:hlinkClr xmlns:ahyp="http://schemas.microsoft.com/office/drawing/2018/hyperlinkcolor" val="tx"/>
                    </a:ext>
                  </a:extLst>
                </a:hlinkClick>
              </a:rPr>
              <a:t>AB 1749 (McCarty, 2023)</a:t>
            </a:r>
            <a:endParaRPr lang="en-US" b="1" dirty="0">
              <a:solidFill>
                <a:srgbClr val="7030A0"/>
              </a:solidFill>
            </a:endParaRPr>
          </a:p>
          <a:p>
            <a:pPr marL="0" indent="0" algn="ctr">
              <a:buNone/>
            </a:pPr>
            <a:r>
              <a:rPr lang="en-US" dirty="0">
                <a:solidFill>
                  <a:schemeClr val="accent2">
                    <a:lumMod val="50000"/>
                  </a:schemeClr>
                </a:solidFill>
              </a:rPr>
              <a:t>Student Transfer Achievement Reform Act; University of California</a:t>
            </a:r>
          </a:p>
          <a:p>
            <a:pPr marL="0" indent="0" algn="ctr">
              <a:buNone/>
            </a:pPr>
            <a:r>
              <a:rPr lang="en-US" b="1" dirty="0">
                <a:solidFill>
                  <a:srgbClr val="7030A0"/>
                </a:solidFill>
              </a:rPr>
              <a:t>“One degree, two guarantees”</a:t>
            </a:r>
            <a:endParaRPr lang="en-US" dirty="0">
              <a:solidFill>
                <a:srgbClr val="7030A0"/>
              </a:solidFill>
            </a:endParaRPr>
          </a:p>
          <a:p>
            <a:pPr marL="0" indent="0">
              <a:buNone/>
            </a:pPr>
            <a:r>
              <a:rPr lang="en-US" dirty="0"/>
              <a:t>If signed into law, and UC Regents pass resolution, the bill would:</a:t>
            </a:r>
          </a:p>
          <a:p>
            <a:r>
              <a:rPr lang="en-US" dirty="0"/>
              <a:t>Expands STAR Act to UC beginning the fall term of the 2025-26 academic year</a:t>
            </a:r>
          </a:p>
          <a:p>
            <a:r>
              <a:rPr lang="en-US" dirty="0"/>
              <a:t>Students would need a 3.0 for UC guarantee, still a 2.0 for CSU guarantee</a:t>
            </a:r>
          </a:p>
          <a:p>
            <a:r>
              <a:rPr lang="en-US" dirty="0"/>
              <a:t>Priority admission for student’s local UC campus</a:t>
            </a:r>
          </a:p>
          <a:p>
            <a:r>
              <a:rPr lang="en-US" dirty="0"/>
              <a:t>Requires a UC campus to accept TMC-aligned ADT in every major and concentration offered by that UC campus that meets the prescribed criteria</a:t>
            </a:r>
          </a:p>
          <a:p>
            <a:r>
              <a:rPr lang="en-US" dirty="0"/>
              <a:t>Does not guarantee admission for a specific major or campus </a:t>
            </a:r>
          </a:p>
          <a:p>
            <a:r>
              <a:rPr lang="en-US" dirty="0"/>
              <a:t>Transfer priority for CCC ADT earners over other CCC transfer students</a:t>
            </a:r>
          </a:p>
        </p:txBody>
      </p:sp>
      <p:sp>
        <p:nvSpPr>
          <p:cNvPr id="4" name="Slide Number Placeholder 3">
            <a:extLst>
              <a:ext uri="{FF2B5EF4-FFF2-40B4-BE49-F238E27FC236}">
                <a16:creationId xmlns:a16="http://schemas.microsoft.com/office/drawing/2014/main" id="{6EB2AD57-7C7C-EFF2-EF9D-AA0494C4AA96}"/>
              </a:ext>
            </a:extLst>
          </p:cNvPr>
          <p:cNvSpPr>
            <a:spLocks noGrp="1"/>
          </p:cNvSpPr>
          <p:nvPr>
            <p:ph type="sldNum" sz="quarter" idx="12"/>
          </p:nvPr>
        </p:nvSpPr>
        <p:spPr/>
        <p:txBody>
          <a:bodyPr/>
          <a:lstStyle/>
          <a:p>
            <a:fld id="{FC94C22D-D015-6649-B5C3-596F33FC97D2}" type="slidenum">
              <a:rPr lang="en-US" smtClean="0"/>
              <a:t>19</a:t>
            </a:fld>
            <a:endParaRPr lang="en-US"/>
          </a:p>
        </p:txBody>
      </p:sp>
    </p:spTree>
    <p:extLst>
      <p:ext uri="{BB962C8B-B14F-4D97-AF65-F5344CB8AC3E}">
        <p14:creationId xmlns:p14="http://schemas.microsoft.com/office/powerpoint/2010/main" val="373346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129A2-9B78-EBA5-CEC4-3CA55A98CD7B}"/>
              </a:ext>
            </a:extLst>
          </p:cNvPr>
          <p:cNvSpPr>
            <a:spLocks noGrp="1"/>
          </p:cNvSpPr>
          <p:nvPr>
            <p:ph type="title"/>
          </p:nvPr>
        </p:nvSpPr>
        <p:spPr/>
        <p:txBody>
          <a:bodyPr/>
          <a:lstStyle/>
          <a:p>
            <a:pPr algn="ctr"/>
            <a:r>
              <a:rPr lang="en-US" b="1" dirty="0"/>
              <a:t>Description</a:t>
            </a:r>
          </a:p>
        </p:txBody>
      </p:sp>
      <p:sp>
        <p:nvSpPr>
          <p:cNvPr id="3" name="Content Placeholder 2">
            <a:extLst>
              <a:ext uri="{FF2B5EF4-FFF2-40B4-BE49-F238E27FC236}">
                <a16:creationId xmlns:a16="http://schemas.microsoft.com/office/drawing/2014/main" id="{EA2C07B8-D630-89F6-E340-8003110EAF18}"/>
              </a:ext>
            </a:extLst>
          </p:cNvPr>
          <p:cNvSpPr>
            <a:spLocks noGrp="1"/>
          </p:cNvSpPr>
          <p:nvPr>
            <p:ph sz="half" idx="1"/>
          </p:nvPr>
        </p:nvSpPr>
        <p:spPr>
          <a:xfrm>
            <a:off x="1175656" y="1825625"/>
            <a:ext cx="10494976" cy="3600617"/>
          </a:xfrm>
        </p:spPr>
        <p:txBody>
          <a:bodyPr>
            <a:normAutofit/>
          </a:bodyPr>
          <a:lstStyle/>
          <a:p>
            <a:pPr marL="0" indent="0">
              <a:buNone/>
            </a:pPr>
            <a:r>
              <a:rPr lang="en-US" sz="2800" dirty="0">
                <a:solidFill>
                  <a:srgbClr val="0A0A0A"/>
                </a:solidFill>
                <a:effectLst/>
                <a:ea typeface="Calibri" panose="020F0502020204030204" pitchFamily="34" charset="0"/>
              </a:rPr>
              <a:t>AB 928 (Berman, 2021) was signed into law on October 6, 2021. Join this session to discuss the most recent information on the legislative requirements of AB 928 such as the establishment of the singular lower division general education transfer pathway or Cal-GETC, placement of students in an ADT program unless the student opts out, exploration and consideration of STEM ADTs to include up to an additional 6 units, and various other strategies intended to streamline transfer.</a:t>
            </a:r>
            <a:endParaRPr lang="en-US" sz="2800" dirty="0">
              <a:effectLst/>
              <a:ea typeface="Calibri" panose="020F0502020204030204" pitchFamily="34" charset="0"/>
            </a:endParaRPr>
          </a:p>
        </p:txBody>
      </p:sp>
      <p:sp>
        <p:nvSpPr>
          <p:cNvPr id="4" name="Slide Number Placeholder 3">
            <a:extLst>
              <a:ext uri="{FF2B5EF4-FFF2-40B4-BE49-F238E27FC236}">
                <a16:creationId xmlns:a16="http://schemas.microsoft.com/office/drawing/2014/main" id="{837689D1-2987-3D54-6F45-E1B90DEC0198}"/>
              </a:ext>
            </a:extLst>
          </p:cNvPr>
          <p:cNvSpPr>
            <a:spLocks noGrp="1"/>
          </p:cNvSpPr>
          <p:nvPr>
            <p:ph type="sldNum" sz="quarter" idx="12"/>
          </p:nvPr>
        </p:nvSpPr>
        <p:spPr/>
        <p:txBody>
          <a:bodyPr/>
          <a:lstStyle/>
          <a:p>
            <a:fld id="{FC94C22D-D015-6649-B5C3-596F33FC97D2}" type="slidenum">
              <a:rPr lang="en-US" smtClean="0"/>
              <a:t>2</a:t>
            </a:fld>
            <a:endParaRPr lang="en-US"/>
          </a:p>
        </p:txBody>
      </p:sp>
    </p:spTree>
    <p:extLst>
      <p:ext uri="{BB962C8B-B14F-4D97-AF65-F5344CB8AC3E}">
        <p14:creationId xmlns:p14="http://schemas.microsoft.com/office/powerpoint/2010/main" val="280222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AE67F-8D12-F6E8-6D38-61E78A4E805E}"/>
              </a:ext>
            </a:extLst>
          </p:cNvPr>
          <p:cNvSpPr>
            <a:spLocks noGrp="1"/>
          </p:cNvSpPr>
          <p:nvPr>
            <p:ph type="title"/>
          </p:nvPr>
        </p:nvSpPr>
        <p:spPr>
          <a:xfrm>
            <a:off x="1175656" y="365126"/>
            <a:ext cx="10178143" cy="958660"/>
          </a:xfrm>
        </p:spPr>
        <p:txBody>
          <a:bodyPr/>
          <a:lstStyle/>
          <a:p>
            <a:pPr algn="ctr"/>
            <a:r>
              <a:rPr lang="en-US" b="1" dirty="0"/>
              <a:t>Discussion: Streamlining Transfer</a:t>
            </a:r>
          </a:p>
        </p:txBody>
      </p:sp>
      <p:sp>
        <p:nvSpPr>
          <p:cNvPr id="3" name="Content Placeholder 2">
            <a:extLst>
              <a:ext uri="{FF2B5EF4-FFF2-40B4-BE49-F238E27FC236}">
                <a16:creationId xmlns:a16="http://schemas.microsoft.com/office/drawing/2014/main" id="{441D669C-D584-39CD-18FF-D8B6F3CA9265}"/>
              </a:ext>
            </a:extLst>
          </p:cNvPr>
          <p:cNvSpPr>
            <a:spLocks noGrp="1"/>
          </p:cNvSpPr>
          <p:nvPr>
            <p:ph sz="half" idx="1"/>
          </p:nvPr>
        </p:nvSpPr>
        <p:spPr>
          <a:xfrm>
            <a:off x="1175656" y="2854711"/>
            <a:ext cx="4950824" cy="3322251"/>
          </a:xfrm>
        </p:spPr>
        <p:txBody>
          <a:bodyPr/>
          <a:lstStyle/>
          <a:p>
            <a:pPr marL="0" indent="0">
              <a:buNone/>
            </a:pPr>
            <a:r>
              <a:rPr lang="en-US" b="1" dirty="0"/>
              <a:t>Opportunities</a:t>
            </a:r>
          </a:p>
          <a:p>
            <a:r>
              <a:rPr lang="en-US" dirty="0"/>
              <a:t>Single set of requirements</a:t>
            </a:r>
          </a:p>
          <a:p>
            <a:r>
              <a:rPr lang="en-US" dirty="0"/>
              <a:t>More…?</a:t>
            </a:r>
          </a:p>
        </p:txBody>
      </p:sp>
      <p:sp>
        <p:nvSpPr>
          <p:cNvPr id="4" name="Slide Number Placeholder 3">
            <a:extLst>
              <a:ext uri="{FF2B5EF4-FFF2-40B4-BE49-F238E27FC236}">
                <a16:creationId xmlns:a16="http://schemas.microsoft.com/office/drawing/2014/main" id="{75AE0899-F8CC-F152-B8D7-DEE6AA8858CB}"/>
              </a:ext>
            </a:extLst>
          </p:cNvPr>
          <p:cNvSpPr>
            <a:spLocks noGrp="1"/>
          </p:cNvSpPr>
          <p:nvPr>
            <p:ph type="sldNum" sz="quarter" idx="12"/>
          </p:nvPr>
        </p:nvSpPr>
        <p:spPr/>
        <p:txBody>
          <a:bodyPr/>
          <a:lstStyle/>
          <a:p>
            <a:fld id="{FC94C22D-D015-6649-B5C3-596F33FC97D2}" type="slidenum">
              <a:rPr lang="en-US" smtClean="0"/>
              <a:t>20</a:t>
            </a:fld>
            <a:endParaRPr lang="en-US"/>
          </a:p>
        </p:txBody>
      </p:sp>
      <p:sp>
        <p:nvSpPr>
          <p:cNvPr id="5" name="Content Placeholder 4">
            <a:extLst>
              <a:ext uri="{FF2B5EF4-FFF2-40B4-BE49-F238E27FC236}">
                <a16:creationId xmlns:a16="http://schemas.microsoft.com/office/drawing/2014/main" id="{2772A097-4CA1-081B-A7B9-AC91D12656DB}"/>
              </a:ext>
            </a:extLst>
          </p:cNvPr>
          <p:cNvSpPr>
            <a:spLocks noGrp="1"/>
          </p:cNvSpPr>
          <p:nvPr>
            <p:ph sz="half" idx="13"/>
          </p:nvPr>
        </p:nvSpPr>
        <p:spPr>
          <a:xfrm>
            <a:off x="6402975" y="2854711"/>
            <a:ext cx="4950824" cy="3322252"/>
          </a:xfrm>
        </p:spPr>
        <p:txBody>
          <a:bodyPr/>
          <a:lstStyle/>
          <a:p>
            <a:pPr marL="0" indent="0">
              <a:buNone/>
            </a:pPr>
            <a:r>
              <a:rPr lang="en-US" b="1" dirty="0"/>
              <a:t>Challenges</a:t>
            </a:r>
          </a:p>
          <a:p>
            <a:r>
              <a:rPr lang="en-US" dirty="0"/>
              <a:t>CCC Transfer students will have to meet both UC and CSU Course/Degree Requirements</a:t>
            </a:r>
          </a:p>
          <a:p>
            <a:r>
              <a:rPr lang="en-US" dirty="0"/>
              <a:t>More…?</a:t>
            </a:r>
          </a:p>
        </p:txBody>
      </p:sp>
      <p:sp>
        <p:nvSpPr>
          <p:cNvPr id="6" name="Content Placeholder 4">
            <a:extLst>
              <a:ext uri="{FF2B5EF4-FFF2-40B4-BE49-F238E27FC236}">
                <a16:creationId xmlns:a16="http://schemas.microsoft.com/office/drawing/2014/main" id="{60CED614-6437-A652-E6B0-37A19D208681}"/>
              </a:ext>
            </a:extLst>
          </p:cNvPr>
          <p:cNvSpPr txBox="1">
            <a:spLocks/>
          </p:cNvSpPr>
          <p:nvPr/>
        </p:nvSpPr>
        <p:spPr>
          <a:xfrm>
            <a:off x="1014762" y="1538868"/>
            <a:ext cx="10827834" cy="11007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AutoNum type="arabicPeriod"/>
            </a:pPr>
            <a:r>
              <a:rPr lang="en-US" dirty="0"/>
              <a:t>Implications of AB 928?</a:t>
            </a:r>
          </a:p>
          <a:p>
            <a:pPr marL="457200" indent="-457200">
              <a:buAutoNum type="arabicPeriod"/>
            </a:pPr>
            <a:r>
              <a:rPr lang="en-US" dirty="0"/>
              <a:t>Implications of AB 1749 (if signed into law)?</a:t>
            </a:r>
          </a:p>
        </p:txBody>
      </p:sp>
    </p:spTree>
    <p:extLst>
      <p:ext uri="{BB962C8B-B14F-4D97-AF65-F5344CB8AC3E}">
        <p14:creationId xmlns:p14="http://schemas.microsoft.com/office/powerpoint/2010/main" val="3595081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85E9F-6224-5D6B-21A5-51D5A269A718}"/>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E94E5DF2-A962-296D-F210-BC8A7F9C1A2B}"/>
              </a:ext>
            </a:extLst>
          </p:cNvPr>
          <p:cNvSpPr>
            <a:spLocks noGrp="1"/>
          </p:cNvSpPr>
          <p:nvPr>
            <p:ph type="body" sz="half" idx="2"/>
          </p:nvPr>
        </p:nvSpPr>
        <p:spPr/>
        <p:txBody>
          <a:bodyPr/>
          <a:lstStyle/>
          <a:p>
            <a:endParaRPr lang="en-US" dirty="0"/>
          </a:p>
        </p:txBody>
      </p:sp>
      <p:sp>
        <p:nvSpPr>
          <p:cNvPr id="4" name="Content Placeholder 3">
            <a:extLst>
              <a:ext uri="{FF2B5EF4-FFF2-40B4-BE49-F238E27FC236}">
                <a16:creationId xmlns:a16="http://schemas.microsoft.com/office/drawing/2014/main" id="{D0BCDBB9-118E-A57A-0D52-4588FCFA019B}"/>
              </a:ext>
            </a:extLst>
          </p:cNvPr>
          <p:cNvSpPr>
            <a:spLocks noGrp="1"/>
          </p:cNvSpPr>
          <p:nvPr>
            <p:ph idx="1"/>
          </p:nvPr>
        </p:nvSpPr>
        <p:spPr>
          <a:xfrm>
            <a:off x="4861931" y="1761892"/>
            <a:ext cx="6491869" cy="4451149"/>
          </a:xfrm>
        </p:spPr>
        <p:txBody>
          <a:bodyPr/>
          <a:lstStyle/>
          <a:p>
            <a:pPr marL="0" indent="0" algn="ctr">
              <a:buNone/>
            </a:pPr>
            <a:r>
              <a:rPr lang="en-US" sz="4200" b="1" i="1" dirty="0"/>
              <a:t>Questions?</a:t>
            </a:r>
          </a:p>
          <a:p>
            <a:pPr marL="0" indent="0">
              <a:buNone/>
            </a:pPr>
            <a:endParaRPr lang="en-US" dirty="0"/>
          </a:p>
          <a:p>
            <a:pPr marL="0" indent="0">
              <a:buNone/>
            </a:pPr>
            <a:endParaRPr lang="en-US" dirty="0"/>
          </a:p>
          <a:p>
            <a:pPr marL="0" indent="0" algn="ctr">
              <a:buNone/>
            </a:pPr>
            <a:endParaRPr lang="en-US" dirty="0"/>
          </a:p>
          <a:p>
            <a:pPr marL="0" indent="0" algn="ctr">
              <a:buNone/>
            </a:pPr>
            <a:r>
              <a:rPr lang="en-US" sz="3600" b="1" dirty="0"/>
              <a:t>Email </a:t>
            </a:r>
            <a:r>
              <a:rPr lang="en-US" sz="3600" b="1" dirty="0">
                <a:hlinkClick r:id="rId2"/>
              </a:rPr>
              <a:t>info@asccc.org</a:t>
            </a:r>
            <a:endParaRPr lang="en-US" sz="3600" b="1" dirty="0"/>
          </a:p>
          <a:p>
            <a:pPr marL="0" indent="0">
              <a:buNone/>
            </a:pPr>
            <a:endParaRPr lang="en-US" dirty="0"/>
          </a:p>
        </p:txBody>
      </p:sp>
      <p:sp>
        <p:nvSpPr>
          <p:cNvPr id="5" name="Slide Number Placeholder 4">
            <a:extLst>
              <a:ext uri="{FF2B5EF4-FFF2-40B4-BE49-F238E27FC236}">
                <a16:creationId xmlns:a16="http://schemas.microsoft.com/office/drawing/2014/main" id="{ABFC08FE-5579-2037-C1D4-D9B78BB18DA2}"/>
              </a:ext>
            </a:extLst>
          </p:cNvPr>
          <p:cNvSpPr>
            <a:spLocks noGrp="1"/>
          </p:cNvSpPr>
          <p:nvPr>
            <p:ph type="sldNum" sz="quarter" idx="4"/>
          </p:nvPr>
        </p:nvSpPr>
        <p:spPr/>
        <p:txBody>
          <a:bodyPr/>
          <a:lstStyle/>
          <a:p>
            <a:fld id="{FC94C22D-D015-6649-B5C3-596F33FC97D2}" type="slidenum">
              <a:rPr lang="en-US" smtClean="0"/>
              <a:t>21</a:t>
            </a:fld>
            <a:endParaRPr lang="en-US"/>
          </a:p>
        </p:txBody>
      </p:sp>
    </p:spTree>
    <p:extLst>
      <p:ext uri="{BB962C8B-B14F-4D97-AF65-F5344CB8AC3E}">
        <p14:creationId xmlns:p14="http://schemas.microsoft.com/office/powerpoint/2010/main" val="184551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05D7-2AB9-CDCC-27AD-42FFA4B132C1}"/>
              </a:ext>
            </a:extLst>
          </p:cNvPr>
          <p:cNvSpPr>
            <a:spLocks noGrp="1"/>
          </p:cNvSpPr>
          <p:nvPr>
            <p:ph type="title"/>
          </p:nvPr>
        </p:nvSpPr>
        <p:spPr/>
        <p:txBody>
          <a:bodyPr/>
          <a:lstStyle/>
          <a:p>
            <a:pPr algn="ctr"/>
            <a:r>
              <a:rPr lang="en-US" b="1" dirty="0"/>
              <a:t>Overview</a:t>
            </a:r>
          </a:p>
        </p:txBody>
      </p:sp>
      <p:sp>
        <p:nvSpPr>
          <p:cNvPr id="3" name="Content Placeholder 2">
            <a:extLst>
              <a:ext uri="{FF2B5EF4-FFF2-40B4-BE49-F238E27FC236}">
                <a16:creationId xmlns:a16="http://schemas.microsoft.com/office/drawing/2014/main" id="{EEF61785-4D91-5101-2EE8-0865824165DD}"/>
              </a:ext>
            </a:extLst>
          </p:cNvPr>
          <p:cNvSpPr>
            <a:spLocks noGrp="1"/>
          </p:cNvSpPr>
          <p:nvPr>
            <p:ph sz="half" idx="1"/>
          </p:nvPr>
        </p:nvSpPr>
        <p:spPr>
          <a:xfrm>
            <a:off x="1175655" y="1825625"/>
            <a:ext cx="10178141" cy="4274386"/>
          </a:xfrm>
        </p:spPr>
        <p:txBody>
          <a:bodyPr>
            <a:normAutofit fontScale="92500" lnSpcReduction="10000"/>
          </a:bodyPr>
          <a:lstStyle/>
          <a:p>
            <a:r>
              <a:rPr lang="en-US" sz="2400" dirty="0">
                <a:solidFill>
                  <a:srgbClr val="0A0A0A"/>
                </a:solidFill>
                <a:effectLst/>
                <a:ea typeface="Calibri" panose="020F0502020204030204" pitchFamily="34" charset="0"/>
              </a:rPr>
              <a:t>AB 928 (Berman, 2021): The Bill</a:t>
            </a:r>
            <a:endParaRPr lang="en-US" sz="2200" dirty="0">
              <a:solidFill>
                <a:srgbClr val="0A0A0A"/>
              </a:solidFill>
              <a:effectLst/>
              <a:ea typeface="Calibri" panose="020F0502020204030204" pitchFamily="34" charset="0"/>
            </a:endParaRPr>
          </a:p>
          <a:p>
            <a:r>
              <a:rPr lang="en-US" sz="2400" dirty="0">
                <a:solidFill>
                  <a:srgbClr val="0A0A0A"/>
                </a:solidFill>
                <a:ea typeface="Calibri" panose="020F0502020204030204" pitchFamily="34" charset="0"/>
              </a:rPr>
              <a:t>E</a:t>
            </a:r>
            <a:r>
              <a:rPr lang="en-US" sz="2400" dirty="0">
                <a:solidFill>
                  <a:srgbClr val="0A0A0A"/>
                </a:solidFill>
                <a:effectLst/>
                <a:ea typeface="Calibri" panose="020F0502020204030204" pitchFamily="34" charset="0"/>
              </a:rPr>
              <a:t>stablishing the singular lower division general education transfer pathway or Cal-GETC</a:t>
            </a:r>
          </a:p>
          <a:p>
            <a:r>
              <a:rPr lang="en-US" sz="2400" dirty="0">
                <a:solidFill>
                  <a:srgbClr val="0A0A0A"/>
                </a:solidFill>
                <a:ea typeface="Calibri" panose="020F0502020204030204" pitchFamily="34" charset="0"/>
              </a:rPr>
              <a:t>P</a:t>
            </a:r>
            <a:r>
              <a:rPr lang="en-US" sz="2400" dirty="0">
                <a:solidFill>
                  <a:srgbClr val="0A0A0A"/>
                </a:solidFill>
                <a:effectLst/>
                <a:ea typeface="Calibri" panose="020F0502020204030204" pitchFamily="34" charset="0"/>
              </a:rPr>
              <a:t>lacement of students in an ADT program unless the student opts out</a:t>
            </a:r>
          </a:p>
          <a:p>
            <a:r>
              <a:rPr lang="en-US" sz="2400" dirty="0">
                <a:solidFill>
                  <a:srgbClr val="0A0A0A"/>
                </a:solidFill>
                <a:ea typeface="Calibri" panose="020F0502020204030204" pitchFamily="34" charset="0"/>
                <a:hlinkClick r:id="rId2"/>
              </a:rPr>
              <a:t>AB 928 Intersegmental Implementation Committee</a:t>
            </a:r>
            <a:endParaRPr lang="en-US" sz="2400" dirty="0">
              <a:solidFill>
                <a:srgbClr val="0A0A0A"/>
              </a:solidFill>
              <a:ea typeface="Calibri" panose="020F0502020204030204" pitchFamily="34" charset="0"/>
            </a:endParaRPr>
          </a:p>
          <a:p>
            <a:pPr lvl="1"/>
            <a:r>
              <a:rPr lang="en-US" dirty="0">
                <a:solidFill>
                  <a:srgbClr val="0A0A0A"/>
                </a:solidFill>
                <a:ea typeface="Calibri" panose="020F0502020204030204" pitchFamily="34" charset="0"/>
              </a:rPr>
              <a:t>Composition</a:t>
            </a:r>
          </a:p>
          <a:p>
            <a:pPr lvl="1"/>
            <a:r>
              <a:rPr lang="en-US" dirty="0">
                <a:solidFill>
                  <a:srgbClr val="0A0A0A"/>
                </a:solidFill>
                <a:ea typeface="Calibri" panose="020F0502020204030204" pitchFamily="34" charset="0"/>
              </a:rPr>
              <a:t>Three Study Groups: Goals, STEM, and Re-engagement</a:t>
            </a:r>
          </a:p>
          <a:p>
            <a:r>
              <a:rPr lang="en-US" sz="2400" dirty="0">
                <a:solidFill>
                  <a:srgbClr val="0A0A0A"/>
                </a:solidFill>
                <a:effectLst/>
                <a:ea typeface="Calibri" panose="020F0502020204030204" pitchFamily="34" charset="0"/>
              </a:rPr>
              <a:t>Other strategies intended to streamline transfer</a:t>
            </a:r>
          </a:p>
          <a:p>
            <a:pPr lvl="1"/>
            <a:r>
              <a:rPr lang="en-US" dirty="0">
                <a:solidFill>
                  <a:srgbClr val="0A0A0A"/>
                </a:solidFill>
                <a:ea typeface="Calibri" panose="020F0502020204030204" pitchFamily="34" charset="0"/>
              </a:rPr>
              <a:t>Transfer Alignment Project: TMCs and UCTPs</a:t>
            </a:r>
          </a:p>
          <a:p>
            <a:pPr lvl="1"/>
            <a:r>
              <a:rPr lang="en-US" dirty="0">
                <a:solidFill>
                  <a:srgbClr val="0A0A0A"/>
                </a:solidFill>
                <a:ea typeface="Calibri" panose="020F0502020204030204" pitchFamily="34" charset="0"/>
              </a:rPr>
              <a:t>AB 1111 (Berman, 2021): Common Course Numbering</a:t>
            </a:r>
          </a:p>
          <a:p>
            <a:pPr lvl="1"/>
            <a:r>
              <a:rPr lang="en-US" dirty="0">
                <a:solidFill>
                  <a:srgbClr val="0A0A0A"/>
                </a:solidFill>
                <a:ea typeface="Calibri" panose="020F0502020204030204" pitchFamily="34" charset="0"/>
              </a:rPr>
              <a:t>AB 1749 (McCarty, 2023): ADTs for UC</a:t>
            </a:r>
          </a:p>
          <a:p>
            <a:r>
              <a:rPr lang="en-US" sz="2400" dirty="0">
                <a:solidFill>
                  <a:srgbClr val="0A0A0A"/>
                </a:solidFill>
                <a:ea typeface="Calibri" panose="020F0502020204030204" pitchFamily="34" charset="0"/>
              </a:rPr>
              <a:t>Discussion: Streamlining Transfer</a:t>
            </a:r>
            <a:endParaRPr lang="en-US" sz="2400" dirty="0">
              <a:effectLst/>
              <a:ea typeface="Calibri" panose="020F0502020204030204" pitchFamily="34" charset="0"/>
            </a:endParaRPr>
          </a:p>
        </p:txBody>
      </p:sp>
      <p:sp>
        <p:nvSpPr>
          <p:cNvPr id="4" name="Slide Number Placeholder 3">
            <a:extLst>
              <a:ext uri="{FF2B5EF4-FFF2-40B4-BE49-F238E27FC236}">
                <a16:creationId xmlns:a16="http://schemas.microsoft.com/office/drawing/2014/main" id="{C15CBE1A-C800-28B1-AFCC-27A4D5A945C7}"/>
              </a:ext>
            </a:extLst>
          </p:cNvPr>
          <p:cNvSpPr>
            <a:spLocks noGrp="1"/>
          </p:cNvSpPr>
          <p:nvPr>
            <p:ph type="sldNum" sz="quarter" idx="12"/>
          </p:nvPr>
        </p:nvSpPr>
        <p:spPr/>
        <p:txBody>
          <a:bodyPr/>
          <a:lstStyle/>
          <a:p>
            <a:fld id="{FC94C22D-D015-6649-B5C3-596F33FC97D2}" type="slidenum">
              <a:rPr lang="en-US" smtClean="0"/>
              <a:t>3</a:t>
            </a:fld>
            <a:endParaRPr lang="en-US"/>
          </a:p>
        </p:txBody>
      </p:sp>
    </p:spTree>
    <p:extLst>
      <p:ext uri="{BB962C8B-B14F-4D97-AF65-F5344CB8AC3E}">
        <p14:creationId xmlns:p14="http://schemas.microsoft.com/office/powerpoint/2010/main" val="1075065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B04B-3962-C200-B46E-C9E184C30000}"/>
              </a:ext>
            </a:extLst>
          </p:cNvPr>
          <p:cNvSpPr>
            <a:spLocks noGrp="1"/>
          </p:cNvSpPr>
          <p:nvPr>
            <p:ph type="title"/>
          </p:nvPr>
        </p:nvSpPr>
        <p:spPr/>
        <p:txBody>
          <a:bodyPr/>
          <a:lstStyle/>
          <a:p>
            <a:pPr algn="ctr"/>
            <a:r>
              <a:rPr lang="en-US" b="1" dirty="0">
                <a:hlinkClick r:id="rId2"/>
              </a:rPr>
              <a:t>AB 928 (Berman, 2021)</a:t>
            </a:r>
            <a:r>
              <a:rPr lang="en-US" b="1" dirty="0"/>
              <a:t>: The Bill</a:t>
            </a:r>
            <a:br>
              <a:rPr lang="en-US" dirty="0"/>
            </a:br>
            <a:r>
              <a:rPr lang="en-US" sz="2800" dirty="0"/>
              <a:t>signed into law October 6, 2021</a:t>
            </a:r>
          </a:p>
        </p:txBody>
      </p:sp>
      <p:sp>
        <p:nvSpPr>
          <p:cNvPr id="3" name="Content Placeholder 2">
            <a:extLst>
              <a:ext uri="{FF2B5EF4-FFF2-40B4-BE49-F238E27FC236}">
                <a16:creationId xmlns:a16="http://schemas.microsoft.com/office/drawing/2014/main" id="{471E4FAC-86BC-35CA-DE5F-2598AD06E0B5}"/>
              </a:ext>
            </a:extLst>
          </p:cNvPr>
          <p:cNvSpPr>
            <a:spLocks noGrp="1"/>
          </p:cNvSpPr>
          <p:nvPr>
            <p:ph sz="half" idx="1"/>
          </p:nvPr>
        </p:nvSpPr>
        <p:spPr>
          <a:xfrm>
            <a:off x="1175656" y="1828799"/>
            <a:ext cx="10178142" cy="4348163"/>
          </a:xfrm>
        </p:spPr>
        <p:txBody>
          <a:bodyPr/>
          <a:lstStyle/>
          <a:p>
            <a:pPr marL="0" indent="0" algn="ctr">
              <a:buNone/>
            </a:pPr>
            <a:r>
              <a:rPr lang="en-US" sz="2800" b="1" dirty="0">
                <a:solidFill>
                  <a:srgbClr val="C00000"/>
                </a:solidFill>
              </a:rPr>
              <a:t>The Student Transfer Achievement Reform Act of 2021</a:t>
            </a:r>
          </a:p>
          <a:p>
            <a:pPr marL="0" indent="0" algn="ctr">
              <a:buNone/>
            </a:pPr>
            <a:r>
              <a:rPr lang="en-US" dirty="0">
                <a:solidFill>
                  <a:schemeClr val="tx1"/>
                </a:solidFill>
              </a:rPr>
              <a:t>Three Components:</a:t>
            </a:r>
          </a:p>
          <a:p>
            <a:pPr marL="514350" indent="-514350">
              <a:buFont typeface="+mj-lt"/>
              <a:buAutoNum type="arabicPeriod"/>
            </a:pPr>
            <a:r>
              <a:rPr lang="en-US" dirty="0">
                <a:solidFill>
                  <a:schemeClr val="tx1"/>
                </a:solidFill>
              </a:rPr>
              <a:t>Requires the Intersegmental Committee of Academic Senates (ICAS) to establish a singular lower division general education pathway [</a:t>
            </a:r>
            <a:r>
              <a:rPr lang="en-US" dirty="0">
                <a:solidFill>
                  <a:schemeClr val="tx1"/>
                </a:solidFill>
                <a:hlinkClick r:id="rId3"/>
              </a:rPr>
              <a:t>established May 22, 2023</a:t>
            </a:r>
            <a:r>
              <a:rPr lang="en-US" dirty="0">
                <a:solidFill>
                  <a:schemeClr val="tx1"/>
                </a:solidFill>
              </a:rPr>
              <a:t>]</a:t>
            </a:r>
          </a:p>
          <a:p>
            <a:pPr marL="514350" indent="-514350">
              <a:buFont typeface="+mj-lt"/>
              <a:buAutoNum type="arabicPeriod"/>
            </a:pPr>
            <a:r>
              <a:rPr lang="en-US" dirty="0">
                <a:solidFill>
                  <a:schemeClr val="tx1"/>
                </a:solidFill>
              </a:rPr>
              <a:t>Requires the California Community Colleges to place students on Associate Degree for Transfer (ADT) pathways if a such a pathway exists for the students’ stated major and unless student opts out [by August 1, 2024 – CCCCO information forthcoming]</a:t>
            </a:r>
          </a:p>
          <a:p>
            <a:pPr marL="514350" indent="-514350">
              <a:buFont typeface="+mj-lt"/>
              <a:buAutoNum type="arabicPeriod"/>
            </a:pPr>
            <a:r>
              <a:rPr lang="en-US" dirty="0">
                <a:solidFill>
                  <a:schemeClr val="tx1"/>
                </a:solidFill>
              </a:rPr>
              <a:t>Establishes the Associate Degree for Transfer Intersegmental Implementation Committee [</a:t>
            </a:r>
            <a:r>
              <a:rPr lang="en-US" dirty="0">
                <a:solidFill>
                  <a:schemeClr val="tx1"/>
                </a:solidFill>
                <a:hlinkClick r:id="rId4"/>
              </a:rPr>
              <a:t>established fall 2023</a:t>
            </a:r>
            <a:r>
              <a:rPr lang="en-US" dirty="0">
                <a:solidFill>
                  <a:schemeClr val="tx1"/>
                </a:solidFill>
              </a:rPr>
              <a:t>]</a:t>
            </a:r>
          </a:p>
          <a:p>
            <a:pPr marL="0" indent="0">
              <a:buNone/>
            </a:pP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F351F8B1-3687-309E-E558-88DB3A100ADB}"/>
              </a:ext>
            </a:extLst>
          </p:cNvPr>
          <p:cNvSpPr>
            <a:spLocks noGrp="1"/>
          </p:cNvSpPr>
          <p:nvPr>
            <p:ph type="sldNum" sz="quarter" idx="12"/>
          </p:nvPr>
        </p:nvSpPr>
        <p:spPr/>
        <p:txBody>
          <a:bodyPr/>
          <a:lstStyle/>
          <a:p>
            <a:fld id="{FC94C22D-D015-6649-B5C3-596F33FC97D2}" type="slidenum">
              <a:rPr lang="en-US" smtClean="0"/>
              <a:t>4</a:t>
            </a:fld>
            <a:endParaRPr lang="en-US"/>
          </a:p>
        </p:txBody>
      </p:sp>
    </p:spTree>
    <p:extLst>
      <p:ext uri="{BB962C8B-B14F-4D97-AF65-F5344CB8AC3E}">
        <p14:creationId xmlns:p14="http://schemas.microsoft.com/office/powerpoint/2010/main" val="2169986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B04B-3962-C200-B46E-C9E184C30000}"/>
              </a:ext>
            </a:extLst>
          </p:cNvPr>
          <p:cNvSpPr>
            <a:spLocks noGrp="1"/>
          </p:cNvSpPr>
          <p:nvPr>
            <p:ph type="title"/>
          </p:nvPr>
        </p:nvSpPr>
        <p:spPr>
          <a:xfrm>
            <a:off x="1175656" y="365125"/>
            <a:ext cx="10601815" cy="870641"/>
          </a:xfrm>
        </p:spPr>
        <p:txBody>
          <a:bodyPr/>
          <a:lstStyle/>
          <a:p>
            <a:pPr algn="ctr"/>
            <a:r>
              <a:rPr lang="en-US" b="1" dirty="0"/>
              <a:t>Establishing Cal-GETC</a:t>
            </a:r>
          </a:p>
        </p:txBody>
      </p:sp>
      <p:sp>
        <p:nvSpPr>
          <p:cNvPr id="3" name="Content Placeholder 2">
            <a:extLst>
              <a:ext uri="{FF2B5EF4-FFF2-40B4-BE49-F238E27FC236}">
                <a16:creationId xmlns:a16="http://schemas.microsoft.com/office/drawing/2014/main" id="{471E4FAC-86BC-35CA-DE5F-2598AD06E0B5}"/>
              </a:ext>
            </a:extLst>
          </p:cNvPr>
          <p:cNvSpPr>
            <a:spLocks noGrp="1"/>
          </p:cNvSpPr>
          <p:nvPr>
            <p:ph sz="half" idx="1"/>
          </p:nvPr>
        </p:nvSpPr>
        <p:spPr>
          <a:xfrm>
            <a:off x="1175656" y="1450849"/>
            <a:ext cx="10601815" cy="4726114"/>
          </a:xfrm>
        </p:spPr>
        <p:txBody>
          <a:bodyPr>
            <a:normAutofit/>
          </a:bodyPr>
          <a:lstStyle/>
          <a:p>
            <a:r>
              <a:rPr lang="en-US" dirty="0"/>
              <a:t>Intersegmental Committee of Academic Senates (ICAS)</a:t>
            </a:r>
          </a:p>
          <a:p>
            <a:r>
              <a:rPr lang="en-US" dirty="0"/>
              <a:t>Spring 2022: Special Committee on AB 928 (subcommittee of ICAS)</a:t>
            </a:r>
          </a:p>
          <a:p>
            <a:pPr lvl="1"/>
            <a:r>
              <a:rPr lang="en-US" dirty="0"/>
              <a:t>Members/Advisors included faculty, administrators, articulation experts, students</a:t>
            </a:r>
          </a:p>
          <a:p>
            <a:pPr lvl="1"/>
            <a:r>
              <a:rPr lang="en-US" dirty="0"/>
              <a:t>ICAS accepted recommendations for Cal-GETC Framework, April 25, 2022</a:t>
            </a:r>
          </a:p>
          <a:p>
            <a:r>
              <a:rPr lang="en-US" dirty="0"/>
              <a:t>Summer/Fall 2022: Vetting among faculty within each segment’s Academic Senate resulted in support or endorsement of Cal-GETC Framework</a:t>
            </a:r>
          </a:p>
          <a:p>
            <a:pPr lvl="1"/>
            <a:r>
              <a:rPr lang="en-US" dirty="0"/>
              <a:t>CCC: </a:t>
            </a:r>
            <a:r>
              <a:rPr lang="en-US" dirty="0">
                <a:hlinkClick r:id="rId2"/>
              </a:rPr>
              <a:t>Resolution F22 15.01</a:t>
            </a:r>
            <a:r>
              <a:rPr lang="en-US" dirty="0"/>
              <a:t>, November 5, 2022</a:t>
            </a:r>
          </a:p>
          <a:p>
            <a:pPr lvl="1"/>
            <a:r>
              <a:rPr lang="en-US" dirty="0"/>
              <a:t>CSU: </a:t>
            </a:r>
            <a:r>
              <a:rPr lang="en-US" dirty="0">
                <a:hlinkClick r:id="rId3"/>
              </a:rPr>
              <a:t>Resolution AS-3569-22</a:t>
            </a:r>
            <a:r>
              <a:rPr lang="en-US" dirty="0"/>
              <a:t>, September 8-9, 2022</a:t>
            </a:r>
          </a:p>
          <a:p>
            <a:pPr lvl="1"/>
            <a:r>
              <a:rPr lang="en-US" dirty="0"/>
              <a:t>UC: </a:t>
            </a:r>
            <a:r>
              <a:rPr lang="en-US" dirty="0">
                <a:hlinkClick r:id="rId4"/>
              </a:rPr>
              <a:t>Senate Regulation 479</a:t>
            </a:r>
            <a:r>
              <a:rPr lang="en-US" dirty="0"/>
              <a:t>, December 8, 2022</a:t>
            </a:r>
          </a:p>
          <a:p>
            <a:r>
              <a:rPr lang="en-US" dirty="0"/>
              <a:t>Spring 2023: Special Committee on Cal-GETC (subcommittee of ICAS)</a:t>
            </a:r>
          </a:p>
          <a:p>
            <a:pPr lvl="1"/>
            <a:r>
              <a:rPr lang="en-US" dirty="0"/>
              <a:t>Members/Advisors included faculty, administrators, articulation experts, students</a:t>
            </a:r>
          </a:p>
          <a:p>
            <a:pPr lvl="1"/>
            <a:r>
              <a:rPr lang="en-US" dirty="0"/>
              <a:t>ICAS established Cal-GETC Framework, February 1, 2023</a:t>
            </a:r>
          </a:p>
          <a:p>
            <a:pPr lvl="1"/>
            <a:r>
              <a:rPr lang="en-US" dirty="0"/>
              <a:t>ICAS established the </a:t>
            </a:r>
            <a:r>
              <a:rPr lang="en-US" dirty="0">
                <a:hlinkClick r:id="rId5"/>
              </a:rPr>
              <a:t>Cal-GETC Standards Document version 1.0</a:t>
            </a:r>
            <a:r>
              <a:rPr lang="en-US" dirty="0"/>
              <a:t>, May 22, 2023</a:t>
            </a:r>
          </a:p>
        </p:txBody>
      </p:sp>
      <p:sp>
        <p:nvSpPr>
          <p:cNvPr id="4" name="Slide Number Placeholder 3">
            <a:extLst>
              <a:ext uri="{FF2B5EF4-FFF2-40B4-BE49-F238E27FC236}">
                <a16:creationId xmlns:a16="http://schemas.microsoft.com/office/drawing/2014/main" id="{F351F8B1-3687-309E-E558-88DB3A100ADB}"/>
              </a:ext>
            </a:extLst>
          </p:cNvPr>
          <p:cNvSpPr>
            <a:spLocks noGrp="1"/>
          </p:cNvSpPr>
          <p:nvPr>
            <p:ph type="sldNum" sz="quarter" idx="12"/>
          </p:nvPr>
        </p:nvSpPr>
        <p:spPr/>
        <p:txBody>
          <a:bodyPr/>
          <a:lstStyle/>
          <a:p>
            <a:fld id="{FC94C22D-D015-6649-B5C3-596F33FC97D2}" type="slidenum">
              <a:rPr lang="en-US" smtClean="0"/>
              <a:t>5</a:t>
            </a:fld>
            <a:endParaRPr lang="en-US"/>
          </a:p>
        </p:txBody>
      </p:sp>
    </p:spTree>
    <p:extLst>
      <p:ext uri="{BB962C8B-B14F-4D97-AF65-F5344CB8AC3E}">
        <p14:creationId xmlns:p14="http://schemas.microsoft.com/office/powerpoint/2010/main" val="280063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B04B-3962-C200-B46E-C9E184C30000}"/>
              </a:ext>
            </a:extLst>
          </p:cNvPr>
          <p:cNvSpPr>
            <a:spLocks noGrp="1"/>
          </p:cNvSpPr>
          <p:nvPr>
            <p:ph type="title"/>
          </p:nvPr>
        </p:nvSpPr>
        <p:spPr>
          <a:xfrm>
            <a:off x="1175656" y="365125"/>
            <a:ext cx="10601815" cy="870641"/>
          </a:xfrm>
        </p:spPr>
        <p:txBody>
          <a:bodyPr/>
          <a:lstStyle/>
          <a:p>
            <a:pPr algn="ctr"/>
            <a:r>
              <a:rPr lang="en-US" b="1" dirty="0"/>
              <a:t>Establishing Cal-GETC </a:t>
            </a:r>
            <a:r>
              <a:rPr lang="en-US" b="1" dirty="0">
                <a:solidFill>
                  <a:schemeClr val="bg1"/>
                </a:solidFill>
              </a:rPr>
              <a:t>2</a:t>
            </a:r>
          </a:p>
        </p:txBody>
      </p:sp>
      <p:sp>
        <p:nvSpPr>
          <p:cNvPr id="3" name="Content Placeholder 2">
            <a:extLst>
              <a:ext uri="{FF2B5EF4-FFF2-40B4-BE49-F238E27FC236}">
                <a16:creationId xmlns:a16="http://schemas.microsoft.com/office/drawing/2014/main" id="{471E4FAC-86BC-35CA-DE5F-2598AD06E0B5}"/>
              </a:ext>
            </a:extLst>
          </p:cNvPr>
          <p:cNvSpPr>
            <a:spLocks noGrp="1"/>
          </p:cNvSpPr>
          <p:nvPr>
            <p:ph sz="half" idx="1"/>
          </p:nvPr>
        </p:nvSpPr>
        <p:spPr>
          <a:xfrm>
            <a:off x="1175656" y="1450849"/>
            <a:ext cx="10601815" cy="4726114"/>
          </a:xfrm>
        </p:spPr>
        <p:txBody>
          <a:bodyPr>
            <a:normAutofit/>
          </a:bodyPr>
          <a:lstStyle/>
          <a:p>
            <a:pPr marL="0" indent="0">
              <a:buNone/>
            </a:pPr>
            <a:r>
              <a:rPr lang="en-US" sz="2800" b="1" dirty="0">
                <a:solidFill>
                  <a:srgbClr val="7030A0"/>
                </a:solidFill>
              </a:rPr>
              <a:t>Next Steps…</a:t>
            </a:r>
            <a:endParaRPr lang="en-US" dirty="0"/>
          </a:p>
          <a:p>
            <a:r>
              <a:rPr lang="en-US" dirty="0"/>
              <a:t>Fall 2023: Extensive Review of Cal-GETC Standards to prepare next version</a:t>
            </a:r>
          </a:p>
          <a:p>
            <a:r>
              <a:rPr lang="en-US" dirty="0"/>
              <a:t>TMCs will need review and updating [shift from IGETC/CSU GE Breadth to Cal-GETC]</a:t>
            </a:r>
          </a:p>
          <a:p>
            <a:r>
              <a:rPr lang="en-US" dirty="0"/>
              <a:t>Processes for course approval for Cal-GETC certification are still yet to be determined</a:t>
            </a:r>
          </a:p>
          <a:p>
            <a:r>
              <a:rPr lang="en-US" dirty="0"/>
              <a:t>Fall 2025: Cal-GETC will be the only GE pathway to determine academic eligibility and sufficient academic preparation for transfer to both the CSU and UC</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351F8B1-3687-309E-E558-88DB3A100ADB}"/>
              </a:ext>
            </a:extLst>
          </p:cNvPr>
          <p:cNvSpPr>
            <a:spLocks noGrp="1"/>
          </p:cNvSpPr>
          <p:nvPr>
            <p:ph type="sldNum" sz="quarter" idx="12"/>
          </p:nvPr>
        </p:nvSpPr>
        <p:spPr/>
        <p:txBody>
          <a:bodyPr/>
          <a:lstStyle/>
          <a:p>
            <a:fld id="{FC94C22D-D015-6649-B5C3-596F33FC97D2}" type="slidenum">
              <a:rPr lang="en-US" smtClean="0"/>
              <a:t>6</a:t>
            </a:fld>
            <a:endParaRPr lang="en-US"/>
          </a:p>
        </p:txBody>
      </p:sp>
    </p:spTree>
    <p:extLst>
      <p:ext uri="{BB962C8B-B14F-4D97-AF65-F5344CB8AC3E}">
        <p14:creationId xmlns:p14="http://schemas.microsoft.com/office/powerpoint/2010/main" val="159532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B04B-3962-C200-B46E-C9E184C30000}"/>
              </a:ext>
            </a:extLst>
          </p:cNvPr>
          <p:cNvSpPr>
            <a:spLocks noGrp="1"/>
          </p:cNvSpPr>
          <p:nvPr>
            <p:ph type="title"/>
          </p:nvPr>
        </p:nvSpPr>
        <p:spPr>
          <a:xfrm>
            <a:off x="1175656" y="365125"/>
            <a:ext cx="10626199" cy="939419"/>
          </a:xfrm>
        </p:spPr>
        <p:txBody>
          <a:bodyPr>
            <a:normAutofit fontScale="90000"/>
          </a:bodyPr>
          <a:lstStyle/>
          <a:p>
            <a:pPr algn="ctr"/>
            <a:r>
              <a:rPr lang="en-US" b="1" dirty="0"/>
              <a:t>Placement of Students onto an ADT Pathway</a:t>
            </a:r>
          </a:p>
        </p:txBody>
      </p:sp>
      <p:sp>
        <p:nvSpPr>
          <p:cNvPr id="3" name="Content Placeholder 2">
            <a:extLst>
              <a:ext uri="{FF2B5EF4-FFF2-40B4-BE49-F238E27FC236}">
                <a16:creationId xmlns:a16="http://schemas.microsoft.com/office/drawing/2014/main" id="{471E4FAC-86BC-35CA-DE5F-2598AD06E0B5}"/>
              </a:ext>
            </a:extLst>
          </p:cNvPr>
          <p:cNvSpPr>
            <a:spLocks noGrp="1"/>
          </p:cNvSpPr>
          <p:nvPr>
            <p:ph sz="half" idx="1"/>
          </p:nvPr>
        </p:nvSpPr>
        <p:spPr>
          <a:xfrm>
            <a:off x="1175655" y="1304544"/>
            <a:ext cx="10626199" cy="4872419"/>
          </a:xfrm>
        </p:spPr>
        <p:txBody>
          <a:bodyPr/>
          <a:lstStyle/>
          <a:p>
            <a:pPr marL="0" indent="0">
              <a:buNone/>
            </a:pPr>
            <a:r>
              <a:rPr lang="en-US" b="1" i="0" u="none" strike="noStrike" dirty="0">
                <a:solidFill>
                  <a:srgbClr val="333333"/>
                </a:solidFill>
                <a:effectLst/>
              </a:rPr>
              <a:t>The Law</a:t>
            </a:r>
          </a:p>
          <a:p>
            <a:r>
              <a:rPr lang="en-US" b="0" i="0" u="none" strike="noStrike" dirty="0">
                <a:solidFill>
                  <a:srgbClr val="333333"/>
                </a:solidFill>
                <a:effectLst/>
              </a:rPr>
              <a:t>On or before August 1, 2024, where ADTs for major pathways exist, the California Community Colleges shall place students on the ADT pathway if students declare a goal of transfer…</a:t>
            </a:r>
          </a:p>
          <a:p>
            <a:r>
              <a:rPr lang="en-US" b="0" i="0" u="none" strike="noStrike" dirty="0">
                <a:solidFill>
                  <a:srgbClr val="333333"/>
                </a:solidFill>
                <a:effectLst/>
              </a:rPr>
              <a:t>A student may opt out of the ADT pathway for a local associate degree or if the student plans to apply to transfer to a University of California campus or an independent institution of higher education…</a:t>
            </a:r>
            <a:endParaRPr lang="en-US" dirty="0">
              <a:solidFill>
                <a:srgbClr val="333333"/>
              </a:solidFill>
            </a:endParaRPr>
          </a:p>
          <a:p>
            <a:r>
              <a:rPr lang="en-US" b="0" i="0" u="none" strike="noStrike" dirty="0">
                <a:solidFill>
                  <a:srgbClr val="333333"/>
                </a:solidFill>
                <a:effectLst/>
              </a:rPr>
              <a:t>If an ADT pathway does not exist in the student’s chosen major, then there is no ADT pathway on which to place the student. This subdivision does not apply to students seeking to complete a community college baccalaureate degree program or a career technical education program that does not have an ADT pathway.</a:t>
            </a:r>
          </a:p>
          <a:p>
            <a:pPr marL="0" indent="0" algn="ctr">
              <a:buNone/>
            </a:pPr>
            <a:r>
              <a:rPr lang="en-US" b="1" dirty="0">
                <a:solidFill>
                  <a:srgbClr val="C00000"/>
                </a:solidFill>
              </a:rPr>
              <a:t>Guidance is forthcoming from the California Community Colleges Chancellor’s Office</a:t>
            </a:r>
          </a:p>
        </p:txBody>
      </p:sp>
      <p:sp>
        <p:nvSpPr>
          <p:cNvPr id="4" name="Slide Number Placeholder 3">
            <a:extLst>
              <a:ext uri="{FF2B5EF4-FFF2-40B4-BE49-F238E27FC236}">
                <a16:creationId xmlns:a16="http://schemas.microsoft.com/office/drawing/2014/main" id="{F351F8B1-3687-309E-E558-88DB3A100ADB}"/>
              </a:ext>
            </a:extLst>
          </p:cNvPr>
          <p:cNvSpPr>
            <a:spLocks noGrp="1"/>
          </p:cNvSpPr>
          <p:nvPr>
            <p:ph type="sldNum" sz="quarter" idx="12"/>
          </p:nvPr>
        </p:nvSpPr>
        <p:spPr/>
        <p:txBody>
          <a:bodyPr/>
          <a:lstStyle/>
          <a:p>
            <a:fld id="{FC94C22D-D015-6649-B5C3-596F33FC97D2}" type="slidenum">
              <a:rPr lang="en-US" smtClean="0"/>
              <a:t>7</a:t>
            </a:fld>
            <a:endParaRPr lang="en-US"/>
          </a:p>
        </p:txBody>
      </p:sp>
    </p:spTree>
    <p:extLst>
      <p:ext uri="{BB962C8B-B14F-4D97-AF65-F5344CB8AC3E}">
        <p14:creationId xmlns:p14="http://schemas.microsoft.com/office/powerpoint/2010/main" val="32811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B04B-3962-C200-B46E-C9E184C30000}"/>
              </a:ext>
            </a:extLst>
          </p:cNvPr>
          <p:cNvSpPr>
            <a:spLocks noGrp="1"/>
          </p:cNvSpPr>
          <p:nvPr>
            <p:ph type="title"/>
          </p:nvPr>
        </p:nvSpPr>
        <p:spPr>
          <a:xfrm>
            <a:off x="1175656" y="365125"/>
            <a:ext cx="10504279" cy="975995"/>
          </a:xfrm>
        </p:spPr>
        <p:txBody>
          <a:bodyPr>
            <a:normAutofit fontScale="90000"/>
          </a:bodyPr>
          <a:lstStyle/>
          <a:p>
            <a:pPr algn="ctr"/>
            <a:r>
              <a:rPr lang="en-US" b="1" dirty="0"/>
              <a:t>AB 928 Associate Degree for Transfer Intersegmental Implementation Committee</a:t>
            </a:r>
          </a:p>
        </p:txBody>
      </p:sp>
      <p:sp>
        <p:nvSpPr>
          <p:cNvPr id="3" name="Content Placeholder 2">
            <a:extLst>
              <a:ext uri="{FF2B5EF4-FFF2-40B4-BE49-F238E27FC236}">
                <a16:creationId xmlns:a16="http://schemas.microsoft.com/office/drawing/2014/main" id="{471E4FAC-86BC-35CA-DE5F-2598AD06E0B5}"/>
              </a:ext>
            </a:extLst>
          </p:cNvPr>
          <p:cNvSpPr>
            <a:spLocks noGrp="1"/>
          </p:cNvSpPr>
          <p:nvPr>
            <p:ph sz="half" idx="1"/>
          </p:nvPr>
        </p:nvSpPr>
        <p:spPr>
          <a:xfrm>
            <a:off x="1048512" y="1597151"/>
            <a:ext cx="10802112" cy="4669537"/>
          </a:xfrm>
        </p:spPr>
        <p:txBody>
          <a:bodyPr>
            <a:normAutofit fontScale="92500" lnSpcReduction="20000"/>
          </a:bodyPr>
          <a:lstStyle/>
          <a:p>
            <a:pPr marL="0" indent="0" algn="ctr">
              <a:buNone/>
            </a:pPr>
            <a:r>
              <a:rPr lang="en-US" sz="2800" b="1" dirty="0">
                <a:solidFill>
                  <a:srgbClr val="C00000"/>
                </a:solidFill>
              </a:rPr>
              <a:t>Composition</a:t>
            </a:r>
          </a:p>
          <a:p>
            <a:pPr marL="0" indent="0" algn="just" fontAlgn="base">
              <a:buNone/>
            </a:pPr>
            <a:r>
              <a:rPr lang="en-US" dirty="0">
                <a:solidFill>
                  <a:srgbClr val="333333"/>
                </a:solidFill>
              </a:rPr>
              <a:t>One representative appointed by each:</a:t>
            </a:r>
          </a:p>
          <a:p>
            <a:pPr algn="just" fontAlgn="base"/>
            <a:r>
              <a:rPr lang="en-US" b="0" i="0" u="none" strike="noStrike" dirty="0">
                <a:solidFill>
                  <a:srgbClr val="333333"/>
                </a:solidFill>
                <a:effectLst/>
              </a:rPr>
              <a:t>The Office of the Chancellor of the California Community Colleges</a:t>
            </a:r>
          </a:p>
          <a:p>
            <a:pPr algn="just" fontAlgn="base"/>
            <a:r>
              <a:rPr lang="en-US" b="0" i="0" u="none" strike="noStrike" dirty="0">
                <a:solidFill>
                  <a:srgbClr val="333333"/>
                </a:solidFill>
                <a:effectLst/>
              </a:rPr>
              <a:t>The Office of the Chancellor of the California State University</a:t>
            </a:r>
          </a:p>
          <a:p>
            <a:pPr algn="just" fontAlgn="base"/>
            <a:r>
              <a:rPr lang="en-US" b="0" i="0" u="none" strike="noStrike" dirty="0">
                <a:solidFill>
                  <a:srgbClr val="333333"/>
                </a:solidFill>
                <a:effectLst/>
              </a:rPr>
              <a:t>The Office of the President of the University of California</a:t>
            </a:r>
          </a:p>
          <a:p>
            <a:pPr algn="just" fontAlgn="base"/>
            <a:r>
              <a:rPr lang="en-US" b="0" i="0" u="none" strike="noStrike" dirty="0">
                <a:solidFill>
                  <a:srgbClr val="333333"/>
                </a:solidFill>
                <a:effectLst/>
              </a:rPr>
              <a:t>The Association of Independent California Colleges and Universities</a:t>
            </a:r>
          </a:p>
          <a:p>
            <a:pPr algn="just" fontAlgn="base"/>
            <a:r>
              <a:rPr lang="en-US" b="0" i="0" u="none" strike="noStrike" dirty="0">
                <a:solidFill>
                  <a:srgbClr val="333333"/>
                </a:solidFill>
                <a:effectLst/>
              </a:rPr>
              <a:t>The State Department of Education</a:t>
            </a:r>
          </a:p>
          <a:p>
            <a:pPr algn="just" fontAlgn="base"/>
            <a:r>
              <a:rPr lang="en-US" b="0" i="0" u="none" strike="noStrike" dirty="0">
                <a:solidFill>
                  <a:srgbClr val="333333"/>
                </a:solidFill>
                <a:effectLst/>
              </a:rPr>
              <a:t>The Student Senate for the California Community Colleges</a:t>
            </a:r>
          </a:p>
          <a:p>
            <a:pPr algn="just" fontAlgn="base"/>
            <a:r>
              <a:rPr lang="en-US" b="0" i="0" u="none" strike="noStrike" dirty="0">
                <a:solidFill>
                  <a:srgbClr val="333333"/>
                </a:solidFill>
                <a:effectLst/>
              </a:rPr>
              <a:t>The California State Student Association</a:t>
            </a:r>
          </a:p>
          <a:p>
            <a:pPr algn="just" fontAlgn="base"/>
            <a:r>
              <a:rPr lang="en-US" b="0" i="0" u="none" strike="noStrike" dirty="0">
                <a:solidFill>
                  <a:srgbClr val="333333"/>
                </a:solidFill>
                <a:effectLst/>
              </a:rPr>
              <a:t>The University of California Student Association</a:t>
            </a:r>
          </a:p>
          <a:p>
            <a:pPr algn="just" fontAlgn="base"/>
            <a:r>
              <a:rPr lang="en-US" b="0" i="0" u="none" strike="noStrike" dirty="0">
                <a:solidFill>
                  <a:srgbClr val="333333"/>
                </a:solidFill>
                <a:effectLst/>
              </a:rPr>
              <a:t>The Academic Senate for the California Community Colleges.</a:t>
            </a:r>
          </a:p>
          <a:p>
            <a:pPr algn="just" fontAlgn="base"/>
            <a:r>
              <a:rPr lang="en-US" b="0" i="0" u="none" strike="noStrike" dirty="0">
                <a:solidFill>
                  <a:srgbClr val="333333"/>
                </a:solidFill>
                <a:effectLst/>
              </a:rPr>
              <a:t>The Academic Senate of the California State University</a:t>
            </a:r>
          </a:p>
          <a:p>
            <a:pPr algn="just" fontAlgn="base"/>
            <a:r>
              <a:rPr lang="en-US" b="0" i="0" u="none" strike="noStrike" dirty="0">
                <a:solidFill>
                  <a:srgbClr val="333333"/>
                </a:solidFill>
                <a:effectLst/>
              </a:rPr>
              <a:t>The Academic Senate of the University of California</a:t>
            </a:r>
          </a:p>
          <a:p>
            <a:pPr marL="0" indent="0">
              <a:buNone/>
            </a:pPr>
            <a:endParaRPr lang="en-US" dirty="0"/>
          </a:p>
        </p:txBody>
      </p:sp>
      <p:sp>
        <p:nvSpPr>
          <p:cNvPr id="4" name="Slide Number Placeholder 3">
            <a:extLst>
              <a:ext uri="{FF2B5EF4-FFF2-40B4-BE49-F238E27FC236}">
                <a16:creationId xmlns:a16="http://schemas.microsoft.com/office/drawing/2014/main" id="{F351F8B1-3687-309E-E558-88DB3A100ADB}"/>
              </a:ext>
            </a:extLst>
          </p:cNvPr>
          <p:cNvSpPr>
            <a:spLocks noGrp="1"/>
          </p:cNvSpPr>
          <p:nvPr>
            <p:ph type="sldNum" sz="quarter" idx="12"/>
          </p:nvPr>
        </p:nvSpPr>
        <p:spPr/>
        <p:txBody>
          <a:bodyPr/>
          <a:lstStyle/>
          <a:p>
            <a:fld id="{FC94C22D-D015-6649-B5C3-596F33FC97D2}" type="slidenum">
              <a:rPr lang="en-US" smtClean="0"/>
              <a:t>8</a:t>
            </a:fld>
            <a:endParaRPr lang="en-US"/>
          </a:p>
        </p:txBody>
      </p:sp>
    </p:spTree>
    <p:extLst>
      <p:ext uri="{BB962C8B-B14F-4D97-AF65-F5344CB8AC3E}">
        <p14:creationId xmlns:p14="http://schemas.microsoft.com/office/powerpoint/2010/main" val="150347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B04B-3962-C200-B46E-C9E184C30000}"/>
              </a:ext>
            </a:extLst>
          </p:cNvPr>
          <p:cNvSpPr>
            <a:spLocks noGrp="1"/>
          </p:cNvSpPr>
          <p:nvPr>
            <p:ph type="title"/>
          </p:nvPr>
        </p:nvSpPr>
        <p:spPr>
          <a:xfrm>
            <a:off x="1175656" y="365125"/>
            <a:ext cx="10504279" cy="975995"/>
          </a:xfrm>
        </p:spPr>
        <p:txBody>
          <a:bodyPr>
            <a:normAutofit fontScale="90000"/>
          </a:bodyPr>
          <a:lstStyle/>
          <a:p>
            <a:pPr algn="ctr"/>
            <a:r>
              <a:rPr lang="en-US" b="1" dirty="0"/>
              <a:t>AB 928 Associate Degree for Transfer Intersegmental Implementation Committee</a:t>
            </a:r>
          </a:p>
        </p:txBody>
      </p:sp>
      <p:sp>
        <p:nvSpPr>
          <p:cNvPr id="3" name="Content Placeholder 2">
            <a:extLst>
              <a:ext uri="{FF2B5EF4-FFF2-40B4-BE49-F238E27FC236}">
                <a16:creationId xmlns:a16="http://schemas.microsoft.com/office/drawing/2014/main" id="{471E4FAC-86BC-35CA-DE5F-2598AD06E0B5}"/>
              </a:ext>
            </a:extLst>
          </p:cNvPr>
          <p:cNvSpPr>
            <a:spLocks noGrp="1"/>
          </p:cNvSpPr>
          <p:nvPr>
            <p:ph sz="half" idx="1"/>
          </p:nvPr>
        </p:nvSpPr>
        <p:spPr>
          <a:xfrm>
            <a:off x="1048512" y="1597151"/>
            <a:ext cx="10814304" cy="4579811"/>
          </a:xfrm>
        </p:spPr>
        <p:txBody>
          <a:bodyPr>
            <a:normAutofit lnSpcReduction="10000"/>
          </a:bodyPr>
          <a:lstStyle/>
          <a:p>
            <a:pPr marL="0" indent="0" algn="ctr">
              <a:buNone/>
            </a:pPr>
            <a:r>
              <a:rPr lang="en-US" sz="2600" b="1" dirty="0">
                <a:solidFill>
                  <a:srgbClr val="C00000"/>
                </a:solidFill>
              </a:rPr>
              <a:t>Composition</a:t>
            </a:r>
          </a:p>
          <a:p>
            <a:pPr marL="0" indent="0">
              <a:buNone/>
            </a:pPr>
            <a:r>
              <a:rPr lang="en-US" b="0" i="0" u="none" strike="noStrike" dirty="0">
                <a:solidFill>
                  <a:srgbClr val="333333"/>
                </a:solidFill>
                <a:effectLst/>
              </a:rPr>
              <a:t>Five members of the committee shall be appointed as follows: </a:t>
            </a:r>
          </a:p>
          <a:p>
            <a:r>
              <a:rPr lang="en-US" b="0" i="0" u="none" strike="noStrike" dirty="0">
                <a:solidFill>
                  <a:srgbClr val="333333"/>
                </a:solidFill>
                <a:effectLst/>
              </a:rPr>
              <a:t>The Senate Committee on Rules shall appoint one member from the workforce sector with expertise in the fields of science, technology, engineering, or mathematics</a:t>
            </a:r>
          </a:p>
          <a:p>
            <a:r>
              <a:rPr lang="en-US" b="0" i="0" u="none" strike="noStrike" dirty="0">
                <a:solidFill>
                  <a:srgbClr val="333333"/>
                </a:solidFill>
                <a:effectLst/>
              </a:rPr>
              <a:t>The Speaker of the Assembly shall appoint one member with a background in higher education research that includes scholarship on student transfer issues in the state</a:t>
            </a:r>
          </a:p>
          <a:p>
            <a:r>
              <a:rPr lang="en-US" b="0" i="0" u="none" strike="noStrike" dirty="0">
                <a:solidFill>
                  <a:srgbClr val="333333"/>
                </a:solidFill>
                <a:effectLst/>
              </a:rPr>
              <a:t>The Lieutenant Governor shall appoint one member from an educational equity and social justice organization</a:t>
            </a:r>
          </a:p>
          <a:p>
            <a:r>
              <a:rPr lang="en-US" b="0" i="0" u="none" strike="noStrike" dirty="0">
                <a:solidFill>
                  <a:srgbClr val="333333"/>
                </a:solidFill>
                <a:effectLst/>
              </a:rPr>
              <a:t>The Governor shall appoint one member from an educational equity and social justice organization</a:t>
            </a:r>
          </a:p>
          <a:p>
            <a:r>
              <a:rPr lang="en-US" b="0" i="0" u="none" strike="noStrike" dirty="0">
                <a:solidFill>
                  <a:srgbClr val="333333"/>
                </a:solidFill>
                <a:effectLst/>
              </a:rPr>
              <a:t>The Governor shall appoint one member who is a California community college student.</a:t>
            </a:r>
          </a:p>
          <a:p>
            <a:pPr marL="0" indent="0">
              <a:buNone/>
            </a:pPr>
            <a:endParaRPr lang="en-US" dirty="0"/>
          </a:p>
        </p:txBody>
      </p:sp>
      <p:sp>
        <p:nvSpPr>
          <p:cNvPr id="4" name="Slide Number Placeholder 3">
            <a:extLst>
              <a:ext uri="{FF2B5EF4-FFF2-40B4-BE49-F238E27FC236}">
                <a16:creationId xmlns:a16="http://schemas.microsoft.com/office/drawing/2014/main" id="{F351F8B1-3687-309E-E558-88DB3A100ADB}"/>
              </a:ext>
            </a:extLst>
          </p:cNvPr>
          <p:cNvSpPr>
            <a:spLocks noGrp="1"/>
          </p:cNvSpPr>
          <p:nvPr>
            <p:ph type="sldNum" sz="quarter" idx="12"/>
          </p:nvPr>
        </p:nvSpPr>
        <p:spPr/>
        <p:txBody>
          <a:bodyPr/>
          <a:lstStyle/>
          <a:p>
            <a:fld id="{FC94C22D-D015-6649-B5C3-596F33FC97D2}" type="slidenum">
              <a:rPr lang="en-US" smtClean="0"/>
              <a:t>9</a:t>
            </a:fld>
            <a:endParaRPr lang="en-US"/>
          </a:p>
        </p:txBody>
      </p:sp>
    </p:spTree>
    <p:extLst>
      <p:ext uri="{BB962C8B-B14F-4D97-AF65-F5344CB8AC3E}">
        <p14:creationId xmlns:p14="http://schemas.microsoft.com/office/powerpoint/2010/main" val="1721413033"/>
      </p:ext>
    </p:extLst>
  </p:cSld>
  <p:clrMapOvr>
    <a:masterClrMapping/>
  </p:clrMapOvr>
</p:sld>
</file>

<file path=ppt/theme/theme1.xml><?xml version="1.0" encoding="utf-8"?>
<a:theme xmlns:a="http://schemas.openxmlformats.org/drawingml/2006/main" name="Office Theme">
  <a:themeElements>
    <a:clrScheme name="ASCCC CI">
      <a:dk1>
        <a:srgbClr val="000000"/>
      </a:dk1>
      <a:lt1>
        <a:srgbClr val="FFFFFF"/>
      </a:lt1>
      <a:dk2>
        <a:srgbClr val="002C38"/>
      </a:dk2>
      <a:lt2>
        <a:srgbClr val="DDD8CD"/>
      </a:lt2>
      <a:accent1>
        <a:srgbClr val="009186"/>
      </a:accent1>
      <a:accent2>
        <a:srgbClr val="FF5746"/>
      </a:accent2>
      <a:accent3>
        <a:srgbClr val="F4C04F"/>
      </a:accent3>
      <a:accent4>
        <a:srgbClr val="A33749"/>
      </a:accent4>
      <a:accent5>
        <a:srgbClr val="007071"/>
      </a:accent5>
      <a:accent6>
        <a:srgbClr val="4F3245"/>
      </a:accent6>
      <a:hlink>
        <a:srgbClr val="007071"/>
      </a:hlink>
      <a:folHlink>
        <a:srgbClr val="007071"/>
      </a:folHlink>
    </a:clrScheme>
    <a:fontScheme name="Lato">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CI 2023 ppt template 2.pptx" id="{4699E5B2-BEB8-2A4B-9950-4A3676C2E5D6}" vid="{86D35354-1499-D242-AF40-0E36EC78A7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AFB292B-1D73-DD47-A1C9-4022C7A21FA9}">
  <we:reference id="4b785c87-866c-4bad-85d8-5d1ae467ac9a" version="3.9.1.0" store="EXCatalog" storeType="EXCatalog"/>
  <we:alternateReferences>
    <we:reference id="WA104381909" version="3.9.1.0"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301</TotalTime>
  <Words>2069</Words>
  <Application>Microsoft Office PowerPoint</Application>
  <PresentationFormat>Widescreen</PresentationFormat>
  <Paragraphs>201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Georgia</vt:lpstr>
      <vt:lpstr>Office Theme</vt:lpstr>
      <vt:lpstr>An AB 928 Primer:  Cal-GETC, ADTs, and STEM,  Oh My!    </vt:lpstr>
      <vt:lpstr>Description</vt:lpstr>
      <vt:lpstr>Overview</vt:lpstr>
      <vt:lpstr>AB 928 (Berman, 2021): The Bill signed into law October 6, 2021</vt:lpstr>
      <vt:lpstr>Establishing Cal-GETC</vt:lpstr>
      <vt:lpstr>Establishing Cal-GETC 2</vt:lpstr>
      <vt:lpstr>Placement of Students onto an ADT Pathway</vt:lpstr>
      <vt:lpstr>AB 928 Associate Degree for Transfer Intersegmental Implementation Committee</vt:lpstr>
      <vt:lpstr>AB 928 Associate Degree for Transfer Intersegmental Implementation Committee</vt:lpstr>
      <vt:lpstr>AB 928 Associate Degree for Transfer Intersegmental Implementation Committee</vt:lpstr>
      <vt:lpstr>Goals Study Group</vt:lpstr>
      <vt:lpstr>STEM Study Group</vt:lpstr>
      <vt:lpstr>Re-engagement Study Group</vt:lpstr>
      <vt:lpstr>Next Steps: The Vetting Process</vt:lpstr>
      <vt:lpstr>Other Strategies Intending to Streamline Transfer</vt:lpstr>
      <vt:lpstr>Other Strategies Intending to Streamline Transfer</vt:lpstr>
      <vt:lpstr>Other Strategies Intending to Streamline Transfer</vt:lpstr>
      <vt:lpstr>Other Strategies Intending to Streamline Transfer</vt:lpstr>
      <vt:lpstr>Other Strategies Intending to Streamline Transfer</vt:lpstr>
      <vt:lpstr>Discussion: Streamlining Transfer</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May, Virginia</dc:creator>
  <cp:keywords/>
  <dc:description/>
  <cp:lastModifiedBy>Kyoko Hatano</cp:lastModifiedBy>
  <cp:revision>29</cp:revision>
  <dcterms:created xsi:type="dcterms:W3CDTF">2023-07-06T23:26:55Z</dcterms:created>
  <dcterms:modified xsi:type="dcterms:W3CDTF">2023-07-11T23:54:48Z</dcterms:modified>
  <cp:category/>
</cp:coreProperties>
</file>