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405" r:id="rId2"/>
    <p:sldId id="406" r:id="rId3"/>
    <p:sldId id="407" r:id="rId4"/>
    <p:sldId id="285" r:id="rId5"/>
    <p:sldId id="310" r:id="rId6"/>
    <p:sldId id="308" r:id="rId7"/>
    <p:sldId id="395" r:id="rId8"/>
    <p:sldId id="314" r:id="rId9"/>
    <p:sldId id="396" r:id="rId10"/>
    <p:sldId id="316" r:id="rId11"/>
    <p:sldId id="408" r:id="rId12"/>
    <p:sldId id="320" r:id="rId13"/>
    <p:sldId id="321" r:id="rId14"/>
    <p:sldId id="359" r:id="rId15"/>
    <p:sldId id="377" r:id="rId16"/>
    <p:sldId id="378" r:id="rId17"/>
    <p:sldId id="379" r:id="rId18"/>
    <p:sldId id="380" r:id="rId19"/>
    <p:sldId id="381" r:id="rId20"/>
    <p:sldId id="382" r:id="rId21"/>
    <p:sldId id="373" r:id="rId22"/>
    <p:sldId id="385" r:id="rId23"/>
    <p:sldId id="400" r:id="rId24"/>
    <p:sldId id="374" r:id="rId25"/>
    <p:sldId id="401" r:id="rId26"/>
    <p:sldId id="402" r:id="rId27"/>
    <p:sldId id="375" r:id="rId28"/>
    <p:sldId id="376" r:id="rId29"/>
    <p:sldId id="386" r:id="rId30"/>
    <p:sldId id="387" r:id="rId31"/>
    <p:sldId id="388" r:id="rId32"/>
    <p:sldId id="389" r:id="rId33"/>
    <p:sldId id="391" r:id="rId34"/>
    <p:sldId id="403" r:id="rId35"/>
    <p:sldId id="393" r:id="rId36"/>
    <p:sldId id="404" r:id="rId37"/>
    <p:sldId id="276" r:id="rId38"/>
    <p:sldId id="39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ker, LaTonya" initials="PL" lastIdx="1" clrIdx="0">
    <p:extLst>
      <p:ext uri="{19B8F6BF-5375-455C-9EA6-DF929625EA0E}">
        <p15:presenceInfo xmlns:p15="http://schemas.microsoft.com/office/powerpoint/2012/main" userId="S-1-5-21-57989841-1682526488-725345543-73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11"/>
    <p:restoredTop sz="87143" autoAdjust="0"/>
  </p:normalViewPr>
  <p:slideViewPr>
    <p:cSldViewPr snapToGrid="0">
      <p:cViewPr varScale="1">
        <p:scale>
          <a:sx n="65" d="100"/>
          <a:sy n="65" d="100"/>
        </p:scale>
        <p:origin x="1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C238B-5032-4EF0-B542-CA33A205D7BB}" type="datetimeFigureOut">
              <a:rPr lang="en-US" smtClean="0"/>
              <a:t>7/15/2023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66327-8899-4368-AD74-2834FA93C5C6}" type="slidenum">
              <a:rPr lang="en-US" smtClean="0"/>
              <a:t>‹#›</a:t>
            </a:fld>
            <a:endParaRPr lang="en-US"/>
          </a:p>
        </p:txBody>
      </p:sp>
    </p:spTree>
    <p:extLst>
      <p:ext uri="{BB962C8B-B14F-4D97-AF65-F5344CB8AC3E}">
        <p14:creationId xmlns:p14="http://schemas.microsoft.com/office/powerpoint/2010/main" val="422168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Translating enrollment to workload via ADA: If one ADA was funded at $1000, a college with an enrollment of 4,000 ADA would receive $4,000,000 in funding.  </a:t>
            </a:r>
          </a:p>
        </p:txBody>
      </p:sp>
      <p:sp>
        <p:nvSpPr>
          <p:cNvPr id="4" name="Slide Number Placeholder 3"/>
          <p:cNvSpPr>
            <a:spLocks noGrp="1"/>
          </p:cNvSpPr>
          <p:nvPr>
            <p:ph type="sldNum" sz="quarter" idx="5"/>
          </p:nvPr>
        </p:nvSpPr>
        <p:spPr/>
        <p:txBody>
          <a:bodyPr/>
          <a:lstStyle/>
          <a:p>
            <a:fld id="{562AC312-9FC1-C143-9623-CE5900D5F5CC}" type="slidenum">
              <a:rPr lang="en-US" smtClean="0"/>
              <a:t>6</a:t>
            </a:fld>
            <a:endParaRPr lang="en-US"/>
          </a:p>
        </p:txBody>
      </p:sp>
    </p:spTree>
    <p:extLst>
      <p:ext uri="{BB962C8B-B14F-4D97-AF65-F5344CB8AC3E}">
        <p14:creationId xmlns:p14="http://schemas.microsoft.com/office/powerpoint/2010/main" val="78327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Upward Extension law passed in 1907 allowing High Schools to create Junior Colleges.  Fresno College is first out of the gate!</a:t>
            </a:r>
          </a:p>
        </p:txBody>
      </p:sp>
      <p:sp>
        <p:nvSpPr>
          <p:cNvPr id="4" name="Slide Number Placeholder 3"/>
          <p:cNvSpPr>
            <a:spLocks noGrp="1"/>
          </p:cNvSpPr>
          <p:nvPr>
            <p:ph type="sldNum" sz="quarter" idx="5"/>
          </p:nvPr>
        </p:nvSpPr>
        <p:spPr/>
        <p:txBody>
          <a:bodyPr/>
          <a:lstStyle/>
          <a:p>
            <a:fld id="{B3066327-8899-4368-AD74-2834FA93C5C6}" type="slidenum">
              <a:rPr lang="en-US" smtClean="0"/>
              <a:t>7</a:t>
            </a:fld>
            <a:endParaRPr lang="en-US"/>
          </a:p>
        </p:txBody>
      </p:sp>
    </p:spTree>
    <p:extLst>
      <p:ext uri="{BB962C8B-B14F-4D97-AF65-F5344CB8AC3E}">
        <p14:creationId xmlns:p14="http://schemas.microsoft.com/office/powerpoint/2010/main" val="185982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Carnegie Unit for Secondary Education</a:t>
            </a:r>
            <a:r>
              <a:rPr lang="en-US" baseline="0" dirty="0"/>
              <a:t> was equal to 120 hours of instruction, broken into five, one-hour sessions per week over 24 weeks.  Colleges who accepted the Carnegie retirement system (TIAA/CREF) were required to uphold the secondary standard as an entry requirement.  </a:t>
            </a:r>
          </a:p>
          <a:p>
            <a:endParaRPr lang="en-US" dirty="0"/>
          </a:p>
        </p:txBody>
      </p:sp>
      <p:sp>
        <p:nvSpPr>
          <p:cNvPr id="4" name="Slide Number Placeholder 3"/>
          <p:cNvSpPr>
            <a:spLocks noGrp="1"/>
          </p:cNvSpPr>
          <p:nvPr>
            <p:ph type="sldNum" sz="quarter" idx="5"/>
          </p:nvPr>
        </p:nvSpPr>
        <p:spPr/>
        <p:txBody>
          <a:bodyPr/>
          <a:lstStyle/>
          <a:p>
            <a:fld id="{48373DBC-32C7-3041-AA32-9DCA2B96C980}" type="slidenum">
              <a:rPr lang="en-US" smtClean="0"/>
              <a:t>9</a:t>
            </a:fld>
            <a:endParaRPr lang="en-US"/>
          </a:p>
        </p:txBody>
      </p:sp>
    </p:spTree>
    <p:extLst>
      <p:ext uri="{BB962C8B-B14F-4D97-AF65-F5344CB8AC3E}">
        <p14:creationId xmlns:p14="http://schemas.microsoft.com/office/powerpoint/2010/main" val="1119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on the resources slide.  </a:t>
            </a:r>
          </a:p>
        </p:txBody>
      </p:sp>
      <p:sp>
        <p:nvSpPr>
          <p:cNvPr id="4" name="Slide Number Placeholder 3"/>
          <p:cNvSpPr>
            <a:spLocks noGrp="1"/>
          </p:cNvSpPr>
          <p:nvPr>
            <p:ph type="sldNum" sz="quarter" idx="5"/>
          </p:nvPr>
        </p:nvSpPr>
        <p:spPr/>
        <p:txBody>
          <a:bodyPr/>
          <a:lstStyle/>
          <a:p>
            <a:fld id="{B3066327-8899-4368-AD74-2834FA93C5C6}" type="slidenum">
              <a:rPr lang="en-US" smtClean="0"/>
              <a:t>18</a:t>
            </a:fld>
            <a:endParaRPr lang="en-US"/>
          </a:p>
        </p:txBody>
      </p:sp>
    </p:spTree>
    <p:extLst>
      <p:ext uri="{BB962C8B-B14F-4D97-AF65-F5344CB8AC3E}">
        <p14:creationId xmlns:p14="http://schemas.microsoft.com/office/powerpoint/2010/main" val="3756844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240C-1B9D-FA92-C187-78AB10945775}"/>
              </a:ext>
            </a:extLst>
          </p:cNvPr>
          <p:cNvSpPr>
            <a:spLocks noGrp="1"/>
          </p:cNvSpPr>
          <p:nvPr>
            <p:ph type="ctrTitle"/>
          </p:nvPr>
        </p:nvSpPr>
        <p:spPr>
          <a:xfrm>
            <a:off x="834012" y="4180113"/>
            <a:ext cx="10519788" cy="1593670"/>
          </a:xfrm>
        </p:spPr>
        <p:txBody>
          <a:bodyPr anchor="b">
            <a:normAutofit/>
          </a:bodyPr>
          <a:lstStyle>
            <a:lvl1pPr algn="ctr">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99DC59D-175E-9EF0-D900-559E1B401EFE}"/>
              </a:ext>
            </a:extLst>
          </p:cNvPr>
          <p:cNvSpPr>
            <a:spLocks noGrp="1"/>
          </p:cNvSpPr>
          <p:nvPr>
            <p:ph type="subTitle" idx="1"/>
          </p:nvPr>
        </p:nvSpPr>
        <p:spPr>
          <a:xfrm>
            <a:off x="834012" y="5865223"/>
            <a:ext cx="10519788" cy="894804"/>
          </a:xfrm>
        </p:spPr>
        <p:txBody>
          <a:bodyPr>
            <a:normAutofit/>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7258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ADB6B9-EC7D-F04A-F09A-AD9219C98636}"/>
              </a:ext>
              <a:ext uri="{C183D7F6-B498-43B3-948B-1728B52AA6E4}">
                <adec:decorative xmlns:adec="http://schemas.microsoft.com/office/drawing/2017/decorative" val="1"/>
              </a:ext>
            </a:extLst>
          </p:cNvPr>
          <p:cNvGrpSpPr/>
          <p:nvPr userDrawn="1"/>
        </p:nvGrpSpPr>
        <p:grpSpPr>
          <a:xfrm>
            <a:off x="0" y="0"/>
            <a:ext cx="12192000" cy="2272937"/>
            <a:chOff x="0" y="0"/>
            <a:chExt cx="12192000" cy="2272937"/>
          </a:xfrm>
        </p:grpSpPr>
        <p:sp>
          <p:nvSpPr>
            <p:cNvPr id="8" name="Rectangle 7">
              <a:extLst>
                <a:ext uri="{FF2B5EF4-FFF2-40B4-BE49-F238E27FC236}">
                  <a16:creationId xmlns:a16="http://schemas.microsoft.com/office/drawing/2014/main" id="{5D66B30A-974B-C6F1-93F6-3BC22DB20D82}"/>
                </a:ext>
                <a:ext uri="{C183D7F6-B498-43B3-948B-1728B52AA6E4}">
                  <adec:decorative xmlns:adec="http://schemas.microsoft.com/office/drawing/2017/decorative" val="1"/>
                </a:ext>
              </a:extLst>
            </p:cNvPr>
            <p:cNvSpPr/>
            <p:nvPr userDrawn="1"/>
          </p:nvSpPr>
          <p:spPr>
            <a:xfrm>
              <a:off x="0" y="0"/>
              <a:ext cx="12192000" cy="227293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CCCB5A-1530-5FF0-7EDB-C66302518F1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2575994" cy="2272936"/>
            </a:xfrm>
            <a:prstGeom prst="rect">
              <a:avLst/>
            </a:prstGeom>
          </p:spPr>
        </p:pic>
      </p:grpSp>
      <p:sp>
        <p:nvSpPr>
          <p:cNvPr id="2" name="Title 1">
            <a:extLst>
              <a:ext uri="{FF2B5EF4-FFF2-40B4-BE49-F238E27FC236}">
                <a16:creationId xmlns:a16="http://schemas.microsoft.com/office/drawing/2014/main" id="{7A14D9E9-646F-8C61-FF2F-B13C79F576E9}"/>
              </a:ext>
            </a:extLst>
          </p:cNvPr>
          <p:cNvSpPr>
            <a:spLocks noGrp="1"/>
          </p:cNvSpPr>
          <p:nvPr>
            <p:ph type="title"/>
          </p:nvPr>
        </p:nvSpPr>
        <p:spPr>
          <a:xfrm>
            <a:off x="2795450" y="365125"/>
            <a:ext cx="8558349" cy="1685744"/>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2ADA7E-455C-DF2E-28FA-2412804DA8A1}"/>
              </a:ext>
            </a:extLst>
          </p:cNvPr>
          <p:cNvSpPr>
            <a:spLocks noGrp="1"/>
          </p:cNvSpPr>
          <p:nvPr>
            <p:ph idx="1"/>
          </p:nvPr>
        </p:nvSpPr>
        <p:spPr>
          <a:xfrm>
            <a:off x="838200" y="2415993"/>
            <a:ext cx="10515600" cy="3841115"/>
          </a:xfrm>
        </p:spPr>
        <p:txBody>
          <a:bodyPr/>
          <a:lstStyle>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FFC273A-33C1-ABDF-8F0D-9D7546132270}"/>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7" name="Picture 6">
            <a:extLst>
              <a:ext uri="{FF2B5EF4-FFF2-40B4-BE49-F238E27FC236}">
                <a16:creationId xmlns:a16="http://schemas.microsoft.com/office/drawing/2014/main" id="{221E8ABE-8F6E-DAC4-AA04-EDC6BBB5189F}"/>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4012"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227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EED6-93C8-B2D4-E840-02857784586E}"/>
              </a:ext>
            </a:extLst>
          </p:cNvPr>
          <p:cNvSpPr>
            <a:spLocks noGrp="1"/>
          </p:cNvSpPr>
          <p:nvPr>
            <p:ph type="title"/>
          </p:nvPr>
        </p:nvSpPr>
        <p:spPr>
          <a:xfrm>
            <a:off x="1175657" y="365125"/>
            <a:ext cx="10178142"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FCB6E0-3B24-0AC5-22E8-C300B9D0E359}"/>
              </a:ext>
            </a:extLst>
          </p:cNvPr>
          <p:cNvSpPr>
            <a:spLocks noGrp="1"/>
          </p:cNvSpPr>
          <p:nvPr>
            <p:ph sz="half" idx="1"/>
          </p:nvPr>
        </p:nvSpPr>
        <p:spPr>
          <a:xfrm>
            <a:off x="1175656" y="1825625"/>
            <a:ext cx="49508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A86B6DB0-1851-8608-4626-5562E29983E8}"/>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8" name="Picture 7">
            <a:extLst>
              <a:ext uri="{FF2B5EF4-FFF2-40B4-BE49-F238E27FC236}">
                <a16:creationId xmlns:a16="http://schemas.microsoft.com/office/drawing/2014/main" id="{3B7A9CB8-F06B-7F8D-F937-47D24A653E6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5656"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29A45BB-DE8A-985A-7217-CDEA07114306}"/>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13" y="3808"/>
            <a:ext cx="822046" cy="6850383"/>
          </a:xfrm>
          <a:prstGeom prst="rect">
            <a:avLst/>
          </a:prstGeom>
          <a:effectLst>
            <a:outerShdw blurRad="190500" dist="50800" algn="ctr" rotWithShape="0">
              <a:srgbClr val="000000">
                <a:alpha val="40000"/>
              </a:srgbClr>
            </a:outerShdw>
          </a:effectLst>
        </p:spPr>
      </p:pic>
      <p:sp>
        <p:nvSpPr>
          <p:cNvPr id="13" name="Content Placeholder 2">
            <a:extLst>
              <a:ext uri="{FF2B5EF4-FFF2-40B4-BE49-F238E27FC236}">
                <a16:creationId xmlns:a16="http://schemas.microsoft.com/office/drawing/2014/main" id="{837527E5-9A84-AC4A-464A-43199859D8CD}"/>
              </a:ext>
            </a:extLst>
          </p:cNvPr>
          <p:cNvSpPr>
            <a:spLocks noGrp="1"/>
          </p:cNvSpPr>
          <p:nvPr>
            <p:ph sz="half" idx="13"/>
          </p:nvPr>
        </p:nvSpPr>
        <p:spPr>
          <a:xfrm>
            <a:off x="6402975" y="1825625"/>
            <a:ext cx="49508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2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0C4DEAC-AB39-F25B-CFC1-D1C9E139799A}"/>
              </a:ext>
            </a:extLst>
          </p:cNvPr>
          <p:cNvSpPr>
            <a:spLocks noGrp="1"/>
          </p:cNvSpPr>
          <p:nvPr>
            <p:ph type="title"/>
          </p:nvPr>
        </p:nvSpPr>
        <p:spPr>
          <a:xfrm>
            <a:off x="1175657" y="365125"/>
            <a:ext cx="1017814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64ECA1-1AB7-F05E-C3DA-87B691945EBB}"/>
              </a:ext>
            </a:extLst>
          </p:cNvPr>
          <p:cNvSpPr>
            <a:spLocks noGrp="1"/>
          </p:cNvSpPr>
          <p:nvPr>
            <p:ph type="body" idx="1"/>
          </p:nvPr>
        </p:nvSpPr>
        <p:spPr>
          <a:xfrm>
            <a:off x="1179488" y="1720352"/>
            <a:ext cx="4948717" cy="82391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1D224C-D910-AAA0-B68E-86EA8C446C89}"/>
              </a:ext>
            </a:extLst>
          </p:cNvPr>
          <p:cNvSpPr>
            <a:spLocks noGrp="1"/>
          </p:cNvSpPr>
          <p:nvPr>
            <p:ph sz="half" idx="2"/>
          </p:nvPr>
        </p:nvSpPr>
        <p:spPr>
          <a:xfrm>
            <a:off x="1179488" y="2544264"/>
            <a:ext cx="4948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3505ED8D-C434-741B-DE97-E68650561ED5}"/>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sp>
        <p:nvSpPr>
          <p:cNvPr id="11" name="Text Placeholder 2">
            <a:extLst>
              <a:ext uri="{FF2B5EF4-FFF2-40B4-BE49-F238E27FC236}">
                <a16:creationId xmlns:a16="http://schemas.microsoft.com/office/drawing/2014/main" id="{5769F0CA-575E-4806-C56D-3C2201812697}"/>
              </a:ext>
            </a:extLst>
          </p:cNvPr>
          <p:cNvSpPr>
            <a:spLocks noGrp="1"/>
          </p:cNvSpPr>
          <p:nvPr>
            <p:ph type="body" idx="13"/>
          </p:nvPr>
        </p:nvSpPr>
        <p:spPr>
          <a:xfrm>
            <a:off x="6405083" y="1720352"/>
            <a:ext cx="4948717" cy="82391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a:extLst>
              <a:ext uri="{FF2B5EF4-FFF2-40B4-BE49-F238E27FC236}">
                <a16:creationId xmlns:a16="http://schemas.microsoft.com/office/drawing/2014/main" id="{528A8323-14FA-5F79-A04C-16CBB2EB7096}"/>
              </a:ext>
            </a:extLst>
          </p:cNvPr>
          <p:cNvSpPr>
            <a:spLocks noGrp="1"/>
          </p:cNvSpPr>
          <p:nvPr>
            <p:ph sz="half" idx="14"/>
          </p:nvPr>
        </p:nvSpPr>
        <p:spPr>
          <a:xfrm>
            <a:off x="6405083" y="2544264"/>
            <a:ext cx="4948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4EAD78B8-AD26-994A-827A-DC849068B86B}"/>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5657"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900365B-FB3B-DA48-24EE-DF7132E3A1E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13" y="3808"/>
            <a:ext cx="822046" cy="6850383"/>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2293502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B96073-9AA2-B5BF-410A-369672AE7642}"/>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6" name="Picture 5">
            <a:extLst>
              <a:ext uri="{FF2B5EF4-FFF2-40B4-BE49-F238E27FC236}">
                <a16:creationId xmlns:a16="http://schemas.microsoft.com/office/drawing/2014/main" id="{45945705-2325-61E5-8265-74A0A006B298}"/>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5657"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281D7EA-21CF-DAF5-0151-F6CCC312DA7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13" y="3808"/>
            <a:ext cx="822046" cy="6850383"/>
          </a:xfrm>
          <a:prstGeom prst="rect">
            <a:avLst/>
          </a:prstGeom>
          <a:effectLst>
            <a:outerShdw blurRad="190500" dist="50800" algn="ctr" rotWithShape="0">
              <a:srgbClr val="000000">
                <a:alpha val="40000"/>
              </a:srgbClr>
            </a:outerShdw>
          </a:effectLst>
        </p:spPr>
      </p:pic>
      <p:sp>
        <p:nvSpPr>
          <p:cNvPr id="3" name="Title 1">
            <a:extLst>
              <a:ext uri="{FF2B5EF4-FFF2-40B4-BE49-F238E27FC236}">
                <a16:creationId xmlns:a16="http://schemas.microsoft.com/office/drawing/2014/main" id="{2F598B41-A9B7-DDBB-2D59-5C3C376BB04A}"/>
              </a:ext>
            </a:extLst>
          </p:cNvPr>
          <p:cNvSpPr>
            <a:spLocks noGrp="1"/>
          </p:cNvSpPr>
          <p:nvPr>
            <p:ph type="title"/>
          </p:nvPr>
        </p:nvSpPr>
        <p:spPr>
          <a:xfrm>
            <a:off x="1175657" y="365125"/>
            <a:ext cx="10178142"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191534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2EAE0C-F9CD-336F-891B-28B1A56BA0E0}"/>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5" name="Picture 4">
            <a:extLst>
              <a:ext uri="{FF2B5EF4-FFF2-40B4-BE49-F238E27FC236}">
                <a16:creationId xmlns:a16="http://schemas.microsoft.com/office/drawing/2014/main" id="{42B53C4B-3F45-77E1-3EC7-08F5A0BCB90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4012"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278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E3BD-2480-5EC4-0771-6FFF585A38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06B76E-0F5A-5F4B-A57D-AF89DC752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39CEFB-93C0-835E-57DB-5B35B5271E48}"/>
              </a:ext>
            </a:extLst>
          </p:cNvPr>
          <p:cNvSpPr>
            <a:spLocks noGrp="1"/>
          </p:cNvSpPr>
          <p:nvPr>
            <p:ph type="dt" sz="half" idx="10"/>
          </p:nvPr>
        </p:nvSpPr>
        <p:spPr/>
        <p:txBody>
          <a:bodyPr/>
          <a:lstStyle/>
          <a:p>
            <a:fld id="{A352EABB-4C62-934E-900B-020884795C8B}" type="datetimeFigureOut">
              <a:rPr lang="en-US" smtClean="0"/>
              <a:t>7/15/2023</a:t>
            </a:fld>
            <a:endParaRPr lang="en-US"/>
          </a:p>
        </p:txBody>
      </p:sp>
      <p:sp>
        <p:nvSpPr>
          <p:cNvPr id="5" name="Footer Placeholder 4">
            <a:extLst>
              <a:ext uri="{FF2B5EF4-FFF2-40B4-BE49-F238E27FC236}">
                <a16:creationId xmlns:a16="http://schemas.microsoft.com/office/drawing/2014/main" id="{8E7CB9F3-FB16-E8F1-BC65-F94D5FE56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F9CE0-27E7-5DA7-E0CD-BDCF4792E5D4}"/>
              </a:ext>
            </a:extLst>
          </p:cNvPr>
          <p:cNvSpPr>
            <a:spLocks noGrp="1"/>
          </p:cNvSpPr>
          <p:nvPr>
            <p:ph type="sldNum" sz="quarter" idx="12"/>
          </p:nvPr>
        </p:nvSpPr>
        <p:spPr/>
        <p:txBody>
          <a:bodyPr/>
          <a:lstStyle/>
          <a:p>
            <a:fld id="{04403585-7BB9-304E-A00E-31E09105389B}" type="slidenum">
              <a:rPr lang="en-US" smtClean="0"/>
              <a:t>‹#›</a:t>
            </a:fld>
            <a:endParaRPr lang="en-US"/>
          </a:p>
        </p:txBody>
      </p:sp>
    </p:spTree>
    <p:extLst>
      <p:ext uri="{BB962C8B-B14F-4D97-AF65-F5344CB8AC3E}">
        <p14:creationId xmlns:p14="http://schemas.microsoft.com/office/powerpoint/2010/main" val="2572732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996CE-1D9E-82C6-C1CC-1640C91186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5218CF-BF5C-78A5-D53E-A8B8CF5CD3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AEDB5A-4639-1CC4-0D46-81079633AD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F3316A-5E6F-FF34-5F2C-52350359C465}"/>
              </a:ext>
            </a:extLst>
          </p:cNvPr>
          <p:cNvSpPr>
            <a:spLocks noGrp="1"/>
          </p:cNvSpPr>
          <p:nvPr>
            <p:ph type="dt" sz="half" idx="10"/>
          </p:nvPr>
        </p:nvSpPr>
        <p:spPr/>
        <p:txBody>
          <a:bodyPr/>
          <a:lstStyle/>
          <a:p>
            <a:fld id="{A352EABB-4C62-934E-900B-020884795C8B}" type="datetimeFigureOut">
              <a:rPr lang="en-US" smtClean="0"/>
              <a:t>7/15/2023</a:t>
            </a:fld>
            <a:endParaRPr lang="en-US"/>
          </a:p>
        </p:txBody>
      </p:sp>
      <p:sp>
        <p:nvSpPr>
          <p:cNvPr id="6" name="Footer Placeholder 5">
            <a:extLst>
              <a:ext uri="{FF2B5EF4-FFF2-40B4-BE49-F238E27FC236}">
                <a16:creationId xmlns:a16="http://schemas.microsoft.com/office/drawing/2014/main" id="{8F6C018F-DE86-0212-3FA3-405C85AB1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58A14-2A9A-6049-B918-68B040C3FE02}"/>
              </a:ext>
            </a:extLst>
          </p:cNvPr>
          <p:cNvSpPr>
            <a:spLocks noGrp="1"/>
          </p:cNvSpPr>
          <p:nvPr>
            <p:ph type="sldNum" sz="quarter" idx="12"/>
          </p:nvPr>
        </p:nvSpPr>
        <p:spPr/>
        <p:txBody>
          <a:bodyPr/>
          <a:lstStyle/>
          <a:p>
            <a:fld id="{04403585-7BB9-304E-A00E-31E09105389B}" type="slidenum">
              <a:rPr lang="en-US" smtClean="0"/>
              <a:t>‹#›</a:t>
            </a:fld>
            <a:endParaRPr lang="en-US"/>
          </a:p>
        </p:txBody>
      </p:sp>
    </p:spTree>
    <p:extLst>
      <p:ext uri="{BB962C8B-B14F-4D97-AF65-F5344CB8AC3E}">
        <p14:creationId xmlns:p14="http://schemas.microsoft.com/office/powerpoint/2010/main" val="396082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E74C65-8E5B-B5F4-B95C-2F6491C36E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D3D34A-878B-D4CF-1A3C-F8BF232968CB}"/>
              </a:ext>
            </a:extLst>
          </p:cNvPr>
          <p:cNvSpPr>
            <a:spLocks noGrp="1"/>
          </p:cNvSpPr>
          <p:nvPr>
            <p:ph type="body" idx="1"/>
          </p:nvPr>
        </p:nvSpPr>
        <p:spPr>
          <a:xfrm>
            <a:off x="838200" y="1825625"/>
            <a:ext cx="10515600" cy="44314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CF2AB57-4FB0-22F6-B9D0-E02FFA0A5995}"/>
              </a:ext>
              <a:ext uri="{C183D7F6-B498-43B3-948B-1728B52AA6E4}">
                <adec:decorative xmlns:adec="http://schemas.microsoft.com/office/drawing/2017/decorative" val="1"/>
              </a:ext>
            </a:extLst>
          </p:cNvPr>
          <p:cNvSpPr>
            <a:spLocks noGrp="1"/>
          </p:cNvSpPr>
          <p:nvPr>
            <p:ph type="sldNum" sz="quarter" idx="4"/>
          </p:nvPr>
        </p:nvSpPr>
        <p:spPr>
          <a:xfrm>
            <a:off x="8610600" y="6392046"/>
            <a:ext cx="2743200" cy="329429"/>
          </a:xfrm>
          <a:prstGeom prst="rect">
            <a:avLst/>
          </a:prstGeom>
        </p:spPr>
        <p:txBody>
          <a:bodyPr vert="horz" lIns="91440" tIns="45720" rIns="91440" bIns="45720" rtlCol="0" anchor="ctr"/>
          <a:lstStyle>
            <a:lvl1pPr algn="r">
              <a:defRPr sz="1200">
                <a:solidFill>
                  <a:schemeClr val="tx1">
                    <a:tint val="75000"/>
                  </a:schemeClr>
                </a:solidFill>
              </a:defRPr>
            </a:lvl1pPr>
          </a:lstStyle>
          <a:p>
            <a:fld id="{FC94C22D-D015-6649-B5C3-596F33FC97D2}" type="slidenum">
              <a:rPr lang="en-US" smtClean="0"/>
              <a:t>‹#›</a:t>
            </a:fld>
            <a:endParaRPr lang="en-US"/>
          </a:p>
        </p:txBody>
      </p:sp>
    </p:spTree>
    <p:extLst>
      <p:ext uri="{BB962C8B-B14F-4D97-AF65-F5344CB8AC3E}">
        <p14:creationId xmlns:p14="http://schemas.microsoft.com/office/powerpoint/2010/main" val="3505880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36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ccco.edu/-/media/CCCCO-Website/College-Finance-and-Facilities/Fiscal-Standards-and-Accountability/Attendance-Accounting-and-Residency/Attendance-Accounting/california-community-college-term-length-multipliers-fiscal-year-2022-23-a11y.pdf?la=en&amp;hash=5087B64003DEBF986C7C862F0E294FF073D3692F"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cccco.edu/-/media/CCCCO-Website/College-Finance-and-Facilities/Manuals/SAAM/2022/cccco-saamreport-2022-a11y-Edit-100522.pdf?la=en&amp;hash=3F93FCA3B1D9D3E55B0F5660A450C42000F6C43C" TargetMode="External"/><Relationship Id="rId2" Type="http://schemas.openxmlformats.org/officeDocument/2006/relationships/hyperlink" Target="https://www.cccco.edu/-/media/CCCCO-Website/College-Finance-and-Facilities/Manuals/ada-contact-hour-computation-chart-edited-2-a11y.pdf" TargetMode="External"/><Relationship Id="rId1" Type="http://schemas.openxmlformats.org/officeDocument/2006/relationships/slideLayout" Target="../slideLayouts/slideLayout2.xml"/><Relationship Id="rId4" Type="http://schemas.openxmlformats.org/officeDocument/2006/relationships/hyperlink" Target="mailto:info@asccc.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8958A0-A032-BF0B-5576-9BC5EEB7A6FA}"/>
              </a:ext>
            </a:extLst>
          </p:cNvPr>
          <p:cNvSpPr>
            <a:spLocks noGrp="1"/>
          </p:cNvSpPr>
          <p:nvPr>
            <p:ph type="ctrTitle"/>
          </p:nvPr>
        </p:nvSpPr>
        <p:spPr/>
        <p:txBody>
          <a:bodyPr/>
          <a:lstStyle/>
          <a:p>
            <a:r>
              <a:rPr lang="en-US" dirty="0"/>
              <a:t>Accounting Methods for Credit and Noncredit</a:t>
            </a:r>
          </a:p>
        </p:txBody>
      </p:sp>
      <p:sp>
        <p:nvSpPr>
          <p:cNvPr id="5" name="Subtitle 4">
            <a:extLst>
              <a:ext uri="{FF2B5EF4-FFF2-40B4-BE49-F238E27FC236}">
                <a16:creationId xmlns:a16="http://schemas.microsoft.com/office/drawing/2014/main" id="{7838A561-3D87-398E-B0F2-3490027AD3BB}"/>
              </a:ext>
            </a:extLst>
          </p:cNvPr>
          <p:cNvSpPr>
            <a:spLocks noGrp="1"/>
          </p:cNvSpPr>
          <p:nvPr>
            <p:ph type="subTitle" idx="1"/>
          </p:nvPr>
        </p:nvSpPr>
        <p:spPr/>
        <p:txBody>
          <a:bodyPr/>
          <a:lstStyle/>
          <a:p>
            <a:r>
              <a:rPr lang="en-US" dirty="0"/>
              <a:t>Thu Jul 13, 2023</a:t>
            </a:r>
          </a:p>
          <a:p>
            <a:r>
              <a:rPr lang="en-US" dirty="0"/>
              <a:t>12:45pm-2:00pm</a:t>
            </a:r>
          </a:p>
        </p:txBody>
      </p:sp>
    </p:spTree>
    <p:extLst>
      <p:ext uri="{BB962C8B-B14F-4D97-AF65-F5344CB8AC3E}">
        <p14:creationId xmlns:p14="http://schemas.microsoft.com/office/powerpoint/2010/main" val="2816696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8375"/>
          </a:xfrm>
        </p:spPr>
        <p:txBody>
          <a:bodyPr>
            <a:normAutofit/>
          </a:bodyPr>
          <a:lstStyle/>
          <a:p>
            <a:r>
              <a:rPr lang="en-US" dirty="0"/>
              <a:t>COR – Credit Hour Calculations</a:t>
            </a:r>
          </a:p>
        </p:txBody>
      </p:sp>
      <p:sp>
        <p:nvSpPr>
          <p:cNvPr id="3" name="Content Placeholder 2"/>
          <p:cNvSpPr>
            <a:spLocks noGrp="1"/>
          </p:cNvSpPr>
          <p:nvPr>
            <p:ph sz="half" idx="1"/>
          </p:nvPr>
        </p:nvSpPr>
        <p:spPr>
          <a:xfrm>
            <a:off x="838200" y="1238491"/>
            <a:ext cx="6108700" cy="5416309"/>
          </a:xfrm>
        </p:spPr>
        <p:txBody>
          <a:bodyPr>
            <a:noAutofit/>
          </a:bodyPr>
          <a:lstStyle/>
          <a:p>
            <a:pPr marL="0" indent="0">
              <a:lnSpc>
                <a:spcPct val="120000"/>
              </a:lnSpc>
              <a:buNone/>
            </a:pPr>
            <a:r>
              <a:rPr lang="en-US" sz="1800" b="1" dirty="0">
                <a:latin typeface="Gill Sans MT" panose="020B0502020104020203" pitchFamily="34" charset="77"/>
              </a:rPr>
              <a:t>Standard Formula  </a:t>
            </a:r>
          </a:p>
          <a:p>
            <a:pPr lvl="1">
              <a:lnSpc>
                <a:spcPct val="120000"/>
              </a:lnSpc>
            </a:pPr>
            <a:r>
              <a:rPr lang="en-US" sz="1800" dirty="0">
                <a:latin typeface="Gill Sans MT" panose="020B0502020104020203" pitchFamily="34" charset="77"/>
              </a:rPr>
              <a:t>Derived from title 5 §§55002-55002.5, the PCAH, and from 34 CFR 600.2</a:t>
            </a:r>
          </a:p>
          <a:p>
            <a:pPr lvl="1">
              <a:lnSpc>
                <a:spcPct val="120000"/>
              </a:lnSpc>
            </a:pPr>
            <a:r>
              <a:rPr lang="en-US" sz="1800" dirty="0">
                <a:latin typeface="Gill Sans MT" panose="020B0502020104020203" pitchFamily="34" charset="77"/>
              </a:rPr>
              <a:t>Applies to most credit course types (lecture, recitation, lab, activity, etc.)</a:t>
            </a:r>
          </a:p>
          <a:p>
            <a:pPr marL="0" indent="0">
              <a:lnSpc>
                <a:spcPct val="120000"/>
              </a:lnSpc>
              <a:buNone/>
            </a:pPr>
            <a:r>
              <a:rPr lang="en-US" sz="1800" b="1" dirty="0">
                <a:latin typeface="Gill Sans MT" panose="020B0502020104020203" pitchFamily="34" charset="77"/>
              </a:rPr>
              <a:t>Cooperative Work Experience</a:t>
            </a:r>
          </a:p>
          <a:p>
            <a:pPr lvl="1">
              <a:lnSpc>
                <a:spcPct val="120000"/>
              </a:lnSpc>
            </a:pPr>
            <a:r>
              <a:rPr lang="en-US" sz="1800" dirty="0">
                <a:latin typeface="Gill Sans MT" panose="020B0502020104020203" pitchFamily="34" charset="77"/>
              </a:rPr>
              <a:t>Title 5 §55253 (new number)</a:t>
            </a:r>
          </a:p>
          <a:p>
            <a:pPr lvl="1">
              <a:lnSpc>
                <a:spcPct val="120000"/>
              </a:lnSpc>
            </a:pPr>
            <a:r>
              <a:rPr lang="en-US" sz="1800" dirty="0">
                <a:latin typeface="Gill Sans MT" panose="020B0502020104020203" pitchFamily="34" charset="77"/>
              </a:rPr>
              <a:t>Substantial change last year.  (54 hours or local equivalent for minimum hours for one unit of credit.  Between 48 and 54)</a:t>
            </a:r>
            <a:endParaRPr lang="en-US" sz="1800" b="1" dirty="0">
              <a:latin typeface="Gill Sans MT" panose="020B0502020104020203" pitchFamily="34" charset="77"/>
            </a:endParaRPr>
          </a:p>
          <a:p>
            <a:pPr marL="0" indent="0">
              <a:lnSpc>
                <a:spcPct val="120000"/>
              </a:lnSpc>
              <a:buNone/>
            </a:pPr>
            <a:r>
              <a:rPr lang="en-US" sz="1800" b="1" dirty="0">
                <a:latin typeface="Gill Sans MT" panose="020B0502020104020203" pitchFamily="34" charset="77"/>
              </a:rPr>
              <a:t>Clock Hour Programs</a:t>
            </a:r>
          </a:p>
          <a:p>
            <a:pPr lvl="1">
              <a:lnSpc>
                <a:spcPct val="120000"/>
              </a:lnSpc>
            </a:pPr>
            <a:r>
              <a:rPr lang="en-US" sz="1800" dirty="0">
                <a:latin typeface="Gill Sans MT" panose="020B0502020104020203" pitchFamily="34" charset="77"/>
              </a:rPr>
              <a:t>34 CFR §668.8(k)(2)(</a:t>
            </a:r>
            <a:r>
              <a:rPr lang="en-US" sz="1800" dirty="0" err="1">
                <a:latin typeface="Gill Sans MT" panose="020B0502020104020203" pitchFamily="34" charset="77"/>
              </a:rPr>
              <a:t>i</a:t>
            </a:r>
            <a:r>
              <a:rPr lang="en-US" sz="1800" dirty="0">
                <a:latin typeface="Gill Sans MT" panose="020B0502020104020203" pitchFamily="34" charset="77"/>
              </a:rPr>
              <a:t>)(A) and 668.8(l)</a:t>
            </a:r>
          </a:p>
          <a:p>
            <a:pPr lvl="1">
              <a:lnSpc>
                <a:spcPct val="120000"/>
              </a:lnSpc>
            </a:pPr>
            <a:r>
              <a:rPr lang="en-US" sz="1800" dirty="0">
                <a:latin typeface="Gill Sans MT" panose="020B0502020104020203" pitchFamily="34" charset="77"/>
              </a:rPr>
              <a:t>Rarely used as most of us convert clock to credit hour</a:t>
            </a:r>
          </a:p>
          <a:p>
            <a:pPr lvl="1">
              <a:lnSpc>
                <a:spcPct val="120000"/>
              </a:lnSpc>
            </a:pPr>
            <a:r>
              <a:rPr lang="en-US" sz="1800" dirty="0">
                <a:latin typeface="Gill Sans MT" panose="020B0502020104020203" pitchFamily="34" charset="77"/>
              </a:rPr>
              <a:t>Ask Financial Aid director about PPA </a:t>
            </a:r>
          </a:p>
        </p:txBody>
      </p:sp>
      <p:pic>
        <p:nvPicPr>
          <p:cNvPr id="5" name="Content Placeholder 4" descr="Photograph of academics on ladders at a large chalkboard working on complicated mathematics problems.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76304" y="1326842"/>
            <a:ext cx="4266396" cy="4768843"/>
          </a:xfr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10278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Formula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82700" y="2612570"/>
                <a:ext cx="8928100" cy="3864429"/>
              </a:xfrm>
            </p:spPr>
            <p:txBody>
              <a:bodyPr/>
              <a:lstStyle/>
              <a:p>
                <a:pPr marL="0" indent="0">
                  <a:buNone/>
                </a:pPr>
                <a:r>
                  <a:rPr lang="en-US" sz="2800" dirty="0">
                    <a:latin typeface="+mj-lt"/>
                  </a:rPr>
                  <a:t>Units of Credit </a:t>
                </a:r>
                <a:r>
                  <a:rPr lang="en-US" sz="2800" dirty="0">
                    <a:latin typeface="Gill Sans MT" panose="020B0502020104020203" pitchFamily="34" charset="77"/>
                  </a:rPr>
                  <a:t>= </a:t>
                </a:r>
              </a:p>
              <a:p>
                <a:pPr marL="0" indent="0">
                  <a:buNone/>
                </a:pPr>
                <a:endParaRPr lang="en-US" dirty="0">
                  <a:latin typeface="Gill Sans MT" panose="020B0502020104020203" pitchFamily="34" charset="77"/>
                </a:endParaRPr>
              </a:p>
              <a:p>
                <a:pPr marL="0" indent="0" algn="ctr">
                  <a:buNone/>
                </a:pPr>
                <a14:m>
                  <m:oMathPara xmlns:m="http://schemas.openxmlformats.org/officeDocument/2006/math">
                    <m:oMathParaPr>
                      <m:jc m:val="centerGroup"/>
                    </m:oMathParaPr>
                    <m:oMath xmlns:m="http://schemas.openxmlformats.org/officeDocument/2006/math">
                      <m:f>
                        <m:fPr>
                          <m:ctrlPr>
                            <a:rPr lang="en-US" b="0" i="1" dirty="0" smtClean="0">
                              <a:latin typeface="Cambria Math" panose="02040503050406030204" pitchFamily="18" charset="0"/>
                            </a:rPr>
                          </m:ctrlPr>
                        </m:fPr>
                        <m:num>
                          <m:d>
                            <m:dPr>
                              <m:begChr m:val="["/>
                              <m:endChr m:val="]"/>
                              <m:ctrlPr>
                                <a:rPr lang="en-US" i="1" dirty="0" smtClean="0">
                                  <a:latin typeface="Cambria Math" panose="02040503050406030204" pitchFamily="18" charset="0"/>
                                </a:rPr>
                              </m:ctrlPr>
                            </m:dPr>
                            <m:e>
                              <m:r>
                                <m:rPr>
                                  <m:sty m:val="p"/>
                                </m:rPr>
                                <a:rPr lang="en-US" i="0" dirty="0" smtClean="0">
                                  <a:latin typeface="Cambria Math" panose="02040503050406030204" pitchFamily="18" charset="0"/>
                                </a:rPr>
                                <m:t>Total</m:t>
                              </m:r>
                              <m:r>
                                <a:rPr lang="en-US" i="0" dirty="0" smtClean="0">
                                  <a:latin typeface="Cambria Math" panose="02040503050406030204" pitchFamily="18" charset="0"/>
                                </a:rPr>
                                <m:t> </m:t>
                              </m:r>
                              <m:r>
                                <m:rPr>
                                  <m:sty m:val="p"/>
                                </m:rPr>
                                <a:rPr lang="en-US" i="0" dirty="0" smtClean="0">
                                  <a:latin typeface="Cambria Math" panose="02040503050406030204" pitchFamily="18" charset="0"/>
                                </a:rPr>
                                <m:t>Contact</m:t>
                              </m:r>
                              <m:r>
                                <a:rPr lang="en-US" i="0" dirty="0" smtClean="0">
                                  <a:latin typeface="Cambria Math" panose="02040503050406030204" pitchFamily="18" charset="0"/>
                                </a:rPr>
                                <m:t> </m:t>
                              </m:r>
                              <m:r>
                                <m:rPr>
                                  <m:sty m:val="p"/>
                                </m:rPr>
                                <a:rPr lang="en-US" i="0" dirty="0" smtClean="0">
                                  <a:latin typeface="Cambria Math" panose="02040503050406030204" pitchFamily="18" charset="0"/>
                                </a:rPr>
                                <m:t>Hours</m:t>
                              </m:r>
                              <m:r>
                                <a:rPr lang="en-US" i="0" dirty="0" smtClean="0">
                                  <a:latin typeface="Cambria Math" panose="02040503050406030204" pitchFamily="18" charset="0"/>
                                </a:rPr>
                                <m:t> + </m:t>
                              </m:r>
                              <m:r>
                                <m:rPr>
                                  <m:sty m:val="p"/>
                                </m:rPr>
                                <a:rPr lang="en-US" i="0" dirty="0" smtClean="0">
                                  <a:latin typeface="Cambria Math" panose="02040503050406030204" pitchFamily="18" charset="0"/>
                                </a:rPr>
                                <m:t>Outside</m:t>
                              </m:r>
                              <m:r>
                                <a:rPr lang="en-US" b="0" i="0" dirty="0" smtClean="0">
                                  <a:latin typeface="Cambria Math" panose="02040503050406030204" pitchFamily="18" charset="0"/>
                                </a:rPr>
                                <m:t> </m:t>
                              </m:r>
                              <m:r>
                                <m:rPr>
                                  <m:sty m:val="p"/>
                                </m:rPr>
                                <a:rPr lang="en-US" i="0" dirty="0" smtClean="0">
                                  <a:latin typeface="Cambria Math" panose="02040503050406030204" pitchFamily="18" charset="0"/>
                                </a:rPr>
                                <m:t>of</m:t>
                              </m:r>
                              <m:r>
                                <a:rPr lang="en-US" b="0" i="0" dirty="0" smtClean="0">
                                  <a:latin typeface="Cambria Math" panose="02040503050406030204" pitchFamily="18" charset="0"/>
                                </a:rPr>
                                <m:t> </m:t>
                              </m:r>
                              <m:r>
                                <m:rPr>
                                  <m:sty m:val="p"/>
                                </m:rPr>
                                <a:rPr lang="en-US" i="0" dirty="0" smtClean="0">
                                  <a:latin typeface="Cambria Math" panose="02040503050406030204" pitchFamily="18" charset="0"/>
                                </a:rPr>
                                <m:t>class</m:t>
                              </m:r>
                              <m:r>
                                <a:rPr lang="en-US" i="0" dirty="0" smtClean="0">
                                  <a:latin typeface="Cambria Math" panose="02040503050406030204" pitchFamily="18" charset="0"/>
                                </a:rPr>
                                <m:t> </m:t>
                              </m:r>
                              <m:r>
                                <m:rPr>
                                  <m:sty m:val="p"/>
                                </m:rPr>
                                <a:rPr lang="en-US" i="0" dirty="0" smtClean="0">
                                  <a:latin typeface="Cambria Math" panose="02040503050406030204" pitchFamily="18" charset="0"/>
                                </a:rPr>
                                <m:t>Hours</m:t>
                              </m:r>
                            </m:e>
                          </m:d>
                        </m:num>
                        <m:den>
                          <m:r>
                            <m:rPr>
                              <m:sty m:val="p"/>
                            </m:rPr>
                            <a:rPr lang="en-US" b="0" i="0" dirty="0" smtClean="0">
                              <a:latin typeface="Cambria Math" panose="02040503050406030204" pitchFamily="18" charset="0"/>
                            </a:rPr>
                            <m:t>Hours</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per</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unit</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Divisor</m:t>
                          </m:r>
                        </m:den>
                      </m:f>
                    </m:oMath>
                  </m:oMathPara>
                </a14:m>
                <a:endParaRPr lang="en-US" dirty="0">
                  <a:latin typeface="Gill Sans MT" panose="020B0502020104020203" pitchFamily="34" charset="77"/>
                </a:endParaRPr>
              </a:p>
              <a:p>
                <a:pPr marL="0" indent="0" algn="just">
                  <a:buNone/>
                </a:pPr>
                <a:endParaRPr lang="en-US" dirty="0">
                  <a:latin typeface="Gill Sans MT" panose="020B0502020104020203" pitchFamily="34" charset="77"/>
                </a:endParaRPr>
              </a:p>
              <a:p>
                <a:pPr marL="0" indent="0" algn="just">
                  <a:buNone/>
                </a:pPr>
                <a:r>
                  <a:rPr lang="en-US" sz="1800" i="1" dirty="0">
                    <a:latin typeface="Gill Sans MT" panose="020B0502020104020203" pitchFamily="34" charset="77"/>
                  </a:rPr>
                  <a:t>Round the result down to the nearest increment of credit awarded by the college.  Colleges may award units of credit in increments smaller than .5.  Courses under .5 units may use other increments, e.g. .1, .125, .15, .25, etc.   This is because units of credit operate on minimum thresholds, just like a grading system.   A student doesn’t earn the unit or partial unit until they cross the minimum threshold of hours for that increment.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82700" y="2612570"/>
                <a:ext cx="8928100" cy="3864429"/>
              </a:xfrm>
              <a:blipFill>
                <a:blip r:embed="rId2"/>
                <a:stretch>
                  <a:fillRect l="-1365" t="-2844" r="-546"/>
                </a:stretch>
              </a:blipFill>
            </p:spPr>
            <p:txBody>
              <a:bodyPr/>
              <a:lstStyle/>
              <a:p>
                <a:r>
                  <a:rPr lang="en-US">
                    <a:noFill/>
                  </a:rPr>
                  <a:t> </a:t>
                </a:r>
              </a:p>
            </p:txBody>
          </p:sp>
        </mc:Fallback>
      </mc:AlternateContent>
    </p:spTree>
    <p:extLst>
      <p:ext uri="{BB962C8B-B14F-4D97-AF65-F5344CB8AC3E}">
        <p14:creationId xmlns:p14="http://schemas.microsoft.com/office/powerpoint/2010/main" val="33959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Typical Ratios  </a:t>
            </a:r>
          </a:p>
        </p:txBody>
      </p:sp>
      <p:sp>
        <p:nvSpPr>
          <p:cNvPr id="3" name="Content Placeholder 2"/>
          <p:cNvSpPr>
            <a:spLocks noGrp="1"/>
          </p:cNvSpPr>
          <p:nvPr>
            <p:ph sz="half" idx="1"/>
          </p:nvPr>
        </p:nvSpPr>
        <p:spPr/>
        <p:txBody>
          <a:bodyPr>
            <a:normAutofit/>
          </a:bodyPr>
          <a:lstStyle/>
          <a:p>
            <a:pPr marL="0" indent="0">
              <a:buNone/>
            </a:pPr>
            <a:r>
              <a:rPr lang="en-US" sz="2800" dirty="0">
                <a:latin typeface="Gill Sans MT" panose="020B0502020104020203" pitchFamily="34" charset="77"/>
              </a:rPr>
              <a:t>The standard formula includes typical ratios for contact- to homework hours that are not specified in law but are drawn from standard practices in higher education. The three most common ratios, expressed in weekly hours, are as follows: </a:t>
            </a:r>
          </a:p>
          <a:p>
            <a:pPr marL="0" indent="0">
              <a:buNone/>
            </a:pPr>
            <a:endParaRPr lang="en-US" sz="2000" dirty="0"/>
          </a:p>
          <a:p>
            <a:pPr marL="0" indent="0">
              <a:buNone/>
            </a:pPr>
            <a:endParaRPr lang="en-US" sz="2000" dirty="0"/>
          </a:p>
          <a:p>
            <a:pPr marL="0" indent="0">
              <a:buNone/>
            </a:pPr>
            <a:endParaRPr lang="en-US" sz="3200" dirty="0"/>
          </a:p>
          <a:p>
            <a:pPr marL="0" indent="0">
              <a:buNone/>
            </a:pPr>
            <a:endParaRPr lang="en-US" sz="3200" dirty="0"/>
          </a:p>
        </p:txBody>
      </p:sp>
      <p:graphicFrame>
        <p:nvGraphicFramePr>
          <p:cNvPr id="5" name="Table 4" descr="Table of typical weekly ratios for in-class and outside of class hours for several types of classes. "/>
          <p:cNvGraphicFramePr>
            <a:graphicFrameLocks noGrp="1"/>
          </p:cNvGraphicFramePr>
          <p:nvPr>
            <p:extLst>
              <p:ext uri="{D42A27DB-BD31-4B8C-83A1-F6EECF244321}">
                <p14:modId xmlns:p14="http://schemas.microsoft.com/office/powerpoint/2010/main" val="3251955847"/>
              </p:ext>
            </p:extLst>
          </p:nvPr>
        </p:nvGraphicFramePr>
        <p:xfrm>
          <a:off x="6402975" y="1690688"/>
          <a:ext cx="4950823" cy="3605212"/>
        </p:xfrm>
        <a:graphic>
          <a:graphicData uri="http://schemas.openxmlformats.org/drawingml/2006/table">
            <a:tbl>
              <a:tblPr firstRow="1"/>
              <a:tblGrid>
                <a:gridCol w="3425689">
                  <a:extLst>
                    <a:ext uri="{9D8B030D-6E8A-4147-A177-3AD203B41FA5}">
                      <a16:colId xmlns:a16="http://schemas.microsoft.com/office/drawing/2014/main" val="20000"/>
                    </a:ext>
                  </a:extLst>
                </a:gridCol>
                <a:gridCol w="762567">
                  <a:extLst>
                    <a:ext uri="{9D8B030D-6E8A-4147-A177-3AD203B41FA5}">
                      <a16:colId xmlns:a16="http://schemas.microsoft.com/office/drawing/2014/main" val="20001"/>
                    </a:ext>
                  </a:extLst>
                </a:gridCol>
                <a:gridCol w="762567">
                  <a:extLst>
                    <a:ext uri="{9D8B030D-6E8A-4147-A177-3AD203B41FA5}">
                      <a16:colId xmlns:a16="http://schemas.microsoft.com/office/drawing/2014/main" val="20002"/>
                    </a:ext>
                  </a:extLst>
                </a:gridCol>
              </a:tblGrid>
              <a:tr h="929224">
                <a:tc>
                  <a:txBody>
                    <a:bodyPr/>
                    <a:lstStyle/>
                    <a:p>
                      <a:pPr algn="l" fontAlgn="ctr"/>
                      <a:r>
                        <a:rPr lang="en-US" sz="1600" b="1" i="0" u="none" strike="noStrike" dirty="0">
                          <a:solidFill>
                            <a:srgbClr val="000000"/>
                          </a:solidFill>
                          <a:effectLst/>
                          <a:latin typeface="Calibri"/>
                        </a:rPr>
                        <a:t>Academic Activity</a:t>
                      </a:r>
                    </a:p>
                  </a:txBody>
                  <a:tcPr marL="12700" marR="12700" marT="12700" marB="0" anchor="ctr">
                    <a:lnL>
                      <a:noFill/>
                    </a:lnL>
                    <a:lnR>
                      <a:noFill/>
                    </a:lnR>
                    <a:lnT>
                      <a:noFill/>
                    </a:lnT>
                    <a:lnB>
                      <a:noFill/>
                    </a:lnB>
                    <a:solidFill>
                      <a:srgbClr val="8DB4E2"/>
                    </a:solidFill>
                  </a:tcPr>
                </a:tc>
                <a:tc>
                  <a:txBody>
                    <a:bodyPr/>
                    <a:lstStyle/>
                    <a:p>
                      <a:pPr algn="ctr" fontAlgn="ctr"/>
                      <a:r>
                        <a:rPr lang="en-US" sz="1200" b="1" i="0" u="none" strike="noStrike">
                          <a:solidFill>
                            <a:srgbClr val="000000"/>
                          </a:solidFill>
                          <a:effectLst/>
                          <a:latin typeface="Calibri"/>
                        </a:rPr>
                        <a:t>Weekly Contact Hours</a:t>
                      </a:r>
                    </a:p>
                  </a:txBody>
                  <a:tcPr marL="12700" marR="12700" marT="12700" marB="0" anchor="ctr">
                    <a:lnL>
                      <a:noFill/>
                    </a:lnL>
                    <a:lnR>
                      <a:noFill/>
                    </a:lnR>
                    <a:lnT>
                      <a:noFill/>
                    </a:lnT>
                    <a:lnB>
                      <a:noFill/>
                    </a:lnB>
                    <a:solidFill>
                      <a:srgbClr val="8DB4E2"/>
                    </a:solidFill>
                  </a:tcPr>
                </a:tc>
                <a:tc>
                  <a:txBody>
                    <a:bodyPr/>
                    <a:lstStyle/>
                    <a:p>
                      <a:pPr algn="ctr" fontAlgn="ctr"/>
                      <a:r>
                        <a:rPr lang="en-US" sz="1200" b="1" i="0" u="none" strike="noStrike" dirty="0">
                          <a:solidFill>
                            <a:srgbClr val="000000"/>
                          </a:solidFill>
                          <a:effectLst/>
                          <a:latin typeface="Calibri"/>
                        </a:rPr>
                        <a:t>Weekly Outside-of-class Hours</a:t>
                      </a:r>
                    </a:p>
                  </a:txBody>
                  <a:tcPr marL="12700" marR="12700" marT="12700" marB="0" anchor="ctr">
                    <a:lnL>
                      <a:noFill/>
                    </a:lnL>
                    <a:lnR>
                      <a:noFill/>
                    </a:lnR>
                    <a:lnT>
                      <a:noFill/>
                    </a:lnT>
                    <a:lnB>
                      <a:noFill/>
                    </a:lnB>
                    <a:solidFill>
                      <a:srgbClr val="8DB4E2"/>
                    </a:solidFill>
                  </a:tcPr>
                </a:tc>
                <a:extLst>
                  <a:ext uri="{0D108BD9-81ED-4DB2-BD59-A6C34878D82A}">
                    <a16:rowId xmlns:a16="http://schemas.microsoft.com/office/drawing/2014/main" val="10000"/>
                  </a:ext>
                </a:extLst>
              </a:tr>
              <a:tr h="891996">
                <a:tc>
                  <a:txBody>
                    <a:bodyPr/>
                    <a:lstStyle/>
                    <a:p>
                      <a:pPr algn="l" fontAlgn="ctr"/>
                      <a:r>
                        <a:rPr lang="en-US" sz="1600" b="1" i="0" u="none" strike="noStrike" dirty="0">
                          <a:solidFill>
                            <a:srgbClr val="000000"/>
                          </a:solidFill>
                          <a:effectLst/>
                          <a:latin typeface="Calibri"/>
                        </a:rPr>
                        <a:t>Lecture</a:t>
                      </a:r>
                      <a:br>
                        <a:rPr lang="en-US" sz="1600" b="0" i="0" u="none" strike="noStrike" dirty="0">
                          <a:solidFill>
                            <a:srgbClr val="000000"/>
                          </a:solidFill>
                          <a:effectLst/>
                          <a:latin typeface="Calibri"/>
                        </a:rPr>
                      </a:br>
                      <a:r>
                        <a:rPr lang="en-US" sz="1200" b="0" i="0" u="none" strike="noStrike" dirty="0">
                          <a:solidFill>
                            <a:srgbClr val="000000"/>
                          </a:solidFill>
                          <a:effectLst/>
                          <a:latin typeface="Calibri"/>
                        </a:rPr>
                        <a:t>(Lecture, Discussion, Seminar, and Related Work)</a:t>
                      </a:r>
                    </a:p>
                  </a:txBody>
                  <a:tcPr marL="12700" marR="12700" marT="12700" marB="0" anchor="ctr">
                    <a:lnL>
                      <a:noFill/>
                    </a:lnL>
                    <a:lnR>
                      <a:noFill/>
                    </a:lnR>
                    <a:lnT>
                      <a:noFill/>
                    </a:lnT>
                    <a:lnB>
                      <a:noFill/>
                    </a:lnB>
                  </a:tcPr>
                </a:tc>
                <a:tc>
                  <a:txBody>
                    <a:bodyPr/>
                    <a:lstStyle/>
                    <a:p>
                      <a:pPr algn="ctr" fontAlgn="ctr"/>
                      <a:r>
                        <a:rPr lang="en-US" sz="1600" b="0" i="0" u="none" strike="noStrike" dirty="0">
                          <a:solidFill>
                            <a:srgbClr val="000000"/>
                          </a:solidFill>
                          <a:effectLst/>
                          <a:latin typeface="Calibri"/>
                        </a:rPr>
                        <a:t>1</a:t>
                      </a:r>
                    </a:p>
                  </a:txBody>
                  <a:tcPr marL="12700" marR="12700" marT="12700" marB="0" anchor="ctr">
                    <a:lnL>
                      <a:noFill/>
                    </a:lnL>
                    <a:lnR>
                      <a:noFill/>
                    </a:lnR>
                    <a:lnT>
                      <a:noFill/>
                    </a:lnT>
                    <a:lnB>
                      <a:noFill/>
                    </a:lnB>
                  </a:tcPr>
                </a:tc>
                <a:tc>
                  <a:txBody>
                    <a:bodyPr/>
                    <a:lstStyle/>
                    <a:p>
                      <a:pPr algn="ctr" fontAlgn="ctr"/>
                      <a:r>
                        <a:rPr lang="en-US" sz="1600" b="0" i="0" u="none" strike="noStrike" dirty="0">
                          <a:solidFill>
                            <a:srgbClr val="000000"/>
                          </a:solidFill>
                          <a:effectLst/>
                          <a:latin typeface="Calibri"/>
                        </a:rPr>
                        <a:t>2</a:t>
                      </a:r>
                    </a:p>
                  </a:txBody>
                  <a:tcPr marL="12700" marR="12700" marT="12700" marB="0" anchor="ctr">
                    <a:lnL>
                      <a:noFill/>
                    </a:lnL>
                    <a:lnR>
                      <a:noFill/>
                    </a:lnR>
                    <a:lnT>
                      <a:noFill/>
                    </a:lnT>
                    <a:lnB>
                      <a:noFill/>
                    </a:lnB>
                  </a:tcPr>
                </a:tc>
                <a:extLst>
                  <a:ext uri="{0D108BD9-81ED-4DB2-BD59-A6C34878D82A}">
                    <a16:rowId xmlns:a16="http://schemas.microsoft.com/office/drawing/2014/main" val="10001"/>
                  </a:ext>
                </a:extLst>
              </a:tr>
              <a:tr h="891996">
                <a:tc>
                  <a:txBody>
                    <a:bodyPr/>
                    <a:lstStyle/>
                    <a:p>
                      <a:pPr algn="l" fontAlgn="ctr"/>
                      <a:r>
                        <a:rPr lang="en-US" sz="1600" b="1" i="0" u="none" strike="noStrike" dirty="0">
                          <a:solidFill>
                            <a:srgbClr val="000000"/>
                          </a:solidFill>
                          <a:effectLst/>
                          <a:latin typeface="Calibri"/>
                        </a:rPr>
                        <a:t>Activity</a:t>
                      </a:r>
                      <a:br>
                        <a:rPr lang="en-US" sz="1600" b="1" i="0" u="none" strike="noStrike" dirty="0">
                          <a:solidFill>
                            <a:srgbClr val="000000"/>
                          </a:solidFill>
                          <a:effectLst/>
                          <a:latin typeface="Calibri"/>
                        </a:rPr>
                      </a:br>
                      <a:r>
                        <a:rPr lang="en-US" sz="1200" b="0" i="0" u="none" strike="noStrike" dirty="0">
                          <a:solidFill>
                            <a:srgbClr val="000000"/>
                          </a:solidFill>
                          <a:effectLst/>
                          <a:latin typeface="Calibri"/>
                        </a:rPr>
                        <a:t>(Activity, Lab/w Homework, Studio, and Similar)</a:t>
                      </a:r>
                      <a:endParaRPr lang="en-US" sz="1200" b="1" i="0" u="none" strike="noStrike" dirty="0">
                        <a:solidFill>
                          <a:srgbClr val="000000"/>
                        </a:solidFill>
                        <a:effectLst/>
                        <a:latin typeface="Calibri"/>
                      </a:endParaRPr>
                    </a:p>
                  </a:txBody>
                  <a:tcPr marL="12700" marR="12700" marT="12700" marB="0" anchor="ctr">
                    <a:lnL>
                      <a:noFill/>
                    </a:lnL>
                    <a:lnR>
                      <a:noFill/>
                    </a:lnR>
                    <a:lnT>
                      <a:noFill/>
                    </a:lnT>
                    <a:lnB>
                      <a:noFill/>
                    </a:lnB>
                    <a:solidFill>
                      <a:srgbClr val="DCE6F1"/>
                    </a:solidFill>
                  </a:tcPr>
                </a:tc>
                <a:tc>
                  <a:txBody>
                    <a:bodyPr/>
                    <a:lstStyle/>
                    <a:p>
                      <a:pPr algn="ctr" fontAlgn="ctr"/>
                      <a:r>
                        <a:rPr lang="en-US" sz="1600" b="0" i="0" u="none" strike="noStrike">
                          <a:solidFill>
                            <a:srgbClr val="000000"/>
                          </a:solidFill>
                          <a:effectLst/>
                          <a:latin typeface="Calibri"/>
                        </a:rPr>
                        <a:t>2</a:t>
                      </a:r>
                    </a:p>
                  </a:txBody>
                  <a:tcPr marL="12700" marR="12700" marT="12700" marB="0" anchor="ctr">
                    <a:lnL>
                      <a:noFill/>
                    </a:lnL>
                    <a:lnR>
                      <a:noFill/>
                    </a:lnR>
                    <a:lnT>
                      <a:noFill/>
                    </a:lnT>
                    <a:lnB>
                      <a:noFill/>
                    </a:lnB>
                    <a:solidFill>
                      <a:srgbClr val="DCE6F1"/>
                    </a:solidFill>
                  </a:tcPr>
                </a:tc>
                <a:tc>
                  <a:txBody>
                    <a:bodyPr/>
                    <a:lstStyle/>
                    <a:p>
                      <a:pPr algn="ctr" fontAlgn="ctr"/>
                      <a:r>
                        <a:rPr lang="en-US" sz="1600" b="0" i="0" u="none" strike="noStrike">
                          <a:solidFill>
                            <a:srgbClr val="000000"/>
                          </a:solidFill>
                          <a:effectLst/>
                          <a:latin typeface="Calibri"/>
                        </a:rPr>
                        <a:t>1</a:t>
                      </a:r>
                    </a:p>
                  </a:txBody>
                  <a:tcPr marL="12700" marR="12700" marT="12700" marB="0" anchor="ctr">
                    <a:lnL>
                      <a:noFill/>
                    </a:lnL>
                    <a:lnR>
                      <a:noFill/>
                    </a:lnR>
                    <a:lnT>
                      <a:noFill/>
                    </a:lnT>
                    <a:lnB>
                      <a:noFill/>
                    </a:lnB>
                    <a:solidFill>
                      <a:srgbClr val="DCE6F1"/>
                    </a:solidFill>
                  </a:tcPr>
                </a:tc>
                <a:extLst>
                  <a:ext uri="{0D108BD9-81ED-4DB2-BD59-A6C34878D82A}">
                    <a16:rowId xmlns:a16="http://schemas.microsoft.com/office/drawing/2014/main" val="10002"/>
                  </a:ext>
                </a:extLst>
              </a:tr>
              <a:tr h="891996">
                <a:tc>
                  <a:txBody>
                    <a:bodyPr/>
                    <a:lstStyle/>
                    <a:p>
                      <a:pPr algn="l" fontAlgn="ctr"/>
                      <a:r>
                        <a:rPr lang="en-US" sz="1600" b="1" i="0" u="none" strike="noStrike" dirty="0">
                          <a:solidFill>
                            <a:srgbClr val="000000"/>
                          </a:solidFill>
                          <a:effectLst/>
                          <a:latin typeface="Calibri"/>
                        </a:rPr>
                        <a:t>Laboratory</a:t>
                      </a:r>
                      <a:br>
                        <a:rPr lang="en-US" sz="1600" b="1" i="0" u="none" strike="noStrike" dirty="0">
                          <a:solidFill>
                            <a:srgbClr val="000000"/>
                          </a:solidFill>
                          <a:effectLst/>
                          <a:latin typeface="Calibri"/>
                        </a:rPr>
                      </a:br>
                      <a:r>
                        <a:rPr lang="en-US" sz="1200" b="0" i="0" u="none" strike="noStrike" dirty="0">
                          <a:solidFill>
                            <a:srgbClr val="000000"/>
                          </a:solidFill>
                          <a:effectLst/>
                          <a:latin typeface="Calibri"/>
                        </a:rPr>
                        <a:t>(Traditional Lab, Clinical, and Similar)</a:t>
                      </a:r>
                    </a:p>
                  </a:txBody>
                  <a:tcPr marL="12700" marR="12700" marT="12700" marB="0" anchor="ctr">
                    <a:lnL>
                      <a:noFill/>
                    </a:lnL>
                    <a:lnR>
                      <a:noFill/>
                    </a:lnR>
                    <a:lnT>
                      <a:noFill/>
                    </a:lnT>
                    <a:lnB>
                      <a:noFill/>
                    </a:lnB>
                  </a:tcPr>
                </a:tc>
                <a:tc>
                  <a:txBody>
                    <a:bodyPr/>
                    <a:lstStyle/>
                    <a:p>
                      <a:pPr algn="ctr" fontAlgn="ctr"/>
                      <a:r>
                        <a:rPr lang="en-US" sz="1600" b="0" i="0" u="none" strike="noStrike">
                          <a:solidFill>
                            <a:srgbClr val="000000"/>
                          </a:solidFill>
                          <a:effectLst/>
                          <a:latin typeface="Calibri"/>
                        </a:rPr>
                        <a:t>3</a:t>
                      </a:r>
                    </a:p>
                  </a:txBody>
                  <a:tcPr marL="12700" marR="12700" marT="12700" marB="0" anchor="ctr">
                    <a:lnL>
                      <a:noFill/>
                    </a:lnL>
                    <a:lnR>
                      <a:noFill/>
                    </a:lnR>
                    <a:lnT>
                      <a:noFill/>
                    </a:lnT>
                    <a:lnB>
                      <a:noFill/>
                    </a:lnB>
                  </a:tcPr>
                </a:tc>
                <a:tc>
                  <a:txBody>
                    <a:bodyPr/>
                    <a:lstStyle/>
                    <a:p>
                      <a:pPr algn="ctr" fontAlgn="ctr"/>
                      <a:r>
                        <a:rPr lang="en-US" sz="1600" b="0" i="0" u="none" strike="noStrike" dirty="0">
                          <a:solidFill>
                            <a:srgbClr val="000000"/>
                          </a:solidFill>
                          <a:effectLst/>
                          <a:latin typeface="Calibri"/>
                        </a:rPr>
                        <a:t>0</a:t>
                      </a:r>
                    </a:p>
                  </a:txBody>
                  <a:tcPr marL="12700" marR="12700" marT="12700" marB="0" anchor="ctr">
                    <a:lnL>
                      <a:noFill/>
                    </a:lnL>
                    <a:lnR>
                      <a:noFill/>
                    </a:lnR>
                    <a:lnT>
                      <a:noFill/>
                    </a:lnT>
                    <a:lnB>
                      <a:noFill/>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80865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A8F4-3DC0-93A0-4A91-EBB1A59AA4CC}"/>
              </a:ext>
            </a:extLst>
          </p:cNvPr>
          <p:cNvSpPr>
            <a:spLocks noGrp="1"/>
          </p:cNvSpPr>
          <p:nvPr>
            <p:ph type="title"/>
          </p:nvPr>
        </p:nvSpPr>
        <p:spPr/>
        <p:txBody>
          <a:bodyPr/>
          <a:lstStyle/>
          <a:p>
            <a:r>
              <a:rPr lang="en-US" dirty="0"/>
              <a:t>Hours on the COR and Scheduling</a:t>
            </a:r>
          </a:p>
        </p:txBody>
      </p:sp>
      <p:sp>
        <p:nvSpPr>
          <p:cNvPr id="3" name="Content Placeholder 2">
            <a:extLst>
              <a:ext uri="{FF2B5EF4-FFF2-40B4-BE49-F238E27FC236}">
                <a16:creationId xmlns:a16="http://schemas.microsoft.com/office/drawing/2014/main" id="{5FAD94AB-C7FA-1F06-A424-5769D0B5E8B4}"/>
              </a:ext>
            </a:extLst>
          </p:cNvPr>
          <p:cNvSpPr>
            <a:spLocks noGrp="1"/>
          </p:cNvSpPr>
          <p:nvPr>
            <p:ph idx="1"/>
          </p:nvPr>
        </p:nvSpPr>
        <p:spPr>
          <a:xfrm>
            <a:off x="1877786" y="2415993"/>
            <a:ext cx="9476014" cy="3841115"/>
          </a:xfrm>
        </p:spPr>
        <p:txBody>
          <a:bodyPr>
            <a:normAutofit/>
          </a:bodyPr>
          <a:lstStyle/>
          <a:p>
            <a:pPr>
              <a:lnSpc>
                <a:spcPct val="90000"/>
              </a:lnSpc>
            </a:pPr>
            <a:r>
              <a:rPr lang="en-US" sz="2400" dirty="0">
                <a:latin typeface="Gill Sans MT" panose="020B0502020104020203" pitchFamily="34" charset="77"/>
              </a:rPr>
              <a:t>COR hours are ideal hours; Schedules are actual hours </a:t>
            </a:r>
          </a:p>
          <a:p>
            <a:pPr>
              <a:lnSpc>
                <a:spcPct val="90000"/>
              </a:lnSpc>
            </a:pPr>
            <a:r>
              <a:rPr lang="en-US" sz="2400" dirty="0">
                <a:latin typeface="Gill Sans MT" panose="020B0502020104020203" pitchFamily="34" charset="77"/>
              </a:rPr>
              <a:t>Can’t schedule beyond COR hours (some wiggle room)</a:t>
            </a:r>
          </a:p>
          <a:p>
            <a:pPr>
              <a:lnSpc>
                <a:spcPct val="90000"/>
              </a:lnSpc>
            </a:pPr>
            <a:r>
              <a:rPr lang="en-US" sz="2400" dirty="0">
                <a:latin typeface="Gill Sans MT" panose="020B0502020104020203" pitchFamily="34" charset="77"/>
              </a:rPr>
              <a:t>Individual course sections vary in terms of total contact hours and FTES generated based on a variety of factors:</a:t>
            </a:r>
          </a:p>
          <a:p>
            <a:pPr lvl="1">
              <a:lnSpc>
                <a:spcPct val="90000"/>
              </a:lnSpc>
            </a:pPr>
            <a:r>
              <a:rPr lang="en-US" sz="2400" dirty="0">
                <a:latin typeface="Gill Sans MT" panose="020B0502020104020203" pitchFamily="34" charset="77"/>
              </a:rPr>
              <a:t>Length of section vs. length of term</a:t>
            </a:r>
          </a:p>
          <a:p>
            <a:pPr lvl="1">
              <a:lnSpc>
                <a:spcPct val="90000"/>
              </a:lnSpc>
            </a:pPr>
            <a:r>
              <a:rPr lang="en-US" sz="2400" dirty="0">
                <a:latin typeface="Gill Sans MT" panose="020B0502020104020203" pitchFamily="34" charset="77"/>
              </a:rPr>
              <a:t>Regularity of class meetings</a:t>
            </a:r>
          </a:p>
          <a:p>
            <a:pPr lvl="1">
              <a:lnSpc>
                <a:spcPct val="90000"/>
              </a:lnSpc>
            </a:pPr>
            <a:r>
              <a:rPr lang="en-US" sz="2400" dirty="0">
                <a:latin typeface="Gill Sans MT" panose="020B0502020104020203" pitchFamily="34" charset="77"/>
              </a:rPr>
              <a:t>Scheduled days of the week.  </a:t>
            </a:r>
          </a:p>
          <a:p>
            <a:pPr marL="457200" lvl="1" indent="0">
              <a:lnSpc>
                <a:spcPct val="90000"/>
              </a:lnSpc>
              <a:buNone/>
            </a:pPr>
            <a:endParaRPr lang="en-US" sz="2400" dirty="0">
              <a:latin typeface="Gill Sans MT" panose="020B0502020104020203" pitchFamily="34" charset="77"/>
            </a:endParaRPr>
          </a:p>
          <a:p>
            <a:pPr marL="0" indent="0">
              <a:buNone/>
            </a:pPr>
            <a:r>
              <a:rPr lang="en-US" sz="2400" i="1" dirty="0">
                <a:latin typeface="Gill Sans MT" panose="020B0502020104020203" pitchFamily="34" charset="77"/>
              </a:rPr>
              <a:t>Let’s move on to scheduling!</a:t>
            </a:r>
          </a:p>
        </p:txBody>
      </p:sp>
    </p:spTree>
    <p:extLst>
      <p:ext uri="{BB962C8B-B14F-4D97-AF65-F5344CB8AC3E}">
        <p14:creationId xmlns:p14="http://schemas.microsoft.com/office/powerpoint/2010/main" val="1901699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29">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hand holding a pen and shading circles on a sheet">
            <a:extLst>
              <a:ext uri="{FF2B5EF4-FFF2-40B4-BE49-F238E27FC236}">
                <a16:creationId xmlns:a16="http://schemas.microsoft.com/office/drawing/2014/main" id="{8AA76869-5B66-250D-B8F0-4DA91DE2067D}"/>
              </a:ext>
            </a:extLst>
          </p:cNvPr>
          <p:cNvPicPr>
            <a:picLocks noChangeAspect="1"/>
          </p:cNvPicPr>
          <p:nvPr/>
        </p:nvPicPr>
        <p:blipFill rotWithShape="1">
          <a:blip r:embed="rId2">
            <a:alphaModFix/>
          </a:blip>
          <a:srcRect l="23743" r="9087" b="-2"/>
          <a:stretch/>
        </p:blipFill>
        <p:spPr>
          <a:xfrm>
            <a:off x="4283902" y="10"/>
            <a:ext cx="7908098" cy="6857992"/>
          </a:xfrm>
          <a:prstGeom prst="rect">
            <a:avLst/>
          </a:prstGeom>
        </p:spPr>
      </p:pic>
      <p:sp>
        <p:nvSpPr>
          <p:cNvPr id="39" name="Rectangle 3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FC48A-9D41-69CC-B9EF-CA4DFB35A984}"/>
              </a:ext>
            </a:extLst>
          </p:cNvPr>
          <p:cNvSpPr>
            <a:spLocks noGrp="1"/>
          </p:cNvSpPr>
          <p:nvPr>
            <p:ph type="title"/>
          </p:nvPr>
        </p:nvSpPr>
        <p:spPr>
          <a:xfrm>
            <a:off x="538843" y="1115219"/>
            <a:ext cx="6988628" cy="2387600"/>
          </a:xfrm>
        </p:spPr>
        <p:txBody>
          <a:bodyPr vert="horz" lIns="91440" tIns="45720" rIns="91440" bIns="45720" rtlCol="0" anchor="b">
            <a:normAutofit/>
          </a:bodyPr>
          <a:lstStyle/>
          <a:p>
            <a:r>
              <a:rPr lang="en-US" sz="5000" dirty="0">
                <a:solidFill>
                  <a:schemeClr val="bg1"/>
                </a:solidFill>
              </a:rPr>
              <a:t>Class Scheduling &amp; Attendance Accounting</a:t>
            </a:r>
          </a:p>
        </p:txBody>
      </p:sp>
      <p:cxnSp>
        <p:nvCxnSpPr>
          <p:cNvPr id="40" name="Straight Connector 3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246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11446-A215-4CDD-22AC-B0B7C889F5B9}"/>
              </a:ext>
            </a:extLst>
          </p:cNvPr>
          <p:cNvSpPr>
            <a:spLocks noGrp="1"/>
          </p:cNvSpPr>
          <p:nvPr>
            <p:ph type="title"/>
          </p:nvPr>
        </p:nvSpPr>
        <p:spPr>
          <a:xfrm>
            <a:off x="1175657" y="365125"/>
            <a:ext cx="10178142" cy="1325563"/>
          </a:xfrm>
        </p:spPr>
        <p:txBody>
          <a:bodyPr anchor="ctr">
            <a:normAutofit/>
          </a:bodyPr>
          <a:lstStyle/>
          <a:p>
            <a:r>
              <a:rPr lang="en-US" dirty="0"/>
              <a:t>What is an Hour? </a:t>
            </a:r>
          </a:p>
        </p:txBody>
      </p:sp>
      <p:sp>
        <p:nvSpPr>
          <p:cNvPr id="3" name="Content Placeholder 2">
            <a:extLst>
              <a:ext uri="{FF2B5EF4-FFF2-40B4-BE49-F238E27FC236}">
                <a16:creationId xmlns:a16="http://schemas.microsoft.com/office/drawing/2014/main" id="{906FBD85-CA7B-54DE-6D2C-6CFC5CF2208A}"/>
              </a:ext>
            </a:extLst>
          </p:cNvPr>
          <p:cNvSpPr>
            <a:spLocks noGrp="1"/>
          </p:cNvSpPr>
          <p:nvPr>
            <p:ph sz="half" idx="1"/>
          </p:nvPr>
        </p:nvSpPr>
        <p:spPr>
          <a:xfrm>
            <a:off x="1355270" y="1825625"/>
            <a:ext cx="5274130" cy="4351338"/>
          </a:xfrm>
        </p:spPr>
        <p:txBody>
          <a:bodyPr>
            <a:normAutofit/>
          </a:bodyPr>
          <a:lstStyle/>
          <a:p>
            <a:pPr marL="0" indent="0">
              <a:buNone/>
            </a:pPr>
            <a:r>
              <a:rPr lang="en-US" sz="2000" b="1" dirty="0">
                <a:latin typeface="Gill Sans MT" panose="020B0502020104020203" pitchFamily="34" charset="77"/>
              </a:rPr>
              <a:t>Clock Hour</a:t>
            </a:r>
          </a:p>
          <a:p>
            <a:pPr marL="228600" lvl="3">
              <a:tabLst>
                <a:tab pos="274320" algn="l"/>
              </a:tabLst>
            </a:pPr>
            <a:r>
              <a:rPr lang="en-US" sz="2000" dirty="0">
                <a:latin typeface="Gill Sans MT" panose="020B0502020104020203" pitchFamily="34" charset="77"/>
              </a:rPr>
              <a:t>A 60-minute time frame</a:t>
            </a:r>
          </a:p>
          <a:p>
            <a:pPr marL="228600" lvl="3">
              <a:tabLst>
                <a:tab pos="274320" algn="l"/>
              </a:tabLst>
            </a:pPr>
            <a:r>
              <a:rPr lang="en-US" sz="2000" dirty="0">
                <a:latin typeface="Gill Sans MT" panose="020B0502020104020203" pitchFamily="34" charset="77"/>
              </a:rPr>
              <a:t>May start any time, e.g. 08:10 – 09:10</a:t>
            </a:r>
          </a:p>
          <a:p>
            <a:pPr marL="0" indent="0">
              <a:buNone/>
            </a:pPr>
            <a:endParaRPr lang="en-US" sz="2000" dirty="0">
              <a:latin typeface="Gill Sans MT" panose="020B0502020104020203" pitchFamily="34" charset="77"/>
            </a:endParaRPr>
          </a:p>
          <a:p>
            <a:pPr marL="0" indent="0">
              <a:buNone/>
            </a:pPr>
            <a:r>
              <a:rPr lang="en-US" sz="2000" b="1" dirty="0">
                <a:latin typeface="Gill Sans MT" panose="020B0502020104020203" pitchFamily="34" charset="77"/>
              </a:rPr>
              <a:t>Class Hour</a:t>
            </a:r>
          </a:p>
          <a:p>
            <a:pPr marL="228600" lvl="3"/>
            <a:r>
              <a:rPr lang="en-US" sz="2000" dirty="0">
                <a:latin typeface="Gill Sans MT" panose="020B0502020104020203" pitchFamily="34" charset="77"/>
              </a:rPr>
              <a:t>A period of not less than 50 minutes of scheduled instruction within a clock hour</a:t>
            </a:r>
          </a:p>
          <a:p>
            <a:pPr marL="228600" lvl="3"/>
            <a:r>
              <a:rPr lang="en-US" sz="2000" dirty="0">
                <a:latin typeface="Gill Sans MT" panose="020B0502020104020203" pitchFamily="34" charset="77"/>
              </a:rPr>
              <a:t>There can be only one class hour in each clock hour, except as provided for multiple-hour classes</a:t>
            </a:r>
          </a:p>
          <a:p>
            <a:pPr marL="228600" lvl="3"/>
            <a:r>
              <a:rPr lang="en-US" sz="2000" dirty="0">
                <a:latin typeface="Gill Sans MT" panose="020B0502020104020203" pitchFamily="34" charset="77"/>
              </a:rPr>
              <a:t>A class hour is commonly called a “student contact hour”</a:t>
            </a:r>
          </a:p>
          <a:p>
            <a:pPr marL="0" indent="0"/>
            <a:endParaRPr lang="en-US" sz="2000" dirty="0"/>
          </a:p>
        </p:txBody>
      </p:sp>
      <p:pic>
        <p:nvPicPr>
          <p:cNvPr id="9" name="Content Placeholder 4" descr="A painting of a person holding an hourglass. This is a detail from a painting titled &quot;Allegory of Good Government&quot; by Lorenzetti&#10;&#10;">
            <a:extLst>
              <a:ext uri="{FF2B5EF4-FFF2-40B4-BE49-F238E27FC236}">
                <a16:creationId xmlns:a16="http://schemas.microsoft.com/office/drawing/2014/main" id="{B79191C8-CDBF-85A2-AA65-5E33AAAEEA79}"/>
              </a:ext>
            </a:extLst>
          </p:cNvPr>
          <p:cNvPicPr>
            <a:picLocks noGrp="1" noChangeAspect="1"/>
          </p:cNvPicPr>
          <p:nvPr>
            <p:ph sz="half" idx="13"/>
          </p:nvPr>
        </p:nvPicPr>
        <p:blipFill>
          <a:blip r:embed="rId2"/>
          <a:stretch>
            <a:fillRect/>
          </a:stretch>
        </p:blipFill>
        <p:spPr>
          <a:xfrm>
            <a:off x="7037614" y="667086"/>
            <a:ext cx="4443421" cy="5512093"/>
          </a:xfrm>
        </p:spPr>
      </p:pic>
    </p:spTree>
    <p:extLst>
      <p:ext uri="{BB962C8B-B14F-4D97-AF65-F5344CB8AC3E}">
        <p14:creationId xmlns:p14="http://schemas.microsoft.com/office/powerpoint/2010/main" val="761652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E399-87D0-0392-4885-465E3250EE4F}"/>
              </a:ext>
            </a:extLst>
          </p:cNvPr>
          <p:cNvSpPr>
            <a:spLocks noGrp="1"/>
          </p:cNvSpPr>
          <p:nvPr>
            <p:ph type="title"/>
          </p:nvPr>
        </p:nvSpPr>
        <p:spPr>
          <a:xfrm>
            <a:off x="5723540" y="365125"/>
            <a:ext cx="5630258" cy="1325563"/>
          </a:xfrm>
        </p:spPr>
        <p:txBody>
          <a:bodyPr anchor="ctr">
            <a:normAutofit/>
          </a:bodyPr>
          <a:lstStyle/>
          <a:p>
            <a:r>
              <a:rPr lang="en-US" dirty="0"/>
              <a:t>Passing Time</a:t>
            </a:r>
          </a:p>
        </p:txBody>
      </p:sp>
      <p:pic>
        <p:nvPicPr>
          <p:cNvPr id="5" name="Content Placeholder 4" descr="Photograph by Hans Mauli titled &quot;Horloge d'Orsay&quot; showing a group of people looking at a large clock&#10;&#10;">
            <a:extLst>
              <a:ext uri="{FF2B5EF4-FFF2-40B4-BE49-F238E27FC236}">
                <a16:creationId xmlns:a16="http://schemas.microsoft.com/office/drawing/2014/main" id="{FEC4F82B-2F41-5321-CC7A-024AEDB16A3E}"/>
              </a:ext>
            </a:extLst>
          </p:cNvPr>
          <p:cNvPicPr>
            <a:picLocks noGrp="1" noChangeAspect="1"/>
          </p:cNvPicPr>
          <p:nvPr>
            <p:ph sz="half" idx="13"/>
          </p:nvPr>
        </p:nvPicPr>
        <p:blipFill>
          <a:blip r:embed="rId2"/>
          <a:stretch>
            <a:fillRect/>
          </a:stretch>
        </p:blipFill>
        <p:spPr>
          <a:xfrm>
            <a:off x="1140726" y="861902"/>
            <a:ext cx="4298195" cy="5087484"/>
          </a:xfrm>
        </p:spPr>
      </p:pic>
      <p:sp>
        <p:nvSpPr>
          <p:cNvPr id="3" name="Content Placeholder 2">
            <a:extLst>
              <a:ext uri="{FF2B5EF4-FFF2-40B4-BE49-F238E27FC236}">
                <a16:creationId xmlns:a16="http://schemas.microsoft.com/office/drawing/2014/main" id="{FF821184-09F3-DCC3-F637-5B35CD80E3B8}"/>
              </a:ext>
            </a:extLst>
          </p:cNvPr>
          <p:cNvSpPr>
            <a:spLocks noGrp="1"/>
          </p:cNvSpPr>
          <p:nvPr>
            <p:ph sz="half" idx="1"/>
          </p:nvPr>
        </p:nvSpPr>
        <p:spPr>
          <a:xfrm>
            <a:off x="5925271" y="1690688"/>
            <a:ext cx="5630258" cy="4351338"/>
          </a:xfrm>
        </p:spPr>
        <p:txBody>
          <a:bodyPr>
            <a:normAutofit fontScale="92500" lnSpcReduction="20000"/>
          </a:bodyPr>
          <a:lstStyle/>
          <a:p>
            <a:pPr marL="0" indent="-164592">
              <a:spcAft>
                <a:spcPts val="600"/>
              </a:spcAft>
              <a:buNone/>
            </a:pPr>
            <a:r>
              <a:rPr lang="en-US" sz="2600" dirty="0">
                <a:latin typeface="Gill Sans MT" panose="020B0502020104020203" pitchFamily="34" charset="77"/>
              </a:rPr>
              <a:t>The </a:t>
            </a:r>
            <a:r>
              <a:rPr lang="en-US" sz="2600" b="1" dirty="0">
                <a:latin typeface="Gill Sans MT" panose="020B0502020104020203" pitchFamily="34" charset="77"/>
              </a:rPr>
              <a:t>other ten minutes </a:t>
            </a:r>
            <a:r>
              <a:rPr lang="en-US" sz="2600" dirty="0">
                <a:latin typeface="Gill Sans MT" panose="020B0502020104020203" pitchFamily="34" charset="77"/>
              </a:rPr>
              <a:t>of the clock hour: </a:t>
            </a:r>
          </a:p>
          <a:p>
            <a:pPr>
              <a:spcAft>
                <a:spcPts val="600"/>
              </a:spcAft>
            </a:pPr>
            <a:r>
              <a:rPr lang="en-US" sz="2600" dirty="0">
                <a:latin typeface="Gill Sans MT" panose="020B0502020104020203" pitchFamily="34" charset="77"/>
              </a:rPr>
              <a:t>Each clock hour is composed of one class hour segment, and a segment referred to as “</a:t>
            </a:r>
            <a:r>
              <a:rPr lang="en-US" sz="2600" b="1" dirty="0">
                <a:latin typeface="Gill Sans MT" panose="020B0502020104020203" pitchFamily="34" charset="77"/>
              </a:rPr>
              <a:t>passing time</a:t>
            </a:r>
            <a:r>
              <a:rPr lang="en-US" sz="2600" dirty="0">
                <a:latin typeface="Gill Sans MT" panose="020B0502020104020203" pitchFamily="34" charset="77"/>
              </a:rPr>
              <a:t>” or “</a:t>
            </a:r>
            <a:r>
              <a:rPr lang="en-US" sz="2600" b="1" dirty="0">
                <a:latin typeface="Gill Sans MT" panose="020B0502020104020203" pitchFamily="34" charset="77"/>
              </a:rPr>
              <a:t>break time</a:t>
            </a:r>
            <a:r>
              <a:rPr lang="en-US" sz="2600" dirty="0">
                <a:latin typeface="Gill Sans MT" panose="020B0502020104020203" pitchFamily="34" charset="77"/>
              </a:rPr>
              <a:t>”</a:t>
            </a:r>
          </a:p>
          <a:p>
            <a:pPr>
              <a:spcAft>
                <a:spcPts val="600"/>
              </a:spcAft>
            </a:pPr>
            <a:r>
              <a:rPr lang="en-US" sz="2600" dirty="0">
                <a:latin typeface="Gill Sans MT" panose="020B0502020104020203" pitchFamily="34" charset="77"/>
              </a:rPr>
              <a:t>No additional attendance may be claimed for the 10-minute segment except for multiple-hour classes</a:t>
            </a:r>
          </a:p>
          <a:p>
            <a:pPr>
              <a:spcAft>
                <a:spcPts val="600"/>
              </a:spcAft>
            </a:pPr>
            <a:r>
              <a:rPr lang="en-US" sz="2600" dirty="0">
                <a:latin typeface="Gill Sans MT" panose="020B0502020104020203" pitchFamily="34" charset="77"/>
              </a:rPr>
              <a:t>The 10-minute break time permitted in each clock hour </a:t>
            </a:r>
            <a:r>
              <a:rPr lang="en-US" sz="2600" b="1" dirty="0">
                <a:latin typeface="Gill Sans MT" panose="020B0502020104020203" pitchFamily="34" charset="77"/>
              </a:rPr>
              <a:t>may not be accumulated </a:t>
            </a:r>
            <a:r>
              <a:rPr lang="en-US" sz="2600" dirty="0">
                <a:latin typeface="Gill Sans MT" panose="020B0502020104020203" pitchFamily="34" charset="77"/>
              </a:rPr>
              <a:t>during a multi-hour block scheduled class to be taken at the end of the session and be counted for FTES purposes</a:t>
            </a:r>
            <a:endParaRPr lang="en-US" sz="1900" dirty="0">
              <a:latin typeface="Gill Sans MT" panose="020B0502020104020203" pitchFamily="34" charset="77"/>
            </a:endParaRPr>
          </a:p>
        </p:txBody>
      </p:sp>
    </p:spTree>
    <p:extLst>
      <p:ext uri="{BB962C8B-B14F-4D97-AF65-F5344CB8AC3E}">
        <p14:creationId xmlns:p14="http://schemas.microsoft.com/office/powerpoint/2010/main" val="4144345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E399-87D0-0392-4885-465E3250EE4F}"/>
              </a:ext>
            </a:extLst>
          </p:cNvPr>
          <p:cNvSpPr>
            <a:spLocks noGrp="1"/>
          </p:cNvSpPr>
          <p:nvPr>
            <p:ph type="title"/>
          </p:nvPr>
        </p:nvSpPr>
        <p:spPr>
          <a:xfrm>
            <a:off x="1175657" y="365125"/>
            <a:ext cx="10178142" cy="1325563"/>
          </a:xfrm>
        </p:spPr>
        <p:txBody>
          <a:bodyPr anchor="ctr">
            <a:normAutofit/>
          </a:bodyPr>
          <a:lstStyle/>
          <a:p>
            <a:r>
              <a:rPr lang="en-US" dirty="0"/>
              <a:t>The Partial Class Hour</a:t>
            </a:r>
          </a:p>
        </p:txBody>
      </p:sp>
      <p:sp>
        <p:nvSpPr>
          <p:cNvPr id="3" name="Content Placeholder 2">
            <a:extLst>
              <a:ext uri="{FF2B5EF4-FFF2-40B4-BE49-F238E27FC236}">
                <a16:creationId xmlns:a16="http://schemas.microsoft.com/office/drawing/2014/main" id="{FF821184-09F3-DCC3-F637-5B35CD80E3B8}"/>
              </a:ext>
            </a:extLst>
          </p:cNvPr>
          <p:cNvSpPr>
            <a:spLocks noGrp="1"/>
          </p:cNvSpPr>
          <p:nvPr>
            <p:ph sz="half" idx="1"/>
          </p:nvPr>
        </p:nvSpPr>
        <p:spPr>
          <a:xfrm>
            <a:off x="1175655" y="1825625"/>
            <a:ext cx="5607109" cy="4351338"/>
          </a:xfrm>
        </p:spPr>
        <p:txBody>
          <a:bodyPr>
            <a:normAutofit fontScale="92500" lnSpcReduction="10000"/>
          </a:bodyPr>
          <a:lstStyle/>
          <a:p>
            <a:r>
              <a:rPr lang="en-US" sz="2800" dirty="0">
                <a:latin typeface="Gill Sans MT" panose="020B0502020104020203" pitchFamily="34" charset="77"/>
              </a:rPr>
              <a:t>A "</a:t>
            </a:r>
            <a:r>
              <a:rPr lang="en-US" sz="2800" b="1" dirty="0">
                <a:latin typeface="Gill Sans MT" panose="020B0502020104020203" pitchFamily="34" charset="77"/>
              </a:rPr>
              <a:t>partial class hour</a:t>
            </a:r>
            <a:r>
              <a:rPr lang="en-US" sz="2800" dirty="0">
                <a:latin typeface="Gill Sans MT" panose="020B0502020104020203" pitchFamily="34" charset="77"/>
              </a:rPr>
              <a:t>" – fractional part of hour in a section scheduled for more than one clock hour. </a:t>
            </a:r>
          </a:p>
          <a:p>
            <a:r>
              <a:rPr lang="en-US" sz="2800" dirty="0">
                <a:latin typeface="Gill Sans MT" panose="020B0502020104020203" pitchFamily="34" charset="77"/>
              </a:rPr>
              <a:t>Schedule in five-minute increments, 15 minute minimum in partial class hour</a:t>
            </a:r>
          </a:p>
          <a:p>
            <a:r>
              <a:rPr lang="en-US" sz="2800" dirty="0">
                <a:latin typeface="Gill Sans MT" panose="020B0502020104020203" pitchFamily="34" charset="77"/>
              </a:rPr>
              <a:t>Converts to contact hours based on 50-minute hour.  </a:t>
            </a:r>
          </a:p>
          <a:p>
            <a:pPr marL="0" indent="0"/>
            <a:endParaRPr lang="en-US" sz="2800" dirty="0">
              <a:latin typeface="Gill Sans MT" panose="020B0502020104020203" pitchFamily="34" charset="77"/>
            </a:endParaRPr>
          </a:p>
          <a:p>
            <a:pPr marL="0" indent="0">
              <a:buNone/>
            </a:pPr>
            <a:r>
              <a:rPr lang="en-US" sz="2800" b="1" dirty="0">
                <a:latin typeface="Gill Sans MT" panose="020B0502020104020203" pitchFamily="34" charset="77"/>
              </a:rPr>
              <a:t>PCH Computation</a:t>
            </a:r>
            <a:r>
              <a:rPr lang="en-US" sz="2800" dirty="0">
                <a:latin typeface="Gill Sans MT" panose="020B0502020104020203" pitchFamily="34" charset="77"/>
              </a:rPr>
              <a:t>:  </a:t>
            </a:r>
          </a:p>
          <a:p>
            <a:pPr marL="0" indent="0" algn="ctr">
              <a:buNone/>
            </a:pPr>
            <a:r>
              <a:rPr lang="en-US" sz="2800" dirty="0">
                <a:latin typeface="Gill Sans MT" panose="020B0502020104020203" pitchFamily="34" charset="77"/>
              </a:rPr>
              <a:t>(partial class hour minutes / 50) = contact hour </a:t>
            </a:r>
          </a:p>
          <a:p>
            <a:pPr marL="0" indent="0"/>
            <a:endParaRPr lang="en-US" dirty="0"/>
          </a:p>
        </p:txBody>
      </p:sp>
      <p:pic>
        <p:nvPicPr>
          <p:cNvPr id="10" name="Content Placeholder 9" descr="A screenshot of a music score">
            <a:extLst>
              <a:ext uri="{FF2B5EF4-FFF2-40B4-BE49-F238E27FC236}">
                <a16:creationId xmlns:a16="http://schemas.microsoft.com/office/drawing/2014/main" id="{651D71A1-3C57-CC22-4EF8-C12EA78F4623}"/>
              </a:ext>
            </a:extLst>
          </p:cNvPr>
          <p:cNvPicPr>
            <a:picLocks noGrp="1" noChangeAspect="1"/>
          </p:cNvPicPr>
          <p:nvPr>
            <p:ph sz="half" idx="13"/>
          </p:nvPr>
        </p:nvPicPr>
        <p:blipFill>
          <a:blip r:embed="rId2"/>
          <a:stretch>
            <a:fillRect/>
          </a:stretch>
        </p:blipFill>
        <p:spPr>
          <a:xfrm>
            <a:off x="7082332" y="1466397"/>
            <a:ext cx="4636551" cy="4351338"/>
          </a:xfrm>
        </p:spPr>
      </p:pic>
    </p:spTree>
    <p:extLst>
      <p:ext uri="{BB962C8B-B14F-4D97-AF65-F5344CB8AC3E}">
        <p14:creationId xmlns:p14="http://schemas.microsoft.com/office/powerpoint/2010/main" val="246830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E399-87D0-0392-4885-465E3250EE4F}"/>
              </a:ext>
            </a:extLst>
          </p:cNvPr>
          <p:cNvSpPr>
            <a:spLocks noGrp="1"/>
          </p:cNvSpPr>
          <p:nvPr>
            <p:ph type="title"/>
          </p:nvPr>
        </p:nvSpPr>
        <p:spPr>
          <a:xfrm>
            <a:off x="1175657" y="365125"/>
            <a:ext cx="10178142" cy="979279"/>
          </a:xfrm>
        </p:spPr>
        <p:txBody>
          <a:bodyPr/>
          <a:lstStyle/>
          <a:p>
            <a:r>
              <a:rPr lang="en-US" dirty="0"/>
              <a:t>Contact Hour Calculation Table - Excerpt</a:t>
            </a:r>
          </a:p>
        </p:txBody>
      </p:sp>
      <p:pic>
        <p:nvPicPr>
          <p:cNvPr id="5" name="Content Placeholder 4" descr="Table showing how to calculate fractional class hours using examples in multiples of 5 from 65 to 130 minutes.  ">
            <a:extLst>
              <a:ext uri="{FF2B5EF4-FFF2-40B4-BE49-F238E27FC236}">
                <a16:creationId xmlns:a16="http://schemas.microsoft.com/office/drawing/2014/main" id="{A488E3CE-D9CB-5D3F-6384-CFED780C09C7}"/>
              </a:ext>
            </a:extLst>
          </p:cNvPr>
          <p:cNvPicPr>
            <a:picLocks noGrp="1" noChangeAspect="1"/>
          </p:cNvPicPr>
          <p:nvPr>
            <p:ph sz="half" idx="1"/>
          </p:nvPr>
        </p:nvPicPr>
        <p:blipFill>
          <a:blip r:embed="rId3"/>
          <a:stretch>
            <a:fillRect/>
          </a:stretch>
        </p:blipFill>
        <p:spPr>
          <a:xfrm>
            <a:off x="2301191" y="1288613"/>
            <a:ext cx="8210096" cy="5148471"/>
          </a:xfrm>
        </p:spPr>
      </p:pic>
    </p:spTree>
    <p:extLst>
      <p:ext uri="{BB962C8B-B14F-4D97-AF65-F5344CB8AC3E}">
        <p14:creationId xmlns:p14="http://schemas.microsoft.com/office/powerpoint/2010/main" val="2762244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FC12-1A6D-D91E-CB05-5C575AEC7641}"/>
              </a:ext>
            </a:extLst>
          </p:cNvPr>
          <p:cNvSpPr>
            <a:spLocks noGrp="1"/>
          </p:cNvSpPr>
          <p:nvPr>
            <p:ph type="title"/>
          </p:nvPr>
        </p:nvSpPr>
        <p:spPr>
          <a:xfrm>
            <a:off x="5535385" y="365125"/>
            <a:ext cx="5818413" cy="1325563"/>
          </a:xfrm>
        </p:spPr>
        <p:txBody>
          <a:bodyPr/>
          <a:lstStyle/>
          <a:p>
            <a:r>
              <a:rPr lang="en-US" dirty="0"/>
              <a:t>Multiple Hour Classes</a:t>
            </a:r>
          </a:p>
        </p:txBody>
      </p:sp>
      <p:pic>
        <p:nvPicPr>
          <p:cNvPr id="6" name="Content Placeholder 5" descr="A black alarm clock with bells on it sitting in a pool of water with a reflection of the clock.  ">
            <a:extLst>
              <a:ext uri="{FF2B5EF4-FFF2-40B4-BE49-F238E27FC236}">
                <a16:creationId xmlns:a16="http://schemas.microsoft.com/office/drawing/2014/main" id="{46D7AC81-0966-07F9-FCB3-C6E3E503DDE3}"/>
              </a:ext>
            </a:extLst>
          </p:cNvPr>
          <p:cNvPicPr>
            <a:picLocks noGrp="1" noChangeAspect="1"/>
          </p:cNvPicPr>
          <p:nvPr>
            <p:ph sz="half" idx="13"/>
          </p:nvPr>
        </p:nvPicPr>
        <p:blipFill>
          <a:blip r:embed="rId2"/>
          <a:stretch>
            <a:fillRect/>
          </a:stretch>
        </p:blipFill>
        <p:spPr>
          <a:xfrm>
            <a:off x="1191986" y="831563"/>
            <a:ext cx="3812713" cy="5210464"/>
          </a:xfrm>
        </p:spPr>
      </p:pic>
      <p:sp>
        <p:nvSpPr>
          <p:cNvPr id="3" name="Content Placeholder 2">
            <a:extLst>
              <a:ext uri="{FF2B5EF4-FFF2-40B4-BE49-F238E27FC236}">
                <a16:creationId xmlns:a16="http://schemas.microsoft.com/office/drawing/2014/main" id="{9402436A-BD16-4533-3B21-444637DBAF2F}"/>
              </a:ext>
            </a:extLst>
          </p:cNvPr>
          <p:cNvSpPr>
            <a:spLocks noGrp="1"/>
          </p:cNvSpPr>
          <p:nvPr>
            <p:ph sz="half" idx="1"/>
          </p:nvPr>
        </p:nvSpPr>
        <p:spPr>
          <a:xfrm>
            <a:off x="5535386" y="1690688"/>
            <a:ext cx="6161314" cy="4351338"/>
          </a:xfrm>
        </p:spPr>
        <p:txBody>
          <a:bodyPr>
            <a:normAutofit fontScale="92500" lnSpcReduction="20000"/>
          </a:bodyPr>
          <a:lstStyle/>
          <a:p>
            <a:pPr marL="612648" lvl="1" indent="-320040">
              <a:buFont typeface="Arial" panose="020B0604020202020204" pitchFamily="34" charset="0"/>
              <a:buChar char="•"/>
            </a:pPr>
            <a:r>
              <a:rPr lang="en-US" sz="2800" dirty="0">
                <a:latin typeface="Gill Sans MT" panose="020B0502020104020203" pitchFamily="34" charset="77"/>
              </a:rPr>
              <a:t>Any period of instruction scheduled continuously for more than one clock hour</a:t>
            </a:r>
          </a:p>
          <a:p>
            <a:pPr marL="612648" lvl="1" indent="-320040">
              <a:buFont typeface="Arial" panose="020B0604020202020204" pitchFamily="34" charset="0"/>
              <a:buChar char="•"/>
            </a:pPr>
            <a:r>
              <a:rPr lang="en-US" sz="2800" dirty="0">
                <a:latin typeface="Gill Sans MT" panose="020B0502020104020203" pitchFamily="34" charset="77"/>
              </a:rPr>
              <a:t>Each 50 minutes exclusive of breaks is a class/contact hour</a:t>
            </a:r>
          </a:p>
          <a:p>
            <a:pPr marL="612648" lvl="1" indent="-320040">
              <a:buFont typeface="Arial" panose="020B0604020202020204" pitchFamily="34" charset="0"/>
              <a:buChar char="•"/>
            </a:pPr>
            <a:r>
              <a:rPr lang="en-US" sz="2800" dirty="0">
                <a:latin typeface="Gill Sans MT" panose="020B0502020104020203" pitchFamily="34" charset="77"/>
              </a:rPr>
              <a:t>A fractional part of a class hour beyond the last full clock hour is counted from the 51st minute of the last full clock hour</a:t>
            </a:r>
          </a:p>
          <a:p>
            <a:pPr marL="612648" lvl="1" indent="-320040">
              <a:buFont typeface="Arial" panose="020B0604020202020204" pitchFamily="34" charset="0"/>
              <a:buChar char="•"/>
            </a:pPr>
            <a:r>
              <a:rPr lang="en-US" sz="2800" dirty="0">
                <a:latin typeface="Gill Sans MT" panose="020B0502020104020203" pitchFamily="34" charset="77"/>
              </a:rPr>
              <a:t>No class break is allowed in the last full clock hour or the partial class hour</a:t>
            </a:r>
          </a:p>
          <a:p>
            <a:pPr marL="612648" lvl="1" indent="-320040">
              <a:buFont typeface="Arial" panose="020B0604020202020204" pitchFamily="34" charset="0"/>
              <a:buChar char="•"/>
            </a:pPr>
            <a:r>
              <a:rPr lang="en-US" sz="2800" dirty="0">
                <a:latin typeface="Gill Sans MT" panose="020B0502020104020203" pitchFamily="34" charset="77"/>
              </a:rPr>
              <a:t>The divisor for this fractional part of a class hour is 50. </a:t>
            </a:r>
          </a:p>
          <a:p>
            <a:endParaRPr lang="en-US" dirty="0"/>
          </a:p>
        </p:txBody>
      </p:sp>
    </p:spTree>
    <p:extLst>
      <p:ext uri="{BB962C8B-B14F-4D97-AF65-F5344CB8AC3E}">
        <p14:creationId xmlns:p14="http://schemas.microsoft.com/office/powerpoint/2010/main" val="4003361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EF6C-CAB4-4484-95DF-3E0DF51F3122}"/>
              </a:ext>
            </a:extLst>
          </p:cNvPr>
          <p:cNvSpPr>
            <a:spLocks noGrp="1"/>
          </p:cNvSpPr>
          <p:nvPr>
            <p:ph type="title"/>
          </p:nvPr>
        </p:nvSpPr>
        <p:spPr/>
        <p:txBody>
          <a:bodyPr/>
          <a:lstStyle/>
          <a:p>
            <a:r>
              <a:rPr lang="en-US" dirty="0"/>
              <a:t>Presenters</a:t>
            </a:r>
          </a:p>
        </p:txBody>
      </p:sp>
      <p:sp>
        <p:nvSpPr>
          <p:cNvPr id="3" name="Content Placeholder 2">
            <a:extLst>
              <a:ext uri="{FF2B5EF4-FFF2-40B4-BE49-F238E27FC236}">
                <a16:creationId xmlns:a16="http://schemas.microsoft.com/office/drawing/2014/main" id="{996F79E3-DC8E-B680-96F4-C6DE26685C14}"/>
              </a:ext>
            </a:extLst>
          </p:cNvPr>
          <p:cNvSpPr>
            <a:spLocks noGrp="1"/>
          </p:cNvSpPr>
          <p:nvPr>
            <p:ph idx="1"/>
          </p:nvPr>
        </p:nvSpPr>
        <p:spPr/>
        <p:txBody>
          <a:bodyPr>
            <a:normAutofit/>
          </a:bodyPr>
          <a:lstStyle/>
          <a:p>
            <a:r>
              <a:rPr lang="en-US" sz="2800" dirty="0"/>
              <a:t>Erik Shearer, Butte College, Vice President of Instruction</a:t>
            </a:r>
          </a:p>
          <a:p>
            <a:r>
              <a:rPr lang="en-US" sz="2800" dirty="0">
                <a:latin typeface="Gill Sans MT" panose="020B0502020104020203" pitchFamily="34" charset="0"/>
              </a:rPr>
              <a:t>Erik Reese, Moorpark College,  ASCCC Area C Representative</a:t>
            </a:r>
          </a:p>
        </p:txBody>
      </p:sp>
    </p:spTree>
    <p:extLst>
      <p:ext uri="{BB962C8B-B14F-4D97-AF65-F5344CB8AC3E}">
        <p14:creationId xmlns:p14="http://schemas.microsoft.com/office/powerpoint/2010/main" val="4125580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5208-96C7-751F-9716-B2718D3D64D5}"/>
              </a:ext>
            </a:extLst>
          </p:cNvPr>
          <p:cNvSpPr>
            <a:spLocks noGrp="1"/>
          </p:cNvSpPr>
          <p:nvPr>
            <p:ph type="title"/>
          </p:nvPr>
        </p:nvSpPr>
        <p:spPr/>
        <p:txBody>
          <a:bodyPr/>
          <a:lstStyle/>
          <a:p>
            <a:r>
              <a:rPr lang="en-US" dirty="0"/>
              <a:t>Multiple-hour Class Example</a:t>
            </a:r>
          </a:p>
        </p:txBody>
      </p:sp>
      <p:sp>
        <p:nvSpPr>
          <p:cNvPr id="3" name="Content Placeholder 2">
            <a:extLst>
              <a:ext uri="{FF2B5EF4-FFF2-40B4-BE49-F238E27FC236}">
                <a16:creationId xmlns:a16="http://schemas.microsoft.com/office/drawing/2014/main" id="{F8798C92-DC65-1649-7B38-01FD7E4D75CD}"/>
              </a:ext>
            </a:extLst>
          </p:cNvPr>
          <p:cNvSpPr>
            <a:spLocks noGrp="1"/>
          </p:cNvSpPr>
          <p:nvPr>
            <p:ph sz="half" idx="1"/>
          </p:nvPr>
        </p:nvSpPr>
        <p:spPr>
          <a:xfrm>
            <a:off x="1926771" y="1825625"/>
            <a:ext cx="8833757" cy="4351338"/>
          </a:xfrm>
        </p:spPr>
        <p:txBody>
          <a:bodyPr>
            <a:normAutofit fontScale="92500" lnSpcReduction="20000"/>
          </a:bodyPr>
          <a:lstStyle/>
          <a:p>
            <a:pPr marL="0" indent="0">
              <a:lnSpc>
                <a:spcPct val="110000"/>
              </a:lnSpc>
              <a:buNone/>
            </a:pPr>
            <a:r>
              <a:rPr lang="en-US" sz="3000" dirty="0">
                <a:latin typeface="Gill Sans MT" panose="020B0502020104020203" pitchFamily="34" charset="77"/>
              </a:rPr>
              <a:t>7:00 pm to 10:05 pm</a:t>
            </a:r>
          </a:p>
          <a:p>
            <a:pPr marL="457200" lvl="1">
              <a:lnSpc>
                <a:spcPct val="110000"/>
              </a:lnSpc>
            </a:pPr>
            <a:r>
              <a:rPr lang="en-US" sz="3000" dirty="0">
                <a:latin typeface="Gill Sans MT" panose="020B0502020104020203" pitchFamily="34" charset="77"/>
              </a:rPr>
              <a:t> 7:00 to 9:50 = 3 hours	</a:t>
            </a:r>
          </a:p>
          <a:p>
            <a:pPr marL="457200" lvl="1">
              <a:lnSpc>
                <a:spcPct val="110000"/>
              </a:lnSpc>
            </a:pPr>
            <a:r>
              <a:rPr lang="en-US" sz="3000" dirty="0">
                <a:latin typeface="Gill Sans MT" panose="020B0502020104020203" pitchFamily="34" charset="77"/>
              </a:rPr>
              <a:t> Partial Class Hour 9:51 – 10:05 = 15 min</a:t>
            </a:r>
          </a:p>
          <a:p>
            <a:pPr marL="457200" lvl="1">
              <a:lnSpc>
                <a:spcPct val="110000"/>
              </a:lnSpc>
            </a:pPr>
            <a:r>
              <a:rPr lang="en-US" sz="3000" dirty="0">
                <a:latin typeface="Gill Sans MT" panose="020B0502020104020203" pitchFamily="34" charset="77"/>
              </a:rPr>
              <a:t> 15/50 = 0.3</a:t>
            </a:r>
          </a:p>
          <a:p>
            <a:pPr marL="0">
              <a:lnSpc>
                <a:spcPct val="110000"/>
              </a:lnSpc>
            </a:pPr>
            <a:r>
              <a:rPr lang="en-US" sz="3000" dirty="0">
                <a:latin typeface="Gill Sans MT" panose="020B0502020104020203" pitchFamily="34" charset="77"/>
              </a:rPr>
              <a:t> Total Contact Hour = 3.3</a:t>
            </a:r>
          </a:p>
          <a:p>
            <a:pPr marL="0">
              <a:lnSpc>
                <a:spcPct val="110000"/>
              </a:lnSpc>
            </a:pPr>
            <a:r>
              <a:rPr lang="en-US" sz="3000" dirty="0">
                <a:latin typeface="Gill Sans MT" panose="020B0502020104020203" pitchFamily="34" charset="77"/>
              </a:rPr>
              <a:t> Includes 20 min of “break” time</a:t>
            </a:r>
          </a:p>
          <a:p>
            <a:pPr marL="0" indent="0">
              <a:buNone/>
            </a:pPr>
            <a:endParaRPr lang="en-US" sz="2400" i="1" dirty="0">
              <a:latin typeface="Gill Sans MT" panose="020B0502020104020203" pitchFamily="34" charset="77"/>
            </a:endParaRPr>
          </a:p>
          <a:p>
            <a:pPr marL="0" indent="0">
              <a:buNone/>
            </a:pPr>
            <a:r>
              <a:rPr lang="en-US" sz="2400" i="1" dirty="0">
                <a:latin typeface="Gill Sans MT" panose="020B0502020104020203" pitchFamily="34" charset="77"/>
              </a:rPr>
              <a:t>Breaks may not be accumulated and taken at the end.  However, when a section is scheduled over a full day, breaks can be combined for a ”lunch” break w/o change in attendance </a:t>
            </a:r>
          </a:p>
          <a:p>
            <a:pPr marL="0" indent="0">
              <a:buNone/>
            </a:pPr>
            <a:endParaRPr lang="en-US" dirty="0"/>
          </a:p>
        </p:txBody>
      </p:sp>
    </p:spTree>
    <p:extLst>
      <p:ext uri="{BB962C8B-B14F-4D97-AF65-F5344CB8AC3E}">
        <p14:creationId xmlns:p14="http://schemas.microsoft.com/office/powerpoint/2010/main" val="765103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B70FC-8AD1-2148-B9D0-88273E7908F3}"/>
              </a:ext>
            </a:extLst>
          </p:cNvPr>
          <p:cNvSpPr>
            <a:spLocks noGrp="1"/>
          </p:cNvSpPr>
          <p:nvPr>
            <p:ph type="title"/>
          </p:nvPr>
        </p:nvSpPr>
        <p:spPr>
          <a:xfrm>
            <a:off x="1175657" y="365126"/>
            <a:ext cx="10178142" cy="924832"/>
          </a:xfrm>
        </p:spPr>
        <p:txBody>
          <a:bodyPr>
            <a:normAutofit/>
          </a:bodyPr>
          <a:lstStyle/>
          <a:p>
            <a:r>
              <a:rPr lang="en-US" dirty="0"/>
              <a:t>Scheduling and Attendance Accounting</a:t>
            </a:r>
          </a:p>
        </p:txBody>
      </p:sp>
      <p:sp>
        <p:nvSpPr>
          <p:cNvPr id="3" name="Content Placeholder 2">
            <a:extLst>
              <a:ext uri="{FF2B5EF4-FFF2-40B4-BE49-F238E27FC236}">
                <a16:creationId xmlns:a16="http://schemas.microsoft.com/office/drawing/2014/main" id="{4C78CC0C-412B-B3BA-55B3-24A5F8D62C4A}"/>
              </a:ext>
            </a:extLst>
          </p:cNvPr>
          <p:cNvSpPr>
            <a:spLocks noGrp="1"/>
          </p:cNvSpPr>
          <p:nvPr>
            <p:ph sz="half" idx="1"/>
          </p:nvPr>
        </p:nvSpPr>
        <p:spPr>
          <a:xfrm>
            <a:off x="1175655" y="1289958"/>
            <a:ext cx="10009416" cy="4887005"/>
          </a:xfrm>
        </p:spPr>
        <p:txBody>
          <a:bodyPr>
            <a:noAutofit/>
          </a:bodyPr>
          <a:lstStyle/>
          <a:p>
            <a:pPr marL="0" marR="0" indent="0">
              <a:spcBef>
                <a:spcPts val="0"/>
              </a:spcBef>
              <a:spcAft>
                <a:spcPts val="0"/>
              </a:spcAft>
              <a:buNone/>
            </a:pPr>
            <a:r>
              <a:rPr lang="en-US" sz="2800" dirty="0">
                <a:latin typeface="Gill Sans MT" panose="020B0502020104020203" pitchFamily="34" charset="77"/>
                <a:ea typeface="Calibri" panose="020F0502020204030204" pitchFamily="34" charset="0"/>
                <a:cs typeface="Times New Roman" panose="02020603050405020304" pitchFamily="18" charset="0"/>
              </a:rPr>
              <a:t>Apportionment f</a:t>
            </a:r>
            <a:r>
              <a:rPr lang="en-US" sz="2800" dirty="0">
                <a:effectLst/>
                <a:latin typeface="Gill Sans MT" panose="020B0502020104020203" pitchFamily="34" charset="77"/>
                <a:ea typeface="Calibri" panose="020F0502020204030204" pitchFamily="34" charset="0"/>
                <a:cs typeface="Times New Roman" panose="02020603050405020304" pitchFamily="18" charset="0"/>
              </a:rPr>
              <a:t>unding via FTES (70% in SCFF) is based on attendance accounting methods tied to HOW a section is scheduled.</a:t>
            </a:r>
          </a:p>
          <a:p>
            <a:pPr marL="0" marR="0" indent="0">
              <a:spcBef>
                <a:spcPts val="0"/>
              </a:spcBef>
              <a:spcAft>
                <a:spcPts val="0"/>
              </a:spcAft>
              <a:buNone/>
            </a:pPr>
            <a:endParaRPr lang="en-US" sz="2800" dirty="0">
              <a:effectLst/>
              <a:latin typeface="Gill Sans MT" panose="020B050202010402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800" dirty="0">
                <a:effectLst/>
                <a:latin typeface="Gill Sans MT" panose="020B0502020104020203" pitchFamily="34" charset="77"/>
                <a:ea typeface="Calibri" panose="020F0502020204030204" pitchFamily="34" charset="0"/>
                <a:cs typeface="Times New Roman" panose="02020603050405020304" pitchFamily="18" charset="0"/>
              </a:rPr>
              <a:t>Each class section uses one attendance accounting method in calculating FTES</a:t>
            </a:r>
          </a:p>
          <a:p>
            <a:pPr marL="342900" marR="0" lvl="0" indent="-342900">
              <a:spcBef>
                <a:spcPts val="0"/>
              </a:spcBef>
              <a:spcAft>
                <a:spcPts val="0"/>
              </a:spcAft>
              <a:buFont typeface="Arial" panose="020B0604020202020204" pitchFamily="34" charset="0"/>
              <a:buChar char="•"/>
              <a:tabLst>
                <a:tab pos="457200" algn="l"/>
              </a:tabLst>
            </a:pPr>
            <a:r>
              <a:rPr lang="en-US" sz="2800" dirty="0">
                <a:effectLst/>
                <a:latin typeface="Gill Sans MT" panose="020B0502020104020203" pitchFamily="34" charset="77"/>
                <a:ea typeface="Calibri" panose="020F0502020204030204" pitchFamily="34" charset="0"/>
                <a:cs typeface="Times New Roman" panose="02020603050405020304" pitchFamily="18" charset="0"/>
              </a:rPr>
              <a:t>How the instruction is provided for a particular class determines the attendance accounting method that may be used for that section.</a:t>
            </a:r>
          </a:p>
          <a:p>
            <a:pPr marL="0" marR="0" lvl="0" indent="0">
              <a:spcBef>
                <a:spcPts val="0"/>
              </a:spcBef>
              <a:spcAft>
                <a:spcPts val="0"/>
              </a:spcAft>
              <a:buNone/>
              <a:tabLst>
                <a:tab pos="457200" algn="l"/>
              </a:tabLst>
            </a:pPr>
            <a:endParaRPr lang="en-US" sz="2800" dirty="0">
              <a:effectLst/>
              <a:latin typeface="Gill Sans MT" panose="020B0502020104020203" pitchFamily="34" charset="77"/>
              <a:ea typeface="Calibri" panose="020F0502020204030204" pitchFamily="34" charset="0"/>
              <a:cs typeface="Times New Roman" panose="02020603050405020304" pitchFamily="18" charset="0"/>
            </a:endParaRPr>
          </a:p>
          <a:p>
            <a:pPr marL="0" marR="0" lvl="0" indent="0">
              <a:spcBef>
                <a:spcPts val="0"/>
              </a:spcBef>
              <a:spcAft>
                <a:spcPts val="0"/>
              </a:spcAft>
              <a:buNone/>
              <a:tabLst>
                <a:tab pos="457200" algn="l"/>
              </a:tabLst>
            </a:pPr>
            <a:r>
              <a:rPr lang="en-US" sz="2800" dirty="0">
                <a:effectLst/>
                <a:latin typeface="Gill Sans MT" panose="020B0502020104020203" pitchFamily="34" charset="77"/>
                <a:ea typeface="Calibri" panose="020F0502020204030204" pitchFamily="34" charset="0"/>
                <a:cs typeface="Times New Roman" panose="02020603050405020304" pitchFamily="18" charset="0"/>
              </a:rPr>
              <a:t>Scheduling must follow rules that are more complicated than the COR.  </a:t>
            </a:r>
            <a:r>
              <a:rPr lang="en-US" sz="2800" b="1" dirty="0">
                <a:effectLst/>
                <a:latin typeface="Gill Sans MT" panose="020B0502020104020203" pitchFamily="34" charset="77"/>
                <a:ea typeface="Calibri" panose="020F0502020204030204" pitchFamily="34" charset="0"/>
                <a:cs typeface="Times New Roman" panose="02020603050405020304" pitchFamily="18" charset="0"/>
              </a:rPr>
              <a:t>Goal in scheduling is to maximize return in FTES.  </a:t>
            </a:r>
          </a:p>
        </p:txBody>
      </p:sp>
    </p:spTree>
    <p:extLst>
      <p:ext uri="{BB962C8B-B14F-4D97-AF65-F5344CB8AC3E}">
        <p14:creationId xmlns:p14="http://schemas.microsoft.com/office/powerpoint/2010/main" val="1731231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7596FF-7FFC-62BE-F0C9-4413D5228115}"/>
              </a:ext>
            </a:extLst>
          </p:cNvPr>
          <p:cNvSpPr>
            <a:spLocks noGrp="1"/>
          </p:cNvSpPr>
          <p:nvPr>
            <p:ph type="title"/>
          </p:nvPr>
        </p:nvSpPr>
        <p:spPr>
          <a:xfrm>
            <a:off x="6981824" y="1367673"/>
            <a:ext cx="4375151" cy="3227476"/>
          </a:xfrm>
        </p:spPr>
        <p:txBody>
          <a:bodyPr vert="horz" lIns="91440" tIns="45720" rIns="91440" bIns="45720" rtlCol="0" anchor="b">
            <a:normAutofit/>
          </a:bodyPr>
          <a:lstStyle/>
          <a:p>
            <a:pPr algn="r"/>
            <a:r>
              <a:rPr lang="en-US" sz="6100" dirty="0">
                <a:solidFill>
                  <a:schemeClr val="bg1"/>
                </a:solidFill>
              </a:rPr>
              <a:t>Attendance Accounting Primer</a:t>
            </a:r>
          </a:p>
        </p:txBody>
      </p:sp>
      <p:pic>
        <p:nvPicPr>
          <p:cNvPr id="5" name="Picture 4" descr="Pen placed on top of a signature line">
            <a:extLst>
              <a:ext uri="{FF2B5EF4-FFF2-40B4-BE49-F238E27FC236}">
                <a16:creationId xmlns:a16="http://schemas.microsoft.com/office/drawing/2014/main" id="{CCF7AE56-F8D0-A202-E5F7-C0667540BBCB}"/>
              </a:ext>
            </a:extLst>
          </p:cNvPr>
          <p:cNvPicPr>
            <a:picLocks noChangeAspect="1"/>
          </p:cNvPicPr>
          <p:nvPr/>
        </p:nvPicPr>
        <p:blipFill rotWithShape="1">
          <a:blip r:embed="rId2"/>
          <a:srcRect l="39175" r="-1" b="-2"/>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31" name="Freeform: Shape 30">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63675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4DBFE4-D9D0-2601-418D-83AF7DFD295E}"/>
              </a:ext>
            </a:extLst>
          </p:cNvPr>
          <p:cNvSpPr>
            <a:spLocks noGrp="1"/>
          </p:cNvSpPr>
          <p:nvPr>
            <p:ph type="title"/>
          </p:nvPr>
        </p:nvSpPr>
        <p:spPr/>
        <p:txBody>
          <a:bodyPr/>
          <a:lstStyle/>
          <a:p>
            <a:r>
              <a:rPr lang="en-US" dirty="0"/>
              <a:t>What is Attendance Accounting?</a:t>
            </a:r>
          </a:p>
        </p:txBody>
      </p:sp>
      <p:sp>
        <p:nvSpPr>
          <p:cNvPr id="6" name="Content Placeholder 5">
            <a:extLst>
              <a:ext uri="{FF2B5EF4-FFF2-40B4-BE49-F238E27FC236}">
                <a16:creationId xmlns:a16="http://schemas.microsoft.com/office/drawing/2014/main" id="{859BCE50-8938-D1E4-72A4-C2B609E601D4}"/>
              </a:ext>
            </a:extLst>
          </p:cNvPr>
          <p:cNvSpPr>
            <a:spLocks noGrp="1"/>
          </p:cNvSpPr>
          <p:nvPr>
            <p:ph idx="1"/>
          </p:nvPr>
        </p:nvSpPr>
        <p:spPr>
          <a:xfrm>
            <a:off x="1441938" y="2415993"/>
            <a:ext cx="9911862" cy="4076882"/>
          </a:xfrm>
        </p:spPr>
        <p:txBody>
          <a:bodyPr>
            <a:normAutofit/>
          </a:bodyPr>
          <a:lstStyle/>
          <a:p>
            <a:r>
              <a:rPr lang="en-US" sz="2800" dirty="0">
                <a:latin typeface="Gill Sans MT" panose="020B0502020104020203" pitchFamily="34" charset="77"/>
              </a:rPr>
              <a:t>Where curriculum and scheduling turn into funding.  </a:t>
            </a:r>
          </a:p>
          <a:p>
            <a:r>
              <a:rPr lang="en-US" sz="2800" dirty="0">
                <a:latin typeface="Gill Sans MT" panose="020B0502020104020203" pitchFamily="34" charset="77"/>
              </a:rPr>
              <a:t>Measurement of college workload/expense through the proxy of Full-time Equivalent Students (FTES). Reported to the state for funding on the annual 320 report.    </a:t>
            </a:r>
          </a:p>
          <a:p>
            <a:r>
              <a:rPr lang="en-US" sz="2800" dirty="0">
                <a:latin typeface="Gill Sans MT" panose="020B0502020104020203" pitchFamily="34" charset="77"/>
              </a:rPr>
              <a:t>Per section count of how many FTES can be claimed for state funding.  Dependent on how a section is scheduled.  </a:t>
            </a:r>
          </a:p>
          <a:p>
            <a:r>
              <a:rPr lang="en-US" sz="2800" dirty="0">
                <a:latin typeface="Gill Sans MT" panose="020B0502020104020203" pitchFamily="34" charset="77"/>
              </a:rPr>
              <a:t>Concept based on origin of CCC as an extension of high school and ADA</a:t>
            </a:r>
          </a:p>
          <a:p>
            <a:r>
              <a:rPr lang="en-US" sz="2800" dirty="0">
                <a:latin typeface="Gill Sans MT" panose="020B0502020104020203" pitchFamily="34" charset="77"/>
              </a:rPr>
              <a:t>Complicated!</a:t>
            </a:r>
          </a:p>
          <a:p>
            <a:endParaRPr lang="en-US" dirty="0"/>
          </a:p>
        </p:txBody>
      </p:sp>
    </p:spTree>
    <p:extLst>
      <p:ext uri="{BB962C8B-B14F-4D97-AF65-F5344CB8AC3E}">
        <p14:creationId xmlns:p14="http://schemas.microsoft.com/office/powerpoint/2010/main" val="3657811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1A50-7C7E-DF02-4DC2-BF1FDA397B65}"/>
              </a:ext>
            </a:extLst>
          </p:cNvPr>
          <p:cNvSpPr>
            <a:spLocks noGrp="1"/>
          </p:cNvSpPr>
          <p:nvPr>
            <p:ph type="title"/>
          </p:nvPr>
        </p:nvSpPr>
        <p:spPr>
          <a:xfrm>
            <a:off x="1175657" y="365126"/>
            <a:ext cx="10178142" cy="920750"/>
          </a:xfrm>
        </p:spPr>
        <p:txBody>
          <a:bodyPr>
            <a:normAutofit/>
          </a:bodyPr>
          <a:lstStyle/>
          <a:p>
            <a:r>
              <a:rPr lang="en-US" sz="4400" dirty="0"/>
              <a:t>Concept: Full-time Equivalent Student</a:t>
            </a:r>
          </a:p>
        </p:txBody>
      </p:sp>
      <p:pic>
        <p:nvPicPr>
          <p:cNvPr id="7" name="Content Placeholder 6" descr="Image of fresco showing teachers and students of philosophy from antiquity.  ">
            <a:extLst>
              <a:ext uri="{FF2B5EF4-FFF2-40B4-BE49-F238E27FC236}">
                <a16:creationId xmlns:a16="http://schemas.microsoft.com/office/drawing/2014/main" id="{965D3966-8B68-230A-0F34-5F5D0F0919C4}"/>
              </a:ext>
            </a:extLst>
          </p:cNvPr>
          <p:cNvPicPr>
            <a:picLocks noGrp="1" noChangeAspect="1"/>
          </p:cNvPicPr>
          <p:nvPr>
            <p:ph sz="half" idx="13"/>
          </p:nvPr>
        </p:nvPicPr>
        <p:blipFill>
          <a:blip r:embed="rId2"/>
          <a:stretch>
            <a:fillRect/>
          </a:stretch>
        </p:blipFill>
        <p:spPr>
          <a:xfrm>
            <a:off x="1552575" y="1429257"/>
            <a:ext cx="3586163" cy="4590036"/>
          </a:xfrm>
        </p:spPr>
      </p:pic>
      <p:sp>
        <p:nvSpPr>
          <p:cNvPr id="3" name="Content Placeholder 2">
            <a:extLst>
              <a:ext uri="{FF2B5EF4-FFF2-40B4-BE49-F238E27FC236}">
                <a16:creationId xmlns:a16="http://schemas.microsoft.com/office/drawing/2014/main" id="{8CF56040-E486-DC8E-4E3A-0DD16706F0EB}"/>
              </a:ext>
            </a:extLst>
          </p:cNvPr>
          <p:cNvSpPr>
            <a:spLocks noGrp="1"/>
          </p:cNvSpPr>
          <p:nvPr>
            <p:ph sz="half" idx="1"/>
          </p:nvPr>
        </p:nvSpPr>
        <p:spPr>
          <a:xfrm>
            <a:off x="5514292" y="1285876"/>
            <a:ext cx="6453870" cy="4891087"/>
          </a:xfrm>
        </p:spPr>
        <p:txBody>
          <a:bodyPr>
            <a:noAutofit/>
          </a:bodyPr>
          <a:lstStyle/>
          <a:p>
            <a:pPr marL="0" indent="0">
              <a:lnSpc>
                <a:spcPct val="120000"/>
              </a:lnSpc>
              <a:spcBef>
                <a:spcPts val="0"/>
              </a:spcBef>
              <a:buNone/>
            </a:pPr>
            <a:r>
              <a:rPr lang="en-US" sz="2800" b="1" dirty="0">
                <a:latin typeface="Gill Sans MT" panose="020B0502020104020203" pitchFamily="34" charset="77"/>
              </a:rPr>
              <a:t>1 FTES </a:t>
            </a:r>
            <a:r>
              <a:rPr lang="en-US" sz="2800" dirty="0">
                <a:latin typeface="Gill Sans MT" panose="020B0502020104020203" pitchFamily="34" charset="77"/>
              </a:rPr>
              <a:t>=</a:t>
            </a:r>
          </a:p>
          <a:p>
            <a:pPr marL="457200" lvl="1">
              <a:lnSpc>
                <a:spcPct val="120000"/>
              </a:lnSpc>
              <a:spcBef>
                <a:spcPts val="0"/>
              </a:spcBef>
            </a:pPr>
            <a:r>
              <a:rPr lang="en-US" sz="2800" dirty="0">
                <a:latin typeface="Gill Sans MT" panose="020B0502020104020203" pitchFamily="34" charset="77"/>
              </a:rPr>
              <a:t>1 student </a:t>
            </a:r>
            <a:r>
              <a:rPr lang="en-US" sz="2800" i="1" dirty="0">
                <a:latin typeface="Gill Sans MT" panose="020B0502020104020203" pitchFamily="34" charset="77"/>
              </a:rPr>
              <a:t>enrolled in</a:t>
            </a:r>
          </a:p>
          <a:p>
            <a:pPr marL="457200" lvl="1">
              <a:lnSpc>
                <a:spcPct val="120000"/>
              </a:lnSpc>
              <a:spcBef>
                <a:spcPts val="0"/>
              </a:spcBef>
            </a:pPr>
            <a:r>
              <a:rPr lang="en-US" sz="2800" dirty="0">
                <a:latin typeface="Gill Sans MT" panose="020B0502020104020203" pitchFamily="34" charset="77"/>
              </a:rPr>
              <a:t>15 hours per week, </a:t>
            </a:r>
            <a:r>
              <a:rPr lang="en-US" sz="2800" i="1" dirty="0">
                <a:latin typeface="Gill Sans MT" panose="020B0502020104020203" pitchFamily="34" charset="77"/>
              </a:rPr>
              <a:t>for</a:t>
            </a:r>
          </a:p>
          <a:p>
            <a:pPr marL="457200" lvl="1">
              <a:lnSpc>
                <a:spcPct val="120000"/>
              </a:lnSpc>
              <a:spcBef>
                <a:spcPts val="0"/>
              </a:spcBef>
            </a:pPr>
            <a:r>
              <a:rPr lang="en-US" sz="2800" dirty="0">
                <a:latin typeface="Gill Sans MT" panose="020B0502020104020203" pitchFamily="34" charset="77"/>
              </a:rPr>
              <a:t>2 semesters of 17.5 weeks each (175 days)</a:t>
            </a:r>
          </a:p>
          <a:p>
            <a:pPr marL="457200" lvl="1" indent="0">
              <a:lnSpc>
                <a:spcPct val="120000"/>
              </a:lnSpc>
              <a:spcBef>
                <a:spcPts val="0"/>
              </a:spcBef>
              <a:buNone/>
            </a:pPr>
            <a:r>
              <a:rPr lang="en-US" sz="2800" dirty="0">
                <a:latin typeface="Gill Sans MT" panose="020B0502020104020203" pitchFamily="34" charset="77"/>
              </a:rPr>
              <a:t>	= 525 student contact hours (SCH)</a:t>
            </a:r>
            <a:endParaRPr lang="en-US" sz="2800" i="1" dirty="0">
              <a:latin typeface="Gill Sans MT" panose="020B0502020104020203" pitchFamily="34" charset="77"/>
            </a:endParaRPr>
          </a:p>
          <a:p>
            <a:pPr marL="0" indent="0">
              <a:lnSpc>
                <a:spcPct val="120000"/>
              </a:lnSpc>
              <a:spcBef>
                <a:spcPts val="0"/>
              </a:spcBef>
              <a:buNone/>
            </a:pPr>
            <a:endParaRPr lang="en-US" sz="1000" i="1" dirty="0">
              <a:latin typeface="Gill Sans MT" panose="020B0502020104020203" pitchFamily="34" charset="77"/>
            </a:endParaRPr>
          </a:p>
          <a:p>
            <a:pPr marL="0" indent="0">
              <a:lnSpc>
                <a:spcPct val="120000"/>
              </a:lnSpc>
              <a:spcBef>
                <a:spcPts val="0"/>
              </a:spcBef>
              <a:buNone/>
            </a:pPr>
            <a:r>
              <a:rPr lang="en-US" sz="2800" i="1" dirty="0">
                <a:latin typeface="Gill Sans MT" panose="020B0502020104020203" pitchFamily="34" charset="77"/>
              </a:rPr>
              <a:t>This concept of what constitutes a full-time student in this calculation is an artifact from our creation as a system in the early 1900s!</a:t>
            </a:r>
          </a:p>
          <a:p>
            <a:pPr marL="0" indent="0">
              <a:lnSpc>
                <a:spcPct val="120000"/>
              </a:lnSpc>
              <a:spcBef>
                <a:spcPts val="0"/>
              </a:spcBef>
              <a:buNone/>
            </a:pPr>
            <a:endParaRPr lang="en-US" sz="1000" i="1" dirty="0">
              <a:latin typeface="Gill Sans MT" panose="020B0502020104020203" pitchFamily="34" charset="77"/>
            </a:endParaRPr>
          </a:p>
        </p:txBody>
      </p:sp>
    </p:spTree>
    <p:extLst>
      <p:ext uri="{BB962C8B-B14F-4D97-AF65-F5344CB8AC3E}">
        <p14:creationId xmlns:p14="http://schemas.microsoft.com/office/powerpoint/2010/main" val="2047607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DF10-4C69-0697-9F70-4E7CC355378F}"/>
              </a:ext>
            </a:extLst>
          </p:cNvPr>
          <p:cNvSpPr>
            <a:spLocks noGrp="1"/>
          </p:cNvSpPr>
          <p:nvPr>
            <p:ph type="title"/>
          </p:nvPr>
        </p:nvSpPr>
        <p:spPr/>
        <p:txBody>
          <a:bodyPr>
            <a:normAutofit/>
          </a:bodyPr>
          <a:lstStyle/>
          <a:p>
            <a:r>
              <a:rPr lang="en-US" sz="4400" dirty="0"/>
              <a:t>Concept: Term-length Multiplier</a:t>
            </a:r>
          </a:p>
        </p:txBody>
      </p:sp>
      <p:sp>
        <p:nvSpPr>
          <p:cNvPr id="3" name="Content Placeholder 2">
            <a:extLst>
              <a:ext uri="{FF2B5EF4-FFF2-40B4-BE49-F238E27FC236}">
                <a16:creationId xmlns:a16="http://schemas.microsoft.com/office/drawing/2014/main" id="{49B4E236-BF33-7BB4-48B9-4C0A1FEF4FA7}"/>
              </a:ext>
            </a:extLst>
          </p:cNvPr>
          <p:cNvSpPr>
            <a:spLocks noGrp="1"/>
          </p:cNvSpPr>
          <p:nvPr>
            <p:ph sz="half" idx="1"/>
          </p:nvPr>
        </p:nvSpPr>
        <p:spPr>
          <a:xfrm>
            <a:off x="1175656" y="1825625"/>
            <a:ext cx="6473652" cy="4351338"/>
          </a:xfrm>
        </p:spPr>
        <p:txBody>
          <a:bodyPr>
            <a:normAutofit lnSpcReduction="10000"/>
          </a:bodyPr>
          <a:lstStyle/>
          <a:p>
            <a:r>
              <a:rPr lang="en-US" dirty="0">
                <a:latin typeface="Gill Sans MT" panose="020B0502020104020203" pitchFamily="34" charset="77"/>
              </a:rPr>
              <a:t>TLM is the number of weeks in a primary term with at least three days of instruction or examination.  </a:t>
            </a:r>
          </a:p>
          <a:p>
            <a:r>
              <a:rPr lang="en-US" dirty="0">
                <a:latin typeface="Gill Sans MT" panose="020B0502020104020203" pitchFamily="34" charset="77"/>
              </a:rPr>
              <a:t>The Chancellor’s Office sets the TLM for each college based on the college’s approved academic calendar.  </a:t>
            </a:r>
          </a:p>
          <a:p>
            <a:r>
              <a:rPr lang="en-US" dirty="0">
                <a:latin typeface="Gill Sans MT" panose="020B0502020104020203" pitchFamily="34" charset="77"/>
              </a:rPr>
              <a:t>Maximum TLM:</a:t>
            </a:r>
          </a:p>
          <a:p>
            <a:pPr lvl="1"/>
            <a:r>
              <a:rPr lang="en-US" dirty="0">
                <a:latin typeface="Gill Sans MT" panose="020B0502020104020203" pitchFamily="34" charset="77"/>
              </a:rPr>
              <a:t>17.5 for semesters</a:t>
            </a:r>
          </a:p>
          <a:p>
            <a:pPr lvl="1"/>
            <a:r>
              <a:rPr lang="en-US" dirty="0">
                <a:latin typeface="Gill Sans MT" panose="020B0502020104020203" pitchFamily="34" charset="77"/>
              </a:rPr>
              <a:t>11.67 for quarters</a:t>
            </a:r>
          </a:p>
          <a:p>
            <a:r>
              <a:rPr lang="en-US" dirty="0">
                <a:latin typeface="Gill Sans MT" panose="020B0502020104020203" pitchFamily="34" charset="77"/>
              </a:rPr>
              <a:t>Compressed calendar considerations</a:t>
            </a:r>
          </a:p>
          <a:p>
            <a:r>
              <a:rPr lang="en-US" dirty="0">
                <a:latin typeface="Gill Sans MT" panose="020B0502020104020203" pitchFamily="34" charset="77"/>
              </a:rPr>
              <a:t>Do you know your college’s approved TLM? </a:t>
            </a:r>
          </a:p>
          <a:p>
            <a:pPr marL="0" indent="0">
              <a:buNone/>
            </a:pPr>
            <a:endParaRPr lang="en-US" dirty="0">
              <a:latin typeface="Gill Sans MT" panose="020B0502020104020203" pitchFamily="34" charset="77"/>
            </a:endParaRPr>
          </a:p>
          <a:p>
            <a:pPr marL="0" indent="0">
              <a:buNone/>
            </a:pPr>
            <a:r>
              <a:rPr lang="en-US" dirty="0">
                <a:latin typeface="Gill Sans MT" panose="020B0502020104020203" pitchFamily="34" charset="77"/>
                <a:hlinkClick r:id="rId2"/>
              </a:rPr>
              <a:t>CCC Chancellor's Office 2022-23 Approved TLMs</a:t>
            </a:r>
            <a:endParaRPr lang="en-US" dirty="0">
              <a:latin typeface="Gill Sans MT" panose="020B0502020104020203" pitchFamily="34" charset="77"/>
            </a:endParaRPr>
          </a:p>
        </p:txBody>
      </p:sp>
      <p:pic>
        <p:nvPicPr>
          <p:cNvPr id="6" name="Content Placeholder 5" descr="Photography of a pen on a calendar&#10;">
            <a:extLst>
              <a:ext uri="{FF2B5EF4-FFF2-40B4-BE49-F238E27FC236}">
                <a16:creationId xmlns:a16="http://schemas.microsoft.com/office/drawing/2014/main" id="{9C7F9743-00BA-BBB7-BB57-5D6C6C16C18E}"/>
              </a:ext>
            </a:extLst>
          </p:cNvPr>
          <p:cNvPicPr>
            <a:picLocks noGrp="1" noChangeAspect="1"/>
          </p:cNvPicPr>
          <p:nvPr>
            <p:ph sz="half" idx="13"/>
          </p:nvPr>
        </p:nvPicPr>
        <p:blipFill>
          <a:blip r:embed="rId3"/>
          <a:stretch>
            <a:fillRect/>
          </a:stretch>
        </p:blipFill>
        <p:spPr>
          <a:xfrm>
            <a:off x="7815841" y="2059722"/>
            <a:ext cx="3705225" cy="3682423"/>
          </a:xfrm>
        </p:spPr>
      </p:pic>
    </p:spTree>
    <p:extLst>
      <p:ext uri="{BB962C8B-B14F-4D97-AF65-F5344CB8AC3E}">
        <p14:creationId xmlns:p14="http://schemas.microsoft.com/office/powerpoint/2010/main" val="1182659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A3EA3-B9CD-4A9D-7049-47001D23057B}"/>
              </a:ext>
            </a:extLst>
          </p:cNvPr>
          <p:cNvSpPr>
            <a:spLocks noGrp="1"/>
          </p:cNvSpPr>
          <p:nvPr>
            <p:ph type="title"/>
          </p:nvPr>
        </p:nvSpPr>
        <p:spPr/>
        <p:txBody>
          <a:bodyPr>
            <a:normAutofit/>
          </a:bodyPr>
          <a:lstStyle/>
          <a:p>
            <a:r>
              <a:rPr lang="en-US" sz="4400" dirty="0"/>
              <a:t>Concept: Census </a:t>
            </a:r>
          </a:p>
        </p:txBody>
      </p:sp>
      <p:pic>
        <p:nvPicPr>
          <p:cNvPr id="6" name="Content Placeholder 5" descr="Illustration of a generic magnifying glass over generic images of people.  Symbolizing counting, or census, or people.  &#10;&#10;">
            <a:extLst>
              <a:ext uri="{FF2B5EF4-FFF2-40B4-BE49-F238E27FC236}">
                <a16:creationId xmlns:a16="http://schemas.microsoft.com/office/drawing/2014/main" id="{B52D7A97-6E1B-4437-62A3-AF018BCBC3C8}"/>
              </a:ext>
            </a:extLst>
          </p:cNvPr>
          <p:cNvPicPr>
            <a:picLocks noGrp="1" noChangeAspect="1"/>
          </p:cNvPicPr>
          <p:nvPr>
            <p:ph sz="half" idx="1"/>
          </p:nvPr>
        </p:nvPicPr>
        <p:blipFill>
          <a:blip r:embed="rId2"/>
          <a:stretch>
            <a:fillRect/>
          </a:stretch>
        </p:blipFill>
        <p:spPr>
          <a:xfrm>
            <a:off x="1176338" y="2564423"/>
            <a:ext cx="2973387" cy="2873742"/>
          </a:xfrm>
        </p:spPr>
      </p:pic>
      <p:sp>
        <p:nvSpPr>
          <p:cNvPr id="4" name="Content Placeholder 3">
            <a:extLst>
              <a:ext uri="{FF2B5EF4-FFF2-40B4-BE49-F238E27FC236}">
                <a16:creationId xmlns:a16="http://schemas.microsoft.com/office/drawing/2014/main" id="{A6BCF00D-3DA2-F7FA-1B8C-0A5D0500625A}"/>
              </a:ext>
            </a:extLst>
          </p:cNvPr>
          <p:cNvSpPr>
            <a:spLocks noGrp="1"/>
          </p:cNvSpPr>
          <p:nvPr>
            <p:ph sz="half" idx="13"/>
          </p:nvPr>
        </p:nvSpPr>
        <p:spPr>
          <a:xfrm>
            <a:off x="4560277" y="1561171"/>
            <a:ext cx="6793522" cy="4615792"/>
          </a:xfrm>
        </p:spPr>
        <p:txBody>
          <a:bodyPr>
            <a:noAutofit/>
          </a:bodyPr>
          <a:lstStyle/>
          <a:p>
            <a:pPr marL="0" indent="0">
              <a:buNone/>
            </a:pPr>
            <a:r>
              <a:rPr lang="en-US" sz="2400" i="1" dirty="0">
                <a:latin typeface="Gill Sans MT" panose="020B0502020104020203" pitchFamily="34" charset="77"/>
              </a:rPr>
              <a:t>How many students can we claim for apportionment?</a:t>
            </a:r>
          </a:p>
          <a:p>
            <a:pPr marL="0" indent="0">
              <a:buNone/>
            </a:pPr>
            <a:endParaRPr lang="en-US" sz="1000" dirty="0">
              <a:latin typeface="Gill Sans MT" panose="020B0502020104020203" pitchFamily="34" charset="77"/>
            </a:endParaRPr>
          </a:p>
          <a:p>
            <a:pPr marL="0" indent="0">
              <a:buNone/>
            </a:pPr>
            <a:r>
              <a:rPr lang="en-US" sz="2400" dirty="0">
                <a:latin typeface="Gill Sans MT" panose="020B0502020104020203" pitchFamily="34" charset="77"/>
              </a:rPr>
              <a:t>Census Week – for WSCH Attendance Accounting</a:t>
            </a:r>
          </a:p>
          <a:p>
            <a:r>
              <a:rPr lang="en-US" sz="2400" dirty="0">
                <a:latin typeface="Gill Sans MT" panose="020B0502020104020203" pitchFamily="34" charset="77"/>
              </a:rPr>
              <a:t>The week nearest to 20% of the number of weeks in the primary term</a:t>
            </a:r>
          </a:p>
          <a:p>
            <a:r>
              <a:rPr lang="en-US" sz="2400" dirty="0">
                <a:latin typeface="Gill Sans MT" panose="020B0502020104020203" pitchFamily="34" charset="77"/>
              </a:rPr>
              <a:t>Monday of census week, unless a holiday, then following day.  </a:t>
            </a:r>
          </a:p>
          <a:p>
            <a:endParaRPr lang="en-US" sz="2400" dirty="0">
              <a:latin typeface="Gill Sans MT" panose="020B0502020104020203" pitchFamily="34" charset="77"/>
            </a:endParaRPr>
          </a:p>
          <a:p>
            <a:pPr marL="0" indent="0">
              <a:buNone/>
            </a:pPr>
            <a:r>
              <a:rPr lang="en-US" sz="2400" dirty="0">
                <a:latin typeface="Gill Sans MT" panose="020B0502020104020203" pitchFamily="34" charset="77"/>
              </a:rPr>
              <a:t>Census Day – for DSCH Attendance Accounting</a:t>
            </a:r>
          </a:p>
          <a:p>
            <a:r>
              <a:rPr lang="en-US" sz="2400" dirty="0">
                <a:latin typeface="Gill Sans MT" panose="020B0502020104020203" pitchFamily="34" charset="77"/>
              </a:rPr>
              <a:t>The day of the class meeting nearest 20% of the number of days the section is scheduled.</a:t>
            </a:r>
          </a:p>
          <a:p>
            <a:r>
              <a:rPr lang="en-US" sz="2400" dirty="0">
                <a:latin typeface="Gill Sans MT" panose="020B0502020104020203" pitchFamily="34" charset="77"/>
              </a:rPr>
              <a:t>If 20% is day one, then census is day two.  </a:t>
            </a:r>
          </a:p>
        </p:txBody>
      </p:sp>
    </p:spTree>
    <p:extLst>
      <p:ext uri="{BB962C8B-B14F-4D97-AF65-F5344CB8AC3E}">
        <p14:creationId xmlns:p14="http://schemas.microsoft.com/office/powerpoint/2010/main" val="1984764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B2DF4-0108-9185-AE43-6653B6868745}"/>
              </a:ext>
            </a:extLst>
          </p:cNvPr>
          <p:cNvSpPr>
            <a:spLocks noGrp="1"/>
          </p:cNvSpPr>
          <p:nvPr>
            <p:ph type="title"/>
          </p:nvPr>
        </p:nvSpPr>
        <p:spPr/>
        <p:txBody>
          <a:bodyPr>
            <a:normAutofit/>
          </a:bodyPr>
          <a:lstStyle/>
          <a:p>
            <a:r>
              <a:rPr lang="en-US" sz="4400" dirty="0"/>
              <a:t>Attendance Accounting Categories</a:t>
            </a:r>
          </a:p>
        </p:txBody>
      </p:sp>
      <p:sp>
        <p:nvSpPr>
          <p:cNvPr id="3" name="Content Placeholder 2">
            <a:extLst>
              <a:ext uri="{FF2B5EF4-FFF2-40B4-BE49-F238E27FC236}">
                <a16:creationId xmlns:a16="http://schemas.microsoft.com/office/drawing/2014/main" id="{65DBBEF8-07CE-FF14-B0B6-B23C1874DBC4}"/>
              </a:ext>
            </a:extLst>
          </p:cNvPr>
          <p:cNvSpPr>
            <a:spLocks noGrp="1"/>
          </p:cNvSpPr>
          <p:nvPr>
            <p:ph sz="half" idx="1"/>
          </p:nvPr>
        </p:nvSpPr>
        <p:spPr>
          <a:xfrm>
            <a:off x="1175655" y="1825625"/>
            <a:ext cx="9715502" cy="4351338"/>
          </a:xfrm>
        </p:spPr>
        <p:txBody>
          <a:bodyPr>
            <a:normAutofit/>
          </a:bodyPr>
          <a:lstStyle/>
          <a:p>
            <a:pPr marL="241300">
              <a:lnSpc>
                <a:spcPct val="90000"/>
              </a:lnSpc>
              <a:spcBef>
                <a:spcPts val="1205"/>
              </a:spcBef>
              <a:buFont typeface="Arial" panose="020B0604020202020204" pitchFamily="34" charset="0"/>
              <a:buChar char="•"/>
              <a:tabLst>
                <a:tab pos="241300" algn="l"/>
              </a:tabLst>
            </a:pPr>
            <a:r>
              <a:rPr lang="en-US" sz="2800" spc="-155" dirty="0">
                <a:latin typeface="Gill Sans MT" panose="020B0502020104020203" pitchFamily="34" charset="77"/>
                <a:cs typeface="Gill Sans" panose="020B0502020104020203" pitchFamily="34" charset="-79"/>
              </a:rPr>
              <a:t>Weekly</a:t>
            </a:r>
            <a:r>
              <a:rPr lang="en-US" sz="2800" spc="-204" dirty="0">
                <a:latin typeface="Gill Sans MT" panose="020B0502020104020203" pitchFamily="34" charset="77"/>
                <a:cs typeface="Gill Sans" panose="020B0502020104020203" pitchFamily="34" charset="-79"/>
              </a:rPr>
              <a:t> </a:t>
            </a:r>
            <a:r>
              <a:rPr lang="en-US" sz="2800" spc="-60" dirty="0">
                <a:latin typeface="Gill Sans MT" panose="020B0502020104020203" pitchFamily="34" charset="77"/>
                <a:cs typeface="Gill Sans" panose="020B0502020104020203" pitchFamily="34" charset="-79"/>
              </a:rPr>
              <a:t>Student</a:t>
            </a:r>
            <a:r>
              <a:rPr lang="en-US" sz="2800" spc="-170" dirty="0">
                <a:latin typeface="Gill Sans MT" panose="020B0502020104020203" pitchFamily="34" charset="77"/>
                <a:cs typeface="Gill Sans" panose="020B0502020104020203" pitchFamily="34" charset="-79"/>
              </a:rPr>
              <a:t> </a:t>
            </a:r>
            <a:r>
              <a:rPr lang="en-US" sz="2800" spc="-80" dirty="0">
                <a:latin typeface="Gill Sans MT" panose="020B0502020104020203" pitchFamily="34" charset="77"/>
                <a:cs typeface="Gill Sans" panose="020B0502020104020203" pitchFamily="34" charset="-79"/>
              </a:rPr>
              <a:t>Contact</a:t>
            </a:r>
            <a:r>
              <a:rPr lang="en-US" sz="2800" spc="-175" dirty="0">
                <a:latin typeface="Gill Sans MT" panose="020B0502020104020203" pitchFamily="34" charset="77"/>
                <a:cs typeface="Gill Sans" panose="020B0502020104020203" pitchFamily="34" charset="-79"/>
              </a:rPr>
              <a:t> </a:t>
            </a:r>
            <a:r>
              <a:rPr lang="en-US" sz="2800" spc="-20" dirty="0">
                <a:latin typeface="Gill Sans MT" panose="020B0502020104020203" pitchFamily="34" charset="77"/>
                <a:cs typeface="Gill Sans" panose="020B0502020104020203" pitchFamily="34" charset="-79"/>
              </a:rPr>
              <a:t>Hour (T5 58003.1(b))</a:t>
            </a:r>
            <a:endParaRPr lang="en-US" sz="2800" dirty="0">
              <a:latin typeface="Gill Sans MT" panose="020B0502020104020203" pitchFamily="34" charset="77"/>
              <a:cs typeface="Gill Sans" panose="020B0502020104020203" pitchFamily="34" charset="-79"/>
            </a:endParaRPr>
          </a:p>
          <a:p>
            <a:pPr marL="241300">
              <a:lnSpc>
                <a:spcPct val="90000"/>
              </a:lnSpc>
              <a:spcBef>
                <a:spcPts val="1100"/>
              </a:spcBef>
              <a:buFont typeface="Arial" panose="020B0604020202020204" pitchFamily="34" charset="0"/>
              <a:buChar char="•"/>
              <a:tabLst>
                <a:tab pos="241300" algn="l"/>
              </a:tabLst>
            </a:pPr>
            <a:r>
              <a:rPr lang="en-US" sz="2800" spc="-95" dirty="0">
                <a:latin typeface="Gill Sans MT" panose="020B0502020104020203" pitchFamily="34" charset="77"/>
                <a:cs typeface="Gill Sans" panose="020B0502020104020203" pitchFamily="34" charset="-79"/>
              </a:rPr>
              <a:t>Daily</a:t>
            </a:r>
            <a:r>
              <a:rPr lang="en-US" sz="2800" spc="-200" dirty="0">
                <a:latin typeface="Gill Sans MT" panose="020B0502020104020203" pitchFamily="34" charset="77"/>
                <a:cs typeface="Gill Sans" panose="020B0502020104020203" pitchFamily="34" charset="-79"/>
              </a:rPr>
              <a:t> </a:t>
            </a:r>
            <a:r>
              <a:rPr lang="en-US" sz="2800" spc="-60" dirty="0">
                <a:latin typeface="Gill Sans MT" panose="020B0502020104020203" pitchFamily="34" charset="77"/>
                <a:cs typeface="Gill Sans" panose="020B0502020104020203" pitchFamily="34" charset="-79"/>
              </a:rPr>
              <a:t>Student</a:t>
            </a:r>
            <a:r>
              <a:rPr lang="en-US" sz="2800" spc="-170" dirty="0">
                <a:latin typeface="Gill Sans MT" panose="020B0502020104020203" pitchFamily="34" charset="77"/>
                <a:cs typeface="Gill Sans" panose="020B0502020104020203" pitchFamily="34" charset="-79"/>
              </a:rPr>
              <a:t> </a:t>
            </a:r>
            <a:r>
              <a:rPr lang="en-US" sz="2800" spc="-80" dirty="0">
                <a:latin typeface="Gill Sans MT" panose="020B0502020104020203" pitchFamily="34" charset="77"/>
                <a:cs typeface="Gill Sans" panose="020B0502020104020203" pitchFamily="34" charset="-79"/>
              </a:rPr>
              <a:t>Contact</a:t>
            </a:r>
            <a:r>
              <a:rPr lang="en-US" sz="2800" spc="-190" dirty="0">
                <a:latin typeface="Gill Sans MT" panose="020B0502020104020203" pitchFamily="34" charset="77"/>
                <a:cs typeface="Gill Sans" panose="020B0502020104020203" pitchFamily="34" charset="-79"/>
              </a:rPr>
              <a:t> </a:t>
            </a:r>
            <a:r>
              <a:rPr lang="en-US" sz="2800" spc="-20" dirty="0">
                <a:latin typeface="Gill Sans MT" panose="020B0502020104020203" pitchFamily="34" charset="77"/>
                <a:cs typeface="Gill Sans" panose="020B0502020104020203" pitchFamily="34" charset="-79"/>
              </a:rPr>
              <a:t>Hour (T5 58003.1(c))</a:t>
            </a:r>
          </a:p>
          <a:p>
            <a:pPr marL="241300">
              <a:lnSpc>
                <a:spcPct val="90000"/>
              </a:lnSpc>
              <a:spcBef>
                <a:spcPts val="1100"/>
              </a:spcBef>
              <a:buFont typeface="Arial" panose="020B0604020202020204" pitchFamily="34" charset="0"/>
              <a:buChar char="•"/>
              <a:tabLst>
                <a:tab pos="241300" algn="l"/>
              </a:tabLst>
            </a:pPr>
            <a:r>
              <a:rPr lang="en-US" sz="2800" spc="-85" dirty="0">
                <a:latin typeface="Gill Sans MT" panose="020B0502020104020203" pitchFamily="34" charset="77"/>
                <a:cs typeface="Gill Sans" panose="020B0502020104020203" pitchFamily="34" charset="-79"/>
              </a:rPr>
              <a:t>Actual</a:t>
            </a:r>
            <a:r>
              <a:rPr lang="en-US" sz="2800" spc="-210" dirty="0">
                <a:latin typeface="Gill Sans MT" panose="020B0502020104020203" pitchFamily="34" charset="77"/>
                <a:cs typeface="Gill Sans" panose="020B0502020104020203" pitchFamily="34" charset="-79"/>
              </a:rPr>
              <a:t> </a:t>
            </a:r>
            <a:r>
              <a:rPr lang="en-US" sz="2800" spc="-110" dirty="0">
                <a:latin typeface="Gill Sans MT" panose="020B0502020104020203" pitchFamily="34" charset="77"/>
                <a:cs typeface="Gill Sans" panose="020B0502020104020203" pitchFamily="34" charset="-79"/>
              </a:rPr>
              <a:t>Hours</a:t>
            </a:r>
            <a:r>
              <a:rPr lang="en-US" sz="2800" spc="-215" dirty="0">
                <a:latin typeface="Gill Sans MT" panose="020B0502020104020203" pitchFamily="34" charset="77"/>
                <a:cs typeface="Gill Sans" panose="020B0502020104020203" pitchFamily="34" charset="-79"/>
              </a:rPr>
              <a:t> </a:t>
            </a:r>
            <a:r>
              <a:rPr lang="en-US" sz="2800" spc="-10" dirty="0">
                <a:latin typeface="Gill Sans MT" panose="020B0502020104020203" pitchFamily="34" charset="77"/>
                <a:cs typeface="Gill Sans" panose="020B0502020104020203" pitchFamily="34" charset="-79"/>
              </a:rPr>
              <a:t>of</a:t>
            </a:r>
            <a:r>
              <a:rPr lang="en-US" sz="2800" spc="-225" dirty="0">
                <a:latin typeface="Gill Sans MT" panose="020B0502020104020203" pitchFamily="34" charset="77"/>
                <a:cs typeface="Gill Sans" panose="020B0502020104020203" pitchFamily="34" charset="-79"/>
              </a:rPr>
              <a:t> </a:t>
            </a:r>
            <a:r>
              <a:rPr lang="en-US" sz="2800" spc="-75" dirty="0">
                <a:latin typeface="Gill Sans MT" panose="020B0502020104020203" pitchFamily="34" charset="77"/>
                <a:cs typeface="Gill Sans" panose="020B0502020104020203" pitchFamily="34" charset="-79"/>
              </a:rPr>
              <a:t>Attendance </a:t>
            </a:r>
            <a:r>
              <a:rPr lang="en-US" sz="2800" spc="-85" dirty="0">
                <a:latin typeface="Gill Sans MT" panose="020B0502020104020203" pitchFamily="34" charset="77"/>
                <a:cs typeface="Gill Sans" panose="020B0502020104020203" pitchFamily="34" charset="-79"/>
              </a:rPr>
              <a:t>(Positive</a:t>
            </a:r>
            <a:r>
              <a:rPr lang="en-US" sz="2800" spc="-190" dirty="0">
                <a:latin typeface="Gill Sans MT" panose="020B0502020104020203" pitchFamily="34" charset="77"/>
                <a:cs typeface="Gill Sans" panose="020B0502020104020203" pitchFamily="34" charset="-79"/>
              </a:rPr>
              <a:t> </a:t>
            </a:r>
            <a:r>
              <a:rPr lang="en-US" sz="2800" spc="-10" dirty="0">
                <a:latin typeface="Gill Sans MT" panose="020B0502020104020203" pitchFamily="34" charset="77"/>
                <a:cs typeface="Gill Sans" panose="020B0502020104020203" pitchFamily="34" charset="-79"/>
              </a:rPr>
              <a:t>Attendance) (T5 58003.1(d))</a:t>
            </a:r>
            <a:endParaRPr lang="en-US" sz="2800" dirty="0">
              <a:latin typeface="Gill Sans MT" panose="020B0502020104020203" pitchFamily="34" charset="77"/>
              <a:cs typeface="Gill Sans" panose="020B0502020104020203" pitchFamily="34" charset="-79"/>
            </a:endParaRPr>
          </a:p>
          <a:p>
            <a:pPr marL="241300" marR="5080">
              <a:lnSpc>
                <a:spcPct val="90000"/>
              </a:lnSpc>
              <a:spcBef>
                <a:spcPts val="1010"/>
              </a:spcBef>
              <a:buFont typeface="Arial" panose="020B0604020202020204" pitchFamily="34" charset="0"/>
              <a:buChar char="•"/>
              <a:tabLst>
                <a:tab pos="241300" algn="l"/>
              </a:tabLst>
            </a:pPr>
            <a:r>
              <a:rPr lang="en-US" sz="2800" spc="-60" dirty="0">
                <a:latin typeface="Gill Sans MT" panose="020B0502020104020203" pitchFamily="34" charset="77"/>
                <a:cs typeface="Gill Sans" panose="020B0502020104020203" pitchFamily="34" charset="-79"/>
              </a:rPr>
              <a:t>Alternative</a:t>
            </a:r>
            <a:r>
              <a:rPr lang="en-US" sz="2800" spc="-140" dirty="0">
                <a:latin typeface="Gill Sans MT" panose="020B0502020104020203" pitchFamily="34" charset="77"/>
                <a:cs typeface="Gill Sans" panose="020B0502020104020203" pitchFamily="34" charset="-79"/>
              </a:rPr>
              <a:t> </a:t>
            </a:r>
            <a:r>
              <a:rPr lang="en-US" sz="2800" spc="-90" dirty="0">
                <a:latin typeface="Gill Sans MT" panose="020B0502020104020203" pitchFamily="34" charset="77"/>
                <a:cs typeface="Gill Sans" panose="020B0502020104020203" pitchFamily="34" charset="-79"/>
              </a:rPr>
              <a:t>Attendance</a:t>
            </a:r>
            <a:r>
              <a:rPr lang="en-US" sz="2800" spc="-140" dirty="0">
                <a:latin typeface="Gill Sans MT" panose="020B0502020104020203" pitchFamily="34" charset="77"/>
                <a:cs typeface="Gill Sans" panose="020B0502020104020203" pitchFamily="34" charset="-79"/>
              </a:rPr>
              <a:t> </a:t>
            </a:r>
            <a:r>
              <a:rPr lang="en-US" sz="2800" spc="-85" dirty="0">
                <a:latin typeface="Gill Sans MT" panose="020B0502020104020203" pitchFamily="34" charset="77"/>
                <a:cs typeface="Gill Sans" panose="020B0502020104020203" pitchFamily="34" charset="-79"/>
              </a:rPr>
              <a:t>Accounting</a:t>
            </a:r>
            <a:r>
              <a:rPr lang="en-US" sz="2800" spc="-165" dirty="0">
                <a:latin typeface="Gill Sans MT" panose="020B0502020104020203" pitchFamily="34" charset="77"/>
                <a:cs typeface="Gill Sans" panose="020B0502020104020203" pitchFamily="34" charset="-79"/>
              </a:rPr>
              <a:t> </a:t>
            </a:r>
            <a:r>
              <a:rPr lang="en-US" sz="2800" spc="-30" dirty="0">
                <a:latin typeface="Gill Sans MT" panose="020B0502020104020203" pitchFamily="34" charset="77"/>
                <a:cs typeface="Gill Sans" panose="020B0502020104020203" pitchFamily="34" charset="-79"/>
              </a:rPr>
              <a:t>Method </a:t>
            </a:r>
            <a:r>
              <a:rPr lang="en-US" sz="2800" spc="-70" dirty="0">
                <a:latin typeface="Gill Sans MT" panose="020B0502020104020203" pitchFamily="34" charset="77"/>
                <a:cs typeface="Gill Sans" panose="020B0502020104020203" pitchFamily="34" charset="-79"/>
              </a:rPr>
              <a:t>(Independent</a:t>
            </a:r>
            <a:r>
              <a:rPr lang="en-US" sz="2800" spc="-150" dirty="0">
                <a:latin typeface="Gill Sans MT" panose="020B0502020104020203" pitchFamily="34" charset="77"/>
                <a:cs typeface="Gill Sans" panose="020B0502020104020203" pitchFamily="34" charset="-79"/>
              </a:rPr>
              <a:t> </a:t>
            </a:r>
            <a:r>
              <a:rPr lang="en-US" sz="2800" spc="-80" dirty="0">
                <a:latin typeface="Gill Sans MT" panose="020B0502020104020203" pitchFamily="34" charset="77"/>
                <a:cs typeface="Gill Sans" panose="020B0502020104020203" pitchFamily="34" charset="-79"/>
              </a:rPr>
              <a:t>Study/Work</a:t>
            </a:r>
            <a:r>
              <a:rPr lang="en-US" sz="2800" spc="-140" dirty="0">
                <a:latin typeface="Gill Sans MT" panose="020B0502020104020203" pitchFamily="34" charset="77"/>
                <a:cs typeface="Gill Sans" panose="020B0502020104020203" pitchFamily="34" charset="-79"/>
              </a:rPr>
              <a:t> </a:t>
            </a:r>
            <a:r>
              <a:rPr lang="en-US" sz="2800" spc="-20" dirty="0">
                <a:latin typeface="Gill Sans MT" panose="020B0502020104020203" pitchFamily="34" charset="77"/>
                <a:cs typeface="Gill Sans" panose="020B0502020104020203" pitchFamily="34" charset="-79"/>
              </a:rPr>
              <a:t>Experience/Online)</a:t>
            </a:r>
          </a:p>
          <a:p>
            <a:pPr marL="698500" marR="5080" lvl="1">
              <a:lnSpc>
                <a:spcPct val="90000"/>
              </a:lnSpc>
              <a:spcBef>
                <a:spcPts val="1010"/>
              </a:spcBef>
              <a:buFont typeface="Arial" panose="020B0604020202020204" pitchFamily="34" charset="0"/>
              <a:buChar char="•"/>
              <a:tabLst>
                <a:tab pos="241300" algn="l"/>
              </a:tabLst>
            </a:pPr>
            <a:r>
              <a:rPr lang="en-US" sz="2800" spc="-60" dirty="0">
                <a:latin typeface="Gill Sans MT" panose="020B0502020104020203" pitchFamily="34" charset="77"/>
                <a:cs typeface="Gill Sans" panose="020B0502020104020203" pitchFamily="34" charset="-79"/>
              </a:rPr>
              <a:t>Alternative</a:t>
            </a:r>
            <a:r>
              <a:rPr lang="en-US" sz="2800" spc="-140" dirty="0">
                <a:latin typeface="Gill Sans MT" panose="020B0502020104020203" pitchFamily="34" charset="77"/>
                <a:cs typeface="Gill Sans" panose="020B0502020104020203" pitchFamily="34" charset="-79"/>
              </a:rPr>
              <a:t> </a:t>
            </a:r>
            <a:r>
              <a:rPr lang="en-US" sz="2800" spc="-90" dirty="0">
                <a:latin typeface="Gill Sans MT" panose="020B0502020104020203" pitchFamily="34" charset="77"/>
                <a:cs typeface="Gill Sans" panose="020B0502020104020203" pitchFamily="34" charset="-79"/>
              </a:rPr>
              <a:t>Attendance</a:t>
            </a:r>
            <a:r>
              <a:rPr lang="en-US" sz="2800" spc="-140" dirty="0">
                <a:latin typeface="Gill Sans MT" panose="020B0502020104020203" pitchFamily="34" charset="77"/>
                <a:cs typeface="Gill Sans" panose="020B0502020104020203" pitchFamily="34" charset="-79"/>
              </a:rPr>
              <a:t> </a:t>
            </a:r>
            <a:r>
              <a:rPr lang="en-US" sz="2800" spc="-85" dirty="0">
                <a:latin typeface="Gill Sans MT" panose="020B0502020104020203" pitchFamily="34" charset="77"/>
                <a:cs typeface="Gill Sans" panose="020B0502020104020203" pitchFamily="34" charset="-79"/>
              </a:rPr>
              <a:t>Accounting</a:t>
            </a:r>
            <a:r>
              <a:rPr lang="en-US" sz="2800" spc="-165" dirty="0">
                <a:latin typeface="Gill Sans MT" panose="020B0502020104020203" pitchFamily="34" charset="77"/>
                <a:cs typeface="Gill Sans" panose="020B0502020104020203" pitchFamily="34" charset="-79"/>
              </a:rPr>
              <a:t> </a:t>
            </a:r>
            <a:r>
              <a:rPr lang="en-US" sz="2800" spc="-30" dirty="0">
                <a:latin typeface="Gill Sans MT" panose="020B0502020104020203" pitchFamily="34" charset="77"/>
                <a:cs typeface="Gill Sans" panose="020B0502020104020203" pitchFamily="34" charset="-79"/>
              </a:rPr>
              <a:t>Method- Weekly Census or Daily Census (T5 58003.1(f)(1))</a:t>
            </a:r>
          </a:p>
          <a:p>
            <a:pPr marL="698500" marR="5080" lvl="1">
              <a:lnSpc>
                <a:spcPct val="90000"/>
              </a:lnSpc>
              <a:spcBef>
                <a:spcPts val="1010"/>
              </a:spcBef>
              <a:buFont typeface="Arial" panose="020B0604020202020204" pitchFamily="34" charset="0"/>
              <a:buChar char="•"/>
              <a:tabLst>
                <a:tab pos="241300" algn="l"/>
              </a:tabLst>
            </a:pPr>
            <a:r>
              <a:rPr lang="en-US" sz="2800" spc="-60" dirty="0">
                <a:latin typeface="Gill Sans MT" panose="020B0502020104020203" pitchFamily="34" charset="77"/>
                <a:cs typeface="Gill Sans" panose="020B0502020104020203" pitchFamily="34" charset="-79"/>
              </a:rPr>
              <a:t>Alternative</a:t>
            </a:r>
            <a:r>
              <a:rPr lang="en-US" sz="2800" spc="-140" dirty="0">
                <a:latin typeface="Gill Sans MT" panose="020B0502020104020203" pitchFamily="34" charset="77"/>
                <a:cs typeface="Gill Sans" panose="020B0502020104020203" pitchFamily="34" charset="-79"/>
              </a:rPr>
              <a:t> </a:t>
            </a:r>
            <a:r>
              <a:rPr lang="en-US" sz="2800" spc="-90" dirty="0">
                <a:latin typeface="Gill Sans MT" panose="020B0502020104020203" pitchFamily="34" charset="77"/>
                <a:cs typeface="Gill Sans" panose="020B0502020104020203" pitchFamily="34" charset="-79"/>
              </a:rPr>
              <a:t>Attendance</a:t>
            </a:r>
            <a:r>
              <a:rPr lang="en-US" sz="2800" spc="-140" dirty="0">
                <a:latin typeface="Gill Sans MT" panose="020B0502020104020203" pitchFamily="34" charset="77"/>
                <a:cs typeface="Gill Sans" panose="020B0502020104020203" pitchFamily="34" charset="-79"/>
              </a:rPr>
              <a:t> </a:t>
            </a:r>
            <a:r>
              <a:rPr lang="en-US" sz="2800" spc="-85" dirty="0">
                <a:latin typeface="Gill Sans MT" panose="020B0502020104020203" pitchFamily="34" charset="77"/>
                <a:cs typeface="Gill Sans" panose="020B0502020104020203" pitchFamily="34" charset="-79"/>
              </a:rPr>
              <a:t>Accounting</a:t>
            </a:r>
            <a:r>
              <a:rPr lang="en-US" sz="2800" spc="-165" dirty="0">
                <a:latin typeface="Gill Sans MT" panose="020B0502020104020203" pitchFamily="34" charset="77"/>
                <a:cs typeface="Gill Sans" panose="020B0502020104020203" pitchFamily="34" charset="-79"/>
              </a:rPr>
              <a:t> </a:t>
            </a:r>
            <a:r>
              <a:rPr lang="en-US" sz="2800" spc="-30" dirty="0">
                <a:latin typeface="Gill Sans MT" panose="020B0502020104020203" pitchFamily="34" charset="77"/>
                <a:cs typeface="Gill Sans" panose="020B0502020104020203" pitchFamily="34" charset="-79"/>
              </a:rPr>
              <a:t>Method- Noncredit (T5 58003.1(f)(2))</a:t>
            </a:r>
            <a:endParaRPr lang="en-US" sz="2800" dirty="0">
              <a:latin typeface="Gill Sans MT" panose="020B0502020104020203" pitchFamily="34" charset="77"/>
              <a:cs typeface="Gill Sans" panose="020B0502020104020203" pitchFamily="34" charset="-79"/>
            </a:endParaRPr>
          </a:p>
          <a:p>
            <a:endParaRPr lang="en-US" dirty="0"/>
          </a:p>
        </p:txBody>
      </p:sp>
    </p:spTree>
    <p:extLst>
      <p:ext uri="{BB962C8B-B14F-4D97-AF65-F5344CB8AC3E}">
        <p14:creationId xmlns:p14="http://schemas.microsoft.com/office/powerpoint/2010/main" val="3310492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3C54-635B-B64D-A372-9844F01AB2CE}"/>
              </a:ext>
            </a:extLst>
          </p:cNvPr>
          <p:cNvSpPr>
            <a:spLocks noGrp="1"/>
          </p:cNvSpPr>
          <p:nvPr>
            <p:ph type="title"/>
          </p:nvPr>
        </p:nvSpPr>
        <p:spPr/>
        <p:txBody>
          <a:bodyPr>
            <a:normAutofit/>
          </a:bodyPr>
          <a:lstStyle/>
          <a:p>
            <a:r>
              <a:rPr lang="en-US" sz="4400" dirty="0"/>
              <a:t>Choosing the Correct Method</a:t>
            </a:r>
          </a:p>
        </p:txBody>
      </p:sp>
      <p:sp>
        <p:nvSpPr>
          <p:cNvPr id="3" name="Content Placeholder 2">
            <a:extLst>
              <a:ext uri="{FF2B5EF4-FFF2-40B4-BE49-F238E27FC236}">
                <a16:creationId xmlns:a16="http://schemas.microsoft.com/office/drawing/2014/main" id="{E93B1388-0852-BD14-35FC-A2E80D96220C}"/>
              </a:ext>
            </a:extLst>
          </p:cNvPr>
          <p:cNvSpPr>
            <a:spLocks noGrp="1"/>
          </p:cNvSpPr>
          <p:nvPr>
            <p:ph sz="half" idx="1"/>
          </p:nvPr>
        </p:nvSpPr>
        <p:spPr>
          <a:xfrm>
            <a:off x="1175655" y="1825625"/>
            <a:ext cx="10178141" cy="4351338"/>
          </a:xfrm>
        </p:spPr>
        <p:txBody>
          <a:bodyPr>
            <a:normAutofit fontScale="92500" lnSpcReduction="20000"/>
          </a:bodyPr>
          <a:lstStyle/>
          <a:p>
            <a:pPr marL="0" indent="0">
              <a:lnSpc>
                <a:spcPct val="110000"/>
              </a:lnSpc>
              <a:spcBef>
                <a:spcPts val="850"/>
              </a:spcBef>
              <a:buNone/>
            </a:pPr>
            <a:r>
              <a:rPr lang="en-US" sz="3300" spc="-130" dirty="0">
                <a:latin typeface="Gill Sans MT" panose="020B0502020104020203" pitchFamily="34" charset="77"/>
                <a:cs typeface="Gill Sans" panose="020B0502020104020203" pitchFamily="34" charset="-79"/>
              </a:rPr>
              <a:t>For</a:t>
            </a:r>
            <a:r>
              <a:rPr lang="en-US" sz="3300" spc="-175" dirty="0">
                <a:latin typeface="Gill Sans MT" panose="020B0502020104020203" pitchFamily="34" charset="77"/>
                <a:cs typeface="Gill Sans" panose="020B0502020104020203" pitchFamily="34" charset="-79"/>
              </a:rPr>
              <a:t> classes</a:t>
            </a:r>
            <a:r>
              <a:rPr lang="en-US" sz="3300" spc="-145" dirty="0">
                <a:latin typeface="Gill Sans MT" panose="020B0502020104020203" pitchFamily="34" charset="77"/>
                <a:cs typeface="Gill Sans" panose="020B0502020104020203" pitchFamily="34" charset="-79"/>
              </a:rPr>
              <a:t> </a:t>
            </a:r>
            <a:r>
              <a:rPr lang="en-US" sz="3300" dirty="0">
                <a:latin typeface="Gill Sans MT" panose="020B0502020104020203" pitchFamily="34" charset="77"/>
                <a:cs typeface="Gill Sans" panose="020B0502020104020203" pitchFamily="34" charset="-79"/>
              </a:rPr>
              <a:t>with</a:t>
            </a:r>
            <a:r>
              <a:rPr lang="en-US" sz="3300" spc="-160" dirty="0">
                <a:latin typeface="Gill Sans MT" panose="020B0502020104020203" pitchFamily="34" charset="77"/>
                <a:cs typeface="Gill Sans" panose="020B0502020104020203" pitchFamily="34" charset="-79"/>
              </a:rPr>
              <a:t> </a:t>
            </a:r>
            <a:r>
              <a:rPr lang="en-US" sz="3300" spc="-185" dirty="0">
                <a:latin typeface="Gill Sans MT" panose="020B0502020104020203" pitchFamily="34" charset="77"/>
                <a:cs typeface="Gill Sans" panose="020B0502020104020203" pitchFamily="34" charset="-79"/>
              </a:rPr>
              <a:t>synchronous</a:t>
            </a:r>
            <a:r>
              <a:rPr lang="en-US" sz="3300" spc="-170" dirty="0">
                <a:latin typeface="Gill Sans MT" panose="020B0502020104020203" pitchFamily="34" charset="77"/>
                <a:cs typeface="Gill Sans" panose="020B0502020104020203" pitchFamily="34" charset="-79"/>
              </a:rPr>
              <a:t> </a:t>
            </a:r>
            <a:r>
              <a:rPr lang="en-US" sz="3300" spc="-10" dirty="0">
                <a:latin typeface="Gill Sans MT" panose="020B0502020104020203" pitchFamily="34" charset="77"/>
                <a:cs typeface="Gill Sans" panose="020B0502020104020203" pitchFamily="34" charset="-79"/>
              </a:rPr>
              <a:t>instruction:</a:t>
            </a:r>
            <a:endParaRPr lang="en-US" sz="3300" dirty="0">
              <a:latin typeface="Gill Sans MT" panose="020B0502020104020203" pitchFamily="34" charset="77"/>
              <a:cs typeface="Gill Sans" panose="020B0502020104020203" pitchFamily="34" charset="-79"/>
            </a:endParaRPr>
          </a:p>
          <a:p>
            <a:pPr marL="697865" indent="-228600">
              <a:lnSpc>
                <a:spcPct val="110000"/>
              </a:lnSpc>
              <a:spcBef>
                <a:spcPts val="640"/>
              </a:spcBef>
              <a:buFont typeface="Arial" panose="020B0604020202020204" pitchFamily="34" charset="0"/>
              <a:buChar char="•"/>
              <a:tabLst>
                <a:tab pos="698500" algn="l"/>
              </a:tabLst>
            </a:pPr>
            <a:r>
              <a:rPr lang="en-US" sz="3300" spc="-140" dirty="0">
                <a:latin typeface="Gill Sans MT" panose="020B0502020104020203" pitchFamily="34" charset="77"/>
                <a:cs typeface="Gill Sans" panose="020B0502020104020203" pitchFamily="34" charset="-79"/>
              </a:rPr>
              <a:t>Weekly</a:t>
            </a:r>
            <a:r>
              <a:rPr lang="en-US" sz="3300" spc="-160" dirty="0">
                <a:latin typeface="Gill Sans MT" panose="020B0502020104020203" pitchFamily="34" charset="77"/>
                <a:cs typeface="Gill Sans" panose="020B0502020104020203" pitchFamily="34" charset="-79"/>
              </a:rPr>
              <a:t> </a:t>
            </a:r>
            <a:r>
              <a:rPr lang="en-US" sz="3300" spc="-50" dirty="0">
                <a:latin typeface="Gill Sans MT" panose="020B0502020104020203" pitchFamily="34" charset="77"/>
                <a:cs typeface="Gill Sans" panose="020B0502020104020203" pitchFamily="34" charset="-79"/>
              </a:rPr>
              <a:t>Student</a:t>
            </a:r>
            <a:r>
              <a:rPr lang="en-US" sz="3300" spc="-190" dirty="0">
                <a:latin typeface="Gill Sans MT" panose="020B0502020104020203" pitchFamily="34" charset="77"/>
                <a:cs typeface="Gill Sans" panose="020B0502020104020203" pitchFamily="34" charset="-79"/>
              </a:rPr>
              <a:t> </a:t>
            </a:r>
            <a:r>
              <a:rPr lang="en-US" sz="3300" spc="-75" dirty="0">
                <a:latin typeface="Gill Sans MT" panose="020B0502020104020203" pitchFamily="34" charset="77"/>
                <a:cs typeface="Gill Sans" panose="020B0502020104020203" pitchFamily="34" charset="-79"/>
              </a:rPr>
              <a:t>Contact</a:t>
            </a:r>
            <a:r>
              <a:rPr lang="en-US" sz="3300" spc="-135" dirty="0">
                <a:latin typeface="Gill Sans MT" panose="020B0502020104020203" pitchFamily="34" charset="77"/>
                <a:cs typeface="Gill Sans" panose="020B0502020104020203" pitchFamily="34" charset="-79"/>
              </a:rPr>
              <a:t> </a:t>
            </a:r>
            <a:r>
              <a:rPr lang="en-US" sz="3300" spc="-20" dirty="0">
                <a:latin typeface="Gill Sans MT" panose="020B0502020104020203" pitchFamily="34" charset="77"/>
                <a:cs typeface="Gill Sans" panose="020B0502020104020203" pitchFamily="34" charset="-79"/>
              </a:rPr>
              <a:t>Hour</a:t>
            </a:r>
            <a:endParaRPr lang="en-US" sz="3300" dirty="0">
              <a:latin typeface="Gill Sans MT" panose="020B0502020104020203" pitchFamily="34" charset="77"/>
              <a:cs typeface="Gill Sans" panose="020B0502020104020203" pitchFamily="34" charset="-79"/>
            </a:endParaRPr>
          </a:p>
          <a:p>
            <a:pPr marL="697865" indent="-228600">
              <a:lnSpc>
                <a:spcPct val="110000"/>
              </a:lnSpc>
              <a:spcBef>
                <a:spcPts val="600"/>
              </a:spcBef>
              <a:buFont typeface="Arial" panose="020B0604020202020204" pitchFamily="34" charset="0"/>
              <a:buChar char="•"/>
              <a:tabLst>
                <a:tab pos="698500" algn="l"/>
              </a:tabLst>
            </a:pPr>
            <a:r>
              <a:rPr lang="en-US" sz="3300" spc="-90" dirty="0">
                <a:latin typeface="Gill Sans MT" panose="020B0502020104020203" pitchFamily="34" charset="77"/>
                <a:cs typeface="Gill Sans" panose="020B0502020104020203" pitchFamily="34" charset="-79"/>
              </a:rPr>
              <a:t>Daily</a:t>
            </a:r>
            <a:r>
              <a:rPr lang="en-US" sz="3300" spc="-135" dirty="0">
                <a:latin typeface="Gill Sans MT" panose="020B0502020104020203" pitchFamily="34" charset="77"/>
                <a:cs typeface="Gill Sans" panose="020B0502020104020203" pitchFamily="34" charset="-79"/>
              </a:rPr>
              <a:t> </a:t>
            </a:r>
            <a:r>
              <a:rPr lang="en-US" sz="3300" spc="-50" dirty="0">
                <a:latin typeface="Gill Sans MT" panose="020B0502020104020203" pitchFamily="34" charset="77"/>
                <a:cs typeface="Gill Sans" panose="020B0502020104020203" pitchFamily="34" charset="-79"/>
              </a:rPr>
              <a:t>Student</a:t>
            </a:r>
            <a:r>
              <a:rPr lang="en-US" sz="3300" spc="-185" dirty="0">
                <a:latin typeface="Gill Sans MT" panose="020B0502020104020203" pitchFamily="34" charset="77"/>
                <a:cs typeface="Gill Sans" panose="020B0502020104020203" pitchFamily="34" charset="-79"/>
              </a:rPr>
              <a:t> </a:t>
            </a:r>
            <a:r>
              <a:rPr lang="en-US" sz="3300" spc="-75" dirty="0">
                <a:latin typeface="Gill Sans MT" panose="020B0502020104020203" pitchFamily="34" charset="77"/>
                <a:cs typeface="Gill Sans" panose="020B0502020104020203" pitchFamily="34" charset="-79"/>
              </a:rPr>
              <a:t>Contact</a:t>
            </a:r>
            <a:r>
              <a:rPr lang="en-US" sz="3300" spc="-130" dirty="0">
                <a:latin typeface="Gill Sans MT" panose="020B0502020104020203" pitchFamily="34" charset="77"/>
                <a:cs typeface="Gill Sans" panose="020B0502020104020203" pitchFamily="34" charset="-79"/>
              </a:rPr>
              <a:t> </a:t>
            </a:r>
            <a:r>
              <a:rPr lang="en-US" sz="3300" spc="-20" dirty="0">
                <a:latin typeface="Gill Sans MT" panose="020B0502020104020203" pitchFamily="34" charset="77"/>
                <a:cs typeface="Gill Sans" panose="020B0502020104020203" pitchFamily="34" charset="-79"/>
              </a:rPr>
              <a:t>Hour</a:t>
            </a:r>
            <a:endParaRPr lang="en-US" sz="3300" dirty="0">
              <a:latin typeface="Gill Sans MT" panose="020B0502020104020203" pitchFamily="34" charset="77"/>
              <a:cs typeface="Gill Sans" panose="020B0502020104020203" pitchFamily="34" charset="-79"/>
            </a:endParaRPr>
          </a:p>
          <a:p>
            <a:pPr marL="697865" indent="-228600">
              <a:lnSpc>
                <a:spcPct val="110000"/>
              </a:lnSpc>
              <a:spcBef>
                <a:spcPts val="575"/>
              </a:spcBef>
              <a:buFont typeface="Arial" panose="020B0604020202020204" pitchFamily="34" charset="0"/>
              <a:buChar char="•"/>
              <a:tabLst>
                <a:tab pos="698500" algn="l"/>
              </a:tabLst>
            </a:pPr>
            <a:r>
              <a:rPr lang="en-US" sz="3300" spc="-70" dirty="0">
                <a:latin typeface="Gill Sans MT" panose="020B0502020104020203" pitchFamily="34" charset="77"/>
                <a:cs typeface="Gill Sans" panose="020B0502020104020203" pitchFamily="34" charset="-79"/>
              </a:rPr>
              <a:t>Actual</a:t>
            </a:r>
            <a:r>
              <a:rPr lang="en-US" sz="3300" spc="-150" dirty="0">
                <a:latin typeface="Gill Sans MT" panose="020B0502020104020203" pitchFamily="34" charset="77"/>
                <a:cs typeface="Gill Sans" panose="020B0502020104020203" pitchFamily="34" charset="-79"/>
              </a:rPr>
              <a:t> </a:t>
            </a:r>
            <a:r>
              <a:rPr lang="en-US" sz="3300" spc="-105" dirty="0">
                <a:latin typeface="Gill Sans MT" panose="020B0502020104020203" pitchFamily="34" charset="77"/>
                <a:cs typeface="Gill Sans" panose="020B0502020104020203" pitchFamily="34" charset="-79"/>
              </a:rPr>
              <a:t>Hours</a:t>
            </a:r>
            <a:r>
              <a:rPr lang="en-US" sz="3300" spc="-145" dirty="0">
                <a:latin typeface="Gill Sans MT" panose="020B0502020104020203" pitchFamily="34" charset="77"/>
                <a:cs typeface="Gill Sans" panose="020B0502020104020203" pitchFamily="34" charset="-79"/>
              </a:rPr>
              <a:t> </a:t>
            </a:r>
            <a:r>
              <a:rPr lang="en-US" sz="3300" spc="-10" dirty="0">
                <a:latin typeface="Gill Sans MT" panose="020B0502020104020203" pitchFamily="34" charset="77"/>
                <a:cs typeface="Gill Sans" panose="020B0502020104020203" pitchFamily="34" charset="-79"/>
              </a:rPr>
              <a:t>of</a:t>
            </a:r>
            <a:r>
              <a:rPr lang="en-US" sz="3300" spc="-150" dirty="0">
                <a:latin typeface="Gill Sans MT" panose="020B0502020104020203" pitchFamily="34" charset="77"/>
                <a:cs typeface="Gill Sans" panose="020B0502020104020203" pitchFamily="34" charset="-79"/>
              </a:rPr>
              <a:t> </a:t>
            </a:r>
            <a:r>
              <a:rPr lang="en-US" sz="3300" spc="-80" dirty="0">
                <a:latin typeface="Gill Sans MT" panose="020B0502020104020203" pitchFamily="34" charset="77"/>
                <a:cs typeface="Gill Sans" panose="020B0502020104020203" pitchFamily="34" charset="-79"/>
              </a:rPr>
              <a:t>Attendance</a:t>
            </a:r>
            <a:r>
              <a:rPr lang="en-US" sz="3300" spc="-175" dirty="0">
                <a:latin typeface="Gill Sans MT" panose="020B0502020104020203" pitchFamily="34" charset="77"/>
                <a:cs typeface="Gill Sans" panose="020B0502020104020203" pitchFamily="34" charset="-79"/>
              </a:rPr>
              <a:t> </a:t>
            </a:r>
            <a:r>
              <a:rPr lang="en-US" sz="3300" spc="-75" dirty="0">
                <a:latin typeface="Gill Sans MT" panose="020B0502020104020203" pitchFamily="34" charset="77"/>
                <a:cs typeface="Gill Sans" panose="020B0502020104020203" pitchFamily="34" charset="-79"/>
              </a:rPr>
              <a:t>(Positive</a:t>
            </a:r>
            <a:r>
              <a:rPr lang="en-US" sz="3300" spc="-175" dirty="0">
                <a:latin typeface="Gill Sans MT" panose="020B0502020104020203" pitchFamily="34" charset="77"/>
                <a:cs typeface="Gill Sans" panose="020B0502020104020203" pitchFamily="34" charset="-79"/>
              </a:rPr>
              <a:t> </a:t>
            </a:r>
            <a:r>
              <a:rPr lang="en-US" sz="3300" spc="-40" dirty="0">
                <a:latin typeface="Gill Sans MT" panose="020B0502020104020203" pitchFamily="34" charset="77"/>
                <a:cs typeface="Gill Sans" panose="020B0502020104020203" pitchFamily="34" charset="-79"/>
              </a:rPr>
              <a:t>Attendance)</a:t>
            </a:r>
          </a:p>
          <a:p>
            <a:pPr marL="240665" indent="0">
              <a:lnSpc>
                <a:spcPct val="110000"/>
              </a:lnSpc>
              <a:spcBef>
                <a:spcPts val="575"/>
              </a:spcBef>
              <a:buNone/>
              <a:tabLst>
                <a:tab pos="698500" algn="l"/>
              </a:tabLst>
            </a:pPr>
            <a:endParaRPr lang="en-US" sz="3300" dirty="0">
              <a:latin typeface="Gill Sans MT" panose="020B0502020104020203" pitchFamily="34" charset="77"/>
              <a:cs typeface="Gill Sans" panose="020B0502020104020203" pitchFamily="34" charset="-79"/>
            </a:endParaRPr>
          </a:p>
          <a:p>
            <a:pPr marL="0" indent="0">
              <a:lnSpc>
                <a:spcPct val="110000"/>
              </a:lnSpc>
              <a:spcBef>
                <a:spcPts val="1065"/>
              </a:spcBef>
              <a:buNone/>
            </a:pPr>
            <a:r>
              <a:rPr lang="en-US" sz="3300" spc="-130" dirty="0">
                <a:latin typeface="Gill Sans MT" panose="020B0502020104020203" pitchFamily="34" charset="77"/>
                <a:cs typeface="Gill Sans" panose="020B0502020104020203" pitchFamily="34" charset="-79"/>
              </a:rPr>
              <a:t>For</a:t>
            </a:r>
            <a:r>
              <a:rPr lang="en-US" sz="3300" spc="-170" dirty="0">
                <a:latin typeface="Gill Sans MT" panose="020B0502020104020203" pitchFamily="34" charset="77"/>
                <a:cs typeface="Gill Sans" panose="020B0502020104020203" pitchFamily="34" charset="-79"/>
              </a:rPr>
              <a:t> </a:t>
            </a:r>
            <a:r>
              <a:rPr lang="en-US" sz="3300" spc="-175" dirty="0">
                <a:latin typeface="Gill Sans MT" panose="020B0502020104020203" pitchFamily="34" charset="77"/>
                <a:cs typeface="Gill Sans" panose="020B0502020104020203" pitchFamily="34" charset="-79"/>
              </a:rPr>
              <a:t>classes</a:t>
            </a:r>
            <a:r>
              <a:rPr lang="en-US" sz="3300" spc="-135" dirty="0">
                <a:latin typeface="Gill Sans MT" panose="020B0502020104020203" pitchFamily="34" charset="77"/>
                <a:cs typeface="Gill Sans" panose="020B0502020104020203" pitchFamily="34" charset="-79"/>
              </a:rPr>
              <a:t> </a:t>
            </a:r>
            <a:r>
              <a:rPr lang="en-US" sz="3300" dirty="0">
                <a:latin typeface="Gill Sans MT" panose="020B0502020104020203" pitchFamily="34" charset="77"/>
                <a:cs typeface="Gill Sans" panose="020B0502020104020203" pitchFamily="34" charset="-79"/>
              </a:rPr>
              <a:t>with</a:t>
            </a:r>
            <a:r>
              <a:rPr lang="en-US" sz="3300" spc="-155" dirty="0">
                <a:latin typeface="Gill Sans MT" panose="020B0502020104020203" pitchFamily="34" charset="77"/>
                <a:cs typeface="Gill Sans" panose="020B0502020104020203" pitchFamily="34" charset="-79"/>
              </a:rPr>
              <a:t> ANY </a:t>
            </a:r>
            <a:r>
              <a:rPr lang="en-US" sz="3300" spc="-180" dirty="0">
                <a:latin typeface="Gill Sans MT" panose="020B0502020104020203" pitchFamily="34" charset="77"/>
                <a:cs typeface="Gill Sans" panose="020B0502020104020203" pitchFamily="34" charset="-79"/>
              </a:rPr>
              <a:t>asynchronous</a:t>
            </a:r>
            <a:r>
              <a:rPr lang="en-US" sz="3300" spc="-165" dirty="0">
                <a:latin typeface="Gill Sans MT" panose="020B0502020104020203" pitchFamily="34" charset="77"/>
                <a:cs typeface="Gill Sans" panose="020B0502020104020203" pitchFamily="34" charset="-79"/>
              </a:rPr>
              <a:t> </a:t>
            </a:r>
            <a:r>
              <a:rPr lang="en-US" sz="3300" spc="-10" dirty="0">
                <a:latin typeface="Gill Sans MT" panose="020B0502020104020203" pitchFamily="34" charset="77"/>
                <a:cs typeface="Gill Sans" panose="020B0502020104020203" pitchFamily="34" charset="-79"/>
              </a:rPr>
              <a:t>instruction:</a:t>
            </a:r>
          </a:p>
          <a:p>
            <a:pPr lvl="1">
              <a:lnSpc>
                <a:spcPct val="110000"/>
              </a:lnSpc>
              <a:spcBef>
                <a:spcPts val="1065"/>
              </a:spcBef>
            </a:pPr>
            <a:r>
              <a:rPr lang="en-US" sz="3300" spc="-50" dirty="0">
                <a:latin typeface="Gill Sans MT" panose="020B0502020104020203" pitchFamily="34" charset="77"/>
                <a:cs typeface="Gill Sans" panose="020B0502020104020203" pitchFamily="34" charset="-79"/>
              </a:rPr>
              <a:t>Alternative</a:t>
            </a:r>
            <a:r>
              <a:rPr lang="en-US" sz="3300" spc="-125" dirty="0">
                <a:latin typeface="Gill Sans MT" panose="020B0502020104020203" pitchFamily="34" charset="77"/>
                <a:cs typeface="Gill Sans" panose="020B0502020104020203" pitchFamily="34" charset="-79"/>
              </a:rPr>
              <a:t> </a:t>
            </a:r>
            <a:r>
              <a:rPr lang="en-US" sz="3300" spc="-80" dirty="0">
                <a:latin typeface="Gill Sans MT" panose="020B0502020104020203" pitchFamily="34" charset="77"/>
                <a:cs typeface="Gill Sans" panose="020B0502020104020203" pitchFamily="34" charset="-79"/>
              </a:rPr>
              <a:t>Attendance</a:t>
            </a:r>
            <a:r>
              <a:rPr lang="en-US" sz="3300" spc="-95" dirty="0">
                <a:latin typeface="Gill Sans MT" panose="020B0502020104020203" pitchFamily="34" charset="77"/>
                <a:cs typeface="Gill Sans" panose="020B0502020104020203" pitchFamily="34" charset="-79"/>
              </a:rPr>
              <a:t> </a:t>
            </a:r>
            <a:r>
              <a:rPr lang="en-US" sz="3300" spc="-75" dirty="0">
                <a:latin typeface="Gill Sans MT" panose="020B0502020104020203" pitchFamily="34" charset="77"/>
                <a:cs typeface="Gill Sans" panose="020B0502020104020203" pitchFamily="34" charset="-79"/>
              </a:rPr>
              <a:t>Accounting</a:t>
            </a:r>
            <a:r>
              <a:rPr lang="en-US" sz="3300" spc="-100" dirty="0">
                <a:latin typeface="Gill Sans MT" panose="020B0502020104020203" pitchFamily="34" charset="77"/>
                <a:cs typeface="Gill Sans" panose="020B0502020104020203" pitchFamily="34" charset="-79"/>
              </a:rPr>
              <a:t> </a:t>
            </a:r>
            <a:r>
              <a:rPr lang="en-US" sz="3300" spc="-30" dirty="0">
                <a:latin typeface="Gill Sans MT" panose="020B0502020104020203" pitchFamily="34" charset="77"/>
                <a:cs typeface="Gill Sans" panose="020B0502020104020203" pitchFamily="34" charset="-79"/>
              </a:rPr>
              <a:t>Method </a:t>
            </a:r>
          </a:p>
          <a:p>
            <a:pPr lvl="1">
              <a:lnSpc>
                <a:spcPct val="110000"/>
              </a:lnSpc>
              <a:spcBef>
                <a:spcPts val="1065"/>
              </a:spcBef>
            </a:pPr>
            <a:r>
              <a:rPr lang="en-US" sz="3300" spc="-50" dirty="0">
                <a:latin typeface="Gill Sans MT" panose="020B0502020104020203" pitchFamily="34" charset="77"/>
                <a:cs typeface="Gill Sans" panose="020B0502020104020203" pitchFamily="34" charset="-79"/>
              </a:rPr>
              <a:t>Noncredit</a:t>
            </a:r>
            <a:r>
              <a:rPr lang="en-US" sz="3300" spc="-120" dirty="0">
                <a:latin typeface="Gill Sans MT" panose="020B0502020104020203" pitchFamily="34" charset="77"/>
                <a:cs typeface="Gill Sans" panose="020B0502020104020203" pitchFamily="34" charset="-79"/>
              </a:rPr>
              <a:t> </a:t>
            </a:r>
            <a:r>
              <a:rPr lang="en-US" sz="3300" spc="-110" dirty="0">
                <a:latin typeface="Gill Sans MT" panose="020B0502020104020203" pitchFamily="34" charset="77"/>
                <a:cs typeface="Gill Sans" panose="020B0502020104020203" pitchFamily="34" charset="-79"/>
              </a:rPr>
              <a:t>Distance</a:t>
            </a:r>
            <a:r>
              <a:rPr lang="en-US" sz="3300" spc="-90" dirty="0">
                <a:latin typeface="Gill Sans MT" panose="020B0502020104020203" pitchFamily="34" charset="77"/>
                <a:cs typeface="Gill Sans" panose="020B0502020104020203" pitchFamily="34" charset="-79"/>
              </a:rPr>
              <a:t> </a:t>
            </a:r>
            <a:r>
              <a:rPr lang="en-US" sz="3300" spc="-10" dirty="0">
                <a:latin typeface="Gill Sans MT" panose="020B0502020104020203" pitchFamily="34" charset="77"/>
                <a:cs typeface="Gill Sans" panose="020B0502020104020203" pitchFamily="34" charset="-79"/>
              </a:rPr>
              <a:t>Education</a:t>
            </a:r>
            <a:endParaRPr lang="en-US" sz="3300" dirty="0">
              <a:latin typeface="Gill Sans MT" panose="020B0502020104020203" pitchFamily="34" charset="77"/>
              <a:cs typeface="Gill Sans" panose="020B0502020104020203" pitchFamily="34" charset="-79"/>
            </a:endParaRPr>
          </a:p>
          <a:p>
            <a:endParaRPr lang="en-US" dirty="0"/>
          </a:p>
        </p:txBody>
      </p:sp>
    </p:spTree>
    <p:extLst>
      <p:ext uri="{BB962C8B-B14F-4D97-AF65-F5344CB8AC3E}">
        <p14:creationId xmlns:p14="http://schemas.microsoft.com/office/powerpoint/2010/main" val="3551221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3376-E727-BE25-1883-95A426A40F8D}"/>
              </a:ext>
            </a:extLst>
          </p:cNvPr>
          <p:cNvSpPr>
            <a:spLocks noGrp="1"/>
          </p:cNvSpPr>
          <p:nvPr>
            <p:ph type="title"/>
          </p:nvPr>
        </p:nvSpPr>
        <p:spPr/>
        <p:txBody>
          <a:bodyPr/>
          <a:lstStyle/>
          <a:p>
            <a:r>
              <a:rPr lang="en-US" dirty="0"/>
              <a:t>Weekly Student Contact Hour Method</a:t>
            </a:r>
          </a:p>
        </p:txBody>
      </p:sp>
      <p:sp>
        <p:nvSpPr>
          <p:cNvPr id="3" name="Content Placeholder 2">
            <a:extLst>
              <a:ext uri="{FF2B5EF4-FFF2-40B4-BE49-F238E27FC236}">
                <a16:creationId xmlns:a16="http://schemas.microsoft.com/office/drawing/2014/main" id="{053BE828-CCD2-A630-5E49-7FA4C3D680D8}"/>
              </a:ext>
            </a:extLst>
          </p:cNvPr>
          <p:cNvSpPr>
            <a:spLocks noGrp="1"/>
          </p:cNvSpPr>
          <p:nvPr>
            <p:ph sz="half" idx="1"/>
          </p:nvPr>
        </p:nvSpPr>
        <p:spPr/>
        <p:txBody>
          <a:bodyPr>
            <a:noAutofit/>
          </a:bodyPr>
          <a:lstStyle/>
          <a:p>
            <a:pPr marL="241300" indent="-228600">
              <a:lnSpc>
                <a:spcPct val="90000"/>
              </a:lnSpc>
              <a:spcBef>
                <a:spcPts val="1805"/>
              </a:spcBef>
              <a:buFont typeface="Arial" panose="020B0604020202020204" pitchFamily="34" charset="0"/>
              <a:buChar char="•"/>
              <a:tabLst>
                <a:tab pos="241935" algn="l"/>
              </a:tabLst>
            </a:pPr>
            <a:r>
              <a:rPr lang="en-US" sz="2800" spc="-85" dirty="0">
                <a:latin typeface="Gill Sans MT" panose="020B0502020104020203" pitchFamily="34" charset="77"/>
                <a:cs typeface="Gill Sans" panose="020B0502020104020203" pitchFamily="34" charset="-79"/>
              </a:rPr>
              <a:t>Primary</a:t>
            </a:r>
            <a:r>
              <a:rPr lang="en-US" sz="2800" spc="-160" dirty="0">
                <a:latin typeface="Gill Sans MT" panose="020B0502020104020203" pitchFamily="34" charset="77"/>
                <a:cs typeface="Gill Sans" panose="020B0502020104020203" pitchFamily="34" charset="-79"/>
              </a:rPr>
              <a:t> </a:t>
            </a:r>
            <a:r>
              <a:rPr lang="en-US" sz="2800" spc="-70" dirty="0">
                <a:latin typeface="Gill Sans MT" panose="020B0502020104020203" pitchFamily="34" charset="77"/>
                <a:cs typeface="Gill Sans" panose="020B0502020104020203" pitchFamily="34" charset="-79"/>
              </a:rPr>
              <a:t>terms</a:t>
            </a:r>
            <a:r>
              <a:rPr lang="en-US" sz="2800" spc="-195" dirty="0">
                <a:latin typeface="Gill Sans MT" panose="020B0502020104020203" pitchFamily="34" charset="77"/>
                <a:cs typeface="Gill Sans" panose="020B0502020104020203" pitchFamily="34" charset="-79"/>
              </a:rPr>
              <a:t> </a:t>
            </a:r>
            <a:r>
              <a:rPr lang="en-US" sz="2800" spc="-55" dirty="0">
                <a:latin typeface="Gill Sans MT" panose="020B0502020104020203" pitchFamily="34" charset="77"/>
                <a:cs typeface="Gill Sans" panose="020B0502020104020203" pitchFamily="34" charset="-79"/>
              </a:rPr>
              <a:t>only;</a:t>
            </a:r>
            <a:r>
              <a:rPr lang="en-US" sz="2800" spc="-185" dirty="0">
                <a:latin typeface="Gill Sans MT" panose="020B0502020104020203" pitchFamily="34" charset="77"/>
                <a:cs typeface="Gill Sans" panose="020B0502020104020203" pitchFamily="34" charset="-79"/>
              </a:rPr>
              <a:t> </a:t>
            </a:r>
            <a:r>
              <a:rPr lang="en-US" sz="2800" spc="-105" dirty="0">
                <a:latin typeface="Gill Sans MT" panose="020B0502020104020203" pitchFamily="34" charset="77"/>
                <a:cs typeface="Gill Sans" panose="020B0502020104020203" pitchFamily="34" charset="-79"/>
              </a:rPr>
              <a:t>synchronous</a:t>
            </a:r>
            <a:r>
              <a:rPr lang="en-US" sz="2800" spc="-175" dirty="0">
                <a:latin typeface="Gill Sans MT" panose="020B0502020104020203" pitchFamily="34" charset="77"/>
                <a:cs typeface="Gill Sans" panose="020B0502020104020203" pitchFamily="34" charset="-79"/>
              </a:rPr>
              <a:t> </a:t>
            </a:r>
            <a:r>
              <a:rPr lang="en-US" sz="2800" spc="-10" dirty="0">
                <a:latin typeface="Gill Sans MT" panose="020B0502020104020203" pitchFamily="34" charset="77"/>
                <a:cs typeface="Gill Sans" panose="020B0502020104020203" pitchFamily="34" charset="-79"/>
              </a:rPr>
              <a:t>instruction</a:t>
            </a:r>
            <a:r>
              <a:rPr lang="en-US" sz="2800" spc="-195" dirty="0">
                <a:latin typeface="Gill Sans MT" panose="020B0502020104020203" pitchFamily="34" charset="77"/>
                <a:cs typeface="Gill Sans" panose="020B0502020104020203" pitchFamily="34" charset="-79"/>
              </a:rPr>
              <a:t> </a:t>
            </a:r>
            <a:r>
              <a:rPr lang="en-US" sz="2800" spc="-20" dirty="0">
                <a:latin typeface="Gill Sans MT" panose="020B0502020104020203" pitchFamily="34" charset="77"/>
                <a:cs typeface="Gill Sans" panose="020B0502020104020203" pitchFamily="34" charset="-79"/>
              </a:rPr>
              <a:t>only</a:t>
            </a:r>
            <a:endParaRPr lang="en-US" sz="2800" dirty="0">
              <a:latin typeface="Gill Sans MT" panose="020B0502020104020203" pitchFamily="34" charset="77"/>
              <a:cs typeface="Gill Sans" panose="020B0502020104020203" pitchFamily="34" charset="-79"/>
            </a:endParaRPr>
          </a:p>
          <a:p>
            <a:pPr marL="241300" indent="-228600">
              <a:lnSpc>
                <a:spcPct val="90000"/>
              </a:lnSpc>
              <a:spcBef>
                <a:spcPts val="1705"/>
              </a:spcBef>
              <a:buFont typeface="Arial" panose="020B0604020202020204" pitchFamily="34" charset="0"/>
              <a:buChar char="•"/>
              <a:tabLst>
                <a:tab pos="241935" algn="l"/>
              </a:tabLst>
            </a:pPr>
            <a:r>
              <a:rPr lang="en-US" sz="2800" spc="-185" dirty="0">
                <a:latin typeface="Gill Sans MT" panose="020B0502020104020203" pitchFamily="34" charset="77"/>
                <a:cs typeface="Gill Sans" panose="020B0502020104020203" pitchFamily="34" charset="-79"/>
              </a:rPr>
              <a:t>Course</a:t>
            </a:r>
            <a:r>
              <a:rPr lang="en-US" sz="2800" spc="-135" dirty="0">
                <a:latin typeface="Gill Sans MT" panose="020B0502020104020203" pitchFamily="34" charset="77"/>
                <a:cs typeface="Gill Sans" panose="020B0502020104020203" pitchFamily="34" charset="-79"/>
              </a:rPr>
              <a:t> </a:t>
            </a:r>
            <a:r>
              <a:rPr lang="en-US" sz="2800" spc="-60" dirty="0">
                <a:latin typeface="Gill Sans MT" panose="020B0502020104020203" pitchFamily="34" charset="77"/>
                <a:cs typeface="Gill Sans" panose="020B0502020104020203" pitchFamily="34" charset="-79"/>
              </a:rPr>
              <a:t>coterminous</a:t>
            </a:r>
            <a:r>
              <a:rPr lang="en-US" sz="2800" spc="-130" dirty="0">
                <a:latin typeface="Gill Sans MT" panose="020B0502020104020203" pitchFamily="34" charset="77"/>
                <a:cs typeface="Gill Sans" panose="020B0502020104020203" pitchFamily="34" charset="-79"/>
              </a:rPr>
              <a:t> </a:t>
            </a:r>
            <a:r>
              <a:rPr lang="en-US" sz="2800" dirty="0">
                <a:latin typeface="Gill Sans MT" panose="020B0502020104020203" pitchFamily="34" charset="77"/>
                <a:cs typeface="Gill Sans" panose="020B0502020104020203" pitchFamily="34" charset="-79"/>
              </a:rPr>
              <a:t>with</a:t>
            </a:r>
            <a:r>
              <a:rPr lang="en-US" sz="2800" spc="-155" dirty="0">
                <a:latin typeface="Gill Sans MT" panose="020B0502020104020203" pitchFamily="34" charset="77"/>
                <a:cs typeface="Gill Sans" panose="020B0502020104020203" pitchFamily="34" charset="-79"/>
              </a:rPr>
              <a:t> </a:t>
            </a:r>
            <a:r>
              <a:rPr lang="en-US" sz="2800" spc="-40" dirty="0">
                <a:latin typeface="Gill Sans MT" panose="020B0502020104020203" pitchFamily="34" charset="77"/>
                <a:cs typeface="Gill Sans" panose="020B0502020104020203" pitchFamily="34" charset="-79"/>
              </a:rPr>
              <a:t>primary</a:t>
            </a:r>
            <a:r>
              <a:rPr lang="en-US" sz="2800" spc="-140" dirty="0">
                <a:latin typeface="Gill Sans MT" panose="020B0502020104020203" pitchFamily="34" charset="77"/>
                <a:cs typeface="Gill Sans" panose="020B0502020104020203" pitchFamily="34" charset="-79"/>
              </a:rPr>
              <a:t> </a:t>
            </a:r>
            <a:r>
              <a:rPr lang="en-US" sz="2800" spc="-20" dirty="0">
                <a:latin typeface="Gill Sans MT" panose="020B0502020104020203" pitchFamily="34" charset="77"/>
                <a:cs typeface="Gill Sans" panose="020B0502020104020203" pitchFamily="34" charset="-79"/>
              </a:rPr>
              <a:t>term</a:t>
            </a:r>
            <a:endParaRPr lang="en-US" sz="2800" dirty="0">
              <a:latin typeface="Gill Sans MT" panose="020B0502020104020203" pitchFamily="34" charset="77"/>
              <a:cs typeface="Gill Sans" panose="020B0502020104020203" pitchFamily="34" charset="-79"/>
            </a:endParaRPr>
          </a:p>
          <a:p>
            <a:pPr marL="241300" indent="-228600">
              <a:lnSpc>
                <a:spcPct val="90000"/>
              </a:lnSpc>
              <a:spcBef>
                <a:spcPts val="1725"/>
              </a:spcBef>
              <a:buFont typeface="Arial" panose="020B0604020202020204" pitchFamily="34" charset="0"/>
              <a:buChar char="•"/>
              <a:tabLst>
                <a:tab pos="241935" algn="l"/>
              </a:tabLst>
            </a:pPr>
            <a:r>
              <a:rPr lang="en-US" sz="2800" spc="-130" dirty="0">
                <a:latin typeface="Gill Sans MT" panose="020B0502020104020203" pitchFamily="34" charset="77"/>
                <a:cs typeface="Gill Sans" panose="020B0502020104020203" pitchFamily="34" charset="-79"/>
              </a:rPr>
              <a:t>Must</a:t>
            </a:r>
            <a:r>
              <a:rPr lang="en-US" sz="2800" spc="-220" dirty="0">
                <a:latin typeface="Gill Sans MT" panose="020B0502020104020203" pitchFamily="34" charset="77"/>
                <a:cs typeface="Gill Sans" panose="020B0502020104020203" pitchFamily="34" charset="-79"/>
              </a:rPr>
              <a:t> </a:t>
            </a:r>
            <a:r>
              <a:rPr lang="en-US" sz="2800" spc="-70" dirty="0">
                <a:latin typeface="Gill Sans MT" panose="020B0502020104020203" pitchFamily="34" charset="77"/>
                <a:cs typeface="Gill Sans" panose="020B0502020104020203" pitchFamily="34" charset="-79"/>
              </a:rPr>
              <a:t>meet</a:t>
            </a:r>
            <a:r>
              <a:rPr lang="en-US" sz="2800" spc="-220" dirty="0">
                <a:latin typeface="Gill Sans MT" panose="020B0502020104020203" pitchFamily="34" charset="77"/>
                <a:cs typeface="Gill Sans" panose="020B0502020104020203" pitchFamily="34" charset="-79"/>
              </a:rPr>
              <a:t> </a:t>
            </a:r>
            <a:r>
              <a:rPr lang="en-US" sz="2800" spc="-55" dirty="0">
                <a:latin typeface="Gill Sans MT" panose="020B0502020104020203" pitchFamily="34" charset="77"/>
                <a:cs typeface="Gill Sans" panose="020B0502020104020203" pitchFamily="34" charset="-79"/>
              </a:rPr>
              <a:t>regularly</a:t>
            </a:r>
            <a:r>
              <a:rPr lang="en-US" sz="2800" spc="-170" dirty="0">
                <a:latin typeface="Gill Sans MT" panose="020B0502020104020203" pitchFamily="34" charset="77"/>
                <a:cs typeface="Gill Sans" panose="020B0502020104020203" pitchFamily="34" charset="-79"/>
              </a:rPr>
              <a:t> </a:t>
            </a:r>
            <a:r>
              <a:rPr lang="en-US" sz="2800" spc="-135" dirty="0">
                <a:latin typeface="Gill Sans MT" panose="020B0502020104020203" pitchFamily="34" charset="77"/>
                <a:cs typeface="Gill Sans" panose="020B0502020104020203" pitchFamily="34" charset="-79"/>
              </a:rPr>
              <a:t>every</a:t>
            </a:r>
            <a:r>
              <a:rPr lang="en-US" sz="2800" spc="-195" dirty="0">
                <a:latin typeface="Gill Sans MT" panose="020B0502020104020203" pitchFamily="34" charset="77"/>
                <a:cs typeface="Gill Sans" panose="020B0502020104020203" pitchFamily="34" charset="-79"/>
              </a:rPr>
              <a:t> </a:t>
            </a:r>
            <a:r>
              <a:rPr lang="en-US" sz="2800" spc="-130" dirty="0">
                <a:latin typeface="Gill Sans MT" panose="020B0502020104020203" pitchFamily="34" charset="77"/>
                <a:cs typeface="Gill Sans" panose="020B0502020104020203" pitchFamily="34" charset="-79"/>
              </a:rPr>
              <a:t>week</a:t>
            </a:r>
            <a:r>
              <a:rPr lang="en-US" sz="2800" spc="-185" dirty="0">
                <a:latin typeface="Gill Sans MT" panose="020B0502020104020203" pitchFamily="34" charset="77"/>
                <a:cs typeface="Gill Sans" panose="020B0502020104020203" pitchFamily="34" charset="-79"/>
              </a:rPr>
              <a:t> </a:t>
            </a:r>
            <a:r>
              <a:rPr lang="en-US" sz="2800" spc="-20" dirty="0">
                <a:latin typeface="Gill Sans MT" panose="020B0502020104020203" pitchFamily="34" charset="77"/>
                <a:cs typeface="Gill Sans" panose="020B0502020104020203" pitchFamily="34" charset="-79"/>
              </a:rPr>
              <a:t>of</a:t>
            </a:r>
            <a:r>
              <a:rPr lang="en-US" sz="2800" spc="-215" dirty="0">
                <a:latin typeface="Gill Sans MT" panose="020B0502020104020203" pitchFamily="34" charset="77"/>
                <a:cs typeface="Gill Sans" panose="020B0502020104020203" pitchFamily="34" charset="-79"/>
              </a:rPr>
              <a:t> </a:t>
            </a:r>
            <a:r>
              <a:rPr lang="en-US" sz="2800" spc="-40" dirty="0">
                <a:latin typeface="Gill Sans MT" panose="020B0502020104020203" pitchFamily="34" charset="77"/>
                <a:cs typeface="Gill Sans" panose="020B0502020104020203" pitchFamily="34" charset="-79"/>
              </a:rPr>
              <a:t>the</a:t>
            </a:r>
            <a:r>
              <a:rPr lang="en-US" sz="2800" spc="-220" dirty="0">
                <a:latin typeface="Gill Sans MT" panose="020B0502020104020203" pitchFamily="34" charset="77"/>
                <a:cs typeface="Gill Sans" panose="020B0502020104020203" pitchFamily="34" charset="-79"/>
              </a:rPr>
              <a:t> </a:t>
            </a:r>
            <a:r>
              <a:rPr lang="en-US" sz="2800" spc="-20" dirty="0">
                <a:latin typeface="Gill Sans MT" panose="020B0502020104020203" pitchFamily="34" charset="77"/>
                <a:cs typeface="Gill Sans" panose="020B0502020104020203" pitchFamily="34" charset="-79"/>
              </a:rPr>
              <a:t>term</a:t>
            </a:r>
            <a:endParaRPr lang="en-US" sz="2800" dirty="0">
              <a:latin typeface="Gill Sans MT" panose="020B0502020104020203" pitchFamily="34" charset="77"/>
              <a:cs typeface="Gill Sans" panose="020B0502020104020203" pitchFamily="34" charset="-79"/>
            </a:endParaRPr>
          </a:p>
          <a:p>
            <a:pPr marL="241300" marR="5080" indent="-228600">
              <a:lnSpc>
                <a:spcPct val="90000"/>
              </a:lnSpc>
              <a:spcBef>
                <a:spcPts val="1585"/>
              </a:spcBef>
              <a:buFont typeface="Arial" panose="020B0604020202020204" pitchFamily="34" charset="0"/>
              <a:buChar char="•"/>
              <a:tabLst>
                <a:tab pos="241935" algn="l"/>
              </a:tabLst>
            </a:pPr>
            <a:r>
              <a:rPr lang="en-US" sz="2800" spc="-225" dirty="0">
                <a:latin typeface="Gill Sans MT" panose="020B0502020104020203" pitchFamily="34" charset="77"/>
                <a:cs typeface="Gill Sans" panose="020B0502020104020203" pitchFamily="34" charset="-79"/>
              </a:rPr>
              <a:t>Same</a:t>
            </a:r>
            <a:r>
              <a:rPr lang="en-US" sz="2800" spc="-190" dirty="0">
                <a:latin typeface="Gill Sans MT" panose="020B0502020104020203" pitchFamily="34" charset="77"/>
                <a:cs typeface="Gill Sans" panose="020B0502020104020203" pitchFamily="34" charset="-79"/>
              </a:rPr>
              <a:t> </a:t>
            </a:r>
            <a:r>
              <a:rPr lang="en-US" sz="2800" spc="-60" dirty="0">
                <a:latin typeface="Gill Sans MT" panose="020B0502020104020203" pitchFamily="34" charset="77"/>
                <a:cs typeface="Gill Sans" panose="020B0502020104020203" pitchFamily="34" charset="-79"/>
              </a:rPr>
              <a:t>number</a:t>
            </a:r>
            <a:r>
              <a:rPr lang="en-US" sz="2800" spc="-215" dirty="0">
                <a:latin typeface="Gill Sans MT" panose="020B0502020104020203" pitchFamily="34" charset="77"/>
                <a:cs typeface="Gill Sans" panose="020B0502020104020203" pitchFamily="34" charset="-79"/>
              </a:rPr>
              <a:t> </a:t>
            </a:r>
            <a:r>
              <a:rPr lang="en-US" sz="2800" spc="-20" dirty="0">
                <a:latin typeface="Gill Sans MT" panose="020B0502020104020203" pitchFamily="34" charset="77"/>
                <a:cs typeface="Gill Sans" panose="020B0502020104020203" pitchFamily="34" charset="-79"/>
              </a:rPr>
              <a:t>of</a:t>
            </a:r>
            <a:r>
              <a:rPr lang="en-US" sz="2800" spc="-204" dirty="0">
                <a:latin typeface="Gill Sans MT" panose="020B0502020104020203" pitchFamily="34" charset="77"/>
                <a:cs typeface="Gill Sans" panose="020B0502020104020203" pitchFamily="34" charset="-79"/>
              </a:rPr>
              <a:t> </a:t>
            </a:r>
            <a:r>
              <a:rPr lang="en-US" sz="2800" spc="-35" dirty="0">
                <a:latin typeface="Gill Sans MT" panose="020B0502020104020203" pitchFamily="34" charset="77"/>
                <a:cs typeface="Gill Sans" panose="020B0502020104020203" pitchFamily="34" charset="-79"/>
              </a:rPr>
              <a:t>contact</a:t>
            </a:r>
            <a:r>
              <a:rPr lang="en-US" sz="2800" spc="-190" dirty="0">
                <a:latin typeface="Gill Sans MT" panose="020B0502020104020203" pitchFamily="34" charset="77"/>
                <a:cs typeface="Gill Sans" panose="020B0502020104020203" pitchFamily="34" charset="-79"/>
              </a:rPr>
              <a:t> </a:t>
            </a:r>
            <a:r>
              <a:rPr lang="en-US" sz="2800" spc="-90" dirty="0">
                <a:latin typeface="Gill Sans MT" panose="020B0502020104020203" pitchFamily="34" charset="77"/>
                <a:cs typeface="Gill Sans" panose="020B0502020104020203" pitchFamily="34" charset="-79"/>
              </a:rPr>
              <a:t>hours</a:t>
            </a:r>
            <a:r>
              <a:rPr lang="en-US" sz="2800" spc="-180" dirty="0">
                <a:latin typeface="Gill Sans MT" panose="020B0502020104020203" pitchFamily="34" charset="77"/>
                <a:cs typeface="Gill Sans" panose="020B0502020104020203" pitchFamily="34" charset="-79"/>
              </a:rPr>
              <a:t> </a:t>
            </a:r>
            <a:r>
              <a:rPr lang="en-US" sz="2800" spc="-150" dirty="0">
                <a:latin typeface="Gill Sans MT" panose="020B0502020104020203" pitchFamily="34" charset="77"/>
                <a:cs typeface="Gill Sans" panose="020B0502020104020203" pitchFamily="34" charset="-79"/>
              </a:rPr>
              <a:t>each</a:t>
            </a:r>
            <a:r>
              <a:rPr lang="en-US" sz="2800" spc="-220" dirty="0">
                <a:latin typeface="Gill Sans MT" panose="020B0502020104020203" pitchFamily="34" charset="77"/>
                <a:cs typeface="Gill Sans" panose="020B0502020104020203" pitchFamily="34" charset="-79"/>
              </a:rPr>
              <a:t> </a:t>
            </a:r>
            <a:r>
              <a:rPr lang="en-US" sz="2800" spc="-130" dirty="0">
                <a:latin typeface="Gill Sans MT" panose="020B0502020104020203" pitchFamily="34" charset="77"/>
                <a:cs typeface="Gill Sans" panose="020B0502020104020203" pitchFamily="34" charset="-79"/>
              </a:rPr>
              <a:t>week</a:t>
            </a:r>
            <a:r>
              <a:rPr lang="en-US" sz="2800" spc="-185" dirty="0">
                <a:latin typeface="Gill Sans MT" panose="020B0502020104020203" pitchFamily="34" charset="77"/>
                <a:cs typeface="Gill Sans" panose="020B0502020104020203" pitchFamily="34" charset="-79"/>
              </a:rPr>
              <a:t> </a:t>
            </a:r>
            <a:r>
              <a:rPr lang="en-US" sz="2800" spc="-10" dirty="0">
                <a:latin typeface="Gill Sans MT" panose="020B0502020104020203" pitchFamily="34" charset="77"/>
                <a:cs typeface="Gill Sans" panose="020B0502020104020203" pitchFamily="34" charset="-79"/>
              </a:rPr>
              <a:t>including </a:t>
            </a:r>
            <a:r>
              <a:rPr lang="en-US" sz="2800" spc="-320" dirty="0">
                <a:latin typeface="Gill Sans MT" panose="020B0502020104020203" pitchFamily="34" charset="77"/>
                <a:cs typeface="Gill Sans" panose="020B0502020104020203" pitchFamily="34" charset="-79"/>
              </a:rPr>
              <a:t>TBA</a:t>
            </a:r>
            <a:r>
              <a:rPr lang="en-US" sz="2800" spc="-229" dirty="0">
                <a:latin typeface="Gill Sans MT" panose="020B0502020104020203" pitchFamily="34" charset="77"/>
                <a:cs typeface="Gill Sans" panose="020B0502020104020203" pitchFamily="34" charset="-79"/>
              </a:rPr>
              <a:t> </a:t>
            </a:r>
            <a:r>
              <a:rPr lang="en-US" sz="2800" spc="-10" dirty="0">
                <a:latin typeface="Gill Sans MT" panose="020B0502020104020203" pitchFamily="34" charset="77"/>
                <a:cs typeface="Gill Sans" panose="020B0502020104020203" pitchFamily="34" charset="-79"/>
              </a:rPr>
              <a:t>hours</a:t>
            </a:r>
            <a:endParaRPr lang="en-US" sz="2800" dirty="0">
              <a:latin typeface="Gill Sans MT" panose="020B0502020104020203" pitchFamily="34" charset="77"/>
              <a:cs typeface="Gill Sans" panose="020B0502020104020203" pitchFamily="34" charset="-79"/>
            </a:endParaRPr>
          </a:p>
          <a:p>
            <a:pPr marL="241300" indent="-228600">
              <a:lnSpc>
                <a:spcPct val="90000"/>
              </a:lnSpc>
              <a:spcBef>
                <a:spcPts val="1700"/>
              </a:spcBef>
              <a:buFont typeface="Arial" panose="020B0604020202020204" pitchFamily="34" charset="0"/>
              <a:buChar char="•"/>
              <a:tabLst>
                <a:tab pos="241935" algn="l"/>
              </a:tabLst>
            </a:pPr>
            <a:r>
              <a:rPr lang="en-US" sz="2800" spc="-165" dirty="0">
                <a:latin typeface="Gill Sans MT" panose="020B0502020104020203" pitchFamily="34" charset="77"/>
                <a:cs typeface="Gill Sans" panose="020B0502020104020203" pitchFamily="34" charset="-79"/>
              </a:rPr>
              <a:t>No</a:t>
            </a:r>
            <a:r>
              <a:rPr lang="en-US" sz="2800" spc="-220" dirty="0">
                <a:latin typeface="Gill Sans MT" panose="020B0502020104020203" pitchFamily="34" charset="77"/>
                <a:cs typeface="Gill Sans" panose="020B0502020104020203" pitchFamily="34" charset="-79"/>
              </a:rPr>
              <a:t> </a:t>
            </a:r>
            <a:r>
              <a:rPr lang="en-US" sz="2800" spc="-65" dirty="0">
                <a:latin typeface="Gill Sans MT" panose="020B0502020104020203" pitchFamily="34" charset="77"/>
                <a:cs typeface="Gill Sans" panose="020B0502020104020203" pitchFamily="34" charset="-79"/>
              </a:rPr>
              <a:t>deductions</a:t>
            </a:r>
            <a:r>
              <a:rPr lang="en-US" sz="2800" spc="-185" dirty="0">
                <a:latin typeface="Gill Sans MT" panose="020B0502020104020203" pitchFamily="34" charset="77"/>
                <a:cs typeface="Gill Sans" panose="020B0502020104020203" pitchFamily="34" charset="-79"/>
              </a:rPr>
              <a:t> </a:t>
            </a:r>
            <a:r>
              <a:rPr lang="en-US" sz="2800" dirty="0">
                <a:latin typeface="Gill Sans MT" panose="020B0502020104020203" pitchFamily="34" charset="77"/>
                <a:cs typeface="Gill Sans" panose="020B0502020104020203" pitchFamily="34" charset="-79"/>
              </a:rPr>
              <a:t>for</a:t>
            </a:r>
            <a:r>
              <a:rPr lang="en-US" sz="2800" spc="-215" dirty="0">
                <a:latin typeface="Gill Sans MT" panose="020B0502020104020203" pitchFamily="34" charset="77"/>
                <a:cs typeface="Gill Sans" panose="020B0502020104020203" pitchFamily="34" charset="-79"/>
              </a:rPr>
              <a:t> </a:t>
            </a:r>
            <a:r>
              <a:rPr lang="en-US" sz="2800" spc="-10" dirty="0">
                <a:latin typeface="Gill Sans MT" panose="020B0502020104020203" pitchFamily="34" charset="77"/>
                <a:cs typeface="Gill Sans" panose="020B0502020104020203" pitchFamily="34" charset="-79"/>
              </a:rPr>
              <a:t>holidays</a:t>
            </a:r>
          </a:p>
          <a:p>
            <a:pPr marL="0" indent="0">
              <a:buNone/>
            </a:pPr>
            <a:endParaRPr lang="en-US" sz="1000" dirty="0"/>
          </a:p>
        </p:txBody>
      </p:sp>
      <p:sp>
        <p:nvSpPr>
          <p:cNvPr id="4" name="Content Placeholder 3">
            <a:extLst>
              <a:ext uri="{FF2B5EF4-FFF2-40B4-BE49-F238E27FC236}">
                <a16:creationId xmlns:a16="http://schemas.microsoft.com/office/drawing/2014/main" id="{D0C83A15-58A8-74F6-786B-DF7CE755BCD3}"/>
              </a:ext>
            </a:extLst>
          </p:cNvPr>
          <p:cNvSpPr>
            <a:spLocks noGrp="1"/>
          </p:cNvSpPr>
          <p:nvPr>
            <p:ph sz="half" idx="13"/>
          </p:nvPr>
        </p:nvSpPr>
        <p:spPr>
          <a:xfrm>
            <a:off x="6402975" y="2843561"/>
            <a:ext cx="4950824" cy="3333402"/>
          </a:xfrm>
        </p:spPr>
        <p:txBody>
          <a:bodyPr/>
          <a:lstStyle/>
          <a:p>
            <a:pPr marL="0" indent="0">
              <a:buNone/>
            </a:pPr>
            <a:r>
              <a:rPr lang="en-US" sz="2800" b="1" dirty="0">
                <a:solidFill>
                  <a:schemeClr val="tx2">
                    <a:lumMod val="90000"/>
                    <a:lumOff val="10000"/>
                  </a:schemeClr>
                </a:solidFill>
                <a:latin typeface="Gill Sans MT" panose="020B0502020104020203" pitchFamily="34" charset="77"/>
              </a:rPr>
              <a:t>FTES Calculation: </a:t>
            </a:r>
          </a:p>
          <a:p>
            <a:pPr marL="0" indent="0">
              <a:buNone/>
            </a:pPr>
            <a:r>
              <a:rPr lang="en-US" sz="2800" b="1" dirty="0">
                <a:solidFill>
                  <a:schemeClr val="tx2">
                    <a:lumMod val="90000"/>
                    <a:lumOff val="10000"/>
                  </a:schemeClr>
                </a:solidFill>
                <a:latin typeface="Gill Sans MT" panose="020B0502020104020203" pitchFamily="34" charset="77"/>
              </a:rPr>
              <a:t>(Census Enrollment x Weekly Hours) x TLM)) / 525</a:t>
            </a:r>
          </a:p>
          <a:p>
            <a:endParaRPr lang="en-US" dirty="0"/>
          </a:p>
        </p:txBody>
      </p:sp>
    </p:spTree>
    <p:extLst>
      <p:ext uri="{BB962C8B-B14F-4D97-AF65-F5344CB8AC3E}">
        <p14:creationId xmlns:p14="http://schemas.microsoft.com/office/powerpoint/2010/main" val="1600574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C09D0-F775-813D-7B51-5E9D6130F690}"/>
              </a:ext>
            </a:extLst>
          </p:cNvPr>
          <p:cNvSpPr>
            <a:spLocks noGrp="1"/>
          </p:cNvSpPr>
          <p:nvPr>
            <p:ph type="title"/>
          </p:nvPr>
        </p:nvSpPr>
        <p:spPr/>
        <p:txBody>
          <a:bodyPr/>
          <a:lstStyle/>
          <a:p>
            <a:r>
              <a:rPr lang="en-US" dirty="0"/>
              <a:t>Session Description</a:t>
            </a:r>
          </a:p>
        </p:txBody>
      </p:sp>
      <p:sp>
        <p:nvSpPr>
          <p:cNvPr id="3" name="Content Placeholder 2">
            <a:extLst>
              <a:ext uri="{FF2B5EF4-FFF2-40B4-BE49-F238E27FC236}">
                <a16:creationId xmlns:a16="http://schemas.microsoft.com/office/drawing/2014/main" id="{C1EA72FD-6B49-9014-8A16-2875843C132F}"/>
              </a:ext>
            </a:extLst>
          </p:cNvPr>
          <p:cNvSpPr>
            <a:spLocks noGrp="1"/>
          </p:cNvSpPr>
          <p:nvPr>
            <p:ph idx="1"/>
          </p:nvPr>
        </p:nvSpPr>
        <p:spPr/>
        <p:txBody>
          <a:bodyPr>
            <a:normAutofit/>
          </a:bodyPr>
          <a:lstStyle/>
          <a:p>
            <a:r>
              <a:rPr lang="en-US" sz="2800" dirty="0">
                <a:latin typeface="Gill Sans MT" panose="020B0502020104020203" pitchFamily="34" charset="0"/>
              </a:rPr>
              <a:t>This session will take a deep dive into the mysterious waters of attendance accounting, focusing on the confluence of credit hour calculations, curriculum, course scheduling, and apportionment.  We will cover the history and regulations behind attendance accounting, including more recent developments in noncredit and alternative attendance accounting, and discuss how choices in curriculum can affect scheduling and apportionment under the new Student-Centered Funding Formula.</a:t>
            </a:r>
          </a:p>
        </p:txBody>
      </p:sp>
    </p:spTree>
    <p:extLst>
      <p:ext uri="{BB962C8B-B14F-4D97-AF65-F5344CB8AC3E}">
        <p14:creationId xmlns:p14="http://schemas.microsoft.com/office/powerpoint/2010/main" val="3495343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C7E5-C8A5-465F-577C-8EE900EF4A14}"/>
              </a:ext>
            </a:extLst>
          </p:cNvPr>
          <p:cNvSpPr>
            <a:spLocks noGrp="1"/>
          </p:cNvSpPr>
          <p:nvPr>
            <p:ph type="title"/>
          </p:nvPr>
        </p:nvSpPr>
        <p:spPr/>
        <p:txBody>
          <a:bodyPr/>
          <a:lstStyle/>
          <a:p>
            <a:r>
              <a:rPr lang="en-US" dirty="0"/>
              <a:t>Daily Student Contact Hour Method</a:t>
            </a:r>
          </a:p>
        </p:txBody>
      </p:sp>
      <p:sp>
        <p:nvSpPr>
          <p:cNvPr id="4" name="Content Placeholder 3">
            <a:extLst>
              <a:ext uri="{FF2B5EF4-FFF2-40B4-BE49-F238E27FC236}">
                <a16:creationId xmlns:a16="http://schemas.microsoft.com/office/drawing/2014/main" id="{6A1B05F5-0CF0-E1E3-7A38-EBF785EC37FA}"/>
              </a:ext>
            </a:extLst>
          </p:cNvPr>
          <p:cNvSpPr>
            <a:spLocks noGrp="1"/>
          </p:cNvSpPr>
          <p:nvPr>
            <p:ph sz="half" idx="13"/>
          </p:nvPr>
        </p:nvSpPr>
        <p:spPr>
          <a:xfrm>
            <a:off x="1145176" y="1990647"/>
            <a:ext cx="4430434" cy="3723695"/>
          </a:xfrm>
        </p:spPr>
        <p:txBody>
          <a:bodyPr/>
          <a:lstStyle/>
          <a:p>
            <a:pPr marL="12700" indent="0">
              <a:lnSpc>
                <a:spcPct val="120000"/>
              </a:lnSpc>
              <a:spcBef>
                <a:spcPts val="1345"/>
              </a:spcBef>
              <a:buNone/>
              <a:tabLst>
                <a:tab pos="241935" algn="l"/>
              </a:tabLst>
            </a:pPr>
            <a:endParaRPr lang="en-US" sz="1050" spc="-10" dirty="0">
              <a:latin typeface="Gill Sans MT" panose="020B0502020104020203" pitchFamily="34" charset="77"/>
              <a:cs typeface="Gill Sans" panose="020B0502020104020203" pitchFamily="34" charset="-79"/>
            </a:endParaRPr>
          </a:p>
          <a:p>
            <a:pPr marL="12700" indent="0">
              <a:lnSpc>
                <a:spcPct val="120000"/>
              </a:lnSpc>
              <a:spcBef>
                <a:spcPts val="1345"/>
              </a:spcBef>
              <a:buNone/>
              <a:tabLst>
                <a:tab pos="241935" algn="l"/>
              </a:tabLst>
            </a:pPr>
            <a:r>
              <a:rPr lang="en-US" sz="2800" b="1" spc="-10" dirty="0">
                <a:solidFill>
                  <a:schemeClr val="tx2">
                    <a:lumMod val="90000"/>
                    <a:lumOff val="10000"/>
                  </a:schemeClr>
                </a:solidFill>
                <a:latin typeface="Gill Sans MT" panose="020B0502020104020203" pitchFamily="34" charset="77"/>
                <a:cs typeface="Gill Sans" panose="020B0502020104020203" pitchFamily="34" charset="-79"/>
              </a:rPr>
              <a:t>FTES Calculation: </a:t>
            </a:r>
          </a:p>
          <a:p>
            <a:pPr marL="12700" indent="0">
              <a:lnSpc>
                <a:spcPct val="120000"/>
              </a:lnSpc>
              <a:spcBef>
                <a:spcPts val="1345"/>
              </a:spcBef>
              <a:buNone/>
              <a:tabLst>
                <a:tab pos="241935" algn="l"/>
              </a:tabLst>
            </a:pPr>
            <a:r>
              <a:rPr lang="en-US" sz="2800" b="1" spc="-10" dirty="0">
                <a:solidFill>
                  <a:schemeClr val="tx2">
                    <a:lumMod val="90000"/>
                    <a:lumOff val="10000"/>
                  </a:schemeClr>
                </a:solidFill>
                <a:latin typeface="Gill Sans MT" panose="020B0502020104020203" pitchFamily="34" charset="77"/>
                <a:cs typeface="Gill Sans" panose="020B0502020104020203" pitchFamily="34" charset="-79"/>
              </a:rPr>
              <a:t>((Census Enrollment x daily hours) x number of scheduled days) / 525</a:t>
            </a:r>
            <a:endParaRPr lang="en-US" sz="2800" b="1" dirty="0">
              <a:solidFill>
                <a:schemeClr val="tx2">
                  <a:lumMod val="90000"/>
                  <a:lumOff val="10000"/>
                </a:schemeClr>
              </a:solidFill>
              <a:latin typeface="Gill Sans MT" panose="020B0502020104020203" pitchFamily="34" charset="77"/>
              <a:cs typeface="Gill Sans" panose="020B0502020104020203" pitchFamily="34" charset="-79"/>
            </a:endParaRPr>
          </a:p>
          <a:p>
            <a:endParaRPr lang="en-US" dirty="0"/>
          </a:p>
        </p:txBody>
      </p:sp>
      <p:sp>
        <p:nvSpPr>
          <p:cNvPr id="3" name="Content Placeholder 2">
            <a:extLst>
              <a:ext uri="{FF2B5EF4-FFF2-40B4-BE49-F238E27FC236}">
                <a16:creationId xmlns:a16="http://schemas.microsoft.com/office/drawing/2014/main" id="{0F2A38F4-3F5E-3E5F-E8DF-B0BB574325C6}"/>
              </a:ext>
            </a:extLst>
          </p:cNvPr>
          <p:cNvSpPr>
            <a:spLocks noGrp="1"/>
          </p:cNvSpPr>
          <p:nvPr>
            <p:ph sz="half" idx="1"/>
          </p:nvPr>
        </p:nvSpPr>
        <p:spPr>
          <a:xfrm>
            <a:off x="5575610" y="1690687"/>
            <a:ext cx="5471214" cy="4351338"/>
          </a:xfrm>
        </p:spPr>
        <p:txBody>
          <a:bodyPr>
            <a:normAutofit fontScale="62500" lnSpcReduction="20000"/>
          </a:bodyPr>
          <a:lstStyle/>
          <a:p>
            <a:pPr marL="241300" indent="-228600">
              <a:lnSpc>
                <a:spcPct val="120000"/>
              </a:lnSpc>
              <a:spcBef>
                <a:spcPts val="1445"/>
              </a:spcBef>
              <a:buFont typeface="Arial" panose="020B0604020202020204" pitchFamily="34" charset="0"/>
              <a:buChar char="•"/>
              <a:tabLst>
                <a:tab pos="241935" algn="l"/>
              </a:tabLst>
            </a:pPr>
            <a:r>
              <a:rPr lang="en-US" sz="4400" spc="-125" dirty="0">
                <a:latin typeface="Gill Sans MT" panose="020B0502020104020203" pitchFamily="34" charset="77"/>
                <a:cs typeface="Gill Sans" panose="020B0502020104020203" pitchFamily="34" charset="-79"/>
              </a:rPr>
              <a:t>Synchronous</a:t>
            </a:r>
            <a:r>
              <a:rPr lang="en-US" sz="4400" spc="-135" dirty="0">
                <a:latin typeface="Gill Sans MT" panose="020B0502020104020203" pitchFamily="34" charset="77"/>
                <a:cs typeface="Gill Sans" panose="020B0502020104020203" pitchFamily="34" charset="-79"/>
              </a:rPr>
              <a:t> </a:t>
            </a:r>
            <a:r>
              <a:rPr lang="en-US" sz="4400" spc="-10" dirty="0">
                <a:latin typeface="Gill Sans MT" panose="020B0502020104020203" pitchFamily="34" charset="77"/>
                <a:cs typeface="Gill Sans" panose="020B0502020104020203" pitchFamily="34" charset="-79"/>
              </a:rPr>
              <a:t>instruction</a:t>
            </a:r>
            <a:r>
              <a:rPr lang="en-US" sz="4400" spc="-185" dirty="0">
                <a:latin typeface="Gill Sans MT" panose="020B0502020104020203" pitchFamily="34" charset="77"/>
                <a:cs typeface="Gill Sans" panose="020B0502020104020203" pitchFamily="34" charset="-79"/>
              </a:rPr>
              <a:t> </a:t>
            </a:r>
            <a:r>
              <a:rPr lang="en-US" sz="4400" spc="-20" dirty="0">
                <a:latin typeface="Gill Sans MT" panose="020B0502020104020203" pitchFamily="34" charset="77"/>
                <a:cs typeface="Gill Sans" panose="020B0502020104020203" pitchFamily="34" charset="-79"/>
              </a:rPr>
              <a:t>only</a:t>
            </a:r>
            <a:endParaRPr lang="en-US" sz="4400" dirty="0">
              <a:latin typeface="Gill Sans MT" panose="020B0502020104020203" pitchFamily="34" charset="77"/>
              <a:cs typeface="Gill Sans" panose="020B0502020104020203" pitchFamily="34" charset="-79"/>
            </a:endParaRPr>
          </a:p>
          <a:p>
            <a:pPr marL="241300" indent="-228600">
              <a:lnSpc>
                <a:spcPct val="120000"/>
              </a:lnSpc>
              <a:spcBef>
                <a:spcPts val="1345"/>
              </a:spcBef>
              <a:buFont typeface="Arial" panose="020B0604020202020204" pitchFamily="34" charset="0"/>
              <a:buChar char="•"/>
              <a:tabLst>
                <a:tab pos="241935" algn="l"/>
              </a:tabLst>
            </a:pPr>
            <a:r>
              <a:rPr lang="en-US" sz="4400" spc="-190" dirty="0">
                <a:latin typeface="Gill Sans MT" panose="020B0502020104020203" pitchFamily="34" charset="77"/>
                <a:cs typeface="Gill Sans" panose="020B0502020104020203" pitchFamily="34" charset="-79"/>
              </a:rPr>
              <a:t>Course </a:t>
            </a:r>
            <a:r>
              <a:rPr lang="en-US" sz="4400" spc="-114" dirty="0">
                <a:latin typeface="Gill Sans MT" panose="020B0502020104020203" pitchFamily="34" charset="77"/>
                <a:cs typeface="Gill Sans" panose="020B0502020104020203" pitchFamily="34" charset="-79"/>
              </a:rPr>
              <a:t>meets</a:t>
            </a:r>
            <a:r>
              <a:rPr lang="en-US" sz="4400" spc="-204" dirty="0">
                <a:latin typeface="Gill Sans MT" panose="020B0502020104020203" pitchFamily="34" charset="77"/>
                <a:cs typeface="Gill Sans" panose="020B0502020104020203" pitchFamily="34" charset="-79"/>
              </a:rPr>
              <a:t> </a:t>
            </a:r>
            <a:r>
              <a:rPr lang="en-US" sz="4400" spc="-65" dirty="0">
                <a:latin typeface="Gill Sans MT" panose="020B0502020104020203" pitchFamily="34" charset="77"/>
                <a:cs typeface="Gill Sans" panose="020B0502020104020203" pitchFamily="34" charset="-79"/>
              </a:rPr>
              <a:t>five</a:t>
            </a:r>
            <a:r>
              <a:rPr lang="en-US" sz="4400" spc="-220" dirty="0">
                <a:latin typeface="Gill Sans MT" panose="020B0502020104020203" pitchFamily="34" charset="77"/>
                <a:cs typeface="Gill Sans" panose="020B0502020104020203" pitchFamily="34" charset="-79"/>
              </a:rPr>
              <a:t> </a:t>
            </a:r>
            <a:r>
              <a:rPr lang="en-US" sz="4400" spc="-25" dirty="0">
                <a:latin typeface="Gill Sans MT" panose="020B0502020104020203" pitchFamily="34" charset="77"/>
                <a:cs typeface="Gill Sans" panose="020B0502020104020203" pitchFamily="34" charset="-79"/>
              </a:rPr>
              <a:t>or</a:t>
            </a:r>
            <a:r>
              <a:rPr lang="en-US" sz="4400" spc="-215" dirty="0">
                <a:latin typeface="Gill Sans MT" panose="020B0502020104020203" pitchFamily="34" charset="77"/>
                <a:cs typeface="Gill Sans" panose="020B0502020104020203" pitchFamily="34" charset="-79"/>
              </a:rPr>
              <a:t> </a:t>
            </a:r>
            <a:r>
              <a:rPr lang="en-US" sz="4400" spc="-75" dirty="0">
                <a:latin typeface="Gill Sans MT" panose="020B0502020104020203" pitchFamily="34" charset="77"/>
                <a:cs typeface="Gill Sans" panose="020B0502020104020203" pitchFamily="34" charset="-79"/>
              </a:rPr>
              <a:t>more</a:t>
            </a:r>
            <a:r>
              <a:rPr lang="en-US" sz="4400" spc="-190" dirty="0">
                <a:latin typeface="Gill Sans MT" panose="020B0502020104020203" pitchFamily="34" charset="77"/>
                <a:cs typeface="Gill Sans" panose="020B0502020104020203" pitchFamily="34" charset="-79"/>
              </a:rPr>
              <a:t> </a:t>
            </a:r>
            <a:r>
              <a:rPr lang="en-US" sz="4400" spc="-20" dirty="0">
                <a:latin typeface="Gill Sans MT" panose="020B0502020104020203" pitchFamily="34" charset="77"/>
                <a:cs typeface="Gill Sans" panose="020B0502020104020203" pitchFamily="34" charset="-79"/>
              </a:rPr>
              <a:t>days</a:t>
            </a:r>
            <a:endParaRPr lang="en-US" sz="4400" dirty="0">
              <a:latin typeface="Gill Sans MT" panose="020B0502020104020203" pitchFamily="34" charset="77"/>
              <a:cs typeface="Gill Sans" panose="020B0502020104020203" pitchFamily="34" charset="-79"/>
            </a:endParaRPr>
          </a:p>
          <a:p>
            <a:pPr marL="241300" marR="5080" indent="-228600">
              <a:lnSpc>
                <a:spcPct val="120000"/>
              </a:lnSpc>
              <a:spcBef>
                <a:spcPts val="1655"/>
              </a:spcBef>
              <a:buFont typeface="Arial" panose="020B0604020202020204" pitchFamily="34" charset="0"/>
              <a:buChar char="•"/>
              <a:tabLst>
                <a:tab pos="241935" algn="l"/>
              </a:tabLst>
            </a:pPr>
            <a:r>
              <a:rPr lang="en-US" sz="4400" spc="-175" dirty="0">
                <a:latin typeface="Gill Sans MT" panose="020B0502020104020203" pitchFamily="34" charset="77"/>
                <a:cs typeface="Gill Sans" panose="020B0502020104020203" pitchFamily="34" charset="-79"/>
              </a:rPr>
              <a:t>Meets</a:t>
            </a:r>
            <a:r>
              <a:rPr lang="en-US" sz="4400" spc="-204" dirty="0">
                <a:latin typeface="Gill Sans MT" panose="020B0502020104020203" pitchFamily="34" charset="77"/>
                <a:cs typeface="Gill Sans" panose="020B0502020104020203" pitchFamily="34" charset="-79"/>
              </a:rPr>
              <a:t> </a:t>
            </a:r>
            <a:r>
              <a:rPr lang="en-US" sz="4400" spc="-40" dirty="0">
                <a:latin typeface="Gill Sans MT" panose="020B0502020104020203" pitchFamily="34" charset="77"/>
                <a:cs typeface="Gill Sans" panose="020B0502020104020203" pitchFamily="34" charset="-79"/>
              </a:rPr>
              <a:t>the</a:t>
            </a:r>
            <a:r>
              <a:rPr lang="en-US" sz="4400" spc="-220" dirty="0">
                <a:latin typeface="Gill Sans MT" panose="020B0502020104020203" pitchFamily="34" charset="77"/>
                <a:cs typeface="Gill Sans" panose="020B0502020104020203" pitchFamily="34" charset="-79"/>
              </a:rPr>
              <a:t> </a:t>
            </a:r>
            <a:r>
              <a:rPr lang="en-US" sz="4400" spc="-185" dirty="0">
                <a:latin typeface="Gill Sans MT" panose="020B0502020104020203" pitchFamily="34" charset="77"/>
                <a:cs typeface="Gill Sans" panose="020B0502020104020203" pitchFamily="34" charset="-79"/>
              </a:rPr>
              <a:t>same</a:t>
            </a:r>
            <a:r>
              <a:rPr lang="en-US" sz="4400" spc="-215" dirty="0">
                <a:latin typeface="Gill Sans MT" panose="020B0502020104020203" pitchFamily="34" charset="77"/>
                <a:cs typeface="Gill Sans" panose="020B0502020104020203" pitchFamily="34" charset="-79"/>
              </a:rPr>
              <a:t> </a:t>
            </a:r>
            <a:r>
              <a:rPr lang="en-US" sz="4400" spc="-60" dirty="0">
                <a:latin typeface="Gill Sans MT" panose="020B0502020104020203" pitchFamily="34" charset="77"/>
                <a:cs typeface="Gill Sans" panose="020B0502020104020203" pitchFamily="34" charset="-79"/>
              </a:rPr>
              <a:t>number</a:t>
            </a:r>
            <a:r>
              <a:rPr lang="en-US" sz="4400" spc="-195" dirty="0">
                <a:latin typeface="Gill Sans MT" panose="020B0502020104020203" pitchFamily="34" charset="77"/>
                <a:cs typeface="Gill Sans" panose="020B0502020104020203" pitchFamily="34" charset="-79"/>
              </a:rPr>
              <a:t> </a:t>
            </a:r>
            <a:r>
              <a:rPr lang="en-US" sz="4400" spc="-20" dirty="0">
                <a:latin typeface="Gill Sans MT" panose="020B0502020104020203" pitchFamily="34" charset="77"/>
                <a:cs typeface="Gill Sans" panose="020B0502020104020203" pitchFamily="34" charset="-79"/>
              </a:rPr>
              <a:t>of</a:t>
            </a:r>
            <a:r>
              <a:rPr lang="en-US" sz="4400" spc="-210" dirty="0">
                <a:latin typeface="Gill Sans MT" panose="020B0502020104020203" pitchFamily="34" charset="77"/>
                <a:cs typeface="Gill Sans" panose="020B0502020104020203" pitchFamily="34" charset="-79"/>
              </a:rPr>
              <a:t> </a:t>
            </a:r>
            <a:r>
              <a:rPr lang="en-US" sz="4400" spc="-90" dirty="0">
                <a:latin typeface="Gill Sans MT" panose="020B0502020104020203" pitchFamily="34" charset="77"/>
                <a:cs typeface="Gill Sans" panose="020B0502020104020203" pitchFamily="34" charset="-79"/>
              </a:rPr>
              <a:t>hours</a:t>
            </a:r>
            <a:r>
              <a:rPr lang="en-US" sz="4400" spc="-180" dirty="0">
                <a:latin typeface="Gill Sans MT" panose="020B0502020104020203" pitchFamily="34" charset="77"/>
                <a:cs typeface="Gill Sans" panose="020B0502020104020203" pitchFamily="34" charset="-79"/>
              </a:rPr>
              <a:t> </a:t>
            </a:r>
            <a:r>
              <a:rPr lang="en-US" sz="4400" spc="-55" dirty="0">
                <a:latin typeface="Gill Sans MT" panose="020B0502020104020203" pitchFamily="34" charset="77"/>
                <a:cs typeface="Gill Sans" panose="020B0502020104020203" pitchFamily="34" charset="-79"/>
              </a:rPr>
              <a:t>on</a:t>
            </a:r>
            <a:r>
              <a:rPr lang="en-US" sz="4400" spc="-204" dirty="0">
                <a:latin typeface="Gill Sans MT" panose="020B0502020104020203" pitchFamily="34" charset="77"/>
                <a:cs typeface="Gill Sans" panose="020B0502020104020203" pitchFamily="34" charset="-79"/>
              </a:rPr>
              <a:t> </a:t>
            </a:r>
            <a:r>
              <a:rPr lang="en-US" sz="4400" spc="-90" dirty="0">
                <a:latin typeface="Gill Sans MT" panose="020B0502020104020203" pitchFamily="34" charset="77"/>
                <a:cs typeface="Gill Sans" panose="020B0502020104020203" pitchFamily="34" charset="-79"/>
              </a:rPr>
              <a:t>each </a:t>
            </a:r>
            <a:r>
              <a:rPr lang="en-US" sz="4400" spc="-105" dirty="0">
                <a:latin typeface="Gill Sans MT" panose="020B0502020104020203" pitchFamily="34" charset="77"/>
                <a:cs typeface="Gill Sans" panose="020B0502020104020203" pitchFamily="34" charset="-79"/>
              </a:rPr>
              <a:t>scheduled</a:t>
            </a:r>
            <a:r>
              <a:rPr lang="en-US" sz="4400" spc="-210" dirty="0">
                <a:latin typeface="Gill Sans MT" panose="020B0502020104020203" pitchFamily="34" charset="77"/>
                <a:cs typeface="Gill Sans" panose="020B0502020104020203" pitchFamily="34" charset="-79"/>
              </a:rPr>
              <a:t> </a:t>
            </a:r>
            <a:r>
              <a:rPr lang="en-US" sz="4400" spc="-110" dirty="0">
                <a:latin typeface="Gill Sans MT" panose="020B0502020104020203" pitchFamily="34" charset="77"/>
                <a:cs typeface="Gill Sans" panose="020B0502020104020203" pitchFamily="34" charset="-79"/>
              </a:rPr>
              <a:t>day,</a:t>
            </a:r>
            <a:r>
              <a:rPr lang="en-US" sz="4400" spc="-190" dirty="0">
                <a:latin typeface="Gill Sans MT" panose="020B0502020104020203" pitchFamily="34" charset="77"/>
                <a:cs typeface="Gill Sans" panose="020B0502020104020203" pitchFamily="34" charset="-79"/>
              </a:rPr>
              <a:t> </a:t>
            </a:r>
            <a:r>
              <a:rPr lang="en-US" sz="4400" spc="-30" dirty="0">
                <a:latin typeface="Gill Sans MT" panose="020B0502020104020203" pitchFamily="34" charset="77"/>
                <a:cs typeface="Gill Sans" panose="020B0502020104020203" pitchFamily="34" charset="-79"/>
              </a:rPr>
              <a:t>including</a:t>
            </a:r>
            <a:r>
              <a:rPr lang="en-US" sz="4400" spc="-240" dirty="0">
                <a:latin typeface="Gill Sans MT" panose="020B0502020104020203" pitchFamily="34" charset="77"/>
                <a:cs typeface="Gill Sans" panose="020B0502020104020203" pitchFamily="34" charset="-79"/>
              </a:rPr>
              <a:t> </a:t>
            </a:r>
            <a:r>
              <a:rPr lang="en-US" sz="4400" spc="-114" dirty="0">
                <a:latin typeface="Gill Sans MT" panose="020B0502020104020203" pitchFamily="34" charset="77"/>
                <a:cs typeface="Gill Sans" panose="020B0502020104020203" pitchFamily="34" charset="-79"/>
              </a:rPr>
              <a:t>any</a:t>
            </a:r>
            <a:r>
              <a:rPr lang="en-US" sz="4400" spc="-215" dirty="0">
                <a:latin typeface="Gill Sans MT" panose="020B0502020104020203" pitchFamily="34" charset="77"/>
                <a:cs typeface="Gill Sans" panose="020B0502020104020203" pitchFamily="34" charset="-79"/>
              </a:rPr>
              <a:t> </a:t>
            </a:r>
            <a:r>
              <a:rPr lang="en-US" sz="4400" spc="-320" dirty="0">
                <a:latin typeface="Gill Sans MT" panose="020B0502020104020203" pitchFamily="34" charset="77"/>
                <a:cs typeface="Gill Sans" panose="020B0502020104020203" pitchFamily="34" charset="-79"/>
              </a:rPr>
              <a:t>TBA</a:t>
            </a:r>
            <a:r>
              <a:rPr lang="en-US" sz="4400" spc="-200" dirty="0">
                <a:latin typeface="Gill Sans MT" panose="020B0502020104020203" pitchFamily="34" charset="77"/>
                <a:cs typeface="Gill Sans" panose="020B0502020104020203" pitchFamily="34" charset="-79"/>
              </a:rPr>
              <a:t> </a:t>
            </a:r>
            <a:r>
              <a:rPr lang="en-US" sz="4400" spc="-10" dirty="0">
                <a:latin typeface="Gill Sans MT" panose="020B0502020104020203" pitchFamily="34" charset="77"/>
                <a:cs typeface="Gill Sans" panose="020B0502020104020203" pitchFamily="34" charset="-79"/>
              </a:rPr>
              <a:t>hours</a:t>
            </a:r>
            <a:endParaRPr lang="en-US" sz="4400" dirty="0">
              <a:latin typeface="Gill Sans MT" panose="020B0502020104020203" pitchFamily="34" charset="77"/>
              <a:cs typeface="Gill Sans" panose="020B0502020104020203" pitchFamily="34" charset="-79"/>
            </a:endParaRPr>
          </a:p>
          <a:p>
            <a:pPr marL="241300" indent="-228600">
              <a:lnSpc>
                <a:spcPct val="120000"/>
              </a:lnSpc>
              <a:spcBef>
                <a:spcPts val="1240"/>
              </a:spcBef>
              <a:buFont typeface="Arial" panose="020B0604020202020204" pitchFamily="34" charset="0"/>
              <a:buChar char="•"/>
              <a:tabLst>
                <a:tab pos="241935" algn="l"/>
              </a:tabLst>
            </a:pPr>
            <a:r>
              <a:rPr lang="en-US" sz="4400" spc="-300" dirty="0">
                <a:latin typeface="Gill Sans MT" panose="020B0502020104020203" pitchFamily="34" charset="77"/>
                <a:cs typeface="Gill Sans" panose="020B0502020104020203" pitchFamily="34" charset="-79"/>
              </a:rPr>
              <a:t>NOT</a:t>
            </a:r>
            <a:r>
              <a:rPr lang="en-US" sz="4400" spc="-155" dirty="0">
                <a:latin typeface="Gill Sans MT" panose="020B0502020104020203" pitchFamily="34" charset="77"/>
                <a:cs typeface="Gill Sans" panose="020B0502020104020203" pitchFamily="34" charset="-79"/>
              </a:rPr>
              <a:t> </a:t>
            </a:r>
            <a:r>
              <a:rPr lang="en-US" sz="4400" spc="-60" dirty="0">
                <a:latin typeface="Gill Sans MT" panose="020B0502020104020203" pitchFamily="34" charset="77"/>
                <a:cs typeface="Gill Sans" panose="020B0502020104020203" pitchFamily="34" charset="-79"/>
              </a:rPr>
              <a:t>coterminous</a:t>
            </a:r>
            <a:r>
              <a:rPr lang="en-US" sz="4400" spc="-135" dirty="0">
                <a:latin typeface="Gill Sans MT" panose="020B0502020104020203" pitchFamily="34" charset="77"/>
                <a:cs typeface="Gill Sans" panose="020B0502020104020203" pitchFamily="34" charset="-79"/>
              </a:rPr>
              <a:t> </a:t>
            </a:r>
            <a:r>
              <a:rPr lang="en-US" sz="4400" dirty="0">
                <a:latin typeface="Gill Sans MT" panose="020B0502020104020203" pitchFamily="34" charset="77"/>
                <a:cs typeface="Gill Sans" panose="020B0502020104020203" pitchFamily="34" charset="-79"/>
              </a:rPr>
              <a:t>with</a:t>
            </a:r>
            <a:r>
              <a:rPr lang="en-US" sz="4400" spc="-155" dirty="0">
                <a:latin typeface="Gill Sans MT" panose="020B0502020104020203" pitchFamily="34" charset="77"/>
                <a:cs typeface="Gill Sans" panose="020B0502020104020203" pitchFamily="34" charset="-79"/>
              </a:rPr>
              <a:t> the </a:t>
            </a:r>
            <a:r>
              <a:rPr lang="en-US" sz="4400" spc="-40" dirty="0">
                <a:latin typeface="Gill Sans MT" panose="020B0502020104020203" pitchFamily="34" charset="77"/>
                <a:cs typeface="Gill Sans" panose="020B0502020104020203" pitchFamily="34" charset="-79"/>
              </a:rPr>
              <a:t>primary</a:t>
            </a:r>
            <a:r>
              <a:rPr lang="en-US" sz="4400" spc="-150" dirty="0">
                <a:latin typeface="Gill Sans MT" panose="020B0502020104020203" pitchFamily="34" charset="77"/>
                <a:cs typeface="Gill Sans" panose="020B0502020104020203" pitchFamily="34" charset="-79"/>
              </a:rPr>
              <a:t> </a:t>
            </a:r>
            <a:r>
              <a:rPr lang="en-US" sz="4400" spc="-20" dirty="0">
                <a:latin typeface="Gill Sans MT" panose="020B0502020104020203" pitchFamily="34" charset="77"/>
                <a:cs typeface="Gill Sans" panose="020B0502020104020203" pitchFamily="34" charset="-79"/>
              </a:rPr>
              <a:t>term</a:t>
            </a:r>
            <a:endParaRPr lang="en-US" sz="4400" dirty="0">
              <a:latin typeface="Gill Sans MT" panose="020B0502020104020203" pitchFamily="34" charset="77"/>
              <a:cs typeface="Gill Sans" panose="020B0502020104020203" pitchFamily="34" charset="-79"/>
            </a:endParaRPr>
          </a:p>
          <a:p>
            <a:pPr marL="241300" indent="-228600">
              <a:lnSpc>
                <a:spcPct val="120000"/>
              </a:lnSpc>
              <a:spcBef>
                <a:spcPts val="1345"/>
              </a:spcBef>
              <a:buFont typeface="Arial" panose="020B0604020202020204" pitchFamily="34" charset="0"/>
              <a:buChar char="•"/>
              <a:tabLst>
                <a:tab pos="241935" algn="l"/>
              </a:tabLst>
            </a:pPr>
            <a:r>
              <a:rPr lang="en-US" sz="4400" spc="-165" dirty="0">
                <a:latin typeface="Gill Sans MT" panose="020B0502020104020203" pitchFamily="34" charset="77"/>
                <a:cs typeface="Gill Sans" panose="020B0502020104020203" pitchFamily="34" charset="-79"/>
              </a:rPr>
              <a:t>No</a:t>
            </a:r>
            <a:r>
              <a:rPr lang="en-US" sz="4400" spc="-229" dirty="0">
                <a:latin typeface="Gill Sans MT" panose="020B0502020104020203" pitchFamily="34" charset="77"/>
                <a:cs typeface="Gill Sans" panose="020B0502020104020203" pitchFamily="34" charset="-79"/>
              </a:rPr>
              <a:t> </a:t>
            </a:r>
            <a:r>
              <a:rPr lang="en-US" sz="4400" spc="-90" dirty="0">
                <a:latin typeface="Gill Sans MT" panose="020B0502020104020203" pitchFamily="34" charset="77"/>
                <a:cs typeface="Gill Sans" panose="020B0502020104020203" pitchFamily="34" charset="-79"/>
              </a:rPr>
              <a:t>hours</a:t>
            </a:r>
            <a:r>
              <a:rPr lang="en-US" sz="4400" spc="-195" dirty="0">
                <a:latin typeface="Gill Sans MT" panose="020B0502020104020203" pitchFamily="34" charset="77"/>
                <a:cs typeface="Gill Sans" panose="020B0502020104020203" pitchFamily="34" charset="-79"/>
              </a:rPr>
              <a:t> </a:t>
            </a:r>
            <a:r>
              <a:rPr lang="en-US" sz="4400" spc="-55" dirty="0">
                <a:latin typeface="Gill Sans MT" panose="020B0502020104020203" pitchFamily="34" charset="77"/>
                <a:cs typeface="Gill Sans" panose="020B0502020104020203" pitchFamily="34" charset="-79"/>
              </a:rPr>
              <a:t>counted</a:t>
            </a:r>
            <a:r>
              <a:rPr lang="en-US" sz="4400" spc="-200" dirty="0">
                <a:latin typeface="Gill Sans MT" panose="020B0502020104020203" pitchFamily="34" charset="77"/>
                <a:cs typeface="Gill Sans" panose="020B0502020104020203" pitchFamily="34" charset="-79"/>
              </a:rPr>
              <a:t> </a:t>
            </a:r>
            <a:r>
              <a:rPr lang="en-US" sz="4400" dirty="0">
                <a:latin typeface="Gill Sans MT" panose="020B0502020104020203" pitchFamily="34" charset="77"/>
                <a:cs typeface="Gill Sans" panose="020B0502020104020203" pitchFamily="34" charset="-79"/>
              </a:rPr>
              <a:t>for</a:t>
            </a:r>
            <a:r>
              <a:rPr lang="en-US" sz="4400" spc="-225" dirty="0">
                <a:latin typeface="Gill Sans MT" panose="020B0502020104020203" pitchFamily="34" charset="77"/>
                <a:cs typeface="Gill Sans" panose="020B0502020104020203" pitchFamily="34" charset="-79"/>
              </a:rPr>
              <a:t> </a:t>
            </a:r>
            <a:r>
              <a:rPr lang="en-US" sz="4400" spc="-10" dirty="0">
                <a:latin typeface="Gill Sans MT" panose="020B0502020104020203" pitchFamily="34" charset="77"/>
                <a:cs typeface="Gill Sans" panose="020B0502020104020203" pitchFamily="34" charset="-79"/>
              </a:rPr>
              <a:t>holidays</a:t>
            </a:r>
          </a:p>
          <a:p>
            <a:pPr marL="0" indent="0">
              <a:buNone/>
            </a:pPr>
            <a:endParaRPr lang="en-US" dirty="0"/>
          </a:p>
        </p:txBody>
      </p:sp>
    </p:spTree>
    <p:extLst>
      <p:ext uri="{BB962C8B-B14F-4D97-AF65-F5344CB8AC3E}">
        <p14:creationId xmlns:p14="http://schemas.microsoft.com/office/powerpoint/2010/main" val="297179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12C6-8E59-1087-6A5C-B20EBDF245A5}"/>
              </a:ext>
            </a:extLst>
          </p:cNvPr>
          <p:cNvSpPr>
            <a:spLocks noGrp="1"/>
          </p:cNvSpPr>
          <p:nvPr>
            <p:ph type="title"/>
          </p:nvPr>
        </p:nvSpPr>
        <p:spPr/>
        <p:txBody>
          <a:bodyPr/>
          <a:lstStyle/>
          <a:p>
            <a:r>
              <a:rPr lang="en-US" dirty="0"/>
              <a:t>Actual Hours (Positive Attendance)</a:t>
            </a:r>
          </a:p>
        </p:txBody>
      </p:sp>
      <p:sp>
        <p:nvSpPr>
          <p:cNvPr id="3" name="Content Placeholder 2">
            <a:extLst>
              <a:ext uri="{FF2B5EF4-FFF2-40B4-BE49-F238E27FC236}">
                <a16:creationId xmlns:a16="http://schemas.microsoft.com/office/drawing/2014/main" id="{0B4A7EEF-7330-B66D-C05D-515AD682654A}"/>
              </a:ext>
            </a:extLst>
          </p:cNvPr>
          <p:cNvSpPr>
            <a:spLocks noGrp="1"/>
          </p:cNvSpPr>
          <p:nvPr>
            <p:ph sz="half" idx="1"/>
          </p:nvPr>
        </p:nvSpPr>
        <p:spPr>
          <a:xfrm>
            <a:off x="1175655" y="1825625"/>
            <a:ext cx="5782705" cy="4351338"/>
          </a:xfrm>
        </p:spPr>
        <p:txBody>
          <a:bodyPr>
            <a:normAutofit lnSpcReduction="10000"/>
          </a:bodyPr>
          <a:lstStyle/>
          <a:p>
            <a:pPr marL="241300" marR="91440" indent="-228600">
              <a:lnSpc>
                <a:spcPct val="100000"/>
              </a:lnSpc>
              <a:buFont typeface="Arial" panose="020B0604020202020204" pitchFamily="34" charset="0"/>
              <a:buChar char="•"/>
              <a:tabLst>
                <a:tab pos="241300" algn="l"/>
              </a:tabLst>
            </a:pPr>
            <a:r>
              <a:rPr lang="en-US" sz="2800" spc="-180" dirty="0">
                <a:latin typeface="Gill Sans MT" panose="020B0502020104020203" pitchFamily="34" charset="77"/>
                <a:cs typeface="Gill Sans" panose="020B0502020104020203" pitchFamily="34" charset="-79"/>
              </a:rPr>
              <a:t>Based</a:t>
            </a:r>
            <a:r>
              <a:rPr lang="en-US" sz="2800" spc="-220" dirty="0">
                <a:latin typeface="Gill Sans MT" panose="020B0502020104020203" pitchFamily="34" charset="77"/>
                <a:cs typeface="Gill Sans" panose="020B0502020104020203" pitchFamily="34" charset="-79"/>
              </a:rPr>
              <a:t> </a:t>
            </a:r>
            <a:r>
              <a:rPr lang="en-US" sz="2800" spc="-45" dirty="0">
                <a:latin typeface="Gill Sans MT" panose="020B0502020104020203" pitchFamily="34" charset="77"/>
                <a:cs typeface="Gill Sans" panose="020B0502020104020203" pitchFamily="34" charset="-79"/>
              </a:rPr>
              <a:t>on</a:t>
            </a:r>
            <a:r>
              <a:rPr lang="en-US" sz="2800" spc="-215" dirty="0">
                <a:latin typeface="Gill Sans MT" panose="020B0502020104020203" pitchFamily="34" charset="77"/>
                <a:cs typeface="Gill Sans" panose="020B0502020104020203" pitchFamily="34" charset="-79"/>
              </a:rPr>
              <a:t> the </a:t>
            </a:r>
            <a:r>
              <a:rPr lang="en-US" sz="2800" spc="-50" dirty="0">
                <a:latin typeface="Gill Sans MT" panose="020B0502020104020203" pitchFamily="34" charset="77"/>
                <a:cs typeface="Gill Sans" panose="020B0502020104020203" pitchFamily="34" charset="-79"/>
              </a:rPr>
              <a:t>actual</a:t>
            </a:r>
            <a:r>
              <a:rPr lang="en-US" sz="2800" spc="-204" dirty="0">
                <a:latin typeface="Gill Sans MT" panose="020B0502020104020203" pitchFamily="34" charset="77"/>
                <a:cs typeface="Gill Sans" panose="020B0502020104020203" pitchFamily="34" charset="-79"/>
              </a:rPr>
              <a:t> </a:t>
            </a:r>
            <a:r>
              <a:rPr lang="en-US" sz="2800" spc="-25" dirty="0">
                <a:latin typeface="Gill Sans MT" panose="020B0502020104020203" pitchFamily="34" charset="77"/>
                <a:cs typeface="Gill Sans" panose="020B0502020104020203" pitchFamily="34" charset="-79"/>
              </a:rPr>
              <a:t>count</a:t>
            </a:r>
            <a:r>
              <a:rPr lang="en-US" sz="2800" spc="-210" dirty="0">
                <a:latin typeface="Gill Sans MT" panose="020B0502020104020203" pitchFamily="34" charset="77"/>
                <a:cs typeface="Gill Sans" panose="020B0502020104020203" pitchFamily="34" charset="-79"/>
              </a:rPr>
              <a:t> </a:t>
            </a:r>
            <a:r>
              <a:rPr lang="en-US" sz="2800" spc="-10" dirty="0">
                <a:latin typeface="Gill Sans MT" panose="020B0502020104020203" pitchFamily="34" charset="77"/>
                <a:cs typeface="Gill Sans" panose="020B0502020104020203" pitchFamily="34" charset="-79"/>
              </a:rPr>
              <a:t>of</a:t>
            </a:r>
            <a:r>
              <a:rPr lang="en-US" sz="2800" spc="-195" dirty="0">
                <a:latin typeface="Gill Sans MT" panose="020B0502020104020203" pitchFamily="34" charset="77"/>
                <a:cs typeface="Gill Sans" panose="020B0502020104020203" pitchFamily="34" charset="-79"/>
              </a:rPr>
              <a:t> </a:t>
            </a:r>
            <a:r>
              <a:rPr lang="en-US" sz="2800" spc="-40" dirty="0">
                <a:latin typeface="Gill Sans MT" panose="020B0502020104020203" pitchFamily="34" charset="77"/>
                <a:cs typeface="Gill Sans" panose="020B0502020104020203" pitchFamily="34" charset="-79"/>
              </a:rPr>
              <a:t>enrolled</a:t>
            </a:r>
            <a:r>
              <a:rPr lang="en-US" sz="2800" spc="-240" dirty="0">
                <a:latin typeface="Gill Sans MT" panose="020B0502020104020203" pitchFamily="34" charset="77"/>
                <a:cs typeface="Gill Sans" panose="020B0502020104020203" pitchFamily="34" charset="-79"/>
              </a:rPr>
              <a:t> </a:t>
            </a:r>
            <a:r>
              <a:rPr lang="en-US" sz="2800" spc="-65" dirty="0">
                <a:latin typeface="Gill Sans MT" panose="020B0502020104020203" pitchFamily="34" charset="77"/>
                <a:cs typeface="Gill Sans" panose="020B0502020104020203" pitchFamily="34" charset="-79"/>
              </a:rPr>
              <a:t>students</a:t>
            </a:r>
            <a:r>
              <a:rPr lang="en-US" sz="2800" spc="-145" dirty="0">
                <a:latin typeface="Gill Sans MT" panose="020B0502020104020203" pitchFamily="34" charset="77"/>
                <a:cs typeface="Gill Sans" panose="020B0502020104020203" pitchFamily="34" charset="-79"/>
              </a:rPr>
              <a:t> </a:t>
            </a:r>
            <a:r>
              <a:rPr lang="en-US" sz="2800" spc="-100" dirty="0">
                <a:latin typeface="Gill Sans MT" panose="020B0502020104020203" pitchFamily="34" charset="77"/>
                <a:cs typeface="Gill Sans" panose="020B0502020104020203" pitchFamily="34" charset="-79"/>
              </a:rPr>
              <a:t>present</a:t>
            </a:r>
            <a:r>
              <a:rPr lang="en-US" sz="2800" spc="-250" dirty="0">
                <a:latin typeface="Gill Sans MT" panose="020B0502020104020203" pitchFamily="34" charset="77"/>
                <a:cs typeface="Gill Sans" panose="020B0502020104020203" pitchFamily="34" charset="-79"/>
              </a:rPr>
              <a:t> </a:t>
            </a:r>
            <a:r>
              <a:rPr lang="en-US" sz="2800" dirty="0">
                <a:latin typeface="Gill Sans MT" panose="020B0502020104020203" pitchFamily="34" charset="77"/>
                <a:cs typeface="Gill Sans" panose="020B0502020104020203" pitchFamily="34" charset="-79"/>
              </a:rPr>
              <a:t>at</a:t>
            </a:r>
            <a:r>
              <a:rPr lang="en-US" sz="2800" spc="-190" dirty="0">
                <a:latin typeface="Gill Sans MT" panose="020B0502020104020203" pitchFamily="34" charset="77"/>
                <a:cs typeface="Gill Sans" panose="020B0502020104020203" pitchFamily="34" charset="-79"/>
              </a:rPr>
              <a:t> </a:t>
            </a:r>
            <a:r>
              <a:rPr lang="en-US" sz="2800" spc="-40" dirty="0">
                <a:latin typeface="Gill Sans MT" panose="020B0502020104020203" pitchFamily="34" charset="77"/>
                <a:cs typeface="Gill Sans" panose="020B0502020104020203" pitchFamily="34" charset="-79"/>
              </a:rPr>
              <a:t>each </a:t>
            </a:r>
            <a:r>
              <a:rPr lang="en-US" sz="2800" spc="-155" dirty="0">
                <a:latin typeface="Gill Sans MT" panose="020B0502020104020203" pitchFamily="34" charset="77"/>
                <a:cs typeface="Gill Sans" panose="020B0502020104020203" pitchFamily="34" charset="-79"/>
              </a:rPr>
              <a:t>class</a:t>
            </a:r>
            <a:r>
              <a:rPr lang="en-US" sz="2800" spc="-165" dirty="0">
                <a:latin typeface="Gill Sans MT" panose="020B0502020104020203" pitchFamily="34" charset="77"/>
                <a:cs typeface="Gill Sans" panose="020B0502020104020203" pitchFamily="34" charset="-79"/>
              </a:rPr>
              <a:t> </a:t>
            </a:r>
            <a:r>
              <a:rPr lang="en-US" sz="2800" spc="-65" dirty="0">
                <a:latin typeface="Gill Sans MT" panose="020B0502020104020203" pitchFamily="34" charset="77"/>
                <a:cs typeface="Gill Sans" panose="020B0502020104020203" pitchFamily="34" charset="-79"/>
              </a:rPr>
              <a:t>meeting,</a:t>
            </a:r>
            <a:r>
              <a:rPr lang="en-US" sz="2800" spc="-180" dirty="0">
                <a:latin typeface="Gill Sans MT" panose="020B0502020104020203" pitchFamily="34" charset="77"/>
                <a:cs typeface="Gill Sans" panose="020B0502020104020203" pitchFamily="34" charset="-79"/>
              </a:rPr>
              <a:t> </a:t>
            </a:r>
          </a:p>
          <a:p>
            <a:pPr marL="241300" marR="91440" indent="-228600">
              <a:lnSpc>
                <a:spcPct val="100000"/>
              </a:lnSpc>
              <a:buFont typeface="Arial" panose="020B0604020202020204" pitchFamily="34" charset="0"/>
              <a:buChar char="•"/>
              <a:tabLst>
                <a:tab pos="241300" algn="l"/>
              </a:tabLst>
            </a:pPr>
            <a:r>
              <a:rPr lang="en-US" sz="2800" spc="-105" dirty="0">
                <a:latin typeface="Gill Sans MT" panose="020B0502020104020203" pitchFamily="34" charset="77"/>
                <a:cs typeface="Gill Sans" panose="020B0502020104020203" pitchFamily="34" charset="-79"/>
              </a:rPr>
              <a:t>Synchronous</a:t>
            </a:r>
            <a:r>
              <a:rPr lang="en-US" sz="2800" spc="-135" dirty="0">
                <a:latin typeface="Gill Sans MT" panose="020B0502020104020203" pitchFamily="34" charset="77"/>
                <a:cs typeface="Gill Sans" panose="020B0502020104020203" pitchFamily="34" charset="-79"/>
              </a:rPr>
              <a:t> </a:t>
            </a:r>
            <a:r>
              <a:rPr lang="en-US" sz="2800" spc="-10" dirty="0">
                <a:latin typeface="Gill Sans MT" panose="020B0502020104020203" pitchFamily="34" charset="77"/>
                <a:cs typeface="Gill Sans" panose="020B0502020104020203" pitchFamily="34" charset="-79"/>
              </a:rPr>
              <a:t>instruction</a:t>
            </a:r>
            <a:r>
              <a:rPr lang="en-US" sz="2800" spc="-160" dirty="0">
                <a:latin typeface="Gill Sans MT" panose="020B0502020104020203" pitchFamily="34" charset="77"/>
                <a:cs typeface="Gill Sans" panose="020B0502020104020203" pitchFamily="34" charset="-79"/>
              </a:rPr>
              <a:t> </a:t>
            </a:r>
            <a:r>
              <a:rPr lang="en-US" sz="2800" spc="-20" dirty="0">
                <a:latin typeface="Gill Sans MT" panose="020B0502020104020203" pitchFamily="34" charset="77"/>
                <a:cs typeface="Gill Sans" panose="020B0502020104020203" pitchFamily="34" charset="-79"/>
              </a:rPr>
              <a:t>only</a:t>
            </a:r>
            <a:endParaRPr lang="en-US" sz="2800" dirty="0">
              <a:latin typeface="Gill Sans MT" panose="020B0502020104020203" pitchFamily="34" charset="77"/>
              <a:cs typeface="Gill Sans" panose="020B0502020104020203" pitchFamily="34" charset="-79"/>
            </a:endParaRPr>
          </a:p>
          <a:p>
            <a:pPr marL="241300" indent="-228600">
              <a:lnSpc>
                <a:spcPct val="100000"/>
              </a:lnSpc>
              <a:spcBef>
                <a:spcPts val="1730"/>
              </a:spcBef>
              <a:buFont typeface="Arial" panose="020B0604020202020204" pitchFamily="34" charset="0"/>
              <a:buChar char="•"/>
              <a:tabLst>
                <a:tab pos="241300" algn="l"/>
              </a:tabLst>
            </a:pPr>
            <a:r>
              <a:rPr lang="en-US" sz="2800" spc="-180" dirty="0">
                <a:latin typeface="Gill Sans MT" panose="020B0502020104020203" pitchFamily="34" charset="77"/>
                <a:cs typeface="Gill Sans" panose="020B0502020104020203" pitchFamily="34" charset="-79"/>
              </a:rPr>
              <a:t>Courses</a:t>
            </a:r>
            <a:r>
              <a:rPr lang="en-US" sz="2800" spc="-160" dirty="0">
                <a:latin typeface="Gill Sans MT" panose="020B0502020104020203" pitchFamily="34" charset="77"/>
                <a:cs typeface="Gill Sans" panose="020B0502020104020203" pitchFamily="34" charset="-79"/>
              </a:rPr>
              <a:t> </a:t>
            </a:r>
            <a:r>
              <a:rPr lang="en-US" sz="2800" spc="-60" dirty="0">
                <a:latin typeface="Gill Sans MT" panose="020B0502020104020203" pitchFamily="34" charset="77"/>
                <a:cs typeface="Gill Sans" panose="020B0502020104020203" pitchFamily="34" charset="-79"/>
              </a:rPr>
              <a:t>meeting</a:t>
            </a:r>
            <a:r>
              <a:rPr lang="en-US" sz="2800" spc="-225" dirty="0">
                <a:latin typeface="Gill Sans MT" panose="020B0502020104020203" pitchFamily="34" charset="77"/>
                <a:cs typeface="Gill Sans" panose="020B0502020104020203" pitchFamily="34" charset="-79"/>
              </a:rPr>
              <a:t> </a:t>
            </a:r>
            <a:r>
              <a:rPr lang="en-US" sz="2800" spc="-75" dirty="0">
                <a:latin typeface="Gill Sans MT" panose="020B0502020104020203" pitchFamily="34" charset="77"/>
                <a:cs typeface="Gill Sans" panose="020B0502020104020203" pitchFamily="34" charset="-79"/>
              </a:rPr>
              <a:t>fewer</a:t>
            </a:r>
            <a:r>
              <a:rPr lang="en-US" sz="2800" spc="-210" dirty="0">
                <a:latin typeface="Gill Sans MT" panose="020B0502020104020203" pitchFamily="34" charset="77"/>
                <a:cs typeface="Gill Sans" panose="020B0502020104020203" pitchFamily="34" charset="-79"/>
              </a:rPr>
              <a:t> </a:t>
            </a:r>
            <a:r>
              <a:rPr lang="en-US" sz="2800" spc="-30" dirty="0">
                <a:latin typeface="Gill Sans MT" panose="020B0502020104020203" pitchFamily="34" charset="77"/>
                <a:cs typeface="Gill Sans" panose="020B0502020104020203" pitchFamily="34" charset="-79"/>
              </a:rPr>
              <a:t>than</a:t>
            </a:r>
            <a:r>
              <a:rPr lang="en-US" sz="2800" spc="-210" dirty="0">
                <a:latin typeface="Gill Sans MT" panose="020B0502020104020203" pitchFamily="34" charset="77"/>
                <a:cs typeface="Gill Sans" panose="020B0502020104020203" pitchFamily="34" charset="-79"/>
              </a:rPr>
              <a:t> </a:t>
            </a:r>
            <a:r>
              <a:rPr lang="en-US" sz="2800" spc="-50" dirty="0">
                <a:latin typeface="Gill Sans MT" panose="020B0502020104020203" pitchFamily="34" charset="77"/>
                <a:cs typeface="Gill Sans" panose="020B0502020104020203" pitchFamily="34" charset="-79"/>
              </a:rPr>
              <a:t>five</a:t>
            </a:r>
            <a:r>
              <a:rPr lang="en-US" sz="2800" spc="-200" dirty="0">
                <a:latin typeface="Gill Sans MT" panose="020B0502020104020203" pitchFamily="34" charset="77"/>
                <a:cs typeface="Gill Sans" panose="020B0502020104020203" pitchFamily="34" charset="-79"/>
              </a:rPr>
              <a:t> </a:t>
            </a:r>
            <a:r>
              <a:rPr lang="en-US" sz="2800" spc="-20" dirty="0">
                <a:latin typeface="Gill Sans MT" panose="020B0502020104020203" pitchFamily="34" charset="77"/>
                <a:cs typeface="Gill Sans" panose="020B0502020104020203" pitchFamily="34" charset="-79"/>
              </a:rPr>
              <a:t>days</a:t>
            </a:r>
          </a:p>
          <a:p>
            <a:pPr marL="241300" indent="-228600">
              <a:lnSpc>
                <a:spcPct val="100000"/>
              </a:lnSpc>
              <a:spcBef>
                <a:spcPts val="1730"/>
              </a:spcBef>
              <a:buFont typeface="Arial" panose="020B0604020202020204" pitchFamily="34" charset="0"/>
              <a:buChar char="•"/>
              <a:tabLst>
                <a:tab pos="241300" algn="l"/>
              </a:tabLst>
            </a:pPr>
            <a:r>
              <a:rPr lang="en-US" sz="2800" spc="-180" dirty="0">
                <a:latin typeface="Gill Sans MT" panose="020B0502020104020203" pitchFamily="34" charset="77"/>
                <a:cs typeface="Gill Sans" panose="020B0502020104020203" pitchFamily="34" charset="-79"/>
              </a:rPr>
              <a:t>Courses</a:t>
            </a:r>
            <a:r>
              <a:rPr lang="en-US" sz="2800" spc="-130" dirty="0">
                <a:latin typeface="Gill Sans MT" panose="020B0502020104020203" pitchFamily="34" charset="77"/>
                <a:cs typeface="Gill Sans" panose="020B0502020104020203" pitchFamily="34" charset="-79"/>
              </a:rPr>
              <a:t> </a:t>
            </a:r>
            <a:r>
              <a:rPr lang="en-US" sz="2800" spc="-35" dirty="0">
                <a:latin typeface="Gill Sans MT" panose="020B0502020104020203" pitchFamily="34" charset="77"/>
                <a:cs typeface="Gill Sans" panose="020B0502020104020203" pitchFamily="34" charset="-79"/>
              </a:rPr>
              <a:t>irregularly</a:t>
            </a:r>
            <a:r>
              <a:rPr lang="en-US" sz="2800" spc="-185" dirty="0">
                <a:latin typeface="Gill Sans MT" panose="020B0502020104020203" pitchFamily="34" charset="77"/>
                <a:cs typeface="Gill Sans" panose="020B0502020104020203" pitchFamily="34" charset="-79"/>
              </a:rPr>
              <a:t> </a:t>
            </a:r>
            <a:r>
              <a:rPr lang="en-US" sz="2800" spc="-100" dirty="0">
                <a:latin typeface="Gill Sans MT" panose="020B0502020104020203" pitchFamily="34" charset="77"/>
                <a:cs typeface="Gill Sans" panose="020B0502020104020203" pitchFamily="34" charset="-79"/>
              </a:rPr>
              <a:t>scheduled</a:t>
            </a:r>
            <a:r>
              <a:rPr lang="en-US" sz="2800" spc="-160" dirty="0">
                <a:latin typeface="Gill Sans MT" panose="020B0502020104020203" pitchFamily="34" charset="77"/>
                <a:cs typeface="Gill Sans" panose="020B0502020104020203" pitchFamily="34" charset="-79"/>
              </a:rPr>
              <a:t> </a:t>
            </a:r>
            <a:r>
              <a:rPr lang="en-US" sz="2800" dirty="0">
                <a:latin typeface="Gill Sans MT" panose="020B0502020104020203" pitchFamily="34" charset="77"/>
                <a:cs typeface="Gill Sans" panose="020B0502020104020203" pitchFamily="34" charset="-79"/>
              </a:rPr>
              <a:t>with</a:t>
            </a:r>
            <a:r>
              <a:rPr lang="en-US" sz="2800" spc="-175" dirty="0">
                <a:latin typeface="Gill Sans MT" panose="020B0502020104020203" pitchFamily="34" charset="77"/>
                <a:cs typeface="Gill Sans" panose="020B0502020104020203" pitchFamily="34" charset="-79"/>
              </a:rPr>
              <a:t> </a:t>
            </a:r>
            <a:r>
              <a:rPr lang="en-US" sz="2800" spc="-95" dirty="0">
                <a:latin typeface="Gill Sans MT" panose="020B0502020104020203" pitchFamily="34" charset="77"/>
                <a:cs typeface="Gill Sans" panose="020B0502020104020203" pitchFamily="34" charset="-79"/>
              </a:rPr>
              <a:t>respect</a:t>
            </a:r>
            <a:r>
              <a:rPr lang="en-US" sz="2800" spc="-155" dirty="0">
                <a:latin typeface="Gill Sans MT" panose="020B0502020104020203" pitchFamily="34" charset="77"/>
                <a:cs typeface="Gill Sans" panose="020B0502020104020203" pitchFamily="34" charset="-79"/>
              </a:rPr>
              <a:t> </a:t>
            </a:r>
            <a:r>
              <a:rPr lang="en-US" sz="2800" spc="55" dirty="0">
                <a:latin typeface="Gill Sans MT" panose="020B0502020104020203" pitchFamily="34" charset="77"/>
                <a:cs typeface="Gill Sans" panose="020B0502020104020203" pitchFamily="34" charset="-79"/>
              </a:rPr>
              <a:t>to</a:t>
            </a:r>
            <a:r>
              <a:rPr lang="en-US" sz="2800" spc="-170" dirty="0">
                <a:latin typeface="Gill Sans MT" panose="020B0502020104020203" pitchFamily="34" charset="77"/>
                <a:cs typeface="Gill Sans" panose="020B0502020104020203" pitchFamily="34" charset="-79"/>
              </a:rPr>
              <a:t> </a:t>
            </a:r>
            <a:r>
              <a:rPr lang="en-US" sz="2800" spc="-30" dirty="0">
                <a:latin typeface="Gill Sans MT" panose="020B0502020104020203" pitchFamily="34" charset="77"/>
                <a:cs typeface="Gill Sans" panose="020B0502020104020203" pitchFamily="34" charset="-79"/>
              </a:rPr>
              <a:t>the</a:t>
            </a:r>
            <a:r>
              <a:rPr lang="en-US" sz="2800" spc="-170" dirty="0">
                <a:latin typeface="Gill Sans MT" panose="020B0502020104020203" pitchFamily="34" charset="77"/>
                <a:cs typeface="Gill Sans" panose="020B0502020104020203" pitchFamily="34" charset="-79"/>
              </a:rPr>
              <a:t> </a:t>
            </a:r>
            <a:r>
              <a:rPr lang="en-US" sz="2800" spc="-60" dirty="0">
                <a:latin typeface="Gill Sans MT" panose="020B0502020104020203" pitchFamily="34" charset="77"/>
                <a:cs typeface="Gill Sans" panose="020B0502020104020203" pitchFamily="34" charset="-79"/>
              </a:rPr>
              <a:t>number</a:t>
            </a:r>
            <a:r>
              <a:rPr lang="en-US" sz="2800" spc="-160" dirty="0">
                <a:latin typeface="Gill Sans MT" panose="020B0502020104020203" pitchFamily="34" charset="77"/>
                <a:cs typeface="Gill Sans" panose="020B0502020104020203" pitchFamily="34" charset="-79"/>
              </a:rPr>
              <a:t> </a:t>
            </a:r>
            <a:r>
              <a:rPr lang="en-US" sz="2800" spc="-25" dirty="0">
                <a:latin typeface="Gill Sans MT" panose="020B0502020104020203" pitchFamily="34" charset="77"/>
                <a:cs typeface="Gill Sans" panose="020B0502020104020203" pitchFamily="34" charset="-79"/>
              </a:rPr>
              <a:t>of </a:t>
            </a:r>
            <a:r>
              <a:rPr lang="en-US" sz="2800" spc="-145" dirty="0">
                <a:latin typeface="Gill Sans MT" panose="020B0502020104020203" pitchFamily="34" charset="77"/>
                <a:cs typeface="Gill Sans" panose="020B0502020104020203" pitchFamily="34" charset="-79"/>
              </a:rPr>
              <a:t>days</a:t>
            </a:r>
            <a:r>
              <a:rPr lang="en-US" sz="2800" spc="-190" dirty="0">
                <a:latin typeface="Gill Sans MT" panose="020B0502020104020203" pitchFamily="34" charset="77"/>
                <a:cs typeface="Gill Sans" panose="020B0502020104020203" pitchFamily="34" charset="-79"/>
              </a:rPr>
              <a:t> </a:t>
            </a:r>
            <a:r>
              <a:rPr lang="en-US" sz="2800" spc="-65" dirty="0">
                <a:latin typeface="Gill Sans MT" panose="020B0502020104020203" pitchFamily="34" charset="77"/>
                <a:cs typeface="Gill Sans" panose="020B0502020104020203" pitchFamily="34" charset="-79"/>
              </a:rPr>
              <a:t>per</a:t>
            </a:r>
            <a:r>
              <a:rPr lang="en-US" sz="2800" spc="-190" dirty="0">
                <a:latin typeface="Gill Sans MT" panose="020B0502020104020203" pitchFamily="34" charset="77"/>
                <a:cs typeface="Gill Sans" panose="020B0502020104020203" pitchFamily="34" charset="-79"/>
              </a:rPr>
              <a:t> </a:t>
            </a:r>
            <a:r>
              <a:rPr lang="en-US" sz="2800" spc="-105" dirty="0">
                <a:latin typeface="Gill Sans MT" panose="020B0502020104020203" pitchFamily="34" charset="77"/>
                <a:cs typeface="Gill Sans" panose="020B0502020104020203" pitchFamily="34" charset="-79"/>
              </a:rPr>
              <a:t>week</a:t>
            </a:r>
            <a:r>
              <a:rPr lang="en-US" sz="2800" spc="-225" dirty="0">
                <a:latin typeface="Gill Sans MT" panose="020B0502020104020203" pitchFamily="34" charset="77"/>
                <a:cs typeface="Gill Sans" panose="020B0502020104020203" pitchFamily="34" charset="-79"/>
              </a:rPr>
              <a:t> </a:t>
            </a:r>
            <a:r>
              <a:rPr lang="en-US" sz="2800" spc="-10" dirty="0">
                <a:latin typeface="Gill Sans MT" panose="020B0502020104020203" pitchFamily="34" charset="77"/>
                <a:cs typeface="Gill Sans" panose="020B0502020104020203" pitchFamily="34" charset="-79"/>
              </a:rPr>
              <a:t>or</a:t>
            </a:r>
            <a:r>
              <a:rPr lang="en-US" sz="2800" spc="-215" dirty="0">
                <a:latin typeface="Gill Sans MT" panose="020B0502020104020203" pitchFamily="34" charset="77"/>
                <a:cs typeface="Gill Sans" panose="020B0502020104020203" pitchFamily="34" charset="-79"/>
              </a:rPr>
              <a:t> </a:t>
            </a:r>
            <a:r>
              <a:rPr lang="en-US" sz="2800" spc="-30" dirty="0">
                <a:latin typeface="Gill Sans MT" panose="020B0502020104020203" pitchFamily="34" charset="77"/>
                <a:cs typeface="Gill Sans" panose="020B0502020104020203" pitchFamily="34" charset="-79"/>
              </a:rPr>
              <a:t>the</a:t>
            </a:r>
            <a:r>
              <a:rPr lang="en-US" sz="2800" spc="-175" dirty="0">
                <a:latin typeface="Gill Sans MT" panose="020B0502020104020203" pitchFamily="34" charset="77"/>
                <a:cs typeface="Gill Sans" panose="020B0502020104020203" pitchFamily="34" charset="-79"/>
              </a:rPr>
              <a:t> </a:t>
            </a:r>
            <a:r>
              <a:rPr lang="en-US" sz="2800" spc="-50" dirty="0">
                <a:latin typeface="Gill Sans MT" panose="020B0502020104020203" pitchFamily="34" charset="77"/>
                <a:cs typeface="Gill Sans" panose="020B0502020104020203" pitchFamily="34" charset="-79"/>
              </a:rPr>
              <a:t>number</a:t>
            </a:r>
            <a:r>
              <a:rPr lang="en-US" sz="2800" spc="-215" dirty="0">
                <a:latin typeface="Gill Sans MT" panose="020B0502020104020203" pitchFamily="34" charset="77"/>
                <a:cs typeface="Gill Sans" panose="020B0502020104020203" pitchFamily="34" charset="-79"/>
              </a:rPr>
              <a:t> </a:t>
            </a:r>
            <a:r>
              <a:rPr lang="en-US" sz="2800" spc="-10" dirty="0">
                <a:latin typeface="Gill Sans MT" panose="020B0502020104020203" pitchFamily="34" charset="77"/>
                <a:cs typeface="Gill Sans" panose="020B0502020104020203" pitchFamily="34" charset="-79"/>
              </a:rPr>
              <a:t>of</a:t>
            </a:r>
            <a:r>
              <a:rPr lang="en-US" sz="2800" spc="-220" dirty="0">
                <a:latin typeface="Gill Sans MT" panose="020B0502020104020203" pitchFamily="34" charset="77"/>
                <a:cs typeface="Gill Sans" panose="020B0502020104020203" pitchFamily="34" charset="-79"/>
              </a:rPr>
              <a:t> </a:t>
            </a:r>
            <a:r>
              <a:rPr lang="en-US" sz="2800" spc="-85" dirty="0">
                <a:latin typeface="Gill Sans MT" panose="020B0502020104020203" pitchFamily="34" charset="77"/>
                <a:cs typeface="Gill Sans" panose="020B0502020104020203" pitchFamily="34" charset="-79"/>
              </a:rPr>
              <a:t>hours</a:t>
            </a:r>
            <a:r>
              <a:rPr lang="en-US" sz="2800" spc="-190" dirty="0">
                <a:latin typeface="Gill Sans MT" panose="020B0502020104020203" pitchFamily="34" charset="77"/>
                <a:cs typeface="Gill Sans" panose="020B0502020104020203" pitchFamily="34" charset="-79"/>
              </a:rPr>
              <a:t> </a:t>
            </a:r>
            <a:r>
              <a:rPr lang="en-US" sz="2800" spc="-45" dirty="0">
                <a:latin typeface="Gill Sans MT" panose="020B0502020104020203" pitchFamily="34" charset="77"/>
                <a:cs typeface="Gill Sans" panose="020B0502020104020203" pitchFamily="34" charset="-79"/>
              </a:rPr>
              <a:t>on</a:t>
            </a:r>
            <a:r>
              <a:rPr lang="en-US" sz="2800" spc="-215" dirty="0">
                <a:latin typeface="Gill Sans MT" panose="020B0502020104020203" pitchFamily="34" charset="77"/>
                <a:cs typeface="Gill Sans" panose="020B0502020104020203" pitchFamily="34" charset="-79"/>
              </a:rPr>
              <a:t> </a:t>
            </a:r>
            <a:r>
              <a:rPr lang="en-US" sz="2800" spc="-100" dirty="0">
                <a:latin typeface="Gill Sans MT" panose="020B0502020104020203" pitchFamily="34" charset="77"/>
                <a:cs typeface="Gill Sans" panose="020B0502020104020203" pitchFamily="34" charset="-79"/>
              </a:rPr>
              <a:t>scheduled</a:t>
            </a:r>
            <a:r>
              <a:rPr lang="en-US" sz="2800" spc="-190" dirty="0">
                <a:latin typeface="Gill Sans MT" panose="020B0502020104020203" pitchFamily="34" charset="77"/>
                <a:cs typeface="Gill Sans" panose="020B0502020104020203" pitchFamily="34" charset="-79"/>
              </a:rPr>
              <a:t> </a:t>
            </a:r>
            <a:r>
              <a:rPr lang="en-US" sz="2800" spc="-20" dirty="0">
                <a:latin typeface="Gill Sans MT" panose="020B0502020104020203" pitchFamily="34" charset="77"/>
                <a:cs typeface="Gill Sans" panose="020B0502020104020203" pitchFamily="34" charset="-79"/>
              </a:rPr>
              <a:t>days</a:t>
            </a:r>
            <a:endParaRPr lang="en-US" sz="2800" dirty="0">
              <a:latin typeface="Gill Sans MT" panose="020B0502020104020203" pitchFamily="34" charset="77"/>
              <a:cs typeface="Gill Sans" panose="020B0502020104020203" pitchFamily="34" charset="-79"/>
            </a:endParaRPr>
          </a:p>
          <a:p>
            <a:pPr marL="241300" indent="-228600">
              <a:lnSpc>
                <a:spcPct val="100000"/>
              </a:lnSpc>
              <a:spcBef>
                <a:spcPts val="1705"/>
              </a:spcBef>
              <a:buFont typeface="Arial" panose="020B0604020202020204" pitchFamily="34" charset="0"/>
              <a:buChar char="•"/>
              <a:tabLst>
                <a:tab pos="241300" algn="l"/>
              </a:tabLst>
            </a:pPr>
            <a:r>
              <a:rPr lang="en-US" sz="2800" spc="-70" dirty="0">
                <a:latin typeface="Gill Sans MT" panose="020B0502020104020203" pitchFamily="34" charset="77"/>
                <a:cs typeface="Gill Sans" panose="020B0502020104020203" pitchFamily="34" charset="-79"/>
              </a:rPr>
              <a:t>All</a:t>
            </a:r>
            <a:r>
              <a:rPr lang="en-US" sz="2800" spc="-195" dirty="0">
                <a:latin typeface="Gill Sans MT" panose="020B0502020104020203" pitchFamily="34" charset="77"/>
                <a:cs typeface="Gill Sans" panose="020B0502020104020203" pitchFamily="34" charset="-79"/>
              </a:rPr>
              <a:t> </a:t>
            </a:r>
            <a:r>
              <a:rPr lang="en-US" sz="2800" spc="-20" dirty="0">
                <a:latin typeface="Gill Sans MT" panose="020B0502020104020203" pitchFamily="34" charset="77"/>
                <a:cs typeface="Gill Sans" panose="020B0502020104020203" pitchFamily="34" charset="-79"/>
              </a:rPr>
              <a:t>in-</a:t>
            </a:r>
            <a:r>
              <a:rPr lang="en-US" sz="2800" spc="-90" dirty="0">
                <a:latin typeface="Gill Sans MT" panose="020B0502020104020203" pitchFamily="34" charset="77"/>
                <a:cs typeface="Gill Sans" panose="020B0502020104020203" pitchFamily="34" charset="-79"/>
              </a:rPr>
              <a:t>person</a:t>
            </a:r>
            <a:r>
              <a:rPr lang="en-US" sz="2800" spc="-180" dirty="0">
                <a:latin typeface="Gill Sans MT" panose="020B0502020104020203" pitchFamily="34" charset="77"/>
                <a:cs typeface="Gill Sans" panose="020B0502020104020203" pitchFamily="34" charset="-79"/>
              </a:rPr>
              <a:t> </a:t>
            </a:r>
            <a:r>
              <a:rPr lang="en-US" sz="2800" spc="-35" dirty="0">
                <a:latin typeface="Gill Sans MT" panose="020B0502020104020203" pitchFamily="34" charset="77"/>
                <a:cs typeface="Gill Sans" panose="020B0502020104020203" pitchFamily="34" charset="-79"/>
              </a:rPr>
              <a:t>noncredit</a:t>
            </a:r>
            <a:r>
              <a:rPr lang="en-US" sz="2800" spc="-200" dirty="0">
                <a:latin typeface="Gill Sans MT" panose="020B0502020104020203" pitchFamily="34" charset="77"/>
                <a:cs typeface="Gill Sans" panose="020B0502020104020203" pitchFamily="34" charset="-79"/>
              </a:rPr>
              <a:t> </a:t>
            </a:r>
            <a:r>
              <a:rPr lang="en-US" sz="2800" spc="-10" dirty="0">
                <a:latin typeface="Gill Sans MT" panose="020B0502020104020203" pitchFamily="34" charset="77"/>
                <a:cs typeface="Gill Sans" panose="020B0502020104020203" pitchFamily="34" charset="-79"/>
              </a:rPr>
              <a:t>courses</a:t>
            </a:r>
            <a:endParaRPr lang="en-US" sz="2800" dirty="0">
              <a:latin typeface="Gill Sans MT" panose="020B0502020104020203" pitchFamily="34" charset="77"/>
              <a:cs typeface="Gill Sans" panose="020B0502020104020203" pitchFamily="34" charset="-79"/>
            </a:endParaRPr>
          </a:p>
          <a:p>
            <a:pPr marL="0" indent="0">
              <a:buNone/>
            </a:pPr>
            <a:endParaRPr lang="en-US" dirty="0"/>
          </a:p>
        </p:txBody>
      </p:sp>
      <p:sp>
        <p:nvSpPr>
          <p:cNvPr id="4" name="Content Placeholder 3">
            <a:extLst>
              <a:ext uri="{FF2B5EF4-FFF2-40B4-BE49-F238E27FC236}">
                <a16:creationId xmlns:a16="http://schemas.microsoft.com/office/drawing/2014/main" id="{17E06B78-2B09-4D4E-72FD-43F4715E5D5C}"/>
              </a:ext>
            </a:extLst>
          </p:cNvPr>
          <p:cNvSpPr>
            <a:spLocks noGrp="1"/>
          </p:cNvSpPr>
          <p:nvPr>
            <p:ph sz="half" idx="13"/>
          </p:nvPr>
        </p:nvSpPr>
        <p:spPr>
          <a:xfrm>
            <a:off x="7147931" y="1825625"/>
            <a:ext cx="4205867" cy="4351338"/>
          </a:xfrm>
        </p:spPr>
        <p:txBody>
          <a:bodyPr/>
          <a:lstStyle/>
          <a:p>
            <a:pPr marL="0" indent="0">
              <a:buNone/>
            </a:pPr>
            <a:endParaRPr lang="en-US" dirty="0"/>
          </a:p>
          <a:p>
            <a:pPr marL="0" indent="0">
              <a:buNone/>
            </a:pPr>
            <a:endParaRPr lang="en-US" dirty="0"/>
          </a:p>
          <a:p>
            <a:pPr marL="0" indent="0">
              <a:buNone/>
            </a:pPr>
            <a:r>
              <a:rPr lang="en-US" sz="2800" b="1" dirty="0">
                <a:solidFill>
                  <a:schemeClr val="tx2">
                    <a:lumMod val="90000"/>
                    <a:lumOff val="10000"/>
                  </a:schemeClr>
                </a:solidFill>
                <a:latin typeface="Gill Sans MT" panose="020B0502020104020203" pitchFamily="34" charset="77"/>
              </a:rPr>
              <a:t>FTES Calculation:</a:t>
            </a:r>
          </a:p>
          <a:p>
            <a:pPr marL="0" indent="0">
              <a:buNone/>
            </a:pPr>
            <a:r>
              <a:rPr lang="en-US" sz="2800" b="1" dirty="0">
                <a:solidFill>
                  <a:schemeClr val="tx2">
                    <a:lumMod val="90000"/>
                    <a:lumOff val="10000"/>
                  </a:schemeClr>
                </a:solidFill>
                <a:latin typeface="Gill Sans MT" panose="020B0502020104020203" pitchFamily="34" charset="77"/>
              </a:rPr>
              <a:t>(Total Hours of Actual Attendance for All Students) / 525</a:t>
            </a:r>
          </a:p>
        </p:txBody>
      </p:sp>
    </p:spTree>
    <p:extLst>
      <p:ext uri="{BB962C8B-B14F-4D97-AF65-F5344CB8AC3E}">
        <p14:creationId xmlns:p14="http://schemas.microsoft.com/office/powerpoint/2010/main" val="133066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1650-7E37-E965-F2D3-BFC20713BCBF}"/>
              </a:ext>
            </a:extLst>
          </p:cNvPr>
          <p:cNvSpPr>
            <a:spLocks noGrp="1"/>
          </p:cNvSpPr>
          <p:nvPr>
            <p:ph type="title"/>
          </p:nvPr>
        </p:nvSpPr>
        <p:spPr/>
        <p:txBody>
          <a:bodyPr/>
          <a:lstStyle/>
          <a:p>
            <a:r>
              <a:rPr lang="en-US" dirty="0"/>
              <a:t>Alternative Attendance Accounting</a:t>
            </a:r>
          </a:p>
        </p:txBody>
      </p:sp>
      <p:sp>
        <p:nvSpPr>
          <p:cNvPr id="3" name="Content Placeholder 2">
            <a:extLst>
              <a:ext uri="{FF2B5EF4-FFF2-40B4-BE49-F238E27FC236}">
                <a16:creationId xmlns:a16="http://schemas.microsoft.com/office/drawing/2014/main" id="{DCE42DE2-CA17-9127-CA08-6A0E77BDF438}"/>
              </a:ext>
            </a:extLst>
          </p:cNvPr>
          <p:cNvSpPr>
            <a:spLocks noGrp="1"/>
          </p:cNvSpPr>
          <p:nvPr>
            <p:ph sz="half" idx="1"/>
          </p:nvPr>
        </p:nvSpPr>
        <p:spPr>
          <a:xfrm>
            <a:off x="1513114" y="1825625"/>
            <a:ext cx="10178142" cy="4351338"/>
          </a:xfrm>
        </p:spPr>
        <p:txBody>
          <a:bodyPr>
            <a:noAutofit/>
          </a:bodyPr>
          <a:lstStyle/>
          <a:p>
            <a:pPr marL="241300" indent="-228600">
              <a:lnSpc>
                <a:spcPct val="100000"/>
              </a:lnSpc>
              <a:spcBef>
                <a:spcPts val="1200"/>
              </a:spcBef>
              <a:buFont typeface="Arial" panose="020B0604020202020204" pitchFamily="34" charset="0"/>
              <a:buChar char="•"/>
              <a:tabLst>
                <a:tab pos="241935" algn="l"/>
              </a:tabLst>
            </a:pPr>
            <a:r>
              <a:rPr lang="en-US" sz="2400" spc="-130" dirty="0">
                <a:latin typeface="Gill Sans MT" panose="020B0502020104020203" pitchFamily="34" charset="77"/>
                <a:cs typeface="Gill Sans" panose="020B0502020104020203" pitchFamily="34" charset="-79"/>
              </a:rPr>
              <a:t>Alternative Attendance Accounting Method- Weekly Census and Daily Census</a:t>
            </a:r>
          </a:p>
          <a:p>
            <a:pPr marL="241300" indent="-228600">
              <a:lnSpc>
                <a:spcPct val="100000"/>
              </a:lnSpc>
              <a:spcBef>
                <a:spcPts val="1200"/>
              </a:spcBef>
              <a:buFont typeface="Arial" panose="020B0604020202020204" pitchFamily="34" charset="0"/>
              <a:buChar char="•"/>
              <a:tabLst>
                <a:tab pos="241935" algn="l"/>
              </a:tabLst>
            </a:pPr>
            <a:r>
              <a:rPr lang="en-US" sz="2400" spc="-130" dirty="0">
                <a:latin typeface="Gill Sans MT" panose="020B0502020104020203" pitchFamily="34" charset="77"/>
                <a:cs typeface="Gill Sans" panose="020B0502020104020203" pitchFamily="34" charset="-79"/>
              </a:rPr>
              <a:t>Used for credit distance education courses if any portion of instruction is offered </a:t>
            </a:r>
            <a:r>
              <a:rPr lang="en-US" sz="2400" b="1" spc="-130" dirty="0">
                <a:latin typeface="Gill Sans MT" panose="020B0502020104020203" pitchFamily="34" charset="77"/>
                <a:cs typeface="Gill Sans" panose="020B0502020104020203" pitchFamily="34" charset="-79"/>
              </a:rPr>
              <a:t>Asynchronous</a:t>
            </a:r>
            <a:r>
              <a:rPr lang="en-US" sz="2400" b="1" spc="-160" dirty="0">
                <a:latin typeface="Gill Sans MT" panose="020B0502020104020203" pitchFamily="34" charset="77"/>
                <a:cs typeface="Gill Sans" panose="020B0502020104020203" pitchFamily="34" charset="-79"/>
              </a:rPr>
              <a:t>ly</a:t>
            </a:r>
          </a:p>
          <a:p>
            <a:pPr marL="241300" indent="-228600">
              <a:lnSpc>
                <a:spcPct val="100000"/>
              </a:lnSpc>
              <a:spcBef>
                <a:spcPts val="1200"/>
              </a:spcBef>
              <a:buFont typeface="Arial" panose="020B0604020202020204" pitchFamily="34" charset="0"/>
              <a:buChar char="•"/>
              <a:tabLst>
                <a:tab pos="241935" algn="l"/>
              </a:tabLst>
            </a:pPr>
            <a:r>
              <a:rPr lang="en-US" sz="2400" spc="-130" dirty="0">
                <a:latin typeface="Gill Sans MT" panose="020B0502020104020203" pitchFamily="34" charset="77"/>
                <a:cs typeface="Gill Sans" panose="020B0502020104020203" pitchFamily="34" charset="-79"/>
              </a:rPr>
              <a:t>Calculation: FTES= (Number of students actively enrolled at census) X (Number of units) X (17.5)* / (525)</a:t>
            </a:r>
          </a:p>
          <a:p>
            <a:pPr marL="241300" indent="-228600">
              <a:lnSpc>
                <a:spcPct val="100000"/>
              </a:lnSpc>
              <a:spcBef>
                <a:spcPts val="1200"/>
              </a:spcBef>
              <a:buFont typeface="Arial" panose="020B0604020202020204" pitchFamily="34" charset="0"/>
              <a:buChar char="•"/>
              <a:tabLst>
                <a:tab pos="241935" algn="l"/>
              </a:tabLst>
            </a:pPr>
            <a:r>
              <a:rPr lang="en-US" sz="2400" spc="-130" dirty="0">
                <a:latin typeface="Gill Sans MT" panose="020B0502020104020203" pitchFamily="34" charset="77"/>
                <a:cs typeface="Gill Sans" panose="020B0502020104020203" pitchFamily="34" charset="-79"/>
              </a:rPr>
              <a:t>Example: 30 students X 3 units X 17.5 = 1575 / 525 = 3 FTES</a:t>
            </a:r>
          </a:p>
          <a:p>
            <a:pPr marL="241300" indent="-228600">
              <a:lnSpc>
                <a:spcPct val="100000"/>
              </a:lnSpc>
              <a:spcBef>
                <a:spcPts val="1200"/>
              </a:spcBef>
              <a:buFont typeface="Arial" panose="020B0604020202020204" pitchFamily="34" charset="0"/>
              <a:buChar char="•"/>
              <a:tabLst>
                <a:tab pos="241935" algn="l"/>
              </a:tabLst>
            </a:pPr>
            <a:r>
              <a:rPr lang="en-US" sz="2400" spc="-130" dirty="0">
                <a:latin typeface="Gill Sans MT" panose="020B0502020104020203" pitchFamily="34" charset="77"/>
                <a:cs typeface="Gill Sans" panose="020B0502020104020203" pitchFamily="34" charset="-79"/>
              </a:rPr>
              <a:t>Unit Value is used instead of the number of hours per week since there are no regularly scheduled class meetings.  For Lab, substitute WCH</a:t>
            </a:r>
          </a:p>
          <a:p>
            <a:pPr marL="241300" indent="-228600">
              <a:lnSpc>
                <a:spcPct val="100000"/>
              </a:lnSpc>
              <a:spcBef>
                <a:spcPts val="1200"/>
              </a:spcBef>
              <a:buFont typeface="Arial" panose="020B0604020202020204" pitchFamily="34" charset="0"/>
              <a:buChar char="•"/>
              <a:tabLst>
                <a:tab pos="241935" algn="l"/>
              </a:tabLst>
            </a:pPr>
            <a:r>
              <a:rPr lang="en-US" sz="2400" spc="-130" dirty="0">
                <a:latin typeface="Gill Sans MT" panose="020B0502020104020203" pitchFamily="34" charset="77"/>
                <a:cs typeface="Gill Sans" panose="020B0502020104020203" pitchFamily="34" charset="-79"/>
              </a:rPr>
              <a:t>Calculation is the same for both. Only difference is the census date</a:t>
            </a:r>
            <a:r>
              <a:rPr lang="en-US" sz="2400" spc="-130" dirty="0">
                <a:cs typeface="Gill Sans" panose="020B0502020104020203" pitchFamily="34" charset="-79"/>
              </a:rPr>
              <a:t>.</a:t>
            </a:r>
          </a:p>
        </p:txBody>
      </p:sp>
    </p:spTree>
    <p:extLst>
      <p:ext uri="{BB962C8B-B14F-4D97-AF65-F5344CB8AC3E}">
        <p14:creationId xmlns:p14="http://schemas.microsoft.com/office/powerpoint/2010/main" val="3892659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2C285-94AC-784A-F94E-C4FDE79D2147}"/>
              </a:ext>
            </a:extLst>
          </p:cNvPr>
          <p:cNvSpPr>
            <a:spLocks noGrp="1"/>
          </p:cNvSpPr>
          <p:nvPr>
            <p:ph type="title"/>
          </p:nvPr>
        </p:nvSpPr>
        <p:spPr/>
        <p:txBody>
          <a:bodyPr/>
          <a:lstStyle/>
          <a:p>
            <a:r>
              <a:rPr lang="en-US" dirty="0"/>
              <a:t>Alternative Attendance – Noncredit (</a:t>
            </a:r>
            <a:r>
              <a:rPr lang="en-US" dirty="0" err="1"/>
              <a:t>Asynch</a:t>
            </a:r>
            <a:r>
              <a:rPr lang="en-US" dirty="0"/>
              <a:t>)</a:t>
            </a:r>
          </a:p>
        </p:txBody>
      </p:sp>
      <p:sp>
        <p:nvSpPr>
          <p:cNvPr id="3" name="Content Placeholder 2">
            <a:extLst>
              <a:ext uri="{FF2B5EF4-FFF2-40B4-BE49-F238E27FC236}">
                <a16:creationId xmlns:a16="http://schemas.microsoft.com/office/drawing/2014/main" id="{99F3A574-9677-C703-BF4C-2D35FBBD4528}"/>
              </a:ext>
            </a:extLst>
          </p:cNvPr>
          <p:cNvSpPr>
            <a:spLocks noGrp="1"/>
          </p:cNvSpPr>
          <p:nvPr>
            <p:ph sz="half" idx="1"/>
          </p:nvPr>
        </p:nvSpPr>
        <p:spPr>
          <a:xfrm>
            <a:off x="1175656" y="1505416"/>
            <a:ext cx="4950824" cy="4671548"/>
          </a:xfrm>
        </p:spPr>
        <p:txBody>
          <a:bodyPr>
            <a:normAutofit fontScale="62500" lnSpcReduction="20000"/>
          </a:bodyPr>
          <a:lstStyle/>
          <a:p>
            <a:pPr marL="0" indent="0">
              <a:lnSpc>
                <a:spcPct val="120000"/>
              </a:lnSpc>
              <a:spcBef>
                <a:spcPts val="600"/>
              </a:spcBef>
              <a:buNone/>
              <a:tabLst>
                <a:tab pos="241935" algn="l"/>
              </a:tabLst>
            </a:pPr>
            <a:r>
              <a:rPr lang="en-US" sz="3600" b="1" spc="-160" dirty="0">
                <a:solidFill>
                  <a:schemeClr val="bg2">
                    <a:lumMod val="10000"/>
                  </a:schemeClr>
                </a:solidFill>
                <a:latin typeface="Gill Sans MT" panose="020B0502020104020203" pitchFamily="34" charset="77"/>
                <a:cs typeface="Gill Sans" panose="020B0502020104020203" pitchFamily="34" charset="-79"/>
              </a:rPr>
              <a:t>Step 1:</a:t>
            </a:r>
            <a:r>
              <a:rPr lang="en-US" sz="3600" spc="-160" dirty="0">
                <a:solidFill>
                  <a:schemeClr val="bg2">
                    <a:lumMod val="10000"/>
                  </a:schemeClr>
                </a:solidFill>
                <a:latin typeface="Gill Sans MT" panose="020B0502020104020203" pitchFamily="34" charset="77"/>
                <a:cs typeface="Gill Sans" panose="020B0502020104020203" pitchFamily="34" charset="-79"/>
              </a:rPr>
              <a:t> Determine the WSCH Factor</a:t>
            </a:r>
          </a:p>
          <a:p>
            <a:pPr marL="0" indent="0">
              <a:lnSpc>
                <a:spcPct val="120000"/>
              </a:lnSpc>
              <a:spcBef>
                <a:spcPts val="600"/>
              </a:spcBef>
              <a:buNone/>
              <a:tabLst>
                <a:tab pos="241935" algn="l"/>
              </a:tabLst>
            </a:pPr>
            <a:endParaRPr lang="en-US" sz="3600" spc="-160" dirty="0">
              <a:solidFill>
                <a:schemeClr val="bg2">
                  <a:lumMod val="10000"/>
                </a:schemeClr>
              </a:solidFill>
              <a:latin typeface="Gill Sans MT" panose="020B0502020104020203" pitchFamily="34" charset="77"/>
              <a:cs typeface="Gill Sans" panose="020B0502020104020203" pitchFamily="34" charset="-79"/>
            </a:endParaRPr>
          </a:p>
          <a:p>
            <a:pPr marL="0" indent="0">
              <a:lnSpc>
                <a:spcPct val="120000"/>
              </a:lnSpc>
              <a:spcBef>
                <a:spcPts val="600"/>
              </a:spcBef>
              <a:buNone/>
              <a:tabLst>
                <a:tab pos="241935" algn="l"/>
              </a:tabLst>
            </a:pPr>
            <a:r>
              <a:rPr lang="en-US" sz="3600" spc="-160" dirty="0">
                <a:solidFill>
                  <a:schemeClr val="bg2">
                    <a:lumMod val="10000"/>
                  </a:schemeClr>
                </a:solidFill>
                <a:latin typeface="Gill Sans MT" panose="020B0502020104020203" pitchFamily="34" charset="77"/>
                <a:cs typeface="Gill Sans" panose="020B0502020104020203" pitchFamily="34" charset="-79"/>
              </a:rPr>
              <a:t>Example</a:t>
            </a:r>
          </a:p>
          <a:p>
            <a:pPr lvl="1">
              <a:lnSpc>
                <a:spcPct val="120000"/>
              </a:lnSpc>
            </a:pPr>
            <a:r>
              <a:rPr lang="en-US" sz="3600" spc="-160" dirty="0">
                <a:solidFill>
                  <a:schemeClr val="bg2">
                    <a:lumMod val="10000"/>
                  </a:schemeClr>
                </a:solidFill>
                <a:latin typeface="Gill Sans MT" panose="020B0502020104020203" pitchFamily="34" charset="77"/>
                <a:cs typeface="Gill Sans" panose="020B0502020104020203" pitchFamily="34" charset="-79"/>
              </a:rPr>
              <a:t>3.0 hours/week instruction </a:t>
            </a:r>
          </a:p>
          <a:p>
            <a:pPr lvl="1">
              <a:lnSpc>
                <a:spcPct val="120000"/>
              </a:lnSpc>
            </a:pPr>
            <a:r>
              <a:rPr lang="en-US" sz="3600" spc="-160" dirty="0">
                <a:solidFill>
                  <a:schemeClr val="bg2">
                    <a:lumMod val="10000"/>
                  </a:schemeClr>
                </a:solidFill>
                <a:latin typeface="Gill Sans MT" panose="020B0502020104020203" pitchFamily="34" charset="77"/>
                <a:cs typeface="Gill Sans" panose="020B0502020104020203" pitchFamily="34" charset="-79"/>
              </a:rPr>
              <a:t>6.0 hours/week outside study </a:t>
            </a:r>
          </a:p>
          <a:p>
            <a:pPr lvl="1">
              <a:lnSpc>
                <a:spcPct val="120000"/>
              </a:lnSpc>
            </a:pPr>
            <a:r>
              <a:rPr lang="en-US" sz="3600" u="sng" spc="-160" dirty="0">
                <a:solidFill>
                  <a:schemeClr val="bg2">
                    <a:lumMod val="10000"/>
                  </a:schemeClr>
                </a:solidFill>
                <a:latin typeface="Gill Sans MT" panose="020B0502020104020203" pitchFamily="34" charset="77"/>
                <a:cs typeface="Gill Sans" panose="020B0502020104020203" pitchFamily="34" charset="-79"/>
              </a:rPr>
              <a:t>.5 hours/week meeting with instructor </a:t>
            </a:r>
          </a:p>
          <a:p>
            <a:pPr lvl="1">
              <a:lnSpc>
                <a:spcPct val="120000"/>
              </a:lnSpc>
            </a:pPr>
            <a:r>
              <a:rPr lang="en-US" sz="3600" spc="-160" dirty="0">
                <a:solidFill>
                  <a:schemeClr val="bg2">
                    <a:lumMod val="10000"/>
                  </a:schemeClr>
                </a:solidFill>
                <a:latin typeface="Gill Sans MT" panose="020B0502020104020203" pitchFamily="34" charset="77"/>
                <a:cs typeface="Gill Sans" panose="020B0502020104020203" pitchFamily="34" charset="-79"/>
              </a:rPr>
              <a:t>9.5 hours/week</a:t>
            </a:r>
          </a:p>
          <a:p>
            <a:pPr lvl="1">
              <a:lnSpc>
                <a:spcPct val="120000"/>
              </a:lnSpc>
            </a:pPr>
            <a:r>
              <a:rPr lang="en-US" sz="3600" spc="-160" dirty="0">
                <a:solidFill>
                  <a:schemeClr val="bg2">
                    <a:lumMod val="10000"/>
                  </a:schemeClr>
                </a:solidFill>
                <a:latin typeface="Gill Sans MT" panose="020B0502020104020203" pitchFamily="34" charset="77"/>
                <a:cs typeface="Gill Sans" panose="020B0502020104020203" pitchFamily="34" charset="-79"/>
              </a:rPr>
              <a:t>9.5 hours x 17.5 weeks (length) =166.25 total hours </a:t>
            </a:r>
          </a:p>
          <a:p>
            <a:pPr lvl="1">
              <a:lnSpc>
                <a:spcPct val="120000"/>
              </a:lnSpc>
            </a:pPr>
            <a:r>
              <a:rPr lang="en-US" sz="3600" spc="-160" dirty="0">
                <a:solidFill>
                  <a:schemeClr val="bg2">
                    <a:lumMod val="10000"/>
                  </a:schemeClr>
                </a:solidFill>
                <a:latin typeface="Gill Sans MT" panose="020B0502020104020203" pitchFamily="34" charset="77"/>
                <a:cs typeface="Gill Sans" panose="020B0502020104020203" pitchFamily="34" charset="-79"/>
              </a:rPr>
              <a:t>WSCH factor = 166.25 hours / 54 (instructional measure) = 3.079 </a:t>
            </a:r>
          </a:p>
        </p:txBody>
      </p:sp>
      <p:sp>
        <p:nvSpPr>
          <p:cNvPr id="4" name="Content Placeholder 3">
            <a:extLst>
              <a:ext uri="{FF2B5EF4-FFF2-40B4-BE49-F238E27FC236}">
                <a16:creationId xmlns:a16="http://schemas.microsoft.com/office/drawing/2014/main" id="{8E19032A-09ED-816B-C566-B9A1862DC76A}"/>
              </a:ext>
            </a:extLst>
          </p:cNvPr>
          <p:cNvSpPr>
            <a:spLocks noGrp="1"/>
          </p:cNvSpPr>
          <p:nvPr>
            <p:ph sz="half" idx="13"/>
          </p:nvPr>
        </p:nvSpPr>
        <p:spPr>
          <a:xfrm>
            <a:off x="6402975" y="1594624"/>
            <a:ext cx="4950824" cy="4582339"/>
          </a:xfrm>
        </p:spPr>
        <p:txBody>
          <a:bodyPr>
            <a:normAutofit fontScale="77500" lnSpcReduction="20000"/>
          </a:bodyPr>
          <a:lstStyle/>
          <a:p>
            <a:pPr marL="0" indent="0">
              <a:lnSpc>
                <a:spcPct val="110000"/>
              </a:lnSpc>
              <a:spcBef>
                <a:spcPts val="600"/>
              </a:spcBef>
              <a:buNone/>
              <a:tabLst>
                <a:tab pos="241935" algn="l"/>
              </a:tabLst>
            </a:pPr>
            <a:r>
              <a:rPr lang="en-US" sz="2400" b="1" spc="-160" dirty="0">
                <a:solidFill>
                  <a:schemeClr val="bg2">
                    <a:lumMod val="10000"/>
                  </a:schemeClr>
                </a:solidFill>
                <a:latin typeface="Gill Sans MT" panose="020B0502020104020203" pitchFamily="34" charset="77"/>
                <a:cs typeface="Gill Sans" panose="020B0502020104020203" pitchFamily="34" charset="-79"/>
              </a:rPr>
              <a:t>Step 2:  </a:t>
            </a:r>
            <a:r>
              <a:rPr lang="en-US" sz="2400" spc="-160" dirty="0">
                <a:solidFill>
                  <a:schemeClr val="bg2">
                    <a:lumMod val="10000"/>
                  </a:schemeClr>
                </a:solidFill>
                <a:latin typeface="Gill Sans MT" panose="020B0502020104020203" pitchFamily="34" charset="77"/>
                <a:cs typeface="Gill Sans" panose="020B0502020104020203" pitchFamily="34" charset="-79"/>
              </a:rPr>
              <a:t>Calculate FTES</a:t>
            </a:r>
          </a:p>
          <a:p>
            <a:pPr marL="0" indent="0">
              <a:lnSpc>
                <a:spcPct val="110000"/>
              </a:lnSpc>
              <a:spcBef>
                <a:spcPts val="600"/>
              </a:spcBef>
              <a:buNone/>
              <a:tabLst>
                <a:tab pos="241935" algn="l"/>
              </a:tabLst>
            </a:pPr>
            <a:endParaRPr lang="en-US" sz="2400" spc="-160" dirty="0">
              <a:solidFill>
                <a:schemeClr val="bg2">
                  <a:lumMod val="10000"/>
                </a:schemeClr>
              </a:solidFill>
              <a:latin typeface="Gill Sans MT" panose="020B0502020104020203" pitchFamily="34" charset="77"/>
              <a:cs typeface="Gill Sans" panose="020B0502020104020203" pitchFamily="34" charset="-79"/>
            </a:endParaRPr>
          </a:p>
          <a:p>
            <a:pPr marL="0" indent="0">
              <a:lnSpc>
                <a:spcPct val="110000"/>
              </a:lnSpc>
              <a:spcBef>
                <a:spcPts val="600"/>
              </a:spcBef>
              <a:buNone/>
              <a:tabLst>
                <a:tab pos="241935" algn="l"/>
              </a:tabLst>
            </a:pPr>
            <a:r>
              <a:rPr lang="en-US" sz="2400" spc="-160" dirty="0">
                <a:solidFill>
                  <a:schemeClr val="bg2">
                    <a:lumMod val="10000"/>
                  </a:schemeClr>
                </a:solidFill>
                <a:latin typeface="Gill Sans MT" panose="020B0502020104020203" pitchFamily="34" charset="77"/>
                <a:cs typeface="Gill Sans" panose="020B0502020104020203" pitchFamily="34" charset="-79"/>
              </a:rPr>
              <a:t>Example</a:t>
            </a:r>
          </a:p>
          <a:p>
            <a:pPr>
              <a:lnSpc>
                <a:spcPct val="110000"/>
              </a:lnSpc>
              <a:spcBef>
                <a:spcPts val="600"/>
              </a:spcBef>
            </a:pPr>
            <a:r>
              <a:rPr lang="en-US" sz="2400" spc="-160" dirty="0">
                <a:solidFill>
                  <a:schemeClr val="bg2">
                    <a:lumMod val="10000"/>
                  </a:schemeClr>
                </a:solidFill>
                <a:latin typeface="Gill Sans MT" panose="020B0502020104020203" pitchFamily="34" charset="77"/>
                <a:cs typeface="Gill Sans" panose="020B0502020104020203" pitchFamily="34" charset="-79"/>
              </a:rPr>
              <a:t>24 students actively enrolled at First Census (20% point)</a:t>
            </a:r>
          </a:p>
          <a:p>
            <a:pPr>
              <a:lnSpc>
                <a:spcPct val="110000"/>
              </a:lnSpc>
              <a:spcBef>
                <a:spcPts val="600"/>
              </a:spcBef>
            </a:pPr>
            <a:r>
              <a:rPr lang="en-US" sz="2400" spc="-160" dirty="0">
                <a:solidFill>
                  <a:schemeClr val="bg2">
                    <a:lumMod val="10000"/>
                  </a:schemeClr>
                </a:solidFill>
                <a:latin typeface="Gill Sans MT" panose="020B0502020104020203" pitchFamily="34" charset="77"/>
                <a:cs typeface="Gill Sans" panose="020B0502020104020203" pitchFamily="34" charset="-79"/>
              </a:rPr>
              <a:t>First Census Student Contact Hours = 3.079 x 24 x 17.5 = 1,293.18 </a:t>
            </a:r>
          </a:p>
          <a:p>
            <a:pPr>
              <a:lnSpc>
                <a:spcPct val="110000"/>
              </a:lnSpc>
              <a:spcBef>
                <a:spcPts val="600"/>
              </a:spcBef>
            </a:pPr>
            <a:r>
              <a:rPr lang="en-US" sz="2400" spc="-160" dirty="0">
                <a:solidFill>
                  <a:schemeClr val="bg2">
                    <a:lumMod val="10000"/>
                  </a:schemeClr>
                </a:solidFill>
                <a:latin typeface="Gill Sans MT" panose="020B0502020104020203" pitchFamily="34" charset="77"/>
                <a:cs typeface="Gill Sans" panose="020B0502020104020203" pitchFamily="34" charset="-79"/>
              </a:rPr>
              <a:t>20 students actively enrolled at Second Census (60% point) </a:t>
            </a:r>
          </a:p>
          <a:p>
            <a:pPr>
              <a:lnSpc>
                <a:spcPct val="110000"/>
              </a:lnSpc>
              <a:spcBef>
                <a:spcPts val="600"/>
              </a:spcBef>
            </a:pPr>
            <a:r>
              <a:rPr lang="en-US" sz="2400" spc="-160" dirty="0">
                <a:solidFill>
                  <a:schemeClr val="bg2">
                    <a:lumMod val="10000"/>
                  </a:schemeClr>
                </a:solidFill>
                <a:latin typeface="Gill Sans MT" panose="020B0502020104020203" pitchFamily="34" charset="77"/>
                <a:cs typeface="Gill Sans" panose="020B0502020104020203" pitchFamily="34" charset="-79"/>
              </a:rPr>
              <a:t>Second Census Student Contact Hours = 3.079 x 20 x 17.5 = 1077.65 </a:t>
            </a:r>
          </a:p>
          <a:p>
            <a:pPr marL="0" indent="0">
              <a:lnSpc>
                <a:spcPct val="110000"/>
              </a:lnSpc>
              <a:spcBef>
                <a:spcPts val="600"/>
              </a:spcBef>
              <a:buNone/>
            </a:pPr>
            <a:r>
              <a:rPr lang="en-US" sz="2400" spc="-160" dirty="0">
                <a:solidFill>
                  <a:schemeClr val="bg2">
                    <a:lumMod val="10000"/>
                  </a:schemeClr>
                </a:solidFill>
                <a:latin typeface="Gill Sans MT" panose="020B0502020104020203" pitchFamily="34" charset="77"/>
                <a:cs typeface="Gill Sans" panose="020B0502020104020203" pitchFamily="34" charset="-79"/>
              </a:rPr>
              <a:t>The FTES is the average of the Students Contact Hours at First and Second Census, divided by 525: </a:t>
            </a:r>
          </a:p>
          <a:p>
            <a:pPr marL="0" indent="0">
              <a:lnSpc>
                <a:spcPct val="110000"/>
              </a:lnSpc>
              <a:spcBef>
                <a:spcPts val="600"/>
              </a:spcBef>
              <a:buNone/>
            </a:pPr>
            <a:endParaRPr lang="en-US" sz="2400" spc="-160" dirty="0">
              <a:solidFill>
                <a:schemeClr val="bg2">
                  <a:lumMod val="10000"/>
                </a:schemeClr>
              </a:solidFill>
              <a:latin typeface="Gill Sans MT" panose="020B0502020104020203" pitchFamily="34" charset="77"/>
              <a:cs typeface="Gill Sans" panose="020B0502020104020203" pitchFamily="34" charset="-79"/>
            </a:endParaRPr>
          </a:p>
          <a:p>
            <a:pPr marL="0" indent="0">
              <a:lnSpc>
                <a:spcPct val="110000"/>
              </a:lnSpc>
              <a:spcBef>
                <a:spcPts val="600"/>
              </a:spcBef>
              <a:buNone/>
            </a:pPr>
            <a:r>
              <a:rPr lang="en-US" sz="2400" b="1" spc="-160" dirty="0">
                <a:solidFill>
                  <a:schemeClr val="bg2">
                    <a:lumMod val="10000"/>
                  </a:schemeClr>
                </a:solidFill>
                <a:latin typeface="Gill Sans MT" panose="020B0502020104020203" pitchFamily="34" charset="77"/>
                <a:cs typeface="Gill Sans" panose="020B0502020104020203" pitchFamily="34" charset="-79"/>
              </a:rPr>
              <a:t>FTES = [(1293.18 + 1077.65) / 2] / 525 = 2.258 </a:t>
            </a:r>
          </a:p>
          <a:p>
            <a:pPr marL="0" indent="0">
              <a:buNone/>
            </a:pPr>
            <a:endParaRPr lang="en-US" dirty="0"/>
          </a:p>
        </p:txBody>
      </p:sp>
    </p:spTree>
    <p:extLst>
      <p:ext uri="{BB962C8B-B14F-4D97-AF65-F5344CB8AC3E}">
        <p14:creationId xmlns:p14="http://schemas.microsoft.com/office/powerpoint/2010/main" val="570570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B84E-6176-280C-F1C0-6CD352DE621A}"/>
              </a:ext>
            </a:extLst>
          </p:cNvPr>
          <p:cNvSpPr>
            <a:spLocks noGrp="1"/>
          </p:cNvSpPr>
          <p:nvPr>
            <p:ph type="title"/>
          </p:nvPr>
        </p:nvSpPr>
        <p:spPr/>
        <p:txBody>
          <a:bodyPr/>
          <a:lstStyle/>
          <a:p>
            <a:r>
              <a:rPr lang="en-US" dirty="0"/>
              <a:t>Hy-Flex Sections</a:t>
            </a:r>
          </a:p>
        </p:txBody>
      </p:sp>
      <p:sp>
        <p:nvSpPr>
          <p:cNvPr id="3" name="Content Placeholder 2">
            <a:extLst>
              <a:ext uri="{FF2B5EF4-FFF2-40B4-BE49-F238E27FC236}">
                <a16:creationId xmlns:a16="http://schemas.microsoft.com/office/drawing/2014/main" id="{CB422815-7F53-2B72-28B7-2B02E8475AEC}"/>
              </a:ext>
            </a:extLst>
          </p:cNvPr>
          <p:cNvSpPr>
            <a:spLocks noGrp="1"/>
          </p:cNvSpPr>
          <p:nvPr>
            <p:ph sz="half" idx="1"/>
          </p:nvPr>
        </p:nvSpPr>
        <p:spPr>
          <a:xfrm>
            <a:off x="1175656" y="1825625"/>
            <a:ext cx="5570832" cy="4351338"/>
          </a:xfrm>
        </p:spPr>
        <p:txBody>
          <a:bodyPr>
            <a:normAutofit/>
          </a:bodyPr>
          <a:lstStyle/>
          <a:p>
            <a:pPr marL="241300" marR="5080" indent="-228600">
              <a:lnSpc>
                <a:spcPts val="3020"/>
              </a:lnSpc>
              <a:spcBef>
                <a:spcPts val="490"/>
              </a:spcBef>
              <a:buChar char="•"/>
              <a:tabLst>
                <a:tab pos="241300" algn="l"/>
              </a:tabLst>
            </a:pPr>
            <a:r>
              <a:rPr lang="en-US" sz="2800" spc="-155" dirty="0" err="1">
                <a:solidFill>
                  <a:srgbClr val="52565A"/>
                </a:solidFill>
                <a:latin typeface="Gill Sans MT" panose="020B0502020104020203" pitchFamily="34" charset="77"/>
                <a:cs typeface="Arial"/>
              </a:rPr>
              <a:t>HyFlex</a:t>
            </a:r>
            <a:r>
              <a:rPr lang="en-US" sz="2800" spc="-185" dirty="0">
                <a:solidFill>
                  <a:srgbClr val="52565A"/>
                </a:solidFill>
                <a:latin typeface="Gill Sans MT" panose="020B0502020104020203" pitchFamily="34" charset="77"/>
                <a:cs typeface="Arial"/>
              </a:rPr>
              <a:t> </a:t>
            </a:r>
            <a:r>
              <a:rPr lang="en-US" sz="2800" spc="-125" dirty="0">
                <a:solidFill>
                  <a:srgbClr val="52565A"/>
                </a:solidFill>
                <a:latin typeface="Gill Sans MT" panose="020B0502020104020203" pitchFamily="34" charset="77"/>
                <a:cs typeface="Arial"/>
              </a:rPr>
              <a:t>sections</a:t>
            </a:r>
            <a:r>
              <a:rPr lang="en-US" sz="2800" spc="-200" dirty="0">
                <a:solidFill>
                  <a:srgbClr val="52565A"/>
                </a:solidFill>
                <a:latin typeface="Gill Sans MT" panose="020B0502020104020203" pitchFamily="34" charset="77"/>
                <a:cs typeface="Arial"/>
              </a:rPr>
              <a:t> </a:t>
            </a:r>
            <a:r>
              <a:rPr lang="en-US" sz="2800" spc="-85" dirty="0">
                <a:solidFill>
                  <a:srgbClr val="52565A"/>
                </a:solidFill>
                <a:latin typeface="Gill Sans MT" panose="020B0502020104020203" pitchFamily="34" charset="77"/>
                <a:cs typeface="Arial"/>
              </a:rPr>
              <a:t>scheduled</a:t>
            </a:r>
            <a:r>
              <a:rPr lang="en-US" sz="2800" spc="-225" dirty="0">
                <a:solidFill>
                  <a:srgbClr val="52565A"/>
                </a:solidFill>
                <a:latin typeface="Gill Sans MT" panose="020B0502020104020203" pitchFamily="34" charset="77"/>
                <a:cs typeface="Arial"/>
              </a:rPr>
              <a:t> </a:t>
            </a:r>
            <a:r>
              <a:rPr lang="en-US" sz="2800" spc="-200" dirty="0">
                <a:solidFill>
                  <a:srgbClr val="52565A"/>
                </a:solidFill>
                <a:latin typeface="Gill Sans MT" panose="020B0502020104020203" pitchFamily="34" charset="77"/>
                <a:cs typeface="Arial"/>
              </a:rPr>
              <a:t>as</a:t>
            </a:r>
            <a:r>
              <a:rPr lang="en-US" sz="2800" spc="-170" dirty="0">
                <a:solidFill>
                  <a:srgbClr val="52565A"/>
                </a:solidFill>
                <a:latin typeface="Gill Sans MT" panose="020B0502020104020203" pitchFamily="34" charset="77"/>
                <a:cs typeface="Arial"/>
              </a:rPr>
              <a:t> </a:t>
            </a:r>
            <a:r>
              <a:rPr lang="en-US" sz="2800" spc="-105" dirty="0">
                <a:solidFill>
                  <a:srgbClr val="52565A"/>
                </a:solidFill>
                <a:latin typeface="Gill Sans MT" panose="020B0502020104020203" pitchFamily="34" charset="77"/>
                <a:cs typeface="Arial"/>
              </a:rPr>
              <a:t>face-</a:t>
            </a:r>
            <a:r>
              <a:rPr lang="en-US" sz="2800" dirty="0">
                <a:solidFill>
                  <a:srgbClr val="52565A"/>
                </a:solidFill>
                <a:latin typeface="Gill Sans MT" panose="020B0502020104020203" pitchFamily="34" charset="77"/>
                <a:cs typeface="Arial"/>
              </a:rPr>
              <a:t>to-</a:t>
            </a:r>
            <a:r>
              <a:rPr lang="en-US" sz="2800" spc="-110" dirty="0">
                <a:solidFill>
                  <a:srgbClr val="52565A"/>
                </a:solidFill>
                <a:latin typeface="Gill Sans MT" panose="020B0502020104020203" pitchFamily="34" charset="77"/>
                <a:cs typeface="Arial"/>
              </a:rPr>
              <a:t>face</a:t>
            </a:r>
            <a:r>
              <a:rPr lang="en-US" sz="2800" spc="-180" dirty="0">
                <a:solidFill>
                  <a:srgbClr val="52565A"/>
                </a:solidFill>
                <a:latin typeface="Gill Sans MT" panose="020B0502020104020203" pitchFamily="34" charset="77"/>
                <a:cs typeface="Arial"/>
              </a:rPr>
              <a:t> </a:t>
            </a:r>
            <a:r>
              <a:rPr lang="en-US" sz="2800" spc="-85" dirty="0">
                <a:solidFill>
                  <a:srgbClr val="52565A"/>
                </a:solidFill>
                <a:latin typeface="Gill Sans MT" panose="020B0502020104020203" pitchFamily="34" charset="77"/>
                <a:cs typeface="Arial"/>
              </a:rPr>
              <a:t>synchronous</a:t>
            </a:r>
            <a:r>
              <a:rPr lang="en-US" sz="2800" spc="-195" dirty="0">
                <a:solidFill>
                  <a:srgbClr val="52565A"/>
                </a:solidFill>
                <a:latin typeface="Gill Sans MT" panose="020B0502020104020203" pitchFamily="34" charset="77"/>
                <a:cs typeface="Arial"/>
              </a:rPr>
              <a:t> </a:t>
            </a:r>
            <a:r>
              <a:rPr lang="en-US" sz="2800" spc="-10" dirty="0">
                <a:solidFill>
                  <a:srgbClr val="52565A"/>
                </a:solidFill>
                <a:latin typeface="Gill Sans MT" panose="020B0502020104020203" pitchFamily="34" charset="77"/>
                <a:cs typeface="Arial"/>
              </a:rPr>
              <a:t>instruction, </a:t>
            </a:r>
            <a:r>
              <a:rPr lang="en-US" sz="2800" spc="50" dirty="0">
                <a:solidFill>
                  <a:srgbClr val="52565A"/>
                </a:solidFill>
                <a:latin typeface="Gill Sans MT" panose="020B0502020104020203" pitchFamily="34" charset="77"/>
                <a:cs typeface="Arial"/>
              </a:rPr>
              <a:t>with</a:t>
            </a:r>
            <a:r>
              <a:rPr lang="en-US" sz="2800" spc="-204" dirty="0">
                <a:solidFill>
                  <a:srgbClr val="52565A"/>
                </a:solidFill>
                <a:latin typeface="Gill Sans MT" panose="020B0502020104020203" pitchFamily="34" charset="77"/>
                <a:cs typeface="Arial"/>
              </a:rPr>
              <a:t> </a:t>
            </a:r>
            <a:r>
              <a:rPr lang="en-US" sz="2800" dirty="0">
                <a:solidFill>
                  <a:srgbClr val="52565A"/>
                </a:solidFill>
                <a:latin typeface="Gill Sans MT" panose="020B0502020104020203" pitchFamily="34" charset="77"/>
                <a:cs typeface="Arial"/>
              </a:rPr>
              <a:t>option</a:t>
            </a:r>
            <a:r>
              <a:rPr lang="en-US" sz="2800" spc="-210" dirty="0">
                <a:solidFill>
                  <a:srgbClr val="52565A"/>
                </a:solidFill>
                <a:latin typeface="Gill Sans MT" panose="020B0502020104020203" pitchFamily="34" charset="77"/>
                <a:cs typeface="Arial"/>
              </a:rPr>
              <a:t> </a:t>
            </a:r>
            <a:r>
              <a:rPr lang="en-US" sz="2800" dirty="0">
                <a:solidFill>
                  <a:srgbClr val="52565A"/>
                </a:solidFill>
                <a:latin typeface="Gill Sans MT" panose="020B0502020104020203" pitchFamily="34" charset="77"/>
                <a:cs typeface="Arial"/>
              </a:rPr>
              <a:t>for</a:t>
            </a:r>
            <a:r>
              <a:rPr lang="en-US" sz="2800" spc="-175" dirty="0">
                <a:solidFill>
                  <a:srgbClr val="52565A"/>
                </a:solidFill>
                <a:latin typeface="Gill Sans MT" panose="020B0502020104020203" pitchFamily="34" charset="77"/>
                <a:cs typeface="Arial"/>
              </a:rPr>
              <a:t> </a:t>
            </a:r>
            <a:r>
              <a:rPr lang="en-US" sz="2800" spc="-50" dirty="0">
                <a:solidFill>
                  <a:srgbClr val="52565A"/>
                </a:solidFill>
                <a:latin typeface="Gill Sans MT" panose="020B0502020104020203" pitchFamily="34" charset="77"/>
                <a:cs typeface="Arial"/>
              </a:rPr>
              <a:t>students</a:t>
            </a:r>
            <a:r>
              <a:rPr lang="en-US" sz="2800" spc="-210" dirty="0">
                <a:solidFill>
                  <a:srgbClr val="52565A"/>
                </a:solidFill>
                <a:latin typeface="Gill Sans MT" panose="020B0502020104020203" pitchFamily="34" charset="77"/>
                <a:cs typeface="Arial"/>
              </a:rPr>
              <a:t> </a:t>
            </a:r>
            <a:r>
              <a:rPr lang="en-US" sz="2800" spc="65" dirty="0">
                <a:solidFill>
                  <a:srgbClr val="52565A"/>
                </a:solidFill>
                <a:latin typeface="Gill Sans MT" panose="020B0502020104020203" pitchFamily="34" charset="77"/>
                <a:cs typeface="Arial"/>
              </a:rPr>
              <a:t>to</a:t>
            </a:r>
            <a:r>
              <a:rPr lang="en-US" sz="2800" spc="-195" dirty="0">
                <a:solidFill>
                  <a:srgbClr val="52565A"/>
                </a:solidFill>
                <a:latin typeface="Gill Sans MT" panose="020B0502020104020203" pitchFamily="34" charset="77"/>
                <a:cs typeface="Arial"/>
              </a:rPr>
              <a:t> </a:t>
            </a:r>
            <a:r>
              <a:rPr lang="en-US" sz="2800" dirty="0">
                <a:solidFill>
                  <a:srgbClr val="52565A"/>
                </a:solidFill>
                <a:latin typeface="Gill Sans MT" panose="020B0502020104020203" pitchFamily="34" charset="77"/>
                <a:cs typeface="Arial"/>
              </a:rPr>
              <a:t>attend</a:t>
            </a:r>
            <a:r>
              <a:rPr lang="en-US" sz="2800" spc="-210" dirty="0">
                <a:solidFill>
                  <a:srgbClr val="52565A"/>
                </a:solidFill>
                <a:latin typeface="Gill Sans MT" panose="020B0502020104020203" pitchFamily="34" charset="77"/>
                <a:cs typeface="Arial"/>
              </a:rPr>
              <a:t> </a:t>
            </a:r>
            <a:r>
              <a:rPr lang="en-US" sz="2800" spc="-85" dirty="0">
                <a:solidFill>
                  <a:srgbClr val="52565A"/>
                </a:solidFill>
                <a:latin typeface="Gill Sans MT" panose="020B0502020104020203" pitchFamily="34" charset="77"/>
                <a:cs typeface="Arial"/>
              </a:rPr>
              <a:t>scheduled</a:t>
            </a:r>
            <a:r>
              <a:rPr lang="en-US" sz="2800" spc="-235" dirty="0">
                <a:solidFill>
                  <a:srgbClr val="52565A"/>
                </a:solidFill>
                <a:latin typeface="Gill Sans MT" panose="020B0502020104020203" pitchFamily="34" charset="77"/>
                <a:cs typeface="Arial"/>
              </a:rPr>
              <a:t> </a:t>
            </a:r>
            <a:r>
              <a:rPr lang="en-US" sz="2800" spc="-140" dirty="0">
                <a:solidFill>
                  <a:srgbClr val="52565A"/>
                </a:solidFill>
                <a:latin typeface="Gill Sans MT" panose="020B0502020104020203" pitchFamily="34" charset="77"/>
                <a:cs typeface="Arial"/>
              </a:rPr>
              <a:t>class</a:t>
            </a:r>
            <a:r>
              <a:rPr lang="en-US" sz="2800" spc="-185" dirty="0">
                <a:solidFill>
                  <a:srgbClr val="52565A"/>
                </a:solidFill>
                <a:latin typeface="Gill Sans MT" panose="020B0502020104020203" pitchFamily="34" charset="77"/>
                <a:cs typeface="Arial"/>
              </a:rPr>
              <a:t> </a:t>
            </a:r>
            <a:r>
              <a:rPr lang="en-US" sz="2800" spc="-150" dirty="0">
                <a:solidFill>
                  <a:srgbClr val="52565A"/>
                </a:solidFill>
                <a:latin typeface="Gill Sans MT" panose="020B0502020104020203" pitchFamily="34" charset="77"/>
                <a:cs typeface="Arial"/>
              </a:rPr>
              <a:t>sessions</a:t>
            </a:r>
            <a:r>
              <a:rPr lang="en-US" sz="2800" spc="-185" dirty="0">
                <a:solidFill>
                  <a:srgbClr val="52565A"/>
                </a:solidFill>
                <a:latin typeface="Gill Sans MT" panose="020B0502020104020203" pitchFamily="34" charset="77"/>
                <a:cs typeface="Arial"/>
              </a:rPr>
              <a:t> </a:t>
            </a:r>
            <a:r>
              <a:rPr lang="en-US" sz="2800" spc="-10" dirty="0">
                <a:solidFill>
                  <a:srgbClr val="52565A"/>
                </a:solidFill>
                <a:latin typeface="Gill Sans MT" panose="020B0502020104020203" pitchFamily="34" charset="77"/>
                <a:cs typeface="Arial"/>
              </a:rPr>
              <a:t>virtually.</a:t>
            </a:r>
            <a:endParaRPr lang="en-US" sz="2800" dirty="0">
              <a:latin typeface="Gill Sans MT" panose="020B0502020104020203" pitchFamily="34" charset="77"/>
              <a:cs typeface="Arial"/>
            </a:endParaRPr>
          </a:p>
          <a:p>
            <a:pPr marL="241300" indent="-228600">
              <a:lnSpc>
                <a:spcPct val="100000"/>
              </a:lnSpc>
              <a:spcBef>
                <a:spcPts val="610"/>
              </a:spcBef>
              <a:buChar char="•"/>
              <a:tabLst>
                <a:tab pos="241300" algn="l"/>
              </a:tabLst>
            </a:pPr>
            <a:r>
              <a:rPr lang="en-US" sz="2800" spc="-190" dirty="0">
                <a:solidFill>
                  <a:srgbClr val="52565A"/>
                </a:solidFill>
                <a:latin typeface="Gill Sans MT" panose="020B0502020104020203" pitchFamily="34" charset="77"/>
                <a:cs typeface="Arial"/>
              </a:rPr>
              <a:t>May</a:t>
            </a:r>
            <a:r>
              <a:rPr lang="en-US" sz="2800" spc="-170" dirty="0">
                <a:solidFill>
                  <a:srgbClr val="52565A"/>
                </a:solidFill>
                <a:latin typeface="Gill Sans MT" panose="020B0502020104020203" pitchFamily="34" charset="77"/>
                <a:cs typeface="Arial"/>
              </a:rPr>
              <a:t> </a:t>
            </a:r>
            <a:r>
              <a:rPr lang="en-US" sz="2800" spc="-155" dirty="0">
                <a:solidFill>
                  <a:srgbClr val="52565A"/>
                </a:solidFill>
                <a:latin typeface="Gill Sans MT" panose="020B0502020104020203" pitchFamily="34" charset="77"/>
                <a:cs typeface="Arial"/>
              </a:rPr>
              <a:t>use</a:t>
            </a:r>
            <a:r>
              <a:rPr lang="en-US" sz="2800" spc="-175" dirty="0">
                <a:solidFill>
                  <a:srgbClr val="52565A"/>
                </a:solidFill>
                <a:latin typeface="Gill Sans MT" panose="020B0502020104020203" pitchFamily="34" charset="77"/>
                <a:cs typeface="Arial"/>
              </a:rPr>
              <a:t> </a:t>
            </a:r>
            <a:r>
              <a:rPr lang="en-US" sz="2800" spc="-165" dirty="0">
                <a:solidFill>
                  <a:srgbClr val="52565A"/>
                </a:solidFill>
                <a:latin typeface="Gill Sans MT" panose="020B0502020104020203" pitchFamily="34" charset="77"/>
                <a:cs typeface="Arial"/>
              </a:rPr>
              <a:t>a</a:t>
            </a:r>
            <a:r>
              <a:rPr lang="en-US" sz="2800" spc="-180" dirty="0">
                <a:solidFill>
                  <a:srgbClr val="52565A"/>
                </a:solidFill>
                <a:latin typeface="Gill Sans MT" panose="020B0502020104020203" pitchFamily="34" charset="77"/>
                <a:cs typeface="Arial"/>
              </a:rPr>
              <a:t> </a:t>
            </a:r>
            <a:r>
              <a:rPr lang="en-US" sz="2800" spc="-85" dirty="0">
                <a:solidFill>
                  <a:srgbClr val="52565A"/>
                </a:solidFill>
                <a:latin typeface="Gill Sans MT" panose="020B0502020104020203" pitchFamily="34" charset="77"/>
                <a:cs typeface="Arial"/>
              </a:rPr>
              <a:t>synchronous</a:t>
            </a:r>
            <a:r>
              <a:rPr lang="en-US" sz="2800" spc="-195" dirty="0">
                <a:solidFill>
                  <a:srgbClr val="52565A"/>
                </a:solidFill>
                <a:latin typeface="Gill Sans MT" panose="020B0502020104020203" pitchFamily="34" charset="77"/>
                <a:cs typeface="Arial"/>
              </a:rPr>
              <a:t> </a:t>
            </a:r>
            <a:r>
              <a:rPr lang="en-US" sz="2800" dirty="0">
                <a:solidFill>
                  <a:srgbClr val="52565A"/>
                </a:solidFill>
                <a:latin typeface="Gill Sans MT" panose="020B0502020104020203" pitchFamily="34" charset="77"/>
                <a:cs typeface="Arial"/>
              </a:rPr>
              <a:t>instruction</a:t>
            </a:r>
            <a:r>
              <a:rPr lang="en-US" sz="2800" spc="-229" dirty="0">
                <a:solidFill>
                  <a:srgbClr val="52565A"/>
                </a:solidFill>
                <a:latin typeface="Gill Sans MT" panose="020B0502020104020203" pitchFamily="34" charset="77"/>
                <a:cs typeface="Arial"/>
              </a:rPr>
              <a:t> </a:t>
            </a:r>
            <a:r>
              <a:rPr lang="en-US" sz="2800" spc="-55" dirty="0">
                <a:solidFill>
                  <a:srgbClr val="52565A"/>
                </a:solidFill>
                <a:latin typeface="Gill Sans MT" panose="020B0502020104020203" pitchFamily="34" charset="77"/>
                <a:cs typeface="Arial"/>
              </a:rPr>
              <a:t>attendance</a:t>
            </a:r>
            <a:r>
              <a:rPr lang="en-US" sz="2800" spc="-200" dirty="0">
                <a:solidFill>
                  <a:srgbClr val="52565A"/>
                </a:solidFill>
                <a:latin typeface="Gill Sans MT" panose="020B0502020104020203" pitchFamily="34" charset="77"/>
                <a:cs typeface="Arial"/>
              </a:rPr>
              <a:t> </a:t>
            </a:r>
            <a:r>
              <a:rPr lang="en-US" sz="2800" spc="-55" dirty="0">
                <a:solidFill>
                  <a:srgbClr val="52565A"/>
                </a:solidFill>
                <a:latin typeface="Gill Sans MT" panose="020B0502020104020203" pitchFamily="34" charset="77"/>
                <a:cs typeface="Arial"/>
              </a:rPr>
              <a:t>accounting</a:t>
            </a:r>
            <a:r>
              <a:rPr lang="en-US" sz="2800" spc="-195" dirty="0">
                <a:solidFill>
                  <a:srgbClr val="52565A"/>
                </a:solidFill>
                <a:latin typeface="Gill Sans MT" panose="020B0502020104020203" pitchFamily="34" charset="77"/>
                <a:cs typeface="Arial"/>
              </a:rPr>
              <a:t> </a:t>
            </a:r>
            <a:r>
              <a:rPr lang="en-US" sz="2800" spc="-10" dirty="0">
                <a:solidFill>
                  <a:srgbClr val="52565A"/>
                </a:solidFill>
                <a:latin typeface="Gill Sans MT" panose="020B0502020104020203" pitchFamily="34" charset="77"/>
                <a:cs typeface="Arial"/>
              </a:rPr>
              <a:t>procedure (Weekly, Daily, PA)</a:t>
            </a:r>
            <a:endParaRPr lang="en-US" sz="2800" dirty="0">
              <a:latin typeface="Gill Sans MT" panose="020B0502020104020203" pitchFamily="34" charset="77"/>
              <a:cs typeface="Arial"/>
            </a:endParaRPr>
          </a:p>
          <a:p>
            <a:pPr marL="241300" indent="-228600">
              <a:lnSpc>
                <a:spcPct val="100000"/>
              </a:lnSpc>
              <a:spcBef>
                <a:spcPts val="670"/>
              </a:spcBef>
              <a:buChar char="•"/>
              <a:tabLst>
                <a:tab pos="241300" algn="l"/>
              </a:tabLst>
            </a:pPr>
            <a:r>
              <a:rPr lang="en-US" sz="2800" spc="-10" dirty="0">
                <a:solidFill>
                  <a:srgbClr val="52565A"/>
                </a:solidFill>
                <a:latin typeface="Gill Sans MT" panose="020B0502020104020203" pitchFamily="34" charset="77"/>
                <a:cs typeface="Arial"/>
              </a:rPr>
              <a:t>Instructor</a:t>
            </a:r>
            <a:r>
              <a:rPr lang="en-US" sz="2800" spc="-240" dirty="0">
                <a:solidFill>
                  <a:srgbClr val="52565A"/>
                </a:solidFill>
                <a:latin typeface="Gill Sans MT" panose="020B0502020104020203" pitchFamily="34" charset="77"/>
                <a:cs typeface="Arial"/>
              </a:rPr>
              <a:t> </a:t>
            </a:r>
            <a:r>
              <a:rPr lang="en-US" sz="2800" b="1" spc="-114" dirty="0">
                <a:solidFill>
                  <a:srgbClr val="52565A"/>
                </a:solidFill>
                <a:latin typeface="Gill Sans MT" panose="020B0502020104020203" pitchFamily="34" charset="77"/>
                <a:cs typeface="Arial"/>
              </a:rPr>
              <a:t>must</a:t>
            </a:r>
            <a:r>
              <a:rPr lang="en-US" sz="2800" b="1" spc="-185" dirty="0">
                <a:solidFill>
                  <a:srgbClr val="52565A"/>
                </a:solidFill>
                <a:latin typeface="Gill Sans MT" panose="020B0502020104020203" pitchFamily="34" charset="77"/>
                <a:cs typeface="Arial"/>
              </a:rPr>
              <a:t> </a:t>
            </a:r>
            <a:r>
              <a:rPr lang="en-US" sz="2800" b="1" spc="-110" dirty="0">
                <a:solidFill>
                  <a:srgbClr val="52565A"/>
                </a:solidFill>
                <a:latin typeface="Gill Sans MT" panose="020B0502020104020203" pitchFamily="34" charset="77"/>
                <a:cs typeface="Arial"/>
              </a:rPr>
              <a:t>document</a:t>
            </a:r>
            <a:r>
              <a:rPr lang="en-US" sz="2800" b="1" spc="-220" dirty="0">
                <a:solidFill>
                  <a:srgbClr val="52565A"/>
                </a:solidFill>
                <a:latin typeface="Gill Sans MT" panose="020B0502020104020203" pitchFamily="34" charset="77"/>
                <a:cs typeface="Arial"/>
              </a:rPr>
              <a:t> </a:t>
            </a:r>
            <a:r>
              <a:rPr lang="en-US" sz="2800" spc="-60" dirty="0">
                <a:solidFill>
                  <a:srgbClr val="52565A"/>
                </a:solidFill>
                <a:latin typeface="Gill Sans MT" panose="020B0502020104020203" pitchFamily="34" charset="77"/>
                <a:cs typeface="Arial"/>
              </a:rPr>
              <a:t>attendance</a:t>
            </a:r>
            <a:r>
              <a:rPr lang="en-US" sz="2800" spc="-245" dirty="0">
                <a:solidFill>
                  <a:srgbClr val="52565A"/>
                </a:solidFill>
                <a:latin typeface="Gill Sans MT" panose="020B0502020104020203" pitchFamily="34" charset="77"/>
                <a:cs typeface="Arial"/>
              </a:rPr>
              <a:t> </a:t>
            </a:r>
            <a:r>
              <a:rPr lang="en-US" sz="2800" spc="-200" dirty="0">
                <a:solidFill>
                  <a:srgbClr val="52565A"/>
                </a:solidFill>
                <a:latin typeface="Gill Sans MT" panose="020B0502020104020203" pitchFamily="34" charset="77"/>
                <a:cs typeface="Arial"/>
              </a:rPr>
              <a:t>as</a:t>
            </a:r>
            <a:r>
              <a:rPr lang="en-US" sz="2800" spc="-165" dirty="0">
                <a:solidFill>
                  <a:srgbClr val="52565A"/>
                </a:solidFill>
                <a:latin typeface="Gill Sans MT" panose="020B0502020104020203" pitchFamily="34" charset="77"/>
                <a:cs typeface="Arial"/>
              </a:rPr>
              <a:t> </a:t>
            </a:r>
            <a:r>
              <a:rPr lang="en-US" sz="2800" spc="-40" dirty="0">
                <a:solidFill>
                  <a:srgbClr val="52565A"/>
                </a:solidFill>
                <a:latin typeface="Gill Sans MT" panose="020B0502020104020203" pitchFamily="34" charset="77"/>
                <a:cs typeface="Arial"/>
              </a:rPr>
              <a:t>required</a:t>
            </a:r>
            <a:r>
              <a:rPr lang="en-US" sz="2800" spc="-275" dirty="0">
                <a:solidFill>
                  <a:srgbClr val="52565A"/>
                </a:solidFill>
                <a:latin typeface="Gill Sans MT" panose="020B0502020104020203" pitchFamily="34" charset="77"/>
                <a:cs typeface="Arial"/>
              </a:rPr>
              <a:t> </a:t>
            </a:r>
            <a:r>
              <a:rPr lang="en-US" sz="2800" dirty="0">
                <a:solidFill>
                  <a:srgbClr val="52565A"/>
                </a:solidFill>
                <a:latin typeface="Gill Sans MT" panose="020B0502020104020203" pitchFamily="34" charset="77"/>
                <a:cs typeface="Arial"/>
              </a:rPr>
              <a:t>for</a:t>
            </a:r>
            <a:r>
              <a:rPr lang="en-US" sz="2800" spc="-185" dirty="0">
                <a:solidFill>
                  <a:srgbClr val="52565A"/>
                </a:solidFill>
                <a:latin typeface="Gill Sans MT" panose="020B0502020104020203" pitchFamily="34" charset="77"/>
                <a:cs typeface="Arial"/>
              </a:rPr>
              <a:t> </a:t>
            </a:r>
            <a:r>
              <a:rPr lang="en-US" sz="2800" spc="-10" dirty="0">
                <a:solidFill>
                  <a:srgbClr val="52565A"/>
                </a:solidFill>
                <a:latin typeface="Gill Sans MT" panose="020B0502020104020203" pitchFamily="34" charset="77"/>
                <a:cs typeface="Arial"/>
              </a:rPr>
              <a:t>the</a:t>
            </a:r>
            <a:r>
              <a:rPr lang="en-US" sz="2800" spc="-190" dirty="0">
                <a:solidFill>
                  <a:srgbClr val="52565A"/>
                </a:solidFill>
                <a:latin typeface="Gill Sans MT" panose="020B0502020104020203" pitchFamily="34" charset="77"/>
                <a:cs typeface="Arial"/>
              </a:rPr>
              <a:t> </a:t>
            </a:r>
            <a:r>
              <a:rPr lang="en-US" sz="2800" spc="-10" dirty="0">
                <a:solidFill>
                  <a:srgbClr val="52565A"/>
                </a:solidFill>
                <a:latin typeface="Gill Sans MT" panose="020B0502020104020203" pitchFamily="34" charset="77"/>
                <a:cs typeface="Arial"/>
              </a:rPr>
              <a:t>procedure.</a:t>
            </a:r>
            <a:endParaRPr lang="en-US" sz="2800" dirty="0">
              <a:latin typeface="Gill Sans MT" panose="020B0502020104020203" pitchFamily="34" charset="77"/>
              <a:cs typeface="Arial"/>
            </a:endParaRPr>
          </a:p>
          <a:p>
            <a:pPr marL="0" indent="0">
              <a:buNone/>
            </a:pPr>
            <a:endParaRPr lang="en-US" dirty="0"/>
          </a:p>
        </p:txBody>
      </p:sp>
      <p:sp>
        <p:nvSpPr>
          <p:cNvPr id="4" name="Content Placeholder 3">
            <a:extLst>
              <a:ext uri="{FF2B5EF4-FFF2-40B4-BE49-F238E27FC236}">
                <a16:creationId xmlns:a16="http://schemas.microsoft.com/office/drawing/2014/main" id="{FDC44291-29C2-968A-9E4C-DA457D269C3A}"/>
              </a:ext>
            </a:extLst>
          </p:cNvPr>
          <p:cNvSpPr>
            <a:spLocks noGrp="1"/>
          </p:cNvSpPr>
          <p:nvPr>
            <p:ph sz="half" idx="13"/>
          </p:nvPr>
        </p:nvSpPr>
        <p:spPr>
          <a:xfrm>
            <a:off x="6857999" y="2557307"/>
            <a:ext cx="4685369" cy="3935568"/>
          </a:xfrm>
        </p:spPr>
        <p:txBody>
          <a:bodyPr>
            <a:normAutofit/>
          </a:bodyPr>
          <a:lstStyle/>
          <a:p>
            <a:pPr marL="0" indent="0">
              <a:buNone/>
            </a:pPr>
            <a:r>
              <a:rPr lang="en-US" sz="2800" dirty="0">
                <a:solidFill>
                  <a:schemeClr val="tx2">
                    <a:lumMod val="90000"/>
                    <a:lumOff val="10000"/>
                  </a:schemeClr>
                </a:solidFill>
                <a:latin typeface="Gill Sans MT" panose="020B0502020104020203" pitchFamily="34" charset="77"/>
              </a:rPr>
              <a:t>If any portion of the course is offered asynchronously, then the entire section must use the </a:t>
            </a:r>
            <a:r>
              <a:rPr lang="en-US" sz="2800" b="1" dirty="0">
                <a:solidFill>
                  <a:schemeClr val="tx2">
                    <a:lumMod val="90000"/>
                    <a:lumOff val="10000"/>
                  </a:schemeClr>
                </a:solidFill>
                <a:latin typeface="Gill Sans MT" panose="020B0502020104020203" pitchFamily="34" charset="77"/>
              </a:rPr>
              <a:t>Alternative Attendance Accounting Method</a:t>
            </a:r>
          </a:p>
        </p:txBody>
      </p:sp>
    </p:spTree>
    <p:extLst>
      <p:ext uri="{BB962C8B-B14F-4D97-AF65-F5344CB8AC3E}">
        <p14:creationId xmlns:p14="http://schemas.microsoft.com/office/powerpoint/2010/main" val="4092136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2FC803-304F-8111-64EE-C1A034549110}"/>
              </a:ext>
            </a:extLst>
          </p:cNvPr>
          <p:cNvSpPr>
            <a:spLocks noGrp="1"/>
          </p:cNvSpPr>
          <p:nvPr>
            <p:ph type="title"/>
          </p:nvPr>
        </p:nvSpPr>
        <p:spPr/>
        <p:txBody>
          <a:bodyPr/>
          <a:lstStyle/>
          <a:p>
            <a:r>
              <a:rPr lang="en-US" dirty="0"/>
              <a:t>Changes on the Horizon?</a:t>
            </a:r>
          </a:p>
        </p:txBody>
      </p:sp>
      <p:sp>
        <p:nvSpPr>
          <p:cNvPr id="5" name="Text Placeholder 4">
            <a:extLst>
              <a:ext uri="{FF2B5EF4-FFF2-40B4-BE49-F238E27FC236}">
                <a16:creationId xmlns:a16="http://schemas.microsoft.com/office/drawing/2014/main" id="{20BC75CE-88A7-6852-E5A2-824ECB2DCBF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0965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17ABE-7629-91C2-2F39-5745E9EC9158}"/>
              </a:ext>
            </a:extLst>
          </p:cNvPr>
          <p:cNvSpPr>
            <a:spLocks noGrp="1"/>
          </p:cNvSpPr>
          <p:nvPr>
            <p:ph type="title"/>
          </p:nvPr>
        </p:nvSpPr>
        <p:spPr/>
        <p:txBody>
          <a:bodyPr/>
          <a:lstStyle/>
          <a:p>
            <a:r>
              <a:rPr lang="en-US" dirty="0"/>
              <a:t>Modernizing Attendance Accounting </a:t>
            </a:r>
          </a:p>
        </p:txBody>
      </p:sp>
      <p:sp>
        <p:nvSpPr>
          <p:cNvPr id="3" name="Content Placeholder 2">
            <a:extLst>
              <a:ext uri="{FF2B5EF4-FFF2-40B4-BE49-F238E27FC236}">
                <a16:creationId xmlns:a16="http://schemas.microsoft.com/office/drawing/2014/main" id="{FC1F6525-3417-8CFC-A5B5-CF37CB375D19}"/>
              </a:ext>
            </a:extLst>
          </p:cNvPr>
          <p:cNvSpPr>
            <a:spLocks noGrp="1"/>
          </p:cNvSpPr>
          <p:nvPr>
            <p:ph sz="half" idx="1"/>
          </p:nvPr>
        </p:nvSpPr>
        <p:spPr>
          <a:xfrm>
            <a:off x="1175655" y="1825625"/>
            <a:ext cx="6607895" cy="4351338"/>
          </a:xfrm>
        </p:spPr>
        <p:txBody>
          <a:bodyPr>
            <a:normAutofit lnSpcReduction="10000"/>
          </a:bodyPr>
          <a:lstStyle/>
          <a:p>
            <a:pPr marL="0" indent="0">
              <a:buNone/>
            </a:pPr>
            <a:r>
              <a:rPr lang="en-US" dirty="0">
                <a:latin typeface="Gill Sans MT" panose="020B0502020104020203" pitchFamily="34" charset="77"/>
              </a:rPr>
              <a:t>Some problems with current processes:</a:t>
            </a:r>
          </a:p>
          <a:p>
            <a:r>
              <a:rPr lang="en-US" dirty="0">
                <a:latin typeface="Gill Sans MT" panose="020B0502020104020203" pitchFamily="34" charset="77"/>
              </a:rPr>
              <a:t>Overly complicated and take significant college resources to track and report.  Errors abound. </a:t>
            </a:r>
          </a:p>
          <a:p>
            <a:r>
              <a:rPr lang="en-US" dirty="0">
                <a:latin typeface="Gill Sans MT" panose="020B0502020104020203" pitchFamily="34" charset="77"/>
              </a:rPr>
              <a:t>Proxy values for cost/revenue are not accurate.  How a class is scheduled does not affect how much it costs to run it.  </a:t>
            </a:r>
          </a:p>
          <a:p>
            <a:r>
              <a:rPr lang="en-US" dirty="0">
                <a:latin typeface="Gill Sans MT" panose="020B0502020104020203" pitchFamily="34" charset="77"/>
              </a:rPr>
              <a:t>SCFF has changed the role of FTES.  Greater emphasis on student success and support. </a:t>
            </a:r>
          </a:p>
          <a:p>
            <a:r>
              <a:rPr lang="en-US" dirty="0">
                <a:latin typeface="Gill Sans MT" panose="020B0502020104020203" pitchFamily="34" charset="77"/>
              </a:rPr>
              <a:t>Current system favors traditional schedules and stifles innovation in meeting student needs through flexible, creative scheduling practices. </a:t>
            </a:r>
          </a:p>
          <a:p>
            <a:r>
              <a:rPr lang="en-US" dirty="0">
                <a:latin typeface="Gill Sans MT" panose="020B0502020104020203" pitchFamily="34" charset="77"/>
              </a:rPr>
              <a:t>An artifact of early 1900s thinking about how to fund education.   </a:t>
            </a:r>
          </a:p>
        </p:txBody>
      </p:sp>
      <p:sp>
        <p:nvSpPr>
          <p:cNvPr id="4" name="Content Placeholder 3">
            <a:extLst>
              <a:ext uri="{FF2B5EF4-FFF2-40B4-BE49-F238E27FC236}">
                <a16:creationId xmlns:a16="http://schemas.microsoft.com/office/drawing/2014/main" id="{F2AB6DB2-561A-8F8D-FA84-8E62BEE1E777}"/>
              </a:ext>
            </a:extLst>
          </p:cNvPr>
          <p:cNvSpPr>
            <a:spLocks noGrp="1"/>
          </p:cNvSpPr>
          <p:nvPr>
            <p:ph sz="half" idx="13"/>
          </p:nvPr>
        </p:nvSpPr>
        <p:spPr>
          <a:xfrm>
            <a:off x="8058911" y="2157984"/>
            <a:ext cx="3294887" cy="4018979"/>
          </a:xfrm>
        </p:spPr>
        <p:txBody>
          <a:bodyPr>
            <a:normAutofit/>
          </a:bodyPr>
          <a:lstStyle/>
          <a:p>
            <a:pPr marL="0" indent="0">
              <a:buNone/>
            </a:pPr>
            <a:r>
              <a:rPr lang="en-US" sz="2800" i="1" dirty="0">
                <a:latin typeface="Gill Sans MT" panose="020B0502020104020203" pitchFamily="34" charset="77"/>
              </a:rPr>
              <a:t>CIO Executive Committee is working with the Chancellor’s Office and forming a workgroup to tackle these issues and develop a better system.  More to come soon!  </a:t>
            </a:r>
          </a:p>
        </p:txBody>
      </p:sp>
    </p:spTree>
    <p:extLst>
      <p:ext uri="{BB962C8B-B14F-4D97-AF65-F5344CB8AC3E}">
        <p14:creationId xmlns:p14="http://schemas.microsoft.com/office/powerpoint/2010/main" val="298832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572A-DCC5-455A-9493-9C009A878158}"/>
              </a:ext>
            </a:extLst>
          </p:cNvPr>
          <p:cNvSpPr>
            <a:spLocks noGrp="1"/>
          </p:cNvSpPr>
          <p:nvPr>
            <p:ph type="title"/>
          </p:nvPr>
        </p:nvSpPr>
        <p:spPr/>
        <p:txBody>
          <a:bodyPr>
            <a:normAutofit/>
          </a:bodyPr>
          <a:lstStyle/>
          <a:p>
            <a:pPr algn="ctr"/>
            <a:r>
              <a:rPr lang="en-US" sz="4800" dirty="0"/>
              <a:t> Q &amp; A</a:t>
            </a:r>
          </a:p>
        </p:txBody>
      </p:sp>
      <p:pic>
        <p:nvPicPr>
          <p:cNvPr id="3" name="Picture 2">
            <a:extLst>
              <a:ext uri="{FF2B5EF4-FFF2-40B4-BE49-F238E27FC236}">
                <a16:creationId xmlns:a16="http://schemas.microsoft.com/office/drawing/2014/main" id="{86E41C92-BC08-46BF-B195-FBD5997D6D6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78218" y="2148729"/>
            <a:ext cx="6035563" cy="2560542"/>
          </a:xfrm>
          <a:prstGeom prst="rect">
            <a:avLst/>
          </a:prstGeom>
        </p:spPr>
      </p:pic>
    </p:spTree>
    <p:extLst>
      <p:ext uri="{BB962C8B-B14F-4D97-AF65-F5344CB8AC3E}">
        <p14:creationId xmlns:p14="http://schemas.microsoft.com/office/powerpoint/2010/main" val="173672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E15A-C4DA-165D-88BB-9EB8BA652E6F}"/>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DF3121D0-6094-1616-2C66-88BC28437983}"/>
              </a:ext>
            </a:extLst>
          </p:cNvPr>
          <p:cNvSpPr>
            <a:spLocks noGrp="1"/>
          </p:cNvSpPr>
          <p:nvPr>
            <p:ph idx="1"/>
          </p:nvPr>
        </p:nvSpPr>
        <p:spPr/>
        <p:txBody>
          <a:bodyPr/>
          <a:lstStyle/>
          <a:p>
            <a:r>
              <a:rPr lang="en-US" dirty="0">
                <a:hlinkClick r:id="rId2"/>
              </a:rPr>
              <a:t>Student Contact Hour Computation</a:t>
            </a:r>
            <a:endParaRPr lang="en-US" dirty="0"/>
          </a:p>
          <a:p>
            <a:r>
              <a:rPr lang="en-US" dirty="0">
                <a:hlinkClick r:id="rId3"/>
              </a:rPr>
              <a:t>Student Attendance Accounting Manual 2022</a:t>
            </a:r>
          </a:p>
          <a:p>
            <a:endParaRPr lang="en-US" dirty="0"/>
          </a:p>
          <a:p>
            <a:r>
              <a:rPr lang="en-US" dirty="0"/>
              <a:t>Questions:  </a:t>
            </a:r>
            <a:r>
              <a:rPr lang="en-US" b="1" dirty="0">
                <a:hlinkClick r:id="rId4"/>
              </a:rPr>
              <a:t>info@asccc.org</a:t>
            </a:r>
            <a:endParaRPr lang="en-US" b="1" dirty="0"/>
          </a:p>
          <a:p>
            <a:endParaRPr lang="en-US" dirty="0"/>
          </a:p>
        </p:txBody>
      </p:sp>
    </p:spTree>
    <p:extLst>
      <p:ext uri="{BB962C8B-B14F-4D97-AF65-F5344CB8AC3E}">
        <p14:creationId xmlns:p14="http://schemas.microsoft.com/office/powerpoint/2010/main" val="4285864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E18B-B1AF-7F13-A056-E1B12A08D6A0}"/>
              </a:ext>
            </a:extLst>
          </p:cNvPr>
          <p:cNvSpPr>
            <a:spLocks noGrp="1"/>
          </p:cNvSpPr>
          <p:nvPr>
            <p:ph type="title"/>
          </p:nvPr>
        </p:nvSpPr>
        <p:spPr/>
        <p:txBody>
          <a:bodyPr/>
          <a:lstStyle/>
          <a:p>
            <a:r>
              <a:rPr lang="en-US" dirty="0"/>
              <a:t>In this presentation:</a:t>
            </a:r>
          </a:p>
        </p:txBody>
      </p:sp>
      <p:sp>
        <p:nvSpPr>
          <p:cNvPr id="3" name="Content Placeholder 2">
            <a:extLst>
              <a:ext uri="{FF2B5EF4-FFF2-40B4-BE49-F238E27FC236}">
                <a16:creationId xmlns:a16="http://schemas.microsoft.com/office/drawing/2014/main" id="{117D24FB-CD78-8124-04FC-BB47AF45B5D1}"/>
              </a:ext>
            </a:extLst>
          </p:cNvPr>
          <p:cNvSpPr>
            <a:spLocks noGrp="1"/>
          </p:cNvSpPr>
          <p:nvPr>
            <p:ph idx="1"/>
          </p:nvPr>
        </p:nvSpPr>
        <p:spPr/>
        <p:txBody>
          <a:bodyPr>
            <a:normAutofit fontScale="92500" lnSpcReduction="10000"/>
          </a:bodyPr>
          <a:lstStyle/>
          <a:p>
            <a:r>
              <a:rPr lang="en-US" sz="3200" dirty="0">
                <a:latin typeface="Gill Sans MT" panose="020B0502020104020203" pitchFamily="34" charset="77"/>
              </a:rPr>
              <a:t>A look at the history of funding and attendance accounting in the CCC system.  </a:t>
            </a:r>
          </a:p>
          <a:p>
            <a:r>
              <a:rPr lang="en-US" sz="3200" dirty="0">
                <a:latin typeface="Gill Sans MT" panose="020B0502020104020203" pitchFamily="34" charset="77"/>
              </a:rPr>
              <a:t>From curriculum to scheduling: how the COR affects scheduling decisions. </a:t>
            </a:r>
          </a:p>
          <a:p>
            <a:r>
              <a:rPr lang="en-US" sz="3200" dirty="0">
                <a:latin typeface="Gill Sans MT" panose="020B0502020104020203" pitchFamily="34" charset="77"/>
              </a:rPr>
              <a:t>Overview of course scheduling practices and procedures </a:t>
            </a:r>
          </a:p>
          <a:p>
            <a:r>
              <a:rPr lang="en-US" sz="3200" dirty="0">
                <a:latin typeface="Gill Sans MT" panose="020B0502020104020203" pitchFamily="34" charset="77"/>
              </a:rPr>
              <a:t>Attendance accounting fundamentals, including noncredit, hybrid, and distance education</a:t>
            </a:r>
          </a:p>
          <a:p>
            <a:r>
              <a:rPr lang="en-US" sz="3200" dirty="0">
                <a:latin typeface="Gill Sans MT" panose="020B0502020104020203" pitchFamily="34" charset="77"/>
              </a:rPr>
              <a:t>Recent changes to attendance accounting</a:t>
            </a:r>
          </a:p>
          <a:p>
            <a:pPr marL="0" indent="0">
              <a:buNone/>
            </a:pPr>
            <a:endParaRPr lang="en-US" dirty="0"/>
          </a:p>
        </p:txBody>
      </p:sp>
    </p:spTree>
    <p:extLst>
      <p:ext uri="{BB962C8B-B14F-4D97-AF65-F5344CB8AC3E}">
        <p14:creationId xmlns:p14="http://schemas.microsoft.com/office/powerpoint/2010/main" val="2984068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descr="A digital stock market graph">
            <a:extLst>
              <a:ext uri="{FF2B5EF4-FFF2-40B4-BE49-F238E27FC236}">
                <a16:creationId xmlns:a16="http://schemas.microsoft.com/office/drawing/2014/main" id="{88B8F38E-D72F-1C29-348C-E082BFC2D36A}"/>
              </a:ext>
            </a:extLst>
          </p:cNvPr>
          <p:cNvPicPr>
            <a:picLocks noChangeAspect="1"/>
          </p:cNvPicPr>
          <p:nvPr/>
        </p:nvPicPr>
        <p:blipFill rotWithShape="1">
          <a:blip r:embed="rId2"/>
          <a:srcRect l="4121" r="-1" b="-1"/>
          <a:stretch/>
        </p:blipFill>
        <p:spPr>
          <a:xfrm>
            <a:off x="1"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8161B4-E5AA-0F90-95D6-E09881F64E1E}"/>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a:solidFill>
                  <a:schemeClr val="tx1"/>
                </a:solidFill>
              </a:rPr>
              <a:t>A Quick History of CCC Funding</a:t>
            </a:r>
          </a:p>
        </p:txBody>
      </p:sp>
    </p:spTree>
    <p:extLst>
      <p:ext uri="{BB962C8B-B14F-4D97-AF65-F5344CB8AC3E}">
        <p14:creationId xmlns:p14="http://schemas.microsoft.com/office/powerpoint/2010/main" val="2129488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AF66-36DF-8691-E05B-9F2461F2B211}"/>
              </a:ext>
            </a:extLst>
          </p:cNvPr>
          <p:cNvSpPr>
            <a:spLocks noGrp="1"/>
          </p:cNvSpPr>
          <p:nvPr>
            <p:ph type="title"/>
          </p:nvPr>
        </p:nvSpPr>
        <p:spPr/>
        <p:txBody>
          <a:bodyPr/>
          <a:lstStyle/>
          <a:p>
            <a:r>
              <a:rPr lang="en-US" dirty="0"/>
              <a:t>Early History of CC Funding</a:t>
            </a:r>
          </a:p>
        </p:txBody>
      </p:sp>
      <p:sp>
        <p:nvSpPr>
          <p:cNvPr id="3" name="Content Placeholder 2">
            <a:extLst>
              <a:ext uri="{FF2B5EF4-FFF2-40B4-BE49-F238E27FC236}">
                <a16:creationId xmlns:a16="http://schemas.microsoft.com/office/drawing/2014/main" id="{D195ADAA-2260-6626-132D-F55772900946}"/>
              </a:ext>
            </a:extLst>
          </p:cNvPr>
          <p:cNvSpPr>
            <a:spLocks noGrp="1"/>
          </p:cNvSpPr>
          <p:nvPr>
            <p:ph idx="1"/>
          </p:nvPr>
        </p:nvSpPr>
        <p:spPr/>
        <p:txBody>
          <a:bodyPr>
            <a:noAutofit/>
          </a:bodyPr>
          <a:lstStyle/>
          <a:p>
            <a:r>
              <a:rPr lang="en-US" sz="2800" dirty="0">
                <a:latin typeface="Gill Sans MT" panose="020B0502020104020203" pitchFamily="34" charset="77"/>
              </a:rPr>
              <a:t>CCCs begin in early 1900s; outgrowth of secondary education. </a:t>
            </a:r>
          </a:p>
          <a:p>
            <a:r>
              <a:rPr lang="en-US" sz="2800" dirty="0">
                <a:latin typeface="Gill Sans MT" panose="020B0502020104020203" pitchFamily="34" charset="77"/>
              </a:rPr>
              <a:t>1917 legislation authorized high school districts to create junior colleges. </a:t>
            </a:r>
          </a:p>
          <a:p>
            <a:r>
              <a:rPr lang="en-US" sz="2800" dirty="0">
                <a:latin typeface="Gill Sans MT" panose="020B0502020104020203" pitchFamily="34" charset="77"/>
              </a:rPr>
              <a:t>Financing mechanism consistent with primary and secondary education: Average Daily Attendance (ADA)</a:t>
            </a:r>
          </a:p>
          <a:p>
            <a:r>
              <a:rPr lang="en-US" sz="2800" dirty="0">
                <a:latin typeface="Gill Sans MT" panose="020B0502020104020203" pitchFamily="34" charset="77"/>
              </a:rPr>
              <a:t>ADA – counting enrollment based on hours attended rather than headcount.  In reality, a measure of workload. Dollar amount per ADA funds the cost of the workload.  </a:t>
            </a:r>
          </a:p>
        </p:txBody>
      </p:sp>
    </p:spTree>
    <p:extLst>
      <p:ext uri="{BB962C8B-B14F-4D97-AF65-F5344CB8AC3E}">
        <p14:creationId xmlns:p14="http://schemas.microsoft.com/office/powerpoint/2010/main" val="3265310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E72C5-C274-5CF7-EBE4-B18EC19F8B7B}"/>
              </a:ext>
            </a:extLst>
          </p:cNvPr>
          <p:cNvSpPr>
            <a:spLocks noGrp="1"/>
          </p:cNvSpPr>
          <p:nvPr>
            <p:ph type="title"/>
          </p:nvPr>
        </p:nvSpPr>
        <p:spPr/>
        <p:txBody>
          <a:bodyPr/>
          <a:lstStyle/>
          <a:p>
            <a:r>
              <a:rPr lang="en-US" dirty="0"/>
              <a:t>Evolution of Funding Structure</a:t>
            </a:r>
          </a:p>
        </p:txBody>
      </p:sp>
      <p:sp>
        <p:nvSpPr>
          <p:cNvPr id="3" name="Content Placeholder 2">
            <a:extLst>
              <a:ext uri="{FF2B5EF4-FFF2-40B4-BE49-F238E27FC236}">
                <a16:creationId xmlns:a16="http://schemas.microsoft.com/office/drawing/2014/main" id="{6D2F6FAC-5864-3BDF-D4B0-E5A51AB7C6C0}"/>
              </a:ext>
            </a:extLst>
          </p:cNvPr>
          <p:cNvSpPr>
            <a:spLocks noGrp="1"/>
          </p:cNvSpPr>
          <p:nvPr>
            <p:ph sz="half" idx="1"/>
          </p:nvPr>
        </p:nvSpPr>
        <p:spPr/>
        <p:txBody>
          <a:bodyPr>
            <a:normAutofit/>
          </a:bodyPr>
          <a:lstStyle/>
          <a:p>
            <a:pPr marL="0" indent="0">
              <a:buNone/>
            </a:pPr>
            <a:r>
              <a:rPr lang="en-US" sz="2400" b="1" dirty="0">
                <a:latin typeface="Gill Sans MT" panose="020B0502020104020203" pitchFamily="34" charset="77"/>
              </a:rPr>
              <a:t>1917 – 1988: </a:t>
            </a:r>
          </a:p>
          <a:p>
            <a:r>
              <a:rPr lang="en-US" sz="2400" dirty="0">
                <a:latin typeface="Gill Sans MT" panose="020B0502020104020203" pitchFamily="34" charset="77"/>
              </a:rPr>
              <a:t>State funding established, based on Average Daily Attendance (ADA)</a:t>
            </a:r>
          </a:p>
          <a:p>
            <a:r>
              <a:rPr lang="en-US" sz="2400" dirty="0">
                <a:latin typeface="Gill Sans MT" panose="020B0502020104020203" pitchFamily="34" charset="77"/>
              </a:rPr>
              <a:t>Consistent with K-14 practices</a:t>
            </a:r>
          </a:p>
          <a:p>
            <a:r>
              <a:rPr lang="en-US" sz="2400" dirty="0">
                <a:latin typeface="Gill Sans MT" panose="020B0502020104020203" pitchFamily="34" charset="77"/>
              </a:rPr>
              <a:t>Introduction of 15 </a:t>
            </a:r>
            <a:r>
              <a:rPr lang="en-US" sz="2400" dirty="0" err="1">
                <a:latin typeface="Gill Sans MT" panose="020B0502020104020203" pitchFamily="34" charset="77"/>
              </a:rPr>
              <a:t>hrs</a:t>
            </a:r>
            <a:r>
              <a:rPr lang="en-US" sz="2400" dirty="0">
                <a:latin typeface="Gill Sans MT" panose="020B0502020104020203" pitchFamily="34" charset="77"/>
              </a:rPr>
              <a:t> p/week as FT student, first use of 525 hours.</a:t>
            </a:r>
          </a:p>
          <a:p>
            <a:pPr marL="0" indent="0">
              <a:buNone/>
            </a:pPr>
            <a:endParaRPr lang="en-US" sz="2400" dirty="0">
              <a:latin typeface="Gill Sans MT" panose="020B0502020104020203" pitchFamily="34" charset="77"/>
            </a:endParaRPr>
          </a:p>
          <a:p>
            <a:pPr marL="0" indent="0">
              <a:buNone/>
            </a:pPr>
            <a:r>
              <a:rPr lang="en-US" sz="2400" b="1" dirty="0">
                <a:latin typeface="Gill Sans MT" panose="020B0502020104020203" pitchFamily="34" charset="77"/>
              </a:rPr>
              <a:t>1988 – AB 1725</a:t>
            </a:r>
          </a:p>
          <a:p>
            <a:r>
              <a:rPr lang="en-US" sz="2400" dirty="0">
                <a:latin typeface="Gill Sans MT" panose="020B0502020104020203" pitchFamily="34" charset="77"/>
              </a:rPr>
              <a:t>Establishes FTES mechanism</a:t>
            </a:r>
          </a:p>
          <a:p>
            <a:r>
              <a:rPr lang="en-US" sz="2400" dirty="0">
                <a:latin typeface="Gill Sans MT" panose="020B0502020104020203" pitchFamily="34" charset="77"/>
              </a:rPr>
              <a:t>Program-based Funding</a:t>
            </a:r>
          </a:p>
          <a:p>
            <a:endParaRPr lang="en-US" dirty="0"/>
          </a:p>
        </p:txBody>
      </p:sp>
      <p:sp>
        <p:nvSpPr>
          <p:cNvPr id="4" name="Content Placeholder 3">
            <a:extLst>
              <a:ext uri="{FF2B5EF4-FFF2-40B4-BE49-F238E27FC236}">
                <a16:creationId xmlns:a16="http://schemas.microsoft.com/office/drawing/2014/main" id="{DA83B346-D6CE-F841-ECA4-9250C2E0F9EB}"/>
              </a:ext>
            </a:extLst>
          </p:cNvPr>
          <p:cNvSpPr>
            <a:spLocks noGrp="1"/>
          </p:cNvSpPr>
          <p:nvPr>
            <p:ph sz="half" idx="13"/>
          </p:nvPr>
        </p:nvSpPr>
        <p:spPr/>
        <p:txBody>
          <a:bodyPr>
            <a:noAutofit/>
          </a:bodyPr>
          <a:lstStyle/>
          <a:p>
            <a:pPr marL="0" indent="0">
              <a:buNone/>
            </a:pPr>
            <a:r>
              <a:rPr lang="en-US" sz="2400" b="1" dirty="0">
                <a:latin typeface="Gill Sans MT" panose="020B0502020104020203" pitchFamily="34" charset="77"/>
              </a:rPr>
              <a:t>2006 – SB 361</a:t>
            </a:r>
          </a:p>
          <a:p>
            <a:r>
              <a:rPr lang="en-US" sz="2400" dirty="0">
                <a:latin typeface="Gill Sans MT" panose="020B0502020104020203" pitchFamily="34" charset="77"/>
              </a:rPr>
              <a:t>Funding “equalized”</a:t>
            </a:r>
          </a:p>
          <a:p>
            <a:r>
              <a:rPr lang="en-US" sz="2400" dirty="0">
                <a:latin typeface="Gill Sans MT" panose="020B0502020104020203" pitchFamily="34" charset="77"/>
              </a:rPr>
              <a:t>Enrollment growth capping</a:t>
            </a:r>
          </a:p>
          <a:p>
            <a:r>
              <a:rPr lang="en-US" sz="2400" dirty="0">
                <a:latin typeface="Gill Sans MT" panose="020B0502020104020203" pitchFamily="34" charset="77"/>
              </a:rPr>
              <a:t>FTES dependent on how a course is scheduled: Weekly, daily, actual hours of attendance.  </a:t>
            </a:r>
          </a:p>
          <a:p>
            <a:pPr marL="0" indent="0">
              <a:buNone/>
            </a:pPr>
            <a:endParaRPr lang="en-US" sz="2400" dirty="0">
              <a:latin typeface="Gill Sans MT" panose="020B0502020104020203" pitchFamily="34" charset="77"/>
            </a:endParaRPr>
          </a:p>
          <a:p>
            <a:pPr marL="0" indent="0">
              <a:buNone/>
            </a:pPr>
            <a:r>
              <a:rPr lang="en-US" sz="2400" b="1" dirty="0">
                <a:latin typeface="Gill Sans MT" panose="020B0502020104020203" pitchFamily="34" charset="77"/>
              </a:rPr>
              <a:t>2018 – SCFF</a:t>
            </a:r>
          </a:p>
          <a:p>
            <a:r>
              <a:rPr lang="en-US" sz="2400" dirty="0">
                <a:latin typeface="Gill Sans MT" panose="020B0502020104020203" pitchFamily="34" charset="77"/>
              </a:rPr>
              <a:t>Introduced 70/20/10 funding formula that reduces weight of FTES in overall funding.  </a:t>
            </a:r>
          </a:p>
        </p:txBody>
      </p:sp>
    </p:spTree>
    <p:extLst>
      <p:ext uri="{BB962C8B-B14F-4D97-AF65-F5344CB8AC3E}">
        <p14:creationId xmlns:p14="http://schemas.microsoft.com/office/powerpoint/2010/main" val="12174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Hourglass and a calendar">
            <a:extLst>
              <a:ext uri="{FF2B5EF4-FFF2-40B4-BE49-F238E27FC236}">
                <a16:creationId xmlns:a16="http://schemas.microsoft.com/office/drawing/2014/main" id="{6C7671D3-8D93-211E-02F1-4FCB12B786FC}"/>
              </a:ext>
            </a:extLst>
          </p:cNvPr>
          <p:cNvPicPr>
            <a:picLocks noChangeAspect="1"/>
          </p:cNvPicPr>
          <p:nvPr/>
        </p:nvPicPr>
        <p:blipFill rotWithShape="1">
          <a:blip r:embed="rId2">
            <a:alphaModFix/>
          </a:blip>
          <a:srcRect l="22740" r="2" b="2"/>
          <a:stretch/>
        </p:blipFill>
        <p:spPr>
          <a:xfrm>
            <a:off x="4283902" y="10"/>
            <a:ext cx="7908098" cy="6857992"/>
          </a:xfrm>
          <a:prstGeom prst="rect">
            <a:avLst/>
          </a:prstGeom>
        </p:spPr>
      </p:pic>
      <p:sp>
        <p:nvSpPr>
          <p:cNvPr id="21" name="Rectangle 2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ECED131-2F24-34D3-768C-08D0DBA5C62C}"/>
              </a:ext>
            </a:extLst>
          </p:cNvPr>
          <p:cNvSpPr>
            <a:spLocks noGrp="1"/>
          </p:cNvSpPr>
          <p:nvPr>
            <p:ph type="title"/>
          </p:nvPr>
        </p:nvSpPr>
        <p:spPr>
          <a:xfrm>
            <a:off x="728663" y="1115219"/>
            <a:ext cx="5505449" cy="2387600"/>
          </a:xfrm>
        </p:spPr>
        <p:txBody>
          <a:bodyPr vert="horz" lIns="91440" tIns="45720" rIns="91440" bIns="45720" rtlCol="0" anchor="b">
            <a:normAutofit/>
          </a:bodyPr>
          <a:lstStyle/>
          <a:p>
            <a:r>
              <a:rPr lang="en-US" sz="5000">
                <a:solidFill>
                  <a:schemeClr val="bg1"/>
                </a:solidFill>
              </a:rPr>
              <a:t>The Credit Hour and Scheduling</a:t>
            </a:r>
          </a:p>
        </p:txBody>
      </p:sp>
      <p:cxnSp>
        <p:nvCxnSpPr>
          <p:cNvPr id="23" name="Straight Connector 2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829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3B0E3-3EF9-A361-8150-ECDFF9C2C715}"/>
              </a:ext>
            </a:extLst>
          </p:cNvPr>
          <p:cNvSpPr>
            <a:spLocks noGrp="1"/>
          </p:cNvSpPr>
          <p:nvPr>
            <p:ph type="title"/>
          </p:nvPr>
        </p:nvSpPr>
        <p:spPr>
          <a:xfrm>
            <a:off x="5937813" y="365126"/>
            <a:ext cx="5415986" cy="1035412"/>
          </a:xfrm>
        </p:spPr>
        <p:txBody>
          <a:bodyPr anchor="b">
            <a:normAutofit/>
          </a:bodyPr>
          <a:lstStyle/>
          <a:p>
            <a:r>
              <a:rPr lang="en-US" sz="4800" dirty="0">
                <a:solidFill>
                  <a:schemeClr val="accent1"/>
                </a:solidFill>
              </a:rPr>
              <a:t>Some History</a:t>
            </a:r>
          </a:p>
        </p:txBody>
      </p:sp>
      <p:pic>
        <p:nvPicPr>
          <p:cNvPr id="4" name="Content Placeholder 2" descr="Black and white photograph of Andrew Carnegie">
            <a:extLst>
              <a:ext uri="{FF2B5EF4-FFF2-40B4-BE49-F238E27FC236}">
                <a16:creationId xmlns:a16="http://schemas.microsoft.com/office/drawing/2014/main" id="{67412439-15A0-FC6F-968D-9825443E6802}"/>
              </a:ext>
            </a:extLst>
          </p:cNvPr>
          <p:cNvPicPr>
            <a:picLocks noChangeAspect="1"/>
          </p:cNvPicPr>
          <p:nvPr/>
        </p:nvPicPr>
        <p:blipFill rotWithShape="1">
          <a:blip r:embed="rId3">
            <a:extLst>
              <a:ext uri="{28A0092B-C50C-407E-A947-70E740481C1C}">
                <a14:useLocalDpi xmlns:a14="http://schemas.microsoft.com/office/drawing/2010/main" val="0"/>
              </a:ext>
            </a:extLst>
          </a:blip>
          <a:srcRect l="8488" r="11453"/>
          <a:stretch/>
        </p:blipFill>
        <p:spPr>
          <a:xfrm>
            <a:off x="1165357" y="365125"/>
            <a:ext cx="4376163" cy="5893416"/>
          </a:xfrm>
          <a:prstGeom prst="rect">
            <a:avLst/>
          </a:prstGeom>
        </p:spPr>
      </p:pic>
      <p:sp>
        <p:nvSpPr>
          <p:cNvPr id="8" name="Content Placeholder 7">
            <a:extLst>
              <a:ext uri="{FF2B5EF4-FFF2-40B4-BE49-F238E27FC236}">
                <a16:creationId xmlns:a16="http://schemas.microsoft.com/office/drawing/2014/main" id="{B04A4228-2F61-BD78-E266-5FCD79872974}"/>
              </a:ext>
            </a:extLst>
          </p:cNvPr>
          <p:cNvSpPr>
            <a:spLocks noGrp="1"/>
          </p:cNvSpPr>
          <p:nvPr>
            <p:ph sz="half" idx="1"/>
          </p:nvPr>
        </p:nvSpPr>
        <p:spPr>
          <a:xfrm>
            <a:off x="5937813" y="1690688"/>
            <a:ext cx="5663492" cy="4351338"/>
          </a:xfrm>
        </p:spPr>
        <p:txBody>
          <a:bodyPr anchor="t">
            <a:normAutofit/>
          </a:bodyPr>
          <a:lstStyle/>
          <a:p>
            <a:r>
              <a:rPr lang="en-US" sz="2000" dirty="0">
                <a:latin typeface="Gill Sans MT" panose="020B0502020104020203" pitchFamily="34" charset="77"/>
              </a:rPr>
              <a:t>Carnegie Unit? Not in Higher Education; CU a measure of progress in secondary education.</a:t>
            </a:r>
          </a:p>
          <a:p>
            <a:r>
              <a:rPr lang="en-US" sz="2000" b="1" dirty="0">
                <a:latin typeface="Gill Sans MT" panose="020B0502020104020203" pitchFamily="34" charset="77"/>
              </a:rPr>
              <a:t>Standard unit </a:t>
            </a:r>
            <a:r>
              <a:rPr lang="en-US" sz="2000" dirty="0">
                <a:latin typeface="Gill Sans MT" panose="020B0502020104020203" pitchFamily="34" charset="77"/>
              </a:rPr>
              <a:t>or “student hour” a response to shift towards modular, elective curriculum and student mobility in the late 19</a:t>
            </a:r>
            <a:r>
              <a:rPr lang="en-US" sz="2000" baseline="30000" dirty="0">
                <a:latin typeface="Gill Sans MT" panose="020B0502020104020203" pitchFamily="34" charset="77"/>
              </a:rPr>
              <a:t>th</a:t>
            </a:r>
            <a:r>
              <a:rPr lang="en-US" sz="2000" dirty="0">
                <a:latin typeface="Gill Sans MT" panose="020B0502020104020203" pitchFamily="34" charset="77"/>
              </a:rPr>
              <a:t> century. </a:t>
            </a:r>
          </a:p>
          <a:p>
            <a:r>
              <a:rPr lang="en-US" sz="2000" dirty="0">
                <a:latin typeface="Gill Sans MT" panose="020B0502020104020203" pitchFamily="34" charset="77"/>
              </a:rPr>
              <a:t>Seat time vs. summative assessments of student learning. </a:t>
            </a:r>
          </a:p>
          <a:p>
            <a:r>
              <a:rPr lang="en-US" sz="2000" dirty="0">
                <a:latin typeface="Gill Sans MT" panose="020B0502020104020203" pitchFamily="34" charset="77"/>
              </a:rPr>
              <a:t>Defined by common practices, not by law.</a:t>
            </a:r>
          </a:p>
          <a:p>
            <a:r>
              <a:rPr lang="en-US" sz="2000" dirty="0">
                <a:latin typeface="Gill Sans MT" panose="020B0502020104020203" pitchFamily="34" charset="77"/>
              </a:rPr>
              <a:t>Widely decried as further industrialization of education and part of the degradation of education into measuring student learning through “…counting by courses...” rather than holistic assessments.    </a:t>
            </a:r>
          </a:p>
        </p:txBody>
      </p:sp>
    </p:spTree>
    <p:extLst>
      <p:ext uri="{BB962C8B-B14F-4D97-AF65-F5344CB8AC3E}">
        <p14:creationId xmlns:p14="http://schemas.microsoft.com/office/powerpoint/2010/main" val="1478995799"/>
      </p:ext>
    </p:extLst>
  </p:cSld>
  <p:clrMapOvr>
    <a:masterClrMapping/>
  </p:clrMapOvr>
</p:sld>
</file>

<file path=ppt/theme/theme1.xml><?xml version="1.0" encoding="utf-8"?>
<a:theme xmlns:a="http://schemas.openxmlformats.org/drawingml/2006/main" name="Office Theme">
  <a:themeElements>
    <a:clrScheme name="ASCCC CI">
      <a:dk1>
        <a:srgbClr val="000000"/>
      </a:dk1>
      <a:lt1>
        <a:srgbClr val="FFFFFF"/>
      </a:lt1>
      <a:dk2>
        <a:srgbClr val="002C38"/>
      </a:dk2>
      <a:lt2>
        <a:srgbClr val="DDD8CD"/>
      </a:lt2>
      <a:accent1>
        <a:srgbClr val="009186"/>
      </a:accent1>
      <a:accent2>
        <a:srgbClr val="FF5746"/>
      </a:accent2>
      <a:accent3>
        <a:srgbClr val="F4C04F"/>
      </a:accent3>
      <a:accent4>
        <a:srgbClr val="A33749"/>
      </a:accent4>
      <a:accent5>
        <a:srgbClr val="007071"/>
      </a:accent5>
      <a:accent6>
        <a:srgbClr val="4F3245"/>
      </a:accent6>
      <a:hlink>
        <a:srgbClr val="007071"/>
      </a:hlink>
      <a:folHlink>
        <a:srgbClr val="007071"/>
      </a:folHlink>
    </a:clrScheme>
    <a:fontScheme name="Lato">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CI 2023 ppt template 1.pptx" id="{88D7356C-1BAF-0344-83D8-EF8EBFBD982B}" vid="{04DF4248-A906-6D4C-9CDB-891F4384AD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CI 2023 ppt template 1</Template>
  <TotalTime>2466</TotalTime>
  <Words>2479</Words>
  <Application>Microsoft Office PowerPoint</Application>
  <PresentationFormat>Widescreen</PresentationFormat>
  <Paragraphs>263</Paragraphs>
  <Slides>38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Cambria Math</vt:lpstr>
      <vt:lpstr>Georgia</vt:lpstr>
      <vt:lpstr>Gill Sans MT</vt:lpstr>
      <vt:lpstr>Office Theme</vt:lpstr>
      <vt:lpstr>Accounting Methods for Credit and Noncredit</vt:lpstr>
      <vt:lpstr>Presenters</vt:lpstr>
      <vt:lpstr>Session Description</vt:lpstr>
      <vt:lpstr>In this presentation:</vt:lpstr>
      <vt:lpstr>A Quick History of CCC Funding</vt:lpstr>
      <vt:lpstr>Early History of CC Funding</vt:lpstr>
      <vt:lpstr>Evolution of Funding Structure</vt:lpstr>
      <vt:lpstr>The Credit Hour and Scheduling</vt:lpstr>
      <vt:lpstr>Some History</vt:lpstr>
      <vt:lpstr>COR – Credit Hour Calculations</vt:lpstr>
      <vt:lpstr>Standard Formula</vt:lpstr>
      <vt:lpstr>Typical Ratios  </vt:lpstr>
      <vt:lpstr>Hours on the COR and Scheduling</vt:lpstr>
      <vt:lpstr>Class Scheduling &amp; Attendance Accounting</vt:lpstr>
      <vt:lpstr>What is an Hour? </vt:lpstr>
      <vt:lpstr>Passing Time</vt:lpstr>
      <vt:lpstr>The Partial Class Hour</vt:lpstr>
      <vt:lpstr>Contact Hour Calculation Table - Excerpt</vt:lpstr>
      <vt:lpstr>Multiple Hour Classes</vt:lpstr>
      <vt:lpstr>Multiple-hour Class Example</vt:lpstr>
      <vt:lpstr>Scheduling and Attendance Accounting</vt:lpstr>
      <vt:lpstr>Attendance Accounting Primer</vt:lpstr>
      <vt:lpstr>What is Attendance Accounting?</vt:lpstr>
      <vt:lpstr>Concept: Full-time Equivalent Student</vt:lpstr>
      <vt:lpstr>Concept: Term-length Multiplier</vt:lpstr>
      <vt:lpstr>Concept: Census </vt:lpstr>
      <vt:lpstr>Attendance Accounting Categories</vt:lpstr>
      <vt:lpstr>Choosing the Correct Method</vt:lpstr>
      <vt:lpstr>Weekly Student Contact Hour Method</vt:lpstr>
      <vt:lpstr>Daily Student Contact Hour Method</vt:lpstr>
      <vt:lpstr>Actual Hours (Positive Attendance)</vt:lpstr>
      <vt:lpstr>Alternative Attendance Accounting</vt:lpstr>
      <vt:lpstr>Alternative Attendance – Noncredit (Asynch)</vt:lpstr>
      <vt:lpstr>Hy-Flex Sections</vt:lpstr>
      <vt:lpstr>Changes on the Horizon?</vt:lpstr>
      <vt:lpstr>Modernizing Attendance Accounting </vt:lpstr>
      <vt:lpstr> Q &amp; A</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Education: AB928 Cal-GETC, CCC GE, and CCC Baccalaureate GE (Regulatory Changes)</dc:title>
  <dc:subject/>
  <dc:creator>Parker, LaTonya</dc:creator>
  <cp:keywords/>
  <dc:description/>
  <cp:lastModifiedBy>Kyoko Hatano</cp:lastModifiedBy>
  <cp:revision>67</cp:revision>
  <dcterms:created xsi:type="dcterms:W3CDTF">2023-07-05T17:41:00Z</dcterms:created>
  <dcterms:modified xsi:type="dcterms:W3CDTF">2023-07-16T06:29:44Z</dcterms:modified>
  <cp:category/>
</cp:coreProperties>
</file>