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91" r:id="rId3"/>
    <p:sldId id="290" r:id="rId4"/>
    <p:sldId id="258" r:id="rId5"/>
    <p:sldId id="259" r:id="rId6"/>
    <p:sldId id="260" r:id="rId7"/>
    <p:sldId id="261" r:id="rId8"/>
    <p:sldId id="263" r:id="rId9"/>
    <p:sldId id="264" r:id="rId10"/>
    <p:sldId id="262" r:id="rId11"/>
    <p:sldId id="265" r:id="rId12"/>
    <p:sldId id="266" r:id="rId13"/>
    <p:sldId id="267" r:id="rId14"/>
    <p:sldId id="286" r:id="rId15"/>
    <p:sldId id="268" r:id="rId16"/>
    <p:sldId id="269" r:id="rId17"/>
    <p:sldId id="270" r:id="rId18"/>
    <p:sldId id="287" r:id="rId19"/>
    <p:sldId id="271" r:id="rId20"/>
    <p:sldId id="272" r:id="rId21"/>
    <p:sldId id="273" r:id="rId22"/>
    <p:sldId id="274" r:id="rId23"/>
    <p:sldId id="275" r:id="rId24"/>
    <p:sldId id="276" r:id="rId25"/>
    <p:sldId id="277" r:id="rId26"/>
    <p:sldId id="278" r:id="rId27"/>
    <p:sldId id="280" r:id="rId28"/>
    <p:sldId id="281" r:id="rId29"/>
    <p:sldId id="282" r:id="rId30"/>
    <p:sldId id="283"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2"/>
    <p:restoredTop sz="96327"/>
  </p:normalViewPr>
  <p:slideViewPr>
    <p:cSldViewPr snapToGrid="0">
      <p:cViewPr varScale="1">
        <p:scale>
          <a:sx n="70" d="100"/>
          <a:sy n="70"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85160-7F0F-D042-A62B-061C8F11B113}" type="datetimeFigureOut">
              <a:rPr lang="en-US" smtClean="0"/>
              <a:t>7/16/2023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7D05C-8D64-5941-9BB8-4C9E4AAEC1D9}" type="slidenum">
              <a:rPr lang="en-US" smtClean="0"/>
              <a:t>‹#›</a:t>
            </a:fld>
            <a:endParaRPr lang="en-US"/>
          </a:p>
        </p:txBody>
      </p:sp>
    </p:spTree>
    <p:extLst>
      <p:ext uri="{BB962C8B-B14F-4D97-AF65-F5344CB8AC3E}">
        <p14:creationId xmlns:p14="http://schemas.microsoft.com/office/powerpoint/2010/main" val="232794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4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076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339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905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8" name="Google Shape;1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31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67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2" name="Google Shape;1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23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7662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8" name="Google Shape;1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652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5" name="Google Shape;1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099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1" name="Google Shape;1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523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021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7" name="Google Shape;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342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748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9" name="Google Shape;17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684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 name="Google Shape;1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4287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1" name="Google Shape;1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4109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7" name="Google Shape;2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4645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4242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0807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5" name="Google Shape;22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3632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2069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872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421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573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614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643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91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473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8610600" y="6392047"/>
            <a:ext cx="2743200" cy="3296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9" name="Google Shape;39;p6"/>
          <p:cNvSpPr txBox="1">
            <a:spLocks noGrp="1"/>
          </p:cNvSpPr>
          <p:nvPr>
            <p:ph type="title"/>
          </p:nvPr>
        </p:nvSpPr>
        <p:spPr>
          <a:xfrm>
            <a:off x="1175657" y="365125"/>
            <a:ext cx="101780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 name="Google Shape;40;p6"/>
          <p:cNvPicPr preferRelativeResize="0"/>
          <p:nvPr/>
        </p:nvPicPr>
        <p:blipFill rotWithShape="1">
          <a:blip r:embed="rId2">
            <a:alphaModFix/>
          </a:blip>
          <a:srcRect/>
          <a:stretch/>
        </p:blipFill>
        <p:spPr>
          <a:xfrm>
            <a:off x="1175658" y="6343652"/>
            <a:ext cx="377825" cy="377825"/>
          </a:xfrm>
          <a:prstGeom prst="rect">
            <a:avLst/>
          </a:prstGeom>
          <a:noFill/>
          <a:ln>
            <a:noFill/>
          </a:ln>
        </p:spPr>
      </p:pic>
      <p:pic>
        <p:nvPicPr>
          <p:cNvPr id="41" name="Google Shape;41;p6"/>
          <p:cNvPicPr preferRelativeResize="0"/>
          <p:nvPr/>
        </p:nvPicPr>
        <p:blipFill rotWithShape="1">
          <a:blip r:embed="rId3">
            <a:alphaModFix/>
          </a:blip>
          <a:srcRect/>
          <a:stretch/>
        </p:blipFill>
        <p:spPr>
          <a:xfrm>
            <a:off x="-3307" y="3808"/>
            <a:ext cx="814435" cy="6850381"/>
          </a:xfrm>
          <a:prstGeom prst="rect">
            <a:avLst/>
          </a:prstGeom>
          <a:noFill/>
          <a:ln>
            <a:noFill/>
          </a:ln>
          <a:effectLst>
            <a:outerShdw blurRad="190500" dist="50800" algn="ctr" rotWithShape="0">
              <a:srgbClr val="000000">
                <a:alpha val="40000"/>
              </a:srgbClr>
            </a:outerShdw>
          </a:effectLst>
        </p:spPr>
      </p:pic>
    </p:spTree>
    <p:extLst>
      <p:ext uri="{BB962C8B-B14F-4D97-AF65-F5344CB8AC3E}">
        <p14:creationId xmlns:p14="http://schemas.microsoft.com/office/powerpoint/2010/main" val="376258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a:off x="500043" y="4641473"/>
            <a:ext cx="6235293" cy="1837386"/>
          </a:xfrm>
          <a:prstGeom prst="rect">
            <a:avLst/>
          </a:prstGeom>
          <a:noFill/>
          <a:ln>
            <a:noFill/>
          </a:ln>
        </p:spPr>
        <p:txBody>
          <a:bodyPr spcFirstLastPara="1" vert="horz" wrap="square" lIns="91433" tIns="45700" rIns="91433" bIns="45700" rtlCol="0" anchor="b" anchorCtr="0">
            <a:spAutoFit/>
          </a:bodyPr>
          <a:lstStyle/>
          <a:p>
            <a:pPr>
              <a:spcBef>
                <a:spcPts val="0"/>
              </a:spcBef>
              <a:buClr>
                <a:schemeClr val="lt1"/>
              </a:buClr>
              <a:buSzPts val="2700"/>
            </a:pPr>
            <a:r>
              <a:rPr lang="en" sz="6300" b="1" dirty="0">
                <a:latin typeface="Arial"/>
                <a:ea typeface="Arial"/>
                <a:cs typeface="Arial"/>
                <a:sym typeface="Arial"/>
              </a:rPr>
              <a:t>Brown Act Basics</a:t>
            </a:r>
            <a:endParaRPr sz="6300" b="1" dirty="0">
              <a:latin typeface="Arial"/>
              <a:ea typeface="Arial"/>
              <a:cs typeface="Arial"/>
              <a:sym typeface="Arial"/>
            </a:endParaRPr>
          </a:p>
        </p:txBody>
      </p:sp>
      <p:sp>
        <p:nvSpPr>
          <p:cNvPr id="58" name="Google Shape;58;p10"/>
          <p:cNvSpPr txBox="1">
            <a:spLocks noGrp="1"/>
          </p:cNvSpPr>
          <p:nvPr>
            <p:ph type="subTitle" idx="1"/>
          </p:nvPr>
        </p:nvSpPr>
        <p:spPr>
          <a:xfrm>
            <a:off x="6354434" y="4346859"/>
            <a:ext cx="5543600" cy="2132000"/>
          </a:xfrm>
          <a:prstGeom prst="rect">
            <a:avLst/>
          </a:prstGeom>
        </p:spPr>
        <p:txBody>
          <a:bodyPr spcFirstLastPara="1" vert="horz" wrap="square" lIns="91433" tIns="45700" rIns="91433" bIns="45700" rtlCol="0" anchor="t" anchorCtr="0">
            <a:noAutofit/>
          </a:bodyPr>
          <a:lstStyle/>
          <a:p>
            <a:pPr>
              <a:lnSpc>
                <a:spcPct val="100000"/>
              </a:lnSpc>
              <a:spcBef>
                <a:spcPts val="0"/>
              </a:spcBef>
            </a:pPr>
            <a:r>
              <a:rPr lang="en" sz="1800" b="1" dirty="0"/>
              <a:t>Guillermo Castilla</a:t>
            </a:r>
          </a:p>
          <a:p>
            <a:pPr>
              <a:lnSpc>
                <a:spcPct val="100000"/>
              </a:lnSpc>
              <a:spcBef>
                <a:spcPts val="0"/>
              </a:spcBef>
            </a:pPr>
            <a:r>
              <a:rPr lang="en" sz="1800" b="1" dirty="0"/>
              <a:t>San José City College</a:t>
            </a:r>
          </a:p>
          <a:p>
            <a:pPr>
              <a:lnSpc>
                <a:spcPct val="100000"/>
              </a:lnSpc>
              <a:spcBef>
                <a:spcPts val="0"/>
              </a:spcBef>
            </a:pPr>
            <a:endParaRPr lang="en" sz="1800" b="1" dirty="0"/>
          </a:p>
          <a:p>
            <a:pPr>
              <a:lnSpc>
                <a:spcPct val="100000"/>
              </a:lnSpc>
              <a:spcBef>
                <a:spcPts val="0"/>
              </a:spcBef>
            </a:pPr>
            <a:r>
              <a:rPr lang="en" sz="1800" b="1" dirty="0"/>
              <a:t>Eric </a:t>
            </a:r>
            <a:r>
              <a:rPr lang="en" sz="1800" b="1" dirty="0" err="1"/>
              <a:t>Narveson</a:t>
            </a:r>
            <a:endParaRPr lang="en" sz="1800" b="1" dirty="0"/>
          </a:p>
          <a:p>
            <a:pPr>
              <a:lnSpc>
                <a:spcPct val="100000"/>
              </a:lnSpc>
              <a:spcBef>
                <a:spcPts val="0"/>
              </a:spcBef>
            </a:pPr>
            <a:r>
              <a:rPr lang="en" sz="1800" b="1" dirty="0"/>
              <a:t>Evergreen Valley College</a:t>
            </a:r>
          </a:p>
          <a:p>
            <a:pPr>
              <a:lnSpc>
                <a:spcPct val="100000"/>
              </a:lnSpc>
              <a:spcBef>
                <a:spcPts val="0"/>
              </a:spcBef>
            </a:pPr>
            <a:endParaRPr sz="1800" b="1" dirty="0"/>
          </a:p>
          <a:p>
            <a:pPr>
              <a:lnSpc>
                <a:spcPct val="100000"/>
              </a:lnSpc>
              <a:spcBef>
                <a:spcPts val="0"/>
              </a:spcBef>
            </a:pPr>
            <a:r>
              <a:rPr lang="en" sz="1800" b="1" dirty="0"/>
              <a:t>Eric Wada</a:t>
            </a:r>
          </a:p>
          <a:p>
            <a:pPr>
              <a:lnSpc>
                <a:spcPct val="100000"/>
              </a:lnSpc>
              <a:spcBef>
                <a:spcPts val="0"/>
              </a:spcBef>
            </a:pPr>
            <a:r>
              <a:rPr lang="en" sz="1800" b="1" dirty="0"/>
              <a:t>Folsom Lake College</a:t>
            </a:r>
            <a:endParaRPr sz="1800" b="1" dirty="0"/>
          </a:p>
        </p:txBody>
      </p:sp>
    </p:spTree>
    <p:extLst>
      <p:ext uri="{BB962C8B-B14F-4D97-AF65-F5344CB8AC3E}">
        <p14:creationId xmlns:p14="http://schemas.microsoft.com/office/powerpoint/2010/main" val="210680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000"/>
            </a:pPr>
            <a:r>
              <a:rPr lang="en" sz="4800" dirty="0">
                <a:latin typeface="Calibri"/>
                <a:ea typeface="Calibri"/>
                <a:cs typeface="Calibri"/>
                <a:sym typeface="Calibri"/>
              </a:rPr>
              <a:t>What About Our Academic Senates? (2) </a:t>
            </a:r>
            <a:endParaRPr sz="4800" dirty="0">
              <a:latin typeface="Calibri"/>
              <a:ea typeface="Calibri"/>
              <a:cs typeface="Calibri"/>
              <a:sym typeface="Calibri"/>
            </a:endParaRPr>
          </a:p>
        </p:txBody>
      </p:sp>
      <p:sp>
        <p:nvSpPr>
          <p:cNvPr id="94" name="Google Shape;94;p16"/>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lnSpcReduction="10000"/>
          </a:bodyPr>
          <a:lstStyle/>
          <a:p>
            <a:pPr marL="182875" indent="-186431">
              <a:spcBef>
                <a:spcPts val="0"/>
              </a:spcBef>
              <a:buSzPts val="2202"/>
            </a:pPr>
            <a:r>
              <a:rPr lang="en" sz="2933" i="1" dirty="0">
                <a:latin typeface="Calibri"/>
                <a:ea typeface="Calibri"/>
                <a:cs typeface="Calibri"/>
                <a:sym typeface="Calibri"/>
              </a:rPr>
              <a:t>Title 5, section 53202 </a:t>
            </a:r>
            <a:r>
              <a:rPr lang="en" sz="2933" dirty="0">
                <a:latin typeface="Calibri"/>
                <a:ea typeface="Calibri"/>
                <a:cs typeface="Calibri"/>
                <a:sym typeface="Calibri"/>
              </a:rPr>
              <a:t>establishes the procedures for the formation of an academic senate.</a:t>
            </a:r>
            <a:endParaRPr sz="2933" dirty="0"/>
          </a:p>
          <a:p>
            <a:pPr marL="182875" indent="-186431">
              <a:spcBef>
                <a:spcPts val="691"/>
              </a:spcBef>
              <a:buSzPts val="2202"/>
            </a:pPr>
            <a:r>
              <a:rPr lang="en" sz="2933" dirty="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2933" dirty="0"/>
          </a:p>
          <a:p>
            <a:pPr marL="182875" indent="-186431">
              <a:spcBef>
                <a:spcPts val="691"/>
              </a:spcBef>
              <a:buSzPts val="2202"/>
            </a:pPr>
            <a:r>
              <a:rPr lang="en" sz="2933" dirty="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p>
          <a:p>
            <a:pPr marL="3657509" lvl="6" indent="0">
              <a:spcBef>
                <a:spcPts val="691"/>
              </a:spcBef>
              <a:buSzPts val="2202"/>
              <a:buNone/>
            </a:pPr>
            <a:r>
              <a:rPr lang="en" sz="2533" dirty="0">
                <a:latin typeface="Calibri"/>
                <a:ea typeface="Calibri"/>
                <a:cs typeface="Calibri"/>
                <a:sym typeface="Calibri"/>
              </a:rPr>
              <a:t>- Attorney General Opinion No. 83-304 (1983)</a:t>
            </a:r>
            <a:endParaRPr sz="2533" dirty="0"/>
          </a:p>
          <a:p>
            <a:pPr marL="182875" indent="-63053">
              <a:spcBef>
                <a:spcPts val="444"/>
              </a:spcBef>
              <a:buSzPts val="1415"/>
              <a:buNone/>
            </a:pPr>
            <a:endParaRPr sz="2220" dirty="0"/>
          </a:p>
        </p:txBody>
      </p:sp>
      <p:sp>
        <p:nvSpPr>
          <p:cNvPr id="2" name="Slide Number Placeholder 1">
            <a:extLst>
              <a:ext uri="{FF2B5EF4-FFF2-40B4-BE49-F238E27FC236}">
                <a16:creationId xmlns:a16="http://schemas.microsoft.com/office/drawing/2014/main" id="{9D59731F-DA6B-769B-98A1-1389974A8076}"/>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299894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Appointed Bodies – </a:t>
            </a:r>
            <a:br>
              <a:rPr lang="en" sz="5333" dirty="0">
                <a:latin typeface="Calibri"/>
                <a:ea typeface="Calibri"/>
                <a:cs typeface="Calibri"/>
                <a:sym typeface="Calibri"/>
              </a:rPr>
            </a:br>
            <a:r>
              <a:rPr lang="en" sz="5333" dirty="0">
                <a:latin typeface="Calibri"/>
                <a:ea typeface="Calibri"/>
                <a:cs typeface="Calibri"/>
                <a:sym typeface="Calibri"/>
              </a:rPr>
              <a:t>Standing Committees</a:t>
            </a:r>
            <a:endParaRPr sz="5333" dirty="0">
              <a:latin typeface="Calibri"/>
              <a:ea typeface="Calibri"/>
              <a:cs typeface="Calibri"/>
              <a:sym typeface="Calibri"/>
            </a:endParaRPr>
          </a:p>
        </p:txBody>
      </p:sp>
      <p:sp>
        <p:nvSpPr>
          <p:cNvPr id="106" name="Google Shape;106;p18"/>
          <p:cNvSpPr txBox="1">
            <a:spLocks noGrp="1"/>
          </p:cNvSpPr>
          <p:nvPr>
            <p:ph type="body" idx="4294967295"/>
          </p:nvPr>
        </p:nvSpPr>
        <p:spPr>
          <a:xfrm>
            <a:off x="1295257" y="2073275"/>
            <a:ext cx="10058400" cy="4419600"/>
          </a:xfrm>
          <a:prstGeom prst="rect">
            <a:avLst/>
          </a:prstGeom>
          <a:noFill/>
          <a:ln>
            <a:noFill/>
          </a:ln>
        </p:spPr>
        <p:txBody>
          <a:bodyPr spcFirstLastPara="1" vert="horz" wrap="square" lIns="121900" tIns="60933" rIns="121900" bIns="60933" rtlCol="0" anchor="t" anchorCtr="0">
            <a:normAutofit/>
          </a:bodyPr>
          <a:lstStyle/>
          <a:p>
            <a:pPr marL="182875" indent="-230288">
              <a:spcBef>
                <a:spcPts val="0"/>
              </a:spcBef>
              <a:buSzPts val="2720"/>
            </a:pPr>
            <a:r>
              <a:rPr lang="en" sz="2933" dirty="0">
                <a:latin typeface="Calibri"/>
                <a:ea typeface="Calibri"/>
                <a:cs typeface="Calibri"/>
                <a:sym typeface="Calibri"/>
              </a:rPr>
              <a:t>Standing Committees of a legislative body are </a:t>
            </a:r>
            <a:r>
              <a:rPr lang="en" sz="2933" b="1" u="sng" dirty="0">
                <a:latin typeface="Calibri"/>
                <a:ea typeface="Calibri"/>
                <a:cs typeface="Calibri"/>
                <a:sym typeface="Calibri"/>
              </a:rPr>
              <a:t>ALWAYS</a:t>
            </a:r>
            <a:r>
              <a:rPr lang="en" sz="2933" dirty="0">
                <a:latin typeface="Calibri"/>
                <a:ea typeface="Calibri"/>
                <a:cs typeface="Calibri"/>
                <a:sym typeface="Calibri"/>
              </a:rPr>
              <a:t> subject to the Brown Act. </a:t>
            </a:r>
            <a:endParaRPr sz="2933" dirty="0"/>
          </a:p>
          <a:p>
            <a:pPr marL="990575" lvl="2" indent="-457189">
              <a:spcBef>
                <a:spcPts val="747"/>
              </a:spcBef>
              <a:buSzPts val="2520"/>
            </a:pPr>
            <a:r>
              <a:rPr lang="en" sz="2933" dirty="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p>
          <a:p>
            <a:pPr marL="990575" lvl="2" indent="-457189">
              <a:spcBef>
                <a:spcPts val="747"/>
              </a:spcBef>
              <a:buSzPts val="2520"/>
            </a:pPr>
            <a:endParaRPr sz="1600" dirty="0"/>
          </a:p>
          <a:p>
            <a:pPr marL="182875" indent="-230288">
              <a:spcBef>
                <a:spcPts val="853"/>
              </a:spcBef>
              <a:buSzPts val="2720"/>
            </a:pPr>
            <a:r>
              <a:rPr lang="en" sz="2933" b="1" dirty="0">
                <a:latin typeface="Calibri"/>
                <a:ea typeface="Calibri"/>
                <a:cs typeface="Calibri"/>
                <a:sym typeface="Calibri"/>
              </a:rPr>
              <a:t>Examples:  </a:t>
            </a:r>
            <a:r>
              <a:rPr lang="en" sz="2933" dirty="0">
                <a:latin typeface="Calibri"/>
                <a:ea typeface="Calibri"/>
                <a:cs typeface="Calibri"/>
                <a:sym typeface="Calibri"/>
              </a:rPr>
              <a:t>long-term committees on budgets, professional development, or curriculum.  </a:t>
            </a:r>
            <a:endParaRPr sz="2933" dirty="0"/>
          </a:p>
        </p:txBody>
      </p:sp>
      <p:sp>
        <p:nvSpPr>
          <p:cNvPr id="2" name="Slide Number Placeholder 1">
            <a:extLst>
              <a:ext uri="{FF2B5EF4-FFF2-40B4-BE49-F238E27FC236}">
                <a16:creationId xmlns:a16="http://schemas.microsoft.com/office/drawing/2014/main" id="{5773C6B1-B303-A338-C1E0-7DA06A453F60}"/>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407363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1175657" y="528676"/>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000"/>
            </a:pPr>
            <a:r>
              <a:rPr lang="en" sz="5333" dirty="0">
                <a:latin typeface="Calibri"/>
                <a:ea typeface="Calibri"/>
                <a:cs typeface="Calibri"/>
                <a:sym typeface="Calibri"/>
              </a:rPr>
              <a:t>Appointed Bodies – Temporary  Advisory Committee Exception</a:t>
            </a:r>
            <a:endParaRPr sz="5333" dirty="0">
              <a:latin typeface="Calibri"/>
              <a:ea typeface="Calibri"/>
              <a:cs typeface="Calibri"/>
              <a:sym typeface="Calibri"/>
            </a:endParaRPr>
          </a:p>
        </p:txBody>
      </p:sp>
      <p:sp>
        <p:nvSpPr>
          <p:cNvPr id="112" name="Google Shape;112;p19"/>
          <p:cNvSpPr txBox="1">
            <a:spLocks noGrp="1"/>
          </p:cNvSpPr>
          <p:nvPr>
            <p:ph type="body" idx="4294967295"/>
          </p:nvPr>
        </p:nvSpPr>
        <p:spPr>
          <a:xfrm>
            <a:off x="1295257" y="2311167"/>
            <a:ext cx="10058400" cy="4419600"/>
          </a:xfrm>
          <a:prstGeom prst="rect">
            <a:avLst/>
          </a:prstGeom>
          <a:noFill/>
          <a:ln>
            <a:noFill/>
          </a:ln>
        </p:spPr>
        <p:txBody>
          <a:bodyPr spcFirstLastPara="1" vert="horz" wrap="square" lIns="121900" tIns="60933" rIns="121900" bIns="60933" rtlCol="0" anchor="t" anchorCtr="0">
            <a:noAutofit/>
          </a:bodyPr>
          <a:lstStyle/>
          <a:p>
            <a:pPr marL="182875" indent="-230288">
              <a:spcBef>
                <a:spcPts val="0"/>
              </a:spcBef>
              <a:buSzPts val="2720"/>
            </a:pPr>
            <a:r>
              <a:rPr lang="en" sz="2933" b="1" dirty="0">
                <a:latin typeface="Calibri"/>
                <a:ea typeface="Calibri"/>
                <a:cs typeface="Calibri"/>
                <a:sym typeface="Calibri"/>
              </a:rPr>
              <a:t>Ad Hoc:  </a:t>
            </a:r>
            <a:r>
              <a:rPr lang="en" sz="2933" dirty="0">
                <a:latin typeface="Calibri"/>
                <a:ea typeface="Calibri"/>
                <a:cs typeface="Calibri"/>
                <a:sym typeface="Calibri"/>
              </a:rPr>
              <a:t>“Made or happening only for a particular purpose or need.”  </a:t>
            </a:r>
            <a:endParaRPr sz="2933" dirty="0">
              <a:latin typeface="Calibri"/>
              <a:ea typeface="Calibri"/>
              <a:cs typeface="Calibri"/>
              <a:sym typeface="Calibri"/>
            </a:endParaRPr>
          </a:p>
          <a:p>
            <a:pPr marL="182875" indent="-230288">
              <a:spcBef>
                <a:spcPts val="853"/>
              </a:spcBef>
              <a:buSzPts val="2720"/>
            </a:pPr>
            <a:r>
              <a:rPr lang="en" sz="2933" dirty="0">
                <a:latin typeface="Calibri"/>
                <a:ea typeface="Calibri"/>
                <a:cs typeface="Calibri"/>
                <a:sym typeface="Calibri"/>
              </a:rPr>
              <a:t>A temporary advisory committee </a:t>
            </a:r>
            <a:r>
              <a:rPr lang="en" sz="2933" b="1" dirty="0">
                <a:latin typeface="Calibri"/>
                <a:ea typeface="Calibri"/>
                <a:cs typeface="Calibri"/>
                <a:sym typeface="Calibri"/>
              </a:rPr>
              <a:t>composed solely of less than a quorum</a:t>
            </a:r>
            <a:r>
              <a:rPr lang="en" sz="2933" dirty="0">
                <a:latin typeface="Calibri"/>
                <a:ea typeface="Calibri"/>
                <a:cs typeface="Calibri"/>
                <a:sym typeface="Calibri"/>
              </a:rPr>
              <a:t> of the legislative body that serves a limited or single purpose, that is not perpetual, and that will be dissolved once its specific task is completed is not subject to the Brown Act. </a:t>
            </a:r>
            <a:endParaRPr sz="2933" dirty="0">
              <a:latin typeface="Calibri"/>
              <a:ea typeface="Calibri"/>
              <a:cs typeface="Calibri"/>
              <a:sym typeface="Calibri"/>
            </a:endParaRPr>
          </a:p>
          <a:p>
            <a:pPr marL="0" indent="0">
              <a:spcBef>
                <a:spcPts val="480"/>
              </a:spcBef>
              <a:buSzPts val="1530"/>
              <a:buNone/>
            </a:pPr>
            <a:r>
              <a:rPr lang="en" dirty="0"/>
              <a:t>   </a:t>
            </a:r>
            <a:endParaRPr dirty="0"/>
          </a:p>
          <a:p>
            <a:pPr marL="609585" lvl="1" indent="0">
              <a:spcBef>
                <a:spcPts val="400"/>
              </a:spcBef>
              <a:buSzPts val="1275"/>
              <a:buNone/>
            </a:pPr>
            <a:endParaRPr dirty="0"/>
          </a:p>
        </p:txBody>
      </p:sp>
      <p:sp>
        <p:nvSpPr>
          <p:cNvPr id="2" name="Slide Number Placeholder 1">
            <a:extLst>
              <a:ext uri="{FF2B5EF4-FFF2-40B4-BE49-F238E27FC236}">
                <a16:creationId xmlns:a16="http://schemas.microsoft.com/office/drawing/2014/main" id="{0AB68E30-6CC7-754D-8004-AAA528BC7646}"/>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359150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Case Scenario: </a:t>
            </a:r>
            <a:br>
              <a:rPr lang="en" sz="5333" dirty="0">
                <a:latin typeface="Calibri"/>
                <a:ea typeface="Calibri"/>
                <a:cs typeface="Calibri"/>
                <a:sym typeface="Calibri"/>
              </a:rPr>
            </a:br>
            <a:r>
              <a:rPr lang="en" sz="5333" dirty="0">
                <a:latin typeface="Calibri"/>
                <a:ea typeface="Calibri"/>
                <a:cs typeface="Calibri"/>
                <a:sym typeface="Calibri"/>
              </a:rPr>
              <a:t>Technical Review Committee</a:t>
            </a:r>
            <a:endParaRPr sz="5333" dirty="0">
              <a:latin typeface="Calibri"/>
              <a:ea typeface="Calibri"/>
              <a:cs typeface="Calibri"/>
              <a:sym typeface="Calibri"/>
            </a:endParaRPr>
          </a:p>
        </p:txBody>
      </p:sp>
      <p:sp>
        <p:nvSpPr>
          <p:cNvPr id="118" name="Google Shape;118;p20"/>
          <p:cNvSpPr txBox="1">
            <a:spLocks noGrp="1"/>
          </p:cNvSpPr>
          <p:nvPr>
            <p:ph type="body" idx="4294967295"/>
          </p:nvPr>
        </p:nvSpPr>
        <p:spPr>
          <a:xfrm>
            <a:off x="1295257" y="2137247"/>
            <a:ext cx="10058400" cy="4419600"/>
          </a:xfrm>
          <a:prstGeom prst="rect">
            <a:avLst/>
          </a:prstGeom>
          <a:noFill/>
          <a:ln>
            <a:noFill/>
          </a:ln>
        </p:spPr>
        <p:txBody>
          <a:bodyPr spcFirstLastPara="1" vert="horz" wrap="square" lIns="121900" tIns="60933" rIns="121900" bIns="60933" rtlCol="0" anchor="t" anchorCtr="0">
            <a:normAutofit/>
          </a:bodyPr>
          <a:lstStyle/>
          <a:p>
            <a:pPr marL="182875" indent="-230288">
              <a:spcBef>
                <a:spcPts val="0"/>
              </a:spcBef>
              <a:buSzPts val="2720"/>
            </a:pPr>
            <a:r>
              <a:rPr lang="en-US" sz="2933" dirty="0">
                <a:latin typeface="Calibri"/>
                <a:ea typeface="Calibri"/>
                <a:cs typeface="Calibri"/>
                <a:sym typeface="Calibri"/>
              </a:rPr>
              <a:t>Nearly all Curriculum Committees have a Technical Review Committee made up of specialists who may not be members of the CC.</a:t>
            </a:r>
            <a:endParaRPr sz="2933" dirty="0"/>
          </a:p>
          <a:p>
            <a:pPr marL="182875" indent="-230288">
              <a:spcBef>
                <a:spcPts val="853"/>
              </a:spcBef>
              <a:buSzPts val="2720"/>
            </a:pPr>
            <a:r>
              <a:rPr lang="en" sz="2933" dirty="0">
                <a:latin typeface="Calibri"/>
                <a:ea typeface="Calibri"/>
                <a:cs typeface="Calibri"/>
                <a:sym typeface="Calibri"/>
              </a:rPr>
              <a:t>Are the meetings of this Tech Review committee subject to the Brown Act?  </a:t>
            </a:r>
          </a:p>
          <a:p>
            <a:pPr marL="0" indent="0">
              <a:spcBef>
                <a:spcPts val="853"/>
              </a:spcBef>
              <a:buSzPts val="2720"/>
              <a:buNone/>
            </a:pPr>
            <a:endParaRPr lang="en" sz="2933" dirty="0">
              <a:latin typeface="Calibri"/>
              <a:cs typeface="Calibri"/>
              <a:sym typeface="Calibri"/>
            </a:endParaRPr>
          </a:p>
          <a:p>
            <a:pPr marL="182875" indent="-230288">
              <a:spcBef>
                <a:spcPts val="853"/>
              </a:spcBef>
              <a:buSzPts val="2720"/>
            </a:pPr>
            <a:r>
              <a:rPr lang="en" sz="2933" dirty="0">
                <a:latin typeface="Calibri"/>
                <a:cs typeface="Calibri"/>
                <a:sym typeface="Calibri"/>
              </a:rPr>
              <a:t>Local structures will differ.</a:t>
            </a:r>
          </a:p>
          <a:p>
            <a:pPr marL="182875" indent="-230288">
              <a:spcBef>
                <a:spcPts val="853"/>
              </a:spcBef>
              <a:buSzPts val="2720"/>
            </a:pPr>
            <a:r>
              <a:rPr lang="en" sz="2933" dirty="0">
                <a:latin typeface="Calibri"/>
                <a:cs typeface="Calibri"/>
                <a:sym typeface="Calibri"/>
              </a:rPr>
              <a:t>Questions?</a:t>
            </a:r>
            <a:endParaRPr sz="2933" dirty="0"/>
          </a:p>
        </p:txBody>
      </p:sp>
      <p:sp>
        <p:nvSpPr>
          <p:cNvPr id="119" name="Google Shape;119;p20" descr="Picture of that plainly says &quot;NO!&quot;" title="No"/>
          <p:cNvSpPr txBox="1"/>
          <p:nvPr/>
        </p:nvSpPr>
        <p:spPr>
          <a:xfrm>
            <a:off x="5110638" y="3785021"/>
            <a:ext cx="2743200" cy="923329"/>
          </a:xfrm>
          <a:prstGeom prst="rect">
            <a:avLst/>
          </a:prstGeom>
          <a:noFill/>
          <a:ln>
            <a:noFill/>
          </a:ln>
        </p:spPr>
        <p:txBody>
          <a:bodyPr spcFirstLastPara="1" wrap="square" lIns="121900" tIns="60933" rIns="121900" bIns="60933" anchor="t" anchorCtr="0">
            <a:noAutofit/>
          </a:bodyPr>
          <a:lstStyle/>
          <a:p>
            <a:pPr>
              <a:buClr>
                <a:srgbClr val="000000"/>
              </a:buClr>
              <a:buSzPts val="5400"/>
            </a:pPr>
            <a:r>
              <a:rPr lang="en" sz="7200" b="1" dirty="0">
                <a:solidFill>
                  <a:srgbClr val="FF0000"/>
                </a:solidFill>
                <a:latin typeface="Arial"/>
                <a:ea typeface="Arial"/>
                <a:cs typeface="Arial"/>
                <a:sym typeface="Arial"/>
              </a:rPr>
              <a:t>NO!</a:t>
            </a:r>
            <a:endParaRPr sz="7200" b="1" dirty="0">
              <a:solidFill>
                <a:srgbClr val="FF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90683E7-DD32-2711-18B8-7E694D69299E}"/>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45525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MEETINGS</a:t>
            </a:r>
            <a:endParaRPr sz="5333" dirty="0">
              <a:latin typeface="Calibri"/>
              <a:ea typeface="Calibri"/>
              <a:cs typeface="Calibri"/>
              <a:sym typeface="Calibri"/>
            </a:endParaRPr>
          </a:p>
        </p:txBody>
      </p:sp>
      <p:sp>
        <p:nvSpPr>
          <p:cNvPr id="125" name="Google Shape;125;p21"/>
          <p:cNvSpPr txBox="1">
            <a:spLocks noGrp="1"/>
          </p:cNvSpPr>
          <p:nvPr>
            <p:ph type="body" idx="4294967295"/>
          </p:nvPr>
        </p:nvSpPr>
        <p:spPr>
          <a:xfrm>
            <a:off x="1295257" y="2073275"/>
            <a:ext cx="10058400" cy="4419600"/>
          </a:xfrm>
          <a:prstGeom prst="rect">
            <a:avLst/>
          </a:prstGeom>
          <a:noFill/>
          <a:ln>
            <a:noFill/>
          </a:ln>
        </p:spPr>
        <p:txBody>
          <a:bodyPr spcFirstLastPara="1" vert="horz" wrap="square" lIns="121900" tIns="60933" rIns="121900" bIns="60933" rtlCol="0" anchor="t" anchorCtr="0">
            <a:noAutofit/>
          </a:bodyPr>
          <a:lstStyle/>
          <a:p>
            <a:pPr marL="0" indent="0">
              <a:spcBef>
                <a:spcPts val="0"/>
              </a:spcBef>
              <a:buClr>
                <a:srgbClr val="C0504D"/>
              </a:buClr>
              <a:buSzPts val="1920"/>
              <a:buNone/>
            </a:pPr>
            <a:r>
              <a:rPr lang="en" sz="2933" dirty="0">
                <a:solidFill>
                  <a:srgbClr val="000000"/>
                </a:solidFill>
                <a:latin typeface="Calibri"/>
                <a:ea typeface="Calibri"/>
                <a:cs typeface="Calibri"/>
                <a:sym typeface="Calibri"/>
              </a:rPr>
              <a:t>“All </a:t>
            </a:r>
            <a:r>
              <a:rPr lang="en" sz="2933" u="sng" dirty="0">
                <a:solidFill>
                  <a:srgbClr val="810000"/>
                </a:solidFill>
                <a:latin typeface="Calibri"/>
                <a:ea typeface="Calibri"/>
                <a:cs typeface="Calibri"/>
                <a:sym typeface="Calibri"/>
              </a:rPr>
              <a:t>meetings</a:t>
            </a:r>
            <a:r>
              <a:rPr lang="en" sz="2933" dirty="0">
                <a:solidFill>
                  <a:srgbClr val="000000"/>
                </a:solidFill>
                <a:latin typeface="Calibri"/>
                <a:ea typeface="Calibri"/>
                <a:cs typeface="Calibri"/>
                <a:sym typeface="Calibri"/>
              </a:rPr>
              <a:t> of </a:t>
            </a:r>
            <a:r>
              <a:rPr lang="en" sz="2933" dirty="0">
                <a:latin typeface="Calibri"/>
                <a:ea typeface="Calibri"/>
                <a:cs typeface="Calibri"/>
                <a:sym typeface="Calibri"/>
              </a:rPr>
              <a:t>the legislative body </a:t>
            </a:r>
            <a:r>
              <a:rPr lang="en" sz="2933" dirty="0">
                <a:solidFill>
                  <a:srgbClr val="000000"/>
                </a:solidFill>
                <a:latin typeface="Calibri"/>
                <a:ea typeface="Calibri"/>
                <a:cs typeface="Calibri"/>
                <a:sym typeface="Calibri"/>
              </a:rPr>
              <a:t>of a local agency shall be open and public, and all persons shall be permitted to attend any </a:t>
            </a:r>
            <a:r>
              <a:rPr lang="en" sz="2933" u="sng" dirty="0">
                <a:solidFill>
                  <a:srgbClr val="810000"/>
                </a:solidFill>
                <a:latin typeface="Calibri"/>
                <a:ea typeface="Calibri"/>
                <a:cs typeface="Calibri"/>
                <a:sym typeface="Calibri"/>
              </a:rPr>
              <a:t>meeting</a:t>
            </a:r>
            <a:r>
              <a:rPr lang="en" sz="2933" dirty="0">
                <a:solidFill>
                  <a:srgbClr val="000000"/>
                </a:solidFill>
                <a:latin typeface="Calibri"/>
                <a:ea typeface="Calibri"/>
                <a:cs typeface="Calibri"/>
                <a:sym typeface="Calibri"/>
              </a:rPr>
              <a:t> of the </a:t>
            </a:r>
            <a:r>
              <a:rPr lang="en" sz="2933" dirty="0">
                <a:latin typeface="Calibri"/>
                <a:ea typeface="Calibri"/>
                <a:cs typeface="Calibri"/>
                <a:sym typeface="Calibri"/>
              </a:rPr>
              <a:t>legislative body </a:t>
            </a:r>
            <a:r>
              <a:rPr lang="en" sz="2933" dirty="0">
                <a:solidFill>
                  <a:srgbClr val="000000"/>
                </a:solidFill>
                <a:latin typeface="Calibri"/>
                <a:ea typeface="Calibri"/>
                <a:cs typeface="Calibri"/>
                <a:sym typeface="Calibri"/>
              </a:rPr>
              <a:t>of a local agency, except as otherwise provided in this chapter.”				    		  		 -GC Section 54953(a)</a:t>
            </a:r>
            <a:endParaRPr sz="2933" dirty="0"/>
          </a:p>
          <a:p>
            <a:pPr marL="182875" indent="0">
              <a:spcBef>
                <a:spcPts val="853"/>
              </a:spcBef>
              <a:buSzPts val="2720"/>
              <a:buNone/>
            </a:pPr>
            <a:endParaRPr sz="4267"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BC087AE-594C-0162-0C8D-4528212E7173}"/>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389208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What is a “Meeting?” </a:t>
            </a:r>
            <a:endParaRPr sz="5333" dirty="0">
              <a:latin typeface="Calibri"/>
              <a:ea typeface="Calibri"/>
              <a:cs typeface="Calibri"/>
              <a:sym typeface="Calibri"/>
            </a:endParaRPr>
          </a:p>
        </p:txBody>
      </p:sp>
      <p:sp>
        <p:nvSpPr>
          <p:cNvPr id="131" name="Google Shape;131;p22"/>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fontScale="85000" lnSpcReduction="10000"/>
          </a:bodyPr>
          <a:lstStyle/>
          <a:p>
            <a:pPr marL="182875" indent="-201502">
              <a:spcBef>
                <a:spcPts val="0"/>
              </a:spcBef>
              <a:buSzPts val="2380"/>
            </a:pPr>
            <a:r>
              <a:rPr lang="en" sz="3200" dirty="0">
                <a:latin typeface="Calibri"/>
                <a:ea typeface="Calibri"/>
                <a:cs typeface="Calibri"/>
                <a:sym typeface="Calibri"/>
              </a:rPr>
              <a:t>“Any congregation of a majority of the members of a legislative body at the same time and location to </a:t>
            </a:r>
            <a:r>
              <a:rPr lang="en" sz="3200" u="sng" dirty="0">
                <a:solidFill>
                  <a:srgbClr val="0070C0"/>
                </a:solidFill>
                <a:latin typeface="Calibri"/>
                <a:ea typeface="Calibri"/>
                <a:cs typeface="Calibri"/>
                <a:sym typeface="Calibri"/>
              </a:rPr>
              <a:t>hear, discuss, deliberate, or take action</a:t>
            </a:r>
            <a:r>
              <a:rPr lang="en" sz="3200" dirty="0">
                <a:latin typeface="Calibri"/>
                <a:ea typeface="Calibri"/>
                <a:cs typeface="Calibri"/>
                <a:sym typeface="Calibri"/>
              </a:rPr>
              <a:t> upon any item that is within the subject matter jurisdiction of the legislative body.”      				           </a:t>
            </a:r>
          </a:p>
          <a:p>
            <a:pPr marL="0" indent="0">
              <a:spcBef>
                <a:spcPts val="0"/>
              </a:spcBef>
              <a:buSzPts val="2380"/>
              <a:buNone/>
            </a:pPr>
            <a:r>
              <a:rPr lang="en" sz="3200" dirty="0">
                <a:latin typeface="Calibri"/>
                <a:ea typeface="Calibri"/>
                <a:cs typeface="Calibri"/>
                <a:sym typeface="Calibri"/>
              </a:rPr>
              <a:t>                                                                             </a:t>
            </a:r>
            <a:r>
              <a:rPr lang="en" sz="2933" dirty="0">
                <a:latin typeface="Calibri"/>
                <a:ea typeface="Calibri"/>
                <a:cs typeface="Calibri"/>
                <a:sym typeface="Calibri"/>
              </a:rPr>
              <a:t>- GC Section 54952.2(a)</a:t>
            </a:r>
          </a:p>
          <a:p>
            <a:pPr marL="0" indent="0">
              <a:spcBef>
                <a:spcPts val="0"/>
              </a:spcBef>
              <a:buSzPts val="2380"/>
              <a:buNone/>
            </a:pPr>
            <a:endParaRPr sz="2933" dirty="0">
              <a:latin typeface="Calibri"/>
              <a:ea typeface="Calibri"/>
              <a:cs typeface="Calibri"/>
              <a:sym typeface="Calibri"/>
            </a:endParaRPr>
          </a:p>
          <a:p>
            <a:pPr marL="182875" indent="-201502">
              <a:spcBef>
                <a:spcPts val="747"/>
              </a:spcBef>
              <a:buSzPts val="2380"/>
            </a:pPr>
            <a:r>
              <a:rPr lang="en" sz="3200" dirty="0">
                <a:latin typeface="Calibri"/>
                <a:ea typeface="Calibri"/>
                <a:cs typeface="Calibri"/>
                <a:sym typeface="Calibri"/>
              </a:rPr>
              <a:t>The Brown Act is not limited to “meetings” where a final decision is made!</a:t>
            </a:r>
            <a:endParaRPr sz="2133" dirty="0"/>
          </a:p>
          <a:p>
            <a:pPr marL="731502" lvl="2" indent="-213355">
              <a:spcBef>
                <a:spcPts val="747"/>
              </a:spcBef>
              <a:buSzPts val="2520"/>
            </a:pPr>
            <a:r>
              <a:rPr lang="en" sz="3200" dirty="0">
                <a:latin typeface="Calibri"/>
                <a:ea typeface="Calibri"/>
                <a:cs typeface="Calibri"/>
                <a:sym typeface="Calibri"/>
              </a:rPr>
              <a:t>“HEAR”</a:t>
            </a:r>
            <a:endParaRPr sz="1867" dirty="0"/>
          </a:p>
          <a:p>
            <a:pPr marL="731502" lvl="2" indent="-213355">
              <a:spcBef>
                <a:spcPts val="747"/>
              </a:spcBef>
              <a:buSzPts val="2520"/>
            </a:pPr>
            <a:r>
              <a:rPr lang="en" sz="3200" dirty="0">
                <a:latin typeface="Calibri"/>
                <a:ea typeface="Calibri"/>
                <a:cs typeface="Calibri"/>
                <a:sym typeface="Calibri"/>
              </a:rPr>
              <a:t>“DISCUSS” </a:t>
            </a:r>
            <a:endParaRPr sz="1867" dirty="0"/>
          </a:p>
          <a:p>
            <a:pPr marL="731502" lvl="2" indent="-213355">
              <a:spcBef>
                <a:spcPts val="747"/>
              </a:spcBef>
              <a:buSzPts val="2520"/>
            </a:pPr>
            <a:r>
              <a:rPr lang="en" sz="3200" dirty="0">
                <a:latin typeface="Calibri"/>
                <a:ea typeface="Calibri"/>
                <a:cs typeface="Calibri"/>
                <a:sym typeface="Calibri"/>
              </a:rPr>
              <a:t>“DELIBERATE”</a:t>
            </a:r>
            <a:endParaRPr dirty="0"/>
          </a:p>
        </p:txBody>
      </p:sp>
      <p:sp>
        <p:nvSpPr>
          <p:cNvPr id="2" name="Slide Number Placeholder 1">
            <a:extLst>
              <a:ext uri="{FF2B5EF4-FFF2-40B4-BE49-F238E27FC236}">
                <a16:creationId xmlns:a16="http://schemas.microsoft.com/office/drawing/2014/main" id="{AAEFAE37-0E4E-1CCE-FA80-57C6BDDB8615}"/>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01916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Serial Meetings </a:t>
            </a:r>
            <a:endParaRPr sz="5333" dirty="0">
              <a:latin typeface="Calibri"/>
              <a:ea typeface="Calibri"/>
              <a:cs typeface="Calibri"/>
              <a:sym typeface="Calibri"/>
            </a:endParaRPr>
          </a:p>
        </p:txBody>
      </p:sp>
      <p:sp>
        <p:nvSpPr>
          <p:cNvPr id="137" name="Google Shape;137;p23"/>
          <p:cNvSpPr txBox="1">
            <a:spLocks noGrp="1"/>
          </p:cNvSpPr>
          <p:nvPr>
            <p:ph type="body" idx="4294967295"/>
          </p:nvPr>
        </p:nvSpPr>
        <p:spPr>
          <a:xfrm>
            <a:off x="1295257" y="1994673"/>
            <a:ext cx="10058400" cy="4419600"/>
          </a:xfrm>
          <a:prstGeom prst="rect">
            <a:avLst/>
          </a:prstGeom>
          <a:noFill/>
          <a:ln>
            <a:noFill/>
          </a:ln>
        </p:spPr>
        <p:txBody>
          <a:bodyPr spcFirstLastPara="1" vert="horz" wrap="square" lIns="121900" tIns="60933" rIns="121900" bIns="60933" rtlCol="0" anchor="t" anchorCtr="0">
            <a:normAutofit lnSpcReduction="10000"/>
          </a:bodyPr>
          <a:lstStyle/>
          <a:p>
            <a:pPr marL="182875" indent="-186431">
              <a:spcBef>
                <a:spcPts val="0"/>
              </a:spcBef>
              <a:buSzPts val="2202"/>
            </a:pPr>
            <a:r>
              <a:rPr lang="en" sz="2933" dirty="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p>
          <a:p>
            <a:pPr marL="0" indent="0">
              <a:spcBef>
                <a:spcPts val="0"/>
              </a:spcBef>
              <a:buSzPts val="2202"/>
              <a:buNone/>
            </a:pPr>
            <a:r>
              <a:rPr lang="en" sz="2933" dirty="0">
                <a:latin typeface="Calibri"/>
                <a:ea typeface="Calibri"/>
                <a:cs typeface="Calibri"/>
                <a:sym typeface="Calibri"/>
              </a:rPr>
              <a:t>                                                                   -  GC Section 54952.2(b)(1)</a:t>
            </a:r>
            <a:endParaRPr sz="2933" dirty="0"/>
          </a:p>
          <a:p>
            <a:pPr marL="182875" indent="-186431">
              <a:spcBef>
                <a:spcPts val="691"/>
              </a:spcBef>
              <a:buSzPts val="2202"/>
            </a:pPr>
            <a:r>
              <a:rPr lang="en" sz="2933" dirty="0">
                <a:latin typeface="Calibri"/>
                <a:ea typeface="Calibri"/>
                <a:cs typeface="Calibri"/>
                <a:sym typeface="Calibri"/>
              </a:rPr>
              <a:t>Common Types of Serial Meetings:	</a:t>
            </a:r>
            <a:endParaRPr sz="2933" dirty="0"/>
          </a:p>
          <a:p>
            <a:pPr marL="457189" lvl="1" indent="-186431">
              <a:spcBef>
                <a:spcPts val="691"/>
              </a:spcBef>
              <a:buSzPts val="2202"/>
            </a:pPr>
            <a:r>
              <a:rPr lang="en-US" sz="2933" dirty="0">
                <a:latin typeface="Calibri"/>
                <a:ea typeface="Calibri"/>
                <a:cs typeface="Calibri"/>
                <a:sym typeface="Calibri"/>
              </a:rPr>
              <a:t>”Telephone Game” or transmission chain</a:t>
            </a:r>
            <a:endParaRPr sz="2933" dirty="0"/>
          </a:p>
          <a:p>
            <a:pPr marL="457189" lvl="1" indent="-186431">
              <a:spcBef>
                <a:spcPts val="691"/>
              </a:spcBef>
              <a:buSzPts val="2202"/>
            </a:pPr>
            <a:r>
              <a:rPr lang="en" sz="2933" dirty="0">
                <a:latin typeface="Calibri"/>
                <a:ea typeface="Calibri"/>
                <a:cs typeface="Calibri"/>
                <a:sym typeface="Calibri"/>
              </a:rPr>
              <a:t>Hub and Spoke</a:t>
            </a:r>
            <a:endParaRPr sz="2933" dirty="0"/>
          </a:p>
          <a:p>
            <a:pPr marL="457189" lvl="1" indent="-186431">
              <a:spcBef>
                <a:spcPts val="691"/>
              </a:spcBef>
              <a:buSzPts val="2202"/>
            </a:pPr>
            <a:r>
              <a:rPr lang="en" sz="2933" dirty="0">
                <a:latin typeface="Calibri"/>
                <a:ea typeface="Calibri"/>
                <a:cs typeface="Calibri"/>
                <a:sym typeface="Calibri"/>
              </a:rPr>
              <a:t>Email</a:t>
            </a:r>
            <a:endParaRPr sz="2933" dirty="0"/>
          </a:p>
        </p:txBody>
      </p:sp>
      <p:pic>
        <p:nvPicPr>
          <p:cNvPr id="138" name="Google Shape;138;p23" descr="Picture of a box of Cinnamon Toast Crunch cereal." title="Cinnamon Toast Crunch">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207703" y="390618"/>
            <a:ext cx="931536" cy="1343301"/>
          </a:xfrm>
          <a:prstGeom prst="rect">
            <a:avLst/>
          </a:prstGeom>
          <a:noFill/>
          <a:ln w="12700">
            <a:solidFill>
              <a:schemeClr val="accent1"/>
            </a:solidFill>
          </a:ln>
        </p:spPr>
      </p:pic>
      <p:pic>
        <p:nvPicPr>
          <p:cNvPr id="139" name="Google Shape;139;p23" descr="Picture of a box of Cheerios cereal" title="Cheerios">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325615" y="332275"/>
            <a:ext cx="1014988" cy="1391301"/>
          </a:xfrm>
          <a:prstGeom prst="rect">
            <a:avLst/>
          </a:prstGeom>
          <a:noFill/>
          <a:ln w="12700">
            <a:solidFill>
              <a:schemeClr val="accent1"/>
            </a:solidFill>
          </a:ln>
        </p:spPr>
      </p:pic>
      <p:sp>
        <p:nvSpPr>
          <p:cNvPr id="2" name="Slide Number Placeholder 1">
            <a:extLst>
              <a:ext uri="{FF2B5EF4-FFF2-40B4-BE49-F238E27FC236}">
                <a16:creationId xmlns:a16="http://schemas.microsoft.com/office/drawing/2014/main" id="{6E095FBB-4214-1674-413B-023C25DA7C39}"/>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82784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Meetings – Exceptions to the Rule</a:t>
            </a:r>
            <a:endParaRPr sz="5333" dirty="0">
              <a:latin typeface="Calibri"/>
              <a:ea typeface="Calibri"/>
              <a:cs typeface="Calibri"/>
              <a:sym typeface="Calibri"/>
            </a:endParaRPr>
          </a:p>
        </p:txBody>
      </p:sp>
      <p:sp>
        <p:nvSpPr>
          <p:cNvPr id="145" name="Google Shape;145;p24"/>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a:bodyPr>
          <a:lstStyle/>
          <a:p>
            <a:pPr marL="182875" indent="-220212">
              <a:spcBef>
                <a:spcPts val="0"/>
              </a:spcBef>
              <a:buSzPts val="2601"/>
            </a:pPr>
            <a:r>
              <a:rPr lang="en" sz="2933" b="1" dirty="0">
                <a:latin typeface="Calibri"/>
                <a:ea typeface="Calibri"/>
                <a:cs typeface="Calibri"/>
                <a:sym typeface="Calibri"/>
              </a:rPr>
              <a:t>Individual Contacts </a:t>
            </a:r>
            <a:endParaRPr sz="2933" b="1" dirty="0"/>
          </a:p>
          <a:p>
            <a:pPr marL="457189" lvl="1" indent="-189649">
              <a:spcBef>
                <a:spcPts val="703"/>
              </a:spcBef>
              <a:buSzPts val="2240"/>
            </a:pPr>
            <a:r>
              <a:rPr lang="en" sz="2933" dirty="0">
                <a:latin typeface="Calibri"/>
                <a:ea typeface="Calibri"/>
                <a:cs typeface="Calibri"/>
                <a:sym typeface="Calibri"/>
              </a:rPr>
              <a:t>But beware of the serial meeting!</a:t>
            </a:r>
            <a:endParaRPr sz="2933" dirty="0"/>
          </a:p>
          <a:p>
            <a:pPr marL="182875" indent="-220212">
              <a:spcBef>
                <a:spcPts val="816"/>
              </a:spcBef>
              <a:buSzPts val="2601"/>
            </a:pPr>
            <a:r>
              <a:rPr lang="en" sz="2933" b="1" dirty="0">
                <a:latin typeface="Calibri"/>
                <a:ea typeface="Calibri"/>
                <a:cs typeface="Calibri"/>
                <a:sym typeface="Calibri"/>
              </a:rPr>
              <a:t>Social or Ceremonial Occasions</a:t>
            </a:r>
            <a:endParaRPr sz="2933" b="1" dirty="0"/>
          </a:p>
          <a:p>
            <a:pPr marL="457189" lvl="1" indent="-220212">
              <a:spcBef>
                <a:spcPts val="816"/>
              </a:spcBef>
              <a:buSzPts val="2601"/>
            </a:pPr>
            <a:r>
              <a:rPr lang="en" sz="2933" dirty="0">
                <a:latin typeface="Calibri"/>
                <a:ea typeface="Calibri"/>
                <a:cs typeface="Calibri"/>
                <a:sym typeface="Calibri"/>
              </a:rPr>
              <a:t> So long as business of the state body is not discussed</a:t>
            </a:r>
            <a:endParaRPr sz="2933" dirty="0"/>
          </a:p>
          <a:p>
            <a:pPr marL="182875" indent="-220212">
              <a:spcBef>
                <a:spcPts val="816"/>
              </a:spcBef>
              <a:buSzPts val="2601"/>
            </a:pPr>
            <a:r>
              <a:rPr lang="en" sz="2933" b="1" dirty="0">
                <a:latin typeface="Calibri"/>
                <a:ea typeface="Calibri"/>
                <a:cs typeface="Calibri"/>
                <a:sym typeface="Calibri"/>
              </a:rPr>
              <a:t>Conferences </a:t>
            </a:r>
            <a:endParaRPr sz="2933" b="1" dirty="0"/>
          </a:p>
          <a:p>
            <a:pPr marL="457189" lvl="1" indent="-189649">
              <a:spcBef>
                <a:spcPts val="703"/>
              </a:spcBef>
              <a:buSzPts val="2240"/>
            </a:pPr>
            <a:r>
              <a:rPr lang="en" sz="2933" dirty="0">
                <a:latin typeface="Calibri"/>
                <a:ea typeface="Calibri"/>
                <a:cs typeface="Calibri"/>
                <a:sym typeface="Calibri"/>
              </a:rPr>
              <a:t>So long as they are open to the public and involve subject matter of general interest to the public</a:t>
            </a:r>
            <a:endParaRPr sz="2933" dirty="0"/>
          </a:p>
          <a:p>
            <a:pPr marL="182875" indent="-220212">
              <a:spcBef>
                <a:spcPts val="816"/>
              </a:spcBef>
              <a:buSzPts val="2601"/>
            </a:pPr>
            <a:r>
              <a:rPr lang="en" sz="2933" b="1" dirty="0">
                <a:latin typeface="Calibri"/>
                <a:ea typeface="Calibri"/>
                <a:cs typeface="Calibri"/>
                <a:sym typeface="Calibri"/>
              </a:rPr>
              <a:t>Meetings of Another Legislative Body</a:t>
            </a:r>
            <a:endParaRPr sz="2933" b="1" dirty="0"/>
          </a:p>
          <a:p>
            <a:pPr marL="457189" lvl="1" indent="-171276">
              <a:spcBef>
                <a:spcPts val="635"/>
              </a:spcBef>
              <a:buSzPts val="2023"/>
            </a:pPr>
            <a:r>
              <a:rPr lang="en" sz="2933" dirty="0">
                <a:latin typeface="Calibri"/>
                <a:ea typeface="Calibri"/>
                <a:cs typeface="Calibri"/>
                <a:sym typeface="Calibri"/>
              </a:rPr>
              <a:t>The meeting must be open to the public and properly noticed  </a:t>
            </a:r>
            <a:endParaRPr sz="2933" dirty="0"/>
          </a:p>
        </p:txBody>
      </p:sp>
      <p:sp>
        <p:nvSpPr>
          <p:cNvPr id="2" name="Slide Number Placeholder 1">
            <a:extLst>
              <a:ext uri="{FF2B5EF4-FFF2-40B4-BE49-F238E27FC236}">
                <a16:creationId xmlns:a16="http://schemas.microsoft.com/office/drawing/2014/main" id="{EF781D6A-05DF-4A8A-1F33-E9509F96F446}"/>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028" name="Picture 4" descr="Graphic with the word &quot;Exceptions&quot; written in it and a strikethrough sign." title="No Exceptions">
            <a:extLst>
              <a:ext uri="{FF2B5EF4-FFF2-40B4-BE49-F238E27FC236}">
                <a16:creationId xmlns:a16="http://schemas.microsoft.com/office/drawing/2014/main" id="{059877AE-297B-5F8D-163B-85044DE464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25" y="1479396"/>
            <a:ext cx="2426031" cy="152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9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14205-836C-53D9-D7FA-DF892C38E20A}"/>
              </a:ext>
            </a:extLst>
          </p:cNvPr>
          <p:cNvSpPr>
            <a:spLocks noGrp="1"/>
          </p:cNvSpPr>
          <p:nvPr>
            <p:ph type="title"/>
          </p:nvPr>
        </p:nvSpPr>
        <p:spPr>
          <a:xfrm>
            <a:off x="1344469" y="193010"/>
            <a:ext cx="10178000" cy="1325600"/>
          </a:xfrm>
        </p:spPr>
        <p:txBody>
          <a:bodyPr spcFirstLastPara="1" vert="horz" wrap="square" lIns="91433" tIns="45700" rIns="91433" bIns="45700" rtlCol="0" anchor="b" anchorCtr="0">
            <a:normAutofit/>
          </a:bodyPr>
          <a:lstStyle/>
          <a:p>
            <a:pPr algn="ctr"/>
            <a:r>
              <a:rPr lang="en-US" sz="5300" dirty="0">
                <a:latin typeface="Calibri" panose="020F0502020204030204" pitchFamily="34" charset="0"/>
                <a:cs typeface="Calibri" panose="020F0502020204030204" pitchFamily="34" charset="0"/>
              </a:rPr>
              <a:t>Brown Act “Eras”</a:t>
            </a:r>
          </a:p>
        </p:txBody>
      </p:sp>
      <p:sp>
        <p:nvSpPr>
          <p:cNvPr id="7" name="Rectangle 6">
            <a:extLst>
              <a:ext uri="{FF2B5EF4-FFF2-40B4-BE49-F238E27FC236}">
                <a16:creationId xmlns:a16="http://schemas.microsoft.com/office/drawing/2014/main" id="{FBD852F9-DB30-C045-A69C-BFF599260A7F}"/>
              </a:ext>
            </a:extLst>
          </p:cNvPr>
          <p:cNvSpPr/>
          <p:nvPr/>
        </p:nvSpPr>
        <p:spPr>
          <a:xfrm>
            <a:off x="1721004" y="1625164"/>
            <a:ext cx="9419063" cy="4493538"/>
          </a:xfrm>
          <a:prstGeom prst="rect">
            <a:avLst/>
          </a:prstGeom>
        </p:spPr>
        <p:txBody>
          <a:bodyPr wrap="square">
            <a:spAutoFit/>
          </a:bodyPr>
          <a:lstStyle/>
          <a:p>
            <a:r>
              <a:rPr lang="en-US" sz="2600" b="1" dirty="0">
                <a:solidFill>
                  <a:srgbClr val="0A0A0A"/>
                </a:solidFill>
                <a:latin typeface="Calibri" panose="020F0502020204030204" pitchFamily="34" charset="0"/>
                <a:cs typeface="Calibri" panose="020F0502020204030204" pitchFamily="34" charset="0"/>
              </a:rPr>
              <a:t>Jan 1, 2023 – Dec 31, 2023</a:t>
            </a:r>
          </a:p>
          <a:p>
            <a:pPr marL="914400" lvl="1" indent="-457200">
              <a:buFont typeface="Arial" panose="020B0604020202020204" pitchFamily="34" charset="0"/>
              <a:buChar char="•"/>
            </a:pPr>
            <a:r>
              <a:rPr lang="en-US" sz="2600" dirty="0">
                <a:solidFill>
                  <a:srgbClr val="0A0A0A"/>
                </a:solidFill>
                <a:latin typeface="Calibri" panose="020F0502020204030204" pitchFamily="34" charset="0"/>
                <a:cs typeface="Calibri" panose="020F0502020204030204" pitchFamily="34" charset="0"/>
              </a:rPr>
              <a:t>Traditional Brown Act, AB361, and AB2449</a:t>
            </a:r>
          </a:p>
          <a:p>
            <a:pPr marL="914400" lvl="1" indent="-457200">
              <a:buFont typeface="Arial" panose="020B0604020202020204" pitchFamily="34" charset="0"/>
              <a:buChar char="•"/>
            </a:pPr>
            <a:r>
              <a:rPr lang="en-US" sz="2600" dirty="0">
                <a:solidFill>
                  <a:srgbClr val="0A0A0A"/>
                </a:solidFill>
                <a:latin typeface="Calibri" panose="020F0502020204030204" pitchFamily="34" charset="0"/>
                <a:cs typeface="Calibri" panose="020F0502020204030204" pitchFamily="34" charset="0"/>
              </a:rPr>
              <a:t>Governor ended the state of emergency on Feb 28, 2023 (relevant to AB361)</a:t>
            </a:r>
          </a:p>
          <a:p>
            <a:endParaRPr lang="en-US" sz="2600" dirty="0">
              <a:solidFill>
                <a:srgbClr val="0A0A0A"/>
              </a:solidFill>
              <a:latin typeface="Calibri" panose="020F0502020204030204" pitchFamily="34" charset="0"/>
              <a:cs typeface="Calibri" panose="020F0502020204030204" pitchFamily="34" charset="0"/>
            </a:endParaRPr>
          </a:p>
          <a:p>
            <a:r>
              <a:rPr lang="en-US" sz="2600" b="1" dirty="0">
                <a:solidFill>
                  <a:srgbClr val="0A0A0A"/>
                </a:solidFill>
                <a:latin typeface="Calibri" panose="020F0502020204030204" pitchFamily="34" charset="0"/>
                <a:cs typeface="Calibri" panose="020F0502020204030204" pitchFamily="34" charset="0"/>
              </a:rPr>
              <a:t>Jan 1, 2024 – Dec 31 2025</a:t>
            </a:r>
          </a:p>
          <a:p>
            <a:pPr marL="971550" lvl="1" indent="-514350">
              <a:buFont typeface="Arial" panose="020B0604020202020204" pitchFamily="34" charset="0"/>
              <a:buChar char="•"/>
            </a:pPr>
            <a:r>
              <a:rPr lang="en-US" sz="2600" dirty="0">
                <a:solidFill>
                  <a:srgbClr val="0A0A0A"/>
                </a:solidFill>
                <a:latin typeface="Calibri" panose="020F0502020204030204" pitchFamily="34" charset="0"/>
                <a:cs typeface="Calibri" panose="020F0502020204030204" pitchFamily="34" charset="0"/>
              </a:rPr>
              <a:t>Traditional Brown Act and AB2449</a:t>
            </a:r>
          </a:p>
          <a:p>
            <a:endParaRPr lang="en-US" sz="2600" dirty="0">
              <a:solidFill>
                <a:srgbClr val="0A0A0A"/>
              </a:solidFill>
              <a:latin typeface="Calibri" panose="020F0502020204030204" pitchFamily="34" charset="0"/>
              <a:cs typeface="Calibri" panose="020F0502020204030204" pitchFamily="34" charset="0"/>
            </a:endParaRPr>
          </a:p>
          <a:p>
            <a:r>
              <a:rPr lang="en-US" sz="2600" b="1" dirty="0">
                <a:solidFill>
                  <a:srgbClr val="0A0A0A"/>
                </a:solidFill>
                <a:latin typeface="Calibri" panose="020F0502020204030204" pitchFamily="34" charset="0"/>
                <a:cs typeface="Calibri" panose="020F0502020204030204" pitchFamily="34" charset="0"/>
              </a:rPr>
              <a:t>Jan 1, 2026 - ?</a:t>
            </a:r>
          </a:p>
          <a:p>
            <a:pPr marL="971550" lvl="1" indent="-514350">
              <a:buFont typeface="Arial" panose="020B0604020202020204" pitchFamily="34" charset="0"/>
              <a:buChar char="•"/>
            </a:pPr>
            <a:r>
              <a:rPr lang="en-US" sz="2600" dirty="0">
                <a:solidFill>
                  <a:srgbClr val="0A0A0A"/>
                </a:solidFill>
                <a:latin typeface="Calibri" panose="020F0502020204030204" pitchFamily="34" charset="0"/>
                <a:cs typeface="Calibri" panose="020F0502020204030204" pitchFamily="34" charset="0"/>
              </a:rPr>
              <a:t>Traditional Brown Act</a:t>
            </a:r>
          </a:p>
          <a:p>
            <a:pPr marL="971550" lvl="1" indent="-514350">
              <a:buFont typeface="Arial" panose="020B0604020202020204" pitchFamily="34" charset="0"/>
              <a:buChar char="•"/>
            </a:pPr>
            <a:r>
              <a:rPr lang="en-US" sz="2600" dirty="0">
                <a:solidFill>
                  <a:srgbClr val="0A0A0A"/>
                </a:solidFill>
                <a:latin typeface="Calibri" panose="020F0502020204030204" pitchFamily="34" charset="0"/>
                <a:cs typeface="Calibri" panose="020F0502020204030204" pitchFamily="34" charset="0"/>
              </a:rPr>
              <a:t>Unless more legislation comes</a:t>
            </a:r>
          </a:p>
        </p:txBody>
      </p:sp>
      <p:pic>
        <p:nvPicPr>
          <p:cNvPr id="8" name="Picture 7" descr="Image of Collenia symmetrica, fossilized bacteria from the Precambrian Era." title="Stromatolites">
            <a:extLst>
              <a:ext uri="{FF2B5EF4-FFF2-40B4-BE49-F238E27FC236}">
                <a16:creationId xmlns:a16="http://schemas.microsoft.com/office/drawing/2014/main" id="{F1817A21-4AFF-B343-B8C5-2B09FCE11AB2}"/>
              </a:ext>
            </a:extLst>
          </p:cNvPr>
          <p:cNvPicPr>
            <a:picLocks noChangeAspect="1"/>
          </p:cNvPicPr>
          <p:nvPr/>
        </p:nvPicPr>
        <p:blipFill>
          <a:blip r:embed="rId3"/>
          <a:stretch>
            <a:fillRect/>
          </a:stretch>
        </p:blipFill>
        <p:spPr>
          <a:xfrm>
            <a:off x="7546316" y="2901733"/>
            <a:ext cx="4340007" cy="3353642"/>
          </a:xfrm>
          <a:prstGeom prst="rect">
            <a:avLst/>
          </a:prstGeom>
        </p:spPr>
      </p:pic>
      <p:sp>
        <p:nvSpPr>
          <p:cNvPr id="9" name="TextBox 8">
            <a:extLst>
              <a:ext uri="{FF2B5EF4-FFF2-40B4-BE49-F238E27FC236}">
                <a16:creationId xmlns:a16="http://schemas.microsoft.com/office/drawing/2014/main" id="{9FEAEAB8-93A7-AF48-A1D5-7839766B48FE}"/>
              </a:ext>
            </a:extLst>
          </p:cNvPr>
          <p:cNvSpPr txBox="1"/>
          <p:nvPr/>
        </p:nvSpPr>
        <p:spPr>
          <a:xfrm>
            <a:off x="7546316" y="6106161"/>
            <a:ext cx="3608680" cy="369332"/>
          </a:xfrm>
          <a:prstGeom prst="rect">
            <a:avLst/>
          </a:prstGeom>
          <a:noFill/>
        </p:spPr>
        <p:txBody>
          <a:bodyPr wrap="none" rtlCol="0">
            <a:spAutoFit/>
          </a:bodyPr>
          <a:lstStyle/>
          <a:p>
            <a:r>
              <a:rPr lang="en-US" dirty="0"/>
              <a:t>Fossils from the Precambrian Era</a:t>
            </a:r>
          </a:p>
        </p:txBody>
      </p:sp>
      <p:sp>
        <p:nvSpPr>
          <p:cNvPr id="2" name="Slide Number Placeholder 1">
            <a:extLst>
              <a:ext uri="{FF2B5EF4-FFF2-40B4-BE49-F238E27FC236}">
                <a16:creationId xmlns:a16="http://schemas.microsoft.com/office/drawing/2014/main" id="{62DC8B23-0BF6-2FC1-417B-1B3B30053483}"/>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287659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217851" y="246180"/>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New Rules on Remote Meetings</a:t>
            </a:r>
            <a:endParaRPr sz="5333" dirty="0">
              <a:latin typeface="Calibri"/>
              <a:ea typeface="Calibri"/>
              <a:cs typeface="Calibri"/>
              <a:sym typeface="Calibri"/>
            </a:endParaRPr>
          </a:p>
        </p:txBody>
      </p:sp>
      <p:pic>
        <p:nvPicPr>
          <p:cNvPr id="152" name="Google Shape;152;p25" descr="Picture of letter to Academic Senates about Brown Act changes and remote meeting requirements.&#10;The Brown Act requirements for remote meetings are changing due to new laws that took effect on January 1, 2023 and the Governor's announcement that the COVID-19 State of Emergency will end on February 28, 2023. The purpose of this memo is to provide a summary of the legal requirements applicable to remote District Brown Act body meetings once the Governor's declared State of Emergency expires. As you will see from the discussion below, the practical impact of recent legal changes is that most Los Rios Brown Act meetings will be held on ground and in person. Virtual meetings held entirely via zoom, as we have conducted public meetings throughout the pandemic, will no longer be authorized under the law. " title="Picture of a memo."/>
          <p:cNvPicPr preferRelativeResize="0"/>
          <p:nvPr/>
        </p:nvPicPr>
        <p:blipFill rotWithShape="1">
          <a:blip r:embed="rId3">
            <a:alphaModFix/>
          </a:blip>
          <a:srcRect/>
          <a:stretch/>
        </p:blipFill>
        <p:spPr>
          <a:xfrm>
            <a:off x="2208157" y="1450216"/>
            <a:ext cx="8197387" cy="4893977"/>
          </a:xfrm>
          <a:prstGeom prst="rect">
            <a:avLst/>
          </a:prstGeom>
          <a:noFill/>
          <a:ln>
            <a:noFill/>
          </a:ln>
        </p:spPr>
      </p:pic>
      <p:sp>
        <p:nvSpPr>
          <p:cNvPr id="2" name="Slide Number Placeholder 1">
            <a:extLst>
              <a:ext uri="{FF2B5EF4-FFF2-40B4-BE49-F238E27FC236}">
                <a16:creationId xmlns:a16="http://schemas.microsoft.com/office/drawing/2014/main" id="{91F7CC81-1D47-E3B6-186A-F47512E5815C}"/>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54040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A4D-D1D3-DF4A-B4A2-23B5BE1D0A23}"/>
              </a:ext>
            </a:extLst>
          </p:cNvPr>
          <p:cNvSpPr>
            <a:spLocks noGrp="1"/>
          </p:cNvSpPr>
          <p:nvPr>
            <p:ph type="title"/>
          </p:nvPr>
        </p:nvSpPr>
        <p:spPr/>
        <p:txBody>
          <a:bodyPr>
            <a:normAutofit/>
          </a:bodyPr>
          <a:lstStyle/>
          <a:p>
            <a:pPr algn="ctr"/>
            <a:r>
              <a:rPr lang="en-US" sz="5300" b="1" dirty="0">
                <a:latin typeface="Calibri" panose="020F0502020204030204" pitchFamily="34" charset="0"/>
                <a:cs typeface="Calibri" panose="020F0502020204030204" pitchFamily="34" charset="0"/>
              </a:rPr>
              <a:t>Description</a:t>
            </a:r>
          </a:p>
        </p:txBody>
      </p:sp>
      <p:sp>
        <p:nvSpPr>
          <p:cNvPr id="3" name="Google Shape;64;p11">
            <a:extLst>
              <a:ext uri="{FF2B5EF4-FFF2-40B4-BE49-F238E27FC236}">
                <a16:creationId xmlns:a16="http://schemas.microsoft.com/office/drawing/2014/main" id="{D6A7CC17-70E9-514A-8A0C-3865FBA256A5}"/>
              </a:ext>
            </a:extLst>
          </p:cNvPr>
          <p:cNvSpPr txBox="1">
            <a:spLocks/>
          </p:cNvSpPr>
          <p:nvPr/>
        </p:nvSpPr>
        <p:spPr>
          <a:xfrm>
            <a:off x="1317750" y="1808859"/>
            <a:ext cx="9331105" cy="4419600"/>
          </a:xfrm>
          <a:prstGeom prst="rect">
            <a:avLst/>
          </a:prstGeom>
          <a:noFill/>
          <a:ln>
            <a:noFill/>
          </a:ln>
        </p:spPr>
        <p:txBody>
          <a:bodyPr spcFirstLastPara="1" vert="horz" wrap="square" lIns="121900" tIns="60933" rIns="121900" bIns="60933"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80"/>
              </a:spcBef>
              <a:buSzPts val="1530"/>
              <a:buNone/>
            </a:pPr>
            <a:r>
              <a:rPr lang="en-US" sz="2300" dirty="0">
                <a:latin typeface="Calibri" panose="020F0502020204030204" pitchFamily="34" charset="0"/>
                <a:cs typeface="Calibri" panose="020F0502020204030204" pitchFamily="34" charset="0"/>
              </a:rPr>
              <a:t>Academic Senates have the opportunity to promote transparency and inclusion by complying with the Brown Open Meeting Act, as well as a legal obligation to do so.  The Brown Act requires local government business to be conducted at open and public meetings, except in certain limited situations. It is based upon state policy that the people must be informed when a government agency takes action on their behalf. This session will provide an introductory overview of the Ralph M. Brown Act with a focus on how to remain in compliance as we prepare for the return to in-person meetings, and consider the impact of the new rules regarding teleconferencing.</a:t>
            </a:r>
          </a:p>
        </p:txBody>
      </p:sp>
    </p:spTree>
    <p:extLst>
      <p:ext uri="{BB962C8B-B14F-4D97-AF65-F5344CB8AC3E}">
        <p14:creationId xmlns:p14="http://schemas.microsoft.com/office/powerpoint/2010/main" val="74011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Teleconference Meetings </a:t>
            </a:r>
            <a:br>
              <a:rPr lang="en" sz="5333" dirty="0">
                <a:latin typeface="Calibri"/>
                <a:ea typeface="Calibri"/>
                <a:cs typeface="Calibri"/>
                <a:sym typeface="Calibri"/>
              </a:rPr>
            </a:br>
            <a:r>
              <a:rPr lang="en" sz="5333" dirty="0">
                <a:latin typeface="Calibri"/>
                <a:ea typeface="Calibri"/>
                <a:cs typeface="Calibri"/>
                <a:sym typeface="Calibri"/>
              </a:rPr>
              <a:t>(Brown Act Classic Rules)</a:t>
            </a:r>
            <a:endParaRPr sz="5333" dirty="0">
              <a:latin typeface="Calibri"/>
              <a:ea typeface="Calibri"/>
              <a:cs typeface="Calibri"/>
              <a:sym typeface="Calibri"/>
            </a:endParaRPr>
          </a:p>
        </p:txBody>
      </p:sp>
      <p:sp>
        <p:nvSpPr>
          <p:cNvPr id="158" name="Google Shape;158;p26"/>
          <p:cNvSpPr txBox="1">
            <a:spLocks noGrp="1"/>
          </p:cNvSpPr>
          <p:nvPr>
            <p:ph type="body" idx="4294967295"/>
          </p:nvPr>
        </p:nvSpPr>
        <p:spPr>
          <a:xfrm>
            <a:off x="1295257" y="1972447"/>
            <a:ext cx="10058400" cy="4419600"/>
          </a:xfrm>
          <a:prstGeom prst="rect">
            <a:avLst/>
          </a:prstGeom>
          <a:noFill/>
          <a:ln>
            <a:noFill/>
          </a:ln>
        </p:spPr>
        <p:txBody>
          <a:bodyPr spcFirstLastPara="1" vert="horz" wrap="square" lIns="121900" tIns="60933" rIns="121900" bIns="60933" rtlCol="0" anchor="t" anchorCtr="0">
            <a:normAutofit lnSpcReduction="10000"/>
          </a:bodyPr>
          <a:lstStyle/>
          <a:p>
            <a:pPr marL="182875" indent="-187109">
              <a:spcBef>
                <a:spcPts val="0"/>
              </a:spcBef>
              <a:buSzPts val="2210"/>
            </a:pPr>
            <a:r>
              <a:rPr lang="en" sz="2667" dirty="0">
                <a:latin typeface="Calibri"/>
                <a:ea typeface="Calibri"/>
                <a:cs typeface="Calibri"/>
                <a:sym typeface="Calibri"/>
              </a:rPr>
              <a:t>Agendas must identify each teleconference location and be posted at each location.</a:t>
            </a:r>
            <a:endParaRPr sz="1867" dirty="0"/>
          </a:p>
          <a:p>
            <a:pPr marL="182875" indent="-187109">
              <a:spcBef>
                <a:spcPts val="693"/>
              </a:spcBef>
              <a:buSzPts val="2210"/>
            </a:pPr>
            <a:r>
              <a:rPr lang="en" sz="2667" dirty="0">
                <a:latin typeface="Calibri"/>
                <a:ea typeface="Calibri"/>
                <a:cs typeface="Calibri"/>
                <a:sym typeface="Calibri"/>
              </a:rPr>
              <a:t>Each location must be open and accessible to the public and allow for public participation.</a:t>
            </a:r>
            <a:endParaRPr sz="1867" dirty="0"/>
          </a:p>
          <a:p>
            <a:pPr marL="457189" lvl="1" indent="-172716">
              <a:spcBef>
                <a:spcPts val="640"/>
              </a:spcBef>
              <a:buSzPts val="2040"/>
            </a:pPr>
            <a:r>
              <a:rPr lang="en" sz="2400" dirty="0">
                <a:latin typeface="Calibri"/>
                <a:ea typeface="Calibri"/>
                <a:cs typeface="Calibri"/>
                <a:sym typeface="Calibri"/>
              </a:rPr>
              <a:t>Example:  Hospital bed</a:t>
            </a:r>
            <a:endParaRPr sz="1867" dirty="0"/>
          </a:p>
          <a:p>
            <a:pPr marL="457189" lvl="1" indent="-172716">
              <a:spcBef>
                <a:spcPts val="640"/>
              </a:spcBef>
              <a:buSzPts val="2040"/>
            </a:pPr>
            <a:r>
              <a:rPr lang="en" sz="2400" dirty="0">
                <a:latin typeface="Calibri"/>
                <a:ea typeface="Calibri"/>
                <a:cs typeface="Calibri"/>
                <a:sym typeface="Calibri"/>
              </a:rPr>
              <a:t>Example:  No participation by cell phone in car </a:t>
            </a:r>
            <a:endParaRPr sz="1867" dirty="0"/>
          </a:p>
          <a:p>
            <a:pPr marL="182875" indent="-187109">
              <a:spcBef>
                <a:spcPts val="693"/>
              </a:spcBef>
              <a:buSzPts val="2210"/>
            </a:pPr>
            <a:r>
              <a:rPr lang="en" sz="2667" dirty="0">
                <a:latin typeface="Calibri"/>
                <a:ea typeface="Calibri"/>
                <a:cs typeface="Calibri"/>
                <a:sym typeface="Calibri"/>
              </a:rPr>
              <a:t>Agenda must provide an opportunity for public comment from each teleconference location.</a:t>
            </a:r>
            <a:endParaRPr sz="1867" dirty="0"/>
          </a:p>
          <a:p>
            <a:pPr marL="182875" indent="-187109">
              <a:spcBef>
                <a:spcPts val="693"/>
              </a:spcBef>
              <a:buSzPts val="2210"/>
            </a:pPr>
            <a:r>
              <a:rPr lang="en" sz="2667" dirty="0">
                <a:latin typeface="Calibri"/>
                <a:ea typeface="Calibri"/>
                <a:cs typeface="Calibri"/>
                <a:sym typeface="Calibri"/>
              </a:rPr>
              <a:t>At least a quorum of the legislative body must participate from locations within the local agency’s jurisdiction.</a:t>
            </a:r>
            <a:endParaRPr sz="1867" dirty="0"/>
          </a:p>
          <a:p>
            <a:pPr marL="182875" indent="-187109">
              <a:spcBef>
                <a:spcPts val="693"/>
              </a:spcBef>
              <a:buSzPts val="2210"/>
            </a:pPr>
            <a:r>
              <a:rPr lang="en" sz="2667" dirty="0">
                <a:latin typeface="Calibri"/>
                <a:ea typeface="Calibri"/>
                <a:cs typeface="Calibri"/>
                <a:sym typeface="Calibri"/>
              </a:rPr>
              <a:t>All votes must be audible and taken by roll call.</a:t>
            </a:r>
            <a:endParaRPr sz="3467"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7C454F2-1DFA-EFD5-0F32-3248D72BFDDE}"/>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360977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AB 2449 – Limited Remote Participation for Members</a:t>
            </a:r>
            <a:endParaRPr sz="5333" dirty="0">
              <a:latin typeface="Calibri"/>
              <a:ea typeface="Calibri"/>
              <a:cs typeface="Calibri"/>
              <a:sym typeface="Calibri"/>
            </a:endParaRPr>
          </a:p>
        </p:txBody>
      </p:sp>
      <p:sp>
        <p:nvSpPr>
          <p:cNvPr id="164" name="Google Shape;164;p27"/>
          <p:cNvSpPr txBox="1">
            <a:spLocks noGrp="1"/>
          </p:cNvSpPr>
          <p:nvPr>
            <p:ph type="body" idx="4294967295"/>
          </p:nvPr>
        </p:nvSpPr>
        <p:spPr>
          <a:xfrm>
            <a:off x="1295257" y="1994673"/>
            <a:ext cx="10058400" cy="4419600"/>
          </a:xfrm>
          <a:prstGeom prst="rect">
            <a:avLst/>
          </a:prstGeom>
          <a:noFill/>
          <a:ln>
            <a:noFill/>
          </a:ln>
        </p:spPr>
        <p:txBody>
          <a:bodyPr spcFirstLastPara="1" vert="horz" wrap="square" lIns="121900" tIns="60933" rIns="121900" bIns="60933" rtlCol="0" anchor="t" anchorCtr="0">
            <a:normAutofit/>
          </a:bodyPr>
          <a:lstStyle/>
          <a:p>
            <a:pPr marL="182875" indent="-220212">
              <a:spcBef>
                <a:spcPts val="0"/>
              </a:spcBef>
              <a:buSzPts val="2601"/>
            </a:pPr>
            <a:r>
              <a:rPr lang="en" sz="2933" dirty="0">
                <a:latin typeface="Calibri"/>
                <a:ea typeface="Calibri"/>
                <a:cs typeface="Calibri"/>
                <a:sym typeface="Calibri"/>
              </a:rPr>
              <a:t>AB 2449 </a:t>
            </a:r>
            <a:r>
              <a:rPr lang="en" sz="2933" b="1" u="sng" dirty="0">
                <a:latin typeface="Calibri"/>
                <a:ea typeface="Calibri"/>
                <a:cs typeface="Calibri"/>
                <a:sym typeface="Calibri"/>
              </a:rPr>
              <a:t>does not </a:t>
            </a:r>
            <a:r>
              <a:rPr lang="en" sz="2933" dirty="0">
                <a:latin typeface="Calibri"/>
                <a:ea typeface="Calibri"/>
                <a:cs typeface="Calibri"/>
                <a:sym typeface="Calibri"/>
              </a:rPr>
              <a:t>allow for fully virtual Brown Act meetings.</a:t>
            </a:r>
            <a:endParaRPr sz="2933" dirty="0"/>
          </a:p>
          <a:p>
            <a:pPr marL="182875" indent="-220212">
              <a:spcBef>
                <a:spcPts val="816"/>
              </a:spcBef>
              <a:buSzPts val="2601"/>
            </a:pPr>
            <a:r>
              <a:rPr lang="en" sz="2933" dirty="0">
                <a:latin typeface="Calibri"/>
                <a:ea typeface="Calibri"/>
                <a:cs typeface="Calibri"/>
                <a:sym typeface="Calibri"/>
              </a:rPr>
              <a:t>At least a quorum must be participating from a singular physical location identified on the agenda and open to public.</a:t>
            </a:r>
            <a:endParaRPr sz="2933" dirty="0"/>
          </a:p>
          <a:p>
            <a:pPr marL="182875" indent="-220212">
              <a:spcBef>
                <a:spcPts val="816"/>
              </a:spcBef>
              <a:buSzPts val="2601"/>
            </a:pPr>
            <a:r>
              <a:rPr lang="en" sz="2933" dirty="0">
                <a:latin typeface="Calibri"/>
                <a:ea typeface="Calibri"/>
                <a:cs typeface="Calibri"/>
                <a:sym typeface="Calibri"/>
              </a:rPr>
              <a:t>No need to post remote locations and open them to the public (“classic” Brown Act teleconference rules).</a:t>
            </a:r>
            <a:endParaRPr sz="2933" dirty="0"/>
          </a:p>
          <a:p>
            <a:pPr marL="182875" indent="-220212">
              <a:spcBef>
                <a:spcPts val="816"/>
              </a:spcBef>
              <a:buSzPts val="2601"/>
            </a:pPr>
            <a:r>
              <a:rPr lang="en" sz="2933" dirty="0">
                <a:latin typeface="Calibri"/>
                <a:ea typeface="Calibri"/>
                <a:cs typeface="Calibri"/>
                <a:sym typeface="Calibri"/>
              </a:rPr>
              <a:t>Remote member must use a two-way audiovisual platform, or phone-in plus webcast (public must have same ability to access the meeting virtually).</a:t>
            </a:r>
            <a:endParaRPr sz="2933" dirty="0"/>
          </a:p>
        </p:txBody>
      </p:sp>
      <p:sp>
        <p:nvSpPr>
          <p:cNvPr id="2" name="Slide Number Placeholder 1">
            <a:extLst>
              <a:ext uri="{FF2B5EF4-FFF2-40B4-BE49-F238E27FC236}">
                <a16:creationId xmlns:a16="http://schemas.microsoft.com/office/drawing/2014/main" id="{1AE795D3-309A-F4B2-08AD-B7D849F10E49}"/>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94043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1175657" y="388280"/>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AB 2449 – Limited Remote Participation for Members (1)</a:t>
            </a:r>
            <a:endParaRPr sz="5333" dirty="0">
              <a:latin typeface="Calibri"/>
              <a:ea typeface="Calibri"/>
              <a:cs typeface="Calibri"/>
              <a:sym typeface="Calibri"/>
            </a:endParaRPr>
          </a:p>
        </p:txBody>
      </p:sp>
      <p:sp>
        <p:nvSpPr>
          <p:cNvPr id="170" name="Google Shape;170;p28"/>
          <p:cNvSpPr txBox="1">
            <a:spLocks noGrp="1"/>
          </p:cNvSpPr>
          <p:nvPr>
            <p:ph type="body" idx="4294967295"/>
          </p:nvPr>
        </p:nvSpPr>
        <p:spPr>
          <a:xfrm>
            <a:off x="1235457" y="2073275"/>
            <a:ext cx="10058400" cy="4419600"/>
          </a:xfrm>
          <a:prstGeom prst="rect">
            <a:avLst/>
          </a:prstGeom>
          <a:noFill/>
          <a:ln>
            <a:noFill/>
          </a:ln>
        </p:spPr>
        <p:txBody>
          <a:bodyPr spcFirstLastPara="1" vert="horz" wrap="square" lIns="121900" tIns="60933" rIns="121900" bIns="60933" rtlCol="0" anchor="t" anchorCtr="0">
            <a:normAutofit/>
          </a:bodyPr>
          <a:lstStyle/>
          <a:p>
            <a:pPr marL="182875" indent="-220212">
              <a:spcBef>
                <a:spcPts val="0"/>
              </a:spcBef>
              <a:buSzPts val="2601"/>
            </a:pPr>
            <a:r>
              <a:rPr lang="en" sz="2933" dirty="0">
                <a:latin typeface="Calibri"/>
                <a:ea typeface="Calibri"/>
                <a:cs typeface="Calibri"/>
                <a:sym typeface="Calibri"/>
              </a:rPr>
              <a:t>An individual member must notify the full membership of the body that either “just cause” or “emergency circumstances” exit for their remote participation.</a:t>
            </a:r>
            <a:endParaRPr sz="2933" dirty="0"/>
          </a:p>
          <a:p>
            <a:pPr marL="792460" lvl="1" indent="-220212">
              <a:spcBef>
                <a:spcPts val="0"/>
              </a:spcBef>
              <a:buSzPts val="2601"/>
            </a:pPr>
            <a:r>
              <a:rPr lang="en" sz="2933" b="1" i="1" dirty="0">
                <a:latin typeface="Calibri"/>
                <a:ea typeface="Calibri"/>
                <a:cs typeface="Calibri"/>
                <a:sym typeface="Calibri"/>
              </a:rPr>
              <a:t>Just Cause</a:t>
            </a:r>
            <a:r>
              <a:rPr lang="en" sz="2933" b="1" dirty="0">
                <a:latin typeface="Calibri"/>
                <a:ea typeface="Calibri"/>
                <a:cs typeface="Calibri"/>
                <a:sym typeface="Calibri"/>
              </a:rPr>
              <a:t> </a:t>
            </a:r>
            <a:r>
              <a:rPr lang="en" sz="2933" dirty="0">
                <a:latin typeface="Calibri"/>
                <a:ea typeface="Calibri"/>
                <a:cs typeface="Calibri"/>
                <a:sym typeface="Calibri"/>
              </a:rPr>
              <a:t>includes caring for a family member, contagious illness, a need related to a physical or mental disability, or travel while on business of the legislative body. </a:t>
            </a:r>
            <a:endParaRPr sz="2933" dirty="0"/>
          </a:p>
          <a:p>
            <a:pPr marL="792460" lvl="1" indent="-220212">
              <a:spcBef>
                <a:spcPts val="0"/>
              </a:spcBef>
              <a:buSzPts val="2601"/>
            </a:pPr>
            <a:r>
              <a:rPr lang="en" sz="2933" b="1" i="1" dirty="0">
                <a:latin typeface="Calibri"/>
                <a:ea typeface="Calibri"/>
                <a:cs typeface="Calibri"/>
                <a:sym typeface="Calibri"/>
              </a:rPr>
              <a:t>Emergency Circumstances </a:t>
            </a:r>
            <a:r>
              <a:rPr lang="en" sz="2933" dirty="0">
                <a:latin typeface="Calibri"/>
                <a:ea typeface="Calibri"/>
                <a:cs typeface="Calibri"/>
                <a:sym typeface="Calibri"/>
              </a:rPr>
              <a:t>require the member to provide a description of the circumstances, and the body must take action to approve (a vote of the membership).</a:t>
            </a:r>
            <a:endParaRPr sz="2933" dirty="0"/>
          </a:p>
        </p:txBody>
      </p:sp>
      <p:sp>
        <p:nvSpPr>
          <p:cNvPr id="2" name="Slide Number Placeholder 1">
            <a:extLst>
              <a:ext uri="{FF2B5EF4-FFF2-40B4-BE49-F238E27FC236}">
                <a16:creationId xmlns:a16="http://schemas.microsoft.com/office/drawing/2014/main" id="{EEC048B6-53C1-1327-AA6B-EB7065F5D4F9}"/>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20943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AB 2449 – Limited Remote Participation for Members (2)</a:t>
            </a:r>
            <a:endParaRPr sz="5333" dirty="0">
              <a:latin typeface="Calibri"/>
              <a:ea typeface="Calibri"/>
              <a:cs typeface="Calibri"/>
              <a:sym typeface="Calibri"/>
            </a:endParaRPr>
          </a:p>
        </p:txBody>
      </p:sp>
      <p:sp>
        <p:nvSpPr>
          <p:cNvPr id="176" name="Google Shape;176;p29"/>
          <p:cNvSpPr txBox="1">
            <a:spLocks noGrp="1"/>
          </p:cNvSpPr>
          <p:nvPr>
            <p:ph type="body" idx="4294967295"/>
          </p:nvPr>
        </p:nvSpPr>
        <p:spPr>
          <a:xfrm>
            <a:off x="1295257" y="1994673"/>
            <a:ext cx="10058400" cy="4419600"/>
          </a:xfrm>
          <a:prstGeom prst="rect">
            <a:avLst/>
          </a:prstGeom>
          <a:noFill/>
          <a:ln>
            <a:noFill/>
          </a:ln>
        </p:spPr>
        <p:txBody>
          <a:bodyPr spcFirstLastPara="1" vert="horz" wrap="square" lIns="121900" tIns="60933" rIns="121900" bIns="60933" rtlCol="0" anchor="t" anchorCtr="0">
            <a:normAutofit/>
          </a:bodyPr>
          <a:lstStyle/>
          <a:p>
            <a:pPr marL="182875" indent="-220212">
              <a:spcBef>
                <a:spcPts val="0"/>
              </a:spcBef>
              <a:buSzPts val="2601"/>
            </a:pPr>
            <a:r>
              <a:rPr lang="en" sz="2933" b="1" dirty="0">
                <a:latin typeface="Calibri"/>
                <a:ea typeface="Calibri"/>
                <a:cs typeface="Calibri"/>
                <a:sym typeface="Calibri"/>
              </a:rPr>
              <a:t>Limitations:</a:t>
            </a:r>
            <a:endParaRPr sz="2933" b="1" dirty="0"/>
          </a:p>
          <a:p>
            <a:pPr marL="792460" lvl="1" indent="-220212">
              <a:spcBef>
                <a:spcPts val="0"/>
              </a:spcBef>
              <a:buSzPts val="2601"/>
            </a:pPr>
            <a:r>
              <a:rPr lang="en" sz="2933" dirty="0">
                <a:latin typeface="Calibri"/>
                <a:ea typeface="Calibri"/>
                <a:cs typeface="Calibri"/>
                <a:sym typeface="Calibri"/>
              </a:rPr>
              <a:t>An individual member may only utilize the just cause exception up to two meetings per calendar year.</a:t>
            </a:r>
            <a:endParaRPr sz="2933" dirty="0"/>
          </a:p>
          <a:p>
            <a:pPr marL="792460" lvl="1" indent="-220212">
              <a:spcBef>
                <a:spcPts val="0"/>
              </a:spcBef>
              <a:buSzPts val="2601"/>
            </a:pPr>
            <a:r>
              <a:rPr lang="en" sz="2933" dirty="0">
                <a:latin typeface="Calibri"/>
                <a:ea typeface="Calibri"/>
                <a:cs typeface="Calibri"/>
                <a:sym typeface="Calibri"/>
              </a:rPr>
              <a:t>An individual member may not participate in meetings remotely under AB 2449 for more than three consecutive months, or 20% of the body’s regular meetings in a calendar year. </a:t>
            </a:r>
            <a:endParaRPr sz="2933" dirty="0"/>
          </a:p>
          <a:p>
            <a:pPr marL="182875" indent="-220212">
              <a:spcBef>
                <a:spcPts val="0"/>
              </a:spcBef>
              <a:buSzPts val="2601"/>
            </a:pPr>
            <a:r>
              <a:rPr lang="en" sz="2933" dirty="0">
                <a:latin typeface="Calibri"/>
                <a:ea typeface="Calibri"/>
                <a:cs typeface="Calibri"/>
                <a:sym typeface="Calibri"/>
              </a:rPr>
              <a:t>If there is an internet disruption to an AB 2449 meeting, no further action may be taken on an agenda item until the issue is resolved.</a:t>
            </a:r>
            <a:endParaRPr sz="2933" dirty="0"/>
          </a:p>
        </p:txBody>
      </p:sp>
      <p:sp>
        <p:nvSpPr>
          <p:cNvPr id="2" name="Slide Number Placeholder 1">
            <a:extLst>
              <a:ext uri="{FF2B5EF4-FFF2-40B4-BE49-F238E27FC236}">
                <a16:creationId xmlns:a16="http://schemas.microsoft.com/office/drawing/2014/main" id="{8A1BE1DB-E484-847D-2526-C00CEBDA23F7}"/>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319789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AB 2449 – Limited Remote Participation for Members (3)</a:t>
            </a:r>
            <a:endParaRPr sz="5333" dirty="0">
              <a:latin typeface="Calibri"/>
              <a:ea typeface="Calibri"/>
              <a:cs typeface="Calibri"/>
              <a:sym typeface="Calibri"/>
            </a:endParaRPr>
          </a:p>
        </p:txBody>
      </p:sp>
      <p:sp>
        <p:nvSpPr>
          <p:cNvPr id="182" name="Google Shape;182;p30"/>
          <p:cNvSpPr txBox="1">
            <a:spLocks noGrp="1"/>
          </p:cNvSpPr>
          <p:nvPr>
            <p:ph type="body" idx="4294967295"/>
          </p:nvPr>
        </p:nvSpPr>
        <p:spPr>
          <a:xfrm>
            <a:off x="1772065" y="1972447"/>
            <a:ext cx="9581592" cy="4419600"/>
          </a:xfrm>
          <a:prstGeom prst="rect">
            <a:avLst/>
          </a:prstGeom>
          <a:noFill/>
          <a:ln>
            <a:noFill/>
          </a:ln>
        </p:spPr>
        <p:txBody>
          <a:bodyPr spcFirstLastPara="1" vert="horz" wrap="square" lIns="121900" tIns="60933" rIns="121900" bIns="60933" rtlCol="0" anchor="t" anchorCtr="0">
            <a:normAutofit/>
          </a:bodyPr>
          <a:lstStyle/>
          <a:p>
            <a:pPr marL="0" indent="0">
              <a:spcBef>
                <a:spcPts val="0"/>
              </a:spcBef>
              <a:buSzPts val="2601"/>
              <a:buNone/>
            </a:pPr>
            <a:r>
              <a:rPr lang="en" sz="2933" b="1" dirty="0">
                <a:latin typeface="Calibri"/>
                <a:ea typeface="Calibri"/>
                <a:cs typeface="Calibri"/>
                <a:sym typeface="Calibri"/>
              </a:rPr>
              <a:t>AB 2449 Takeaways: </a:t>
            </a:r>
            <a:endParaRPr sz="2933" b="1" dirty="0"/>
          </a:p>
          <a:p>
            <a:pPr marL="1029437" lvl="1" indent="-457189">
              <a:spcBef>
                <a:spcPts val="0"/>
              </a:spcBef>
              <a:buSzPts val="2601"/>
            </a:pPr>
            <a:r>
              <a:rPr lang="en" sz="2933" dirty="0">
                <a:latin typeface="Calibri"/>
                <a:ea typeface="Calibri"/>
                <a:cs typeface="Calibri"/>
                <a:sym typeface="Calibri"/>
              </a:rPr>
              <a:t>Complicated rules, and not very helpful</a:t>
            </a:r>
            <a:endParaRPr sz="2933" dirty="0"/>
          </a:p>
          <a:p>
            <a:pPr marL="1029437" lvl="1" indent="-457189">
              <a:spcBef>
                <a:spcPts val="0"/>
              </a:spcBef>
              <a:buSzPts val="2601"/>
            </a:pPr>
            <a:r>
              <a:rPr lang="en" sz="2933" dirty="0">
                <a:latin typeface="Calibri"/>
                <a:ea typeface="Calibri"/>
                <a:cs typeface="Calibri"/>
                <a:sym typeface="Calibri"/>
              </a:rPr>
              <a:t>Does not allow for fully remote meetings</a:t>
            </a:r>
            <a:endParaRPr sz="2933" dirty="0"/>
          </a:p>
          <a:p>
            <a:pPr marL="1029437" lvl="1" indent="-457189">
              <a:spcBef>
                <a:spcPts val="0"/>
              </a:spcBef>
              <a:buSzPts val="2601"/>
            </a:pPr>
            <a:r>
              <a:rPr lang="en" sz="2933" dirty="0">
                <a:latin typeface="Calibri"/>
                <a:ea typeface="Calibri"/>
                <a:cs typeface="Calibri"/>
                <a:sym typeface="Calibri"/>
              </a:rPr>
              <a:t>Still requires a quorum of members to meet in person</a:t>
            </a:r>
            <a:endParaRPr sz="2933" dirty="0"/>
          </a:p>
          <a:p>
            <a:pPr marL="1029437" lvl="1" indent="-457189">
              <a:spcBef>
                <a:spcPts val="0"/>
              </a:spcBef>
              <a:buSzPts val="2601"/>
            </a:pPr>
            <a:r>
              <a:rPr lang="en" sz="2933" dirty="0">
                <a:latin typeface="Calibri"/>
                <a:ea typeface="Calibri"/>
                <a:cs typeface="Calibri"/>
                <a:sym typeface="Calibri"/>
              </a:rPr>
              <a:t>Requires additional tracking of member participation to ensure members don’t go over the established limit</a:t>
            </a:r>
            <a:endParaRPr sz="2933" dirty="0"/>
          </a:p>
          <a:p>
            <a:pPr marL="0" indent="0">
              <a:spcBef>
                <a:spcPts val="0"/>
              </a:spcBef>
              <a:buSzPts val="2601"/>
              <a:buNone/>
            </a:pPr>
            <a:r>
              <a:rPr lang="en" sz="2933" b="1" dirty="0">
                <a:latin typeface="Calibri"/>
                <a:ea typeface="Calibri"/>
                <a:cs typeface="Calibri"/>
                <a:sym typeface="Calibri"/>
              </a:rPr>
              <a:t>Big Picture - Three options: </a:t>
            </a:r>
            <a:endParaRPr sz="2933" b="1" dirty="0"/>
          </a:p>
          <a:p>
            <a:pPr marL="1029437" lvl="1" indent="-457189">
              <a:spcBef>
                <a:spcPts val="0"/>
              </a:spcBef>
              <a:buSzPts val="2601"/>
            </a:pPr>
            <a:r>
              <a:rPr lang="en" sz="2933" dirty="0">
                <a:latin typeface="Calibri"/>
                <a:ea typeface="Calibri"/>
                <a:cs typeface="Calibri"/>
                <a:sym typeface="Calibri"/>
              </a:rPr>
              <a:t>Fully in-person meetings</a:t>
            </a:r>
            <a:endParaRPr sz="2933" dirty="0"/>
          </a:p>
          <a:p>
            <a:pPr marL="1029437" lvl="1" indent="-457189">
              <a:spcBef>
                <a:spcPts val="0"/>
              </a:spcBef>
              <a:buSzPts val="2601"/>
            </a:pPr>
            <a:r>
              <a:rPr lang="en" sz="2933" dirty="0">
                <a:latin typeface="Calibri"/>
                <a:ea typeface="Calibri"/>
                <a:cs typeface="Calibri"/>
                <a:sym typeface="Calibri"/>
              </a:rPr>
              <a:t>Classic Brown Act teleconference posting </a:t>
            </a:r>
            <a:endParaRPr sz="2933" dirty="0"/>
          </a:p>
          <a:p>
            <a:pPr marL="1029437" lvl="1" indent="-457189">
              <a:spcBef>
                <a:spcPts val="0"/>
              </a:spcBef>
              <a:buSzPts val="2601"/>
            </a:pPr>
            <a:r>
              <a:rPr lang="en" sz="2933" dirty="0">
                <a:latin typeface="Calibri"/>
                <a:ea typeface="Calibri"/>
                <a:cs typeface="Calibri"/>
                <a:sym typeface="Calibri"/>
              </a:rPr>
              <a:t>Complicated AB 2449 structure </a:t>
            </a:r>
            <a:endParaRPr sz="2933" dirty="0"/>
          </a:p>
        </p:txBody>
      </p:sp>
      <p:sp>
        <p:nvSpPr>
          <p:cNvPr id="2" name="Slide Number Placeholder 1">
            <a:extLst>
              <a:ext uri="{FF2B5EF4-FFF2-40B4-BE49-F238E27FC236}">
                <a16:creationId xmlns:a16="http://schemas.microsoft.com/office/drawing/2014/main" id="{6955FFAA-D9CA-BFB6-AE74-DC33878513C9}"/>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38026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Basics for Regular Meetings</a:t>
            </a:r>
            <a:br>
              <a:rPr lang="en" sz="5333" dirty="0">
                <a:latin typeface="Calibri"/>
                <a:ea typeface="Calibri"/>
                <a:cs typeface="Calibri"/>
                <a:sym typeface="Calibri"/>
              </a:rPr>
            </a:br>
            <a:r>
              <a:rPr lang="en" sz="5333" dirty="0">
                <a:latin typeface="Calibri"/>
                <a:ea typeface="Calibri"/>
                <a:cs typeface="Calibri"/>
                <a:sym typeface="Calibri"/>
              </a:rPr>
              <a:t>Notice and Agendas</a:t>
            </a:r>
            <a:endParaRPr sz="5333" dirty="0">
              <a:latin typeface="Calibri"/>
              <a:ea typeface="Calibri"/>
              <a:cs typeface="Calibri"/>
              <a:sym typeface="Calibri"/>
            </a:endParaRPr>
          </a:p>
        </p:txBody>
      </p:sp>
      <p:sp>
        <p:nvSpPr>
          <p:cNvPr id="188" name="Google Shape;188;p31"/>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Autofit/>
          </a:bodyPr>
          <a:lstStyle/>
          <a:p>
            <a:pPr marL="182875" indent="-187109">
              <a:spcBef>
                <a:spcPts val="0"/>
              </a:spcBef>
              <a:buSzPts val="2210"/>
            </a:pPr>
            <a:r>
              <a:rPr lang="en" sz="2667" dirty="0">
                <a:latin typeface="Calibri"/>
                <a:ea typeface="Calibri"/>
                <a:cs typeface="Calibri"/>
                <a:sym typeface="Calibri"/>
              </a:rPr>
              <a:t>The agenda must be posted at least </a:t>
            </a:r>
            <a:r>
              <a:rPr lang="en" sz="2667" u="sng" dirty="0">
                <a:latin typeface="Calibri"/>
                <a:ea typeface="Calibri"/>
                <a:cs typeface="Calibri"/>
                <a:sym typeface="Calibri"/>
              </a:rPr>
              <a:t>72 hours</a:t>
            </a:r>
            <a:r>
              <a:rPr lang="en" sz="2667" dirty="0">
                <a:latin typeface="Calibri"/>
                <a:ea typeface="Calibri"/>
                <a:cs typeface="Calibri"/>
                <a:sym typeface="Calibri"/>
              </a:rPr>
              <a:t> in advance of the meeting in a location “freely accessible to members of the public.” </a:t>
            </a:r>
            <a:endParaRPr sz="2667" dirty="0"/>
          </a:p>
          <a:p>
            <a:pPr marL="182875" indent="-187109">
              <a:spcBef>
                <a:spcPts val="0"/>
              </a:spcBef>
              <a:buSzPts val="2210"/>
            </a:pPr>
            <a:r>
              <a:rPr lang="en" sz="2667" dirty="0">
                <a:latin typeface="Calibri"/>
                <a:ea typeface="Calibri"/>
                <a:cs typeface="Calibri"/>
                <a:sym typeface="Calibri"/>
              </a:rPr>
              <a:t>The legislative body must mail a copy of the agenda to any person who has filed a written request for such materials.  The copies may be mailed at the time the agenda is posted.  </a:t>
            </a:r>
            <a:endParaRPr sz="2667" dirty="0"/>
          </a:p>
          <a:p>
            <a:pPr marL="182875" indent="-187109">
              <a:spcBef>
                <a:spcPts val="0"/>
              </a:spcBef>
              <a:buSzPts val="2210"/>
            </a:pPr>
            <a:r>
              <a:rPr lang="en" sz="2667" dirty="0">
                <a:latin typeface="Calibri"/>
                <a:ea typeface="Calibri"/>
                <a:cs typeface="Calibri"/>
                <a:sym typeface="Calibri"/>
              </a:rPr>
              <a:t>The notice, agenda and supporting documents are public records and must be made available to public</a:t>
            </a:r>
            <a:endParaRPr sz="2667" dirty="0"/>
          </a:p>
          <a:p>
            <a:pPr marL="457189" lvl="1" indent="-182874">
              <a:spcBef>
                <a:spcPts val="0"/>
              </a:spcBef>
              <a:buSzPts val="1870"/>
            </a:pPr>
            <a:r>
              <a:rPr lang="en" sz="2667" dirty="0">
                <a:latin typeface="Calibri"/>
                <a:ea typeface="Calibri"/>
                <a:cs typeface="Calibri"/>
                <a:sym typeface="Calibri"/>
              </a:rPr>
              <a:t>Writings, when distributed to a majority of the body by any person in connection with a matter subject to consideration at a public meeting, are public records that must be made available to the public “upon request without delay.”                                    </a:t>
            </a:r>
          </a:p>
          <a:p>
            <a:pPr marL="4541408" lvl="8" indent="0">
              <a:spcBef>
                <a:spcPts val="0"/>
              </a:spcBef>
              <a:buSzPts val="1870"/>
              <a:buNone/>
            </a:pPr>
            <a:r>
              <a:rPr lang="en" sz="2533" dirty="0">
                <a:latin typeface="Calibri"/>
                <a:ea typeface="Calibri"/>
                <a:cs typeface="Calibri"/>
                <a:sym typeface="Calibri"/>
              </a:rPr>
              <a:t>                                   -GC Section 54957.5</a:t>
            </a:r>
            <a:endParaRPr sz="2533"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0CD0C38-B6AF-9C10-D3B4-BDEF4FB6FF8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3426575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US" sz="5333" dirty="0">
                <a:latin typeface="Calibri"/>
                <a:ea typeface="Calibri"/>
                <a:cs typeface="Calibri"/>
                <a:sym typeface="Calibri"/>
              </a:rPr>
              <a:t>AGENDAS</a:t>
            </a:r>
          </a:p>
        </p:txBody>
      </p:sp>
      <p:sp>
        <p:nvSpPr>
          <p:cNvPr id="194" name="Google Shape;194;p32"/>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a:bodyPr>
          <a:lstStyle/>
          <a:p>
            <a:pPr marL="182875" indent="-213016">
              <a:lnSpc>
                <a:spcPct val="80000"/>
              </a:lnSpc>
              <a:spcBef>
                <a:spcPts val="0"/>
              </a:spcBef>
              <a:buSzPts val="2516"/>
            </a:pPr>
            <a:r>
              <a:rPr lang="en" sz="2933" dirty="0">
                <a:latin typeface="Calibri"/>
                <a:ea typeface="Calibri"/>
                <a:cs typeface="Calibri"/>
                <a:sym typeface="Calibri"/>
              </a:rPr>
              <a:t>Agenda must contain a brief description of the items of business to be transacted or discussed in either open or closed session. </a:t>
            </a:r>
            <a:endParaRPr sz="2933" dirty="0"/>
          </a:p>
          <a:p>
            <a:pPr marL="457189" lvl="1" indent="-199723">
              <a:lnSpc>
                <a:spcPct val="80000"/>
              </a:lnSpc>
              <a:spcBef>
                <a:spcPts val="740"/>
              </a:spcBef>
              <a:buSzPts val="2359"/>
            </a:pPr>
            <a:r>
              <a:rPr lang="en" sz="2933" dirty="0">
                <a:latin typeface="Calibri"/>
                <a:ea typeface="Calibri"/>
                <a:cs typeface="Calibri"/>
                <a:sym typeface="Calibri"/>
              </a:rPr>
              <a:t>In general, agenda descriptions need not exceed 20 words per item.</a:t>
            </a:r>
            <a:endParaRPr sz="2933" dirty="0"/>
          </a:p>
          <a:p>
            <a:pPr marL="457189" lvl="1" indent="-199723">
              <a:lnSpc>
                <a:spcPct val="80000"/>
              </a:lnSpc>
              <a:spcBef>
                <a:spcPts val="740"/>
              </a:spcBef>
              <a:buSzPts val="2359"/>
            </a:pPr>
            <a:r>
              <a:rPr lang="en" sz="2933" dirty="0">
                <a:latin typeface="Calibri"/>
                <a:ea typeface="Calibri"/>
                <a:cs typeface="Calibri"/>
                <a:sym typeface="Calibri"/>
              </a:rPr>
              <a:t>Agenda descriptions should provide sufficient information to allow members of the public to decide whether or not to attend the meeting or participate in the agenda item.  </a:t>
            </a:r>
            <a:endParaRPr sz="2933" dirty="0"/>
          </a:p>
          <a:p>
            <a:pPr marL="457189" lvl="1" indent="-199723">
              <a:lnSpc>
                <a:spcPct val="80000"/>
              </a:lnSpc>
              <a:spcBef>
                <a:spcPts val="740"/>
              </a:spcBef>
              <a:buSzPts val="2359"/>
            </a:pPr>
            <a:r>
              <a:rPr lang="en" sz="2933" dirty="0">
                <a:latin typeface="Calibri"/>
                <a:ea typeface="Calibri"/>
                <a:cs typeface="Calibri"/>
                <a:sym typeface="Calibri"/>
              </a:rPr>
              <a:t>Closed session items must include reference to specific statutory authority for the closed session.</a:t>
            </a:r>
            <a:endParaRPr sz="2933" dirty="0"/>
          </a:p>
        </p:txBody>
      </p:sp>
      <p:sp>
        <p:nvSpPr>
          <p:cNvPr id="2" name="Slide Number Placeholder 1">
            <a:extLst>
              <a:ext uri="{FF2B5EF4-FFF2-40B4-BE49-F238E27FC236}">
                <a16:creationId xmlns:a16="http://schemas.microsoft.com/office/drawing/2014/main" id="{1FD896BF-66A7-D770-C90B-D0B42E0F34E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2785422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The Public’s Place at the Table (1)</a:t>
            </a:r>
            <a:endParaRPr sz="5333" dirty="0">
              <a:latin typeface="Calibri"/>
              <a:ea typeface="Calibri"/>
              <a:cs typeface="Calibri"/>
              <a:sym typeface="Calibri"/>
            </a:endParaRPr>
          </a:p>
        </p:txBody>
      </p:sp>
      <p:sp>
        <p:nvSpPr>
          <p:cNvPr id="210" name="Google Shape;210;p34"/>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a:bodyPr>
          <a:lstStyle/>
          <a:p>
            <a:pPr marL="182875" indent="-201502">
              <a:spcBef>
                <a:spcPts val="0"/>
              </a:spcBef>
              <a:buSzPts val="2380"/>
            </a:pPr>
            <a:r>
              <a:rPr lang="en" sz="2933" dirty="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2933" dirty="0"/>
          </a:p>
          <a:p>
            <a:pPr marL="182875" indent="-201502">
              <a:spcBef>
                <a:spcPts val="747"/>
              </a:spcBef>
              <a:buSzPts val="2380"/>
            </a:pPr>
            <a:r>
              <a:rPr lang="en" sz="2933" dirty="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2933"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4A84AB4-D5AE-1B98-6CAF-8E10CF6810A0}"/>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365007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The Public’s Place at the Table (2)</a:t>
            </a:r>
            <a:endParaRPr sz="5333" dirty="0">
              <a:latin typeface="Calibri"/>
              <a:ea typeface="Calibri"/>
              <a:cs typeface="Calibri"/>
              <a:sym typeface="Calibri"/>
            </a:endParaRPr>
          </a:p>
        </p:txBody>
      </p:sp>
      <p:sp>
        <p:nvSpPr>
          <p:cNvPr id="216" name="Google Shape;216;p35"/>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Autofit/>
          </a:bodyPr>
          <a:lstStyle/>
          <a:p>
            <a:pPr marL="182875" indent="-201502">
              <a:spcBef>
                <a:spcPts val="0"/>
              </a:spcBef>
              <a:buSzPts val="2380"/>
            </a:pPr>
            <a:r>
              <a:rPr lang="en" sz="2933" dirty="0">
                <a:latin typeface="Calibri"/>
                <a:ea typeface="Calibri"/>
                <a:cs typeface="Calibri"/>
                <a:sym typeface="Calibri"/>
              </a:rPr>
              <a:t>The legislative body may not prohibit criticism of policies, procedures, programs or services of the legislative body/agency. </a:t>
            </a:r>
            <a:endParaRPr sz="2933" dirty="0"/>
          </a:p>
          <a:p>
            <a:pPr marL="182875" indent="-201502">
              <a:spcBef>
                <a:spcPts val="747"/>
              </a:spcBef>
              <a:buSzPts val="2380"/>
            </a:pPr>
            <a:r>
              <a:rPr lang="en" sz="2933" dirty="0">
                <a:latin typeface="Calibri"/>
                <a:ea typeface="Calibri"/>
                <a:cs typeface="Calibri"/>
                <a:sym typeface="Calibri"/>
              </a:rPr>
              <a:t>Reasonable regulations on public comment may be adopted (example: time limits for individual speakers).</a:t>
            </a:r>
            <a:endParaRPr sz="2933" dirty="0"/>
          </a:p>
          <a:p>
            <a:pPr marL="182875" indent="-201502">
              <a:spcBef>
                <a:spcPts val="747"/>
              </a:spcBef>
              <a:buSzPts val="2380"/>
            </a:pPr>
            <a:r>
              <a:rPr lang="en" sz="2933" dirty="0">
                <a:latin typeface="Calibri"/>
                <a:ea typeface="Calibri"/>
                <a:cs typeface="Calibri"/>
                <a:sym typeface="Calibri"/>
              </a:rPr>
              <a:t>The legislative body may remove individuals from a meeting who willfully interrupt proceedings.</a:t>
            </a:r>
            <a:endParaRPr sz="2933" dirty="0"/>
          </a:p>
          <a:p>
            <a:pPr marL="0" indent="0">
              <a:spcBef>
                <a:spcPts val="747"/>
              </a:spcBef>
              <a:buSzPts val="2380"/>
              <a:buNone/>
            </a:pPr>
            <a:r>
              <a:rPr lang="en" sz="2933" dirty="0">
                <a:latin typeface="Calibri"/>
                <a:ea typeface="Calibri"/>
                <a:cs typeface="Calibri"/>
                <a:sym typeface="Calibri"/>
              </a:rPr>
              <a:t> 					-GC Section 54957.9</a:t>
            </a:r>
            <a:endParaRPr sz="2933" dirty="0"/>
          </a:p>
        </p:txBody>
      </p:sp>
      <p:sp>
        <p:nvSpPr>
          <p:cNvPr id="2" name="Slide Number Placeholder 1">
            <a:extLst>
              <a:ext uri="{FF2B5EF4-FFF2-40B4-BE49-F238E27FC236}">
                <a16:creationId xmlns:a16="http://schemas.microsoft.com/office/drawing/2014/main" id="{2957D17E-4E54-7D2F-A411-CDC3DEF1E51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87457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The Public’s Right to Attend</a:t>
            </a:r>
            <a:endParaRPr sz="5333" dirty="0">
              <a:latin typeface="Calibri"/>
              <a:ea typeface="Calibri"/>
              <a:cs typeface="Calibri"/>
              <a:sym typeface="Calibri"/>
            </a:endParaRPr>
          </a:p>
        </p:txBody>
      </p:sp>
      <p:sp>
        <p:nvSpPr>
          <p:cNvPr id="222" name="Google Shape;222;p36"/>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a:bodyPr>
          <a:lstStyle/>
          <a:p>
            <a:pPr marL="182875" indent="-201502">
              <a:spcBef>
                <a:spcPts val="0"/>
              </a:spcBef>
              <a:buSzPts val="2380"/>
            </a:pPr>
            <a:r>
              <a:rPr lang="en" sz="2933" dirty="0">
                <a:latin typeface="Calibri"/>
                <a:ea typeface="Calibri"/>
                <a:cs typeface="Calibri"/>
                <a:sym typeface="Calibri"/>
              </a:rPr>
              <a:t>All meetings must comply with the ADA </a:t>
            </a:r>
            <a:r>
              <a:rPr lang="en" sz="2933" dirty="0">
                <a:latin typeface="Calibri" panose="020F0502020204030204" pitchFamily="34" charset="0"/>
                <a:ea typeface="Calibri"/>
                <a:cs typeface="Calibri" panose="020F0502020204030204" pitchFamily="34" charset="0"/>
                <a:sym typeface="Calibri"/>
              </a:rPr>
              <a:t>(</a:t>
            </a:r>
            <a:r>
              <a:rPr lang="en-US" sz="2933" dirty="0">
                <a:latin typeface="Calibri" panose="020F0502020204030204" pitchFamily="34" charset="0"/>
                <a:cs typeface="Calibri" panose="020F0502020204030204" pitchFamily="34" charset="0"/>
              </a:rPr>
              <a:t>Americans with Disabilities Act).</a:t>
            </a:r>
            <a:r>
              <a:rPr lang="en" sz="2933" dirty="0">
                <a:latin typeface="Calibri" panose="020F0502020204030204" pitchFamily="34" charset="0"/>
                <a:ea typeface="Calibri"/>
                <a:cs typeface="Calibri" panose="020F0502020204030204" pitchFamily="34" charset="0"/>
                <a:sym typeface="Calibri"/>
              </a:rPr>
              <a:t> </a:t>
            </a:r>
            <a:endParaRPr sz="2933" dirty="0">
              <a:latin typeface="Calibri" panose="020F0502020204030204" pitchFamily="34" charset="0"/>
              <a:cs typeface="Calibri" panose="020F0502020204030204" pitchFamily="34" charset="0"/>
            </a:endParaRPr>
          </a:p>
          <a:p>
            <a:pPr marL="182875" indent="-201502">
              <a:spcBef>
                <a:spcPts val="747"/>
              </a:spcBef>
              <a:buSzPts val="2380"/>
            </a:pPr>
            <a:r>
              <a:rPr lang="en" sz="2933" dirty="0">
                <a:latin typeface="Calibri"/>
                <a:ea typeface="Calibri"/>
                <a:cs typeface="Calibri"/>
                <a:sym typeface="Calibri"/>
              </a:rPr>
              <a:t>Any person may record the proceedings via audio recorder, video recorder or still motion camera.</a:t>
            </a:r>
            <a:endParaRPr sz="2933" dirty="0"/>
          </a:p>
          <a:p>
            <a:pPr marL="182875" indent="-201502">
              <a:spcBef>
                <a:spcPts val="747"/>
              </a:spcBef>
              <a:buSzPts val="2380"/>
            </a:pPr>
            <a:r>
              <a:rPr lang="en" sz="2933" dirty="0">
                <a:latin typeface="Calibri"/>
                <a:ea typeface="Calibri"/>
                <a:cs typeface="Calibri"/>
                <a:sym typeface="Calibri"/>
              </a:rPr>
              <a:t>No conditions may be set for attendance at or participation in a public meeting:</a:t>
            </a:r>
            <a:endParaRPr sz="2933" dirty="0"/>
          </a:p>
          <a:p>
            <a:pPr marL="457189" lvl="1" indent="-172716">
              <a:spcBef>
                <a:spcPts val="640"/>
              </a:spcBef>
              <a:buSzPts val="2040"/>
            </a:pPr>
            <a:r>
              <a:rPr lang="en" sz="2933" dirty="0">
                <a:latin typeface="Calibri"/>
                <a:ea typeface="Calibri"/>
                <a:cs typeface="Calibri"/>
                <a:sym typeface="Calibri"/>
              </a:rPr>
              <a:t>Sign-in not required</a:t>
            </a:r>
            <a:endParaRPr sz="2933" dirty="0"/>
          </a:p>
          <a:p>
            <a:pPr marL="457189" lvl="1" indent="-172716">
              <a:spcBef>
                <a:spcPts val="640"/>
              </a:spcBef>
              <a:buSzPts val="2040"/>
            </a:pPr>
            <a:r>
              <a:rPr lang="en" sz="2933" dirty="0">
                <a:latin typeface="Calibri"/>
                <a:ea typeface="Calibri"/>
                <a:cs typeface="Calibri"/>
                <a:sym typeface="Calibri"/>
              </a:rPr>
              <a:t>Self-identification not required as a prerequisite to speak</a:t>
            </a:r>
            <a:endParaRPr sz="2933" dirty="0"/>
          </a:p>
          <a:p>
            <a:pPr marL="457189" lvl="1" indent="-172716">
              <a:spcBef>
                <a:spcPts val="640"/>
              </a:spcBef>
              <a:buSzPts val="2040"/>
            </a:pPr>
            <a:r>
              <a:rPr lang="en" sz="2933" dirty="0">
                <a:latin typeface="Calibri"/>
                <a:ea typeface="Calibri"/>
                <a:cs typeface="Calibri"/>
                <a:sym typeface="Calibri"/>
              </a:rPr>
              <a:t>No fees may be charged for providing notice</a:t>
            </a:r>
            <a:endParaRPr sz="2933" dirty="0"/>
          </a:p>
          <a:p>
            <a:pPr marL="457189" lvl="1" indent="-74927">
              <a:spcBef>
                <a:spcPts val="400"/>
              </a:spcBef>
              <a:buSzPts val="1275"/>
              <a:buNone/>
            </a:pPr>
            <a:endParaRPr dirty="0"/>
          </a:p>
        </p:txBody>
      </p:sp>
      <p:sp>
        <p:nvSpPr>
          <p:cNvPr id="2" name="Slide Number Placeholder 1">
            <a:extLst>
              <a:ext uri="{FF2B5EF4-FFF2-40B4-BE49-F238E27FC236}">
                <a16:creationId xmlns:a16="http://schemas.microsoft.com/office/drawing/2014/main" id="{FCB6E340-C537-38F0-F98B-2AB2138BB126}"/>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01140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A4D-D1D3-DF4A-B4A2-23B5BE1D0A23}"/>
              </a:ext>
            </a:extLst>
          </p:cNvPr>
          <p:cNvSpPr>
            <a:spLocks noGrp="1"/>
          </p:cNvSpPr>
          <p:nvPr>
            <p:ph type="title"/>
          </p:nvPr>
        </p:nvSpPr>
        <p:spPr/>
        <p:txBody>
          <a:bodyPr>
            <a:normAutofit/>
          </a:bodyPr>
          <a:lstStyle/>
          <a:p>
            <a:pPr algn="ctr"/>
            <a:r>
              <a:rPr lang="en-US" sz="5300" dirty="0">
                <a:latin typeface="Calibri" panose="020F0502020204030204" pitchFamily="34" charset="0"/>
                <a:cs typeface="Calibri" panose="020F0502020204030204" pitchFamily="34" charset="0"/>
              </a:rPr>
              <a:t>BROWN ACT OVERVIEW</a:t>
            </a:r>
          </a:p>
        </p:txBody>
      </p:sp>
      <p:sp>
        <p:nvSpPr>
          <p:cNvPr id="3" name="TextBox 2">
            <a:extLst>
              <a:ext uri="{FF2B5EF4-FFF2-40B4-BE49-F238E27FC236}">
                <a16:creationId xmlns:a16="http://schemas.microsoft.com/office/drawing/2014/main" id="{8790C0E6-3375-3E49-8977-6C2A815E255D}"/>
              </a:ext>
            </a:extLst>
          </p:cNvPr>
          <p:cNvSpPr txBox="1"/>
          <p:nvPr/>
        </p:nvSpPr>
        <p:spPr>
          <a:xfrm>
            <a:off x="1435852" y="1572322"/>
            <a:ext cx="968191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Calibri" panose="020F0502020204030204" pitchFamily="34" charset="0"/>
                <a:cs typeface="Calibri" panose="020F0502020204030204" pitchFamily="34" charset="0"/>
              </a:rPr>
              <a:t>“In enacting this chapter, the Legislature finds and declares that the public commissions, boards and councils and the other public agencies in this State exist to aid in the conduct of the people’s business. It is the intent of the law that their actions be taken openly and that their deliberations be conducted openly.”</a:t>
            </a:r>
          </a:p>
          <a:p>
            <a:pPr marL="285750" indent="-285750">
              <a:buFont typeface="Arial" panose="020B0604020202020204" pitchFamily="34" charset="0"/>
              <a:buChar char="•"/>
            </a:pPr>
            <a:r>
              <a:rPr lang="en-US" sz="3200" dirty="0">
                <a:latin typeface="Calibri" panose="020F0502020204030204" pitchFamily="34" charset="0"/>
                <a:cs typeface="Calibri" panose="020F0502020204030204" pitchFamily="34" charset="0"/>
              </a:rPr>
              <a:t>Courts and the CA Attorney General have sided in favor of greater public access and narrowly view exceptions.</a:t>
            </a:r>
          </a:p>
        </p:txBody>
      </p:sp>
    </p:spTree>
    <p:extLst>
      <p:ext uri="{BB962C8B-B14F-4D97-AF65-F5344CB8AC3E}">
        <p14:creationId xmlns:p14="http://schemas.microsoft.com/office/powerpoint/2010/main" val="1058195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1295256" y="365125"/>
            <a:ext cx="4414169" cy="1325600"/>
          </a:xfrm>
          <a:prstGeom prst="rect">
            <a:avLst/>
          </a:prstGeom>
          <a:noFill/>
          <a:ln>
            <a:noFill/>
          </a:ln>
        </p:spPr>
        <p:txBody>
          <a:bodyPr spcFirstLastPara="1" vert="horz" wrap="square" lIns="121900" tIns="60933" rIns="121900" bIns="60933" rtlCol="0" anchor="ctr" anchorCtr="0">
            <a:noAutofit/>
          </a:bodyPr>
          <a:lstStyle/>
          <a:p>
            <a:pPr>
              <a:buSzPts val="4400"/>
            </a:pPr>
            <a:r>
              <a:rPr lang="en" sz="5333" dirty="0">
                <a:latin typeface="Calibri"/>
                <a:ea typeface="Calibri"/>
                <a:cs typeface="Calibri"/>
                <a:sym typeface="Calibri"/>
              </a:rPr>
              <a:t>Don’t Forget</a:t>
            </a:r>
            <a:endParaRPr sz="5333" dirty="0">
              <a:latin typeface="Calibri"/>
              <a:ea typeface="Calibri"/>
              <a:cs typeface="Calibri"/>
              <a:sym typeface="Calibri"/>
            </a:endParaRPr>
          </a:p>
        </p:txBody>
      </p:sp>
      <p:sp>
        <p:nvSpPr>
          <p:cNvPr id="228" name="Google Shape;228;p37"/>
          <p:cNvSpPr txBox="1">
            <a:spLocks noGrp="1"/>
          </p:cNvSpPr>
          <p:nvPr>
            <p:ph type="body" idx="4294967295"/>
          </p:nvPr>
        </p:nvSpPr>
        <p:spPr>
          <a:xfrm>
            <a:off x="1277651" y="1798320"/>
            <a:ext cx="8817920" cy="4419600"/>
          </a:xfrm>
          <a:prstGeom prst="rect">
            <a:avLst/>
          </a:prstGeom>
          <a:noFill/>
          <a:ln>
            <a:noFill/>
          </a:ln>
        </p:spPr>
        <p:txBody>
          <a:bodyPr spcFirstLastPara="1" vert="horz" wrap="square" lIns="121900" tIns="60933" rIns="121900" bIns="60933" rtlCol="0" anchor="t" anchorCtr="0">
            <a:noAutofit/>
          </a:bodyPr>
          <a:lstStyle/>
          <a:p>
            <a:pPr marL="243827" indent="-243827">
              <a:spcBef>
                <a:spcPts val="0"/>
              </a:spcBef>
              <a:buSzPts val="2380"/>
            </a:pPr>
            <a:r>
              <a:rPr lang="en" sz="2933" dirty="0"/>
              <a:t>We are public servants who represent our colleges, and our communities. </a:t>
            </a:r>
            <a:endParaRPr sz="2933" dirty="0"/>
          </a:p>
          <a:p>
            <a:pPr marL="243827" indent="-243827">
              <a:spcBef>
                <a:spcPts val="996"/>
              </a:spcBef>
              <a:buSzPts val="2380"/>
            </a:pPr>
            <a:r>
              <a:rPr lang="en" sz="2933" dirty="0"/>
              <a:t>We are conducting the public’s business and expending public funds.</a:t>
            </a:r>
            <a:endParaRPr sz="2933" dirty="0"/>
          </a:p>
          <a:p>
            <a:pPr marL="243827" indent="-243827">
              <a:spcBef>
                <a:spcPts val="996"/>
              </a:spcBef>
              <a:buSzPts val="2380"/>
            </a:pPr>
            <a:r>
              <a:rPr lang="en" sz="2933" dirty="0"/>
              <a:t>The open meeting laws were adopted with full knowledge that many efficiencies would be lost.</a:t>
            </a:r>
            <a:endParaRPr sz="2933" dirty="0"/>
          </a:p>
          <a:p>
            <a:pPr marL="243827" indent="-243827">
              <a:spcBef>
                <a:spcPts val="996"/>
              </a:spcBef>
              <a:buSzPts val="2380"/>
            </a:pPr>
            <a:r>
              <a:rPr lang="en" sz="2933" dirty="0"/>
              <a:t>The court of public opinion – this is about the public’s perception of how its business is conducted.</a:t>
            </a:r>
            <a:endParaRPr sz="2933" dirty="0"/>
          </a:p>
          <a:p>
            <a:pPr marL="457189" lvl="1" indent="-74927">
              <a:spcBef>
                <a:spcPts val="400"/>
              </a:spcBef>
              <a:buSzPts val="1275"/>
              <a:buNone/>
            </a:pPr>
            <a:endParaRPr dirty="0"/>
          </a:p>
        </p:txBody>
      </p:sp>
      <p:sp>
        <p:nvSpPr>
          <p:cNvPr id="2" name="Slide Number Placeholder 1">
            <a:extLst>
              <a:ext uri="{FF2B5EF4-FFF2-40B4-BE49-F238E27FC236}">
                <a16:creationId xmlns:a16="http://schemas.microsoft.com/office/drawing/2014/main" id="{70A64619-1856-4057-135D-682319C4D21D}"/>
              </a:ext>
            </a:extLst>
          </p:cNvPr>
          <p:cNvSpPr>
            <a:spLocks noGrp="1"/>
          </p:cNvSpPr>
          <p:nvPr>
            <p:ph type="sldNum" idx="12"/>
          </p:nvPr>
        </p:nvSpPr>
        <p:spPr/>
        <p:txBody>
          <a:bodyPr/>
          <a:lstStyle/>
          <a:p>
            <a:fld id="{00000000-1234-1234-1234-123412341234}" type="slidenum">
              <a:rPr lang="en" smtClean="0"/>
              <a:pPr/>
              <a:t>30</a:t>
            </a:fld>
            <a:endParaRPr lang="en" dirty="0"/>
          </a:p>
        </p:txBody>
      </p:sp>
      <p:pic>
        <p:nvPicPr>
          <p:cNvPr id="5" name="Picture 2" descr="Picture of a notepad that says &quot;Important.&quot;" title="Things to remember">
            <a:extLst>
              <a:ext uri="{FF2B5EF4-FFF2-40B4-BE49-F238E27FC236}">
                <a16:creationId xmlns:a16="http://schemas.microsoft.com/office/drawing/2014/main" id="{88A380AA-D897-99C3-D596-6AEE73C90A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3554">
            <a:off x="8989342" y="871192"/>
            <a:ext cx="2807629" cy="1572272"/>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7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05C9B-14B0-E0C6-F5AF-D1898828B660}"/>
              </a:ext>
            </a:extLst>
          </p:cNvPr>
          <p:cNvSpPr>
            <a:spLocks noGrp="1"/>
          </p:cNvSpPr>
          <p:nvPr>
            <p:ph type="ctrTitle"/>
          </p:nvPr>
        </p:nvSpPr>
        <p:spPr/>
        <p:txBody>
          <a:bodyPr anchor="ctr">
            <a:normAutofit/>
          </a:bodyPr>
          <a:lstStyle/>
          <a:p>
            <a:r>
              <a:rPr lang="en-US" sz="7200" dirty="0"/>
              <a:t>Thank you!</a:t>
            </a:r>
          </a:p>
        </p:txBody>
      </p:sp>
      <p:sp>
        <p:nvSpPr>
          <p:cNvPr id="5" name="Subtitle 4">
            <a:extLst>
              <a:ext uri="{FF2B5EF4-FFF2-40B4-BE49-F238E27FC236}">
                <a16:creationId xmlns:a16="http://schemas.microsoft.com/office/drawing/2014/main" id="{D6485D98-0763-EC7C-B574-3C374CD0D7AD}"/>
              </a:ext>
            </a:extLst>
          </p:cNvPr>
          <p:cNvSpPr>
            <a:spLocks noGrp="1"/>
          </p:cNvSpPr>
          <p:nvPr>
            <p:ph type="subTitle" idx="1"/>
          </p:nvPr>
        </p:nvSpPr>
        <p:spPr>
          <a:xfrm>
            <a:off x="6457344" y="3866976"/>
            <a:ext cx="5543600" cy="2132000"/>
          </a:xfrm>
        </p:spPr>
        <p:txBody>
          <a:bodyPr anchor="b"/>
          <a:lstStyle/>
          <a:p>
            <a:r>
              <a:rPr lang="en-US" dirty="0"/>
              <a:t>info@asccc.org</a:t>
            </a:r>
          </a:p>
        </p:txBody>
      </p:sp>
      <p:sp>
        <p:nvSpPr>
          <p:cNvPr id="2" name="Slide Number Placeholder 1">
            <a:extLst>
              <a:ext uri="{FF2B5EF4-FFF2-40B4-BE49-F238E27FC236}">
                <a16:creationId xmlns:a16="http://schemas.microsoft.com/office/drawing/2014/main" id="{92F07010-29D1-F0D7-1F98-BEA2CF3B5EB9}"/>
              </a:ext>
            </a:extLst>
          </p:cNvPr>
          <p:cNvSpPr>
            <a:spLocks noGrp="1"/>
          </p:cNvSpPr>
          <p:nvPr>
            <p:ph type="sldNum" idx="4294967295"/>
          </p:nvPr>
        </p:nvSpPr>
        <p:spPr>
          <a:xfrm>
            <a:off x="9448800" y="6392333"/>
            <a:ext cx="2743200" cy="330200"/>
          </a:xfrm>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241176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US" sz="5333" dirty="0">
                <a:latin typeface="Calibri"/>
                <a:ea typeface="Calibri"/>
                <a:cs typeface="Calibri"/>
                <a:sym typeface="Calibri"/>
              </a:rPr>
              <a:t>LEGISLATIVE BODIES</a:t>
            </a:r>
          </a:p>
        </p:txBody>
      </p:sp>
      <p:sp>
        <p:nvSpPr>
          <p:cNvPr id="64" name="Google Shape;64;p11"/>
          <p:cNvSpPr txBox="1">
            <a:spLocks noGrp="1"/>
          </p:cNvSpPr>
          <p:nvPr>
            <p:ph type="body" idx="4294967295"/>
          </p:nvPr>
        </p:nvSpPr>
        <p:spPr>
          <a:xfrm>
            <a:off x="1774480" y="2244957"/>
            <a:ext cx="9331105" cy="4419600"/>
          </a:xfrm>
          <a:prstGeom prst="rect">
            <a:avLst/>
          </a:prstGeom>
          <a:noFill/>
          <a:ln>
            <a:noFill/>
          </a:ln>
        </p:spPr>
        <p:txBody>
          <a:bodyPr spcFirstLastPara="1" vert="horz" wrap="square" lIns="121900" tIns="60933" rIns="121900" bIns="60933" rtlCol="0" anchor="t" anchorCtr="0">
            <a:noAutofit/>
          </a:bodyPr>
          <a:lstStyle/>
          <a:p>
            <a:pPr marL="0" indent="0">
              <a:spcBef>
                <a:spcPts val="0"/>
              </a:spcBef>
              <a:buClr>
                <a:schemeClr val="accent2"/>
              </a:buClr>
              <a:buSzPts val="1920"/>
              <a:buNone/>
            </a:pPr>
            <a:r>
              <a:rPr lang="en" sz="3200" dirty="0">
                <a:latin typeface="Calibri"/>
                <a:ea typeface="Calibri"/>
                <a:cs typeface="Calibri"/>
                <a:sym typeface="Calibri"/>
              </a:rPr>
              <a:t>“All meetings of the </a:t>
            </a:r>
            <a:r>
              <a:rPr lang="en" sz="3200" u="sng" dirty="0">
                <a:solidFill>
                  <a:srgbClr val="810000"/>
                </a:solidFill>
                <a:latin typeface="Calibri"/>
                <a:ea typeface="Calibri"/>
                <a:cs typeface="Calibri"/>
                <a:sym typeface="Calibri"/>
              </a:rPr>
              <a:t>legislative body</a:t>
            </a:r>
            <a:r>
              <a:rPr lang="en" sz="3200" dirty="0">
                <a:latin typeface="Calibri"/>
                <a:ea typeface="Calibri"/>
                <a:cs typeface="Calibri"/>
                <a:sym typeface="Calibri"/>
              </a:rPr>
              <a:t> of a local agency shall be open and public, and all persons shall be permitted to attend any meeting of the </a:t>
            </a:r>
            <a:r>
              <a:rPr lang="en" sz="3200" u="sng" dirty="0">
                <a:solidFill>
                  <a:srgbClr val="810000"/>
                </a:solidFill>
                <a:latin typeface="Calibri"/>
                <a:ea typeface="Calibri"/>
                <a:cs typeface="Calibri"/>
                <a:sym typeface="Calibri"/>
              </a:rPr>
              <a:t>legislative body</a:t>
            </a:r>
            <a:r>
              <a:rPr lang="en" sz="3200" dirty="0">
                <a:latin typeface="Calibri"/>
                <a:ea typeface="Calibri"/>
                <a:cs typeface="Calibri"/>
                <a:sym typeface="Calibri"/>
              </a:rPr>
              <a:t> of a local agency, except as otherwise provided in this chapter.”				    		  		                  -GC Section 54953(a)</a:t>
            </a:r>
            <a:endParaRPr sz="3200" dirty="0"/>
          </a:p>
          <a:p>
            <a:pPr marL="182875" indent="-53339">
              <a:spcBef>
                <a:spcPts val="480"/>
              </a:spcBef>
              <a:buSzPts val="1530"/>
              <a:buNone/>
            </a:pPr>
            <a:endParaRPr dirty="0"/>
          </a:p>
        </p:txBody>
      </p:sp>
      <p:sp>
        <p:nvSpPr>
          <p:cNvPr id="2" name="Slide Number Placeholder 1">
            <a:extLst>
              <a:ext uri="{FF2B5EF4-FFF2-40B4-BE49-F238E27FC236}">
                <a16:creationId xmlns:a16="http://schemas.microsoft.com/office/drawing/2014/main" id="{4429F6AF-4A2C-8403-D885-E723D0D21A50}"/>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69070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Is Your Senate a Legislative Body? </a:t>
            </a:r>
            <a:endParaRPr sz="5333" dirty="0">
              <a:latin typeface="Calibri"/>
              <a:ea typeface="Calibri"/>
              <a:cs typeface="Calibri"/>
              <a:sym typeface="Calibri"/>
            </a:endParaRPr>
          </a:p>
        </p:txBody>
      </p:sp>
      <p:sp>
        <p:nvSpPr>
          <p:cNvPr id="70" name="Google Shape;70;p12"/>
          <p:cNvSpPr txBox="1">
            <a:spLocks noGrp="1"/>
          </p:cNvSpPr>
          <p:nvPr>
            <p:ph type="body" idx="4294967295"/>
          </p:nvPr>
        </p:nvSpPr>
        <p:spPr>
          <a:xfrm>
            <a:off x="1501697" y="1798320"/>
            <a:ext cx="9834353" cy="4419600"/>
          </a:xfrm>
          <a:prstGeom prst="rect">
            <a:avLst/>
          </a:prstGeom>
          <a:noFill/>
          <a:ln>
            <a:noFill/>
          </a:ln>
        </p:spPr>
        <p:txBody>
          <a:bodyPr spcFirstLastPara="1" vert="horz" wrap="square" lIns="121900" tIns="60933" rIns="121900" bIns="60933" rtlCol="0" anchor="t" anchorCtr="0">
            <a:noAutofit/>
          </a:bodyPr>
          <a:lstStyle/>
          <a:p>
            <a:pPr marL="182875" indent="-201502">
              <a:spcBef>
                <a:spcPts val="0"/>
              </a:spcBef>
              <a:buSzPts val="2380"/>
            </a:pPr>
            <a:r>
              <a:rPr lang="en" sz="3200" dirty="0">
                <a:latin typeface="Calibri"/>
                <a:ea typeface="Calibri"/>
                <a:cs typeface="Calibri"/>
                <a:sym typeface="Calibri"/>
              </a:rPr>
              <a:t>The Brown Act applies to all “Legislative  Bodies”</a:t>
            </a:r>
          </a:p>
          <a:p>
            <a:pPr marL="182875" indent="-201502">
              <a:spcBef>
                <a:spcPts val="0"/>
              </a:spcBef>
              <a:buSzPts val="2380"/>
            </a:pPr>
            <a:endParaRPr sz="3200" dirty="0"/>
          </a:p>
          <a:p>
            <a:pPr marL="182875" indent="-201502">
              <a:spcBef>
                <a:spcPts val="0"/>
              </a:spcBef>
              <a:buSzPts val="2380"/>
            </a:pPr>
            <a:r>
              <a:rPr lang="en" sz="3200" dirty="0">
                <a:latin typeface="Calibri"/>
                <a:ea typeface="Calibri"/>
                <a:cs typeface="Calibri"/>
                <a:sym typeface="Calibri"/>
              </a:rPr>
              <a:t>“Legislative Bodies” include: </a:t>
            </a:r>
            <a:endParaRPr sz="3200" dirty="0"/>
          </a:p>
          <a:p>
            <a:pPr marL="1219170" lvl="1" indent="-609585">
              <a:spcBef>
                <a:spcPts val="747"/>
              </a:spcBef>
              <a:buSzPts val="2380"/>
              <a:buAutoNum type="arabicParenR"/>
            </a:pPr>
            <a:r>
              <a:rPr lang="en" sz="3200" dirty="0">
                <a:latin typeface="Calibri"/>
                <a:ea typeface="Calibri"/>
                <a:cs typeface="Calibri"/>
                <a:sym typeface="Calibri"/>
              </a:rPr>
              <a:t>“Governing Bodies” </a:t>
            </a:r>
            <a:endParaRPr sz="3200" dirty="0"/>
          </a:p>
          <a:p>
            <a:pPr marL="1219170" lvl="1" indent="-609585">
              <a:spcBef>
                <a:spcPts val="747"/>
              </a:spcBef>
              <a:buSzPts val="2380"/>
              <a:buAutoNum type="arabicParenR"/>
            </a:pPr>
            <a:r>
              <a:rPr lang="en" sz="3200" dirty="0">
                <a:latin typeface="Calibri"/>
                <a:ea typeface="Calibri"/>
                <a:cs typeface="Calibri"/>
                <a:sym typeface="Calibri"/>
              </a:rPr>
              <a:t>“Appointed Bodies”</a:t>
            </a:r>
            <a:endParaRPr sz="3200" dirty="0"/>
          </a:p>
          <a:p>
            <a:pPr marL="1219170" lvl="1" indent="-609585">
              <a:spcBef>
                <a:spcPts val="747"/>
              </a:spcBef>
              <a:buSzPts val="2380"/>
              <a:buAutoNum type="arabicParenR"/>
            </a:pPr>
            <a:r>
              <a:rPr lang="en" sz="3200" dirty="0">
                <a:latin typeface="Calibri"/>
                <a:ea typeface="Calibri"/>
                <a:cs typeface="Calibri"/>
                <a:sym typeface="Calibri"/>
              </a:rPr>
              <a:t>Certain private entities </a:t>
            </a:r>
            <a:endParaRPr sz="32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1D74B7C-2119-F55E-AC28-177DB7D6F9E2}"/>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2392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What is a Governing Body?  </a:t>
            </a:r>
            <a:endParaRPr sz="5333" dirty="0">
              <a:latin typeface="Calibri"/>
              <a:ea typeface="Calibri"/>
              <a:cs typeface="Calibri"/>
              <a:sym typeface="Calibri"/>
            </a:endParaRPr>
          </a:p>
        </p:txBody>
      </p:sp>
      <p:sp>
        <p:nvSpPr>
          <p:cNvPr id="76" name="Google Shape;76;p13"/>
          <p:cNvSpPr txBox="1">
            <a:spLocks noGrp="1"/>
          </p:cNvSpPr>
          <p:nvPr>
            <p:ph type="body" idx="4294967295"/>
          </p:nvPr>
        </p:nvSpPr>
        <p:spPr>
          <a:xfrm>
            <a:off x="1295257" y="1508047"/>
            <a:ext cx="10058400" cy="4419600"/>
          </a:xfrm>
          <a:prstGeom prst="rect">
            <a:avLst/>
          </a:prstGeom>
          <a:noFill/>
          <a:ln>
            <a:noFill/>
          </a:ln>
        </p:spPr>
        <p:txBody>
          <a:bodyPr spcFirstLastPara="1" vert="horz" wrap="square" lIns="121900" tIns="60933" rIns="121900" bIns="60933" rtlCol="0" anchor="t" anchorCtr="0">
            <a:noAutofit/>
          </a:bodyPr>
          <a:lstStyle/>
          <a:p>
            <a:pPr marL="182875" indent="-186389">
              <a:lnSpc>
                <a:spcPct val="120000"/>
              </a:lnSpc>
              <a:spcBef>
                <a:spcPts val="0"/>
              </a:spcBef>
              <a:buSzPct val="99166"/>
            </a:pPr>
            <a:r>
              <a:rPr lang="en-US" sz="2667" dirty="0">
                <a:latin typeface="Calibri" panose="020F0502020204030204" pitchFamily="34" charset="0"/>
                <a:cs typeface="Calibri" panose="020F0502020204030204" pitchFamily="34" charset="0"/>
              </a:rPr>
              <a:t>A group of people that has the authority to exercise governance over an organization. </a:t>
            </a:r>
          </a:p>
          <a:p>
            <a:pPr marL="182875" indent="-186389">
              <a:lnSpc>
                <a:spcPct val="120000"/>
              </a:lnSpc>
              <a:spcBef>
                <a:spcPts val="0"/>
              </a:spcBef>
              <a:buSzPct val="99166"/>
            </a:pPr>
            <a:r>
              <a:rPr lang="en" sz="2667" b="1" dirty="0">
                <a:latin typeface="Calibri"/>
                <a:ea typeface="Calibri"/>
                <a:cs typeface="Calibri"/>
                <a:sym typeface="Calibri"/>
              </a:rPr>
              <a:t>Examples: </a:t>
            </a:r>
            <a:r>
              <a:rPr lang="en" sz="2667" dirty="0">
                <a:latin typeface="Calibri"/>
                <a:ea typeface="Calibri"/>
                <a:cs typeface="Calibri"/>
                <a:sym typeface="Calibri"/>
              </a:rPr>
              <a:t>Community College District Board of Trustees, City Council, School Board.</a:t>
            </a:r>
            <a:endParaRPr sz="2667" dirty="0"/>
          </a:p>
          <a:p>
            <a:pPr marL="457189" lvl="1" indent="-186389">
              <a:lnSpc>
                <a:spcPct val="120000"/>
              </a:lnSpc>
              <a:spcBef>
                <a:spcPts val="0"/>
              </a:spcBef>
              <a:buSzPct val="99166"/>
            </a:pPr>
            <a:r>
              <a:rPr lang="en" sz="2400" i="1" dirty="0">
                <a:latin typeface="Calibri"/>
                <a:ea typeface="Calibri"/>
                <a:cs typeface="Calibri"/>
                <a:sym typeface="Calibri"/>
              </a:rPr>
              <a:t>Education Code 70902</a:t>
            </a:r>
            <a:r>
              <a:rPr lang="en" sz="2400" dirty="0">
                <a:latin typeface="Calibri"/>
                <a:ea typeface="Calibri"/>
                <a:cs typeface="Calibri"/>
                <a:sym typeface="Calibri"/>
              </a:rPr>
              <a:t>:  “Every community college district shall be under the control of a board of trustees…”</a:t>
            </a:r>
            <a:endParaRPr sz="2400" dirty="0"/>
          </a:p>
          <a:p>
            <a:pPr marL="457189" lvl="1" indent="-186389">
              <a:lnSpc>
                <a:spcPct val="120000"/>
              </a:lnSpc>
              <a:spcBef>
                <a:spcPts val="0"/>
              </a:spcBef>
              <a:buSzPct val="99166"/>
            </a:pPr>
            <a:r>
              <a:rPr lang="en" sz="2400" i="1" dirty="0">
                <a:latin typeface="Calibri"/>
                <a:ea typeface="Calibri"/>
                <a:cs typeface="Calibri"/>
                <a:sym typeface="Calibri"/>
              </a:rPr>
              <a:t>Education Code 72674</a:t>
            </a:r>
            <a:r>
              <a:rPr lang="en" sz="2400" dirty="0">
                <a:latin typeface="Calibri"/>
                <a:ea typeface="Calibri"/>
                <a:cs typeface="Calibri"/>
                <a:sym typeface="Calibri"/>
              </a:rPr>
              <a:t>:  Community College Foundation Boards are subject to the Brown Act</a:t>
            </a:r>
            <a:endParaRPr sz="2400" dirty="0"/>
          </a:p>
          <a:p>
            <a:pPr marL="182875" indent="-186389">
              <a:lnSpc>
                <a:spcPct val="120000"/>
              </a:lnSpc>
              <a:spcBef>
                <a:spcPts val="0"/>
              </a:spcBef>
              <a:buSzPct val="99166"/>
            </a:pPr>
            <a:r>
              <a:rPr lang="en" sz="2667" b="1" dirty="0">
                <a:latin typeface="Calibri"/>
                <a:ea typeface="Calibri"/>
                <a:cs typeface="Calibri"/>
                <a:sym typeface="Calibri"/>
              </a:rPr>
              <a:t>Bottom Line:  </a:t>
            </a:r>
            <a:r>
              <a:rPr lang="en" sz="2667" dirty="0">
                <a:latin typeface="Calibri"/>
                <a:ea typeface="Calibri"/>
                <a:cs typeface="Calibri"/>
                <a:sym typeface="Calibri"/>
              </a:rPr>
              <a:t>If created by state or federal statute, the governing body of a local agency is covered by the Brown Act.</a:t>
            </a:r>
            <a:endParaRPr sz="2667" dirty="0"/>
          </a:p>
        </p:txBody>
      </p:sp>
      <p:sp>
        <p:nvSpPr>
          <p:cNvPr id="2" name="Slide Number Placeholder 1">
            <a:extLst>
              <a:ext uri="{FF2B5EF4-FFF2-40B4-BE49-F238E27FC236}">
                <a16:creationId xmlns:a16="http://schemas.microsoft.com/office/drawing/2014/main" id="{C1E6E452-CFF8-17B1-56E0-54064A40CE82}"/>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0336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1175657" y="365125"/>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What are Appointed Bodies?</a:t>
            </a:r>
            <a:endParaRPr sz="5333" dirty="0">
              <a:latin typeface="Calibri"/>
              <a:ea typeface="Calibri"/>
              <a:cs typeface="Calibri"/>
              <a:sym typeface="Calibri"/>
            </a:endParaRPr>
          </a:p>
        </p:txBody>
      </p:sp>
      <p:sp>
        <p:nvSpPr>
          <p:cNvPr id="82" name="Google Shape;82;p14"/>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Autofit/>
          </a:bodyPr>
          <a:lstStyle/>
          <a:p>
            <a:pPr marL="182875" indent="-172716">
              <a:spcBef>
                <a:spcPts val="0"/>
              </a:spcBef>
              <a:buSzPts val="2040"/>
            </a:pPr>
            <a:r>
              <a:rPr lang="en" sz="2933" b="1" dirty="0">
                <a:latin typeface="Calibri"/>
                <a:ea typeface="Calibri"/>
                <a:cs typeface="Calibri"/>
                <a:sym typeface="Calibri"/>
              </a:rPr>
              <a:t>General Rule</a:t>
            </a:r>
            <a:r>
              <a:rPr lang="en" sz="2933" dirty="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p>
          <a:p>
            <a:pPr marL="182875" indent="-172716">
              <a:spcBef>
                <a:spcPts val="0"/>
              </a:spcBef>
              <a:buSzPts val="2040"/>
            </a:pPr>
            <a:endParaRPr lang="en" sz="2933" dirty="0">
              <a:latin typeface="Calibri"/>
              <a:ea typeface="Calibri"/>
              <a:cs typeface="Calibri"/>
              <a:sym typeface="Calibri"/>
            </a:endParaRPr>
          </a:p>
          <a:p>
            <a:pPr marL="182875" indent="-172716">
              <a:spcBef>
                <a:spcPts val="0"/>
              </a:spcBef>
              <a:buSzPts val="2040"/>
            </a:pPr>
            <a:r>
              <a:rPr lang="en-US" sz="2933" b="1" dirty="0">
                <a:latin typeface="Calibri"/>
                <a:ea typeface="Calibri"/>
                <a:cs typeface="Calibri"/>
                <a:sym typeface="Calibri"/>
              </a:rPr>
              <a:t>Example - Academic Senates:  </a:t>
            </a:r>
            <a:r>
              <a:rPr lang="en-US" sz="2933" dirty="0">
                <a:latin typeface="Calibri"/>
                <a:ea typeface="Calibri"/>
                <a:cs typeface="Calibri"/>
                <a:sym typeface="Calibri"/>
              </a:rPr>
              <a:t>Are the District Academic Senate (if any) and College Academic Senates advisory bodies created by formal action of the board of trustees? Are the meetings of our Senates subject to the Brown Act? </a:t>
            </a:r>
            <a:endParaRPr sz="2933" dirty="0"/>
          </a:p>
        </p:txBody>
      </p:sp>
      <p:sp>
        <p:nvSpPr>
          <p:cNvPr id="2" name="Slide Number Placeholder 1">
            <a:extLst>
              <a:ext uri="{FF2B5EF4-FFF2-40B4-BE49-F238E27FC236}">
                <a16:creationId xmlns:a16="http://schemas.microsoft.com/office/drawing/2014/main" id="{D7E6D2DB-6AB5-24DE-9DA4-4F96DEED4C8B}"/>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408779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1175657" y="603019"/>
            <a:ext cx="10178000" cy="1325600"/>
          </a:xfrm>
          <a:prstGeom prst="rect">
            <a:avLst/>
          </a:prstGeom>
          <a:noFill/>
          <a:ln>
            <a:noFill/>
          </a:ln>
        </p:spPr>
        <p:txBody>
          <a:bodyPr spcFirstLastPara="1" vert="horz" wrap="square" lIns="121900" tIns="60933" rIns="121900" bIns="60933" rtlCol="0" anchor="ctr" anchorCtr="0">
            <a:noAutofit/>
          </a:bodyPr>
          <a:lstStyle/>
          <a:p>
            <a:pPr algn="ctr">
              <a:buSzPts val="4400"/>
            </a:pPr>
            <a:r>
              <a:rPr lang="en" sz="5333" dirty="0">
                <a:latin typeface="Calibri"/>
                <a:ea typeface="Calibri"/>
                <a:cs typeface="Calibri"/>
                <a:sym typeface="Calibri"/>
              </a:rPr>
              <a:t>Appointed Bodies -</a:t>
            </a:r>
            <a:br>
              <a:rPr lang="en" sz="5333" dirty="0">
                <a:latin typeface="Calibri"/>
                <a:ea typeface="Calibri"/>
                <a:cs typeface="Calibri"/>
                <a:sym typeface="Calibri"/>
              </a:rPr>
            </a:br>
            <a:r>
              <a:rPr lang="en" sz="5333" dirty="0">
                <a:latin typeface="Calibri"/>
                <a:ea typeface="Calibri"/>
                <a:cs typeface="Calibri"/>
                <a:sym typeface="Calibri"/>
              </a:rPr>
              <a:t>The Waterfall Effect </a:t>
            </a:r>
            <a:endParaRPr sz="5333" dirty="0">
              <a:latin typeface="Calibri"/>
              <a:ea typeface="Calibri"/>
              <a:cs typeface="Calibri"/>
              <a:sym typeface="Calibri"/>
            </a:endParaRPr>
          </a:p>
        </p:txBody>
      </p:sp>
      <p:sp>
        <p:nvSpPr>
          <p:cNvPr id="100" name="Google Shape;100;p17"/>
          <p:cNvSpPr txBox="1">
            <a:spLocks noGrp="1"/>
          </p:cNvSpPr>
          <p:nvPr>
            <p:ph type="body" idx="4294967295"/>
          </p:nvPr>
        </p:nvSpPr>
        <p:spPr>
          <a:xfrm>
            <a:off x="1295257" y="2302047"/>
            <a:ext cx="10058400" cy="4419600"/>
          </a:xfrm>
          <a:prstGeom prst="rect">
            <a:avLst/>
          </a:prstGeom>
          <a:noFill/>
          <a:ln>
            <a:noFill/>
          </a:ln>
        </p:spPr>
        <p:txBody>
          <a:bodyPr spcFirstLastPara="1" vert="horz" wrap="square" lIns="121900" tIns="60933" rIns="121900" bIns="60933" rtlCol="0" anchor="t" anchorCtr="0">
            <a:normAutofit/>
          </a:bodyPr>
          <a:lstStyle/>
          <a:p>
            <a:pPr marL="182875" indent="-172716">
              <a:spcBef>
                <a:spcPts val="640"/>
              </a:spcBef>
              <a:buSzPts val="2040"/>
            </a:pPr>
            <a:r>
              <a:rPr lang="en" sz="2933" b="1" dirty="0">
                <a:latin typeface="Calibri"/>
                <a:ea typeface="Calibri"/>
                <a:cs typeface="Calibri"/>
                <a:sym typeface="Calibri"/>
              </a:rPr>
              <a:t>Subcommittees:  </a:t>
            </a:r>
            <a:r>
              <a:rPr lang="en" sz="2933" dirty="0">
                <a:latin typeface="Calibri"/>
                <a:ea typeface="Calibri"/>
                <a:cs typeface="Calibri"/>
                <a:sym typeface="Calibri"/>
              </a:rPr>
              <a:t>What about subcommittees created by the District Academic Senate (if any), Student Senates, Foundation Board, or College Academic Senates?  </a:t>
            </a:r>
          </a:p>
          <a:p>
            <a:pPr marL="182875" indent="-172716">
              <a:spcBef>
                <a:spcPts val="640"/>
              </a:spcBef>
              <a:buSzPts val="2040"/>
            </a:pPr>
            <a:endParaRPr lang="en" sz="2933" dirty="0">
              <a:latin typeface="Calibri"/>
              <a:ea typeface="Calibri"/>
              <a:cs typeface="Calibri"/>
              <a:sym typeface="Calibri"/>
            </a:endParaRPr>
          </a:p>
          <a:p>
            <a:pPr marL="182875" indent="-172716">
              <a:spcBef>
                <a:spcPts val="640"/>
              </a:spcBef>
              <a:buSzPts val="2040"/>
            </a:pPr>
            <a:r>
              <a:rPr lang="en-US" sz="2933" b="1" dirty="0">
                <a:latin typeface="Calibri"/>
                <a:ea typeface="Calibri"/>
                <a:cs typeface="Calibri"/>
                <a:sym typeface="Calibri"/>
              </a:rPr>
              <a:t>Bottom Line:  </a:t>
            </a:r>
            <a:r>
              <a:rPr lang="en-US" sz="2933" dirty="0">
                <a:latin typeface="Calibri"/>
                <a:ea typeface="Calibri"/>
                <a:cs typeface="Calibri"/>
                <a:sym typeface="Calibri"/>
              </a:rPr>
              <a:t>Committees created by formal action of a legislative body are subject to the Brown Act.  </a:t>
            </a:r>
            <a:endParaRPr lang="en-US" sz="2933" dirty="0"/>
          </a:p>
          <a:p>
            <a:pPr marL="182875" indent="-172716">
              <a:spcBef>
                <a:spcPts val="640"/>
              </a:spcBef>
              <a:buSzPts val="2040"/>
            </a:pPr>
            <a:endParaRPr sz="2933"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AEC2E1F-6842-0528-BB7D-5BEF181D4C51}"/>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8158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069495" y="335388"/>
            <a:ext cx="10914349" cy="1325600"/>
          </a:xfrm>
          <a:prstGeom prst="rect">
            <a:avLst/>
          </a:prstGeom>
          <a:noFill/>
          <a:ln>
            <a:noFill/>
          </a:ln>
        </p:spPr>
        <p:txBody>
          <a:bodyPr spcFirstLastPara="1" vert="horz" wrap="square" lIns="121900" tIns="60933" rIns="121900" bIns="60933" rtlCol="0" anchor="ctr" anchorCtr="0">
            <a:noAutofit/>
          </a:bodyPr>
          <a:lstStyle/>
          <a:p>
            <a:pPr algn="ctr">
              <a:buSzPts val="4000"/>
            </a:pPr>
            <a:r>
              <a:rPr lang="en" sz="4800" dirty="0">
                <a:latin typeface="Calibri"/>
                <a:ea typeface="Calibri"/>
                <a:cs typeface="Calibri"/>
                <a:sym typeface="Calibri"/>
              </a:rPr>
              <a:t>What About Our Academic Senates? (1) </a:t>
            </a:r>
            <a:endParaRPr sz="4800" dirty="0">
              <a:latin typeface="Calibri"/>
              <a:ea typeface="Calibri"/>
              <a:cs typeface="Calibri"/>
              <a:sym typeface="Calibri"/>
            </a:endParaRPr>
          </a:p>
        </p:txBody>
      </p:sp>
      <p:sp>
        <p:nvSpPr>
          <p:cNvPr id="88" name="Google Shape;88;p15"/>
          <p:cNvSpPr txBox="1">
            <a:spLocks noGrp="1"/>
          </p:cNvSpPr>
          <p:nvPr>
            <p:ph type="body" idx="4294967295"/>
          </p:nvPr>
        </p:nvSpPr>
        <p:spPr>
          <a:xfrm>
            <a:off x="1277651" y="1798320"/>
            <a:ext cx="10058400" cy="4419600"/>
          </a:xfrm>
          <a:prstGeom prst="rect">
            <a:avLst/>
          </a:prstGeom>
          <a:noFill/>
          <a:ln>
            <a:noFill/>
          </a:ln>
        </p:spPr>
        <p:txBody>
          <a:bodyPr spcFirstLastPara="1" vert="horz" wrap="square" lIns="121900" tIns="60933" rIns="121900" bIns="60933" rtlCol="0" anchor="t" anchorCtr="0">
            <a:normAutofit/>
          </a:bodyPr>
          <a:lstStyle/>
          <a:p>
            <a:pPr marL="182875" indent="-230288">
              <a:spcBef>
                <a:spcPts val="0"/>
              </a:spcBef>
              <a:buSzPts val="2720"/>
            </a:pPr>
            <a:r>
              <a:rPr lang="en" sz="2933" b="1" dirty="0">
                <a:latin typeface="Calibri"/>
                <a:ea typeface="Calibri"/>
                <a:cs typeface="Calibri"/>
                <a:sym typeface="Calibri"/>
              </a:rPr>
              <a:t>Board Policy 34XX</a:t>
            </a:r>
            <a:r>
              <a:rPr lang="en" sz="2933" dirty="0">
                <a:latin typeface="Calibri"/>
                <a:ea typeface="Calibri"/>
                <a:cs typeface="Calibri"/>
                <a:sym typeface="Calibri"/>
              </a:rPr>
              <a:t>:</a:t>
            </a:r>
          </a:p>
          <a:p>
            <a:pPr marL="182875" indent="-230288">
              <a:spcBef>
                <a:spcPts val="0"/>
              </a:spcBef>
              <a:buSzPts val="2720"/>
            </a:pPr>
            <a:r>
              <a:rPr lang="en" sz="2933" dirty="0">
                <a:latin typeface="Calibri"/>
                <a:ea typeface="Calibri"/>
                <a:cs typeface="Calibri"/>
                <a:sym typeface="Calibri"/>
              </a:rPr>
              <a:t>The Board of Trustees recognizes the District Academic Senate…for the purpose of making recommendations on developing district-wide educational policies and procedures in accordance with this Policy. The primary responsibility of the District Academic Senate is to make recommendations to the Board of Trustees, or designee, with respect to academic and professional matters. </a:t>
            </a:r>
            <a:endParaRPr sz="2933" dirty="0">
              <a:latin typeface="Calibri"/>
              <a:ea typeface="Calibri"/>
              <a:cs typeface="Calibri"/>
              <a:sym typeface="Calibri"/>
            </a:endParaRPr>
          </a:p>
          <a:p>
            <a:pPr marL="182875" indent="-230288">
              <a:spcBef>
                <a:spcPts val="0"/>
              </a:spcBef>
              <a:buSzPts val="2720"/>
            </a:pPr>
            <a:r>
              <a:rPr lang="en" sz="2933" dirty="0">
                <a:latin typeface="Calibri"/>
                <a:ea typeface="Calibri"/>
                <a:cs typeface="Calibri"/>
                <a:sym typeface="Calibri"/>
              </a:rPr>
              <a:t>By definition the District Academic Senate (if any) and College Academic Senates are advisory bodies to the Board of Trustees.</a:t>
            </a:r>
            <a:endParaRPr sz="2933" dirty="0">
              <a:latin typeface="Calibri"/>
              <a:ea typeface="Calibri"/>
              <a:cs typeface="Calibri"/>
              <a:sym typeface="Calibri"/>
            </a:endParaRPr>
          </a:p>
          <a:p>
            <a:pPr marL="609585" lvl="1" indent="0">
              <a:spcBef>
                <a:spcPts val="400"/>
              </a:spcBef>
              <a:buSzPts val="1275"/>
              <a:buNone/>
            </a:pPr>
            <a:endParaRPr dirty="0"/>
          </a:p>
        </p:txBody>
      </p:sp>
      <p:sp>
        <p:nvSpPr>
          <p:cNvPr id="2" name="Slide Number Placeholder 1">
            <a:extLst>
              <a:ext uri="{FF2B5EF4-FFF2-40B4-BE49-F238E27FC236}">
                <a16:creationId xmlns:a16="http://schemas.microsoft.com/office/drawing/2014/main" id="{0F8101C1-547D-282B-615F-ACF8594E2E44}"/>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88011795"/>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2301</Words>
  <Application>Microsoft Office PowerPoint</Application>
  <PresentationFormat>Widescreen</PresentationFormat>
  <Paragraphs>194</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Office Theme</vt:lpstr>
      <vt:lpstr>Brown Act Basics</vt:lpstr>
      <vt:lpstr>Description</vt:lpstr>
      <vt:lpstr>BROWN ACT OVERVIEW</vt:lpstr>
      <vt:lpstr>LEGISLATIVE BODIES</vt:lpstr>
      <vt:lpstr>Is Your Senate a Legislative Body? </vt:lpstr>
      <vt:lpstr>What is a Governing Body?  </vt:lpstr>
      <vt:lpstr>What are Appointed Bodies?</vt:lpstr>
      <vt:lpstr>Appointed Bodies - The Waterfall Effect </vt:lpstr>
      <vt:lpstr>What About Our Academic Senates? (1) </vt:lpstr>
      <vt:lpstr>What About Our Academic Senates? (2) </vt:lpstr>
      <vt:lpstr>Appointed Bodies –  Standing Committees</vt:lpstr>
      <vt:lpstr>Appointed Bodies – Temporary  Advisory Committee Exception</vt:lpstr>
      <vt:lpstr>Case Scenario:  Technical Review Committee</vt:lpstr>
      <vt:lpstr>MEETINGS</vt:lpstr>
      <vt:lpstr>What is a “Meeting?” </vt:lpstr>
      <vt:lpstr>Serial Meetings </vt:lpstr>
      <vt:lpstr>Meetings – Exceptions to the Rule</vt:lpstr>
      <vt:lpstr>Brown Act “Eras”</vt:lpstr>
      <vt:lpstr>New Rules on Remote Meetings</vt:lpstr>
      <vt:lpstr>Teleconference Meetings  (Brown Act Classic Rules)</vt:lpstr>
      <vt:lpstr>AB 2449 – Limited Remote Participation for Members</vt:lpstr>
      <vt:lpstr>AB 2449 – Limited Remote Participation for Members (1)</vt:lpstr>
      <vt:lpstr>AB 2449 – Limited Remote Participation for Members (2)</vt:lpstr>
      <vt:lpstr>AB 2449 – Limited Remote Participation for Members (3)</vt:lpstr>
      <vt:lpstr>Basics for Regular Meetings Notice and Agendas</vt:lpstr>
      <vt:lpstr>AGENDAS</vt:lpstr>
      <vt:lpstr>The Public’s Place at the Table (1)</vt:lpstr>
      <vt:lpstr>The Public’s Place at the Table (2)</vt:lpstr>
      <vt:lpstr>The Public’s Right to Attend</vt:lpstr>
      <vt:lpstr>Don’t Forget</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in a Post State-of-Emergency World </dc:title>
  <dc:subject/>
  <dc:creator>Eric Wada</dc:creator>
  <cp:keywords/>
  <dc:description/>
  <cp:lastModifiedBy>Kyoko Hatano</cp:lastModifiedBy>
  <cp:revision>11</cp:revision>
  <dcterms:created xsi:type="dcterms:W3CDTF">2023-07-02T19:49:48Z</dcterms:created>
  <dcterms:modified xsi:type="dcterms:W3CDTF">2023-07-16T07:09:33Z</dcterms:modified>
  <cp:category/>
</cp:coreProperties>
</file>