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24" autoAdjust="0"/>
  </p:normalViewPr>
  <p:slideViewPr>
    <p:cSldViewPr snapToGrid="0">
      <p:cViewPr varScale="1">
        <p:scale>
          <a:sx n="65" d="100"/>
          <a:sy n="65" d="100"/>
        </p:scale>
        <p:origin x="252" y="60"/>
      </p:cViewPr>
      <p:guideLst/>
    </p:cSldViewPr>
  </p:slideViewPr>
  <p:outlineViewPr>
    <p:cViewPr>
      <p:scale>
        <a:sx n="33" d="100"/>
        <a:sy n="33" d="100"/>
      </p:scale>
      <p:origin x="0" y="-2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dirty="0"/>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25fb470b3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25fb470b3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f17070b1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f17070b1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4f17070b1b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4f17070b1b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f17070b1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f17070b1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a8d435a0c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a8d435a0c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a8d435a0c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0a8d435a0c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783598595_3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783598595_3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783598595_3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783598595_3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78359859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78359859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 - Introduction</a:t>
            </a:r>
            <a:endParaRPr dirty="0"/>
          </a:p>
          <a:p>
            <a:pPr marL="0" lvl="0" indent="0" algn="l" rtl="0">
              <a:spcBef>
                <a:spcPts val="0"/>
              </a:spcBef>
              <a:spcAft>
                <a:spcPts val="0"/>
              </a:spcAft>
              <a:buNone/>
            </a:pPr>
            <a:r>
              <a:rPr lang="en"/>
              <a:t>Intro. Terence</a:t>
            </a:r>
            <a:endParaRPr dirty="0"/>
          </a:p>
          <a:p>
            <a:pPr marL="0" lvl="0" indent="0" algn="l" rtl="0">
              <a:spcBef>
                <a:spcPts val="0"/>
              </a:spcBef>
              <a:spcAft>
                <a:spcPts val="0"/>
              </a:spcAft>
              <a:buNone/>
            </a:pPr>
            <a:r>
              <a:rPr lang="en"/>
              <a:t>Ask Q - How many already know about and are utilizing CPL?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783598595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5783598595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Title 5 Reads: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RCCD BP 2235</a:t>
            </a:r>
            <a:endParaRPr dirty="0"/>
          </a:p>
          <a:p>
            <a:pPr marL="0" lvl="0" indent="0" algn="l" rtl="0">
              <a:spcBef>
                <a:spcPts val="0"/>
              </a:spcBef>
              <a:spcAft>
                <a:spcPts val="0"/>
              </a:spcAft>
              <a:buNone/>
            </a:pPr>
            <a:r>
              <a:rPr lang="en"/>
              <a:t>CCCCO - AP 2235 Credit for Prior Learning</a:t>
            </a:r>
            <a:endParaRPr dirty="0"/>
          </a:p>
          <a:p>
            <a:pPr marL="0" lvl="0" indent="0" algn="l" rtl="0">
              <a:spcBef>
                <a:spcPts val="0"/>
              </a:spcBef>
              <a:spcAft>
                <a:spcPts val="0"/>
              </a:spcAft>
              <a:buNone/>
            </a:pPr>
            <a:r>
              <a:rPr lang="en"/>
              <a:t>CCCCO - AP 2236 Advanced Placement Credit</a:t>
            </a: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783598595_3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5783598595_3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212121"/>
                </a:solidFill>
                <a:highlight>
                  <a:srgbClr val="FAFAFA"/>
                </a:highlight>
                <a:latin typeface="Times New Roman"/>
                <a:ea typeface="Times New Roman"/>
                <a:cs typeface="Times New Roman"/>
                <a:sym typeface="Times New Roman"/>
              </a:rPr>
              <a:t>SW</a:t>
            </a:r>
            <a:endParaRPr sz="1350" dirty="0">
              <a:solidFill>
                <a:srgbClr val="212121"/>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None/>
            </a:pPr>
            <a:endParaRPr sz="1350" dirty="0">
              <a:solidFill>
                <a:srgbClr val="212121"/>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None/>
            </a:pPr>
            <a:r>
              <a:rPr lang="en" sz="1350">
                <a:solidFill>
                  <a:srgbClr val="212121"/>
                </a:solidFill>
                <a:highlight>
                  <a:srgbClr val="FAFAFA"/>
                </a:highlight>
                <a:latin typeface="Times New Roman"/>
                <a:ea typeface="Times New Roman"/>
                <a:cs typeface="Times New Roman"/>
                <a:sym typeface="Times New Roman"/>
              </a:rPr>
              <a:t>(c) The nature and content of the assessment shall be determined solely by faculty in the discipline who normally teach the course for which credit is to be granted in accordance with policies and procedures approved by the curriculum committee established pursuant to section 55002.</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25fb470b3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25fb470b3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783598595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5783598595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783598595_3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5783598595_3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School Certifying Official</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5783598595_3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5783598595_3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UC does not include vocational education.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5783598595_3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5783598595_3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15000"/>
              </a:lnSpc>
              <a:spcBef>
                <a:spcPts val="0"/>
              </a:spcBef>
              <a:spcAft>
                <a:spcPts val="0"/>
              </a:spcAft>
              <a:buNone/>
            </a:pPr>
            <a:r>
              <a:rPr lang="en" sz="1200">
                <a:solidFill>
                  <a:schemeClr val="dk1"/>
                </a:solidFill>
              </a:rPr>
              <a:t>SW</a:t>
            </a:r>
            <a:endParaRPr sz="1200" dirty="0">
              <a:solidFill>
                <a:schemeClr val="dk1"/>
              </a:solidFill>
            </a:endParaRPr>
          </a:p>
          <a:p>
            <a:pPr marL="12700" lvl="0" indent="0" algn="l" rtl="0">
              <a:lnSpc>
                <a:spcPct val="115000"/>
              </a:lnSpc>
              <a:spcBef>
                <a:spcPts val="0"/>
              </a:spcBef>
              <a:spcAft>
                <a:spcPts val="0"/>
              </a:spcAft>
              <a:buNone/>
            </a:pP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Advanced Placement (AP) examination administered by the College Entrance Examination Board</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High-level International Baccalaureate (IB) examination</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College-Level Examination Program (CLEP) examination</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industry-recognized credential</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a student-created portfolio</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Evaluation of Joint Services Transcripts</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the college in lieu of completion of a course listed in the college catalog</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1C3965"/>
                </a:solidFill>
                <a:latin typeface="Calibri"/>
                <a:ea typeface="Calibri"/>
                <a:cs typeface="Calibri"/>
                <a:sym typeface="Calibri"/>
              </a:rPr>
              <a:t>Exam administered by other agencies approved by the college</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None/>
            </a:pPr>
            <a:r>
              <a:rPr lang="en" sz="1200">
                <a:solidFill>
                  <a:schemeClr val="dk1"/>
                </a:solidFill>
              </a:rPr>
              <a:t>•</a:t>
            </a:r>
            <a:r>
              <a:rPr lang="en" sz="1200">
                <a:solidFill>
                  <a:srgbClr val="1C3965"/>
                </a:solidFill>
                <a:latin typeface="Calibri"/>
                <a:ea typeface="Calibri"/>
                <a:cs typeface="Calibri"/>
                <a:sym typeface="Calibri"/>
              </a:rPr>
              <a:t>Assessment approved or conducted by proper authorities of the college.</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None/>
            </a:pPr>
            <a:endParaRPr sz="1200" dirty="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State/federal government training</a:t>
            </a:r>
            <a:endParaRPr sz="1200" dirty="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Military training (JST Transcripts)</a:t>
            </a:r>
            <a:endParaRPr sz="1200" dirty="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Volunteer and civic activities (e.g. Peace Corps)</a:t>
            </a:r>
            <a:endParaRPr sz="1200" dirty="0">
              <a:solidFill>
                <a:srgbClr val="1C3965"/>
              </a:solidFill>
              <a:latin typeface="Calibri"/>
              <a:ea typeface="Calibri"/>
              <a:cs typeface="Calibri"/>
              <a:sym typeface="Calibri"/>
            </a:endParaRPr>
          </a:p>
          <a:p>
            <a:pPr marL="457200" lvl="0" indent="-304800" algn="l" rtl="0">
              <a:lnSpc>
                <a:spcPct val="115000"/>
              </a:lnSpc>
              <a:spcBef>
                <a:spcPts val="0"/>
              </a:spcBef>
              <a:spcAft>
                <a:spcPts val="0"/>
              </a:spcAft>
              <a:buClr>
                <a:srgbClr val="1C3965"/>
              </a:buClr>
              <a:buSzPts val="1200"/>
              <a:buFont typeface="Calibri"/>
              <a:buChar char="●"/>
            </a:pPr>
            <a:r>
              <a:rPr lang="en" sz="1200">
                <a:solidFill>
                  <a:srgbClr val="1C3965"/>
                </a:solidFill>
                <a:latin typeface="Calibri"/>
                <a:ea typeface="Calibri"/>
                <a:cs typeface="Calibri"/>
                <a:sym typeface="Calibri"/>
              </a:rPr>
              <a:t>Apprenticeships, internships, work-based learning, or other industry-based experiential learning</a:t>
            </a:r>
            <a:endParaRPr sz="1200" dirty="0">
              <a:solidFill>
                <a:srgbClr val="1C396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dirty="0">
              <a:solidFill>
                <a:srgbClr val="1C3965"/>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4f17070b1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4f17070b1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SW</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Recognizing Prior Learning in the COVID Pandemic Era:</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Helping Displaced Workers and Students</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One Credit at a Time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Twice the higher ed completion rate for adult learners: 49% vs. 27%</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24,512 adult students (ages 25 and older) who earned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PLA credits had a credential completion rate of 49</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percent over the seven-and-a-half-year observation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period, compared to 27 percent of adult students with</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 PLA credits. This includes completion of bachelor’s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degrees, associate degrees, and certificates.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783598595_3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5783598595_3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595959"/>
                </a:solidFill>
              </a:rPr>
              <a:t>Prelude to CPL for re-entry adults</a:t>
            </a:r>
            <a:endParaRPr sz="1200" dirty="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200">
                <a:solidFill>
                  <a:srgbClr val="595959"/>
                </a:solidFill>
              </a:rPr>
              <a:t>Turn over to Terence</a:t>
            </a:r>
            <a:endParaRPr sz="1200" dirty="0">
              <a:solidFill>
                <a:srgbClr val="595959"/>
              </a:solidFill>
            </a:endParaRPr>
          </a:p>
          <a:p>
            <a:pPr marL="0" lvl="0" indent="0" algn="l" rtl="0">
              <a:spcBef>
                <a:spcPts val="120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783598595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783598595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f17070b1b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f17070b1b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TN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100,000 post-secondary completions expected each year, it is projected that at least 40,000 of them will be at the bachelor’s level; 25,000 at the associate level; 17,000 master’s degrees; 10,000 vocational education certificates; and 1,500 doctorate or post-doctorate degrees.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5783598595_3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5783598595_3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f17070b1b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f17070b1b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0a8d435a0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0a8d435a0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783598595_3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783598595_3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783598595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783598595_3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7974027f9_8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57974027f9_8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7974027f9_8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7974027f9_8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57974027f9_8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57974027f9_8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7e029ad53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57e029ad5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57974027f9_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57974027f9_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57974027f9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57974027f9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7974027f9_8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57974027f9_8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more</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7d41ab9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7d41ab9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more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0a8d435a0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0a8d435a0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5783598595_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5783598595_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783598595_3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783598595_3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https://californiacompetes.org/resources/side-by-side-comparing-credit-for-prior-learning-and-competency-based-education/</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7974027f9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7974027f9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this be the CCCCO Goals page?</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4f17070b1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4f17070b1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5783598595_3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5783598595_3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5783598595_3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5783598595_3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5783598595_3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5783598595_3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f17070b1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4f17070b1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f17070b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f17070b1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4f17070b1b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4f17070b1b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a8d435a0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a8d435a0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a8d435a0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a8d435a0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a8d435a0c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a8d435a0c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dirty="0"/>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92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131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dirty="0"/>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ben.org/resource/what-is-competency-based-education-close-captioned-video/" TargetMode="External"/><Relationship Id="rId7" Type="http://schemas.openxmlformats.org/officeDocument/2006/relationships/hyperlink" Target="https://californiacompetes.org/wp-content/uploads/2023/01/CACompetes_CPL_CBE-Brief_Final.1.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community.canvaslms.com/t5/Competency-Based-Education/ct-p/CBE" TargetMode="External"/><Relationship Id="rId5" Type="http://schemas.openxmlformats.org/officeDocument/2006/relationships/hyperlink" Target="https://www.c-ben.org/" TargetMode="External"/><Relationship Id="rId4" Type="http://schemas.openxmlformats.org/officeDocument/2006/relationships/hyperlink" Target="https://govt.westlaw.com/calregs/Document/I0EE14BD0B1D111EC94D8C7234CEACE8C?viewType=FullText&amp;listSource=Search&amp;originationContext=Search+Result&amp;transitionType=SearchItem&amp;contextData=(sc.Search)&amp;navigationPath=Search%2fv1%2fresults%2fnavigation%2fi0ad62d330000018931fadc7bd8385aa8%3fppcid%3d66ffd3d79df54c5cb371201282e0376c%26Nav%3dREGULATION_PUBLICVIEW%26fragmentIdentifier%3dI0EE14BD0B1D111EC94D8C7234CEACE8C%26startIndex%3d1%26transitionType%3dSearchItem%26contextData%3d%2528sc.Default%2529%26originationContext%3dSearch%2520Result&amp;list=REGULATION_PUBLICVIEW&amp;rank=1&amp;t_T1=5&amp;t_T2=55270&amp;t_S1=CA+ADC+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vaclaimsinsider.com/9-11-veteran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map.rccd.edu/"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mailto:sigrid.williams@norcocollege.edu" TargetMode="External"/><Relationship Id="rId4" Type="http://schemas.openxmlformats.org/officeDocument/2006/relationships/hyperlink" Target="mailto:terence.nelson@norcocollege.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casetext.com/regulation/california-code-of-regulations/title-5-education/division-6-california-community-colleges/chapter-6-curriculum-and-instruction/subchapter-1-programs-courses-and-classes/article-5-alternative-methods-for-awarding-credit/section-55050-credit-for-prior-learning" TargetMode="External"/><Relationship Id="rId7" Type="http://schemas.openxmlformats.org/officeDocument/2006/relationships/hyperlink" Target="https://admission.universityofcalifornia.edu/counselors/files/Transfer_Credit_Practice.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calstate.policystat.com/policy/9817841/latest" TargetMode="External"/><Relationship Id="rId5" Type="http://schemas.openxmlformats.org/officeDocument/2006/relationships/hyperlink" Target="https://www.norcocollege.edu/services/enrollment/vrc/Documents/map/CCC-MilCPL-Resource-CPL.pdf" TargetMode="External"/><Relationship Id="rId4" Type="http://schemas.openxmlformats.org/officeDocument/2006/relationships/hyperlink" Target="https://www.norcocollege.edu/services/enrollment/vrc/cpl/Documents/ESS-20-300-001-Credit-for-Prior-Learning.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californiacompetes.org/resources/side-by-side-comparing-credit-for-prior-learning-and-competency-based-education/" TargetMode="External"/><Relationship Id="rId3" Type="http://schemas.openxmlformats.org/officeDocument/2006/relationships/hyperlink" Target="https://www.norcocollege.edu/services/enrollment/vrc/cpl/Documents/ACCJC-Policy-on-Credit-for-Prior-Learning-June-2020.pdf" TargetMode="External"/><Relationship Id="rId7" Type="http://schemas.openxmlformats.org/officeDocument/2006/relationships/hyperlink" Target="https://californiacompetes.org/assets/general-files/CPL-Brief-Final.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youtu.be/xXdJSFY5JPU" TargetMode="External"/><Relationship Id="rId5" Type="http://schemas.openxmlformats.org/officeDocument/2006/relationships/hyperlink" Target="https://www.norcocollege.edu/services/enrollment/vrc/cpl/Pages/policy.aspx" TargetMode="External"/><Relationship Id="rId4" Type="http://schemas.openxmlformats.org/officeDocument/2006/relationships/hyperlink" Target="https://www.norcocollege.edu/services/enrollment/vrc/Pages/map.aspx" TargetMode="External"/><Relationship Id="rId9" Type="http://schemas.openxmlformats.org/officeDocument/2006/relationships/hyperlink" Target="https://files.eric.ed.gov/fulltext/ED602047.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leginfo.legislature.ca.gov/faces/billNavClient.xhtml?bill_id=201120120AB2462"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s://leginfo.legislature.ca.gov/faces/billNavClient.xhtml?bill_id=201720180AB178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SB1071"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asccc.org/resolutions/academic-credit-veterans-and-military-service-member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 b="1" dirty="0">
                <a:latin typeface="Calibri"/>
                <a:ea typeface="Calibri"/>
                <a:cs typeface="Calibri"/>
                <a:sym typeface="Calibri"/>
              </a:rPr>
              <a:t>Competency Based Education &amp; Credit for Prior Learning</a:t>
            </a: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ASCCC Curriculum Institute 2023 </a:t>
            </a:r>
          </a:p>
          <a:p>
            <a:endParaRPr lang="en-US" dirty="0"/>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2"/>
          <p:cNvSpPr txBox="1">
            <a:spLocks noGrp="1"/>
          </p:cNvSpPr>
          <p:nvPr>
            <p:ph type="title" idx="4294967295"/>
          </p:nvPr>
        </p:nvSpPr>
        <p:spPr>
          <a:xfrm>
            <a:off x="0" y="593725"/>
            <a:ext cx="11360150" cy="763588"/>
          </a:xfrm>
          <a:prstGeom prst="rect">
            <a:avLst/>
          </a:prstGeom>
        </p:spPr>
        <p:txBody>
          <a:bodyPr spcFirstLastPara="1" vert="horz" wrap="square" lIns="121900" tIns="121900" rIns="121900" bIns="121900" rtlCol="0" anchor="t" anchorCtr="0">
            <a:normAutofit/>
          </a:bodyPr>
          <a:lstStyle/>
          <a:p>
            <a:r>
              <a:rPr lang="en" sz="2933"/>
              <a:t>What’s different in CBE for Learners?</a:t>
            </a:r>
            <a:endParaRPr sz="2933" dirty="0"/>
          </a:p>
        </p:txBody>
      </p:sp>
      <p:graphicFrame>
        <p:nvGraphicFramePr>
          <p:cNvPr id="113" name="Google Shape;113;p22" descr="Continuation of chart on differences in traditional versus competency based education for students. "/>
          <p:cNvGraphicFramePr/>
          <p:nvPr>
            <p:extLst>
              <p:ext uri="{D42A27DB-BD31-4B8C-83A1-F6EECF244321}">
                <p14:modId xmlns:p14="http://schemas.microsoft.com/office/powerpoint/2010/main" val="887268102"/>
              </p:ext>
            </p:extLst>
          </p:nvPr>
        </p:nvGraphicFramePr>
        <p:xfrm>
          <a:off x="1270000" y="1661233"/>
          <a:ext cx="9652000" cy="4441317"/>
        </p:xfrm>
        <a:graphic>
          <a:graphicData uri="http://schemas.openxmlformats.org/drawingml/2006/table">
            <a:tbl>
              <a:tblPr firstRow="1">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801881">
                <a:tc>
                  <a:txBody>
                    <a:bodyPr/>
                    <a:lstStyle/>
                    <a:p>
                      <a:pPr marL="0" lvl="0" indent="0" algn="l" rtl="0">
                        <a:spcBef>
                          <a:spcPts val="0"/>
                        </a:spcBef>
                        <a:spcAft>
                          <a:spcPts val="0"/>
                        </a:spcAft>
                        <a:buNone/>
                      </a:pPr>
                      <a:r>
                        <a:rPr lang="en" sz="1400" b="1" baseline="0" dirty="0">
                          <a:latin typeface="+mj-lt"/>
                        </a:rPr>
                        <a:t>Student Success Consideration</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a:latin typeface="+mj-lt"/>
                        </a:rPr>
                        <a:t>Traditional </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a:latin typeface="+mj-lt"/>
                        </a:rPr>
                        <a:t>DA CBE</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dirty="0">
                          <a:latin typeface="+mj-lt"/>
                        </a:rPr>
                        <a:t>Impact on the Learner</a:t>
                      </a:r>
                      <a:endParaRPr sz="1400" b="1" baseline="0" dirty="0">
                        <a:latin typeface="+mj-lt"/>
                      </a:endParaRPr>
                    </a:p>
                  </a:txBody>
                  <a:tcPr marL="121900" marR="121900" marT="121900" marB="121900"/>
                </a:tc>
                <a:extLst>
                  <a:ext uri="{0D108BD9-81ED-4DB2-BD59-A6C34878D82A}">
                    <a16:rowId xmlns:a16="http://schemas.microsoft.com/office/drawing/2014/main" val="10000"/>
                  </a:ext>
                </a:extLst>
              </a:tr>
              <a:tr h="790832">
                <a:tc>
                  <a:txBody>
                    <a:bodyPr/>
                    <a:lstStyle/>
                    <a:p>
                      <a:pPr marL="0" lvl="0" indent="0" algn="l" rtl="0">
                        <a:spcBef>
                          <a:spcPts val="0"/>
                        </a:spcBef>
                        <a:spcAft>
                          <a:spcPts val="0"/>
                        </a:spcAft>
                        <a:buNone/>
                      </a:pPr>
                      <a:r>
                        <a:rPr lang="en" sz="1400" dirty="0"/>
                        <a:t>Term Length</a:t>
                      </a:r>
                      <a:endParaRPr sz="1400" dirty="0"/>
                    </a:p>
                  </a:txBody>
                  <a:tcPr marL="121900" marR="121900" marT="121900" marB="121900"/>
                </a:tc>
                <a:tc>
                  <a:txBody>
                    <a:bodyPr/>
                    <a:lstStyle/>
                    <a:p>
                      <a:pPr marL="0" lvl="0" indent="0" algn="l" rtl="0">
                        <a:spcBef>
                          <a:spcPts val="0"/>
                        </a:spcBef>
                        <a:spcAft>
                          <a:spcPts val="0"/>
                        </a:spcAft>
                        <a:buNone/>
                      </a:pPr>
                      <a:r>
                        <a:rPr lang="en" sz="1400" dirty="0"/>
                        <a:t>Semester/quarter</a:t>
                      </a:r>
                      <a:endParaRPr sz="1400" dirty="0"/>
                    </a:p>
                  </a:txBody>
                  <a:tcPr marL="121900" marR="121900" marT="121900" marB="121900"/>
                </a:tc>
                <a:tc>
                  <a:txBody>
                    <a:bodyPr/>
                    <a:lstStyle/>
                    <a:p>
                      <a:pPr marL="0" lvl="0" indent="0" algn="l" rtl="0">
                        <a:spcBef>
                          <a:spcPts val="0"/>
                        </a:spcBef>
                        <a:spcAft>
                          <a:spcPts val="0"/>
                        </a:spcAft>
                        <a:buNone/>
                      </a:pPr>
                      <a:r>
                        <a:rPr lang="en" sz="1400"/>
                        <a:t>Student paced and self-regulated</a:t>
                      </a:r>
                      <a:endParaRPr sz="1400" dirty="0"/>
                    </a:p>
                  </a:txBody>
                  <a:tcPr marL="121900" marR="121900" marT="121900" marB="121900"/>
                </a:tc>
                <a:tc>
                  <a:txBody>
                    <a:bodyPr/>
                    <a:lstStyle/>
                    <a:p>
                      <a:pPr marL="0" lvl="0" indent="0" algn="l" rtl="0">
                        <a:spcBef>
                          <a:spcPts val="0"/>
                        </a:spcBef>
                        <a:spcAft>
                          <a:spcPts val="0"/>
                        </a:spcAft>
                        <a:buNone/>
                      </a:pPr>
                      <a:r>
                        <a:rPr lang="en" sz="1400"/>
                        <a:t>Honors knowledge, emphasizes planning</a:t>
                      </a:r>
                      <a:endParaRPr sz="1400" dirty="0"/>
                    </a:p>
                  </a:txBody>
                  <a:tcPr marL="121900" marR="121900" marT="121900" marB="121900"/>
                </a:tc>
                <a:extLst>
                  <a:ext uri="{0D108BD9-81ED-4DB2-BD59-A6C34878D82A}">
                    <a16:rowId xmlns:a16="http://schemas.microsoft.com/office/drawing/2014/main" val="10001"/>
                  </a:ext>
                </a:extLst>
              </a:tr>
              <a:tr h="708454">
                <a:tc>
                  <a:txBody>
                    <a:bodyPr/>
                    <a:lstStyle/>
                    <a:p>
                      <a:pPr marL="0" lvl="0" indent="0" algn="l" rtl="0">
                        <a:spcBef>
                          <a:spcPts val="0"/>
                        </a:spcBef>
                        <a:spcAft>
                          <a:spcPts val="0"/>
                        </a:spcAft>
                        <a:buNone/>
                      </a:pPr>
                      <a:r>
                        <a:rPr lang="en" sz="1400"/>
                        <a:t>Grading/Rigor</a:t>
                      </a:r>
                      <a:endParaRPr sz="1400" dirty="0"/>
                    </a:p>
                  </a:txBody>
                  <a:tcPr marL="121900" marR="121900" marT="121900" marB="121900"/>
                </a:tc>
                <a:tc>
                  <a:txBody>
                    <a:bodyPr/>
                    <a:lstStyle/>
                    <a:p>
                      <a:pPr marL="0" lvl="0" indent="0" algn="l" rtl="0">
                        <a:spcBef>
                          <a:spcPts val="0"/>
                        </a:spcBef>
                        <a:spcAft>
                          <a:spcPts val="0"/>
                        </a:spcAft>
                        <a:buNone/>
                      </a:pPr>
                      <a:r>
                        <a:rPr lang="en" sz="1400"/>
                        <a:t>Traditional</a:t>
                      </a:r>
                      <a:endParaRPr sz="1400" dirty="0"/>
                    </a:p>
                  </a:txBody>
                  <a:tcPr marL="121900" marR="121900" marT="121900" marB="121900"/>
                </a:tc>
                <a:tc>
                  <a:txBody>
                    <a:bodyPr/>
                    <a:lstStyle/>
                    <a:p>
                      <a:pPr marL="0" lvl="0" indent="0" algn="l" rtl="0">
                        <a:spcBef>
                          <a:spcPts val="0"/>
                        </a:spcBef>
                        <a:spcAft>
                          <a:spcPts val="0"/>
                        </a:spcAft>
                        <a:buNone/>
                      </a:pPr>
                      <a:r>
                        <a:rPr lang="en" sz="1400" dirty="0"/>
                        <a:t>Mastery (Y/N) or higher</a:t>
                      </a:r>
                      <a:endParaRPr sz="1400" dirty="0"/>
                    </a:p>
                  </a:txBody>
                  <a:tcPr marL="121900" marR="121900" marT="121900" marB="121900"/>
                </a:tc>
                <a:tc>
                  <a:txBody>
                    <a:bodyPr/>
                    <a:lstStyle/>
                    <a:p>
                      <a:pPr marL="0" lvl="0" indent="0" algn="l" rtl="0">
                        <a:spcBef>
                          <a:spcPts val="0"/>
                        </a:spcBef>
                        <a:spcAft>
                          <a:spcPts val="0"/>
                        </a:spcAft>
                        <a:buNone/>
                      </a:pPr>
                      <a:r>
                        <a:rPr lang="en" sz="1400"/>
                        <a:t>Learning is ensured at a higher level</a:t>
                      </a:r>
                      <a:endParaRPr sz="1400" dirty="0"/>
                    </a:p>
                  </a:txBody>
                  <a:tcPr marL="121900" marR="121900" marT="121900" marB="121900"/>
                </a:tc>
                <a:extLst>
                  <a:ext uri="{0D108BD9-81ED-4DB2-BD59-A6C34878D82A}">
                    <a16:rowId xmlns:a16="http://schemas.microsoft.com/office/drawing/2014/main" val="10002"/>
                  </a:ext>
                </a:extLst>
              </a:tr>
              <a:tr h="799070">
                <a:tc>
                  <a:txBody>
                    <a:bodyPr/>
                    <a:lstStyle/>
                    <a:p>
                      <a:pPr marL="0" lvl="0" indent="0" algn="l" rtl="0">
                        <a:spcBef>
                          <a:spcPts val="0"/>
                        </a:spcBef>
                        <a:spcAft>
                          <a:spcPts val="0"/>
                        </a:spcAft>
                        <a:buNone/>
                      </a:pPr>
                      <a:r>
                        <a:rPr lang="en" sz="1400"/>
                        <a:t>Progress (Dual Transcripts)</a:t>
                      </a:r>
                      <a:endParaRPr sz="1400" dirty="0"/>
                    </a:p>
                  </a:txBody>
                  <a:tcPr marL="121900" marR="121900" marT="121900" marB="121900"/>
                </a:tc>
                <a:tc>
                  <a:txBody>
                    <a:bodyPr/>
                    <a:lstStyle/>
                    <a:p>
                      <a:pPr marL="0" lvl="0" indent="0" algn="l" rtl="0">
                        <a:spcBef>
                          <a:spcPts val="0"/>
                        </a:spcBef>
                        <a:spcAft>
                          <a:spcPts val="0"/>
                        </a:spcAft>
                        <a:buNone/>
                      </a:pPr>
                      <a:r>
                        <a:rPr lang="en" sz="1400"/>
                        <a:t>GPA or course completion</a:t>
                      </a:r>
                      <a:endParaRPr sz="1400" dirty="0"/>
                    </a:p>
                  </a:txBody>
                  <a:tcPr marL="121900" marR="121900" marT="121900" marB="121900"/>
                </a:tc>
                <a:tc>
                  <a:txBody>
                    <a:bodyPr/>
                    <a:lstStyle/>
                    <a:p>
                      <a:pPr marL="0" lvl="0" indent="0" algn="l" rtl="0">
                        <a:spcBef>
                          <a:spcPts val="0"/>
                        </a:spcBef>
                        <a:spcAft>
                          <a:spcPts val="0"/>
                        </a:spcAft>
                        <a:buNone/>
                      </a:pPr>
                      <a:r>
                        <a:rPr lang="en" sz="1400"/>
                        <a:t># of competencies mastered</a:t>
                      </a:r>
                      <a:endParaRPr sz="1400" dirty="0"/>
                    </a:p>
                  </a:txBody>
                  <a:tcPr marL="121900" marR="121900" marT="121900" marB="121900"/>
                </a:tc>
                <a:tc>
                  <a:txBody>
                    <a:bodyPr/>
                    <a:lstStyle/>
                    <a:p>
                      <a:pPr marL="0" lvl="0" indent="0" algn="l" rtl="0">
                        <a:spcBef>
                          <a:spcPts val="0"/>
                        </a:spcBef>
                        <a:spcAft>
                          <a:spcPts val="0"/>
                        </a:spcAft>
                        <a:buNone/>
                      </a:pPr>
                      <a:r>
                        <a:rPr lang="en" sz="1400"/>
                        <a:t>Learning more concrete/visualized</a:t>
                      </a:r>
                      <a:endParaRPr sz="1400" dirty="0"/>
                    </a:p>
                  </a:txBody>
                  <a:tcPr marL="121900" marR="121900" marT="121900" marB="121900"/>
                </a:tc>
                <a:extLst>
                  <a:ext uri="{0D108BD9-81ED-4DB2-BD59-A6C34878D82A}">
                    <a16:rowId xmlns:a16="http://schemas.microsoft.com/office/drawing/2014/main" val="10003"/>
                  </a:ext>
                </a:extLst>
              </a:tr>
              <a:tr h="1341080">
                <a:tc>
                  <a:txBody>
                    <a:bodyPr/>
                    <a:lstStyle/>
                    <a:p>
                      <a:pPr marL="0" lvl="0" indent="0" algn="l" rtl="0">
                        <a:spcBef>
                          <a:spcPts val="0"/>
                        </a:spcBef>
                        <a:spcAft>
                          <a:spcPts val="0"/>
                        </a:spcAft>
                        <a:buNone/>
                      </a:pPr>
                      <a:r>
                        <a:rPr lang="en" sz="1400" dirty="0"/>
                        <a:t>Belonging</a:t>
                      </a:r>
                      <a:endParaRPr sz="1400" dirty="0"/>
                    </a:p>
                  </a:txBody>
                  <a:tcPr marL="121900" marR="121900" marT="121900" marB="121900"/>
                </a:tc>
                <a:tc>
                  <a:txBody>
                    <a:bodyPr/>
                    <a:lstStyle/>
                    <a:p>
                      <a:pPr marL="0" lvl="0" indent="0" algn="l" rtl="0">
                        <a:spcBef>
                          <a:spcPts val="0"/>
                        </a:spcBef>
                        <a:spcAft>
                          <a:spcPts val="0"/>
                        </a:spcAft>
                        <a:buNone/>
                      </a:pPr>
                      <a:r>
                        <a:rPr lang="en" sz="1400"/>
                        <a:t>Arbitrary groups in courses</a:t>
                      </a:r>
                      <a:endParaRPr sz="1400" dirty="0"/>
                    </a:p>
                  </a:txBody>
                  <a:tcPr marL="121900" marR="121900" marT="121900" marB="121900"/>
                </a:tc>
                <a:tc>
                  <a:txBody>
                    <a:bodyPr/>
                    <a:lstStyle/>
                    <a:p>
                      <a:pPr marL="0" lvl="0" indent="0" algn="l" rtl="0">
                        <a:spcBef>
                          <a:spcPts val="0"/>
                        </a:spcBef>
                        <a:spcAft>
                          <a:spcPts val="0"/>
                        </a:spcAft>
                        <a:buNone/>
                      </a:pPr>
                      <a:r>
                        <a:rPr lang="en" sz="1400"/>
                        <a:t>“Day One” access to like-minded  peers</a:t>
                      </a:r>
                      <a:endParaRPr sz="1400" dirty="0"/>
                    </a:p>
                  </a:txBody>
                  <a:tcPr marL="121900" marR="121900" marT="121900" marB="121900"/>
                </a:tc>
                <a:tc>
                  <a:txBody>
                    <a:bodyPr/>
                    <a:lstStyle/>
                    <a:p>
                      <a:pPr marL="0" lvl="0" indent="0" algn="l" rtl="0">
                        <a:spcBef>
                          <a:spcPts val="0"/>
                        </a:spcBef>
                        <a:spcAft>
                          <a:spcPts val="0"/>
                        </a:spcAft>
                        <a:buNone/>
                      </a:pPr>
                      <a:r>
                        <a:rPr lang="en" sz="1400" dirty="0"/>
                        <a:t>Networking and social connections </a:t>
                      </a:r>
                      <a:endParaRPr sz="1400" dirty="0"/>
                    </a:p>
                  </a:txBody>
                  <a:tcPr marL="121900" marR="121900" marT="121900" marB="121900"/>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Title 5 Regulations around CBE </a:t>
            </a:r>
            <a:endParaRPr dirty="0"/>
          </a:p>
        </p:txBody>
      </p:sp>
      <p:sp>
        <p:nvSpPr>
          <p:cNvPr id="119" name="Google Shape;119;p23"/>
          <p:cNvSpPr txBox="1">
            <a:spLocks noGrp="1"/>
          </p:cNvSpPr>
          <p:nvPr>
            <p:ph type="body" idx="4294967295"/>
          </p:nvPr>
        </p:nvSpPr>
        <p:spPr>
          <a:xfrm>
            <a:off x="757880" y="1536700"/>
            <a:ext cx="10602269" cy="4554538"/>
          </a:xfrm>
          <a:prstGeom prst="rect">
            <a:avLst/>
          </a:prstGeom>
        </p:spPr>
        <p:txBody>
          <a:bodyPr spcFirstLastPara="1" vert="horz" wrap="square" lIns="121900" tIns="121900" rIns="121900" bIns="121900" rtlCol="0" anchor="t" anchorCtr="0">
            <a:normAutofit lnSpcReduction="10000"/>
          </a:bodyPr>
          <a:lstStyle/>
          <a:p>
            <a:r>
              <a:rPr lang="en" dirty="0"/>
              <a:t>Series of regulations specifically for CBE (§55270 -  § 55270.13)</a:t>
            </a:r>
            <a:endParaRPr dirty="0"/>
          </a:p>
          <a:p>
            <a:r>
              <a:rPr lang="en" dirty="0"/>
              <a:t>Considered “Alternative Instructional Methodologies” but much more…</a:t>
            </a:r>
            <a:endParaRPr dirty="0"/>
          </a:p>
          <a:p>
            <a:r>
              <a:rPr lang="en" dirty="0"/>
              <a:t> Regulations define the following:</a:t>
            </a:r>
            <a:endParaRPr dirty="0"/>
          </a:p>
          <a:p>
            <a:pPr lvl="1"/>
            <a:r>
              <a:rPr lang="en" dirty="0"/>
              <a:t>CBE direct assessment definitions and standards of “course-to-competency” equivalence</a:t>
            </a:r>
            <a:endParaRPr dirty="0"/>
          </a:p>
          <a:p>
            <a:pPr lvl="1"/>
            <a:r>
              <a:rPr lang="en" dirty="0"/>
              <a:t>Program approval requirements</a:t>
            </a:r>
            <a:endParaRPr dirty="0"/>
          </a:p>
          <a:p>
            <a:pPr lvl="1"/>
            <a:r>
              <a:rPr lang="en" dirty="0"/>
              <a:t>Academic standards for local curriculum approval</a:t>
            </a:r>
            <a:endParaRPr dirty="0"/>
          </a:p>
          <a:p>
            <a:pPr lvl="1"/>
            <a:r>
              <a:rPr lang="en" dirty="0"/>
              <a:t>Faculty selection and workload</a:t>
            </a:r>
            <a:endParaRPr dirty="0"/>
          </a:p>
          <a:p>
            <a:pPr lvl="1"/>
            <a:r>
              <a:rPr lang="en" dirty="0"/>
              <a:t>Expectations for regular and substantive interaction</a:t>
            </a:r>
            <a:endParaRPr dirty="0"/>
          </a:p>
          <a:p>
            <a:pPr lvl="1"/>
            <a:r>
              <a:rPr lang="en" dirty="0"/>
              <a:t>Standards of student support for direct assessment instruction</a:t>
            </a:r>
            <a:endParaRPr dirty="0"/>
          </a:p>
          <a:p>
            <a:pPr lvl="1"/>
            <a:r>
              <a:rPr lang="en" dirty="0"/>
              <a:t>Grading and recordkeeping symbols</a:t>
            </a:r>
            <a:endParaRPr dirty="0"/>
          </a:p>
          <a:p>
            <a:pPr lvl="1"/>
            <a:r>
              <a:rPr lang="en" dirty="0"/>
              <a:t>Student repetition of instructional work</a:t>
            </a:r>
            <a:endParaRPr dirty="0"/>
          </a:p>
          <a:p>
            <a:pPr lvl="1"/>
            <a:r>
              <a:rPr lang="en" dirty="0"/>
              <a:t>Academic calendar requirements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Faculty Roles and Competency-Based Education</a:t>
            </a:r>
            <a:endParaRPr dirty="0"/>
          </a:p>
        </p:txBody>
      </p:sp>
      <p:sp>
        <p:nvSpPr>
          <p:cNvPr id="125" name="Google Shape;125;p24"/>
          <p:cNvSpPr txBox="1">
            <a:spLocks noGrp="1"/>
          </p:cNvSpPr>
          <p:nvPr>
            <p:ph type="body" idx="4294967295"/>
          </p:nvPr>
        </p:nvSpPr>
        <p:spPr>
          <a:xfrm>
            <a:off x="922638" y="1768475"/>
            <a:ext cx="10437512" cy="4554538"/>
          </a:xfrm>
          <a:prstGeom prst="rect">
            <a:avLst/>
          </a:prstGeom>
        </p:spPr>
        <p:txBody>
          <a:bodyPr spcFirstLastPara="1" vert="horz" wrap="square" lIns="121900" tIns="121900" rIns="121900" bIns="121900" rtlCol="0" anchor="t" anchorCtr="0">
            <a:normAutofit/>
          </a:bodyPr>
          <a:lstStyle/>
          <a:p>
            <a:r>
              <a:rPr lang="en" dirty="0"/>
              <a:t>CBE offers opportunity for new instructional models</a:t>
            </a:r>
            <a:endParaRPr dirty="0"/>
          </a:p>
          <a:p>
            <a:r>
              <a:rPr lang="en" dirty="0"/>
              <a:t>Faculty duties can be split across a team of faculty; referred to as “unbundled faculty”</a:t>
            </a:r>
            <a:endParaRPr dirty="0"/>
          </a:p>
          <a:p>
            <a:pPr lvl="1"/>
            <a:r>
              <a:rPr lang="en" dirty="0"/>
              <a:t>Faculty curriculum designers (writing competency statements) </a:t>
            </a:r>
            <a:endParaRPr dirty="0"/>
          </a:p>
          <a:p>
            <a:pPr lvl="1"/>
            <a:r>
              <a:rPr lang="en" dirty="0"/>
              <a:t>Faculty instructional designers (creating instructional content)</a:t>
            </a:r>
            <a:endParaRPr dirty="0"/>
          </a:p>
          <a:p>
            <a:pPr lvl="1"/>
            <a:r>
              <a:rPr lang="en" dirty="0"/>
              <a:t>Assessment faculty (formative and summative assessment) </a:t>
            </a:r>
            <a:endParaRPr dirty="0"/>
          </a:p>
          <a:p>
            <a:pPr lvl="1"/>
            <a:r>
              <a:rPr lang="en" dirty="0"/>
              <a:t>Coaching faculty (student progress monitoring and relationship-building) </a:t>
            </a:r>
            <a:endParaRPr dirty="0"/>
          </a:p>
          <a:p>
            <a:pPr lvl="1"/>
            <a:r>
              <a:rPr lang="en" dirty="0"/>
              <a:t> Others…?</a:t>
            </a:r>
            <a:endParaRPr dirty="0"/>
          </a:p>
          <a:p>
            <a:r>
              <a:rPr lang="en" dirty="0"/>
              <a:t>Requires reimagining of traditional approaches to faculty compensation and extensive professional development that supports collaborative work</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Responsibilities of the Academic Senate</a:t>
            </a:r>
            <a:endParaRPr dirty="0"/>
          </a:p>
        </p:txBody>
      </p:sp>
      <p:sp>
        <p:nvSpPr>
          <p:cNvPr id="131" name="Google Shape;131;p25"/>
          <p:cNvSpPr txBox="1">
            <a:spLocks noGrp="1"/>
          </p:cNvSpPr>
          <p:nvPr>
            <p:ph type="body" idx="4294967295"/>
          </p:nvPr>
        </p:nvSpPr>
        <p:spPr>
          <a:xfrm>
            <a:off x="955588" y="1536700"/>
            <a:ext cx="10404561" cy="4554538"/>
          </a:xfrm>
          <a:prstGeom prst="rect">
            <a:avLst/>
          </a:prstGeom>
        </p:spPr>
        <p:txBody>
          <a:bodyPr spcFirstLastPara="1" vert="horz" wrap="square" lIns="121900" tIns="121900" rIns="121900" bIns="121900" rtlCol="0" anchor="t" anchorCtr="0">
            <a:normAutofit lnSpcReduction="10000"/>
          </a:bodyPr>
          <a:lstStyle/>
          <a:p>
            <a:r>
              <a:rPr lang="en" dirty="0"/>
              <a:t>Senates or Curriculum Committees, when delegated, develop standards for instruction and approval processes</a:t>
            </a:r>
            <a:endParaRPr dirty="0"/>
          </a:p>
          <a:p>
            <a:pPr lvl="1">
              <a:lnSpc>
                <a:spcPct val="115000"/>
              </a:lnSpc>
              <a:buAutoNum type="alphaLcParenR"/>
            </a:pPr>
            <a:r>
              <a:rPr lang="en" dirty="0"/>
              <a:t>Competency approval (competencies are crosswalked to traditional credit-bearing courses)</a:t>
            </a:r>
            <a:endParaRPr dirty="0"/>
          </a:p>
          <a:p>
            <a:pPr lvl="1">
              <a:lnSpc>
                <a:spcPct val="115000"/>
              </a:lnSpc>
              <a:buAutoNum type="alphaLcParenR"/>
            </a:pPr>
            <a:r>
              <a:rPr lang="en" dirty="0"/>
              <a:t>Documentation of program competencies</a:t>
            </a:r>
            <a:endParaRPr dirty="0"/>
          </a:p>
          <a:p>
            <a:pPr lvl="1">
              <a:lnSpc>
                <a:spcPct val="115000"/>
              </a:lnSpc>
              <a:buAutoNum type="alphaLcParenR"/>
            </a:pPr>
            <a:r>
              <a:rPr lang="en" dirty="0"/>
              <a:t>Professional development needs</a:t>
            </a:r>
            <a:endParaRPr dirty="0"/>
          </a:p>
          <a:p>
            <a:pPr lvl="1">
              <a:lnSpc>
                <a:spcPct val="115000"/>
              </a:lnSpc>
              <a:buAutoNum type="alphaLcParenR"/>
            </a:pPr>
            <a:r>
              <a:rPr lang="en" dirty="0"/>
              <a:t>Standards of regular and substantive interaction</a:t>
            </a:r>
            <a:endParaRPr dirty="0"/>
          </a:p>
          <a:p>
            <a:pPr lvl="1">
              <a:lnSpc>
                <a:spcPct val="115000"/>
              </a:lnSpc>
              <a:buAutoNum type="alphaLcParenR"/>
            </a:pPr>
            <a:r>
              <a:rPr lang="en" dirty="0"/>
              <a:t>Program evaluation  </a:t>
            </a:r>
            <a:endParaRPr dirty="0"/>
          </a:p>
          <a:p>
            <a:r>
              <a:rPr lang="en" dirty="0"/>
              <a:t>Senate involvement in general education conversation and graduation requirements expected in CBE programs</a:t>
            </a:r>
            <a:endParaRPr dirty="0"/>
          </a:p>
          <a:p>
            <a:r>
              <a:rPr lang="en" dirty="0"/>
              <a:t>Faculty leadership involved in conversations regarding transfer and the required “CBE Transcript”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Major Conversations for Your College</a:t>
            </a:r>
            <a:endParaRPr dirty="0"/>
          </a:p>
        </p:txBody>
      </p:sp>
      <p:sp>
        <p:nvSpPr>
          <p:cNvPr id="137" name="Google Shape;137;p26"/>
          <p:cNvSpPr txBox="1">
            <a:spLocks noGrp="1"/>
          </p:cNvSpPr>
          <p:nvPr>
            <p:ph type="body" idx="4294967295"/>
          </p:nvPr>
        </p:nvSpPr>
        <p:spPr>
          <a:xfrm>
            <a:off x="930876" y="1536700"/>
            <a:ext cx="10429274" cy="4554538"/>
          </a:xfrm>
          <a:prstGeom prst="rect">
            <a:avLst/>
          </a:prstGeom>
        </p:spPr>
        <p:txBody>
          <a:bodyPr spcFirstLastPara="1" vert="horz" wrap="square" lIns="121900" tIns="121900" rIns="121900" bIns="121900" rtlCol="0" anchor="t" anchorCtr="0">
            <a:normAutofit/>
          </a:bodyPr>
          <a:lstStyle/>
          <a:p>
            <a:r>
              <a:rPr lang="en" dirty="0"/>
              <a:t>Technology infrastructure for instruction (Canvas), tracking student enrollment, competency completion, and MIS reporting for funding</a:t>
            </a:r>
            <a:endParaRPr dirty="0"/>
          </a:p>
          <a:p>
            <a:r>
              <a:rPr lang="en" dirty="0"/>
              <a:t>Financial aid policies and processes for tracking satisfactory academic progress, aid disbursement and Return to Title IV policies (R2T4)</a:t>
            </a:r>
            <a:endParaRPr dirty="0"/>
          </a:p>
          <a:p>
            <a:r>
              <a:rPr lang="en" dirty="0"/>
              <a:t>“Redirection” policies to support students who decide to return to traditional courses without losing credit for the competencies they’ve completed (requires curriculum crosswalks between competencies and traditional courses) </a:t>
            </a:r>
            <a:endParaRPr dirty="0"/>
          </a:p>
          <a:p>
            <a:r>
              <a:rPr lang="en" dirty="0"/>
              <a:t>Student supports for the nontraditional CBE student who works at their own pace </a:t>
            </a:r>
            <a:endParaRPr dirty="0"/>
          </a:p>
          <a:p>
            <a:r>
              <a:rPr lang="en" dirty="0"/>
              <a:t>Metrics for measuring success and impact will differ from traditional program evaluation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3" name="Google Shape;143;p27" descr="Infographic comparing Credit for Prior Learning and Competency Based Education "/>
          <p:cNvPicPr preferRelativeResize="0"/>
          <p:nvPr/>
        </p:nvPicPr>
        <p:blipFill>
          <a:blip r:embed="rId3">
            <a:alphaModFix/>
          </a:blip>
          <a:stretch>
            <a:fillRect/>
          </a:stretch>
        </p:blipFill>
        <p:spPr>
          <a:xfrm>
            <a:off x="2793281" y="1"/>
            <a:ext cx="6605441" cy="6858001"/>
          </a:xfrm>
          <a:prstGeom prst="rect">
            <a:avLst/>
          </a:prstGeom>
          <a:noFill/>
          <a:ln>
            <a:noFill/>
          </a:ln>
        </p:spPr>
      </p:pic>
      <p:sp>
        <p:nvSpPr>
          <p:cNvPr id="2" name="Title 1">
            <a:extLst>
              <a:ext uri="{FF2B5EF4-FFF2-40B4-BE49-F238E27FC236}">
                <a16:creationId xmlns:a16="http://schemas.microsoft.com/office/drawing/2014/main" id="{0B7D58E8-1DED-488D-8B12-2C00FEF18800}"/>
              </a:ext>
            </a:extLst>
          </p:cNvPr>
          <p:cNvSpPr>
            <a:spLocks noGrp="1"/>
          </p:cNvSpPr>
          <p:nvPr>
            <p:ph type="title" idx="4294967295"/>
          </p:nvPr>
        </p:nvSpPr>
        <p:spPr>
          <a:xfrm>
            <a:off x="191386" y="365125"/>
            <a:ext cx="11162414" cy="1325563"/>
          </a:xfrm>
        </p:spPr>
        <p:txBody>
          <a:bodyPr/>
          <a:lstStyle/>
          <a:p>
            <a:r>
              <a:rPr lang="en-US" dirty="0">
                <a:solidFill>
                  <a:schemeClr val="bg1"/>
                </a:solidFill>
              </a:rPr>
              <a:t>Infographic</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Resources </a:t>
            </a:r>
            <a:endParaRPr dirty="0"/>
          </a:p>
        </p:txBody>
      </p:sp>
      <p:sp>
        <p:nvSpPr>
          <p:cNvPr id="149" name="Google Shape;149;p28"/>
          <p:cNvSpPr txBox="1">
            <a:spLocks noGrp="1"/>
          </p:cNvSpPr>
          <p:nvPr>
            <p:ph type="body" idx="4294967295"/>
          </p:nvPr>
        </p:nvSpPr>
        <p:spPr>
          <a:xfrm>
            <a:off x="1037968" y="1536700"/>
            <a:ext cx="10322182" cy="5180013"/>
          </a:xfrm>
          <a:prstGeom prst="rect">
            <a:avLst/>
          </a:prstGeom>
        </p:spPr>
        <p:txBody>
          <a:bodyPr spcFirstLastPara="1" vert="horz" wrap="square" lIns="121900" tIns="121900" rIns="121900" bIns="121900" rtlCol="0" anchor="t" anchorCtr="0">
            <a:normAutofit/>
          </a:bodyPr>
          <a:lstStyle/>
          <a:p>
            <a:r>
              <a:rPr lang="en" u="sng" dirty="0">
                <a:solidFill>
                  <a:schemeClr val="hlink"/>
                </a:solidFill>
                <a:hlinkClick r:id="rId3"/>
              </a:rPr>
              <a:t>What is Competency-Based Education?</a:t>
            </a:r>
            <a:r>
              <a:rPr lang="en" dirty="0"/>
              <a:t> (C-BEN, 1:35 video)</a:t>
            </a:r>
            <a:endParaRPr dirty="0"/>
          </a:p>
          <a:p>
            <a:r>
              <a:rPr lang="en" u="sng" dirty="0">
                <a:solidFill>
                  <a:schemeClr val="hlink"/>
                </a:solidFill>
                <a:hlinkClick r:id="rId4"/>
              </a:rPr>
              <a:t>Title 5 Regulations for CBE § 55270 - 55270.13</a:t>
            </a:r>
            <a:endParaRPr dirty="0"/>
          </a:p>
          <a:p>
            <a:r>
              <a:rPr lang="en" u="sng" dirty="0">
                <a:solidFill>
                  <a:schemeClr val="hlink"/>
                </a:solidFill>
                <a:hlinkClick r:id="rId5"/>
              </a:rPr>
              <a:t>Competency-Based Education Network</a:t>
            </a:r>
            <a:endParaRPr dirty="0"/>
          </a:p>
          <a:p>
            <a:r>
              <a:rPr lang="en" u="sng" dirty="0">
                <a:solidFill>
                  <a:schemeClr val="hlink"/>
                </a:solidFill>
                <a:hlinkClick r:id="rId6"/>
              </a:rPr>
              <a:t>Canvas CBE Hub</a:t>
            </a:r>
            <a:endParaRPr dirty="0"/>
          </a:p>
          <a:p>
            <a:r>
              <a:rPr lang="en" u="sng" dirty="0">
                <a:solidFill>
                  <a:schemeClr val="hlink"/>
                </a:solidFill>
                <a:hlinkClick r:id="rId7"/>
              </a:rPr>
              <a:t>CBE vs. CPL Infographic and Article</a:t>
            </a:r>
            <a:r>
              <a:rPr lang="en" dirty="0"/>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2309800" y="1891933"/>
            <a:ext cx="7761200" cy="2017200"/>
          </a:xfrm>
          <a:prstGeom prst="rect">
            <a:avLst/>
          </a:prstGeom>
        </p:spPr>
        <p:txBody>
          <a:bodyPr spcFirstLastPara="1" vert="horz" wrap="square" lIns="121900" tIns="121900" rIns="121900" bIns="121900" rtlCol="0" anchor="t" anchorCtr="0">
            <a:noAutofit/>
          </a:bodyPr>
          <a:lstStyle/>
          <a:p>
            <a:pPr algn="ctr"/>
            <a:r>
              <a:rPr lang="en" sz="13333" dirty="0"/>
              <a:t>BREAK</a:t>
            </a:r>
            <a:endParaRPr sz="2667" dirty="0"/>
          </a:p>
          <a:p>
            <a:pPr algn="ctr"/>
            <a:r>
              <a:rPr lang="en" sz="2667" dirty="0"/>
              <a:t>Between CBE and CPL for Slide Purposes Only</a:t>
            </a:r>
            <a:endParaRPr sz="2667" dirty="0"/>
          </a:p>
          <a:p>
            <a:pPr algn="ctr"/>
            <a:endParaRPr sz="266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311033" y="522600"/>
            <a:ext cx="6553200" cy="2906400"/>
          </a:xfrm>
          <a:prstGeom prst="rect">
            <a:avLst/>
          </a:prstGeom>
        </p:spPr>
        <p:txBody>
          <a:bodyPr spcFirstLastPara="1" vert="horz" wrap="square" lIns="121900" tIns="121900" rIns="121900" bIns="121900" rtlCol="0" anchor="t" anchorCtr="0">
            <a:noAutofit/>
          </a:bodyPr>
          <a:lstStyle/>
          <a:p>
            <a:pPr algn="ctr"/>
            <a:r>
              <a:rPr lang="en" sz="6000" b="1" dirty="0"/>
              <a:t>Credit for Prior Learning</a:t>
            </a:r>
            <a:endParaRPr sz="6000" b="1" dirty="0"/>
          </a:p>
          <a:p>
            <a:pPr algn="ctr"/>
            <a:r>
              <a:rPr lang="en" sz="6000" b="1" dirty="0"/>
              <a:t>(CPL)</a:t>
            </a:r>
            <a:endParaRPr sz="6000" b="1" dirty="0"/>
          </a:p>
        </p:txBody>
      </p:sp>
      <p:sp>
        <p:nvSpPr>
          <p:cNvPr id="160" name="Google Shape;160;p30"/>
          <p:cNvSpPr txBox="1">
            <a:spLocks noGrp="1"/>
          </p:cNvSpPr>
          <p:nvPr>
            <p:ph type="body" idx="1"/>
          </p:nvPr>
        </p:nvSpPr>
        <p:spPr>
          <a:xfrm>
            <a:off x="157500" y="3795867"/>
            <a:ext cx="7029600" cy="2977600"/>
          </a:xfrm>
          <a:prstGeom prst="rect">
            <a:avLst/>
          </a:prstGeom>
        </p:spPr>
        <p:txBody>
          <a:bodyPr spcFirstLastPara="1" vert="horz" wrap="square" lIns="121900" tIns="121900" rIns="121900" bIns="121900" rtlCol="0" anchor="t" anchorCtr="0">
            <a:noAutofit/>
          </a:bodyPr>
          <a:lstStyle/>
          <a:p>
            <a:pPr marL="0" indent="0" algn="ctr">
              <a:lnSpc>
                <a:spcPct val="100000"/>
              </a:lnSpc>
              <a:buNone/>
            </a:pPr>
            <a:r>
              <a:rPr lang="en" sz="3200" b="1"/>
              <a:t>Dr. Sigrid Williams, Ed.D., MPA</a:t>
            </a:r>
            <a:endParaRPr sz="3200" b="1" dirty="0"/>
          </a:p>
          <a:p>
            <a:pPr marL="0" indent="0" algn="ctr">
              <a:lnSpc>
                <a:spcPct val="100000"/>
              </a:lnSpc>
              <a:buNone/>
            </a:pPr>
            <a:r>
              <a:rPr lang="en"/>
              <a:t>CPL Coordinator, Norco College</a:t>
            </a:r>
            <a:endParaRPr dirty="0"/>
          </a:p>
          <a:p>
            <a:pPr marL="0" indent="0" algn="ctr">
              <a:lnSpc>
                <a:spcPct val="100000"/>
              </a:lnSpc>
              <a:buNone/>
            </a:pPr>
            <a:r>
              <a:rPr lang="en"/>
              <a:t>Associate Professor in ADJ</a:t>
            </a:r>
            <a:endParaRPr dirty="0"/>
          </a:p>
          <a:p>
            <a:pPr marL="0" indent="0" algn="ctr">
              <a:lnSpc>
                <a:spcPct val="100000"/>
              </a:lnSpc>
              <a:buNone/>
            </a:pPr>
            <a:endParaRPr dirty="0"/>
          </a:p>
          <a:p>
            <a:pPr marL="0" indent="0" algn="ctr">
              <a:lnSpc>
                <a:spcPct val="100000"/>
              </a:lnSpc>
              <a:buNone/>
            </a:pPr>
            <a:r>
              <a:rPr lang="en" sz="3200" b="1"/>
              <a:t>Terence Nelson, MEd., MS</a:t>
            </a:r>
            <a:endParaRPr sz="3200" b="1" dirty="0"/>
          </a:p>
          <a:p>
            <a:pPr marL="0" indent="0" algn="ctr">
              <a:lnSpc>
                <a:spcPct val="100000"/>
              </a:lnSpc>
              <a:buNone/>
            </a:pPr>
            <a:r>
              <a:rPr lang="en"/>
              <a:t>Director of Academic Programs &amp; Inst. P‘ships</a:t>
            </a:r>
            <a:endParaRPr dirty="0"/>
          </a:p>
          <a:p>
            <a:pPr marL="0" indent="0" algn="ctr">
              <a:lnSpc>
                <a:spcPct val="100000"/>
              </a:lnSpc>
              <a:buNone/>
            </a:pPr>
            <a:r>
              <a:rPr lang="en"/>
              <a:t>CA MAP Initiative</a:t>
            </a:r>
            <a:endParaRPr dirty="0"/>
          </a:p>
        </p:txBody>
      </p:sp>
      <p:pic>
        <p:nvPicPr>
          <p:cNvPr id="161" name="Google Shape;161;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34796" y="0"/>
            <a:ext cx="5157201" cy="6858000"/>
          </a:xfrm>
          <a:prstGeom prst="rect">
            <a:avLst/>
          </a:prstGeom>
          <a:noFill/>
          <a:ln>
            <a:noFill/>
          </a:ln>
        </p:spPr>
      </p:pic>
      <p:sp>
        <p:nvSpPr>
          <p:cNvPr id="162" name="Google Shape;162;p30"/>
          <p:cNvSpPr txBox="1"/>
          <p:nvPr/>
        </p:nvSpPr>
        <p:spPr>
          <a:xfrm rot="5400000">
            <a:off x="9289367" y="2624155"/>
            <a:ext cx="5617600" cy="369291"/>
          </a:xfrm>
          <a:prstGeom prst="rect">
            <a:avLst/>
          </a:prstGeom>
          <a:noFill/>
          <a:ln>
            <a:noFill/>
          </a:ln>
        </p:spPr>
        <p:txBody>
          <a:bodyPr spcFirstLastPara="1" wrap="square" lIns="121900" tIns="121900" rIns="121900" bIns="121900" anchor="t" anchorCtr="0">
            <a:spAutoFit/>
          </a:bodyPr>
          <a:lstStyle/>
          <a:p>
            <a:r>
              <a:rPr lang="en" sz="800">
                <a:solidFill>
                  <a:schemeClr val="dk1"/>
                </a:solidFill>
              </a:rPr>
              <a:t>Photo: https://www.freepik.com/premium-photo/students-friends-meeting-discussion-studying-concept_4404556.htm</a:t>
            </a:r>
            <a:endParaRPr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667" b="1">
                <a:solidFill>
                  <a:srgbClr val="1C3965"/>
                </a:solidFill>
                <a:latin typeface="Calibri"/>
                <a:ea typeface="Calibri"/>
                <a:cs typeface="Calibri"/>
                <a:sym typeface="Calibri"/>
              </a:rPr>
              <a:t>California Ed. Code, Title 5, Section 55050 </a:t>
            </a:r>
            <a:endParaRPr sz="4667" dirty="0"/>
          </a:p>
        </p:txBody>
      </p:sp>
      <p:sp>
        <p:nvSpPr>
          <p:cNvPr id="168" name="Google Shape;168;p31"/>
          <p:cNvSpPr txBox="1">
            <a:spLocks noGrp="1"/>
          </p:cNvSpPr>
          <p:nvPr>
            <p:ph type="body" idx="4294967295"/>
          </p:nvPr>
        </p:nvSpPr>
        <p:spPr>
          <a:xfrm>
            <a:off x="1342768" y="1747838"/>
            <a:ext cx="9029957" cy="4164012"/>
          </a:xfrm>
          <a:prstGeom prst="rect">
            <a:avLst/>
          </a:prstGeom>
        </p:spPr>
        <p:txBody>
          <a:bodyPr spcFirstLastPara="1" vert="horz" wrap="square" lIns="121900" tIns="121900" rIns="121900" bIns="121900" rtlCol="0" anchor="t" anchorCtr="0">
            <a:noAutofit/>
          </a:bodyPr>
          <a:lstStyle/>
          <a:p>
            <a:pPr indent="0">
              <a:buNone/>
            </a:pPr>
            <a:r>
              <a:rPr lang="en" sz="3733" dirty="0">
                <a:solidFill>
                  <a:schemeClr val="accent2"/>
                </a:solidFill>
                <a:highlight>
                  <a:srgbClr val="FAFAFA"/>
                </a:highlight>
                <a:latin typeface="Times New Roman"/>
                <a:ea typeface="Times New Roman"/>
                <a:cs typeface="Times New Roman"/>
                <a:sym typeface="Times New Roman"/>
              </a:rPr>
              <a:t>(a) The governing board of each community college district </a:t>
            </a:r>
            <a:r>
              <a:rPr lang="en" sz="3733" b="1" dirty="0">
                <a:solidFill>
                  <a:srgbClr val="FF0000"/>
                </a:solidFill>
                <a:highlight>
                  <a:srgbClr val="FAFAFA"/>
                </a:highlight>
                <a:latin typeface="Times New Roman"/>
                <a:ea typeface="Times New Roman"/>
                <a:cs typeface="Times New Roman"/>
                <a:sym typeface="Times New Roman"/>
              </a:rPr>
              <a:t>shall</a:t>
            </a:r>
            <a:r>
              <a:rPr lang="en" sz="3733" dirty="0">
                <a:solidFill>
                  <a:schemeClr val="accent2"/>
                </a:solidFill>
                <a:highlight>
                  <a:srgbClr val="FAFAFA"/>
                </a:highlight>
                <a:latin typeface="Times New Roman"/>
                <a:ea typeface="Times New Roman"/>
                <a:cs typeface="Times New Roman"/>
                <a:sym typeface="Times New Roman"/>
              </a:rPr>
              <a:t> adopt and publish policies pertaining to credit for prior learning. The </a:t>
            </a:r>
            <a:r>
              <a:rPr lang="en" sz="3733" b="1" dirty="0">
                <a:solidFill>
                  <a:srgbClr val="FF0000"/>
                </a:solidFill>
                <a:highlight>
                  <a:srgbClr val="FAFAFA"/>
                </a:highlight>
                <a:latin typeface="Times New Roman"/>
                <a:ea typeface="Times New Roman"/>
                <a:cs typeface="Times New Roman"/>
                <a:sym typeface="Times New Roman"/>
              </a:rPr>
              <a:t>policies shall be transparent and accessible to all stakeholders</a:t>
            </a:r>
            <a:r>
              <a:rPr lang="en" sz="3733" dirty="0">
                <a:solidFill>
                  <a:schemeClr val="accent2"/>
                </a:solidFill>
                <a:highlight>
                  <a:srgbClr val="FAFAFA"/>
                </a:highlight>
                <a:latin typeface="Times New Roman"/>
                <a:ea typeface="Times New Roman"/>
                <a:cs typeface="Times New Roman"/>
                <a:sym typeface="Times New Roman"/>
              </a:rPr>
              <a:t>, published at least in college catalogs…</a:t>
            </a:r>
            <a:endParaRPr sz="37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267" b="1" dirty="0"/>
              <a:t>Presenters </a:t>
            </a:r>
            <a:endParaRPr sz="4267" b="1" dirty="0"/>
          </a:p>
        </p:txBody>
      </p:sp>
      <p:sp>
        <p:nvSpPr>
          <p:cNvPr id="61" name="Google Shape;61;p14"/>
          <p:cNvSpPr txBox="1">
            <a:spLocks noGrp="1"/>
          </p:cNvSpPr>
          <p:nvPr>
            <p:ph type="body" idx="4294967295"/>
          </p:nvPr>
        </p:nvSpPr>
        <p:spPr>
          <a:xfrm>
            <a:off x="1584325" y="1909763"/>
            <a:ext cx="10607675" cy="4554537"/>
          </a:xfrm>
          <a:prstGeom prst="rect">
            <a:avLst/>
          </a:prstGeom>
        </p:spPr>
        <p:txBody>
          <a:bodyPr spcFirstLastPara="1" vert="horz" wrap="square" lIns="121900" tIns="121900" rIns="121900" bIns="121900" rtlCol="0" anchor="t" anchorCtr="0">
            <a:normAutofit/>
          </a:bodyPr>
          <a:lstStyle/>
          <a:p>
            <a:pPr marL="0" indent="0">
              <a:buNone/>
            </a:pPr>
            <a:r>
              <a:rPr lang="en" sz="3733"/>
              <a:t>Leticia Barajas, East Los Angeles College </a:t>
            </a:r>
            <a:endParaRPr sz="3733" dirty="0"/>
          </a:p>
          <a:p>
            <a:pPr marL="0" indent="0">
              <a:spcBef>
                <a:spcPts val="1600"/>
              </a:spcBef>
              <a:buNone/>
            </a:pPr>
            <a:r>
              <a:rPr lang="en" sz="3733"/>
              <a:t>Randy Beach, Southwestern College </a:t>
            </a:r>
            <a:endParaRPr sz="3733" dirty="0"/>
          </a:p>
          <a:p>
            <a:pPr marL="0" indent="0">
              <a:spcBef>
                <a:spcPts val="1600"/>
              </a:spcBef>
              <a:buNone/>
            </a:pPr>
            <a:r>
              <a:rPr lang="en" sz="3733"/>
              <a:t>Stephanie Curry, ASCCC Area A Representative </a:t>
            </a:r>
            <a:endParaRPr sz="3733" dirty="0"/>
          </a:p>
          <a:p>
            <a:pPr marL="0" indent="0">
              <a:spcBef>
                <a:spcPts val="1600"/>
              </a:spcBef>
              <a:buNone/>
            </a:pPr>
            <a:r>
              <a:rPr lang="en" sz="3733"/>
              <a:t>Dr. Sigrid Williams, Norco College </a:t>
            </a:r>
            <a:endParaRPr sz="3733" dirty="0"/>
          </a:p>
          <a:p>
            <a:pPr marL="0" indent="0">
              <a:spcBef>
                <a:spcPts val="1600"/>
              </a:spcBef>
              <a:spcAft>
                <a:spcPts val="1600"/>
              </a:spcAft>
              <a:buNone/>
            </a:pPr>
            <a:r>
              <a:rPr lang="en" sz="3733"/>
              <a:t>Terence Nelson, (via Zoom) CA MAP Initiative</a:t>
            </a:r>
            <a:endParaRPr sz="3733"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667" b="1">
                <a:solidFill>
                  <a:srgbClr val="1C3965"/>
                </a:solidFill>
                <a:latin typeface="Calibri"/>
                <a:ea typeface="Calibri"/>
                <a:cs typeface="Calibri"/>
                <a:sym typeface="Calibri"/>
              </a:rPr>
              <a:t>California Ed. Code, Title 5, Section 55050 </a:t>
            </a:r>
            <a:endParaRPr sz="4667" dirty="0"/>
          </a:p>
        </p:txBody>
      </p:sp>
      <p:sp>
        <p:nvSpPr>
          <p:cNvPr id="174" name="Google Shape;174;p32"/>
          <p:cNvSpPr txBox="1">
            <a:spLocks noGrp="1"/>
          </p:cNvSpPr>
          <p:nvPr>
            <p:ph type="body" idx="4294967295"/>
          </p:nvPr>
        </p:nvSpPr>
        <p:spPr>
          <a:xfrm>
            <a:off x="1175657" y="1946275"/>
            <a:ext cx="9197068" cy="4164013"/>
          </a:xfrm>
          <a:prstGeom prst="rect">
            <a:avLst/>
          </a:prstGeom>
        </p:spPr>
        <p:txBody>
          <a:bodyPr spcFirstLastPara="1" vert="horz" wrap="square" lIns="121900" tIns="121900" rIns="121900" bIns="121900" rtlCol="0" anchor="t" anchorCtr="0">
            <a:noAutofit/>
          </a:bodyPr>
          <a:lstStyle/>
          <a:p>
            <a:pPr indent="0">
              <a:buNone/>
            </a:pPr>
            <a:r>
              <a:rPr lang="en" sz="3733" dirty="0">
                <a:solidFill>
                  <a:schemeClr val="accent2"/>
                </a:solidFill>
                <a:highlight>
                  <a:srgbClr val="FAFAFA"/>
                </a:highlight>
                <a:latin typeface="Times New Roman"/>
                <a:ea typeface="Times New Roman"/>
                <a:cs typeface="Times New Roman"/>
                <a:sym typeface="Times New Roman"/>
              </a:rPr>
              <a:t>(d) Credit may be awarded for prior experience or prior learning only for individually identified courses with subject matter </a:t>
            </a:r>
            <a:r>
              <a:rPr lang="en" sz="3733" b="1" dirty="0">
                <a:solidFill>
                  <a:srgbClr val="FF0000"/>
                </a:solidFill>
                <a:highlight>
                  <a:srgbClr val="FAFAFA"/>
                </a:highlight>
                <a:latin typeface="Times New Roman"/>
                <a:ea typeface="Times New Roman"/>
                <a:cs typeface="Times New Roman"/>
                <a:sym typeface="Times New Roman"/>
              </a:rPr>
              <a:t>similar</a:t>
            </a:r>
            <a:r>
              <a:rPr lang="en" sz="3733" dirty="0">
                <a:solidFill>
                  <a:schemeClr val="accent2"/>
                </a:solidFill>
                <a:highlight>
                  <a:srgbClr val="FAFAFA"/>
                </a:highlight>
                <a:latin typeface="Times New Roman"/>
                <a:ea typeface="Times New Roman"/>
                <a:cs typeface="Times New Roman"/>
                <a:sym typeface="Times New Roman"/>
              </a:rPr>
              <a:t> to that of the individual's prior learning, and only for a course listed in the catalog of the community college.</a:t>
            </a:r>
            <a:endParaRPr sz="3733"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267" b="1"/>
              <a:t>CSU CPL Policy - Article 3.A.</a:t>
            </a:r>
            <a:endParaRPr sz="4267" b="1" dirty="0"/>
          </a:p>
        </p:txBody>
      </p:sp>
      <p:sp>
        <p:nvSpPr>
          <p:cNvPr id="180" name="Google Shape;180;p33"/>
          <p:cNvSpPr txBox="1">
            <a:spLocks noGrp="1"/>
          </p:cNvSpPr>
          <p:nvPr>
            <p:ph type="body" idx="4294967295"/>
          </p:nvPr>
        </p:nvSpPr>
        <p:spPr>
          <a:xfrm>
            <a:off x="830263" y="1825625"/>
            <a:ext cx="11361737" cy="4556125"/>
          </a:xfrm>
          <a:prstGeom prst="rect">
            <a:avLst/>
          </a:prstGeom>
        </p:spPr>
        <p:txBody>
          <a:bodyPr spcFirstLastPara="1" vert="horz" wrap="square" lIns="121900" tIns="121900" rIns="121900" bIns="121900" rtlCol="0" anchor="t" anchorCtr="0">
            <a:normAutofit fontScale="40000" lnSpcReduction="20000"/>
          </a:bodyPr>
          <a:lstStyle/>
          <a:p>
            <a:pPr marL="0" indent="0">
              <a:buNone/>
            </a:pPr>
            <a:r>
              <a:rPr lang="en" sz="5933" i="1" dirty="0">
                <a:solidFill>
                  <a:schemeClr val="dk1"/>
                </a:solidFill>
                <a:latin typeface="Calibri"/>
                <a:ea typeface="Calibri"/>
                <a:cs typeface="Calibri"/>
                <a:sym typeface="Calibri"/>
              </a:rPr>
              <a:t> </a:t>
            </a:r>
            <a:r>
              <a:rPr lang="en" sz="6667" dirty="0">
                <a:solidFill>
                  <a:srgbClr val="182D4A"/>
                </a:solidFill>
                <a:highlight>
                  <a:srgbClr val="FFFFFF"/>
                </a:highlight>
                <a:latin typeface="Calibri"/>
                <a:ea typeface="Calibri"/>
                <a:cs typeface="Calibri"/>
                <a:sym typeface="Calibri"/>
              </a:rPr>
              <a:t>”Students shall be granted credit toward the degree for the following types of learning acquired outside of traditional higher education:</a:t>
            </a:r>
            <a:endParaRPr sz="6667" dirty="0">
              <a:solidFill>
                <a:srgbClr val="182D4A"/>
              </a:solidFill>
              <a:highlight>
                <a:srgbClr val="FFFFFF"/>
              </a:highlight>
              <a:latin typeface="Calibri"/>
              <a:ea typeface="Calibri"/>
              <a:cs typeface="Calibri"/>
              <a:sym typeface="Calibri"/>
            </a:endParaRPr>
          </a:p>
          <a:p>
            <a:pPr marL="0" indent="0">
              <a:buNone/>
            </a:pPr>
            <a:endParaRPr sz="6667" dirty="0">
              <a:solidFill>
                <a:srgbClr val="182D4A"/>
              </a:solidFill>
              <a:highlight>
                <a:srgbClr val="FFFFFF"/>
              </a:highlight>
              <a:latin typeface="Calibri"/>
              <a:ea typeface="Calibri"/>
              <a:cs typeface="Calibri"/>
              <a:sym typeface="Calibri"/>
            </a:endParaRPr>
          </a:p>
          <a:p>
            <a:pPr indent="-169329">
              <a:buClr>
                <a:srgbClr val="182D4A"/>
              </a:buClr>
              <a:buSzPct val="100000"/>
              <a:buFont typeface="Calibri"/>
              <a:buAutoNum type="arabicPeriod"/>
            </a:pPr>
            <a:r>
              <a:rPr lang="en" sz="6667" b="1" i="1" dirty="0">
                <a:solidFill>
                  <a:srgbClr val="182D4A"/>
                </a:solidFill>
                <a:highlight>
                  <a:srgbClr val="FFFFFF"/>
                </a:highlight>
                <a:latin typeface="Calibri"/>
                <a:ea typeface="Calibri"/>
                <a:cs typeface="Calibri"/>
                <a:sym typeface="Calibri"/>
              </a:rPr>
              <a:t>Completion of learning acquired outside traditional higher education</a:t>
            </a:r>
            <a:r>
              <a:rPr lang="en" sz="6667" dirty="0">
                <a:solidFill>
                  <a:srgbClr val="182D4A"/>
                </a:solidFill>
                <a:highlight>
                  <a:srgbClr val="FFFFFF"/>
                </a:highlight>
                <a:latin typeface="Calibri"/>
                <a:ea typeface="Calibri"/>
                <a:cs typeface="Calibri"/>
                <a:sym typeface="Calibri"/>
              </a:rPr>
              <a:t>, such as recommended by American Council on Education’s National Guide.</a:t>
            </a:r>
            <a:endParaRPr sz="6667" dirty="0">
              <a:solidFill>
                <a:srgbClr val="182D4A"/>
              </a:solidFill>
              <a:highlight>
                <a:srgbClr val="FFFFFF"/>
              </a:highlight>
              <a:latin typeface="Calibri"/>
              <a:ea typeface="Calibri"/>
              <a:cs typeface="Calibri"/>
              <a:sym typeface="Calibri"/>
            </a:endParaRPr>
          </a:p>
          <a:p>
            <a:pPr marL="1219170" indent="0">
              <a:buNone/>
            </a:pPr>
            <a:endParaRPr sz="6667" dirty="0">
              <a:solidFill>
                <a:srgbClr val="182D4A"/>
              </a:solidFill>
              <a:highlight>
                <a:srgbClr val="FFFFFF"/>
              </a:highlight>
              <a:latin typeface="Calibri"/>
              <a:ea typeface="Calibri"/>
              <a:cs typeface="Calibri"/>
              <a:sym typeface="Calibri"/>
            </a:endParaRPr>
          </a:p>
          <a:p>
            <a:pPr indent="-169329">
              <a:buClr>
                <a:srgbClr val="182D4A"/>
              </a:buClr>
              <a:buSzPct val="100000"/>
              <a:buFont typeface="Calibri"/>
              <a:buAutoNum type="arabicPeriod"/>
            </a:pPr>
            <a:r>
              <a:rPr lang="en" sz="6667" b="1" i="1" dirty="0">
                <a:solidFill>
                  <a:srgbClr val="182D4A"/>
                </a:solidFill>
                <a:highlight>
                  <a:srgbClr val="FFFFFF"/>
                </a:highlight>
                <a:latin typeface="Calibri"/>
                <a:ea typeface="Calibri"/>
                <a:cs typeface="Calibri"/>
                <a:sym typeface="Calibri"/>
              </a:rPr>
              <a:t>Successful completion of other learning outside of traditional higher education</a:t>
            </a:r>
            <a:r>
              <a:rPr lang="en" sz="6667" dirty="0">
                <a:solidFill>
                  <a:srgbClr val="182D4A"/>
                </a:solidFill>
                <a:highlight>
                  <a:srgbClr val="FFFFFF"/>
                </a:highlight>
                <a:latin typeface="Calibri"/>
                <a:ea typeface="Calibri"/>
                <a:cs typeface="Calibri"/>
                <a:sym typeface="Calibri"/>
              </a:rPr>
              <a:t> that utilizes prior learning assessment methods such as portfolio assessment, attempted independently or as part of a course.”</a:t>
            </a:r>
            <a:endParaRPr sz="6667" dirty="0">
              <a:solidFill>
                <a:srgbClr val="182D4A"/>
              </a:solidFill>
              <a:highlight>
                <a:srgbClr val="FFFFFF"/>
              </a:highlight>
              <a:latin typeface="Calibri"/>
              <a:ea typeface="Calibri"/>
              <a:cs typeface="Calibri"/>
              <a:sym typeface="Calibri"/>
            </a:endParaRPr>
          </a:p>
          <a:p>
            <a:pPr marL="0" indent="0">
              <a:spcBef>
                <a:spcPts val="2400"/>
              </a:spcBef>
              <a:buClr>
                <a:schemeClr val="dk1"/>
              </a:buClr>
              <a:buSzPct val="39285"/>
              <a:buNone/>
            </a:pPr>
            <a:endParaRPr sz="3733" i="1" dirty="0">
              <a:solidFill>
                <a:schemeClr val="dk1"/>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667" b="1"/>
              <a:t>SCO Handbook Language/Title 38 </a:t>
            </a:r>
            <a:endParaRPr sz="4667" b="1" dirty="0"/>
          </a:p>
          <a:p>
            <a:r>
              <a:rPr lang="en" sz="4667" b="1"/>
              <a:t>(VA Benefits)</a:t>
            </a:r>
            <a:endParaRPr sz="4667" b="1" dirty="0"/>
          </a:p>
        </p:txBody>
      </p:sp>
      <p:sp>
        <p:nvSpPr>
          <p:cNvPr id="186" name="Google Shape;186;p34"/>
          <p:cNvSpPr txBox="1">
            <a:spLocks noGrp="1"/>
          </p:cNvSpPr>
          <p:nvPr>
            <p:ph type="body" idx="4294967295"/>
          </p:nvPr>
        </p:nvSpPr>
        <p:spPr>
          <a:xfrm>
            <a:off x="831850" y="2263775"/>
            <a:ext cx="11360150" cy="3827463"/>
          </a:xfrm>
          <a:prstGeom prst="rect">
            <a:avLst/>
          </a:prstGeom>
        </p:spPr>
        <p:txBody>
          <a:bodyPr spcFirstLastPara="1" vert="horz" wrap="square" lIns="121900" tIns="121900" rIns="121900" bIns="121900" rtlCol="0" anchor="t" anchorCtr="0">
            <a:noAutofit/>
          </a:bodyPr>
          <a:lstStyle/>
          <a:p>
            <a:pPr marL="0" indent="0">
              <a:spcAft>
                <a:spcPts val="1600"/>
              </a:spcAft>
              <a:buNone/>
            </a:pPr>
            <a:r>
              <a:rPr lang="en" sz="2933" dirty="0"/>
              <a:t>"One of the criteria for approval of any school for Veterans' training is that it reviews prior credit and grant credit as appropriate to a VA student's current program. This is found in Title 38, Code of Federal Regulations, Sections 21.4253(d)(3) and 21.4254(C)(4). In essence, this requires </a:t>
            </a:r>
            <a:r>
              <a:rPr lang="en" sz="2933" b="1" dirty="0">
                <a:solidFill>
                  <a:srgbClr val="FF0000"/>
                </a:solidFill>
              </a:rPr>
              <a:t>every</a:t>
            </a:r>
            <a:r>
              <a:rPr lang="en" sz="2933" dirty="0"/>
              <a:t> approved school to have and enforce a policy with regard to transfer courses, credits, and previous experience."</a:t>
            </a:r>
            <a:endParaRPr sz="2933"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267" b="1"/>
              <a:t>UC CPL Policy (Credit by Exam Preferred) </a:t>
            </a:r>
            <a:endParaRPr sz="4267" b="1" dirty="0"/>
          </a:p>
        </p:txBody>
      </p:sp>
      <p:sp>
        <p:nvSpPr>
          <p:cNvPr id="192" name="Google Shape;192;p35"/>
          <p:cNvSpPr txBox="1">
            <a:spLocks noGrp="1"/>
          </p:cNvSpPr>
          <p:nvPr>
            <p:ph type="body" idx="4294967295"/>
          </p:nvPr>
        </p:nvSpPr>
        <p:spPr>
          <a:xfrm>
            <a:off x="830263" y="1881188"/>
            <a:ext cx="11361737" cy="4367212"/>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en" i="1" dirty="0">
                <a:solidFill>
                  <a:schemeClr val="dk1"/>
                </a:solidFill>
                <a:latin typeface="Calibri"/>
                <a:ea typeface="Calibri"/>
                <a:cs typeface="Calibri"/>
                <a:sym typeface="Calibri"/>
              </a:rPr>
              <a:t> </a:t>
            </a:r>
            <a:r>
              <a:rPr lang="en" sz="5333" i="1" dirty="0">
                <a:solidFill>
                  <a:schemeClr val="dk1"/>
                </a:solidFill>
                <a:latin typeface="Calibri"/>
                <a:ea typeface="Calibri"/>
                <a:cs typeface="Calibri"/>
                <a:sym typeface="Calibri"/>
              </a:rPr>
              <a:t>“UC may award lower-division (freshman/sophomore level) units for military courses completed if the courses are consistent with University policy on awarding transfer credit when there is an equivalent course taught at a UC campus. UC will consult the ACE recommendations for information regarding course content and as a guide to the awarding of credit. Credit for military courses is determined after matriculation at UC.”</a:t>
            </a:r>
            <a:endParaRPr sz="5333" i="1" dirty="0">
              <a:solidFill>
                <a:schemeClr val="dk1"/>
              </a:solidFill>
              <a:latin typeface="Calibri"/>
              <a:ea typeface="Calibri"/>
              <a:cs typeface="Calibri"/>
              <a:sym typeface="Calibri"/>
            </a:endParaRPr>
          </a:p>
          <a:p>
            <a:pPr marL="0" indent="0">
              <a:buNone/>
            </a:pPr>
            <a:endParaRPr i="1"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667" b="1"/>
              <a:t>How CPL is Awarded</a:t>
            </a:r>
            <a:endParaRPr sz="4667" b="1" dirty="0"/>
          </a:p>
        </p:txBody>
      </p:sp>
      <p:sp>
        <p:nvSpPr>
          <p:cNvPr id="198" name="Google Shape;198;p36"/>
          <p:cNvSpPr txBox="1">
            <a:spLocks noGrp="1"/>
          </p:cNvSpPr>
          <p:nvPr>
            <p:ph type="body" idx="4294967295"/>
          </p:nvPr>
        </p:nvSpPr>
        <p:spPr>
          <a:xfrm>
            <a:off x="831850" y="1747838"/>
            <a:ext cx="11360150" cy="4556125"/>
          </a:xfrm>
          <a:prstGeom prst="rect">
            <a:avLst/>
          </a:prstGeom>
        </p:spPr>
        <p:txBody>
          <a:bodyPr spcFirstLastPara="1" vert="horz" wrap="square" lIns="121900" tIns="121900" rIns="121900" bIns="121900" rtlCol="0" anchor="t" anchorCtr="0">
            <a:normAutofit lnSpcReduction="10000"/>
          </a:bodyPr>
          <a:lstStyle/>
          <a:p>
            <a:pPr>
              <a:buClr>
                <a:schemeClr val="dk1"/>
              </a:buClr>
            </a:pPr>
            <a:r>
              <a:rPr lang="en" sz="3733">
                <a:solidFill>
                  <a:schemeClr val="dk1"/>
                </a:solidFill>
              </a:rPr>
              <a:t>Advanced Placement Examination (AP)</a:t>
            </a:r>
            <a:endParaRPr sz="3733" dirty="0">
              <a:solidFill>
                <a:schemeClr val="dk1"/>
              </a:solidFill>
            </a:endParaRPr>
          </a:p>
          <a:p>
            <a:pPr>
              <a:buClr>
                <a:schemeClr val="dk1"/>
              </a:buClr>
            </a:pPr>
            <a:r>
              <a:rPr lang="en" sz="3733">
                <a:solidFill>
                  <a:schemeClr val="dk1"/>
                </a:solidFill>
              </a:rPr>
              <a:t>International Baccalaureate Examination</a:t>
            </a:r>
            <a:endParaRPr sz="3733" dirty="0">
              <a:solidFill>
                <a:schemeClr val="dk1"/>
              </a:solidFill>
            </a:endParaRPr>
          </a:p>
          <a:p>
            <a:pPr>
              <a:buClr>
                <a:schemeClr val="dk1"/>
              </a:buClr>
            </a:pPr>
            <a:r>
              <a:rPr lang="en" sz="3733">
                <a:solidFill>
                  <a:schemeClr val="dk1"/>
                </a:solidFill>
              </a:rPr>
              <a:t>College-Level Examination Program (CLEP)</a:t>
            </a:r>
            <a:endParaRPr sz="3733" dirty="0">
              <a:solidFill>
                <a:schemeClr val="dk1"/>
              </a:solidFill>
            </a:endParaRPr>
          </a:p>
          <a:p>
            <a:pPr>
              <a:buClr>
                <a:schemeClr val="dk1"/>
              </a:buClr>
            </a:pPr>
            <a:r>
              <a:rPr lang="en" sz="3733">
                <a:solidFill>
                  <a:schemeClr val="dk1"/>
                </a:solidFill>
              </a:rPr>
              <a:t>Industry-Recognized Credential</a:t>
            </a:r>
            <a:endParaRPr sz="3733" dirty="0">
              <a:solidFill>
                <a:schemeClr val="dk1"/>
              </a:solidFill>
            </a:endParaRPr>
          </a:p>
          <a:p>
            <a:pPr>
              <a:buClr>
                <a:schemeClr val="dk1"/>
              </a:buClr>
            </a:pPr>
            <a:r>
              <a:rPr lang="en" sz="3733">
                <a:solidFill>
                  <a:schemeClr val="dk1"/>
                </a:solidFill>
              </a:rPr>
              <a:t>Student-Created Portfolio</a:t>
            </a:r>
            <a:endParaRPr sz="3733" dirty="0">
              <a:solidFill>
                <a:schemeClr val="dk1"/>
              </a:solidFill>
            </a:endParaRPr>
          </a:p>
          <a:p>
            <a:pPr>
              <a:buClr>
                <a:schemeClr val="dk1"/>
              </a:buClr>
            </a:pPr>
            <a:r>
              <a:rPr lang="en" sz="3733">
                <a:solidFill>
                  <a:schemeClr val="dk1"/>
                </a:solidFill>
              </a:rPr>
              <a:t>Credit by Examination in lieu of…</a:t>
            </a:r>
            <a:endParaRPr sz="3733" dirty="0">
              <a:solidFill>
                <a:schemeClr val="dk1"/>
              </a:solidFill>
            </a:endParaRPr>
          </a:p>
          <a:p>
            <a:pPr>
              <a:buClr>
                <a:schemeClr val="dk1"/>
              </a:buClr>
            </a:pPr>
            <a:r>
              <a:rPr lang="en" sz="3733">
                <a:solidFill>
                  <a:schemeClr val="dk1"/>
                </a:solidFill>
              </a:rPr>
              <a:t>Assessment Approved</a:t>
            </a:r>
            <a:endParaRPr sz="3733"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667" b="1"/>
              <a:t>Impact on Students </a:t>
            </a:r>
            <a:endParaRPr sz="4667" b="1" dirty="0"/>
          </a:p>
        </p:txBody>
      </p:sp>
      <p:sp>
        <p:nvSpPr>
          <p:cNvPr id="204" name="Google Shape;204;p37"/>
          <p:cNvSpPr txBox="1">
            <a:spLocks noGrp="1"/>
          </p:cNvSpPr>
          <p:nvPr>
            <p:ph type="body" idx="4294967295"/>
          </p:nvPr>
        </p:nvSpPr>
        <p:spPr>
          <a:xfrm>
            <a:off x="996778" y="1536700"/>
            <a:ext cx="10363372" cy="5180013"/>
          </a:xfrm>
          <a:prstGeom prst="rect">
            <a:avLst/>
          </a:prstGeom>
        </p:spPr>
        <p:txBody>
          <a:bodyPr spcFirstLastPara="1" vert="horz" wrap="square" lIns="121900" tIns="121900" rIns="121900" bIns="121900" rtlCol="0" anchor="t" anchorCtr="0">
            <a:normAutofit/>
          </a:bodyPr>
          <a:lstStyle/>
          <a:p>
            <a:pPr>
              <a:spcBef>
                <a:spcPts val="1067"/>
              </a:spcBef>
              <a:buClr>
                <a:srgbClr val="212121"/>
              </a:buClr>
            </a:pPr>
            <a:r>
              <a:rPr lang="en" sz="3200" dirty="0">
                <a:solidFill>
                  <a:srgbClr val="212121"/>
                </a:solidFill>
                <a:latin typeface="Calibri"/>
                <a:ea typeface="Calibri"/>
                <a:cs typeface="Calibri"/>
                <a:sym typeface="Calibri"/>
              </a:rPr>
              <a:t>Equity Bump: </a:t>
            </a:r>
            <a:r>
              <a:rPr lang="en" sz="3200" dirty="0">
                <a:solidFill>
                  <a:srgbClr val="FF0000"/>
                </a:solidFill>
                <a:latin typeface="Calibri"/>
                <a:ea typeface="Calibri"/>
                <a:cs typeface="Calibri"/>
                <a:sym typeface="Calibri"/>
              </a:rPr>
              <a:t>Latinx +24%, Black +14% , Enrolled in community college +25%, Pell recipients +19%</a:t>
            </a:r>
            <a:endParaRPr sz="3200" dirty="0">
              <a:solidFill>
                <a:srgbClr val="FF0000"/>
              </a:solidFill>
              <a:latin typeface="Calibri"/>
              <a:ea typeface="Calibri"/>
              <a:cs typeface="Calibri"/>
              <a:sym typeface="Calibri"/>
            </a:endParaRPr>
          </a:p>
          <a:p>
            <a:pPr>
              <a:buClr>
                <a:schemeClr val="dk1"/>
              </a:buClr>
              <a:buFont typeface="Calibri"/>
              <a:buChar char="●"/>
            </a:pPr>
            <a:r>
              <a:rPr lang="en" sz="3200" dirty="0">
                <a:solidFill>
                  <a:schemeClr val="dk1"/>
                </a:solidFill>
                <a:latin typeface="Calibri"/>
                <a:ea typeface="Calibri"/>
                <a:cs typeface="Calibri"/>
                <a:sym typeface="Calibri"/>
              </a:rPr>
              <a:t>Reduced time to degree:  9-14 months</a:t>
            </a:r>
            <a:endParaRPr sz="3200" dirty="0">
              <a:solidFill>
                <a:schemeClr val="dk1"/>
              </a:solidFill>
              <a:latin typeface="Calibri"/>
              <a:ea typeface="Calibri"/>
              <a:cs typeface="Calibri"/>
              <a:sym typeface="Calibri"/>
            </a:endParaRPr>
          </a:p>
          <a:p>
            <a:pPr>
              <a:buClr>
                <a:schemeClr val="dk1"/>
              </a:buClr>
              <a:buFont typeface="Calibri"/>
              <a:buChar char="●"/>
            </a:pPr>
            <a:r>
              <a:rPr lang="en" sz="3200" dirty="0">
                <a:solidFill>
                  <a:schemeClr val="dk1"/>
                </a:solidFill>
                <a:latin typeface="Calibri"/>
                <a:ea typeface="Calibri"/>
                <a:cs typeface="Calibri"/>
                <a:sym typeface="Calibri"/>
              </a:rPr>
              <a:t>Savings: $1,500 to $10,200. $68K for Vets.</a:t>
            </a:r>
            <a:endParaRPr sz="3200" dirty="0">
              <a:solidFill>
                <a:schemeClr val="dk1"/>
              </a:solidFill>
              <a:latin typeface="Calibri"/>
              <a:ea typeface="Calibri"/>
              <a:cs typeface="Calibri"/>
              <a:sym typeface="Calibri"/>
            </a:endParaRPr>
          </a:p>
          <a:p>
            <a:pPr>
              <a:buClr>
                <a:schemeClr val="dk1"/>
              </a:buClr>
              <a:buFont typeface="Calibri"/>
              <a:buChar char="●"/>
            </a:pPr>
            <a:r>
              <a:rPr lang="en" sz="3200" dirty="0">
                <a:solidFill>
                  <a:schemeClr val="dk1"/>
                </a:solidFill>
                <a:latin typeface="Calibri"/>
                <a:ea typeface="Calibri"/>
                <a:cs typeface="Calibri"/>
                <a:sym typeface="Calibri"/>
              </a:rPr>
              <a:t>Completion Bump: 49% vs. 27% </a:t>
            </a:r>
            <a:endParaRPr sz="3200" dirty="0">
              <a:solidFill>
                <a:schemeClr val="dk1"/>
              </a:solidFill>
              <a:latin typeface="Calibri"/>
              <a:ea typeface="Calibri"/>
              <a:cs typeface="Calibri"/>
              <a:sym typeface="Calibri"/>
            </a:endParaRPr>
          </a:p>
          <a:p>
            <a:pPr>
              <a:buClr>
                <a:schemeClr val="dk1"/>
              </a:buClr>
            </a:pPr>
            <a:r>
              <a:rPr lang="en" sz="3200" dirty="0">
                <a:solidFill>
                  <a:schemeClr val="dk1"/>
                </a:solidFill>
                <a:latin typeface="Calibri"/>
                <a:ea typeface="Calibri"/>
                <a:cs typeface="Calibri"/>
                <a:sym typeface="Calibri"/>
              </a:rPr>
              <a:t>When analyzed in isolation, CPL increases the likelihood of higher ed completion by more than 17% in adult learners.</a:t>
            </a:r>
            <a:endParaRPr sz="3200" dirty="0">
              <a:solidFill>
                <a:schemeClr val="dk1"/>
              </a:solidFill>
              <a:latin typeface="Calibri"/>
              <a:ea typeface="Calibri"/>
              <a:cs typeface="Calibri"/>
              <a:sym typeface="Calibri"/>
            </a:endParaRPr>
          </a:p>
          <a:p>
            <a:pPr marL="0" indent="0">
              <a:spcBef>
                <a:spcPts val="1067"/>
              </a:spcBef>
              <a:buNone/>
            </a:pPr>
            <a:endParaRPr sz="3200" dirty="0">
              <a:solidFill>
                <a:schemeClr val="dk1"/>
              </a:solidFill>
              <a:latin typeface="Calibri"/>
              <a:ea typeface="Calibri"/>
              <a:cs typeface="Calibri"/>
              <a:sym typeface="Calibri"/>
            </a:endParaRPr>
          </a:p>
          <a:p>
            <a:pPr>
              <a:spcBef>
                <a:spcPts val="1067"/>
              </a:spcBef>
              <a:buClr>
                <a:schemeClr val="dk1"/>
              </a:buClr>
              <a:buFont typeface="Calibri"/>
              <a:buChar char="●"/>
            </a:pPr>
            <a:r>
              <a:rPr lang="en" sz="3200" dirty="0">
                <a:solidFill>
                  <a:schemeClr val="dk1"/>
                </a:solidFill>
                <a:latin typeface="Calibri"/>
                <a:ea typeface="Calibri"/>
                <a:cs typeface="Calibri"/>
                <a:sym typeface="Calibri"/>
              </a:rPr>
              <a:t>Validation and Motivation!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b="1"/>
              <a:t>CCCCO Vision for Success </a:t>
            </a:r>
            <a:endParaRPr sz="4000" b="1" dirty="0"/>
          </a:p>
          <a:p>
            <a:r>
              <a:rPr lang="en" sz="4000" b="1"/>
              <a:t>Core Commitments Alignment </a:t>
            </a:r>
            <a:endParaRPr sz="4000" b="1" dirty="0"/>
          </a:p>
        </p:txBody>
      </p:sp>
      <p:sp>
        <p:nvSpPr>
          <p:cNvPr id="210" name="Google Shape;210;p38"/>
          <p:cNvSpPr txBox="1">
            <a:spLocks noGrp="1"/>
          </p:cNvSpPr>
          <p:nvPr>
            <p:ph type="body" idx="4294967295"/>
          </p:nvPr>
        </p:nvSpPr>
        <p:spPr>
          <a:xfrm>
            <a:off x="980302" y="1930400"/>
            <a:ext cx="11211697" cy="4554538"/>
          </a:xfrm>
          <a:prstGeom prst="rect">
            <a:avLst/>
          </a:prstGeom>
        </p:spPr>
        <p:txBody>
          <a:bodyPr spcFirstLastPara="1" vert="horz" wrap="square" lIns="121900" tIns="121900" rIns="121900" bIns="121900" rtlCol="0" anchor="t" anchorCtr="0">
            <a:normAutofit lnSpcReduction="10000"/>
          </a:bodyPr>
          <a:lstStyle/>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Focus relentlessly on students’ end goals. </a:t>
            </a:r>
            <a:endParaRPr sz="3733" b="1"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Always design and decide with the student in mind.</a:t>
            </a:r>
            <a:r>
              <a:rPr lang="en" sz="3733" dirty="0">
                <a:solidFill>
                  <a:schemeClr val="dk1"/>
                </a:solidFill>
                <a:latin typeface="Calibri"/>
                <a:ea typeface="Calibri"/>
                <a:cs typeface="Calibri"/>
                <a:sym typeface="Calibri"/>
              </a:rPr>
              <a:t> </a:t>
            </a:r>
            <a:endParaRPr sz="3733"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Pair high expectations with high support. </a:t>
            </a:r>
            <a:endParaRPr sz="3733" b="1"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Foster the use of data, inquiry, and evidence. </a:t>
            </a:r>
            <a:endParaRPr sz="3733" b="1"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Take ownership of goals and performance. </a:t>
            </a:r>
            <a:endParaRPr sz="3733" b="1"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Enable action and thoughtful innovation. </a:t>
            </a:r>
            <a:endParaRPr sz="3733" b="1" dirty="0">
              <a:solidFill>
                <a:schemeClr val="dk1"/>
              </a:solidFill>
              <a:latin typeface="Calibri"/>
              <a:ea typeface="Calibri"/>
              <a:cs typeface="Calibri"/>
              <a:sym typeface="Calibri"/>
            </a:endParaRPr>
          </a:p>
          <a:p>
            <a:pPr indent="-541853">
              <a:buClr>
                <a:schemeClr val="dk1"/>
              </a:buClr>
              <a:buSzPts val="2800"/>
              <a:buFont typeface="Calibri"/>
              <a:buAutoNum type="arabicPeriod"/>
            </a:pPr>
            <a:r>
              <a:rPr lang="en" sz="3733" b="1" dirty="0">
                <a:solidFill>
                  <a:schemeClr val="dk1"/>
                </a:solidFill>
                <a:latin typeface="Calibri"/>
                <a:ea typeface="Calibri"/>
                <a:cs typeface="Calibri"/>
                <a:sym typeface="Calibri"/>
              </a:rPr>
              <a:t>Lead the work of partnering across systems.</a:t>
            </a:r>
            <a:endParaRPr sz="3733" b="1"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415600" y="1089333"/>
            <a:ext cx="11360800" cy="763600"/>
          </a:xfrm>
          <a:prstGeom prst="rect">
            <a:avLst/>
          </a:prstGeom>
        </p:spPr>
        <p:txBody>
          <a:bodyPr spcFirstLastPara="1" vert="horz" wrap="square" lIns="121900" tIns="121900" rIns="121900" bIns="121900" rtlCol="0" anchor="t" anchorCtr="0">
            <a:normAutofit fontScale="90000"/>
          </a:bodyPr>
          <a:lstStyle/>
          <a:p>
            <a:pPr algn="ctr">
              <a:lnSpc>
                <a:spcPct val="115000"/>
              </a:lnSpc>
              <a:buClr>
                <a:schemeClr val="dk1"/>
              </a:buClr>
              <a:buSzPct val="30555"/>
            </a:pPr>
            <a:r>
              <a:rPr lang="en" sz="4800" b="1">
                <a:solidFill>
                  <a:srgbClr val="1C3965"/>
                </a:solidFill>
                <a:latin typeface="Calibri"/>
                <a:ea typeface="Calibri"/>
                <a:cs typeface="Calibri"/>
                <a:sym typeface="Calibri"/>
              </a:rPr>
              <a:t>MilCPL- The Ideal Start for CPL</a:t>
            </a:r>
            <a:endParaRPr sz="4800" b="1" dirty="0">
              <a:solidFill>
                <a:srgbClr val="1C3965"/>
              </a:solidFill>
              <a:latin typeface="Calibri"/>
              <a:ea typeface="Calibri"/>
              <a:cs typeface="Calibri"/>
              <a:sym typeface="Calibri"/>
            </a:endParaRPr>
          </a:p>
          <a:p>
            <a:endParaRPr dirty="0"/>
          </a:p>
        </p:txBody>
      </p:sp>
      <p:sp>
        <p:nvSpPr>
          <p:cNvPr id="216" name="Google Shape;216;p39"/>
          <p:cNvSpPr txBox="1">
            <a:spLocks noGrp="1"/>
          </p:cNvSpPr>
          <p:nvPr>
            <p:ph type="body" idx="1"/>
          </p:nvPr>
        </p:nvSpPr>
        <p:spPr>
          <a:xfrm>
            <a:off x="831200" y="2086967"/>
            <a:ext cx="11360800" cy="4555200"/>
          </a:xfrm>
          <a:prstGeom prst="rect">
            <a:avLst/>
          </a:prstGeom>
        </p:spPr>
        <p:txBody>
          <a:bodyPr spcFirstLastPara="1" vert="horz" wrap="square" lIns="121900" tIns="121900" rIns="121900" bIns="121900" rtlCol="0" anchor="t" anchorCtr="0">
            <a:normAutofit/>
          </a:bodyPr>
          <a:lstStyle/>
          <a:p>
            <a:pPr marL="0" indent="0">
              <a:spcBef>
                <a:spcPts val="1067"/>
              </a:spcBef>
              <a:buClr>
                <a:schemeClr val="dk1"/>
              </a:buClr>
              <a:buSzPts val="1100"/>
              <a:buNone/>
            </a:pPr>
            <a:r>
              <a:rPr lang="en" sz="4267">
                <a:solidFill>
                  <a:srgbClr val="1C3965"/>
                </a:solidFill>
                <a:latin typeface="Calibri"/>
                <a:ea typeface="Calibri"/>
                <a:cs typeface="Calibri"/>
                <a:sym typeface="Calibri"/>
              </a:rPr>
              <a:t>American Council on Education (ACE) Recommendations from Discipline Faculty</a:t>
            </a:r>
            <a:endParaRPr sz="4267" dirty="0">
              <a:solidFill>
                <a:srgbClr val="1C3965"/>
              </a:solidFill>
              <a:latin typeface="Calibri"/>
              <a:ea typeface="Calibri"/>
              <a:cs typeface="Calibri"/>
              <a:sym typeface="Calibri"/>
            </a:endParaRPr>
          </a:p>
          <a:p>
            <a:pPr marL="1219170">
              <a:spcBef>
                <a:spcPts val="1067"/>
              </a:spcBef>
              <a:buClr>
                <a:srgbClr val="1C3965"/>
              </a:buClr>
              <a:buFont typeface="Calibri"/>
              <a:buChar char="●"/>
            </a:pPr>
            <a:r>
              <a:rPr lang="en" sz="3733">
                <a:solidFill>
                  <a:srgbClr val="1C3965"/>
                </a:solidFill>
                <a:latin typeface="Calibri"/>
                <a:ea typeface="Calibri"/>
                <a:cs typeface="Calibri"/>
                <a:sym typeface="Calibri"/>
              </a:rPr>
              <a:t>Faculty Driven</a:t>
            </a:r>
            <a:endParaRPr sz="3733" dirty="0">
              <a:solidFill>
                <a:srgbClr val="1C3965"/>
              </a:solidFill>
              <a:latin typeface="Calibri"/>
              <a:ea typeface="Calibri"/>
              <a:cs typeface="Calibri"/>
              <a:sym typeface="Calibri"/>
            </a:endParaRPr>
          </a:p>
          <a:p>
            <a:pPr marL="1219170">
              <a:buClr>
                <a:srgbClr val="1C3965"/>
              </a:buClr>
              <a:buFont typeface="Calibri"/>
              <a:buChar char="●"/>
            </a:pPr>
            <a:r>
              <a:rPr lang="en" sz="3733">
                <a:solidFill>
                  <a:srgbClr val="1C3965"/>
                </a:solidFill>
                <a:latin typeface="Calibri"/>
                <a:ea typeface="Calibri"/>
                <a:cs typeface="Calibri"/>
                <a:sym typeface="Calibri"/>
              </a:rPr>
              <a:t>Proven Track Record</a:t>
            </a:r>
            <a:endParaRPr sz="3733" dirty="0">
              <a:solidFill>
                <a:srgbClr val="1C3965"/>
              </a:solidFill>
              <a:latin typeface="Calibri"/>
              <a:ea typeface="Calibri"/>
              <a:cs typeface="Calibri"/>
              <a:sym typeface="Calibri"/>
            </a:endParaRPr>
          </a:p>
          <a:p>
            <a:pPr marL="1219170">
              <a:buClr>
                <a:srgbClr val="1C3965"/>
              </a:buClr>
              <a:buFont typeface="Calibri"/>
              <a:buChar char="●"/>
            </a:pPr>
            <a:r>
              <a:rPr lang="en" sz="3733">
                <a:solidFill>
                  <a:srgbClr val="1C3965"/>
                </a:solidFill>
                <a:latin typeface="Calibri"/>
                <a:ea typeface="Calibri"/>
                <a:cs typeface="Calibri"/>
                <a:sym typeface="Calibri"/>
              </a:rPr>
              <a:t>Validation and Review Process</a:t>
            </a:r>
            <a:endParaRPr sz="3733" dirty="0">
              <a:solidFill>
                <a:srgbClr val="1C3965"/>
              </a:solidFill>
              <a:latin typeface="Calibri"/>
              <a:ea typeface="Calibri"/>
              <a:cs typeface="Calibri"/>
              <a:sym typeface="Calibri"/>
            </a:endParaRPr>
          </a:p>
          <a:p>
            <a:pPr marL="1219170">
              <a:buClr>
                <a:srgbClr val="1C3965"/>
              </a:buClr>
              <a:buFont typeface="Calibri"/>
              <a:buChar char="●"/>
            </a:pPr>
            <a:r>
              <a:rPr lang="en" sz="3733">
                <a:solidFill>
                  <a:srgbClr val="1C3965"/>
                </a:solidFill>
                <a:latin typeface="Calibri"/>
                <a:ea typeface="Calibri"/>
                <a:cs typeface="Calibri"/>
                <a:sym typeface="Calibri"/>
              </a:rPr>
              <a:t>Clear Recommendations</a:t>
            </a:r>
            <a:endParaRPr sz="3733" dirty="0"/>
          </a:p>
        </p:txBody>
      </p:sp>
      <p:pic>
        <p:nvPicPr>
          <p:cNvPr id="217" name="Google Shape;217;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 y="0"/>
            <a:ext cx="12192001" cy="8552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415600" y="1341233"/>
            <a:ext cx="11360800" cy="763600"/>
          </a:xfrm>
          <a:prstGeom prst="rect">
            <a:avLst/>
          </a:prstGeom>
        </p:spPr>
        <p:txBody>
          <a:bodyPr spcFirstLastPara="1" vert="horz" wrap="square" lIns="121900" tIns="121900" rIns="121900" bIns="121900" rtlCol="0" anchor="t" anchorCtr="0">
            <a:noAutofit/>
          </a:bodyPr>
          <a:lstStyle/>
          <a:p>
            <a:pPr algn="ctr"/>
            <a:r>
              <a:rPr lang="en" sz="4267" b="1"/>
              <a:t>Equity and MilCPL Veterans </a:t>
            </a:r>
            <a:endParaRPr sz="4267" b="1" dirty="0"/>
          </a:p>
        </p:txBody>
      </p:sp>
      <p:sp>
        <p:nvSpPr>
          <p:cNvPr id="223" name="Google Shape;223;p40"/>
          <p:cNvSpPr txBox="1">
            <a:spLocks noGrp="1"/>
          </p:cNvSpPr>
          <p:nvPr>
            <p:ph type="body" idx="1"/>
          </p:nvPr>
        </p:nvSpPr>
        <p:spPr>
          <a:xfrm>
            <a:off x="415600" y="2779900"/>
            <a:ext cx="11360800" cy="3739600"/>
          </a:xfrm>
          <a:prstGeom prst="rect">
            <a:avLst/>
          </a:prstGeom>
        </p:spPr>
        <p:txBody>
          <a:bodyPr spcFirstLastPara="1" vert="horz" wrap="square" lIns="121900" tIns="121900" rIns="121900" bIns="121900" rtlCol="0" anchor="t" anchorCtr="0">
            <a:normAutofit/>
          </a:bodyPr>
          <a:lstStyle/>
          <a:p>
            <a:pPr>
              <a:spcBef>
                <a:spcPts val="1067"/>
              </a:spcBef>
              <a:buFont typeface="Calibri"/>
              <a:buChar char="●"/>
            </a:pPr>
            <a:r>
              <a:rPr lang="en" sz="3733" u="sng">
                <a:solidFill>
                  <a:schemeClr val="hlink"/>
                </a:solidFill>
                <a:latin typeface="Calibri"/>
                <a:ea typeface="Calibri"/>
                <a:cs typeface="Calibri"/>
                <a:sym typeface="Calibri"/>
                <a:hlinkClick r:id="rId3"/>
              </a:rPr>
              <a:t>Half of post-9/11 veterans say</a:t>
            </a:r>
            <a:r>
              <a:rPr lang="en" sz="3733" u="sng">
                <a:solidFill>
                  <a:schemeClr val="hlink"/>
                </a:solidFill>
                <a:latin typeface="Calibri"/>
                <a:ea typeface="Calibri"/>
                <a:cs typeface="Calibri"/>
                <a:sym typeface="Calibri"/>
              </a:rPr>
              <a:t> </a:t>
            </a:r>
            <a:r>
              <a:rPr lang="en" sz="3733">
                <a:solidFill>
                  <a:srgbClr val="1C3965"/>
                </a:solidFill>
                <a:latin typeface="Calibri"/>
                <a:ea typeface="Calibri"/>
                <a:cs typeface="Calibri"/>
                <a:sym typeface="Calibri"/>
              </a:rPr>
              <a:t>it was “somewhat or very difficult” for them to re-adjust to civilian life after military service.</a:t>
            </a:r>
            <a:endParaRPr sz="3733" dirty="0">
              <a:solidFill>
                <a:srgbClr val="1C3965"/>
              </a:solidFill>
              <a:latin typeface="Calibri"/>
              <a:ea typeface="Calibri"/>
              <a:cs typeface="Calibri"/>
              <a:sym typeface="Calibri"/>
            </a:endParaRPr>
          </a:p>
          <a:p>
            <a:pPr indent="0">
              <a:spcBef>
                <a:spcPts val="1067"/>
              </a:spcBef>
              <a:buNone/>
            </a:pPr>
            <a:endParaRPr sz="3733" dirty="0">
              <a:solidFill>
                <a:srgbClr val="1C3965"/>
              </a:solidFill>
              <a:latin typeface="Calibri"/>
              <a:ea typeface="Calibri"/>
              <a:cs typeface="Calibri"/>
              <a:sym typeface="Calibri"/>
            </a:endParaRPr>
          </a:p>
          <a:p>
            <a:pPr>
              <a:buClr>
                <a:srgbClr val="1C3965"/>
              </a:buClr>
              <a:buFont typeface="Calibri"/>
              <a:buChar char="●"/>
            </a:pPr>
            <a:r>
              <a:rPr lang="en" sz="3733">
                <a:solidFill>
                  <a:srgbClr val="1C3965"/>
                </a:solidFill>
                <a:latin typeface="Calibri"/>
                <a:ea typeface="Calibri"/>
                <a:cs typeface="Calibri"/>
                <a:sym typeface="Calibri"/>
              </a:rPr>
              <a:t>Only 25% of veterans believe they receive the college credits they deserve.</a:t>
            </a:r>
            <a:endParaRPr sz="3733" dirty="0">
              <a:latin typeface="Calibri"/>
              <a:ea typeface="Calibri"/>
              <a:cs typeface="Calibri"/>
              <a:sym typeface="Calibri"/>
            </a:endParaRPr>
          </a:p>
        </p:txBody>
      </p:sp>
      <p:pic>
        <p:nvPicPr>
          <p:cNvPr id="224" name="Google Shape;224;p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 y="0"/>
            <a:ext cx="12192001" cy="8552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0" y="1270700"/>
            <a:ext cx="12192000" cy="763600"/>
          </a:xfrm>
          <a:prstGeom prst="rect">
            <a:avLst/>
          </a:prstGeom>
        </p:spPr>
        <p:txBody>
          <a:bodyPr spcFirstLastPara="1" vert="horz" wrap="square" lIns="121900" tIns="121900" rIns="121900" bIns="121900" rtlCol="0" anchor="t" anchorCtr="0">
            <a:noAutofit/>
          </a:bodyPr>
          <a:lstStyle/>
          <a:p>
            <a:pPr algn="ctr"/>
            <a:r>
              <a:rPr lang="en" sz="4267" b="1"/>
              <a:t>CA MAP Initiative and CPL Workgroup Efforts</a:t>
            </a:r>
            <a:endParaRPr sz="4267" b="1" dirty="0"/>
          </a:p>
        </p:txBody>
      </p:sp>
      <p:sp>
        <p:nvSpPr>
          <p:cNvPr id="230" name="Google Shape;230;p41"/>
          <p:cNvSpPr txBox="1">
            <a:spLocks noGrp="1"/>
          </p:cNvSpPr>
          <p:nvPr>
            <p:ph type="body" idx="1"/>
          </p:nvPr>
        </p:nvSpPr>
        <p:spPr>
          <a:xfrm>
            <a:off x="630433" y="2449700"/>
            <a:ext cx="11360800" cy="4016000"/>
          </a:xfrm>
          <a:prstGeom prst="rect">
            <a:avLst/>
          </a:prstGeom>
        </p:spPr>
        <p:txBody>
          <a:bodyPr spcFirstLastPara="1" vert="horz" wrap="square" lIns="121900" tIns="121900" rIns="121900" bIns="121900" rtlCol="0" anchor="t" anchorCtr="0">
            <a:noAutofit/>
          </a:bodyPr>
          <a:lstStyle/>
          <a:p>
            <a:pPr indent="-507987">
              <a:buSzPts val="2400"/>
            </a:pPr>
            <a:r>
              <a:rPr lang="en" sz="3200"/>
              <a:t>Broad group of CPL professionals from various systems including faculty, staff and administrators</a:t>
            </a:r>
            <a:endParaRPr sz="3200" dirty="0"/>
          </a:p>
          <a:p>
            <a:pPr indent="-507987">
              <a:buSzPts val="2400"/>
            </a:pPr>
            <a:r>
              <a:rPr lang="en" sz="3200"/>
              <a:t>Meeting since Summer 2022</a:t>
            </a:r>
            <a:endParaRPr sz="3200" dirty="0"/>
          </a:p>
          <a:p>
            <a:pPr indent="-507987">
              <a:buSzPts val="2400"/>
            </a:pPr>
            <a:r>
              <a:rPr lang="en" sz="3200"/>
              <a:t>Recommendations and sharing of best practices </a:t>
            </a:r>
            <a:endParaRPr sz="3200" dirty="0"/>
          </a:p>
          <a:p>
            <a:pPr indent="-507987">
              <a:buSzPts val="2400"/>
            </a:pPr>
            <a:r>
              <a:rPr lang="en" sz="3200"/>
              <a:t>Guide in CA MAP Initiative direction and trainings</a:t>
            </a:r>
            <a:endParaRPr sz="3200" dirty="0"/>
          </a:p>
          <a:p>
            <a:pPr indent="-507987">
              <a:buSzPts val="2400"/>
            </a:pPr>
            <a:r>
              <a:rPr lang="en" sz="3200"/>
              <a:t>Recommend and advise on workgroups for policy and CPL crosswalks</a:t>
            </a:r>
            <a:endParaRPr sz="3200" dirty="0"/>
          </a:p>
        </p:txBody>
      </p:sp>
      <p:pic>
        <p:nvPicPr>
          <p:cNvPr id="231" name="Google Shape;231;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 y="0"/>
            <a:ext cx="12192001" cy="855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Breakout Description </a:t>
            </a:r>
            <a:endParaRPr dirty="0"/>
          </a:p>
        </p:txBody>
      </p:sp>
      <p:sp>
        <p:nvSpPr>
          <p:cNvPr id="67" name="Google Shape;67;p15"/>
          <p:cNvSpPr txBox="1">
            <a:spLocks noGrp="1"/>
          </p:cNvSpPr>
          <p:nvPr>
            <p:ph type="body" idx="4294967295"/>
          </p:nvPr>
        </p:nvSpPr>
        <p:spPr>
          <a:xfrm>
            <a:off x="922638" y="1536700"/>
            <a:ext cx="10437512" cy="4554538"/>
          </a:xfrm>
          <a:prstGeom prst="rect">
            <a:avLst/>
          </a:prstGeom>
        </p:spPr>
        <p:txBody>
          <a:bodyPr spcFirstLastPara="1" vert="horz" wrap="square" lIns="121900" tIns="121900" rIns="121900" bIns="121900" rtlCol="0" anchor="t" anchorCtr="0">
            <a:normAutofit/>
          </a:bodyPr>
          <a:lstStyle/>
          <a:p>
            <a:pPr marL="0" indent="0">
              <a:lnSpc>
                <a:spcPct val="115909"/>
              </a:lnSpc>
              <a:buNone/>
            </a:pPr>
            <a:r>
              <a:rPr lang="en" dirty="0">
                <a:solidFill>
                  <a:schemeClr val="dk1"/>
                </a:solidFill>
                <a:highlight>
                  <a:srgbClr val="FFFFFF"/>
                </a:highlight>
                <a:latin typeface="Times New Roman"/>
                <a:ea typeface="Times New Roman"/>
                <a:cs typeface="Times New Roman"/>
                <a:sym typeface="Times New Roman"/>
              </a:rPr>
              <a:t>Career technical education (CTE) has been given a boost by legislation and funding to close both the skills and employment gaps anticipated in California’s future. While classroom instruction is a critical component of programs that prepare students for the general and job-specific demands of occupations, work-based learning through credit and noncredit work experience education, apprenticeships and competency-based education (CBE) are equally critical. Join this session to learn about proposed legislative updates and how your college may provide students an opportunity through Credit for Prior Learning (CPL) to be well-equipped to enter the workforce as aspiring employees by gaining on-the job experience through both credit and noncredit work-based learning and learning through direct assessment of mastery.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descr="Chart on IBEW Electricians and Norco College select courses by year. "/>
          <p:cNvSpPr txBox="1">
            <a:spLocks noGrp="1"/>
          </p:cNvSpPr>
          <p:nvPr>
            <p:ph type="title" idx="4294967295"/>
          </p:nvPr>
        </p:nvSpPr>
        <p:spPr>
          <a:xfrm>
            <a:off x="0" y="241300"/>
            <a:ext cx="12192000" cy="763588"/>
          </a:xfrm>
          <a:prstGeom prst="rect">
            <a:avLst/>
          </a:prstGeom>
        </p:spPr>
        <p:txBody>
          <a:bodyPr spcFirstLastPara="1" vert="horz" wrap="square" lIns="121900" tIns="121900" rIns="121900" bIns="121900" rtlCol="0" anchor="t" anchorCtr="0">
            <a:noAutofit/>
          </a:bodyPr>
          <a:lstStyle/>
          <a:p>
            <a:r>
              <a:rPr lang="en" sz="4133" b="1" dirty="0"/>
              <a:t>Example: IBEW Electricians and Norco College</a:t>
            </a:r>
            <a:endParaRPr sz="4133" b="1" dirty="0"/>
          </a:p>
        </p:txBody>
      </p:sp>
      <p:sp>
        <p:nvSpPr>
          <p:cNvPr id="237" name="Google Shape;237;p42"/>
          <p:cNvSpPr txBox="1">
            <a:spLocks noGrp="1"/>
          </p:cNvSpPr>
          <p:nvPr>
            <p:ph type="body" idx="4294967295"/>
          </p:nvPr>
        </p:nvSpPr>
        <p:spPr>
          <a:xfrm>
            <a:off x="0" y="1536700"/>
            <a:ext cx="11360150" cy="2638425"/>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106000"/>
              </a:lnSpc>
              <a:buClr>
                <a:schemeClr val="dk1"/>
              </a:buClr>
              <a:buSzPts val="1100"/>
              <a:buNone/>
            </a:pPr>
            <a:r>
              <a:rPr lang="en" sz="2867" b="1" dirty="0">
                <a:solidFill>
                  <a:srgbClr val="404040"/>
                </a:solidFill>
                <a:latin typeface="Calibri"/>
                <a:ea typeface="Calibri"/>
                <a:cs typeface="Calibri"/>
                <a:sym typeface="Calibri"/>
              </a:rPr>
              <a:t>Faculty determine that a certificate, license, course, work experience, portfolio, etc. is equivalent to college course(s).</a:t>
            </a:r>
            <a:endParaRPr sz="2867" b="1" dirty="0">
              <a:solidFill>
                <a:srgbClr val="404040"/>
              </a:solidFill>
              <a:latin typeface="Calibri"/>
              <a:ea typeface="Calibri"/>
              <a:cs typeface="Calibri"/>
              <a:sym typeface="Calibri"/>
            </a:endParaRPr>
          </a:p>
          <a:p>
            <a:pPr indent="-486821">
              <a:lnSpc>
                <a:spcPct val="106000"/>
              </a:lnSpc>
              <a:buClr>
                <a:srgbClr val="404040"/>
              </a:buClr>
              <a:buSzPts val="2150"/>
              <a:buFont typeface="Calibri"/>
              <a:buChar char="●"/>
            </a:pPr>
            <a:r>
              <a:rPr lang="en" sz="2867" dirty="0">
                <a:solidFill>
                  <a:srgbClr val="404040"/>
                </a:solidFill>
                <a:latin typeface="Calibri"/>
                <a:ea typeface="Calibri"/>
                <a:cs typeface="Calibri"/>
                <a:sym typeface="Calibri"/>
              </a:rPr>
              <a:t>Based on work experience, Electrician Apprentice enters in year 4 of a 5-year certificate program.</a:t>
            </a:r>
            <a:endParaRPr sz="2867" dirty="0">
              <a:solidFill>
                <a:srgbClr val="404040"/>
              </a:solidFill>
              <a:latin typeface="Calibri"/>
              <a:ea typeface="Calibri"/>
              <a:cs typeface="Calibri"/>
              <a:sym typeface="Calibri"/>
            </a:endParaRPr>
          </a:p>
          <a:p>
            <a:pPr indent="-486821">
              <a:lnSpc>
                <a:spcPct val="106000"/>
              </a:lnSpc>
              <a:buClr>
                <a:srgbClr val="404040"/>
              </a:buClr>
              <a:buSzPts val="2150"/>
              <a:buFont typeface="Calibri"/>
              <a:buChar char="●"/>
            </a:pPr>
            <a:r>
              <a:rPr lang="en" sz="2867" dirty="0">
                <a:solidFill>
                  <a:srgbClr val="404040"/>
                </a:solidFill>
                <a:latin typeface="Calibri"/>
                <a:ea typeface="Calibri"/>
                <a:cs typeface="Calibri"/>
                <a:sym typeface="Calibri"/>
              </a:rPr>
              <a:t>Equate work experience and training with required courses.</a:t>
            </a:r>
            <a:endParaRPr sz="2867" dirty="0">
              <a:solidFill>
                <a:srgbClr val="404040"/>
              </a:solidFill>
              <a:latin typeface="Calibri"/>
              <a:ea typeface="Calibri"/>
              <a:cs typeface="Calibri"/>
              <a:sym typeface="Calibri"/>
            </a:endParaRPr>
          </a:p>
          <a:p>
            <a:pPr marL="0" indent="0">
              <a:spcAft>
                <a:spcPts val="1600"/>
              </a:spcAft>
              <a:buNone/>
            </a:pPr>
            <a:endParaRPr dirty="0"/>
          </a:p>
        </p:txBody>
      </p:sp>
      <p:pic>
        <p:nvPicPr>
          <p:cNvPr id="238" name="Google Shape;238;p42" descr="IBEW Electricians and Norco College"/>
          <p:cNvPicPr preferRelativeResize="0"/>
          <p:nvPr/>
        </p:nvPicPr>
        <p:blipFill rotWithShape="1">
          <a:blip r:embed="rId3">
            <a:alphaModFix/>
          </a:blip>
          <a:srcRect l="17113" t="43602" r="1855" b="29994"/>
          <a:stretch/>
        </p:blipFill>
        <p:spPr>
          <a:xfrm>
            <a:off x="127276" y="4107992"/>
            <a:ext cx="11360800" cy="2638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descr="Chart on ASE &amp; Automotive Tech Pathways example of courses and work experience  "/>
          <p:cNvSpPr txBox="1">
            <a:spLocks noGrp="1"/>
          </p:cNvSpPr>
          <p:nvPr>
            <p:ph type="title" idx="4294967295"/>
          </p:nvPr>
        </p:nvSpPr>
        <p:spPr>
          <a:xfrm>
            <a:off x="0" y="354013"/>
            <a:ext cx="11979275" cy="763587"/>
          </a:xfrm>
          <a:prstGeom prst="rect">
            <a:avLst/>
          </a:prstGeom>
        </p:spPr>
        <p:txBody>
          <a:bodyPr spcFirstLastPara="1" vert="horz" wrap="square" lIns="121900" tIns="121900" rIns="121900" bIns="121900" rtlCol="0" anchor="t" anchorCtr="0">
            <a:noAutofit/>
          </a:bodyPr>
          <a:lstStyle/>
          <a:p>
            <a:r>
              <a:rPr lang="en" sz="4267" b="1" dirty="0"/>
              <a:t>Example: ASE &amp; Automotive Tech Pathways</a:t>
            </a:r>
            <a:endParaRPr sz="4267" b="1" dirty="0"/>
          </a:p>
        </p:txBody>
      </p:sp>
      <p:pic>
        <p:nvPicPr>
          <p:cNvPr id="244" name="Google Shape;244;p43" descr="Chart on ASE &amp; Automotive Tech Pathways example of courses and work experience  "/>
          <p:cNvPicPr preferRelativeResize="0"/>
          <p:nvPr/>
        </p:nvPicPr>
        <p:blipFill rotWithShape="1">
          <a:blip r:embed="rId3">
            <a:alphaModFix/>
          </a:blip>
          <a:srcRect l="17200" t="34167" r="1703" b="25392"/>
          <a:stretch/>
        </p:blipFill>
        <p:spPr>
          <a:xfrm>
            <a:off x="236750" y="3236133"/>
            <a:ext cx="11718503" cy="3287067"/>
          </a:xfrm>
          <a:prstGeom prst="rect">
            <a:avLst/>
          </a:prstGeom>
          <a:noFill/>
          <a:ln>
            <a:noFill/>
          </a:ln>
        </p:spPr>
      </p:pic>
      <p:sp>
        <p:nvSpPr>
          <p:cNvPr id="245" name="Google Shape;245;p43"/>
          <p:cNvSpPr txBox="1"/>
          <p:nvPr/>
        </p:nvSpPr>
        <p:spPr>
          <a:xfrm>
            <a:off x="491500" y="1794467"/>
            <a:ext cx="10897200" cy="1181565"/>
          </a:xfrm>
          <a:prstGeom prst="rect">
            <a:avLst/>
          </a:prstGeom>
          <a:noFill/>
          <a:ln>
            <a:noFill/>
          </a:ln>
        </p:spPr>
        <p:txBody>
          <a:bodyPr spcFirstLastPara="1" wrap="square" lIns="121900" tIns="121900" rIns="121900" bIns="121900" anchor="t" anchorCtr="0">
            <a:spAutoFit/>
          </a:bodyPr>
          <a:lstStyle/>
          <a:p>
            <a:pPr>
              <a:lnSpc>
                <a:spcPct val="106000"/>
              </a:lnSpc>
            </a:pPr>
            <a:r>
              <a:rPr lang="en" sz="2867" b="1">
                <a:solidFill>
                  <a:srgbClr val="404040"/>
                </a:solidFill>
                <a:latin typeface="Calibri"/>
                <a:ea typeface="Calibri"/>
                <a:cs typeface="Calibri"/>
                <a:sym typeface="Calibri"/>
              </a:rPr>
              <a:t>Faculty determine that a certificate, license, course, work experience, portfolio, etc. is equivalent to college course(s).</a:t>
            </a: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descr="Char on POST Cert/ADJ-110 Intro. to ADJ course and aligned objectives "/>
          <p:cNvSpPr txBox="1">
            <a:spLocks noGrp="1"/>
          </p:cNvSpPr>
          <p:nvPr>
            <p:ph type="title" idx="4294967295"/>
          </p:nvPr>
        </p:nvSpPr>
        <p:spPr>
          <a:xfrm>
            <a:off x="0" y="452438"/>
            <a:ext cx="11360150" cy="763587"/>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sz="4267" b="1" dirty="0"/>
              <a:t>Example: POST Cert/ADJ-110 Intro. to ADJ</a:t>
            </a:r>
            <a:endParaRPr sz="4267" b="1" dirty="0"/>
          </a:p>
        </p:txBody>
      </p:sp>
      <p:pic>
        <p:nvPicPr>
          <p:cNvPr id="251" name="Google Shape;251;p44">
            <a:extLst>
              <a:ext uri="{C183D7F6-B498-43B3-948B-1728B52AA6E4}">
                <adec:decorative xmlns:adec="http://schemas.microsoft.com/office/drawing/2017/decorative" val="1"/>
              </a:ext>
            </a:extLst>
          </p:cNvPr>
          <p:cNvPicPr preferRelativeResize="0"/>
          <p:nvPr/>
        </p:nvPicPr>
        <p:blipFill rotWithShape="1">
          <a:blip r:embed="rId3">
            <a:alphaModFix/>
          </a:blip>
          <a:srcRect t="20874" b="24207"/>
          <a:stretch/>
        </p:blipFill>
        <p:spPr>
          <a:xfrm>
            <a:off x="14842167" y="1215867"/>
            <a:ext cx="11988800" cy="3703557"/>
          </a:xfrm>
          <a:prstGeom prst="rect">
            <a:avLst/>
          </a:prstGeom>
          <a:noFill/>
          <a:ln>
            <a:noFill/>
          </a:ln>
        </p:spPr>
      </p:pic>
      <p:pic>
        <p:nvPicPr>
          <p:cNvPr id="252" name="Google Shape;252;p44" descr=" Chart on POST Cert/ADJ-110 Intro. to ADJ course and aligned objectives "/>
          <p:cNvPicPr preferRelativeResize="0"/>
          <p:nvPr/>
        </p:nvPicPr>
        <p:blipFill rotWithShape="1">
          <a:blip r:embed="rId4">
            <a:alphaModFix/>
          </a:blip>
          <a:srcRect l="-1055" t="18725" r="5131" b="24167"/>
          <a:stretch/>
        </p:blipFill>
        <p:spPr>
          <a:xfrm>
            <a:off x="-145092" y="2068808"/>
            <a:ext cx="12192000" cy="4125892"/>
          </a:xfrm>
          <a:prstGeom prst="rect">
            <a:avLst/>
          </a:prstGeom>
          <a:noFill/>
          <a:ln>
            <a:noFill/>
          </a:ln>
        </p:spPr>
      </p:pic>
      <p:sp>
        <p:nvSpPr>
          <p:cNvPr id="253" name="Google Shape;253;p44">
            <a:extLst>
              <a:ext uri="{C183D7F6-B498-43B3-948B-1728B52AA6E4}">
                <adec:decorative xmlns:adec="http://schemas.microsoft.com/office/drawing/2017/decorative" val="1"/>
              </a:ext>
            </a:extLst>
          </p:cNvPr>
          <p:cNvSpPr txBox="1"/>
          <p:nvPr/>
        </p:nvSpPr>
        <p:spPr>
          <a:xfrm rot="-1722964">
            <a:off x="9123086" y="5167927"/>
            <a:ext cx="2840556" cy="1073716"/>
          </a:xfrm>
          <a:prstGeom prst="rect">
            <a:avLst/>
          </a:prstGeom>
          <a:noFill/>
          <a:ln>
            <a:noFill/>
          </a:ln>
        </p:spPr>
        <p:txBody>
          <a:bodyPr spcFirstLastPara="1" wrap="square" lIns="121900" tIns="121900" rIns="121900" bIns="121900" anchor="t" anchorCtr="0">
            <a:noAutofit/>
          </a:bodyPr>
          <a:lstStyle/>
          <a:p>
            <a:r>
              <a:rPr lang="en" sz="6000" b="1" dirty="0">
                <a:solidFill>
                  <a:srgbClr val="0000FF"/>
                </a:solidFill>
              </a:rPr>
              <a:t>DRAFT</a:t>
            </a:r>
            <a:endParaRPr sz="6000" b="1"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Title 1">
            <a:extLst>
              <a:ext uri="{FF2B5EF4-FFF2-40B4-BE49-F238E27FC236}">
                <a16:creationId xmlns:a16="http://schemas.microsoft.com/office/drawing/2014/main" id="{5331BA02-6C7B-47CD-A341-93BC698DC55E}"/>
              </a:ext>
            </a:extLst>
          </p:cNvPr>
          <p:cNvSpPr>
            <a:spLocks noGrp="1"/>
          </p:cNvSpPr>
          <p:nvPr>
            <p:ph type="title" idx="4294967295"/>
          </p:nvPr>
        </p:nvSpPr>
        <p:spPr>
          <a:xfrm>
            <a:off x="0" y="365125"/>
            <a:ext cx="10515600" cy="1325563"/>
          </a:xfrm>
        </p:spPr>
        <p:txBody>
          <a:bodyPr/>
          <a:lstStyle/>
          <a:p>
            <a:r>
              <a:rPr lang="en-US" dirty="0">
                <a:solidFill>
                  <a:schemeClr val="bg1"/>
                </a:solidFill>
              </a:rPr>
              <a:t>Example</a:t>
            </a:r>
            <a:r>
              <a:rPr lang="en-US" baseline="0" dirty="0">
                <a:solidFill>
                  <a:schemeClr val="bg1"/>
                </a:solidFill>
              </a:rPr>
              <a:t> </a:t>
            </a:r>
            <a:endParaRPr lang="en-US" dirty="0">
              <a:solidFill>
                <a:schemeClr val="bg1"/>
              </a:solidFill>
            </a:endParaRPr>
          </a:p>
        </p:txBody>
      </p:sp>
      <p:graphicFrame>
        <p:nvGraphicFramePr>
          <p:cNvPr id="6" name="Object 5" descr="Alignment of AJ 110 and C-ID Objectives, Descriptor and Content ">
            <a:extLst>
              <a:ext uri="{FF2B5EF4-FFF2-40B4-BE49-F238E27FC236}">
                <a16:creationId xmlns:a16="http://schemas.microsoft.com/office/drawing/2014/main" id="{241A9981-95D8-4BA0-9DDD-4651FD1892F8}"/>
              </a:ext>
            </a:extLst>
          </p:cNvPr>
          <p:cNvGraphicFramePr>
            <a:graphicFrameLocks noChangeAspect="1"/>
          </p:cNvGraphicFramePr>
          <p:nvPr>
            <p:extLst>
              <p:ext uri="{D42A27DB-BD31-4B8C-83A1-F6EECF244321}">
                <p14:modId xmlns:p14="http://schemas.microsoft.com/office/powerpoint/2010/main" val="2612899592"/>
              </p:ext>
            </p:extLst>
          </p:nvPr>
        </p:nvGraphicFramePr>
        <p:xfrm>
          <a:off x="1252038" y="558376"/>
          <a:ext cx="9693602" cy="5895975"/>
        </p:xfrm>
        <a:graphic>
          <a:graphicData uri="http://schemas.openxmlformats.org/presentationml/2006/ole">
            <mc:AlternateContent xmlns:mc="http://schemas.openxmlformats.org/markup-compatibility/2006">
              <mc:Choice xmlns:v="urn:schemas-microsoft-com:vml" Requires="v">
                <p:oleObj name="Document" r:id="rId3" imgW="8227575" imgH="5908423" progId="Word.Document.12">
                  <p:embed/>
                </p:oleObj>
              </mc:Choice>
              <mc:Fallback>
                <p:oleObj name="Document" r:id="rId3" imgW="8227575" imgH="5908423" progId="Word.Document.12">
                  <p:embed/>
                  <p:pic>
                    <p:nvPicPr>
                      <p:cNvPr id="0" name=""/>
                      <p:cNvPicPr/>
                      <p:nvPr/>
                    </p:nvPicPr>
                    <p:blipFill>
                      <a:blip r:embed="rId4"/>
                      <a:stretch>
                        <a:fillRect/>
                      </a:stretch>
                    </p:blipFill>
                    <p:spPr>
                      <a:xfrm>
                        <a:off x="1252038" y="558376"/>
                        <a:ext cx="9693602" cy="5895975"/>
                      </a:xfrm>
                      <a:prstGeom prst="rect">
                        <a:avLst/>
                      </a:prstGeom>
                    </p:spPr>
                  </p:pic>
                </p:oleObj>
              </mc:Fallback>
            </mc:AlternateContent>
          </a:graphicData>
        </a:graphic>
      </p:graphicFrame>
      <p:sp>
        <p:nvSpPr>
          <p:cNvPr id="258" name="Google Shape;258;p45"/>
          <p:cNvSpPr txBox="1"/>
          <p:nvPr/>
        </p:nvSpPr>
        <p:spPr>
          <a:xfrm rot="-1723011">
            <a:off x="1117532" y="4718732"/>
            <a:ext cx="2853804" cy="1118824"/>
          </a:xfrm>
          <a:prstGeom prst="rect">
            <a:avLst/>
          </a:prstGeom>
          <a:noFill/>
          <a:ln>
            <a:noFill/>
          </a:ln>
        </p:spPr>
        <p:txBody>
          <a:bodyPr spcFirstLastPara="1" wrap="square" lIns="121900" tIns="121900" rIns="121900" bIns="121900" anchor="t" anchorCtr="0">
            <a:noAutofit/>
          </a:bodyPr>
          <a:lstStyle/>
          <a:p>
            <a:r>
              <a:rPr lang="en" sz="6000" b="1" dirty="0">
                <a:solidFill>
                  <a:srgbClr val="0000FF"/>
                </a:solidFill>
              </a:rPr>
              <a:t>DRAFT</a:t>
            </a:r>
            <a:endParaRPr sz="6000" b="1" dirty="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p:nvPr/>
        </p:nvSpPr>
        <p:spPr>
          <a:xfrm rot="-1723058">
            <a:off x="2374953" y="2349650"/>
            <a:ext cx="7372420" cy="2485215"/>
          </a:xfrm>
          <a:prstGeom prst="rect">
            <a:avLst/>
          </a:prstGeom>
          <a:noFill/>
          <a:ln>
            <a:noFill/>
          </a:ln>
        </p:spPr>
        <p:txBody>
          <a:bodyPr spcFirstLastPara="1" wrap="square" lIns="121900" tIns="121900" rIns="121900" bIns="121900" anchor="t" anchorCtr="0">
            <a:noAutofit/>
          </a:bodyPr>
          <a:lstStyle/>
          <a:p>
            <a:r>
              <a:rPr lang="en" sz="13333" b="1">
                <a:solidFill>
                  <a:srgbClr val="F3F3F3"/>
                </a:solidFill>
              </a:rPr>
              <a:t>DRAFT</a:t>
            </a:r>
            <a:endParaRPr sz="13333" b="1" dirty="0">
              <a:solidFill>
                <a:srgbClr val="F3F3F3"/>
              </a:solidFill>
            </a:endParaRPr>
          </a:p>
        </p:txBody>
      </p:sp>
      <p:graphicFrame>
        <p:nvGraphicFramePr>
          <p:cNvPr id="265" name="Google Shape;265;p46" descr="Administrative Justice courses and Student Learning Outcomes "/>
          <p:cNvGraphicFramePr/>
          <p:nvPr>
            <p:extLst>
              <p:ext uri="{D42A27DB-BD31-4B8C-83A1-F6EECF244321}">
                <p14:modId xmlns:p14="http://schemas.microsoft.com/office/powerpoint/2010/main" val="2201205449"/>
              </p:ext>
            </p:extLst>
          </p:nvPr>
        </p:nvGraphicFramePr>
        <p:xfrm>
          <a:off x="203200" y="203200"/>
          <a:ext cx="11907600" cy="6503573"/>
        </p:xfrm>
        <a:graphic>
          <a:graphicData uri="http://schemas.openxmlformats.org/drawingml/2006/table">
            <a:tbl>
              <a:tblPr firstRow="1">
                <a:noFill/>
              </a:tblPr>
              <a:tblGrid>
                <a:gridCol w="1341400">
                  <a:extLst>
                    <a:ext uri="{9D8B030D-6E8A-4147-A177-3AD203B41FA5}">
                      <a16:colId xmlns:a16="http://schemas.microsoft.com/office/drawing/2014/main" val="20000"/>
                    </a:ext>
                  </a:extLst>
                </a:gridCol>
                <a:gridCol w="10566200">
                  <a:extLst>
                    <a:ext uri="{9D8B030D-6E8A-4147-A177-3AD203B41FA5}">
                      <a16:colId xmlns:a16="http://schemas.microsoft.com/office/drawing/2014/main" val="20001"/>
                    </a:ext>
                  </a:extLst>
                </a:gridCol>
              </a:tblGrid>
              <a:tr h="297160">
                <a:tc>
                  <a:txBody>
                    <a:bodyPr/>
                    <a:lstStyle/>
                    <a:p>
                      <a:pPr marL="0" lvl="0" indent="0" algn="l" rtl="0">
                        <a:spcBef>
                          <a:spcPts val="0"/>
                        </a:spcBef>
                        <a:spcAft>
                          <a:spcPts val="0"/>
                        </a:spcAft>
                        <a:buNone/>
                      </a:pPr>
                      <a:r>
                        <a:rPr lang="en" sz="1100" b="1" baseline="0">
                          <a:latin typeface="+mj-lt"/>
                          <a:ea typeface="Calibri"/>
                          <a:cs typeface="Calibri"/>
                          <a:sym typeface="Calibri"/>
                        </a:rPr>
                        <a:t>Course</a:t>
                      </a:r>
                      <a:endParaRPr sz="1100" b="1" baseline="0" dirty="0">
                        <a:latin typeface="+mj-lt"/>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b="1" baseline="0" dirty="0">
                          <a:latin typeface="+mj-lt"/>
                          <a:ea typeface="Calibri"/>
                          <a:cs typeface="Calibri"/>
                          <a:sym typeface="Calibri"/>
                        </a:rPr>
                        <a:t>College SLOs</a:t>
                      </a:r>
                      <a:endParaRPr sz="1100" b="1" baseline="0" dirty="0">
                        <a:latin typeface="+mj-lt"/>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885500">
                <a:tc>
                  <a:txBody>
                    <a:bodyPr/>
                    <a:lstStyle/>
                    <a:p>
                      <a:pPr marL="0" lvl="0" indent="0" algn="l" rtl="0">
                        <a:spcBef>
                          <a:spcPts val="0"/>
                        </a:spcBef>
                        <a:spcAft>
                          <a:spcPts val="0"/>
                        </a:spcAft>
                        <a:buNone/>
                      </a:pPr>
                      <a:r>
                        <a:rPr lang="en" sz="1100">
                          <a:latin typeface="Calibri"/>
                          <a:ea typeface="Calibri"/>
                          <a:cs typeface="Calibri"/>
                          <a:sym typeface="Calibri"/>
                        </a:rPr>
                        <a:t>AJ 100</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dirty="0">
                          <a:latin typeface="Calibri"/>
                          <a:ea typeface="Calibri"/>
                          <a:cs typeface="Calibri"/>
                          <a:sym typeface="Calibri"/>
                        </a:rPr>
                        <a:t>1. Analyze the Criminal Justice process from investigation through trial to appeal.</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2. Examine and differentiate between an adversarial and inquisitorial system of criminal justice trails.</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3. Distinguish at least three of the major significant differences between criminal and civil law.</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4. Distinguish between the three major components of the criminal justice system in the United States and summarize the major responsibilities of each.</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1043400">
                <a:tc>
                  <a:txBody>
                    <a:bodyPr/>
                    <a:lstStyle/>
                    <a:p>
                      <a:pPr marL="0" lvl="0" indent="0" algn="l" rtl="0">
                        <a:spcBef>
                          <a:spcPts val="0"/>
                        </a:spcBef>
                        <a:spcAft>
                          <a:spcPts val="0"/>
                        </a:spcAft>
                        <a:buNone/>
                      </a:pPr>
                      <a:r>
                        <a:rPr lang="en" sz="1100">
                          <a:latin typeface="Calibri"/>
                          <a:ea typeface="Calibri"/>
                          <a:cs typeface="Calibri"/>
                          <a:sym typeface="Calibri"/>
                        </a:rPr>
                        <a:t>ADJ 1</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dirty="0">
                          <a:latin typeface="Calibri"/>
                          <a:ea typeface="Calibri"/>
                          <a:cs typeface="Calibri"/>
                          <a:sym typeface="Calibri"/>
                        </a:rPr>
                        <a:t>1. Demonstrate an understanding of criminological theories used to explain crime and criminality.</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2. Demonstrate an understanding of the history, development, structure, function of the police.</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3. Demonstrate an understanding of the process of adjudication from the role of prosecutor to the finalization of the trial process.</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4. Demonstrate an understanding of Corrections, the function of jails, prisons, probation, parole and the community.</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5. Critically analyze and discuss current issues and trends in crime from the perspective of the police, prosecutors, courts, corrections and the community.</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677567">
                <a:tc>
                  <a:txBody>
                    <a:bodyPr/>
                    <a:lstStyle/>
                    <a:p>
                      <a:pPr marL="0" lvl="0" indent="0" algn="l" rtl="0">
                        <a:spcBef>
                          <a:spcPts val="0"/>
                        </a:spcBef>
                        <a:spcAft>
                          <a:spcPts val="0"/>
                        </a:spcAft>
                        <a:buNone/>
                      </a:pPr>
                      <a:r>
                        <a:rPr lang="en" sz="1100">
                          <a:latin typeface="Calibri"/>
                          <a:ea typeface="Calibri"/>
                          <a:cs typeface="Calibri"/>
                          <a:sym typeface="Calibri"/>
                        </a:rPr>
                        <a:t>ADMJ 100</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A.    	Explain the history, structure, and function of the key components of the Criminal Justice System.</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B.    	Describe theories of crime and victimization, and discuss their overall costs.</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C.    	Discuss the future of the Criminal Justice System</a:t>
                      </a:r>
                      <a:endParaRPr sz="1100" dirty="0">
                        <a:latin typeface="Calibri"/>
                        <a:ea typeface="Calibri"/>
                        <a:cs typeface="Calibri"/>
                        <a:sym typeface="Calibri"/>
                      </a:endParaRPr>
                    </a:p>
                  </a:txBody>
                  <a:tcPr marL="12700" marR="12700" marT="12700" marB="12190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742233">
                <a:tc>
                  <a:txBody>
                    <a:bodyPr/>
                    <a:lstStyle/>
                    <a:p>
                      <a:pPr marL="0" lvl="0" indent="0" algn="l" rtl="0">
                        <a:spcBef>
                          <a:spcPts val="0"/>
                        </a:spcBef>
                        <a:spcAft>
                          <a:spcPts val="0"/>
                        </a:spcAft>
                        <a:buNone/>
                      </a:pPr>
                      <a:r>
                        <a:rPr lang="en" sz="1100">
                          <a:latin typeface="Calibri"/>
                          <a:ea typeface="Calibri"/>
                          <a:cs typeface="Calibri"/>
                          <a:sym typeface="Calibri"/>
                        </a:rPr>
                        <a:t>ADJU 101</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1. Analyze the major components of the U.S. criminal justice system.</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2. Compare and contrast U.S. criminal court systems</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3. Identify the processes by which a criminal case progresses from investigation to appeal.</a:t>
                      </a:r>
                      <a:endParaRPr sz="1100" dirty="0">
                        <a:latin typeface="Calibri"/>
                        <a:ea typeface="Calibri"/>
                        <a:cs typeface="Calibri"/>
                        <a:sym typeface="Calibri"/>
                      </a:endParaRPr>
                    </a:p>
                  </a:txBody>
                  <a:tcPr marL="12700" marR="12700" marT="12700" marB="12190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1163533">
                <a:tc>
                  <a:txBody>
                    <a:bodyPr/>
                    <a:lstStyle/>
                    <a:p>
                      <a:pPr marL="0" lvl="0" indent="0" algn="l" rtl="0">
                        <a:spcBef>
                          <a:spcPts val="0"/>
                        </a:spcBef>
                        <a:spcAft>
                          <a:spcPts val="0"/>
                        </a:spcAft>
                        <a:buNone/>
                      </a:pPr>
                      <a:r>
                        <a:rPr lang="en" sz="1100">
                          <a:latin typeface="Calibri"/>
                          <a:ea typeface="Calibri"/>
                          <a:cs typeface="Calibri"/>
                          <a:sym typeface="Calibri"/>
                        </a:rPr>
                        <a:t>ADMJ 100</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A. Summarize and describe the fundamental aspects of justice administration, including familiarity with the history, development, and structure of the criminal justice system, using research methods to explore key aspects of course content.</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B. Compare, contrast, and discuss the functions and roles of the major components of the criminal justice system, including law enforcement, courts, and corrections, at the federal, state, and local levels, and the criminal justice systems of other countries.</a:t>
                      </a:r>
                      <a:endParaRPr sz="1100" dirty="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C. Analyze and assess the criminal justice system's effectiveness in crime prevention, peace-keeping, order maintenance, and the strategies being used to address a variety of contemporary community concerns, such as quality of life and social disorder.</a:t>
                      </a:r>
                      <a:endParaRPr sz="1100" dirty="0">
                        <a:latin typeface="Calibri"/>
                        <a:ea typeface="Calibri"/>
                        <a:cs typeface="Calibri"/>
                        <a:sym typeface="Calibri"/>
                      </a:endParaRPr>
                    </a:p>
                  </a:txBody>
                  <a:tcPr marL="12700" marR="12700" marT="12700" marB="12190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1689100">
                <a:tc>
                  <a:txBody>
                    <a:bodyPr/>
                    <a:lstStyle/>
                    <a:p>
                      <a:pPr marL="0" lvl="0" indent="0" algn="l" rtl="0">
                        <a:spcBef>
                          <a:spcPts val="0"/>
                        </a:spcBef>
                        <a:spcAft>
                          <a:spcPts val="0"/>
                        </a:spcAft>
                        <a:buNone/>
                      </a:pPr>
                      <a:r>
                        <a:rPr lang="en" sz="1100">
                          <a:latin typeface="Calibri"/>
                          <a:ea typeface="Calibri"/>
                          <a:cs typeface="Calibri"/>
                          <a:sym typeface="Calibri"/>
                        </a:rPr>
                        <a:t>CRJU 1108</a:t>
                      </a:r>
                      <a:endParaRPr sz="1100" dirty="0">
                        <a:latin typeface="Calibri"/>
                        <a:ea typeface="Calibri"/>
                        <a:cs typeface="Calibri"/>
                        <a:sym typeface="Calibri"/>
                      </a:endParaRPr>
                    </a:p>
                  </a:txBody>
                  <a:tcPr marL="12700" marR="12700" marT="12700" marB="1219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lvl="0" indent="0" algn="l" rtl="0">
                        <a:spcBef>
                          <a:spcPts val="0"/>
                        </a:spcBef>
                        <a:spcAft>
                          <a:spcPts val="0"/>
                        </a:spcAft>
                        <a:buNone/>
                      </a:pPr>
                      <a:r>
                        <a:rPr lang="en" sz="1100" dirty="0">
                          <a:latin typeface="Calibri"/>
                          <a:ea typeface="Calibri"/>
                          <a:cs typeface="Calibri"/>
                          <a:sym typeface="Calibri"/>
                        </a:rPr>
                        <a:t>1. Upon successful completion of the course, the student will be able to identify and illustrate the orderly processing of cases through the justice system from investigation through appeal and exoneration;</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2.Upon successful completion of the course, the student will be able to demonstrate a fundamental understanding of the core concepts of statutory criminal law as applied to case scenarios from both a prosecutorial and defense perspective.</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3.Upon successful completion of the course, the student will be able to analyze the vital role that American constitutional values of due process, equal protection, and fundamental fairness play in policing, courts and corrections;</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4. Upon successful completion of the course, the student will be able to identify and demonstrate a fundamental understanding of different cultural perspectives as they apply to the American Criminal Justice System.</a:t>
                      </a:r>
                      <a:endParaRPr sz="1100" dirty="0">
                        <a:latin typeface="Calibri"/>
                        <a:ea typeface="Calibri"/>
                        <a:cs typeface="Calibri"/>
                        <a:sym typeface="Calibri"/>
                      </a:endParaRPr>
                    </a:p>
                  </a:txBody>
                  <a:tcPr marL="12700" marR="12700" marT="12700" marB="12190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47AFF572-A456-4646-ADDC-DA3E5ED66410}"/>
              </a:ext>
            </a:extLst>
          </p:cNvPr>
          <p:cNvSpPr>
            <a:spLocks noGrp="1"/>
          </p:cNvSpPr>
          <p:nvPr>
            <p:ph type="title" idx="4294967295"/>
          </p:nvPr>
        </p:nvSpPr>
        <p:spPr/>
        <p:txBody>
          <a:bodyPr/>
          <a:lstStyle/>
          <a:p>
            <a:r>
              <a:rPr lang="en-US" dirty="0">
                <a:solidFill>
                  <a:schemeClr val="bg1"/>
                </a:solidFill>
              </a:rPr>
              <a:t>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7"/>
          <p:cNvSpPr txBox="1"/>
          <p:nvPr/>
        </p:nvSpPr>
        <p:spPr>
          <a:xfrm rot="-1722956">
            <a:off x="140075" y="745472"/>
            <a:ext cx="3069511" cy="1045240"/>
          </a:xfrm>
          <a:prstGeom prst="rect">
            <a:avLst/>
          </a:prstGeom>
          <a:noFill/>
          <a:ln>
            <a:noFill/>
          </a:ln>
        </p:spPr>
        <p:txBody>
          <a:bodyPr spcFirstLastPara="1" wrap="square" lIns="121900" tIns="121900" rIns="121900" bIns="121900" anchor="t" anchorCtr="0">
            <a:noAutofit/>
          </a:bodyPr>
          <a:lstStyle/>
          <a:p>
            <a:r>
              <a:rPr lang="en" sz="6000" b="1">
                <a:solidFill>
                  <a:srgbClr val="0000FF"/>
                </a:solidFill>
              </a:rPr>
              <a:t>DRAFT</a:t>
            </a:r>
            <a:endParaRPr sz="6000" b="1" dirty="0">
              <a:solidFill>
                <a:srgbClr val="0000FF"/>
              </a:solidFill>
            </a:endParaRPr>
          </a:p>
        </p:txBody>
      </p:sp>
      <p:pic>
        <p:nvPicPr>
          <p:cNvPr id="271" name="Google Shape;271;p47" descr="POST Domains aligned to Credit Recommendations "/>
          <p:cNvPicPr preferRelativeResize="0"/>
          <p:nvPr/>
        </p:nvPicPr>
        <p:blipFill rotWithShape="1">
          <a:blip r:embed="rId3">
            <a:alphaModFix/>
          </a:blip>
          <a:srcRect l="43740" t="21430" r="14943" b="7677"/>
          <a:stretch/>
        </p:blipFill>
        <p:spPr>
          <a:xfrm>
            <a:off x="3163330" y="72300"/>
            <a:ext cx="7687471" cy="6722733"/>
          </a:xfrm>
          <a:prstGeom prst="rect">
            <a:avLst/>
          </a:prstGeom>
          <a:noFill/>
          <a:ln>
            <a:noFill/>
          </a:ln>
        </p:spPr>
      </p:pic>
      <p:sp>
        <p:nvSpPr>
          <p:cNvPr id="2" name="Title 1">
            <a:extLst>
              <a:ext uri="{FF2B5EF4-FFF2-40B4-BE49-F238E27FC236}">
                <a16:creationId xmlns:a16="http://schemas.microsoft.com/office/drawing/2014/main" id="{A2685EE4-476E-4111-BD1D-44F607F8DCA2}"/>
              </a:ext>
            </a:extLst>
          </p:cNvPr>
          <p:cNvSpPr>
            <a:spLocks noGrp="1"/>
          </p:cNvSpPr>
          <p:nvPr>
            <p:ph type="title" idx="4294967295"/>
          </p:nvPr>
        </p:nvSpPr>
        <p:spPr/>
        <p:txBody>
          <a:bodyPr/>
          <a:lstStyle/>
          <a:p>
            <a:r>
              <a:rPr lang="en-US" dirty="0">
                <a:solidFill>
                  <a:schemeClr val="bg1"/>
                </a:solidFill>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a:extLst>
              <a:ext uri="{C183D7F6-B498-43B3-948B-1728B52AA6E4}">
                <adec:decorative xmlns:adec="http://schemas.microsoft.com/office/drawing/2017/decorative" val="1"/>
              </a:ext>
            </a:extLst>
          </p:cNvPr>
          <p:cNvSpPr txBox="1">
            <a:spLocks noGrp="1"/>
          </p:cNvSpPr>
          <p:nvPr>
            <p:ph type="title"/>
          </p:nvPr>
        </p:nvSpPr>
        <p:spPr>
          <a:xfrm>
            <a:off x="415600" y="452267"/>
            <a:ext cx="11360800" cy="7636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sz="4267" b="1" dirty="0"/>
              <a:t>Example: POST Cert/ADJ-110 Intro. to ADJ</a:t>
            </a:r>
            <a:endParaRPr sz="4267" b="1" dirty="0"/>
          </a:p>
        </p:txBody>
      </p:sp>
      <p:pic>
        <p:nvPicPr>
          <p:cNvPr id="277" name="Google Shape;277;p48">
            <a:extLst>
              <a:ext uri="{C183D7F6-B498-43B3-948B-1728B52AA6E4}">
                <adec:decorative xmlns:adec="http://schemas.microsoft.com/office/drawing/2017/decorative" val="1"/>
              </a:ext>
            </a:extLst>
          </p:cNvPr>
          <p:cNvPicPr preferRelativeResize="0"/>
          <p:nvPr/>
        </p:nvPicPr>
        <p:blipFill rotWithShape="1">
          <a:blip r:embed="rId3">
            <a:alphaModFix/>
          </a:blip>
          <a:srcRect t="20874" b="24207"/>
          <a:stretch/>
        </p:blipFill>
        <p:spPr>
          <a:xfrm>
            <a:off x="14842167" y="1215867"/>
            <a:ext cx="11988800" cy="3703557"/>
          </a:xfrm>
          <a:prstGeom prst="rect">
            <a:avLst/>
          </a:prstGeom>
          <a:noFill/>
          <a:ln>
            <a:noFill/>
          </a:ln>
        </p:spPr>
      </p:pic>
      <p:pic>
        <p:nvPicPr>
          <p:cNvPr id="278" name="Google Shape;278;p48" descr="Chart on POST Cert/ADJ-110 Intro. aligned to ADJ course "/>
          <p:cNvPicPr preferRelativeResize="0"/>
          <p:nvPr/>
        </p:nvPicPr>
        <p:blipFill rotWithShape="1">
          <a:blip r:embed="rId4">
            <a:alphaModFix/>
          </a:blip>
          <a:srcRect l="-1055" t="18725" r="5131" b="24167"/>
          <a:stretch/>
        </p:blipFill>
        <p:spPr>
          <a:xfrm>
            <a:off x="0" y="1689867"/>
            <a:ext cx="12192000" cy="4125892"/>
          </a:xfrm>
          <a:prstGeom prst="rect">
            <a:avLst/>
          </a:prstGeom>
          <a:noFill/>
          <a:ln>
            <a:noFill/>
          </a:ln>
        </p:spPr>
      </p:pic>
      <p:sp>
        <p:nvSpPr>
          <p:cNvPr id="279" name="Google Shape;279;p48">
            <a:extLst>
              <a:ext uri="{C183D7F6-B498-43B3-948B-1728B52AA6E4}">
                <adec:decorative xmlns:adec="http://schemas.microsoft.com/office/drawing/2017/decorative" val="1"/>
              </a:ext>
            </a:extLst>
          </p:cNvPr>
          <p:cNvSpPr txBox="1"/>
          <p:nvPr/>
        </p:nvSpPr>
        <p:spPr>
          <a:xfrm rot="-1722964">
            <a:off x="9123086" y="5167927"/>
            <a:ext cx="2840556" cy="1073716"/>
          </a:xfrm>
          <a:prstGeom prst="rect">
            <a:avLst/>
          </a:prstGeom>
          <a:noFill/>
          <a:ln>
            <a:noFill/>
          </a:ln>
        </p:spPr>
        <p:txBody>
          <a:bodyPr spcFirstLastPara="1" wrap="square" lIns="121900" tIns="121900" rIns="121900" bIns="121900" anchor="t" anchorCtr="0">
            <a:noAutofit/>
          </a:bodyPr>
          <a:lstStyle/>
          <a:p>
            <a:r>
              <a:rPr lang="en" sz="6000" b="1" dirty="0">
                <a:solidFill>
                  <a:srgbClr val="0000FF"/>
                </a:solidFill>
              </a:rPr>
              <a:t>DRAFT</a:t>
            </a:r>
            <a:endParaRPr sz="6000" b="1" dirty="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9" descr="POST Cert/ADJ-110 Intro. to ADJ "/>
          <p:cNvSpPr txBox="1">
            <a:spLocks noGrp="1"/>
          </p:cNvSpPr>
          <p:nvPr>
            <p:ph type="title"/>
          </p:nvPr>
        </p:nvSpPr>
        <p:spPr>
          <a:xfrm>
            <a:off x="415600" y="452267"/>
            <a:ext cx="11360800" cy="763600"/>
          </a:xfrm>
          <a:prstGeom prst="rect">
            <a:avLst/>
          </a:prstGeom>
        </p:spPr>
        <p:txBody>
          <a:bodyPr spcFirstLastPara="1" vert="horz" wrap="square" lIns="121900" tIns="121900" rIns="121900" bIns="121900" rtlCol="0" anchor="t" anchorCtr="0">
            <a:noAutofit/>
          </a:bodyPr>
          <a:lstStyle/>
          <a:p>
            <a:r>
              <a:rPr lang="en" sz="4267" b="1" dirty="0"/>
              <a:t>Example: POST Cert/ADJ-110 Intro. to ADJ </a:t>
            </a:r>
            <a:endParaRPr sz="4267" b="1" dirty="0"/>
          </a:p>
        </p:txBody>
      </p:sp>
      <p:pic>
        <p:nvPicPr>
          <p:cNvPr id="285" name="Google Shape;285;p49" descr="POST Cert/ADJ-110 Intro. to ADJ "/>
          <p:cNvPicPr preferRelativeResize="0"/>
          <p:nvPr/>
        </p:nvPicPr>
        <p:blipFill rotWithShape="1">
          <a:blip r:embed="rId3">
            <a:alphaModFix/>
          </a:blip>
          <a:srcRect l="20775" t="54808" r="20352" b="5553"/>
          <a:stretch/>
        </p:blipFill>
        <p:spPr>
          <a:xfrm>
            <a:off x="15703" y="1771683"/>
            <a:ext cx="11760697" cy="4453935"/>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0" descr="POST Certificate to CPL Possibilities from Southwestern College "/>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sz="4267" b="1" dirty="0">
                <a:solidFill>
                  <a:srgbClr val="000000"/>
                </a:solidFill>
              </a:rPr>
              <a:t>Example: POST Certificate/CPL Possibilities</a:t>
            </a:r>
            <a:endParaRPr sz="4267" b="1" dirty="0">
              <a:solidFill>
                <a:srgbClr val="000000"/>
              </a:solidFill>
            </a:endParaRPr>
          </a:p>
          <a:p>
            <a:endParaRPr dirty="0"/>
          </a:p>
        </p:txBody>
      </p:sp>
      <p:pic>
        <p:nvPicPr>
          <p:cNvPr id="291" name="Google Shape;291;p50" descr="POST Certificate to CPL Possibilities from Southwestern College "/>
          <p:cNvPicPr preferRelativeResize="0"/>
          <p:nvPr/>
        </p:nvPicPr>
        <p:blipFill rotWithShape="1">
          <a:blip r:embed="rId3">
            <a:alphaModFix/>
          </a:blip>
          <a:srcRect l="16090" t="25254" r="18072" b="30299"/>
          <a:stretch/>
        </p:blipFill>
        <p:spPr>
          <a:xfrm>
            <a:off x="415601" y="1768401"/>
            <a:ext cx="10960633" cy="4162265"/>
          </a:xfrm>
          <a:prstGeom prst="rect">
            <a:avLst/>
          </a:prstGeom>
          <a:noFill/>
          <a:ln>
            <a:noFill/>
          </a:ln>
        </p:spPr>
      </p:pic>
      <p:sp>
        <p:nvSpPr>
          <p:cNvPr id="292" name="Google Shape;292;p50"/>
          <p:cNvSpPr txBox="1"/>
          <p:nvPr/>
        </p:nvSpPr>
        <p:spPr>
          <a:xfrm rot="-1723027">
            <a:off x="441161" y="4472066"/>
            <a:ext cx="4801809" cy="1797455"/>
          </a:xfrm>
          <a:prstGeom prst="rect">
            <a:avLst/>
          </a:prstGeom>
          <a:noFill/>
          <a:ln>
            <a:noFill/>
          </a:ln>
        </p:spPr>
        <p:txBody>
          <a:bodyPr spcFirstLastPara="1" wrap="square" lIns="121900" tIns="121900" rIns="121900" bIns="121900" anchor="t" anchorCtr="0">
            <a:noAutofit/>
          </a:bodyPr>
          <a:lstStyle/>
          <a:p>
            <a:r>
              <a:rPr lang="en" sz="10000" b="1">
                <a:solidFill>
                  <a:srgbClr val="CFE2F3"/>
                </a:solidFill>
              </a:rPr>
              <a:t>DRAFT</a:t>
            </a:r>
            <a:endParaRPr sz="10000" b="1" dirty="0">
              <a:solidFill>
                <a:srgbClr val="CFE2F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p:nvPr/>
        </p:nvSpPr>
        <p:spPr>
          <a:xfrm rot="-1135349">
            <a:off x="9446812" y="223923"/>
            <a:ext cx="3151513" cy="1124292"/>
          </a:xfrm>
          <a:prstGeom prst="rect">
            <a:avLst/>
          </a:prstGeom>
          <a:noFill/>
          <a:ln>
            <a:noFill/>
          </a:ln>
        </p:spPr>
        <p:txBody>
          <a:bodyPr spcFirstLastPara="1" wrap="square" lIns="121900" tIns="121900" rIns="121900" bIns="121900" anchor="t" anchorCtr="0">
            <a:noAutofit/>
          </a:bodyPr>
          <a:lstStyle/>
          <a:p>
            <a:r>
              <a:rPr lang="en" sz="6000" b="1">
                <a:solidFill>
                  <a:srgbClr val="CFE2F3"/>
                </a:solidFill>
              </a:rPr>
              <a:t>DRAFT</a:t>
            </a:r>
            <a:endParaRPr sz="6000" b="1" dirty="0">
              <a:solidFill>
                <a:srgbClr val="CFE2F3"/>
              </a:solidFill>
            </a:endParaRPr>
          </a:p>
        </p:txBody>
      </p:sp>
      <p:sp>
        <p:nvSpPr>
          <p:cNvPr id="298" name="Google Shape;298;p51"/>
          <p:cNvSpPr txBox="1">
            <a:spLocks noGrp="1"/>
          </p:cNvSpPr>
          <p:nvPr>
            <p:ph type="title"/>
          </p:nvPr>
        </p:nvSpPr>
        <p:spPr>
          <a:xfrm>
            <a:off x="272200" y="404267"/>
            <a:ext cx="11360800" cy="763600"/>
          </a:xfrm>
          <a:prstGeom prst="rect">
            <a:avLst/>
          </a:prstGeom>
        </p:spPr>
        <p:txBody>
          <a:bodyPr spcFirstLastPara="1" vert="horz" wrap="square" lIns="121900" tIns="121900" rIns="121900" bIns="121900" rtlCol="0" anchor="t" anchorCtr="0">
            <a:normAutofit fontScale="90000"/>
          </a:bodyPr>
          <a:lstStyle/>
          <a:p>
            <a:r>
              <a:rPr lang="en" sz="4267" b="1">
                <a:solidFill>
                  <a:srgbClr val="000000"/>
                </a:solidFill>
              </a:rPr>
              <a:t>Example: POST Certificate/CPL Gaps </a:t>
            </a:r>
            <a:endParaRPr sz="4267" b="1" dirty="0">
              <a:solidFill>
                <a:srgbClr val="000000"/>
              </a:solidFill>
            </a:endParaRPr>
          </a:p>
          <a:p>
            <a:endParaRPr dirty="0"/>
          </a:p>
        </p:txBody>
      </p:sp>
      <p:sp>
        <p:nvSpPr>
          <p:cNvPr id="299" name="Google Shape;299;p51"/>
          <p:cNvSpPr txBox="1">
            <a:spLocks noGrp="1"/>
          </p:cNvSpPr>
          <p:nvPr>
            <p:ph type="body" idx="1"/>
          </p:nvPr>
        </p:nvSpPr>
        <p:spPr>
          <a:xfrm>
            <a:off x="736200" y="1654800"/>
            <a:ext cx="10719600" cy="4555200"/>
          </a:xfrm>
          <a:prstGeom prst="rect">
            <a:avLst/>
          </a:prstGeom>
        </p:spPr>
        <p:txBody>
          <a:bodyPr spcFirstLastPara="1" vert="horz" wrap="square" lIns="121900" tIns="121900" rIns="121900" bIns="121900" rtlCol="0" anchor="t" anchorCtr="0">
            <a:noAutofit/>
          </a:bodyPr>
          <a:lstStyle/>
          <a:p>
            <a:pPr indent="-491054">
              <a:buClr>
                <a:schemeClr val="dk1"/>
              </a:buClr>
              <a:buSzPts val="2200"/>
            </a:pPr>
            <a:r>
              <a:rPr lang="en" sz="2933">
                <a:solidFill>
                  <a:schemeClr val="dk1"/>
                </a:solidFill>
              </a:rPr>
              <a:t>Community Colleges with POST academies are not offering transferable credit classes for POST graduates.</a:t>
            </a:r>
            <a:endParaRPr sz="2933" dirty="0">
              <a:solidFill>
                <a:schemeClr val="dk1"/>
              </a:solidFill>
            </a:endParaRPr>
          </a:p>
          <a:p>
            <a:pPr indent="-491054">
              <a:buClr>
                <a:schemeClr val="dk1"/>
              </a:buClr>
              <a:buSzPts val="2200"/>
            </a:pPr>
            <a:r>
              <a:rPr lang="en" sz="2933">
                <a:solidFill>
                  <a:schemeClr val="dk1"/>
                </a:solidFill>
              </a:rPr>
              <a:t>Community colleges with POST academies are offering non-transferable AA degrees. </a:t>
            </a:r>
            <a:endParaRPr sz="2933" dirty="0">
              <a:solidFill>
                <a:schemeClr val="dk1"/>
              </a:solidFill>
            </a:endParaRPr>
          </a:p>
          <a:p>
            <a:pPr indent="-491054">
              <a:buClr>
                <a:schemeClr val="dk1"/>
              </a:buClr>
              <a:buSzPts val="2200"/>
            </a:pPr>
            <a:r>
              <a:rPr lang="en" sz="2933">
                <a:solidFill>
                  <a:schemeClr val="dk1"/>
                </a:solidFill>
              </a:rPr>
              <a:t>Four Academies are not tied to any community college</a:t>
            </a:r>
            <a:endParaRPr sz="2933" dirty="0">
              <a:solidFill>
                <a:schemeClr val="dk1"/>
              </a:solidFill>
            </a:endParaRPr>
          </a:p>
          <a:p>
            <a:pPr indent="-491054">
              <a:buClr>
                <a:schemeClr val="dk1"/>
              </a:buClr>
              <a:buSzPts val="2200"/>
            </a:pPr>
            <a:r>
              <a:rPr lang="en" sz="2933">
                <a:solidFill>
                  <a:schemeClr val="dk1"/>
                </a:solidFill>
              </a:rPr>
              <a:t>42 CA CCs offer POST while 99 CA CCs offer ADJ/CJ ADTs</a:t>
            </a:r>
            <a:endParaRPr sz="2933" dirty="0">
              <a:solidFill>
                <a:schemeClr val="dk1"/>
              </a:solidFill>
            </a:endParaRPr>
          </a:p>
          <a:p>
            <a:pPr indent="-491054">
              <a:buClr>
                <a:schemeClr val="dk1"/>
              </a:buClr>
              <a:buSzPts val="2200"/>
            </a:pPr>
            <a:r>
              <a:rPr lang="en" sz="2933">
                <a:solidFill>
                  <a:schemeClr val="dk1"/>
                </a:solidFill>
              </a:rPr>
              <a:t>For Profit and Non-Profit Universities offer pathways for POST to transfer credit in for BA/BS degrees</a:t>
            </a:r>
            <a:endParaRPr sz="2933"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Direct Assessment CBE: Who Will Benefit? </a:t>
            </a:r>
            <a:endParaRPr dirty="0"/>
          </a:p>
        </p:txBody>
      </p:sp>
      <p:sp>
        <p:nvSpPr>
          <p:cNvPr id="73" name="Google Shape;73;p16"/>
          <p:cNvSpPr txBox="1">
            <a:spLocks noGrp="1"/>
          </p:cNvSpPr>
          <p:nvPr>
            <p:ph type="body" idx="4294967295"/>
          </p:nvPr>
        </p:nvSpPr>
        <p:spPr>
          <a:xfrm>
            <a:off x="930876" y="1536700"/>
            <a:ext cx="10429274" cy="4554538"/>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en" dirty="0"/>
              <a:t>Current students:</a:t>
            </a:r>
            <a:endParaRPr dirty="0"/>
          </a:p>
          <a:p>
            <a:pPr>
              <a:spcBef>
                <a:spcPts val="1600"/>
              </a:spcBef>
            </a:pPr>
            <a:r>
              <a:rPr lang="en" dirty="0"/>
              <a:t>More than 800,000 currently enrolled students over age 25 of 2.1 million.</a:t>
            </a:r>
            <a:endParaRPr dirty="0"/>
          </a:p>
          <a:p>
            <a:pPr marL="0" indent="0">
              <a:spcBef>
                <a:spcPts val="1600"/>
              </a:spcBef>
              <a:buClr>
                <a:schemeClr val="dk1"/>
              </a:buClr>
              <a:buSzPts val="1100"/>
              <a:buNone/>
            </a:pPr>
            <a:endParaRPr dirty="0"/>
          </a:p>
          <a:p>
            <a:pPr marL="0" indent="0">
              <a:spcBef>
                <a:spcPts val="1600"/>
              </a:spcBef>
              <a:buClr>
                <a:schemeClr val="dk1"/>
              </a:buClr>
              <a:buSzPts val="1100"/>
              <a:buNone/>
            </a:pPr>
            <a:r>
              <a:rPr lang="en" dirty="0"/>
              <a:t>Potential students:</a:t>
            </a:r>
            <a:endParaRPr dirty="0"/>
          </a:p>
          <a:p>
            <a:pPr>
              <a:spcBef>
                <a:spcPts val="1600"/>
              </a:spcBef>
            </a:pPr>
            <a:r>
              <a:rPr lang="en" dirty="0"/>
              <a:t>6.8 million California workers aged 25-54 with high school diploma or some college but no degree</a:t>
            </a:r>
            <a:endParaRPr dirty="0"/>
          </a:p>
          <a:p>
            <a:r>
              <a:rPr lang="en" dirty="0"/>
              <a:t>79% work 31 or more hours per week</a:t>
            </a:r>
            <a:endParaRPr dirty="0"/>
          </a:p>
          <a:p>
            <a:pPr marL="0" indent="0">
              <a:spcBef>
                <a:spcPts val="1600"/>
              </a:spcBef>
              <a:spcAft>
                <a:spcPts val="1600"/>
              </a:spcAft>
              <a:buClr>
                <a:schemeClr val="dk1"/>
              </a:buClr>
              <a:buSzPts val="11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sz="6163">
                <a:solidFill>
                  <a:srgbClr val="203864"/>
                </a:solidFill>
                <a:latin typeface="Calibri"/>
                <a:ea typeface="Calibri"/>
                <a:cs typeface="Calibri"/>
                <a:sym typeface="Calibri"/>
              </a:rPr>
              <a:t>Example Outcomes &amp; Activities</a:t>
            </a:r>
            <a:r>
              <a:rPr lang="en" sz="4267" b="1">
                <a:solidFill>
                  <a:srgbClr val="000000"/>
                </a:solidFill>
              </a:rPr>
              <a:t> </a:t>
            </a:r>
            <a:endParaRPr sz="4267" b="1" dirty="0">
              <a:solidFill>
                <a:srgbClr val="000000"/>
              </a:solidFill>
            </a:endParaRPr>
          </a:p>
          <a:p>
            <a:endParaRPr dirty="0"/>
          </a:p>
        </p:txBody>
      </p:sp>
      <p:sp>
        <p:nvSpPr>
          <p:cNvPr id="305" name="Google Shape;305;p52"/>
          <p:cNvSpPr txBox="1">
            <a:spLocks noGrp="1"/>
          </p:cNvSpPr>
          <p:nvPr>
            <p:ph type="body" idx="1"/>
          </p:nvPr>
        </p:nvSpPr>
        <p:spPr>
          <a:xfrm>
            <a:off x="197708" y="2011067"/>
            <a:ext cx="11578692" cy="4555200"/>
          </a:xfrm>
          <a:prstGeom prst="rect">
            <a:avLst/>
          </a:prstGeom>
        </p:spPr>
        <p:txBody>
          <a:bodyPr spcFirstLastPara="1" vert="horz" wrap="square" lIns="121900" tIns="121900" rIns="121900" bIns="121900" rtlCol="0" anchor="t" anchorCtr="0">
            <a:normAutofit fontScale="92500" lnSpcReduction="20000"/>
          </a:bodyPr>
          <a:lstStyle/>
          <a:p>
            <a:pPr indent="-417743">
              <a:buClr>
                <a:schemeClr val="dk1"/>
              </a:buClr>
              <a:buSzPct val="48200"/>
            </a:pPr>
            <a:r>
              <a:rPr lang="en" sz="4761" dirty="0">
                <a:solidFill>
                  <a:srgbClr val="404040"/>
                </a:solidFill>
                <a:highlight>
                  <a:schemeClr val="lt1"/>
                </a:highlight>
                <a:latin typeface="Calibri"/>
                <a:ea typeface="Calibri"/>
                <a:cs typeface="Calibri"/>
                <a:sym typeface="Calibri"/>
              </a:rPr>
              <a:t>1000+ JSTs in MAP Student Intake​</a:t>
            </a:r>
            <a:endParaRPr sz="4761" dirty="0">
              <a:solidFill>
                <a:srgbClr val="404040"/>
              </a:solidFill>
              <a:highlight>
                <a:schemeClr val="lt1"/>
              </a:highlight>
              <a:latin typeface="Calibri"/>
              <a:ea typeface="Calibri"/>
              <a:cs typeface="Calibri"/>
              <a:sym typeface="Calibri"/>
            </a:endParaRPr>
          </a:p>
          <a:p>
            <a:pPr indent="-417743">
              <a:buClr>
                <a:schemeClr val="dk1"/>
              </a:buClr>
              <a:buSzPct val="48200"/>
            </a:pPr>
            <a:r>
              <a:rPr lang="en" sz="4761" dirty="0">
                <a:solidFill>
                  <a:srgbClr val="404040"/>
                </a:solidFill>
                <a:highlight>
                  <a:schemeClr val="lt1"/>
                </a:highlight>
                <a:latin typeface="Calibri"/>
                <a:ea typeface="Calibri"/>
                <a:cs typeface="Calibri"/>
                <a:sym typeface="Calibri"/>
              </a:rPr>
              <a:t>41 of 76 colleges uploaded JSTs since May 2023​</a:t>
            </a:r>
            <a:endParaRPr sz="4761" dirty="0">
              <a:solidFill>
                <a:srgbClr val="404040"/>
              </a:solidFill>
              <a:highlight>
                <a:schemeClr val="lt1"/>
              </a:highlight>
              <a:latin typeface="Calibri"/>
              <a:ea typeface="Calibri"/>
              <a:cs typeface="Calibri"/>
              <a:sym typeface="Calibri"/>
            </a:endParaRPr>
          </a:p>
          <a:p>
            <a:pPr indent="-417743">
              <a:buClr>
                <a:schemeClr val="dk1"/>
              </a:buClr>
              <a:buSzPct val="48200"/>
            </a:pPr>
            <a:r>
              <a:rPr lang="en" sz="4761" dirty="0">
                <a:solidFill>
                  <a:srgbClr val="404040"/>
                </a:solidFill>
                <a:highlight>
                  <a:schemeClr val="lt1"/>
                </a:highlight>
                <a:latin typeface="Calibri"/>
                <a:ea typeface="Calibri"/>
                <a:cs typeface="Calibri"/>
                <a:sym typeface="Calibri"/>
              </a:rPr>
              <a:t>650+ ACE Courses Articulated or Pending Approval​</a:t>
            </a:r>
            <a:endParaRPr sz="4761" dirty="0">
              <a:solidFill>
                <a:srgbClr val="404040"/>
              </a:solidFill>
              <a:highlight>
                <a:schemeClr val="lt1"/>
              </a:highlight>
              <a:latin typeface="Calibri"/>
              <a:ea typeface="Calibri"/>
              <a:cs typeface="Calibri"/>
              <a:sym typeface="Calibri"/>
            </a:endParaRPr>
          </a:p>
          <a:p>
            <a:pPr indent="-417743">
              <a:buClr>
                <a:schemeClr val="dk1"/>
              </a:buClr>
              <a:buSzPct val="48200"/>
            </a:pPr>
            <a:r>
              <a:rPr lang="en" sz="4761" dirty="0">
                <a:solidFill>
                  <a:srgbClr val="404040"/>
                </a:solidFill>
                <a:highlight>
                  <a:schemeClr val="lt1"/>
                </a:highlight>
                <a:latin typeface="Calibri"/>
                <a:ea typeface="Calibri"/>
                <a:cs typeface="Calibri"/>
                <a:sym typeface="Calibri"/>
              </a:rPr>
              <a:t>150+ College Courses Articulated​</a:t>
            </a:r>
            <a:endParaRPr sz="4761" dirty="0">
              <a:solidFill>
                <a:srgbClr val="404040"/>
              </a:solidFill>
              <a:highlight>
                <a:schemeClr val="lt1"/>
              </a:highlight>
              <a:latin typeface="Calibri"/>
              <a:ea typeface="Calibri"/>
              <a:cs typeface="Calibri"/>
              <a:sym typeface="Calibri"/>
            </a:endParaRPr>
          </a:p>
          <a:p>
            <a:pPr indent="-417743">
              <a:buClr>
                <a:schemeClr val="dk1"/>
              </a:buClr>
              <a:buSzPct val="48200"/>
            </a:pPr>
            <a:r>
              <a:rPr lang="en" sz="4761" dirty="0">
                <a:solidFill>
                  <a:srgbClr val="404040"/>
                </a:solidFill>
                <a:highlight>
                  <a:schemeClr val="lt1"/>
                </a:highlight>
                <a:latin typeface="Calibri"/>
                <a:ea typeface="Calibri"/>
                <a:cs typeface="Calibri"/>
                <a:sym typeface="Calibri"/>
              </a:rPr>
              <a:t>Statewide first responder credit recommendations underway​</a:t>
            </a:r>
            <a:endParaRPr sz="4761" dirty="0">
              <a:solidFill>
                <a:srgbClr val="404040"/>
              </a:solidFill>
              <a:highlight>
                <a:schemeClr val="lt1"/>
              </a:highlight>
              <a:latin typeface="Calibri"/>
              <a:ea typeface="Calibri"/>
              <a:cs typeface="Calibri"/>
              <a:sym typeface="Calibri"/>
            </a:endParaRPr>
          </a:p>
          <a:p>
            <a:pPr indent="-417743">
              <a:buClr>
                <a:schemeClr val="dk1"/>
              </a:buClr>
              <a:buSzPct val="48200"/>
            </a:pPr>
            <a:r>
              <a:rPr lang="en" sz="4761" dirty="0">
                <a:solidFill>
                  <a:srgbClr val="404040"/>
                </a:solidFill>
                <a:highlight>
                  <a:schemeClr val="lt1"/>
                </a:highlight>
                <a:latin typeface="Calibri"/>
                <a:ea typeface="Calibri"/>
                <a:cs typeface="Calibri"/>
                <a:sym typeface="Calibri"/>
              </a:rPr>
              <a:t>Non-military CPL exhibit building underway</a:t>
            </a:r>
            <a:endParaRPr sz="4761" dirty="0">
              <a:solidFill>
                <a:srgbClr val="404040"/>
              </a:solidFill>
              <a:highlight>
                <a:schemeClr val="lt1"/>
              </a:highlight>
              <a:latin typeface="Calibri"/>
              <a:ea typeface="Calibri"/>
              <a:cs typeface="Calibri"/>
              <a:sym typeface="Calibri"/>
            </a:endParaRPr>
          </a:p>
          <a:p>
            <a:pPr indent="0">
              <a:spcAft>
                <a:spcPts val="160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3"/>
          <p:cNvSpPr txBox="1">
            <a:spLocks noGrp="1"/>
          </p:cNvSpPr>
          <p:nvPr>
            <p:ph type="title"/>
          </p:nvPr>
        </p:nvSpPr>
        <p:spPr>
          <a:xfrm>
            <a:off x="0" y="1082267"/>
            <a:ext cx="12192000" cy="1542400"/>
          </a:xfrm>
          <a:prstGeom prst="rect">
            <a:avLst/>
          </a:prstGeom>
        </p:spPr>
        <p:txBody>
          <a:bodyPr spcFirstLastPara="1" vert="horz" wrap="square" lIns="121900" tIns="121900" rIns="121900" bIns="121900" rtlCol="0" anchor="t" anchorCtr="0">
            <a:noAutofit/>
          </a:bodyPr>
          <a:lstStyle/>
          <a:p>
            <a:pPr algn="ctr"/>
            <a:r>
              <a:rPr lang="en" sz="4267" b="1" dirty="0"/>
              <a:t>Upcoming Professional Development and Support from the CA MAP Team</a:t>
            </a:r>
            <a:endParaRPr sz="4267" b="1" dirty="0"/>
          </a:p>
        </p:txBody>
      </p:sp>
      <p:sp>
        <p:nvSpPr>
          <p:cNvPr id="311" name="Google Shape;311;p53"/>
          <p:cNvSpPr txBox="1">
            <a:spLocks noGrp="1"/>
          </p:cNvSpPr>
          <p:nvPr>
            <p:ph type="body" idx="1"/>
          </p:nvPr>
        </p:nvSpPr>
        <p:spPr>
          <a:xfrm>
            <a:off x="415600" y="3005667"/>
            <a:ext cx="11360800" cy="3622400"/>
          </a:xfrm>
          <a:prstGeom prst="rect">
            <a:avLst/>
          </a:prstGeom>
        </p:spPr>
        <p:txBody>
          <a:bodyPr spcFirstLastPara="1" vert="horz" wrap="square" lIns="121900" tIns="121900" rIns="121900" bIns="121900" rtlCol="0" anchor="t" anchorCtr="0">
            <a:normAutofit/>
          </a:bodyPr>
          <a:lstStyle/>
          <a:p>
            <a:pPr marL="0" indent="0">
              <a:buNone/>
            </a:pPr>
            <a:r>
              <a:rPr lang="en"/>
              <a:t>Check our MAP Webpage: </a:t>
            </a:r>
            <a:r>
              <a:rPr lang="en" u="sng">
                <a:solidFill>
                  <a:schemeClr val="hlink"/>
                </a:solidFill>
                <a:hlinkClick r:id="rId3"/>
              </a:rPr>
              <a:t>https://map.rccd.edu</a:t>
            </a:r>
            <a:r>
              <a:rPr lang="en"/>
              <a:t> </a:t>
            </a:r>
            <a:endParaRPr dirty="0"/>
          </a:p>
          <a:p>
            <a:pPr marL="0" indent="0">
              <a:spcBef>
                <a:spcPts val="1600"/>
              </a:spcBef>
              <a:buNone/>
            </a:pPr>
            <a:r>
              <a:rPr lang="en"/>
              <a:t>Contact us via email </a:t>
            </a:r>
            <a:endParaRPr dirty="0"/>
          </a:p>
          <a:p>
            <a:pPr marL="0" indent="0">
              <a:spcBef>
                <a:spcPts val="1600"/>
              </a:spcBef>
              <a:buNone/>
            </a:pPr>
            <a:r>
              <a:rPr lang="en"/>
              <a:t>	Terence Nelson: </a:t>
            </a:r>
            <a:r>
              <a:rPr lang="en" u="sng">
                <a:solidFill>
                  <a:schemeClr val="hlink"/>
                </a:solidFill>
                <a:hlinkClick r:id="rId4"/>
              </a:rPr>
              <a:t>terence.nelson@norcocollege.edu</a:t>
            </a:r>
            <a:r>
              <a:rPr lang="en"/>
              <a:t> </a:t>
            </a:r>
            <a:endParaRPr dirty="0"/>
          </a:p>
          <a:p>
            <a:pPr marL="0" indent="0">
              <a:spcBef>
                <a:spcPts val="1600"/>
              </a:spcBef>
              <a:buNone/>
            </a:pPr>
            <a:r>
              <a:rPr lang="en"/>
              <a:t>	Dr. Sigrid Williams: </a:t>
            </a:r>
            <a:r>
              <a:rPr lang="en" u="sng">
                <a:solidFill>
                  <a:schemeClr val="hlink"/>
                </a:solidFill>
                <a:hlinkClick r:id="rId5"/>
              </a:rPr>
              <a:t>sigrid.williams@norcocollege.edu</a:t>
            </a:r>
            <a:r>
              <a:rPr lang="en"/>
              <a:t> </a:t>
            </a:r>
            <a:endParaRPr dirty="0"/>
          </a:p>
          <a:p>
            <a:pPr marL="0" indent="0">
              <a:spcBef>
                <a:spcPts val="1600"/>
              </a:spcBef>
              <a:spcAft>
                <a:spcPts val="1600"/>
              </a:spcAft>
              <a:buNone/>
            </a:pPr>
            <a:r>
              <a:rPr lang="en"/>
              <a:t>4th Annual CPL Summit- November 3rd 9am-1pm (zoom &amp; no cost)</a:t>
            </a:r>
            <a:endParaRPr dirty="0"/>
          </a:p>
        </p:txBody>
      </p:sp>
      <p:pic>
        <p:nvPicPr>
          <p:cNvPr id="312" name="Google Shape;312;p5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0" y="0"/>
            <a:ext cx="12192001" cy="8552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US" dirty="0"/>
              <a:t>Key Findings </a:t>
            </a:r>
            <a:endParaRPr dirty="0"/>
          </a:p>
        </p:txBody>
      </p:sp>
      <p:sp>
        <p:nvSpPr>
          <p:cNvPr id="318" name="Google Shape;318;p5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dirty="0"/>
          </a:p>
        </p:txBody>
      </p:sp>
      <p:pic>
        <p:nvPicPr>
          <p:cNvPr id="319" name="Google Shape;319;p54" descr="Infographic on key findings for CPL grant "/>
          <p:cNvPicPr preferRelativeResize="0"/>
          <p:nvPr/>
        </p:nvPicPr>
        <p:blipFill rotWithShape="1">
          <a:blip r:embed="rId3">
            <a:alphaModFix/>
          </a:blip>
          <a:srcRect l="7233" t="23415" r="36517" b="9025"/>
          <a:stretch/>
        </p:blipFill>
        <p:spPr>
          <a:xfrm>
            <a:off x="0" y="0"/>
            <a:ext cx="12192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n"/>
              <a:t>CCC Mission and CPL Mandate</a:t>
            </a:r>
            <a:endParaRPr dirty="0"/>
          </a:p>
        </p:txBody>
      </p:sp>
      <p:sp>
        <p:nvSpPr>
          <p:cNvPr id="325" name="Google Shape;325;p55"/>
          <p:cNvSpPr txBox="1">
            <a:spLocks noGrp="1"/>
          </p:cNvSpPr>
          <p:nvPr>
            <p:ph type="body" idx="1"/>
          </p:nvPr>
        </p:nvSpPr>
        <p:spPr>
          <a:xfrm>
            <a:off x="415600" y="1536633"/>
            <a:ext cx="11360800" cy="5126000"/>
          </a:xfrm>
          <a:prstGeom prst="rect">
            <a:avLst/>
          </a:prstGeom>
        </p:spPr>
        <p:txBody>
          <a:bodyPr spcFirstLastPara="1" vert="horz" wrap="square" lIns="121900" tIns="121900" rIns="121900" bIns="121900" rtlCol="0" anchor="t" anchorCtr="0">
            <a:normAutofit fontScale="70000" lnSpcReduction="20000"/>
          </a:bodyPr>
          <a:lstStyle/>
          <a:p>
            <a:pPr marL="0" indent="0">
              <a:lnSpc>
                <a:spcPct val="106000"/>
              </a:lnSpc>
              <a:buNone/>
            </a:pPr>
            <a:r>
              <a:rPr lang="en" sz="4800" b="1">
                <a:latin typeface="Calibri"/>
                <a:ea typeface="Calibri"/>
                <a:cs typeface="Calibri"/>
                <a:sym typeface="Calibri"/>
              </a:rPr>
              <a:t>Mission: Educate for a Prosperous Citizenry</a:t>
            </a:r>
            <a:endParaRPr sz="4800" b="1" dirty="0">
              <a:latin typeface="Calibri"/>
              <a:ea typeface="Calibri"/>
              <a:cs typeface="Calibri"/>
              <a:sym typeface="Calibri"/>
            </a:endParaRPr>
          </a:p>
          <a:p>
            <a:pPr marL="0" indent="0">
              <a:lnSpc>
                <a:spcPct val="106000"/>
              </a:lnSpc>
              <a:buClr>
                <a:schemeClr val="dk1"/>
              </a:buClr>
              <a:buSzPct val="30555"/>
              <a:buNone/>
            </a:pPr>
            <a:endParaRPr sz="4800" b="1" dirty="0">
              <a:latin typeface="Calibri"/>
              <a:ea typeface="Calibri"/>
              <a:cs typeface="Calibri"/>
              <a:sym typeface="Calibri"/>
            </a:endParaRPr>
          </a:p>
          <a:p>
            <a:pPr indent="-470735">
              <a:lnSpc>
                <a:spcPct val="106000"/>
              </a:lnSpc>
              <a:buSzPct val="100000"/>
            </a:pPr>
            <a:r>
              <a:rPr lang="en" sz="3733">
                <a:solidFill>
                  <a:srgbClr val="555555"/>
                </a:solidFill>
              </a:rPr>
              <a:t>At the “</a:t>
            </a:r>
            <a:r>
              <a:rPr lang="en" sz="3733" i="1">
                <a:solidFill>
                  <a:srgbClr val="555555"/>
                </a:solidFill>
              </a:rPr>
              <a:t>Forefront in combating income inequality</a:t>
            </a:r>
            <a:r>
              <a:rPr lang="en" sz="3733">
                <a:solidFill>
                  <a:srgbClr val="555555"/>
                </a:solidFill>
              </a:rPr>
              <a:t>” </a:t>
            </a:r>
            <a:r>
              <a:rPr lang="en" sz="3733">
                <a:solidFill>
                  <a:srgbClr val="C00000"/>
                </a:solidFill>
              </a:rPr>
              <a:t>Are we maximizing CPL so adult re-entry students will access higher education and higher opportunities at a higher rate?</a:t>
            </a:r>
            <a:endParaRPr sz="3733" dirty="0">
              <a:solidFill>
                <a:srgbClr val="C00000"/>
              </a:solidFill>
            </a:endParaRPr>
          </a:p>
          <a:p>
            <a:pPr indent="-470735">
              <a:lnSpc>
                <a:spcPct val="106000"/>
              </a:lnSpc>
              <a:buSzPct val="100000"/>
            </a:pPr>
            <a:r>
              <a:rPr lang="en" sz="3733">
                <a:solidFill>
                  <a:srgbClr val="555555"/>
                </a:solidFill>
              </a:rPr>
              <a:t>“</a:t>
            </a:r>
            <a:r>
              <a:rPr lang="en" sz="3733" i="1">
                <a:solidFill>
                  <a:srgbClr val="555555"/>
                </a:solidFill>
              </a:rPr>
              <a:t>Trailblazers in supporting social and economic mobility</a:t>
            </a:r>
            <a:r>
              <a:rPr lang="en" sz="3733">
                <a:solidFill>
                  <a:srgbClr val="555555"/>
                </a:solidFill>
              </a:rPr>
              <a:t>” </a:t>
            </a:r>
            <a:r>
              <a:rPr lang="en" sz="3733">
                <a:solidFill>
                  <a:srgbClr val="C00000"/>
                </a:solidFill>
              </a:rPr>
              <a:t>Are we recognizing prior learning and using it for an equitable and earned boost?</a:t>
            </a:r>
            <a:endParaRPr sz="3733" dirty="0">
              <a:solidFill>
                <a:srgbClr val="C00000"/>
              </a:solidFill>
            </a:endParaRPr>
          </a:p>
          <a:p>
            <a:pPr indent="-470735">
              <a:lnSpc>
                <a:spcPct val="106000"/>
              </a:lnSpc>
              <a:buSzPct val="100000"/>
            </a:pPr>
            <a:r>
              <a:rPr lang="en" sz="3733">
                <a:solidFill>
                  <a:srgbClr val="555555"/>
                </a:solidFill>
              </a:rPr>
              <a:t>“</a:t>
            </a:r>
            <a:r>
              <a:rPr lang="en" sz="3733" i="1">
                <a:solidFill>
                  <a:srgbClr val="555555"/>
                </a:solidFill>
              </a:rPr>
              <a:t>Leading the way…on workforce development by partnering with industry and labor to create innovative skills-building initiatives</a:t>
            </a:r>
            <a:r>
              <a:rPr lang="en" sz="3733">
                <a:solidFill>
                  <a:srgbClr val="555555"/>
                </a:solidFill>
              </a:rPr>
              <a:t>” </a:t>
            </a:r>
            <a:r>
              <a:rPr lang="en" sz="3733">
                <a:solidFill>
                  <a:srgbClr val="C00000"/>
                </a:solidFill>
              </a:rPr>
              <a:t>Are we integrating work-based learning and certifications in college pathways to save time, money, and improve ties to industry?</a:t>
            </a:r>
            <a:endParaRPr sz="3733" dirty="0">
              <a:solidFill>
                <a:srgbClr val="C00000"/>
              </a:solidFill>
            </a:endParaRPr>
          </a:p>
          <a:p>
            <a:pPr marL="0" indent="0">
              <a:spcAft>
                <a:spcPts val="160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6"/>
          <p:cNvSpPr txBox="1">
            <a:spLocks noGrp="1"/>
          </p:cNvSpPr>
          <p:nvPr>
            <p:ph type="title"/>
          </p:nvPr>
        </p:nvSpPr>
        <p:spPr>
          <a:xfrm>
            <a:off x="330933" y="353467"/>
            <a:ext cx="11360800" cy="763600"/>
          </a:xfrm>
          <a:prstGeom prst="rect">
            <a:avLst/>
          </a:prstGeom>
        </p:spPr>
        <p:txBody>
          <a:bodyPr spcFirstLastPara="1" vert="horz" wrap="square" lIns="121900" tIns="121900" rIns="121900" bIns="121900" rtlCol="0" anchor="t" anchorCtr="0">
            <a:noAutofit/>
          </a:bodyPr>
          <a:lstStyle/>
          <a:p>
            <a:r>
              <a:rPr lang="en" sz="4267" b="1"/>
              <a:t>CPL Resources </a:t>
            </a:r>
            <a:endParaRPr sz="4267" b="1" dirty="0"/>
          </a:p>
        </p:txBody>
      </p:sp>
      <p:sp>
        <p:nvSpPr>
          <p:cNvPr id="331" name="Google Shape;331;p56"/>
          <p:cNvSpPr txBox="1">
            <a:spLocks noGrp="1"/>
          </p:cNvSpPr>
          <p:nvPr>
            <p:ph type="body" idx="1"/>
          </p:nvPr>
        </p:nvSpPr>
        <p:spPr>
          <a:xfrm>
            <a:off x="156519" y="1342633"/>
            <a:ext cx="11619881" cy="5581200"/>
          </a:xfrm>
          <a:prstGeom prst="rect">
            <a:avLst/>
          </a:prstGeom>
        </p:spPr>
        <p:txBody>
          <a:bodyPr spcFirstLastPara="1" vert="horz" wrap="square" lIns="121900" tIns="121900" rIns="121900" bIns="121900" rtlCol="0" anchor="t" anchorCtr="0">
            <a:normAutofit fontScale="62500" lnSpcReduction="20000"/>
          </a:bodyPr>
          <a:lstStyle/>
          <a:p>
            <a:pPr marL="0" indent="0">
              <a:buNone/>
            </a:pPr>
            <a:r>
              <a:rPr lang="en" sz="3867" dirty="0">
                <a:latin typeface="Calibri"/>
                <a:ea typeface="Calibri"/>
                <a:cs typeface="Calibri"/>
                <a:sym typeface="Calibri"/>
              </a:rPr>
              <a:t>California Code of Regulations, Title 5, Section 55050 </a:t>
            </a:r>
            <a:r>
              <a:rPr lang="en" sz="3867" u="sng" dirty="0">
                <a:solidFill>
                  <a:schemeClr val="hlink"/>
                </a:solidFill>
                <a:latin typeface="Calibri"/>
                <a:ea typeface="Calibri"/>
                <a:cs typeface="Calibri"/>
                <a:sym typeface="Calibri"/>
                <a:hlinkClick r:id="rId3"/>
              </a:rPr>
              <a:t>Credit for Prior Learning, Cal. Code Regs. tit. 5 § 55050 | Casetext Search + Citator</a:t>
            </a:r>
            <a:endParaRPr sz="3867" dirty="0">
              <a:latin typeface="Calibri"/>
              <a:ea typeface="Calibri"/>
              <a:cs typeface="Calibri"/>
              <a:sym typeface="Calibri"/>
            </a:endParaRPr>
          </a:p>
          <a:p>
            <a:pPr marL="0" indent="0">
              <a:spcBef>
                <a:spcPts val="1600"/>
              </a:spcBef>
              <a:buClr>
                <a:schemeClr val="dk1"/>
              </a:buClr>
              <a:buSzPct val="37931"/>
              <a:buNone/>
            </a:pPr>
            <a:r>
              <a:rPr lang="en" sz="3867" dirty="0">
                <a:solidFill>
                  <a:schemeClr val="dk1"/>
                </a:solidFill>
                <a:latin typeface="Calibri"/>
                <a:ea typeface="Calibri"/>
                <a:cs typeface="Calibri"/>
                <a:sym typeface="Calibri"/>
              </a:rPr>
              <a:t>California Community College (CCC) Chancellor’s Office </a:t>
            </a:r>
            <a:r>
              <a:rPr lang="en" sz="3867" i="1" dirty="0">
                <a:solidFill>
                  <a:schemeClr val="dk1"/>
                </a:solidFill>
                <a:latin typeface="Calibri"/>
                <a:ea typeface="Calibri"/>
                <a:cs typeface="Calibri"/>
                <a:sym typeface="Calibri"/>
              </a:rPr>
              <a:t>Memo on CPL</a:t>
            </a:r>
            <a:r>
              <a:rPr lang="en" sz="3867" dirty="0">
                <a:solidFill>
                  <a:schemeClr val="dk1"/>
                </a:solidFill>
                <a:latin typeface="Calibri"/>
                <a:ea typeface="Calibri"/>
                <a:cs typeface="Calibri"/>
                <a:sym typeface="Calibri"/>
              </a:rPr>
              <a:t>:</a:t>
            </a:r>
            <a:r>
              <a:rPr lang="en" sz="3867"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3867" u="sng" dirty="0">
                <a:solidFill>
                  <a:schemeClr val="hlink"/>
                </a:solidFill>
                <a:latin typeface="Calibri"/>
                <a:ea typeface="Calibri"/>
                <a:cs typeface="Calibri"/>
                <a:sym typeface="Calibri"/>
                <a:hlinkClick r:id="rId4"/>
              </a:rPr>
              <a:t>https://www.norcocollege.edu/services/enrollment/vrc/cpl/Documents/ESS-20-300-001-Credit-for-Prior-Learning.pdf</a:t>
            </a:r>
            <a:endParaRPr sz="3867" u="sng" dirty="0">
              <a:solidFill>
                <a:schemeClr val="hlink"/>
              </a:solidFill>
              <a:latin typeface="Calibri"/>
              <a:ea typeface="Calibri"/>
              <a:cs typeface="Calibri"/>
              <a:sym typeface="Calibri"/>
            </a:endParaRPr>
          </a:p>
          <a:p>
            <a:pPr marL="0" indent="0">
              <a:buNone/>
            </a:pPr>
            <a:endParaRPr sz="3867" dirty="0">
              <a:latin typeface="Calibri"/>
              <a:ea typeface="Calibri"/>
              <a:cs typeface="Calibri"/>
              <a:sym typeface="Calibri"/>
            </a:endParaRPr>
          </a:p>
          <a:p>
            <a:pPr marL="0" indent="0">
              <a:spcBef>
                <a:spcPts val="1600"/>
              </a:spcBef>
              <a:buNone/>
            </a:pPr>
            <a:r>
              <a:rPr lang="en" sz="3867" dirty="0">
                <a:latin typeface="Calibri"/>
                <a:ea typeface="Calibri"/>
                <a:cs typeface="Calibri"/>
                <a:sym typeface="Calibri"/>
              </a:rPr>
              <a:t>California Community Colleges MilCpl Resource - Credit for prior learning </a:t>
            </a:r>
            <a:r>
              <a:rPr lang="en" sz="3867" u="sng" dirty="0">
                <a:solidFill>
                  <a:schemeClr val="hlink"/>
                </a:solidFill>
                <a:latin typeface="Calibri"/>
                <a:ea typeface="Calibri"/>
                <a:cs typeface="Calibri"/>
                <a:sym typeface="Calibri"/>
                <a:hlinkClick r:id="rId5"/>
              </a:rPr>
              <a:t>California Community Colleges - MilCpl Resource - Credit for prior learning</a:t>
            </a:r>
            <a:r>
              <a:rPr lang="en" sz="3867" dirty="0">
                <a:latin typeface="Calibri"/>
                <a:ea typeface="Calibri"/>
                <a:cs typeface="Calibri"/>
                <a:sym typeface="Calibri"/>
              </a:rPr>
              <a:t> </a:t>
            </a:r>
            <a:endParaRPr sz="3867" dirty="0">
              <a:latin typeface="Calibri"/>
              <a:ea typeface="Calibri"/>
              <a:cs typeface="Calibri"/>
              <a:sym typeface="Calibri"/>
            </a:endParaRPr>
          </a:p>
          <a:p>
            <a:pPr marL="0" indent="0">
              <a:spcBef>
                <a:spcPts val="1600"/>
              </a:spcBef>
              <a:buNone/>
            </a:pPr>
            <a:r>
              <a:rPr lang="en" sz="3867" dirty="0">
                <a:solidFill>
                  <a:schemeClr val="dk1"/>
                </a:solidFill>
                <a:latin typeface="Calibri"/>
                <a:ea typeface="Calibri"/>
                <a:cs typeface="Calibri"/>
                <a:sym typeface="Calibri"/>
              </a:rPr>
              <a:t>California State University (CSU) CPL Policy:</a:t>
            </a:r>
            <a:r>
              <a:rPr lang="en" sz="3867" dirty="0">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 sz="3867" u="sng" dirty="0">
                <a:solidFill>
                  <a:schemeClr val="hlink"/>
                </a:solidFill>
                <a:latin typeface="Calibri"/>
                <a:ea typeface="Calibri"/>
                <a:cs typeface="Calibri"/>
                <a:sym typeface="Calibri"/>
                <a:hlinkClick r:id="rId6"/>
              </a:rPr>
              <a:t>https://calstate.policystat.com/policy/9817841/latest</a:t>
            </a:r>
            <a:endParaRPr sz="3867" u="sng" dirty="0">
              <a:solidFill>
                <a:schemeClr val="hlink"/>
              </a:solidFill>
              <a:latin typeface="Calibri"/>
              <a:ea typeface="Calibri"/>
              <a:cs typeface="Calibri"/>
              <a:sym typeface="Calibri"/>
            </a:endParaRPr>
          </a:p>
          <a:p>
            <a:pPr marL="0" indent="0">
              <a:buNone/>
            </a:pPr>
            <a:endParaRPr sz="3867" dirty="0">
              <a:solidFill>
                <a:schemeClr val="dk1"/>
              </a:solidFill>
              <a:latin typeface="Calibri"/>
              <a:ea typeface="Calibri"/>
              <a:cs typeface="Calibri"/>
              <a:sym typeface="Calibri"/>
            </a:endParaRPr>
          </a:p>
          <a:p>
            <a:pPr marL="0" indent="0">
              <a:buClr>
                <a:schemeClr val="dk1"/>
              </a:buClr>
              <a:buSzPct val="37931"/>
              <a:buNone/>
            </a:pPr>
            <a:r>
              <a:rPr lang="en" sz="3867" dirty="0">
                <a:solidFill>
                  <a:schemeClr val="dk1"/>
                </a:solidFill>
                <a:latin typeface="Calibri"/>
                <a:ea typeface="Calibri"/>
                <a:cs typeface="Calibri"/>
                <a:sym typeface="Calibri"/>
              </a:rPr>
              <a:t>Statewide CCC CPL Board Policy Links:</a:t>
            </a:r>
            <a:r>
              <a:rPr lang="en" sz="3867" dirty="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 sz="3867" u="sng" dirty="0">
                <a:solidFill>
                  <a:schemeClr val="hlink"/>
                </a:solidFill>
                <a:latin typeface="Calibri"/>
                <a:ea typeface="Calibri"/>
                <a:cs typeface="Calibri"/>
                <a:sym typeface="Calibri"/>
                <a:hlinkClick r:id="rId5"/>
              </a:rPr>
              <a:t>https://www.norcocollege.edu/services/enrollment/vrc/Documents/map/CCC-MilCPL-Resource-CPL.pdf</a:t>
            </a:r>
            <a:endParaRPr sz="3867" u="sng" dirty="0">
              <a:solidFill>
                <a:schemeClr val="hlink"/>
              </a:solidFill>
              <a:latin typeface="Calibri"/>
              <a:ea typeface="Calibri"/>
              <a:cs typeface="Calibri"/>
              <a:sym typeface="Calibri"/>
            </a:endParaRPr>
          </a:p>
          <a:p>
            <a:pPr marL="0" indent="0">
              <a:buNone/>
            </a:pPr>
            <a:endParaRPr sz="3867" dirty="0">
              <a:solidFill>
                <a:schemeClr val="dk1"/>
              </a:solidFill>
              <a:latin typeface="Calibri"/>
              <a:ea typeface="Calibri"/>
              <a:cs typeface="Calibri"/>
              <a:sym typeface="Calibri"/>
            </a:endParaRPr>
          </a:p>
          <a:p>
            <a:pPr marL="0" indent="0">
              <a:buNone/>
            </a:pPr>
            <a:r>
              <a:rPr lang="en" sz="3867" dirty="0">
                <a:solidFill>
                  <a:schemeClr val="dk1"/>
                </a:solidFill>
                <a:latin typeface="Calibri"/>
                <a:ea typeface="Calibri"/>
                <a:cs typeface="Calibri"/>
                <a:sym typeface="Calibri"/>
              </a:rPr>
              <a:t>University of California (UC) CPL Policy:</a:t>
            </a:r>
            <a:r>
              <a:rPr lang="en" sz="3867" dirty="0">
                <a:solidFill>
                  <a:schemeClr val="dk1"/>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en" sz="3867" u="sng" dirty="0">
                <a:solidFill>
                  <a:schemeClr val="hlink"/>
                </a:solidFill>
                <a:latin typeface="Calibri"/>
                <a:ea typeface="Calibri"/>
                <a:cs typeface="Calibri"/>
                <a:sym typeface="Calibri"/>
                <a:hlinkClick r:id="rId7"/>
              </a:rPr>
              <a:t>https://admission.universityofcalifornia.edu/counselors/files/Transfer_Credit_Practice.pdf</a:t>
            </a:r>
            <a:endParaRPr dirty="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7"/>
          <p:cNvSpPr txBox="1">
            <a:spLocks noGrp="1"/>
          </p:cNvSpPr>
          <p:nvPr>
            <p:ph type="title"/>
          </p:nvPr>
        </p:nvSpPr>
        <p:spPr>
          <a:xfrm>
            <a:off x="345033" y="282900"/>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4375"/>
            </a:pPr>
            <a:r>
              <a:rPr lang="en" sz="4267" b="1"/>
              <a:t>CPL Resources </a:t>
            </a:r>
            <a:endParaRPr sz="4267" b="1" dirty="0"/>
          </a:p>
          <a:p>
            <a:endParaRPr dirty="0"/>
          </a:p>
        </p:txBody>
      </p:sp>
      <p:sp>
        <p:nvSpPr>
          <p:cNvPr id="337" name="Google Shape;337;p57"/>
          <p:cNvSpPr txBox="1">
            <a:spLocks noGrp="1"/>
          </p:cNvSpPr>
          <p:nvPr>
            <p:ph type="body" idx="1"/>
          </p:nvPr>
        </p:nvSpPr>
        <p:spPr>
          <a:xfrm>
            <a:off x="415600" y="1536633"/>
            <a:ext cx="11360800" cy="5166000"/>
          </a:xfrm>
          <a:prstGeom prst="rect">
            <a:avLst/>
          </a:prstGeom>
        </p:spPr>
        <p:txBody>
          <a:bodyPr spcFirstLastPara="1" vert="horz" wrap="square" lIns="121900" tIns="121900" rIns="121900" bIns="121900" rtlCol="0" anchor="t" anchorCtr="0">
            <a:normAutofit fontScale="77500" lnSpcReduction="20000"/>
          </a:bodyPr>
          <a:lstStyle/>
          <a:p>
            <a:pPr indent="-418878">
              <a:buSzPct val="100000"/>
            </a:pPr>
            <a:r>
              <a:rPr lang="en" sz="3267">
                <a:solidFill>
                  <a:schemeClr val="dk1"/>
                </a:solidFill>
                <a:latin typeface="Calibri"/>
                <a:ea typeface="Calibri"/>
                <a:cs typeface="Calibri"/>
                <a:sym typeface="Calibri"/>
              </a:rPr>
              <a:t>Association of Community College and Junior Colleges (ACCJC) </a:t>
            </a:r>
            <a:r>
              <a:rPr lang="en" sz="3267" i="1">
                <a:solidFill>
                  <a:schemeClr val="dk1"/>
                </a:solidFill>
                <a:latin typeface="Calibri"/>
                <a:ea typeface="Calibri"/>
                <a:cs typeface="Calibri"/>
                <a:sym typeface="Calibri"/>
              </a:rPr>
              <a:t>Policy on CPL</a:t>
            </a:r>
            <a:r>
              <a:rPr lang="en" sz="3267">
                <a:solidFill>
                  <a:schemeClr val="dk1"/>
                </a:solidFill>
                <a:latin typeface="Calibri"/>
                <a:ea typeface="Calibri"/>
                <a:cs typeface="Calibri"/>
                <a:sym typeface="Calibri"/>
              </a:rPr>
              <a:t>:</a:t>
            </a:r>
            <a:r>
              <a:rPr lang="en" sz="3267">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hlinkClick r:id="rId3"/>
              </a:rPr>
              <a:t>https://www.norcocollege.edu/services/enrollment/vrc/cpl/Documents/ACCJC-Policy-on-Credit-for-Prior-Learning-June-2020.pdf</a:t>
            </a:r>
            <a:endParaRPr sz="3267" u="sng" dirty="0">
              <a:solidFill>
                <a:schemeClr val="hlink"/>
              </a:solidFill>
              <a:latin typeface="Calibri"/>
              <a:ea typeface="Calibri"/>
              <a:cs typeface="Calibri"/>
              <a:sym typeface="Calibri"/>
            </a:endParaRPr>
          </a:p>
          <a:p>
            <a:pPr indent="-418878">
              <a:buSzPct val="100000"/>
            </a:pPr>
            <a:r>
              <a:rPr lang="en" sz="3267">
                <a:solidFill>
                  <a:schemeClr val="dk1"/>
                </a:solidFill>
                <a:latin typeface="Calibri"/>
                <a:ea typeface="Calibri"/>
                <a:cs typeface="Calibri"/>
                <a:sym typeface="Calibri"/>
              </a:rPr>
              <a:t>MAP Training Resources and FAQ:</a:t>
            </a:r>
            <a:r>
              <a:rPr lang="en" sz="3267">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hlinkClick r:id="rId4"/>
              </a:rPr>
              <a:t>https://www.norcocollege.edu/services/enrollment/vrc/Pages/map.aspx</a:t>
            </a:r>
            <a:endParaRPr sz="3267" u="sng" dirty="0">
              <a:solidFill>
                <a:schemeClr val="hlink"/>
              </a:solidFill>
              <a:latin typeface="Calibri"/>
              <a:ea typeface="Calibri"/>
              <a:cs typeface="Calibri"/>
              <a:sym typeface="Calibri"/>
            </a:endParaRPr>
          </a:p>
          <a:p>
            <a:pPr indent="-418878">
              <a:buSzPct val="100000"/>
            </a:pPr>
            <a:r>
              <a:rPr lang="en" sz="3267">
                <a:solidFill>
                  <a:schemeClr val="dk1"/>
                </a:solidFill>
                <a:latin typeface="Calibri"/>
                <a:ea typeface="Calibri"/>
                <a:cs typeface="Calibri"/>
                <a:sym typeface="Calibri"/>
              </a:rPr>
              <a:t>Norco College CPL Policies and Resources:</a:t>
            </a:r>
            <a:r>
              <a:rPr lang="en" sz="3267">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hlinkClick r:id="rId5"/>
              </a:rPr>
              <a:t>https://www.norcocollege.edu/services/enrollment/vrc/cpl/Pages/policy.aspx</a:t>
            </a:r>
            <a:endParaRPr sz="3267" u="sng" dirty="0">
              <a:solidFill>
                <a:schemeClr val="hlink"/>
              </a:solidFill>
              <a:latin typeface="Calibri"/>
              <a:ea typeface="Calibri"/>
              <a:cs typeface="Calibri"/>
              <a:sym typeface="Calibri"/>
            </a:endParaRPr>
          </a:p>
          <a:p>
            <a:pPr indent="-418878">
              <a:buSzPct val="100000"/>
            </a:pPr>
            <a:r>
              <a:rPr lang="en" sz="3267">
                <a:solidFill>
                  <a:schemeClr val="dk1"/>
                </a:solidFill>
                <a:latin typeface="Calibri"/>
                <a:ea typeface="Calibri"/>
                <a:cs typeface="Calibri"/>
                <a:sym typeface="Calibri"/>
              </a:rPr>
              <a:t>Academic Sentate of the California Community Colleges (ASCCC) </a:t>
            </a:r>
            <a:r>
              <a:rPr lang="en" sz="3267" i="1">
                <a:solidFill>
                  <a:schemeClr val="dk1"/>
                </a:solidFill>
                <a:latin typeface="Calibri"/>
                <a:ea typeface="Calibri"/>
                <a:cs typeface="Calibri"/>
                <a:sym typeface="Calibri"/>
              </a:rPr>
              <a:t>Advocacy for CPL</a:t>
            </a:r>
            <a:r>
              <a:rPr lang="en" sz="3267">
                <a:solidFill>
                  <a:schemeClr val="dk1"/>
                </a:solidFill>
                <a:latin typeface="Calibri"/>
                <a:ea typeface="Calibri"/>
                <a:cs typeface="Calibri"/>
                <a:sym typeface="Calibri"/>
              </a:rPr>
              <a:t> (Christopher Howerton):</a:t>
            </a:r>
            <a:r>
              <a:rPr lang="en" sz="3267">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hlinkClick r:id="rId6"/>
              </a:rPr>
              <a:t>https://youtu.be/xXdJSFY5JPU</a:t>
            </a:r>
            <a:endParaRPr sz="3267" u="sng" dirty="0">
              <a:solidFill>
                <a:schemeClr val="hlink"/>
              </a:solidFill>
              <a:latin typeface="Calibri"/>
              <a:ea typeface="Calibri"/>
              <a:cs typeface="Calibri"/>
              <a:sym typeface="Calibri"/>
            </a:endParaRPr>
          </a:p>
          <a:p>
            <a:pPr indent="-418878">
              <a:buSzPct val="100000"/>
            </a:pPr>
            <a:r>
              <a:rPr lang="en" sz="3267">
                <a:solidFill>
                  <a:schemeClr val="dk1"/>
                </a:solidFill>
                <a:latin typeface="Calibri"/>
                <a:ea typeface="Calibri"/>
                <a:cs typeface="Calibri"/>
                <a:sym typeface="Calibri"/>
              </a:rPr>
              <a:t>Credit for Prior Learning: Leveraging Past Learning to Close Present-Day Equity Gaps:</a:t>
            </a:r>
            <a:r>
              <a:rPr lang="en" sz="3267">
                <a:solidFill>
                  <a:schemeClr val="dk1"/>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rPr>
              <a:t>https://californiacompetes.org/resources/credit-for-prior-learning-leveraging-past-learning-to-close-present-day-equity-gaps/</a:t>
            </a:r>
            <a:endParaRPr sz="3267" u="sng" dirty="0">
              <a:solidFill>
                <a:schemeClr val="hlink"/>
              </a:solidFill>
              <a:latin typeface="Calibri"/>
              <a:ea typeface="Calibri"/>
              <a:cs typeface="Calibri"/>
              <a:sym typeface="Calibri"/>
            </a:endParaRPr>
          </a:p>
          <a:p>
            <a:pPr indent="-418878">
              <a:buClr>
                <a:schemeClr val="dk1"/>
              </a:buClr>
              <a:buSzPct val="100000"/>
            </a:pPr>
            <a:r>
              <a:rPr lang="en" sz="3267">
                <a:solidFill>
                  <a:schemeClr val="dk1"/>
                </a:solidFill>
              </a:rPr>
              <a:t>Side by Side: Comparing Credit for Prior Learning and Competency-Based Education </a:t>
            </a:r>
            <a:r>
              <a:rPr lang="en" sz="3267" u="sng">
                <a:solidFill>
                  <a:schemeClr val="hlink"/>
                </a:solidFill>
                <a:hlinkClick r:id="rId8"/>
              </a:rPr>
              <a:t>Side by Side: Comparing Credit for Prior Learning and Competency-Based Education | California Competes</a:t>
            </a:r>
            <a:endParaRPr sz="3267" dirty="0">
              <a:solidFill>
                <a:schemeClr val="dk1"/>
              </a:solidFill>
            </a:endParaRPr>
          </a:p>
          <a:p>
            <a:pPr indent="-418878">
              <a:buSzPct val="100000"/>
              <a:buFont typeface="Calibri"/>
              <a:buChar char="●"/>
            </a:pPr>
            <a:r>
              <a:rPr lang="en" sz="3267">
                <a:solidFill>
                  <a:schemeClr val="dk1"/>
                </a:solidFill>
                <a:latin typeface="Calibri"/>
                <a:ea typeface="Calibri"/>
                <a:cs typeface="Calibri"/>
                <a:sym typeface="Calibri"/>
              </a:rPr>
              <a:t>Noncredit Instruction: Opportunity and Challenge:</a:t>
            </a:r>
            <a:r>
              <a:rPr lang="en" sz="3267">
                <a:solidFill>
                  <a:schemeClr val="dk1"/>
                </a:solidFill>
                <a:uFill>
                  <a:noFill/>
                </a:uFill>
                <a:latin typeface="Calibri"/>
                <a:ea typeface="Calibri"/>
                <a:cs typeface="Calibri"/>
                <a:sym typeface="Calibri"/>
                <a:hlinkClick r:id="rId9">
                  <a:extLst>
                    <a:ext uri="{A12FA001-AC4F-418D-AE19-62706E023703}">
                      <ahyp:hlinkClr xmlns:ahyp="http://schemas.microsoft.com/office/drawing/2018/hyperlinkcolor" val="tx"/>
                    </a:ext>
                  </a:extLst>
                </a:hlinkClick>
              </a:rPr>
              <a:t> </a:t>
            </a:r>
            <a:r>
              <a:rPr lang="en" sz="3267" u="sng">
                <a:solidFill>
                  <a:schemeClr val="hlink"/>
                </a:solidFill>
                <a:latin typeface="Calibri"/>
                <a:ea typeface="Calibri"/>
                <a:cs typeface="Calibri"/>
                <a:sym typeface="Calibri"/>
                <a:hlinkClick r:id="rId9"/>
              </a:rPr>
              <a:t>https://files.eric.ed.gov/fulltext/ED602047.pdf</a:t>
            </a:r>
            <a:endParaRPr sz="3267" u="sng" dirty="0">
              <a:solidFill>
                <a:schemeClr val="hlink"/>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8"/>
          <p:cNvSpPr txBox="1">
            <a:spLocks noGrp="1"/>
          </p:cNvSpPr>
          <p:nvPr>
            <p:ph type="title"/>
          </p:nvPr>
        </p:nvSpPr>
        <p:spPr>
          <a:xfrm>
            <a:off x="415600" y="240600"/>
            <a:ext cx="11360800" cy="763600"/>
          </a:xfrm>
          <a:prstGeom prst="rect">
            <a:avLst/>
          </a:prstGeom>
        </p:spPr>
        <p:txBody>
          <a:bodyPr spcFirstLastPara="1" vert="horz" wrap="square" lIns="121900" tIns="121900" rIns="121900" bIns="121900" rtlCol="0" anchor="t" anchorCtr="0">
            <a:noAutofit/>
          </a:bodyPr>
          <a:lstStyle/>
          <a:p>
            <a:r>
              <a:rPr lang="en" sz="4267" b="1"/>
              <a:t>CPL Resources</a:t>
            </a:r>
            <a:endParaRPr sz="4267" b="1" dirty="0"/>
          </a:p>
        </p:txBody>
      </p:sp>
      <p:sp>
        <p:nvSpPr>
          <p:cNvPr id="343" name="Google Shape;343;p58"/>
          <p:cNvSpPr txBox="1">
            <a:spLocks noGrp="1"/>
          </p:cNvSpPr>
          <p:nvPr>
            <p:ph type="body" idx="1"/>
          </p:nvPr>
        </p:nvSpPr>
        <p:spPr>
          <a:xfrm>
            <a:off x="415600" y="1183867"/>
            <a:ext cx="11360800" cy="50672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sz="2000" b="1">
                <a:solidFill>
                  <a:schemeClr val="dk1"/>
                </a:solidFill>
                <a:latin typeface="Calibri"/>
                <a:ea typeface="Calibri"/>
                <a:cs typeface="Calibri"/>
                <a:sym typeface="Calibri"/>
              </a:rPr>
              <a:t>California Legislation Supporting CPL and MILCPL: </a:t>
            </a:r>
            <a:endParaRPr sz="2000" b="1" dirty="0">
              <a:solidFill>
                <a:schemeClr val="dk1"/>
              </a:solidFill>
              <a:latin typeface="Calibri"/>
              <a:ea typeface="Calibri"/>
              <a:cs typeface="Calibri"/>
              <a:sym typeface="Calibri"/>
            </a:endParaRPr>
          </a:p>
          <a:p>
            <a:pPr marL="0" indent="0">
              <a:buNone/>
            </a:pPr>
            <a:r>
              <a:rPr lang="en" sz="2000" u="sng">
                <a:solidFill>
                  <a:schemeClr val="hlink"/>
                </a:solidFill>
                <a:latin typeface="Calibri"/>
                <a:ea typeface="Calibri"/>
                <a:cs typeface="Calibri"/>
                <a:sym typeface="Calibri"/>
                <a:hlinkClick r:id="rId3"/>
              </a:rPr>
              <a:t>2012 Block AB 2462</a:t>
            </a:r>
            <a:r>
              <a:rPr lang="en" sz="2000">
                <a:solidFill>
                  <a:schemeClr val="dk1"/>
                </a:solidFill>
                <a:latin typeface="Calibri"/>
                <a:ea typeface="Calibri"/>
                <a:cs typeface="Calibri"/>
                <a:sym typeface="Calibri"/>
              </a:rPr>
              <a:t>: Specified that by July 1, 2015, the Chancellor of the California Community Colleges (CCC), using common course descriptors and pertinent recommendations of the American Council on Education, shall determine for which courses credit should be awarded for prior military experience. This has not happened because of the complexity and enormity of the task, which must rely on discipline faculty experts at each of the 115 California Community Colleges to make articulation decisions for courses paired with ACE Recommendations one at a time—and there are tens of thousands of combinations at each college. </a:t>
            </a:r>
            <a:endParaRPr sz="2000" dirty="0">
              <a:solidFill>
                <a:schemeClr val="dk1"/>
              </a:solidFill>
              <a:latin typeface="Calibri"/>
              <a:ea typeface="Calibri"/>
              <a:cs typeface="Calibri"/>
              <a:sym typeface="Calibri"/>
            </a:endParaRPr>
          </a:p>
          <a:p>
            <a:pPr marL="0" indent="0">
              <a:buClr>
                <a:schemeClr val="dk1"/>
              </a:buClr>
              <a:buSzPts val="1100"/>
              <a:buNone/>
            </a:pPr>
            <a:endParaRPr sz="2000" dirty="0">
              <a:solidFill>
                <a:schemeClr val="dk1"/>
              </a:solidFill>
              <a:latin typeface="Calibri"/>
              <a:ea typeface="Calibri"/>
              <a:cs typeface="Calibri"/>
              <a:sym typeface="Calibri"/>
            </a:endParaRPr>
          </a:p>
          <a:p>
            <a:pPr marL="0" indent="0">
              <a:buClr>
                <a:schemeClr val="dk1"/>
              </a:buClr>
              <a:buSzPts val="1100"/>
              <a:buNone/>
            </a:pPr>
            <a:r>
              <a:rPr lang="en" sz="2000" u="sng">
                <a:solidFill>
                  <a:schemeClr val="hlink"/>
                </a:solidFill>
                <a:latin typeface="Calibri"/>
                <a:ea typeface="Calibri"/>
                <a:cs typeface="Calibri"/>
                <a:sym typeface="Calibri"/>
                <a:hlinkClick r:id="rId4"/>
              </a:rPr>
              <a:t>2018 Cervantes AB 1786</a:t>
            </a:r>
            <a:r>
              <a:rPr lang="en" sz="2000">
                <a:solidFill>
                  <a:schemeClr val="dk1"/>
                </a:solidFill>
                <a:latin typeface="Calibri"/>
                <a:ea typeface="Calibri"/>
                <a:cs typeface="Calibri"/>
                <a:sym typeface="Calibri"/>
              </a:rPr>
              <a:t> Academic Credit for Military Experience: Specified that by March 31, 2019, the CCC Chancellor is to establish an initiative to expand military Credit for Prior Learning (CPL). The initiative was supposed to identify best practices for CPL, locate and collect available resources and provide professional development. The initiative also sought to identify the best practices for potential pilot programs and provide recommendations for internal system wide policy changes to expand CCC CPL. By January 1, 2020, the chancellor was to report to the Legislature on the initiative. </a:t>
            </a:r>
            <a:endParaRPr sz="2000" dirty="0">
              <a:solidFill>
                <a:schemeClr val="dk1"/>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267" b="1"/>
              <a:t>CPL Resources</a:t>
            </a:r>
            <a:endParaRPr sz="4267" b="1" dirty="0"/>
          </a:p>
        </p:txBody>
      </p:sp>
      <p:sp>
        <p:nvSpPr>
          <p:cNvPr id="349" name="Google Shape;349;p5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en" sz="2133" u="sng">
                <a:solidFill>
                  <a:schemeClr val="hlink"/>
                </a:solidFill>
                <a:latin typeface="Calibri"/>
                <a:ea typeface="Calibri"/>
                <a:cs typeface="Calibri"/>
                <a:sym typeface="Calibri"/>
                <a:hlinkClick r:id="rId3"/>
              </a:rPr>
              <a:t>2018 Roth CA S 1071</a:t>
            </a:r>
            <a:r>
              <a:rPr lang="en" sz="2133">
                <a:solidFill>
                  <a:schemeClr val="dk1"/>
                </a:solidFill>
                <a:latin typeface="Calibri"/>
                <a:ea typeface="Calibri"/>
                <a:cs typeface="Calibri"/>
                <a:sym typeface="Calibri"/>
              </a:rPr>
              <a:t> Community Colleges Uniform Policy to Award Credit: Requires CCC Chancellor to work with Academic Senate for California Community Colleges (ASCCC) to develop a consistent policy to award military personnel and Veterans who have an official Joint Services Transcript course credit for Intersegmental General Education Transfer Curriculum, State University General Education Breadth or local community college general education requirements. </a:t>
            </a:r>
            <a:endParaRPr sz="2133" dirty="0">
              <a:solidFill>
                <a:schemeClr val="dk1"/>
              </a:solidFill>
              <a:latin typeface="Calibri"/>
              <a:ea typeface="Calibri"/>
              <a:cs typeface="Calibri"/>
              <a:sym typeface="Calibri"/>
            </a:endParaRPr>
          </a:p>
          <a:p>
            <a:pPr marL="0" indent="0">
              <a:buNone/>
            </a:pPr>
            <a:endParaRPr sz="2133" dirty="0">
              <a:solidFill>
                <a:schemeClr val="dk1"/>
              </a:solidFill>
              <a:latin typeface="Calibri"/>
              <a:ea typeface="Calibri"/>
              <a:cs typeface="Calibri"/>
              <a:sym typeface="Calibri"/>
            </a:endParaRPr>
          </a:p>
          <a:p>
            <a:pPr marL="0" indent="0">
              <a:buClr>
                <a:schemeClr val="dk1"/>
              </a:buClr>
              <a:buSzPts val="1100"/>
              <a:buNone/>
            </a:pPr>
            <a:r>
              <a:rPr lang="en" sz="2133" u="sng">
                <a:solidFill>
                  <a:schemeClr val="hlink"/>
                </a:solidFill>
                <a:latin typeface="Calibri"/>
                <a:ea typeface="Calibri"/>
                <a:cs typeface="Calibri"/>
                <a:sym typeface="Calibri"/>
                <a:hlinkClick r:id="rId4"/>
              </a:rPr>
              <a:t>ASCCC Resolution 18.04</a:t>
            </a:r>
            <a:r>
              <a:rPr lang="en" sz="2133">
                <a:solidFill>
                  <a:schemeClr val="dk1"/>
                </a:solidFill>
                <a:latin typeface="Calibri"/>
                <a:ea typeface="Calibri"/>
                <a:cs typeface="Calibri"/>
                <a:sym typeface="Calibri"/>
              </a:rPr>
              <a:t> (2011): Urges local academic senates to apply credit for educational experiences during military service toward the associate degree – including the fulfillment of general education, major coursework, certificates, and other degree requirements – in accordance with the recommendations listed in the American Council on Education (ACE) Guide to the Evaluation of Educational Experiences in the Armed Services.</a:t>
            </a:r>
            <a:endParaRPr sz="2133" dirty="0">
              <a:solidFill>
                <a:schemeClr val="dk1"/>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2" name="Title 1">
            <a:extLst>
              <a:ext uri="{FF2B5EF4-FFF2-40B4-BE49-F238E27FC236}">
                <a16:creationId xmlns:a16="http://schemas.microsoft.com/office/drawing/2014/main" id="{96EE0524-7296-433B-A109-816370DC4B6C}"/>
              </a:ext>
            </a:extLst>
          </p:cNvPr>
          <p:cNvSpPr>
            <a:spLocks noGrp="1"/>
          </p:cNvSpPr>
          <p:nvPr>
            <p:ph type="title"/>
          </p:nvPr>
        </p:nvSpPr>
        <p:spPr/>
        <p:txBody>
          <a:bodyPr/>
          <a:lstStyle/>
          <a:p>
            <a:r>
              <a:rPr lang="en-US" dirty="0">
                <a:solidFill>
                  <a:schemeClr val="bg1"/>
                </a:solidFill>
              </a:rPr>
              <a:t>Questions</a:t>
            </a:r>
            <a:r>
              <a:rPr lang="en-US" dirty="0"/>
              <a:t> </a:t>
            </a:r>
          </a:p>
        </p:txBody>
      </p:sp>
      <p:pic>
        <p:nvPicPr>
          <p:cNvPr id="354" name="Google Shape;354;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32264" y="714434"/>
            <a:ext cx="8686565" cy="54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9" name="Google Shape;79;p17" descr="Chart on Adult Educational Attainment.  Of 20.6 Million Adults in CA aged 25-64, 12.3 Million have no college degree. "/>
          <p:cNvGrpSpPr/>
          <p:nvPr/>
        </p:nvGrpSpPr>
        <p:grpSpPr>
          <a:xfrm>
            <a:off x="-88664" y="379075"/>
            <a:ext cx="11677337" cy="6478925"/>
            <a:chOff x="1298851" y="187606"/>
            <a:chExt cx="8758003" cy="4859194"/>
          </a:xfrm>
        </p:grpSpPr>
        <p:pic>
          <p:nvPicPr>
            <p:cNvPr id="81" name="Google Shape;81;p17" descr="Chart on College Attendance versus completion for adults.  Abut half of Latino, Black, Native American and Pacific Islander Californians who attempted college did not complete.  "/>
            <p:cNvPicPr preferRelativeResize="0"/>
            <p:nvPr/>
          </p:nvPicPr>
          <p:blipFill rotWithShape="1">
            <a:blip r:embed="rId3">
              <a:alphaModFix/>
            </a:blip>
            <a:srcRect/>
            <a:stretch/>
          </p:blipFill>
          <p:spPr>
            <a:xfrm>
              <a:off x="1298851" y="2369423"/>
              <a:ext cx="8758003" cy="2677377"/>
            </a:xfrm>
            <a:prstGeom prst="rect">
              <a:avLst/>
            </a:prstGeom>
            <a:noFill/>
            <a:ln>
              <a:noFill/>
            </a:ln>
          </p:spPr>
        </p:pic>
        <p:pic>
          <p:nvPicPr>
            <p:cNvPr id="80" name="Google Shape;80;p17" descr="Chart Adult Education by numbers. 12.3 Million Adults in California have no degree. "/>
            <p:cNvPicPr preferRelativeResize="0"/>
            <p:nvPr/>
          </p:nvPicPr>
          <p:blipFill rotWithShape="1">
            <a:blip r:embed="rId4">
              <a:alphaModFix/>
            </a:blip>
            <a:srcRect/>
            <a:stretch/>
          </p:blipFill>
          <p:spPr>
            <a:xfrm>
              <a:off x="5968241" y="187606"/>
              <a:ext cx="4088613" cy="2189387"/>
            </a:xfrm>
            <a:prstGeom prst="rect">
              <a:avLst/>
            </a:prstGeom>
            <a:noFill/>
            <a:ln>
              <a:noFill/>
            </a:ln>
          </p:spPr>
        </p:pic>
      </p:grpSp>
      <p:sp>
        <p:nvSpPr>
          <p:cNvPr id="78" name="Google Shape;78;p17"/>
          <p:cNvSpPr txBox="1">
            <a:spLocks noGrp="1"/>
          </p:cNvSpPr>
          <p:nvPr>
            <p:ph type="title"/>
          </p:nvPr>
        </p:nvSpPr>
        <p:spPr>
          <a:xfrm>
            <a:off x="415600" y="593367"/>
            <a:ext cx="4214065" cy="2166400"/>
          </a:xfrm>
          <a:prstGeom prst="rect">
            <a:avLst/>
          </a:prstGeom>
        </p:spPr>
        <p:txBody>
          <a:bodyPr spcFirstLastPara="1" vert="horz" wrap="square" lIns="121900" tIns="121900" rIns="121900" bIns="121900" rtlCol="0" anchor="t" anchorCtr="0">
            <a:normAutofit/>
          </a:bodyPr>
          <a:lstStyle/>
          <a:p>
            <a:r>
              <a:rPr lang="en" dirty="0"/>
              <a:t>Direct Assessment CBE: Who Will Benefit?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What’s the Why?</a:t>
            </a:r>
            <a:endParaRPr dirty="0"/>
          </a:p>
        </p:txBody>
      </p:sp>
      <p:sp>
        <p:nvSpPr>
          <p:cNvPr id="87" name="Google Shape;87;p18"/>
          <p:cNvSpPr txBox="1">
            <a:spLocks noGrp="1"/>
          </p:cNvSpPr>
          <p:nvPr>
            <p:ph type="body" idx="4294967295"/>
          </p:nvPr>
        </p:nvSpPr>
        <p:spPr>
          <a:xfrm>
            <a:off x="838200" y="1536700"/>
            <a:ext cx="10521949" cy="4554538"/>
          </a:xfrm>
          <a:prstGeom prst="rect">
            <a:avLst/>
          </a:prstGeom>
        </p:spPr>
        <p:txBody>
          <a:bodyPr spcFirstLastPara="1" vert="horz" wrap="square" lIns="121900" tIns="121900" rIns="121900" bIns="121900" rtlCol="0" anchor="t" anchorCtr="0">
            <a:normAutofit/>
          </a:bodyPr>
          <a:lstStyle/>
          <a:p>
            <a:r>
              <a:rPr lang="en" dirty="0"/>
              <a:t>Our students need freedom and flexibility ​from the rigidity of the Carnegie hour demands and arbitrary use of time as a measure of learning</a:t>
            </a:r>
            <a:endParaRPr dirty="0"/>
          </a:p>
          <a:p>
            <a:r>
              <a:rPr lang="en" dirty="0"/>
              <a:t>Direct assessment leads to more personalization​ of instruction at the student’s pace</a:t>
            </a:r>
            <a:endParaRPr dirty="0"/>
          </a:p>
          <a:p>
            <a:r>
              <a:rPr lang="en" dirty="0"/>
              <a:t>Student self-pacing leads to more affordability​ for students </a:t>
            </a:r>
            <a:endParaRPr dirty="0"/>
          </a:p>
          <a:p>
            <a:r>
              <a:rPr lang="en" dirty="0"/>
              <a:t>Direct assessment promises more personalized student support from faculty and staff (case management approach)​</a:t>
            </a:r>
            <a:endParaRPr dirty="0"/>
          </a:p>
          <a:p>
            <a:r>
              <a:rPr lang="en" dirty="0"/>
              <a:t>Students work with a trusted local institution rather than national provider ​</a:t>
            </a:r>
            <a:endParaRPr dirty="0"/>
          </a:p>
          <a:p>
            <a:r>
              <a:rPr lang="en" dirty="0"/>
              <a:t>CBE programs are developed with the local community workforce needs and the institution’s equity mission in mind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The Direct Assessment CBE Pilot</a:t>
            </a:r>
            <a:endParaRPr dirty="0"/>
          </a:p>
        </p:txBody>
      </p:sp>
      <p:sp>
        <p:nvSpPr>
          <p:cNvPr id="93" name="Google Shape;93;p19"/>
          <p:cNvSpPr txBox="1">
            <a:spLocks noGrp="1"/>
          </p:cNvSpPr>
          <p:nvPr>
            <p:ph type="body" idx="4294967295"/>
          </p:nvPr>
        </p:nvSpPr>
        <p:spPr>
          <a:xfrm>
            <a:off x="972064" y="1536700"/>
            <a:ext cx="10388085" cy="4554538"/>
          </a:xfrm>
          <a:prstGeom prst="rect">
            <a:avLst/>
          </a:prstGeom>
        </p:spPr>
        <p:txBody>
          <a:bodyPr spcFirstLastPara="1" vert="horz" wrap="square" lIns="121900" tIns="121900" rIns="121900" bIns="121900" rtlCol="0" anchor="t" anchorCtr="0">
            <a:normAutofit/>
          </a:bodyPr>
          <a:lstStyle/>
          <a:p>
            <a:r>
              <a:rPr lang="en" dirty="0"/>
              <a:t>Eight colleges participating in design and implementation of a direct assessment CBE program since Summer 2021</a:t>
            </a:r>
            <a:endParaRPr dirty="0"/>
          </a:p>
          <a:p>
            <a:pPr lvl="1"/>
            <a:r>
              <a:rPr lang="en" dirty="0"/>
              <a:t>Bakersfield College</a:t>
            </a:r>
            <a:endParaRPr dirty="0"/>
          </a:p>
          <a:p>
            <a:pPr lvl="1"/>
            <a:r>
              <a:rPr lang="en" dirty="0"/>
              <a:t>Coastline College</a:t>
            </a:r>
            <a:endParaRPr dirty="0"/>
          </a:p>
          <a:p>
            <a:pPr lvl="1"/>
            <a:r>
              <a:rPr lang="en" dirty="0"/>
              <a:t>East LA City College</a:t>
            </a:r>
            <a:endParaRPr dirty="0"/>
          </a:p>
          <a:p>
            <a:pPr lvl="1"/>
            <a:r>
              <a:rPr lang="en" dirty="0"/>
              <a:t>Madera College</a:t>
            </a:r>
            <a:endParaRPr dirty="0"/>
          </a:p>
          <a:p>
            <a:pPr lvl="1"/>
            <a:r>
              <a:rPr lang="en" dirty="0"/>
              <a:t>Merced College</a:t>
            </a:r>
            <a:endParaRPr dirty="0"/>
          </a:p>
          <a:p>
            <a:pPr lvl="1"/>
            <a:r>
              <a:rPr lang="en" dirty="0"/>
              <a:t>Mt. San Antonio College</a:t>
            </a:r>
            <a:endParaRPr dirty="0"/>
          </a:p>
          <a:p>
            <a:pPr lvl="1"/>
            <a:r>
              <a:rPr lang="en" dirty="0"/>
              <a:t>Shasta College</a:t>
            </a:r>
            <a:endParaRPr dirty="0"/>
          </a:p>
          <a:p>
            <a:pPr lvl="1"/>
            <a:r>
              <a:rPr lang="en" dirty="0"/>
              <a:t>Southwestern College</a:t>
            </a:r>
            <a:endParaRPr dirty="0"/>
          </a:p>
          <a:p>
            <a:r>
              <a:rPr lang="en" dirty="0"/>
              <a:t>Support from Jobs for the Future; Competency-Based Education Network (C-BEN); Volta Learning Group; Various CBE SMEs and practitioners, others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sz="2933"/>
              <a:t>How Does Direct Assessment Work?</a:t>
            </a:r>
            <a:endParaRPr sz="2933" dirty="0"/>
          </a:p>
        </p:txBody>
      </p:sp>
      <p:sp>
        <p:nvSpPr>
          <p:cNvPr id="98" name="Google Shape;98;p20"/>
          <p:cNvSpPr txBox="1">
            <a:spLocks noGrp="1"/>
          </p:cNvSpPr>
          <p:nvPr>
            <p:ph type="body" idx="4294967295"/>
          </p:nvPr>
        </p:nvSpPr>
        <p:spPr>
          <a:xfrm>
            <a:off x="906162" y="1536700"/>
            <a:ext cx="10453988" cy="4554538"/>
          </a:xfrm>
          <a:prstGeom prst="rect">
            <a:avLst/>
          </a:prstGeom>
        </p:spPr>
        <p:txBody>
          <a:bodyPr spcFirstLastPara="1" vert="horz" wrap="square" lIns="121900" tIns="121900" rIns="121900" bIns="121900" rtlCol="0" anchor="t" anchorCtr="0">
            <a:normAutofit/>
          </a:bodyPr>
          <a:lstStyle/>
          <a:p>
            <a:r>
              <a:rPr lang="en" dirty="0"/>
              <a:t>Students enroll in a program of competencies, not courses</a:t>
            </a:r>
            <a:endParaRPr dirty="0"/>
          </a:p>
          <a:p>
            <a:r>
              <a:rPr lang="en" dirty="0"/>
              <a:t>Competencies are faculty-written statements of knowledge, skills, and abilities relevant to the discipline, often industry-recognized</a:t>
            </a:r>
            <a:endParaRPr dirty="0"/>
          </a:p>
          <a:p>
            <a:r>
              <a:rPr lang="en" dirty="0"/>
              <a:t>Learning is defined by demonstration of knowledge, skills, abilities and not seat time </a:t>
            </a:r>
            <a:endParaRPr dirty="0"/>
          </a:p>
          <a:p>
            <a:r>
              <a:rPr lang="en" dirty="0"/>
              <a:t>Demonstration of “Mastery” level of achievement of summative assessments for each competency is the required proof of learning</a:t>
            </a:r>
            <a:endParaRPr dirty="0"/>
          </a:p>
          <a:p>
            <a:r>
              <a:rPr lang="en" dirty="0"/>
              <a:t>Rigor is increased because mastery (or higher) is required for ALL competencies</a:t>
            </a:r>
            <a:endParaRPr dirty="0"/>
          </a:p>
          <a:p>
            <a:r>
              <a:rPr lang="en" dirty="0"/>
              <a:t>Students move as quickly or slowly as needed; moving quickly through content they understand, slower when more support is needed</a:t>
            </a:r>
            <a:endParaRPr dirty="0"/>
          </a:p>
          <a:p>
            <a:r>
              <a:rPr lang="en" dirty="0"/>
              <a:t>Students receive a competency transcript and a traditional course transcript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1"/>
          <p:cNvSpPr txBox="1">
            <a:spLocks noGrp="1"/>
          </p:cNvSpPr>
          <p:nvPr>
            <p:ph type="title" idx="4294967295"/>
          </p:nvPr>
        </p:nvSpPr>
        <p:spPr>
          <a:xfrm>
            <a:off x="0" y="593725"/>
            <a:ext cx="11360150" cy="763588"/>
          </a:xfrm>
          <a:prstGeom prst="rect">
            <a:avLst/>
          </a:prstGeom>
        </p:spPr>
        <p:txBody>
          <a:bodyPr spcFirstLastPara="1" vert="horz" wrap="square" lIns="121900" tIns="121900" rIns="121900" bIns="121900" rtlCol="0" anchor="t" anchorCtr="0">
            <a:normAutofit/>
          </a:bodyPr>
          <a:lstStyle/>
          <a:p>
            <a:r>
              <a:rPr lang="en" sz="2933" dirty="0"/>
              <a:t>What’s different in CBE for Learners?</a:t>
            </a:r>
            <a:endParaRPr sz="2933" dirty="0"/>
          </a:p>
        </p:txBody>
      </p:sp>
      <p:graphicFrame>
        <p:nvGraphicFramePr>
          <p:cNvPr id="106" name="Google Shape;106;p21" descr="Chart on differences in traditional versus competency based education for students. "/>
          <p:cNvGraphicFramePr/>
          <p:nvPr>
            <p:extLst>
              <p:ext uri="{D42A27DB-BD31-4B8C-83A1-F6EECF244321}">
                <p14:modId xmlns:p14="http://schemas.microsoft.com/office/powerpoint/2010/main" val="3457475115"/>
              </p:ext>
            </p:extLst>
          </p:nvPr>
        </p:nvGraphicFramePr>
        <p:xfrm>
          <a:off x="1190847" y="1285667"/>
          <a:ext cx="9731153" cy="4594462"/>
        </p:xfrm>
        <a:graphic>
          <a:graphicData uri="http://schemas.openxmlformats.org/drawingml/2006/table">
            <a:tbl>
              <a:tblPr firstRow="1">
                <a:noFill/>
              </a:tblPr>
              <a:tblGrid>
                <a:gridCol w="2492153">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617274">
                <a:tc>
                  <a:txBody>
                    <a:bodyPr/>
                    <a:lstStyle/>
                    <a:p>
                      <a:pPr marL="0" lvl="0" indent="0" algn="l" rtl="0">
                        <a:spcBef>
                          <a:spcPts val="0"/>
                        </a:spcBef>
                        <a:spcAft>
                          <a:spcPts val="0"/>
                        </a:spcAft>
                        <a:buNone/>
                      </a:pPr>
                      <a:r>
                        <a:rPr lang="en" sz="1400" b="1" baseline="0" dirty="0">
                          <a:latin typeface="+mj-lt"/>
                        </a:rPr>
                        <a:t>Student Success Consideration</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dirty="0">
                          <a:latin typeface="+mj-lt"/>
                        </a:rPr>
                        <a:t>Traditional </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dirty="0">
                          <a:latin typeface="+mj-lt"/>
                        </a:rPr>
                        <a:t>DA CBE</a:t>
                      </a:r>
                      <a:endParaRPr sz="1400" b="1" baseline="0" dirty="0">
                        <a:latin typeface="+mj-lt"/>
                      </a:endParaRPr>
                    </a:p>
                  </a:txBody>
                  <a:tcPr marL="121900" marR="121900" marT="121900" marB="121900"/>
                </a:tc>
                <a:tc>
                  <a:txBody>
                    <a:bodyPr/>
                    <a:lstStyle/>
                    <a:p>
                      <a:pPr marL="0" lvl="0" indent="0" algn="l" rtl="0">
                        <a:spcBef>
                          <a:spcPts val="0"/>
                        </a:spcBef>
                        <a:spcAft>
                          <a:spcPts val="0"/>
                        </a:spcAft>
                        <a:buNone/>
                      </a:pPr>
                      <a:r>
                        <a:rPr lang="en" sz="1400" b="1" baseline="0" dirty="0">
                          <a:latin typeface="+mj-lt"/>
                        </a:rPr>
                        <a:t>Impact on the Learner</a:t>
                      </a:r>
                      <a:endParaRPr sz="1400" b="1" baseline="0" dirty="0">
                        <a:latin typeface="+mj-lt"/>
                      </a:endParaRPr>
                    </a:p>
                  </a:txBody>
                  <a:tcPr marL="121900" marR="121900" marT="121900" marB="121900"/>
                </a:tc>
                <a:extLst>
                  <a:ext uri="{0D108BD9-81ED-4DB2-BD59-A6C34878D82A}">
                    <a16:rowId xmlns:a16="http://schemas.microsoft.com/office/drawing/2014/main" val="10000"/>
                  </a:ext>
                </a:extLst>
              </a:tr>
              <a:tr h="927056">
                <a:tc>
                  <a:txBody>
                    <a:bodyPr/>
                    <a:lstStyle/>
                    <a:p>
                      <a:pPr marL="0" lvl="0" indent="0" algn="l" rtl="0">
                        <a:spcBef>
                          <a:spcPts val="0"/>
                        </a:spcBef>
                        <a:spcAft>
                          <a:spcPts val="0"/>
                        </a:spcAft>
                        <a:buNone/>
                      </a:pPr>
                      <a:r>
                        <a:rPr lang="en" sz="1400" dirty="0"/>
                        <a:t>Equity: Access</a:t>
                      </a:r>
                      <a:endParaRPr sz="1400" dirty="0"/>
                    </a:p>
                  </a:txBody>
                  <a:tcPr marL="121900" marR="121900" marT="121900" marB="121900"/>
                </a:tc>
                <a:tc>
                  <a:txBody>
                    <a:bodyPr/>
                    <a:lstStyle/>
                    <a:p>
                      <a:pPr marL="0" lvl="0" indent="0" algn="l" rtl="0">
                        <a:spcBef>
                          <a:spcPts val="0"/>
                        </a:spcBef>
                        <a:spcAft>
                          <a:spcPts val="0"/>
                        </a:spcAft>
                        <a:buNone/>
                      </a:pPr>
                      <a:r>
                        <a:rPr lang="en" sz="1400" dirty="0"/>
                        <a:t>Synchronous</a:t>
                      </a:r>
                      <a:endParaRPr sz="1400" dirty="0"/>
                    </a:p>
                  </a:txBody>
                  <a:tcPr marL="121900" marR="121900" marT="121900" marB="121900"/>
                </a:tc>
                <a:tc>
                  <a:txBody>
                    <a:bodyPr/>
                    <a:lstStyle/>
                    <a:p>
                      <a:pPr marL="0" lvl="0" indent="0" algn="l" rtl="0">
                        <a:spcBef>
                          <a:spcPts val="0"/>
                        </a:spcBef>
                        <a:spcAft>
                          <a:spcPts val="0"/>
                        </a:spcAft>
                        <a:buNone/>
                      </a:pPr>
                      <a:r>
                        <a:rPr lang="en" sz="1400" dirty="0"/>
                        <a:t>Asynchronous (though program-dependent)</a:t>
                      </a:r>
                      <a:endParaRPr sz="1400" dirty="0"/>
                    </a:p>
                  </a:txBody>
                  <a:tcPr marL="121900" marR="121900" marT="121900" marB="121900"/>
                </a:tc>
                <a:tc>
                  <a:txBody>
                    <a:bodyPr/>
                    <a:lstStyle/>
                    <a:p>
                      <a:pPr marL="0" lvl="0" indent="0" algn="l" rtl="0">
                        <a:spcBef>
                          <a:spcPts val="0"/>
                        </a:spcBef>
                        <a:spcAft>
                          <a:spcPts val="0"/>
                        </a:spcAft>
                        <a:buNone/>
                      </a:pPr>
                      <a:r>
                        <a:rPr lang="en" sz="1400" dirty="0"/>
                        <a:t>Expanded (24/7) services and support</a:t>
                      </a:r>
                      <a:endParaRPr sz="1400" dirty="0"/>
                    </a:p>
                  </a:txBody>
                  <a:tcPr marL="121900" marR="121900" marT="121900" marB="121900"/>
                </a:tc>
                <a:extLst>
                  <a:ext uri="{0D108BD9-81ED-4DB2-BD59-A6C34878D82A}">
                    <a16:rowId xmlns:a16="http://schemas.microsoft.com/office/drawing/2014/main" val="10001"/>
                  </a:ext>
                </a:extLst>
              </a:tr>
              <a:tr h="975320">
                <a:tc>
                  <a:txBody>
                    <a:bodyPr/>
                    <a:lstStyle/>
                    <a:p>
                      <a:pPr marL="0" lvl="0" indent="0" algn="l" rtl="0">
                        <a:spcBef>
                          <a:spcPts val="0"/>
                        </a:spcBef>
                        <a:spcAft>
                          <a:spcPts val="0"/>
                        </a:spcAft>
                        <a:buNone/>
                      </a:pPr>
                      <a:r>
                        <a:rPr lang="en" sz="1400"/>
                        <a:t>Equity: Agency</a:t>
                      </a:r>
                      <a:endParaRPr sz="1400" dirty="0"/>
                    </a:p>
                  </a:txBody>
                  <a:tcPr marL="121900" marR="121900" marT="121900" marB="121900"/>
                </a:tc>
                <a:tc>
                  <a:txBody>
                    <a:bodyPr/>
                    <a:lstStyle/>
                    <a:p>
                      <a:pPr marL="0" lvl="0" indent="0" algn="l" rtl="0">
                        <a:spcBef>
                          <a:spcPts val="0"/>
                        </a:spcBef>
                        <a:spcAft>
                          <a:spcPts val="0"/>
                        </a:spcAft>
                        <a:buNone/>
                      </a:pPr>
                      <a:r>
                        <a:rPr lang="en" sz="1400"/>
                        <a:t>Faculty-centered</a:t>
                      </a:r>
                      <a:endParaRPr sz="1400" dirty="0"/>
                    </a:p>
                  </a:txBody>
                  <a:tcPr marL="121900" marR="121900" marT="121900" marB="121900"/>
                </a:tc>
                <a:tc>
                  <a:txBody>
                    <a:bodyPr/>
                    <a:lstStyle/>
                    <a:p>
                      <a:pPr marL="0" lvl="0" indent="0" algn="l" rtl="0">
                        <a:spcBef>
                          <a:spcPts val="0"/>
                        </a:spcBef>
                        <a:spcAft>
                          <a:spcPts val="0"/>
                        </a:spcAft>
                        <a:buNone/>
                      </a:pPr>
                      <a:r>
                        <a:rPr lang="en" sz="1400" dirty="0"/>
                        <a:t>Student/faculty partnership</a:t>
                      </a:r>
                      <a:endParaRPr sz="1400" dirty="0"/>
                    </a:p>
                  </a:txBody>
                  <a:tcPr marL="121900" marR="121900" marT="121900" marB="121900"/>
                </a:tc>
                <a:tc>
                  <a:txBody>
                    <a:bodyPr/>
                    <a:lstStyle/>
                    <a:p>
                      <a:pPr marL="0" lvl="0" indent="0" algn="l" rtl="0">
                        <a:spcBef>
                          <a:spcPts val="0"/>
                        </a:spcBef>
                        <a:spcAft>
                          <a:spcPts val="0"/>
                        </a:spcAft>
                        <a:buNone/>
                      </a:pPr>
                      <a:r>
                        <a:rPr lang="en" sz="1400"/>
                        <a:t>More clear expectations</a:t>
                      </a:r>
                      <a:endParaRPr sz="1400" dirty="0"/>
                    </a:p>
                  </a:txBody>
                  <a:tcPr marL="121900" marR="121900" marT="121900" marB="121900"/>
                </a:tc>
                <a:extLst>
                  <a:ext uri="{0D108BD9-81ED-4DB2-BD59-A6C34878D82A}">
                    <a16:rowId xmlns:a16="http://schemas.microsoft.com/office/drawing/2014/main" val="10002"/>
                  </a:ext>
                </a:extLst>
              </a:tr>
              <a:tr h="680486">
                <a:tc>
                  <a:txBody>
                    <a:bodyPr/>
                    <a:lstStyle/>
                    <a:p>
                      <a:pPr marL="0" lvl="0" indent="0" algn="l" rtl="0">
                        <a:spcBef>
                          <a:spcPts val="0"/>
                        </a:spcBef>
                        <a:spcAft>
                          <a:spcPts val="0"/>
                        </a:spcAft>
                        <a:buNone/>
                      </a:pPr>
                      <a:r>
                        <a:rPr lang="en" sz="1400"/>
                        <a:t>Pace of learning</a:t>
                      </a:r>
                      <a:endParaRPr sz="1400" dirty="0"/>
                    </a:p>
                  </a:txBody>
                  <a:tcPr marL="121900" marR="121900" marT="121900" marB="121900"/>
                </a:tc>
                <a:tc>
                  <a:txBody>
                    <a:bodyPr/>
                    <a:lstStyle/>
                    <a:p>
                      <a:pPr marL="0" lvl="0" indent="0" algn="l" rtl="0">
                        <a:spcBef>
                          <a:spcPts val="0"/>
                        </a:spcBef>
                        <a:spcAft>
                          <a:spcPts val="0"/>
                        </a:spcAft>
                        <a:buNone/>
                      </a:pPr>
                      <a:r>
                        <a:rPr lang="en" sz="1400"/>
                        <a:t>Deadlines driven by syllabus</a:t>
                      </a:r>
                      <a:endParaRPr sz="1400" dirty="0"/>
                    </a:p>
                  </a:txBody>
                  <a:tcPr marL="121900" marR="121900" marT="121900" marB="121900"/>
                </a:tc>
                <a:tc>
                  <a:txBody>
                    <a:bodyPr/>
                    <a:lstStyle/>
                    <a:p>
                      <a:pPr marL="0" lvl="0" indent="0" algn="l" rtl="0">
                        <a:spcBef>
                          <a:spcPts val="0"/>
                        </a:spcBef>
                        <a:spcAft>
                          <a:spcPts val="0"/>
                        </a:spcAft>
                        <a:buNone/>
                      </a:pPr>
                      <a:r>
                        <a:rPr lang="en" sz="1400"/>
                        <a:t>Self-directed with “guide on the side”</a:t>
                      </a:r>
                      <a:endParaRPr sz="1400" dirty="0"/>
                    </a:p>
                  </a:txBody>
                  <a:tcPr marL="121900" marR="121900" marT="121900" marB="121900"/>
                </a:tc>
                <a:tc>
                  <a:txBody>
                    <a:bodyPr/>
                    <a:lstStyle/>
                    <a:p>
                      <a:pPr marL="0" lvl="0" indent="0" algn="l" rtl="0">
                        <a:spcBef>
                          <a:spcPts val="0"/>
                        </a:spcBef>
                        <a:spcAft>
                          <a:spcPts val="0"/>
                        </a:spcAft>
                        <a:buNone/>
                      </a:pPr>
                      <a:r>
                        <a:rPr lang="en" sz="1400"/>
                        <a:t>Realistic milestones integrated with life</a:t>
                      </a:r>
                      <a:endParaRPr sz="1400" dirty="0"/>
                    </a:p>
                  </a:txBody>
                  <a:tcPr marL="121900" marR="121900" marT="121900" marB="121900"/>
                </a:tc>
                <a:extLst>
                  <a:ext uri="{0D108BD9-81ED-4DB2-BD59-A6C34878D82A}">
                    <a16:rowId xmlns:a16="http://schemas.microsoft.com/office/drawing/2014/main" val="10003"/>
                  </a:ext>
                </a:extLst>
              </a:tr>
              <a:tr h="1341080">
                <a:tc>
                  <a:txBody>
                    <a:bodyPr/>
                    <a:lstStyle/>
                    <a:p>
                      <a:pPr marL="0" lvl="0" indent="0" algn="l" rtl="0">
                        <a:spcBef>
                          <a:spcPts val="0"/>
                        </a:spcBef>
                        <a:spcAft>
                          <a:spcPts val="0"/>
                        </a:spcAft>
                        <a:buNone/>
                      </a:pPr>
                      <a:r>
                        <a:rPr lang="en" sz="1400"/>
                        <a:t>Assignments</a:t>
                      </a:r>
                      <a:endParaRPr sz="1400" dirty="0"/>
                    </a:p>
                  </a:txBody>
                  <a:tcPr marL="121900" marR="121900" marT="121900" marB="121900"/>
                </a:tc>
                <a:tc>
                  <a:txBody>
                    <a:bodyPr/>
                    <a:lstStyle/>
                    <a:p>
                      <a:pPr marL="0" lvl="0" indent="0" algn="l" rtl="0">
                        <a:spcBef>
                          <a:spcPts val="0"/>
                        </a:spcBef>
                        <a:spcAft>
                          <a:spcPts val="0"/>
                        </a:spcAft>
                        <a:buNone/>
                      </a:pPr>
                      <a:r>
                        <a:rPr lang="en" sz="1400"/>
                        <a:t>Primarily summative</a:t>
                      </a:r>
                      <a:endParaRPr sz="1400" dirty="0"/>
                    </a:p>
                  </a:txBody>
                  <a:tcPr marL="121900" marR="121900" marT="121900" marB="121900"/>
                </a:tc>
                <a:tc>
                  <a:txBody>
                    <a:bodyPr/>
                    <a:lstStyle/>
                    <a:p>
                      <a:pPr marL="0" lvl="0" indent="0" algn="l" rtl="0">
                        <a:spcBef>
                          <a:spcPts val="0"/>
                        </a:spcBef>
                        <a:spcAft>
                          <a:spcPts val="0"/>
                        </a:spcAft>
                        <a:buNone/>
                      </a:pPr>
                      <a:r>
                        <a:rPr lang="en" sz="1400"/>
                        <a:t>Formative/summative </a:t>
                      </a:r>
                      <a:endParaRPr sz="1400" dirty="0"/>
                    </a:p>
                  </a:txBody>
                  <a:tcPr marL="121900" marR="121900" marT="121900" marB="121900"/>
                </a:tc>
                <a:tc>
                  <a:txBody>
                    <a:bodyPr/>
                    <a:lstStyle/>
                    <a:p>
                      <a:pPr marL="0" lvl="0" indent="0" algn="l" rtl="0">
                        <a:spcBef>
                          <a:spcPts val="0"/>
                        </a:spcBef>
                        <a:spcAft>
                          <a:spcPts val="0"/>
                        </a:spcAft>
                        <a:buNone/>
                      </a:pPr>
                      <a:r>
                        <a:rPr lang="en" sz="1400" dirty="0"/>
                        <a:t>Emphasis on feedback as teaching”</a:t>
                      </a:r>
                      <a:endParaRPr sz="1400" dirty="0"/>
                    </a:p>
                  </a:txBody>
                  <a:tcPr marL="121900" marR="121900" marT="121900" marB="121900"/>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2</Template>
  <TotalTime>82</TotalTime>
  <Words>3896</Words>
  <Application>Microsoft Office PowerPoint</Application>
  <PresentationFormat>Widescreen</PresentationFormat>
  <Paragraphs>368</Paragraphs>
  <Slides>48</Slides>
  <Notes>47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Georgia</vt:lpstr>
      <vt:lpstr>Times New Roman</vt:lpstr>
      <vt:lpstr>Office Theme</vt:lpstr>
      <vt:lpstr>Document</vt:lpstr>
      <vt:lpstr>Competency Based Education &amp; Credit for Prior Learning</vt:lpstr>
      <vt:lpstr>Presenters </vt:lpstr>
      <vt:lpstr>Breakout Description </vt:lpstr>
      <vt:lpstr>Direct Assessment CBE: Who Will Benefit? </vt:lpstr>
      <vt:lpstr>Direct Assessment CBE: Who Will Benefit? </vt:lpstr>
      <vt:lpstr>What’s the Why?</vt:lpstr>
      <vt:lpstr>The Direct Assessment CBE Pilot</vt:lpstr>
      <vt:lpstr>How Does Direct Assessment Work?</vt:lpstr>
      <vt:lpstr>What’s different in CBE for Learners?</vt:lpstr>
      <vt:lpstr>What’s different in CBE for Learners?</vt:lpstr>
      <vt:lpstr>Title 5 Regulations around CBE </vt:lpstr>
      <vt:lpstr>Faculty Roles and Competency-Based Education</vt:lpstr>
      <vt:lpstr>Responsibilities of the Academic Senate</vt:lpstr>
      <vt:lpstr>Major Conversations for Your College</vt:lpstr>
      <vt:lpstr>Infographic </vt:lpstr>
      <vt:lpstr>Resources </vt:lpstr>
      <vt:lpstr>BREAK Between CBE and CPL for Slide Purposes Only </vt:lpstr>
      <vt:lpstr>Credit for Prior Learning (CPL)</vt:lpstr>
      <vt:lpstr>California Ed. Code, Title 5, Section 55050 </vt:lpstr>
      <vt:lpstr>California Ed. Code, Title 5, Section 55050 </vt:lpstr>
      <vt:lpstr>CSU CPL Policy - Article 3.A.</vt:lpstr>
      <vt:lpstr>SCO Handbook Language/Title 38  (VA Benefits)</vt:lpstr>
      <vt:lpstr>UC CPL Policy (Credit by Exam Preferred) </vt:lpstr>
      <vt:lpstr>How CPL is Awarded</vt:lpstr>
      <vt:lpstr>Impact on Students </vt:lpstr>
      <vt:lpstr>CCCCO Vision for Success  Core Commitments Alignment </vt:lpstr>
      <vt:lpstr>MilCPL- The Ideal Start for CPL </vt:lpstr>
      <vt:lpstr>Equity and MilCPL Veterans </vt:lpstr>
      <vt:lpstr>CA MAP Initiative and CPL Workgroup Efforts</vt:lpstr>
      <vt:lpstr>Example: IBEW Electricians and Norco College</vt:lpstr>
      <vt:lpstr>Example: ASE &amp; Automotive Tech Pathways</vt:lpstr>
      <vt:lpstr>Example: POST Cert/ADJ-110 Intro. to ADJ</vt:lpstr>
      <vt:lpstr>Example </vt:lpstr>
      <vt:lpstr>1</vt:lpstr>
      <vt:lpstr>2</vt:lpstr>
      <vt:lpstr>Example: POST Cert/ADJ-110 Intro. to ADJ</vt:lpstr>
      <vt:lpstr>Example: POST Cert/ADJ-110 Intro. to ADJ </vt:lpstr>
      <vt:lpstr>Example: POST Certificate/CPL Possibilities </vt:lpstr>
      <vt:lpstr>Example: POST Certificate/CPL Gaps  </vt:lpstr>
      <vt:lpstr>Example Outcomes &amp; Activities  </vt:lpstr>
      <vt:lpstr>Upcoming Professional Development and Support from the CA MAP Team</vt:lpstr>
      <vt:lpstr>Key Findings </vt:lpstr>
      <vt:lpstr>CCC Mission and CPL Mandate</vt:lpstr>
      <vt:lpstr>CPL Resources </vt:lpstr>
      <vt:lpstr>CPL Resources  </vt:lpstr>
      <vt:lpstr>CPL Resources</vt:lpstr>
      <vt:lpstr>CPL Resources</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Education &amp; Credit for Prior Learning</dc:title>
  <dc:subject/>
  <dc:creator>Stephanie Curry</dc:creator>
  <cp:keywords/>
  <dc:description/>
  <cp:lastModifiedBy>Kyoko Hatano</cp:lastModifiedBy>
  <cp:revision>12</cp:revision>
  <dcterms:created xsi:type="dcterms:W3CDTF">2023-07-10T17:41:34Z</dcterms:created>
  <dcterms:modified xsi:type="dcterms:W3CDTF">2023-07-18T14:19:37Z</dcterms:modified>
  <cp:category/>
</cp:coreProperties>
</file>