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301" r:id="rId3"/>
    <p:sldId id="300" r:id="rId4"/>
    <p:sldId id="302" r:id="rId5"/>
    <p:sldId id="297" r:id="rId6"/>
    <p:sldId id="326" r:id="rId7"/>
    <p:sldId id="303" r:id="rId8"/>
    <p:sldId id="324" r:id="rId9"/>
    <p:sldId id="325" r:id="rId10"/>
    <p:sldId id="308" r:id="rId11"/>
    <p:sldId id="330" r:id="rId12"/>
    <p:sldId id="329" r:id="rId13"/>
    <p:sldId id="331" r:id="rId14"/>
    <p:sldId id="305" r:id="rId15"/>
    <p:sldId id="306" r:id="rId16"/>
    <p:sldId id="307" r:id="rId17"/>
    <p:sldId id="304" r:id="rId18"/>
    <p:sldId id="314" r:id="rId19"/>
    <p:sldId id="321" r:id="rId20"/>
    <p:sldId id="315" r:id="rId21"/>
    <p:sldId id="316" r:id="rId22"/>
    <p:sldId id="317" r:id="rId23"/>
    <p:sldId id="318" r:id="rId24"/>
    <p:sldId id="319" r:id="rId25"/>
    <p:sldId id="320" r:id="rId26"/>
    <p:sldId id="309" r:id="rId27"/>
    <p:sldId id="313" r:id="rId28"/>
    <p:sldId id="327" r:id="rId29"/>
    <p:sldId id="312" r:id="rId30"/>
    <p:sldId id="311" r:id="rId31"/>
    <p:sldId id="310" r:id="rId32"/>
  </p:sldIdLst>
  <p:sldSz cx="12192000" cy="6858000"/>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D895-262D-4D18-9F2E-E50D90C2E695}" v="934" dt="2023-07-07T18:37:42.946"/>
    <p1510:client id="{87696C48-C3B8-8001-7D53-6F0A16D7EC18}" v="40" dt="2023-07-07T17:11:28.401"/>
    <p1510:client id="{AE39BBC2-6DE6-0531-9E53-47B86B4CDF34}" v="67" dt="2023-07-07T17:10:29.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1" autoAdjust="0"/>
    <p:restoredTop sz="86385" autoAdjust="0"/>
  </p:normalViewPr>
  <p:slideViewPr>
    <p:cSldViewPr snapToGrid="0">
      <p:cViewPr varScale="1">
        <p:scale>
          <a:sx n="63" d="100"/>
          <a:sy n="63" d="100"/>
        </p:scale>
        <p:origin x="96" y="774"/>
      </p:cViewPr>
      <p:guideLst/>
    </p:cSldViewPr>
  </p:slideViewPr>
  <p:outlineViewPr>
    <p:cViewPr>
      <p:scale>
        <a:sx n="33" d="100"/>
        <a:sy n="33" d="100"/>
      </p:scale>
      <p:origin x="0" y="-230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Williams" userId="S::janet.williams@noce.edu::6e9d0657-c3d7-4de6-879f-488f14e11c45" providerId="AD" clId="Web-{3BB7B53C-0FF2-D289-0105-97D8D6B12731}"/>
    <pc:docChg chg="modSld">
      <pc:chgData name="Janet Williams" userId="S::janet.williams@noce.edu::6e9d0657-c3d7-4de6-879f-488f14e11c45" providerId="AD" clId="Web-{3BB7B53C-0FF2-D289-0105-97D8D6B12731}" dt="2023-07-08T01:21:43.822" v="9"/>
      <pc:docMkLst>
        <pc:docMk/>
      </pc:docMkLst>
      <pc:sldChg chg="modNotes">
        <pc:chgData name="Janet Williams" userId="S::janet.williams@noce.edu::6e9d0657-c3d7-4de6-879f-488f14e11c45" providerId="AD" clId="Web-{3BB7B53C-0FF2-D289-0105-97D8D6B12731}" dt="2023-07-08T01:20:51.147" v="0"/>
        <pc:sldMkLst>
          <pc:docMk/>
          <pc:sldMk cId="1416205087" sldId="305"/>
        </pc:sldMkLst>
      </pc:sldChg>
      <pc:sldChg chg="modNotes">
        <pc:chgData name="Janet Williams" userId="S::janet.williams@noce.edu::6e9d0657-c3d7-4de6-879f-488f14e11c45" providerId="AD" clId="Web-{3BB7B53C-0FF2-D289-0105-97D8D6B12731}" dt="2023-07-08T01:21:24.102" v="1"/>
        <pc:sldMkLst>
          <pc:docMk/>
          <pc:sldMk cId="2677216750" sldId="306"/>
        </pc:sldMkLst>
      </pc:sldChg>
      <pc:sldChg chg="modNotes">
        <pc:chgData name="Janet Williams" userId="S::janet.williams@noce.edu::6e9d0657-c3d7-4de6-879f-488f14e11c45" providerId="AD" clId="Web-{3BB7B53C-0FF2-D289-0105-97D8D6B12731}" dt="2023-07-08T01:21:25.915" v="2"/>
        <pc:sldMkLst>
          <pc:docMk/>
          <pc:sldMk cId="1397407614" sldId="314"/>
        </pc:sldMkLst>
      </pc:sldChg>
      <pc:sldChg chg="modNotes">
        <pc:chgData name="Janet Williams" userId="S::janet.williams@noce.edu::6e9d0657-c3d7-4de6-879f-488f14e11c45" providerId="AD" clId="Web-{3BB7B53C-0FF2-D289-0105-97D8D6B12731}" dt="2023-07-08T01:21:26.056" v="4"/>
        <pc:sldMkLst>
          <pc:docMk/>
          <pc:sldMk cId="3400905985" sldId="315"/>
        </pc:sldMkLst>
      </pc:sldChg>
      <pc:sldChg chg="modNotes">
        <pc:chgData name="Janet Williams" userId="S::janet.williams@noce.edu::6e9d0657-c3d7-4de6-879f-488f14e11c45" providerId="AD" clId="Web-{3BB7B53C-0FF2-D289-0105-97D8D6B12731}" dt="2023-07-08T01:21:26.149" v="5"/>
        <pc:sldMkLst>
          <pc:docMk/>
          <pc:sldMk cId="3984274475" sldId="316"/>
        </pc:sldMkLst>
      </pc:sldChg>
      <pc:sldChg chg="modNotes">
        <pc:chgData name="Janet Williams" userId="S::janet.williams@noce.edu::6e9d0657-c3d7-4de6-879f-488f14e11c45" providerId="AD" clId="Web-{3BB7B53C-0FF2-D289-0105-97D8D6B12731}" dt="2023-07-08T01:21:29.389" v="6"/>
        <pc:sldMkLst>
          <pc:docMk/>
          <pc:sldMk cId="1152603026" sldId="317"/>
        </pc:sldMkLst>
      </pc:sldChg>
      <pc:sldChg chg="modNotes">
        <pc:chgData name="Janet Williams" userId="S::janet.williams@noce.edu::6e9d0657-c3d7-4de6-879f-488f14e11c45" providerId="AD" clId="Web-{3BB7B53C-0FF2-D289-0105-97D8D6B12731}" dt="2023-07-08T01:21:38.806" v="7"/>
        <pc:sldMkLst>
          <pc:docMk/>
          <pc:sldMk cId="875339368" sldId="318"/>
        </pc:sldMkLst>
      </pc:sldChg>
      <pc:sldChg chg="modNotes">
        <pc:chgData name="Janet Williams" userId="S::janet.williams@noce.edu::6e9d0657-c3d7-4de6-879f-488f14e11c45" providerId="AD" clId="Web-{3BB7B53C-0FF2-D289-0105-97D8D6B12731}" dt="2023-07-08T01:21:38.994" v="8"/>
        <pc:sldMkLst>
          <pc:docMk/>
          <pc:sldMk cId="2108336844" sldId="319"/>
        </pc:sldMkLst>
      </pc:sldChg>
      <pc:sldChg chg="modNotes">
        <pc:chgData name="Janet Williams" userId="S::janet.williams@noce.edu::6e9d0657-c3d7-4de6-879f-488f14e11c45" providerId="AD" clId="Web-{3BB7B53C-0FF2-D289-0105-97D8D6B12731}" dt="2023-07-08T01:21:43.822" v="9"/>
        <pc:sldMkLst>
          <pc:docMk/>
          <pc:sldMk cId="420622425" sldId="320"/>
        </pc:sldMkLst>
      </pc:sldChg>
      <pc:sldChg chg="modNotes">
        <pc:chgData name="Janet Williams" userId="S::janet.williams@noce.edu::6e9d0657-c3d7-4de6-879f-488f14e11c45" providerId="AD" clId="Web-{3BB7B53C-0FF2-D289-0105-97D8D6B12731}" dt="2023-07-08T01:21:25.962" v="3"/>
        <pc:sldMkLst>
          <pc:docMk/>
          <pc:sldMk cId="2448296842" sldId="3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FD5728-024B-4182-BDF3-102ED7B92CB3}" type="datetimeFigureOut">
              <a:t>7/7/2023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9B83E-74A4-4584-BD54-CB1C184901A1}" type="slidenum">
              <a:t>‹#›</a:t>
            </a:fld>
            <a:endParaRPr lang="en-US"/>
          </a:p>
        </p:txBody>
      </p:sp>
    </p:spTree>
    <p:extLst>
      <p:ext uri="{BB962C8B-B14F-4D97-AF65-F5344CB8AC3E}">
        <p14:creationId xmlns:p14="http://schemas.microsoft.com/office/powerpoint/2010/main" val="117944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9B83E-74A4-4584-BD54-CB1C184901A1}" type="slidenum">
              <a:rPr lang="en-US"/>
              <a:t>5</a:t>
            </a:fld>
            <a:endParaRPr lang="en-US"/>
          </a:p>
        </p:txBody>
      </p:sp>
    </p:spTree>
    <p:extLst>
      <p:ext uri="{BB962C8B-B14F-4D97-AF65-F5344CB8AC3E}">
        <p14:creationId xmlns:p14="http://schemas.microsoft.com/office/powerpoint/2010/main" val="2930169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21</a:t>
            </a:fld>
            <a:endParaRPr lang="en-US"/>
          </a:p>
        </p:txBody>
      </p:sp>
    </p:spTree>
    <p:extLst>
      <p:ext uri="{BB962C8B-B14F-4D97-AF65-F5344CB8AC3E}">
        <p14:creationId xmlns:p14="http://schemas.microsoft.com/office/powerpoint/2010/main" val="3839892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22</a:t>
            </a:fld>
            <a:endParaRPr lang="en-US"/>
          </a:p>
        </p:txBody>
      </p:sp>
    </p:spTree>
    <p:extLst>
      <p:ext uri="{BB962C8B-B14F-4D97-AF65-F5344CB8AC3E}">
        <p14:creationId xmlns:p14="http://schemas.microsoft.com/office/powerpoint/2010/main" val="4237913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55" indent="-173355">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5"/>
          </p:nvPr>
        </p:nvSpPr>
        <p:spPr/>
        <p:txBody>
          <a:bodyPr/>
          <a:lstStyle/>
          <a:p>
            <a:fld id="{73B9B83E-74A4-4584-BD54-CB1C184901A1}" type="slidenum">
              <a:rPr lang="en-US" smtClean="0"/>
              <a:t>23</a:t>
            </a:fld>
            <a:endParaRPr lang="en-US"/>
          </a:p>
        </p:txBody>
      </p:sp>
    </p:spTree>
    <p:extLst>
      <p:ext uri="{BB962C8B-B14F-4D97-AF65-F5344CB8AC3E}">
        <p14:creationId xmlns:p14="http://schemas.microsoft.com/office/powerpoint/2010/main" val="4145666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24</a:t>
            </a:fld>
            <a:endParaRPr lang="en-US"/>
          </a:p>
        </p:txBody>
      </p:sp>
    </p:spTree>
    <p:extLst>
      <p:ext uri="{BB962C8B-B14F-4D97-AF65-F5344CB8AC3E}">
        <p14:creationId xmlns:p14="http://schemas.microsoft.com/office/powerpoint/2010/main" val="2839700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25</a:t>
            </a:fld>
            <a:endParaRPr lang="en-US"/>
          </a:p>
        </p:txBody>
      </p:sp>
    </p:spTree>
    <p:extLst>
      <p:ext uri="{BB962C8B-B14F-4D97-AF65-F5344CB8AC3E}">
        <p14:creationId xmlns:p14="http://schemas.microsoft.com/office/powerpoint/2010/main" val="1012657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26</a:t>
            </a:fld>
            <a:endParaRPr lang="en-US"/>
          </a:p>
        </p:txBody>
      </p:sp>
    </p:spTree>
    <p:extLst>
      <p:ext uri="{BB962C8B-B14F-4D97-AF65-F5344CB8AC3E}">
        <p14:creationId xmlns:p14="http://schemas.microsoft.com/office/powerpoint/2010/main" val="1778501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3B9B83E-74A4-4584-BD54-CB1C184901A1}" type="slidenum">
              <a:rPr lang="en-US"/>
              <a:t>28</a:t>
            </a:fld>
            <a:endParaRPr lang="en-US"/>
          </a:p>
        </p:txBody>
      </p:sp>
    </p:spTree>
    <p:extLst>
      <p:ext uri="{BB962C8B-B14F-4D97-AF65-F5344CB8AC3E}">
        <p14:creationId xmlns:p14="http://schemas.microsoft.com/office/powerpoint/2010/main" val="2930169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9</a:t>
            </a:fld>
            <a:endParaRPr lang="en-US"/>
          </a:p>
        </p:txBody>
      </p:sp>
    </p:spTree>
    <p:extLst>
      <p:ext uri="{BB962C8B-B14F-4D97-AF65-F5344CB8AC3E}">
        <p14:creationId xmlns:p14="http://schemas.microsoft.com/office/powerpoint/2010/main" val="146564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10</a:t>
            </a:fld>
            <a:endParaRPr lang="en-US"/>
          </a:p>
        </p:txBody>
      </p:sp>
    </p:spTree>
    <p:extLst>
      <p:ext uri="{BB962C8B-B14F-4D97-AF65-F5344CB8AC3E}">
        <p14:creationId xmlns:p14="http://schemas.microsoft.com/office/powerpoint/2010/main" val="276402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panose="020F0502020204030204" pitchFamily="34" charset="0"/>
              <a:ea typeface="Calibri" panose="020F0502020204030204" pitchFamily="34" charset="0"/>
              <a:cs typeface="Calibri"/>
            </a:endParaRPr>
          </a:p>
          <a:p>
            <a:endParaRPr lang="en-US" dirty="0"/>
          </a:p>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14</a:t>
            </a:fld>
            <a:endParaRPr lang="en-US"/>
          </a:p>
        </p:txBody>
      </p:sp>
    </p:spTree>
    <p:extLst>
      <p:ext uri="{BB962C8B-B14F-4D97-AF65-F5344CB8AC3E}">
        <p14:creationId xmlns:p14="http://schemas.microsoft.com/office/powerpoint/2010/main" val="182801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cs typeface="Calibri"/>
            </a:endParaRPr>
          </a:p>
        </p:txBody>
      </p:sp>
      <p:sp>
        <p:nvSpPr>
          <p:cNvPr id="4" name="Slide Number Placeholder 3"/>
          <p:cNvSpPr>
            <a:spLocks noGrp="1"/>
          </p:cNvSpPr>
          <p:nvPr>
            <p:ph type="sldNum" sz="quarter" idx="5"/>
          </p:nvPr>
        </p:nvSpPr>
        <p:spPr/>
        <p:txBody>
          <a:bodyPr/>
          <a:lstStyle/>
          <a:p>
            <a:fld id="{73B9B83E-74A4-4584-BD54-CB1C184901A1}" type="slidenum">
              <a:rPr lang="en-US" smtClean="0"/>
              <a:t>15</a:t>
            </a:fld>
            <a:endParaRPr lang="en-US"/>
          </a:p>
        </p:txBody>
      </p:sp>
    </p:spTree>
    <p:extLst>
      <p:ext uri="{BB962C8B-B14F-4D97-AF65-F5344CB8AC3E}">
        <p14:creationId xmlns:p14="http://schemas.microsoft.com/office/powerpoint/2010/main" val="3661078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16</a:t>
            </a:fld>
            <a:endParaRPr lang="en-US"/>
          </a:p>
        </p:txBody>
      </p:sp>
    </p:spTree>
    <p:extLst>
      <p:ext uri="{BB962C8B-B14F-4D97-AF65-F5344CB8AC3E}">
        <p14:creationId xmlns:p14="http://schemas.microsoft.com/office/powerpoint/2010/main" val="1619059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18</a:t>
            </a:fld>
            <a:endParaRPr lang="en-US"/>
          </a:p>
        </p:txBody>
      </p:sp>
    </p:spTree>
    <p:extLst>
      <p:ext uri="{BB962C8B-B14F-4D97-AF65-F5344CB8AC3E}">
        <p14:creationId xmlns:p14="http://schemas.microsoft.com/office/powerpoint/2010/main" val="230155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19</a:t>
            </a:fld>
            <a:endParaRPr lang="en-US"/>
          </a:p>
        </p:txBody>
      </p:sp>
    </p:spTree>
    <p:extLst>
      <p:ext uri="{BB962C8B-B14F-4D97-AF65-F5344CB8AC3E}">
        <p14:creationId xmlns:p14="http://schemas.microsoft.com/office/powerpoint/2010/main" val="387629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3B9B83E-74A4-4584-BD54-CB1C184901A1}" type="slidenum">
              <a:rPr lang="en-US" smtClean="0"/>
              <a:t>20</a:t>
            </a:fld>
            <a:endParaRPr lang="en-US"/>
          </a:p>
        </p:txBody>
      </p:sp>
    </p:spTree>
    <p:extLst>
      <p:ext uri="{BB962C8B-B14F-4D97-AF65-F5344CB8AC3E}">
        <p14:creationId xmlns:p14="http://schemas.microsoft.com/office/powerpoint/2010/main" val="1755004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834012" y="4180113"/>
            <a:ext cx="10519788" cy="1593670"/>
          </a:xfrm>
        </p:spPr>
        <p:txBody>
          <a:bodyPr anchor="b">
            <a:normAutofit/>
          </a:bodyPr>
          <a:lstStyle>
            <a:lvl1pPr algn="ctr">
              <a:defRPr sz="4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834012" y="5865223"/>
            <a:ext cx="10519788" cy="894804"/>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FADB6B9-EC7D-F04A-F09A-AD9219C98636}"/>
              </a:ext>
              <a:ext uri="{C183D7F6-B498-43B3-948B-1728B52AA6E4}">
                <adec:decorative xmlns:adec="http://schemas.microsoft.com/office/drawing/2017/decorative" val="1"/>
              </a:ext>
            </a:extLst>
          </p:cNvPr>
          <p:cNvGrpSpPr/>
          <p:nvPr userDrawn="1"/>
        </p:nvGrpSpPr>
        <p:grpSpPr>
          <a:xfrm>
            <a:off x="0" y="0"/>
            <a:ext cx="12192000" cy="2272937"/>
            <a:chOff x="0" y="0"/>
            <a:chExt cx="12192000" cy="2272937"/>
          </a:xfrm>
        </p:grpSpPr>
        <p:sp>
          <p:nvSpPr>
            <p:cNvPr id="8" name="Rectangle 7">
              <a:extLst>
                <a:ext uri="{FF2B5EF4-FFF2-40B4-BE49-F238E27FC236}">
                  <a16:creationId xmlns:a16="http://schemas.microsoft.com/office/drawing/2014/main" id="{5D66B30A-974B-C6F1-93F6-3BC22DB20D82}"/>
                </a:ext>
                <a:ext uri="{C183D7F6-B498-43B3-948B-1728B52AA6E4}">
                  <adec:decorative xmlns:adec="http://schemas.microsoft.com/office/drawing/2017/decorative" val="1"/>
                </a:ext>
              </a:extLst>
            </p:cNvPr>
            <p:cNvSpPr/>
            <p:nvPr userDrawn="1"/>
          </p:nvSpPr>
          <p:spPr>
            <a:xfrm>
              <a:off x="0" y="0"/>
              <a:ext cx="12192000" cy="227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DCCCB5A-1530-5FF0-7EDB-C66302518F14}"/>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1"/>
              <a:ext cx="2575994" cy="2272936"/>
            </a:xfrm>
            <a:prstGeom prst="rect">
              <a:avLst/>
            </a:prstGeom>
          </p:spPr>
        </p:pic>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795450" y="365125"/>
            <a:ext cx="8558349" cy="1685744"/>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838200" y="2415993"/>
            <a:ext cx="10515600" cy="3841115"/>
          </a:xfrm>
        </p:spPr>
        <p:txBody>
          <a:bodyPr/>
          <a:lstStyle>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FFC273A-33C1-ABDF-8F0D-9D754613227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86B6DB0-1851-8608-4626-5562E29983E8}"/>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229A45BB-DE8A-985A-7217-CDEA0711430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3505ED8D-C434-741B-DE97-E68650561ED5}"/>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00365B-FB3B-DA48-24EE-DF7132E3A1ED}"/>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6" name="Picture 5">
            <a:extLst>
              <a:ext uri="{FF2B5EF4-FFF2-40B4-BE49-F238E27FC236}">
                <a16:creationId xmlns:a16="http://schemas.microsoft.com/office/drawing/2014/main" id="{45945705-2325-61E5-8265-74A0A006B298}"/>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F281D7EA-21CF-DAF5-0151-F6CCC312DA73}"/>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p>
        </p:txBody>
      </p:sp>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CF2AB57-4FB0-22F6-B9D0-E02FFA0A5995}"/>
              </a:ext>
              <a:ext uri="{C183D7F6-B498-43B3-948B-1728B52AA6E4}">
                <adec:decorative xmlns:adec="http://schemas.microsoft.com/office/drawing/2017/decorative" val="1"/>
              </a:ext>
            </a:extLst>
          </p:cNvPr>
          <p:cNvSpPr>
            <a:spLocks noGrp="1"/>
          </p:cNvSpPr>
          <p:nvPr>
            <p:ph type="sldNum" sz="quarter" idx="4"/>
          </p:nvPr>
        </p:nvSpPr>
        <p:spPr>
          <a:xfrm>
            <a:off x="8610600" y="6392046"/>
            <a:ext cx="2743200" cy="329429"/>
          </a:xfrm>
          <a:prstGeom prst="rect">
            <a:avLst/>
          </a:prstGeom>
        </p:spPr>
        <p:txBody>
          <a:bodyPr vert="horz" lIns="91440" tIns="45720" rIns="9144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914400" rtl="0" eaLnBrk="1" latinLnBrk="0" hangingPunct="1">
        <a:lnSpc>
          <a:spcPct val="90000"/>
        </a:lnSpc>
        <a:spcBef>
          <a:spcPct val="0"/>
        </a:spcBef>
        <a:buNone/>
        <a:defRPr sz="36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9.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6.xml"/><Relationship Id="rId5" Type="http://schemas.openxmlformats.org/officeDocument/2006/relationships/tags" Target="../tags/tag11.xml"/><Relationship Id="rId4"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4.xml"/><Relationship Id="rId7" Type="http://schemas.openxmlformats.org/officeDocument/2006/relationships/image" Target="../media/image5.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6.xml"/><Relationship Id="rId5" Type="http://schemas.openxmlformats.org/officeDocument/2006/relationships/tags" Target="../tags/tag16.xml"/><Relationship Id="rId4"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td.org/talent-development-glossary-terms/what-is-instructional-desig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6.xml"/><Relationship Id="rId5" Type="http://schemas.openxmlformats.org/officeDocument/2006/relationships/tags" Target="../tags/tag6.xml"/><Relationship Id="rId4"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p:txBody>
          <a:bodyPr/>
          <a:lstStyle/>
          <a:p>
            <a:r>
              <a:rPr lang="en-US" dirty="0">
                <a:latin typeface="+mn-lt"/>
                <a:cs typeface="Calibri"/>
              </a:rPr>
              <a:t>Distance Education in COR</a:t>
            </a:r>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p:txBody>
          <a:bodyPr vert="horz" lIns="91440" tIns="45720" rIns="91440" bIns="45720" rtlCol="0" anchor="t">
            <a:normAutofit/>
          </a:bodyPr>
          <a:lstStyle/>
          <a:p>
            <a:r>
              <a:rPr lang="en-US" dirty="0">
                <a:solidFill>
                  <a:schemeClr val="bg1"/>
                </a:solidFill>
                <a:cs typeface="Calibri"/>
              </a:rPr>
              <a:t>Saturday, July 15, 2023 </a:t>
            </a:r>
            <a:endParaRPr lang="en-US" dirty="0">
              <a:solidFill>
                <a:schemeClr val="bg1"/>
              </a:solidFill>
              <a:cs typeface="Arial"/>
            </a:endParaRPr>
          </a:p>
          <a:p>
            <a:r>
              <a:rPr lang="en-US" dirty="0">
                <a:solidFill>
                  <a:schemeClr val="bg1"/>
                </a:solidFill>
                <a:cs typeface="Calibri"/>
              </a:rPr>
              <a:t>8:30 am – 9:30 am</a:t>
            </a:r>
            <a:endParaRPr lang="en-US" dirty="0">
              <a:solidFill>
                <a:schemeClr val="bg1"/>
              </a:solidFill>
              <a:cs typeface="Arial"/>
            </a:endParaRP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Defining Instructional Modalities: DE</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396538"/>
            <a:ext cx="10515600" cy="4354458"/>
          </a:xfrm>
        </p:spPr>
        <p:txBody>
          <a:bodyPr vert="horz" lIns="91440" tIns="45720" rIns="91440" bIns="45720" rtlCol="0" anchor="t">
            <a:normAutofit lnSpcReduction="10000"/>
          </a:bodyPr>
          <a:lstStyle/>
          <a:p>
            <a:pPr marL="0" indent="0">
              <a:buNone/>
            </a:pPr>
            <a:r>
              <a:rPr lang="en-US" dirty="0">
                <a:cs typeface="Arial"/>
              </a:rPr>
              <a:t>Education that uses one or more of the technologies listed in paragraphs (2)(i) through (iv) of this definition to deliver instruction to students who are separated from the instructor or instructors and to support regular and substantive interaction between the students and the instructor or instructors, either synchronously or asynchronously.</a:t>
            </a:r>
          </a:p>
          <a:p>
            <a:pPr marL="0" indent="0">
              <a:buNone/>
            </a:pPr>
            <a:r>
              <a:rPr lang="en-US" dirty="0">
                <a:cs typeface="Arial"/>
              </a:rPr>
              <a:t>	2. The technologies that may be used to offer distance education include—</a:t>
            </a:r>
          </a:p>
          <a:p>
            <a:pPr marL="0" indent="0">
              <a:buNone/>
            </a:pPr>
            <a:r>
              <a:rPr lang="en-US" dirty="0">
                <a:cs typeface="Arial"/>
              </a:rPr>
              <a:t>		i. The internet;</a:t>
            </a:r>
          </a:p>
          <a:p>
            <a:pPr marL="2111375" indent="-282575">
              <a:buNone/>
            </a:pPr>
            <a:r>
              <a:rPr lang="en-US" dirty="0">
                <a:cs typeface="Arial"/>
              </a:rPr>
              <a:t>ii. One-way and two-way transmissions through open broadcast, closed circuit, cable, microwave, broadband lines, fiber optics, satellite, or wireless communications devices;</a:t>
            </a:r>
          </a:p>
          <a:p>
            <a:pPr marL="1828800" indent="0">
              <a:buNone/>
            </a:pPr>
            <a:r>
              <a:rPr lang="en-US" dirty="0">
                <a:cs typeface="Arial"/>
              </a:rPr>
              <a:t>iii. Audio conference; or</a:t>
            </a:r>
          </a:p>
          <a:p>
            <a:pPr marL="1828800" indent="0">
              <a:buNone/>
            </a:pPr>
            <a:r>
              <a:rPr lang="en-US" dirty="0">
                <a:cs typeface="Arial"/>
              </a:rPr>
              <a:t>iv. Other media used in a course in conjunction with any of the technologies listed in paragraphs (2)(i) through (iii) of this definition.</a:t>
            </a:r>
          </a:p>
        </p:txBody>
      </p:sp>
    </p:spTree>
    <p:extLst>
      <p:ext uri="{BB962C8B-B14F-4D97-AF65-F5344CB8AC3E}">
        <p14:creationId xmlns:p14="http://schemas.microsoft.com/office/powerpoint/2010/main" val="335283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Defining Instructional Modalities: </a:t>
            </a:r>
            <a:r>
              <a:rPr lang="en-US" dirty="0" err="1">
                <a:latin typeface="+mn-lt"/>
              </a:rPr>
              <a:t>HyFlex</a:t>
            </a:r>
            <a:endParaRPr lang="en-US" dirty="0">
              <a:latin typeface="+mn-lt"/>
            </a:endParaRP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p:txBody>
          <a:bodyPr vert="horz" lIns="91440" tIns="45720" rIns="91440" bIns="45720" rtlCol="0" anchor="t">
            <a:normAutofit/>
          </a:bodyPr>
          <a:lstStyle/>
          <a:p>
            <a:pPr marL="0" indent="0">
              <a:lnSpc>
                <a:spcPct val="200000"/>
              </a:lnSpc>
              <a:buNone/>
            </a:pPr>
            <a:r>
              <a:rPr lang="en-US" dirty="0">
                <a:cs typeface="Arial"/>
              </a:rPr>
              <a:t>First introduced by Brian Beatty at San Francisco State University in 2006, a true </a:t>
            </a:r>
            <a:r>
              <a:rPr lang="en-US" dirty="0" err="1">
                <a:cs typeface="Arial"/>
              </a:rPr>
              <a:t>HyFlex</a:t>
            </a:r>
            <a:r>
              <a:rPr lang="en-US" dirty="0">
                <a:cs typeface="Arial"/>
              </a:rPr>
              <a:t> class offers three different modalities simultaneously45 – asynchronous or fully online, synchronous engagement via a mobile streaming platform like Zoom, and face-to-face in-person instruction – and allows a student to choose between those modalities on a session-by-session basis.</a:t>
            </a:r>
          </a:p>
        </p:txBody>
      </p:sp>
    </p:spTree>
    <p:extLst>
      <p:ext uri="{BB962C8B-B14F-4D97-AF65-F5344CB8AC3E}">
        <p14:creationId xmlns:p14="http://schemas.microsoft.com/office/powerpoint/2010/main" val="173893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Common Instructional Modalities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p:txBody>
          <a:bodyPr vert="horz" lIns="91440" tIns="45720" rIns="91440" bIns="45720" rtlCol="0" anchor="t">
            <a:normAutofit lnSpcReduction="10000"/>
          </a:bodyPr>
          <a:lstStyle/>
          <a:p>
            <a:r>
              <a:rPr lang="en-US" dirty="0">
                <a:cs typeface="Arial"/>
              </a:rPr>
              <a:t>Distance Education (DE)</a:t>
            </a:r>
          </a:p>
          <a:p>
            <a:pPr lvl="1"/>
            <a:r>
              <a:rPr lang="en-US" dirty="0">
                <a:cs typeface="Arial"/>
              </a:rPr>
              <a:t>Fully Online</a:t>
            </a:r>
          </a:p>
          <a:p>
            <a:pPr lvl="2"/>
            <a:r>
              <a:rPr lang="en-US" dirty="0">
                <a:cs typeface="Arial"/>
              </a:rPr>
              <a:t>Fully online asynchronous</a:t>
            </a:r>
          </a:p>
          <a:p>
            <a:pPr lvl="2"/>
            <a:r>
              <a:rPr lang="en-US" dirty="0">
                <a:cs typeface="Arial"/>
              </a:rPr>
              <a:t>Fully online asynchronous </a:t>
            </a:r>
          </a:p>
          <a:p>
            <a:pPr lvl="1"/>
            <a:r>
              <a:rPr lang="en-US" dirty="0">
                <a:cs typeface="Arial"/>
              </a:rPr>
              <a:t>Partially Online (hybrid)</a:t>
            </a:r>
          </a:p>
          <a:p>
            <a:pPr lvl="1"/>
            <a:r>
              <a:rPr lang="en-US" dirty="0">
                <a:cs typeface="Arial"/>
              </a:rPr>
              <a:t>Web-Enhanced</a:t>
            </a:r>
          </a:p>
          <a:p>
            <a:pPr lvl="2"/>
            <a:r>
              <a:rPr lang="en-US" dirty="0">
                <a:cs typeface="Arial"/>
              </a:rPr>
              <a:t>Web-enhanced classes where online resources are used both in the lecture/lab and outside the class as an adjunct to more traditional resources.</a:t>
            </a:r>
          </a:p>
          <a:p>
            <a:pPr lvl="1"/>
            <a:r>
              <a:rPr lang="en-US" dirty="0" err="1">
                <a:cs typeface="Arial"/>
              </a:rPr>
              <a:t>HyFlex</a:t>
            </a:r>
            <a:endParaRPr lang="en-US" dirty="0">
              <a:cs typeface="Arial"/>
            </a:endParaRPr>
          </a:p>
          <a:p>
            <a:pPr lvl="2"/>
            <a:r>
              <a:rPr lang="en-US" dirty="0">
                <a:cs typeface="Arial"/>
              </a:rPr>
              <a:t>First introduced by Brian Beatty at San Francisco State University in 2006, a true </a:t>
            </a:r>
            <a:r>
              <a:rPr lang="en-US" dirty="0" err="1">
                <a:cs typeface="Arial"/>
              </a:rPr>
              <a:t>HyFlex</a:t>
            </a:r>
            <a:r>
              <a:rPr lang="en-US" dirty="0">
                <a:cs typeface="Arial"/>
              </a:rPr>
              <a:t> class offers three different modalities simultaneously45 – asynchronous or fully online, synchronous engagement via a mobile streaming platform like Zoom, and face-to-face in-person instruction – and allows a student to choose between those modalities on a session-by-session</a:t>
            </a:r>
          </a:p>
        </p:txBody>
      </p:sp>
    </p:spTree>
    <p:extLst>
      <p:ext uri="{BB962C8B-B14F-4D97-AF65-F5344CB8AC3E}">
        <p14:creationId xmlns:p14="http://schemas.microsoft.com/office/powerpoint/2010/main" val="1661311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BD9C30-24AD-73A1-4ACA-7F937014900F}"/>
              </a:ext>
              <a:ext uri="{C183D7F6-B498-43B3-948B-1728B52AA6E4}">
                <adec:decorative xmlns:adec="http://schemas.microsoft.com/office/drawing/2017/decorative" val="1"/>
              </a:ext>
            </a:extLst>
          </p:cNvPr>
          <p:cNvPicPr>
            <a:picLocks/>
          </p:cNvPicPr>
          <p:nvPr>
            <p:custDataLst>
              <p:tags r:id="rId2"/>
            </p:custDataLst>
          </p:nvPr>
        </p:nvPicPr>
        <p:blipFill>
          <a:blip r:embed="rId7"/>
          <a:stretch>
            <a:fillRect/>
          </a:stretch>
        </p:blipFill>
        <p:spPr>
          <a:xfrm>
            <a:off x="3201670" y="508000"/>
            <a:ext cx="1219200" cy="510126"/>
          </a:xfrm>
          <a:prstGeom prst="rect">
            <a:avLst/>
          </a:prstGeom>
        </p:spPr>
      </p:pic>
      <p:sp>
        <p:nvSpPr>
          <p:cNvPr id="6" name="Title 5">
            <a:extLst>
              <a:ext uri="{FF2B5EF4-FFF2-40B4-BE49-F238E27FC236}">
                <a16:creationId xmlns:a16="http://schemas.microsoft.com/office/drawing/2014/main" id="{4436C2DF-925A-361F-701D-1EE221F37A46}"/>
              </a:ext>
            </a:extLst>
          </p:cNvPr>
          <p:cNvSpPr>
            <a:spLocks noGrp="1"/>
          </p:cNvSpPr>
          <p:nvPr>
            <p:ph type="title" idx="4294967295"/>
            <p:custDataLst>
              <p:tags r:id="rId3"/>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B5B5B"/>
                </a:solidFill>
                <a:effectLst/>
                <a:uLnTx/>
                <a:uFillTx/>
                <a:latin typeface="+mn-lt"/>
                <a:ea typeface="+mn-ea"/>
                <a:cs typeface="+mn-cs"/>
              </a:rPr>
              <a:t>Does instructional design primarily impact online courses?</a:t>
            </a:r>
          </a:p>
        </p:txBody>
      </p:sp>
      <p:sp>
        <p:nvSpPr>
          <p:cNvPr id="7" name="Rectangle 6">
            <a:extLst>
              <a:ext uri="{FF2B5EF4-FFF2-40B4-BE49-F238E27FC236}">
                <a16:creationId xmlns:a16="http://schemas.microsoft.com/office/drawing/2014/main" id="{4010CA6A-8DCF-2C00-8329-B225A1D1E4BC}"/>
              </a:ext>
            </a:extLst>
          </p:cNvPr>
          <p:cNvSpPr/>
          <p:nvPr>
            <p:custDataLst>
              <p:tags r:id="rId4"/>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pic>
        <p:nvPicPr>
          <p:cNvPr id="9" name="Picture 8">
            <a:extLst>
              <a:ext uri="{FF2B5EF4-FFF2-40B4-BE49-F238E27FC236}">
                <a16:creationId xmlns:a16="http://schemas.microsoft.com/office/drawing/2014/main" id="{6C3C30F1-4C5F-DAA6-9956-8706EFC825CF}"/>
              </a:ext>
              <a:ext uri="{C183D7F6-B498-43B3-948B-1728B52AA6E4}">
                <adec:decorative xmlns:adec="http://schemas.microsoft.com/office/drawing/2017/decorative" val="1"/>
              </a:ext>
            </a:extLst>
          </p:cNvPr>
          <p:cNvPicPr>
            <a:picLocks/>
          </p:cNvPicPr>
          <p:nvPr>
            <p:custDataLst>
              <p:tags r:id="rId5"/>
            </p:custDataLst>
          </p:nvPr>
        </p:nvPicPr>
        <p:blipFill>
          <a:blip r:embed="rId8"/>
          <a:stretch>
            <a:fillRect/>
          </a:stretch>
        </p:blipFill>
        <p:spPr>
          <a:xfrm>
            <a:off x="508000" y="2209800"/>
            <a:ext cx="2438400" cy="2438400"/>
          </a:xfrm>
          <a:prstGeom prst="rect">
            <a:avLst/>
          </a:prstGeom>
        </p:spPr>
      </p:pic>
    </p:spTree>
    <p:custDataLst>
      <p:tags r:id="rId1"/>
    </p:custDataLst>
    <p:extLst>
      <p:ext uri="{BB962C8B-B14F-4D97-AF65-F5344CB8AC3E}">
        <p14:creationId xmlns:p14="http://schemas.microsoft.com/office/powerpoint/2010/main" val="3437912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Defining Instructional Design</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503542"/>
            <a:ext cx="10515600" cy="3841115"/>
          </a:xfrm>
        </p:spPr>
        <p:txBody>
          <a:bodyPr>
            <a:normAutofit lnSpcReduction="10000"/>
          </a:bodyPr>
          <a:lstStyle/>
          <a:p>
            <a:pPr marL="914400" marR="0" lvl="1" indent="-457200">
              <a:lnSpc>
                <a:spcPct val="107000"/>
              </a:lnSpc>
              <a:spcBef>
                <a:spcPts val="0"/>
              </a:spcBef>
              <a:spcAft>
                <a:spcPts val="0"/>
              </a:spcAft>
              <a:buFont typeface="Arial" panose="020B0604020202020204" pitchFamily="34" charset="0"/>
              <a:buChar char="•"/>
            </a:pPr>
            <a:r>
              <a:rPr lang="en-US" sz="2800" dirty="0">
                <a:solidFill>
                  <a:srgbClr val="000000"/>
                </a:solidFill>
                <a:effectLst/>
                <a:ea typeface="Calibri" panose="020F0502020204030204" pitchFamily="34" charset="0"/>
                <a:cs typeface="Calibri" panose="020F0502020204030204" pitchFamily="34" charset="0"/>
              </a:rPr>
              <a:t>Instructional design</a:t>
            </a:r>
            <a:r>
              <a:rPr lang="en-US" sz="2800" dirty="0">
                <a:solidFill>
                  <a:srgbClr val="313133"/>
                </a:solidFill>
                <a:effectLst/>
                <a:ea typeface="Calibri" panose="020F0502020204030204" pitchFamily="34" charset="0"/>
                <a:cs typeface="Calibri" panose="020F0502020204030204" pitchFamily="34" charset="0"/>
              </a:rPr>
              <a:t> is the practice of creating learning experiences to support learning. </a:t>
            </a:r>
          </a:p>
          <a:p>
            <a:pPr marL="914400" marR="0" lvl="1" indent="-457200">
              <a:lnSpc>
                <a:spcPct val="107000"/>
              </a:lnSpc>
              <a:spcBef>
                <a:spcPts val="0"/>
              </a:spcBef>
              <a:spcAft>
                <a:spcPts val="0"/>
              </a:spcAft>
              <a:buFont typeface="Arial" panose="020B0604020202020204" pitchFamily="34" charset="0"/>
              <a:buChar char="•"/>
            </a:pPr>
            <a:r>
              <a:rPr lang="en-US" sz="2800" dirty="0">
                <a:solidFill>
                  <a:srgbClr val="313133"/>
                </a:solidFill>
                <a:effectLst/>
                <a:ea typeface="Calibri" panose="020F0502020204030204" pitchFamily="34" charset="0"/>
                <a:cs typeface="Calibri" panose="020F0502020204030204" pitchFamily="34" charset="0"/>
              </a:rPr>
              <a:t>It is a systems approach to analyzing, designing, developing, implementing, and evaluating any instructional experience </a:t>
            </a:r>
          </a:p>
          <a:p>
            <a:pPr marL="914400" marR="0" lvl="1" indent="-457200">
              <a:lnSpc>
                <a:spcPct val="107000"/>
              </a:lnSpc>
              <a:spcBef>
                <a:spcPts val="0"/>
              </a:spcBef>
              <a:spcAft>
                <a:spcPts val="0"/>
              </a:spcAft>
              <a:buFont typeface="Arial" panose="020B0604020202020204" pitchFamily="34" charset="0"/>
              <a:buChar char="•"/>
            </a:pPr>
            <a:r>
              <a:rPr lang="en-US" sz="2800" dirty="0">
                <a:solidFill>
                  <a:srgbClr val="313133"/>
                </a:solidFill>
                <a:ea typeface="Calibri" panose="020F0502020204030204" pitchFamily="34" charset="0"/>
                <a:cs typeface="Calibri" panose="020F0502020204030204" pitchFamily="34" charset="0"/>
              </a:rPr>
              <a:t>B</a:t>
            </a:r>
            <a:r>
              <a:rPr lang="en-US" sz="2800" dirty="0">
                <a:solidFill>
                  <a:srgbClr val="313133"/>
                </a:solidFill>
                <a:effectLst/>
                <a:ea typeface="Calibri" panose="020F0502020204030204" pitchFamily="34" charset="0"/>
                <a:cs typeface="Calibri" panose="020F0502020204030204" pitchFamily="34" charset="0"/>
              </a:rPr>
              <a:t>ased on the belief that training is most effective when it gives learners a clear statement of what they must be able to do after training and how their performance will be evaluated (</a:t>
            </a:r>
            <a:r>
              <a:rPr lang="en-US" sz="2800" i="1" dirty="0">
                <a:solidFill>
                  <a:srgbClr val="313133"/>
                </a:solidFill>
                <a:effectLst/>
                <a:ea typeface="Calibri" panose="020F0502020204030204" pitchFamily="34" charset="0"/>
                <a:cs typeface="Calibri" panose="020F0502020204030204" pitchFamily="34" charset="0"/>
              </a:rPr>
              <a:t>What is Instructional Design?</a:t>
            </a:r>
            <a:r>
              <a:rPr lang="en-US" sz="2800" dirty="0">
                <a:solidFill>
                  <a:srgbClr val="313133"/>
                </a:solidFill>
                <a:effectLst/>
                <a:ea typeface="Calibri" panose="020F0502020204030204" pitchFamily="34" charset="0"/>
                <a:cs typeface="Calibri" panose="020F0502020204030204" pitchFamily="34" charset="0"/>
              </a:rPr>
              <a:t>, n.d.). </a:t>
            </a:r>
            <a:endParaRPr lang="en-US" sz="2400" dirty="0"/>
          </a:p>
        </p:txBody>
      </p:sp>
    </p:spTree>
    <p:extLst>
      <p:ext uri="{BB962C8B-B14F-4D97-AF65-F5344CB8AC3E}">
        <p14:creationId xmlns:p14="http://schemas.microsoft.com/office/powerpoint/2010/main" val="1416205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a:xfrm>
            <a:off x="2795450" y="365125"/>
            <a:ext cx="8748850" cy="1685744"/>
          </a:xfrm>
        </p:spPr>
        <p:txBody>
          <a:bodyPr/>
          <a:lstStyle/>
          <a:p>
            <a:r>
              <a:rPr lang="en-US" dirty="0">
                <a:latin typeface="+mn-lt"/>
              </a:rPr>
              <a:t>Instructional Design &amp; Academic Freedom</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552180"/>
            <a:ext cx="10515600" cy="3841115"/>
          </a:xfrm>
        </p:spPr>
        <p:txBody>
          <a:bodyPr/>
          <a:lstStyle/>
          <a:p>
            <a:pPr marL="1028700" marR="0" lvl="1" indent="-571500">
              <a:lnSpc>
                <a:spcPct val="107000"/>
              </a:lnSpc>
              <a:spcBef>
                <a:spcPts val="0"/>
              </a:spcBef>
              <a:spcAft>
                <a:spcPts val="0"/>
              </a:spcAft>
              <a:buFont typeface="Arial" panose="020B0604020202020204" pitchFamily="34" charset="0"/>
              <a:buChar char="•"/>
            </a:pPr>
            <a:r>
              <a:rPr lang="en-US" sz="2400" dirty="0">
                <a:solidFill>
                  <a:srgbClr val="222222"/>
                </a:solidFill>
                <a:effectLst/>
                <a:ea typeface="Calibri" panose="020F0502020204030204" pitchFamily="34" charset="0"/>
                <a:cs typeface="Calibri" panose="020F0502020204030204" pitchFamily="34" charset="0"/>
              </a:rPr>
              <a:t>With freedom comes responsibility (Hawkins, 2023; Scutelnicu et al., 2019)</a:t>
            </a:r>
            <a:endParaRPr lang="en-US" sz="2400" dirty="0">
              <a:effectLst/>
              <a:ea typeface="Calibri" panose="020F0502020204030204" pitchFamily="34" charset="0"/>
              <a:cs typeface="Times New Roman" panose="02020603050405020304" pitchFamily="18" charset="0"/>
            </a:endParaRPr>
          </a:p>
          <a:p>
            <a:pPr marL="1028700" marR="0" lvl="1" indent="-571500">
              <a:lnSpc>
                <a:spcPct val="107000"/>
              </a:lnSpc>
              <a:spcBef>
                <a:spcPts val="0"/>
              </a:spcBef>
              <a:spcAft>
                <a:spcPts val="800"/>
              </a:spcAft>
              <a:buFont typeface="Arial" panose="020B0604020202020204" pitchFamily="34" charset="0"/>
              <a:buChar char="•"/>
            </a:pPr>
            <a:r>
              <a:rPr lang="en-US" sz="2400" dirty="0">
                <a:effectLst/>
                <a:ea typeface="Calibri" panose="020F0502020204030204" pitchFamily="34" charset="0"/>
                <a:cs typeface="Calibri" panose="020F0502020204030204" pitchFamily="34" charset="0"/>
              </a:rPr>
              <a:t>“Regardless of how academic freedom is interpreted, faculty members have an ethical obligation to deliver instruction in ways that do not violate students' rights to learn. Consequently, institutions have a right as well as a duty to compel their faculty members to follow through with this obligation (Poore-Pariseau, 2009).”</a:t>
            </a:r>
            <a:endParaRPr lang="en-US" dirty="0"/>
          </a:p>
        </p:txBody>
      </p:sp>
    </p:spTree>
    <p:extLst>
      <p:ext uri="{BB962C8B-B14F-4D97-AF65-F5344CB8AC3E}">
        <p14:creationId xmlns:p14="http://schemas.microsoft.com/office/powerpoint/2010/main" val="2677216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Common Design Process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415993"/>
            <a:ext cx="10515600" cy="4076882"/>
          </a:xfrm>
        </p:spPr>
        <p:txBody>
          <a:bodyPr>
            <a:normAutofit fontScale="92500"/>
          </a:bodyPr>
          <a:lstStyle/>
          <a:p>
            <a:pPr marL="0" indent="0">
              <a:lnSpc>
                <a:spcPct val="220000"/>
              </a:lnSpc>
              <a:buNone/>
            </a:pPr>
            <a:r>
              <a:rPr lang="en-US" sz="2400" dirty="0">
                <a:solidFill>
                  <a:srgbClr val="222222"/>
                </a:solidFill>
                <a:ea typeface="Calibri" panose="020F0502020204030204" pitchFamily="34" charset="0"/>
                <a:cs typeface="Calibri" panose="020F0502020204030204" pitchFamily="34" charset="0"/>
              </a:rPr>
              <a:t>Some instructors approach course design in a “forward design” manner</a:t>
            </a:r>
          </a:p>
          <a:p>
            <a:pPr marL="971550" marR="0" lvl="1" indent="-514350">
              <a:lnSpc>
                <a:spcPct val="220000"/>
              </a:lnSpc>
              <a:spcBef>
                <a:spcPts val="0"/>
              </a:spcBef>
              <a:spcAft>
                <a:spcPts val="800"/>
              </a:spcAft>
              <a:buFont typeface="+mj-lt"/>
              <a:buAutoNum type="arabicPeriod"/>
            </a:pPr>
            <a:r>
              <a:rPr lang="en-US" sz="2400" dirty="0">
                <a:solidFill>
                  <a:srgbClr val="222222"/>
                </a:solidFill>
                <a:ea typeface="Calibri" panose="020F0502020204030204" pitchFamily="34" charset="0"/>
                <a:cs typeface="Calibri" panose="020F0502020204030204" pitchFamily="34" charset="0"/>
              </a:rPr>
              <a:t>Instructional Strategies or </a:t>
            </a:r>
            <a:r>
              <a:rPr lang="en-US" sz="2400" dirty="0">
                <a:solidFill>
                  <a:srgbClr val="222222"/>
                </a:solidFill>
                <a:effectLst/>
                <a:ea typeface="Calibri" panose="020F0502020204030204" pitchFamily="34" charset="0"/>
                <a:cs typeface="Calibri" panose="020F0502020204030204" pitchFamily="34" charset="0"/>
              </a:rPr>
              <a:t>learning activities (how to teach the content)</a:t>
            </a:r>
          </a:p>
          <a:p>
            <a:pPr marL="971550" marR="0" lvl="1" indent="-514350">
              <a:lnSpc>
                <a:spcPct val="220000"/>
              </a:lnSpc>
              <a:spcBef>
                <a:spcPts val="0"/>
              </a:spcBef>
              <a:spcAft>
                <a:spcPts val="800"/>
              </a:spcAft>
              <a:buFont typeface="+mj-lt"/>
              <a:buAutoNum type="arabicPeriod"/>
            </a:pPr>
            <a:r>
              <a:rPr lang="en-US" sz="2400" dirty="0">
                <a:solidFill>
                  <a:srgbClr val="222222"/>
                </a:solidFill>
                <a:ea typeface="Calibri" panose="020F0502020204030204" pitchFamily="34" charset="0"/>
                <a:cs typeface="Calibri" panose="020F0502020204030204" pitchFamily="34" charset="0"/>
              </a:rPr>
              <a:t>D</a:t>
            </a:r>
            <a:r>
              <a:rPr lang="en-US" sz="2400" dirty="0">
                <a:solidFill>
                  <a:srgbClr val="222222"/>
                </a:solidFill>
                <a:effectLst/>
                <a:ea typeface="Calibri" panose="020F0502020204030204" pitchFamily="34" charset="0"/>
                <a:cs typeface="Calibri" panose="020F0502020204030204" pitchFamily="34" charset="0"/>
              </a:rPr>
              <a:t>evelop assessments around their learning activities</a:t>
            </a:r>
            <a:endParaRPr lang="en-US" sz="2400" dirty="0">
              <a:solidFill>
                <a:srgbClr val="222222"/>
              </a:solidFill>
              <a:ea typeface="Calibri" panose="020F0502020204030204" pitchFamily="34" charset="0"/>
              <a:cs typeface="Calibri" panose="020F0502020204030204" pitchFamily="34" charset="0"/>
            </a:endParaRPr>
          </a:p>
          <a:p>
            <a:pPr marL="971550" marR="0" lvl="1" indent="-514350">
              <a:lnSpc>
                <a:spcPct val="220000"/>
              </a:lnSpc>
              <a:spcBef>
                <a:spcPts val="0"/>
              </a:spcBef>
              <a:spcAft>
                <a:spcPts val="800"/>
              </a:spcAft>
              <a:buFont typeface="+mj-lt"/>
              <a:buAutoNum type="arabicPeriod"/>
            </a:pPr>
            <a:r>
              <a:rPr lang="en-US" sz="2400" dirty="0">
                <a:solidFill>
                  <a:srgbClr val="222222"/>
                </a:solidFill>
                <a:effectLst/>
                <a:ea typeface="Calibri" panose="020F0502020204030204" pitchFamily="34" charset="0"/>
                <a:cs typeface="Calibri" panose="020F0502020204030204" pitchFamily="34" charset="0"/>
              </a:rPr>
              <a:t>Draw connections to the learning goals of the course</a:t>
            </a:r>
            <a:r>
              <a:rPr lang="en-US" sz="2400" dirty="0">
                <a:solidFill>
                  <a:srgbClr val="222222"/>
                </a:solidFill>
                <a:ea typeface="Calibri" panose="020F0502020204030204" pitchFamily="34" charset="0"/>
                <a:cs typeface="Calibri" panose="020F0502020204030204" pitchFamily="34" charset="0"/>
              </a:rPr>
              <a:t> </a:t>
            </a:r>
            <a:r>
              <a:rPr lang="en-US" sz="2400" dirty="0">
                <a:solidFill>
                  <a:srgbClr val="222222"/>
                </a:solidFill>
                <a:effectLst/>
                <a:ea typeface="Calibri" panose="020F0502020204030204" pitchFamily="34" charset="0"/>
                <a:cs typeface="Calibri" panose="020F0502020204030204" pitchFamily="34" charset="0"/>
              </a:rPr>
              <a:t>(Bowen, 2010).</a:t>
            </a:r>
          </a:p>
          <a:p>
            <a:pPr marL="0" marR="0" lvl="1" indent="0">
              <a:lnSpc>
                <a:spcPct val="220000"/>
              </a:lnSpc>
              <a:spcBef>
                <a:spcPts val="0"/>
              </a:spcBef>
              <a:spcAft>
                <a:spcPts val="800"/>
              </a:spcAft>
              <a:buNone/>
            </a:pPr>
            <a:endParaRPr lang="en-US" sz="2400" dirty="0">
              <a:solidFill>
                <a:srgbClr val="222222"/>
              </a:solidFill>
              <a:effectLst/>
              <a:ea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2171775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Moving From Teaching to Learning</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p:txBody>
          <a:bodyPr>
            <a:normAutofit lnSpcReduction="10000"/>
          </a:bodyPr>
          <a:lstStyle/>
          <a:p>
            <a:pPr marL="0" marR="0" lvl="1" indent="0">
              <a:lnSpc>
                <a:spcPct val="220000"/>
              </a:lnSpc>
              <a:spcBef>
                <a:spcPts val="0"/>
              </a:spcBef>
              <a:spcAft>
                <a:spcPts val="800"/>
              </a:spcAft>
              <a:buNone/>
            </a:pPr>
            <a:r>
              <a:rPr lang="en-US" sz="2000" dirty="0">
                <a:solidFill>
                  <a:srgbClr val="222222"/>
                </a:solidFill>
                <a:effectLst/>
                <a:ea typeface="Calibri" panose="020F0502020204030204" pitchFamily="34" charset="0"/>
                <a:cs typeface="Calibri" panose="020F0502020204030204" pitchFamily="34" charset="0"/>
              </a:rPr>
              <a:t>Usi</a:t>
            </a:r>
            <a:r>
              <a:rPr lang="en-US" sz="2000" dirty="0">
                <a:solidFill>
                  <a:srgbClr val="222222"/>
                </a:solidFill>
                <a:ea typeface="Calibri" panose="020F0502020204030204" pitchFamily="34" charset="0"/>
                <a:cs typeface="Calibri" panose="020F0502020204030204" pitchFamily="34" charset="0"/>
              </a:rPr>
              <a:t>ng Backward Design, or Understanding By Design, focuses on outcomes</a:t>
            </a:r>
          </a:p>
          <a:p>
            <a:pPr marL="971550" marR="0" lvl="1" indent="-514350">
              <a:lnSpc>
                <a:spcPct val="220000"/>
              </a:lnSpc>
              <a:spcBef>
                <a:spcPts val="0"/>
              </a:spcBef>
              <a:spcAft>
                <a:spcPts val="800"/>
              </a:spcAft>
              <a:buFont typeface="+mj-lt"/>
              <a:buAutoNum type="arabicPeriod"/>
            </a:pPr>
            <a:r>
              <a:rPr lang="en-US" sz="2000" dirty="0">
                <a:solidFill>
                  <a:srgbClr val="222222"/>
                </a:solidFill>
                <a:ea typeface="Calibri" panose="020F0502020204030204" pitchFamily="34" charset="0"/>
                <a:cs typeface="Calibri" panose="020F0502020204030204" pitchFamily="34" charset="0"/>
              </a:rPr>
              <a:t>L</a:t>
            </a:r>
            <a:r>
              <a:rPr lang="en-US" sz="2000" dirty="0">
                <a:solidFill>
                  <a:srgbClr val="222222"/>
                </a:solidFill>
                <a:effectLst/>
                <a:ea typeface="Calibri" panose="020F0502020204030204" pitchFamily="34" charset="0"/>
                <a:cs typeface="Calibri" panose="020F0502020204030204" pitchFamily="34" charset="0"/>
              </a:rPr>
              <a:t>earning goals of the course first. (What knowledge and skills should students have by the end of the course?)</a:t>
            </a:r>
          </a:p>
          <a:p>
            <a:pPr marL="971550" lvl="1" indent="-514350">
              <a:lnSpc>
                <a:spcPct val="220000"/>
              </a:lnSpc>
              <a:spcAft>
                <a:spcPts val="800"/>
              </a:spcAft>
              <a:buFont typeface="+mj-lt"/>
              <a:buAutoNum type="arabicPeriod"/>
            </a:pPr>
            <a:r>
              <a:rPr lang="en-US" sz="2000" dirty="0">
                <a:solidFill>
                  <a:srgbClr val="222222"/>
                </a:solidFill>
                <a:ea typeface="Calibri" panose="020F0502020204030204" pitchFamily="34" charset="0"/>
                <a:cs typeface="Calibri" panose="020F0502020204030204" pitchFamily="34" charset="0"/>
              </a:rPr>
              <a:t>Determine how students will be assessed</a:t>
            </a:r>
          </a:p>
          <a:p>
            <a:pPr marL="971550" lvl="1" indent="-514350">
              <a:lnSpc>
                <a:spcPct val="220000"/>
              </a:lnSpc>
              <a:spcAft>
                <a:spcPts val="800"/>
              </a:spcAft>
              <a:buFont typeface="+mj-lt"/>
              <a:buAutoNum type="arabicPeriod"/>
            </a:pPr>
            <a:r>
              <a:rPr lang="en-US" sz="2000" dirty="0">
                <a:solidFill>
                  <a:srgbClr val="222222"/>
                </a:solidFill>
                <a:ea typeface="Calibri" panose="020F0502020204030204" pitchFamily="34" charset="0"/>
                <a:cs typeface="Calibri" panose="020F0502020204030204" pitchFamily="34" charset="0"/>
              </a:rPr>
              <a:t>What and how to provide instruction</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09981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Focus on Student Learning: </a:t>
            </a:r>
            <a:br>
              <a:rPr lang="en-US" dirty="0">
                <a:latin typeface="+mn-lt"/>
              </a:rPr>
            </a:br>
            <a:r>
              <a:rPr lang="en-US" dirty="0">
                <a:latin typeface="+mn-lt"/>
              </a:rPr>
              <a:t>Backward Design </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p:txBody>
          <a:bodyPr>
            <a:normAutofit fontScale="85000" lnSpcReduction="10000"/>
          </a:bodyPr>
          <a:lstStyle/>
          <a:p>
            <a:pPr marL="0" lvl="2" indent="0">
              <a:lnSpc>
                <a:spcPct val="200000"/>
              </a:lnSpc>
              <a:spcAft>
                <a:spcPts val="800"/>
              </a:spcAft>
              <a:buNone/>
            </a:pPr>
            <a:r>
              <a:rPr lang="en-US" sz="2800" dirty="0">
                <a:solidFill>
                  <a:srgbClr val="222222"/>
                </a:solidFill>
                <a:effectLst/>
                <a:ea typeface="Calibri" panose="020F0502020204030204" pitchFamily="34" charset="0"/>
                <a:cs typeface="Calibri" panose="020F0502020204030204" pitchFamily="34" charset="0"/>
              </a:rPr>
              <a:t>“The backward design framework suggests that instructors should consider these overarching learning goals and how students will be assessed prior to consideration of how to teach the content. For this reason, backward design is considered a much more intentional approach to course design than traditional methods of design” (Bowen, 2010).</a:t>
            </a:r>
            <a:endParaRPr lang="en-US" sz="2400" dirty="0"/>
          </a:p>
        </p:txBody>
      </p:sp>
    </p:spTree>
    <p:extLst>
      <p:ext uri="{BB962C8B-B14F-4D97-AF65-F5344CB8AC3E}">
        <p14:creationId xmlns:p14="http://schemas.microsoft.com/office/powerpoint/2010/main" val="1397407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Course Design &amp; Student Equity</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415993"/>
            <a:ext cx="10515600" cy="4223958"/>
          </a:xfrm>
        </p:spPr>
        <p:txBody>
          <a:bodyPr>
            <a:normAutofit fontScale="92500" lnSpcReduction="10000"/>
          </a:bodyPr>
          <a:lstStyle/>
          <a:p>
            <a:pPr marL="0" indent="0">
              <a:buNone/>
            </a:pPr>
            <a:r>
              <a:rPr lang="en-US" sz="2400" dirty="0"/>
              <a:t>Research across two- and four-year institutions indicate that user experience positively impacts student outcome</a:t>
            </a:r>
          </a:p>
          <a:p>
            <a:pPr marL="571500" indent="-177800">
              <a:buFont typeface="Arial" panose="020B0604020202020204" pitchFamily="34" charset="0"/>
              <a:buChar char="•"/>
            </a:pPr>
            <a:r>
              <a:rPr lang="en-US" sz="2400" dirty="0"/>
              <a:t>Design</a:t>
            </a:r>
          </a:p>
          <a:p>
            <a:pPr marL="571500" indent="-177800">
              <a:buFont typeface="Arial" panose="020B0604020202020204" pitchFamily="34" charset="0"/>
              <a:buChar char="•"/>
            </a:pPr>
            <a:r>
              <a:rPr lang="en-US" sz="2400" dirty="0"/>
              <a:t>Organization</a:t>
            </a:r>
          </a:p>
          <a:p>
            <a:pPr marL="571500" indent="-177800">
              <a:buFont typeface="Arial" panose="020B0604020202020204" pitchFamily="34" charset="0"/>
              <a:buChar char="•"/>
            </a:pPr>
            <a:r>
              <a:rPr lang="en-US" sz="2400" dirty="0"/>
              <a:t>Interaction with instructor and peers</a:t>
            </a:r>
          </a:p>
          <a:p>
            <a:pPr marL="571500" indent="-177800">
              <a:buFont typeface="Arial" panose="020B0604020202020204" pitchFamily="34" charset="0"/>
              <a:buChar char="•"/>
            </a:pPr>
            <a:r>
              <a:rPr lang="en-US" sz="2400" dirty="0"/>
              <a:t>Interaction with content</a:t>
            </a:r>
          </a:p>
          <a:p>
            <a:pPr marL="571500" indent="-177800">
              <a:buFont typeface="Arial" panose="020B0604020202020204" pitchFamily="34" charset="0"/>
              <a:buChar char="•"/>
            </a:pPr>
            <a:r>
              <a:rPr lang="en-US" sz="2400" dirty="0"/>
              <a:t>Grading and feedback</a:t>
            </a:r>
          </a:p>
          <a:p>
            <a:endParaRPr lang="en-US" sz="2400" dirty="0">
              <a:effectLst/>
              <a:ea typeface="Calibri" panose="020F0502020204030204" pitchFamily="34" charset="0"/>
              <a:cs typeface="Times New Roman" panose="02020603050405020304" pitchFamily="18" charset="0"/>
            </a:endParaRPr>
          </a:p>
          <a:p>
            <a:pPr marL="0" indent="0">
              <a:buNone/>
            </a:pPr>
            <a:r>
              <a:rPr lang="en-US" sz="2400" dirty="0">
                <a:effectLst/>
                <a:ea typeface="Calibri" panose="020F0502020204030204" pitchFamily="34" charset="0"/>
                <a:cs typeface="Times New Roman" panose="02020603050405020304" pitchFamily="18" charset="0"/>
              </a:rPr>
              <a:t>“Traditionally underrepresented racial and ethnic groups are successful with blended and online courses but have even greater success when the courses are well structured” (DETA, WCET, 2021).</a:t>
            </a:r>
            <a:endParaRPr lang="en-US" sz="2400" dirty="0"/>
          </a:p>
        </p:txBody>
      </p:sp>
    </p:spTree>
    <p:extLst>
      <p:ext uri="{BB962C8B-B14F-4D97-AF65-F5344CB8AC3E}">
        <p14:creationId xmlns:p14="http://schemas.microsoft.com/office/powerpoint/2010/main" val="244829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43082-823E-9FB5-ED4B-B720B378FC7E}"/>
              </a:ext>
            </a:extLst>
          </p:cNvPr>
          <p:cNvSpPr>
            <a:spLocks noGrp="1"/>
          </p:cNvSpPr>
          <p:nvPr>
            <p:ph type="title"/>
          </p:nvPr>
        </p:nvSpPr>
        <p:spPr/>
        <p:txBody>
          <a:bodyPr/>
          <a:lstStyle/>
          <a:p>
            <a:r>
              <a:rPr lang="en-US" dirty="0">
                <a:latin typeface="+mn-lt"/>
              </a:rPr>
              <a:t>Presenters</a:t>
            </a:r>
          </a:p>
        </p:txBody>
      </p:sp>
      <p:sp>
        <p:nvSpPr>
          <p:cNvPr id="3" name="Content Placeholder 2">
            <a:extLst>
              <a:ext uri="{FF2B5EF4-FFF2-40B4-BE49-F238E27FC236}">
                <a16:creationId xmlns:a16="http://schemas.microsoft.com/office/drawing/2014/main" id="{08BD2312-6E15-1572-798A-F31C67462DB4}"/>
              </a:ext>
            </a:extLst>
          </p:cNvPr>
          <p:cNvSpPr>
            <a:spLocks noGrp="1"/>
          </p:cNvSpPr>
          <p:nvPr>
            <p:ph idx="1"/>
          </p:nvPr>
        </p:nvSpPr>
        <p:spPr/>
        <p:txBody>
          <a:bodyPr vert="horz" lIns="91440" tIns="45720" rIns="91440" bIns="45720" rtlCol="0" anchor="t">
            <a:normAutofit/>
          </a:bodyPr>
          <a:lstStyle/>
          <a:p>
            <a:r>
              <a:rPr lang="en-US" sz="3200" dirty="0"/>
              <a:t>Amber Gillis, Compton College, Professor of English</a:t>
            </a:r>
          </a:p>
          <a:p>
            <a:r>
              <a:rPr lang="en-US" sz="3200" dirty="0"/>
              <a:t>Eric Narveson, Evergreen Valley College,           </a:t>
            </a:r>
          </a:p>
          <a:p>
            <a:pPr marL="282575" indent="-282575">
              <a:buNone/>
            </a:pPr>
            <a:r>
              <a:rPr lang="en-US" sz="3200" dirty="0"/>
              <a:t>ASCCC Curriculum Committee</a:t>
            </a:r>
          </a:p>
          <a:p>
            <a:r>
              <a:rPr lang="en-US" sz="3200" dirty="0"/>
              <a:t>Janet Williams, North Orange Continuing Education,  DE Faculty Coordinator</a:t>
            </a:r>
          </a:p>
        </p:txBody>
      </p:sp>
    </p:spTree>
    <p:extLst>
      <p:ext uri="{BB962C8B-B14F-4D97-AF65-F5344CB8AC3E}">
        <p14:creationId xmlns:p14="http://schemas.microsoft.com/office/powerpoint/2010/main" val="836611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Collaboration Between Subject Matter Experts (SMEs) &amp; Instructional Designers (IDs)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415993"/>
            <a:ext cx="10515600" cy="4238025"/>
          </a:xfrm>
        </p:spPr>
        <p:txBody>
          <a:bodyPr>
            <a:normAutofit lnSpcReduction="10000"/>
          </a:bodyPr>
          <a:lstStyle/>
          <a:p>
            <a:pPr marL="228600" marR="0" lvl="1" indent="0">
              <a:lnSpc>
                <a:spcPct val="100000"/>
              </a:lnSpc>
              <a:spcBef>
                <a:spcPts val="0"/>
              </a:spcBef>
              <a:spcAft>
                <a:spcPts val="800"/>
              </a:spcAft>
              <a:buNone/>
            </a:pPr>
            <a:r>
              <a:rPr lang="en-US" sz="2400" dirty="0">
                <a:solidFill>
                  <a:srgbClr val="222222"/>
                </a:solidFill>
                <a:effectLst/>
                <a:ea typeface="Calibri" panose="020F0502020204030204" pitchFamily="34" charset="0"/>
                <a:cs typeface="Calibri" panose="020F0502020204030204" pitchFamily="34" charset="0"/>
              </a:rPr>
              <a:t>Carliner’s lit review</a:t>
            </a:r>
            <a:r>
              <a:rPr lang="en-US" sz="2400" dirty="0">
                <a:solidFill>
                  <a:srgbClr val="222222"/>
                </a:solidFill>
                <a:ea typeface="Calibri" panose="020F0502020204030204" pitchFamily="34" charset="0"/>
                <a:cs typeface="Calibri" panose="020F0502020204030204" pitchFamily="34" charset="0"/>
              </a:rPr>
              <a:t> (</a:t>
            </a:r>
            <a:r>
              <a:rPr lang="en-US" sz="2400" dirty="0">
                <a:solidFill>
                  <a:srgbClr val="222222"/>
                </a:solidFill>
                <a:effectLst/>
                <a:ea typeface="Calibri" panose="020F0502020204030204" pitchFamily="34" charset="0"/>
                <a:cs typeface="Calibri" panose="020F0502020204030204" pitchFamily="34" charset="0"/>
              </a:rPr>
              <a:t>2021), identified seven factors that facilitate that relationship.</a:t>
            </a:r>
          </a:p>
          <a:p>
            <a:pPr marL="1200150" marR="0" lvl="1" indent="-742950">
              <a:lnSpc>
                <a:spcPct val="100000"/>
              </a:lnSpc>
              <a:spcBef>
                <a:spcPts val="0"/>
              </a:spcBef>
              <a:spcAft>
                <a:spcPts val="0"/>
              </a:spcAft>
              <a:buFont typeface="+mj-lt"/>
              <a:buAutoNum type="arabicPeriod"/>
            </a:pPr>
            <a:r>
              <a:rPr lang="en-US" sz="2400" dirty="0">
                <a:solidFill>
                  <a:srgbClr val="222222"/>
                </a:solidFill>
                <a:ea typeface="Calibri" panose="020F0502020204030204" pitchFamily="34" charset="0"/>
                <a:cs typeface="Calibri" panose="020F0502020204030204" pitchFamily="34" charset="0"/>
              </a:rPr>
              <a:t>Communication: sharing a common vocabulary</a:t>
            </a:r>
          </a:p>
          <a:p>
            <a:pPr marL="1200150" marR="0" lvl="1" indent="-742950">
              <a:lnSpc>
                <a:spcPct val="100000"/>
              </a:lnSpc>
              <a:spcBef>
                <a:spcPts val="0"/>
              </a:spcBef>
              <a:spcAft>
                <a:spcPts val="0"/>
              </a:spcAft>
              <a:buFont typeface="+mj-lt"/>
              <a:buAutoNum type="arabicPeriod"/>
            </a:pPr>
            <a:r>
              <a:rPr lang="en-US" sz="2400" dirty="0">
                <a:solidFill>
                  <a:srgbClr val="222222"/>
                </a:solidFill>
                <a:effectLst/>
                <a:ea typeface="Calibri" panose="020F0502020204030204" pitchFamily="34" charset="0"/>
                <a:cs typeface="Calibri" panose="020F0502020204030204" pitchFamily="34" charset="0"/>
              </a:rPr>
              <a:t>Attitude: being mentally prepared to work as a team</a:t>
            </a:r>
          </a:p>
          <a:p>
            <a:pPr marL="1200150" marR="0" lvl="1" indent="-742950">
              <a:lnSpc>
                <a:spcPct val="100000"/>
              </a:lnSpc>
              <a:spcBef>
                <a:spcPts val="0"/>
              </a:spcBef>
              <a:spcAft>
                <a:spcPts val="0"/>
              </a:spcAft>
              <a:buFont typeface="+mj-lt"/>
              <a:buAutoNum type="arabicPeriod"/>
            </a:pPr>
            <a:r>
              <a:rPr lang="en-US" sz="2400" dirty="0">
                <a:solidFill>
                  <a:srgbClr val="222222"/>
                </a:solidFill>
                <a:ea typeface="Calibri" panose="020F0502020204030204" pitchFamily="34" charset="0"/>
                <a:cs typeface="Calibri" panose="020F0502020204030204" pitchFamily="34" charset="0"/>
              </a:rPr>
              <a:t>Trust: developing a rapport and getting buy-in</a:t>
            </a:r>
          </a:p>
          <a:p>
            <a:pPr marL="1200150" marR="0" lvl="1" indent="-742950">
              <a:lnSpc>
                <a:spcPct val="100000"/>
              </a:lnSpc>
              <a:spcBef>
                <a:spcPts val="0"/>
              </a:spcBef>
              <a:spcAft>
                <a:spcPts val="0"/>
              </a:spcAft>
              <a:buFont typeface="+mj-lt"/>
              <a:buAutoNum type="arabicPeriod"/>
            </a:pPr>
            <a:r>
              <a:rPr lang="en-US" sz="2400" dirty="0">
                <a:solidFill>
                  <a:srgbClr val="222222"/>
                </a:solidFill>
                <a:effectLst/>
                <a:ea typeface="Calibri" panose="020F0502020204030204" pitchFamily="34" charset="0"/>
                <a:cs typeface="Calibri" panose="020F0502020204030204" pitchFamily="34" charset="0"/>
              </a:rPr>
              <a:t>Commitment: completing assigned tasks on time and sharing responsibilities for the quality of courses</a:t>
            </a:r>
          </a:p>
          <a:p>
            <a:pPr marL="1200150" marR="0" lvl="1" indent="-742950">
              <a:lnSpc>
                <a:spcPct val="100000"/>
              </a:lnSpc>
              <a:spcBef>
                <a:spcPts val="0"/>
              </a:spcBef>
              <a:spcAft>
                <a:spcPts val="0"/>
              </a:spcAft>
              <a:buFont typeface="+mj-lt"/>
              <a:buAutoNum type="arabicPeriod"/>
            </a:pPr>
            <a:r>
              <a:rPr lang="en-US" sz="2400" dirty="0">
                <a:solidFill>
                  <a:srgbClr val="222222"/>
                </a:solidFill>
                <a:ea typeface="Calibri" panose="020F0502020204030204" pitchFamily="34" charset="0"/>
                <a:cs typeface="Calibri" panose="020F0502020204030204" pitchFamily="34" charset="0"/>
              </a:rPr>
              <a:t>Flexibility: allocating enough time to work yet being willing to adjust</a:t>
            </a:r>
          </a:p>
          <a:p>
            <a:pPr marL="1200150" marR="0" lvl="1" indent="-742950">
              <a:lnSpc>
                <a:spcPct val="100000"/>
              </a:lnSpc>
              <a:spcBef>
                <a:spcPts val="0"/>
              </a:spcBef>
              <a:spcAft>
                <a:spcPts val="0"/>
              </a:spcAft>
              <a:buFont typeface="+mj-lt"/>
              <a:buAutoNum type="arabicPeriod"/>
            </a:pPr>
            <a:r>
              <a:rPr lang="en-US" sz="2400" dirty="0">
                <a:solidFill>
                  <a:srgbClr val="222222"/>
                </a:solidFill>
                <a:effectLst/>
                <a:ea typeface="Calibri" panose="020F0502020204030204" pitchFamily="34" charset="0"/>
                <a:cs typeface="Calibri" panose="020F0502020204030204" pitchFamily="34" charset="0"/>
              </a:rPr>
              <a:t>Empowerment: level of control over the course-design process and level of autonomy during the design</a:t>
            </a:r>
          </a:p>
          <a:p>
            <a:pPr marL="1200150" marR="0" lvl="1" indent="-742950">
              <a:lnSpc>
                <a:spcPct val="100000"/>
              </a:lnSpc>
              <a:spcBef>
                <a:spcPts val="0"/>
              </a:spcBef>
              <a:spcAft>
                <a:spcPts val="0"/>
              </a:spcAft>
              <a:buFont typeface="+mj-lt"/>
              <a:buAutoNum type="arabicPeriod"/>
            </a:pPr>
            <a:r>
              <a:rPr lang="en-US" sz="2400" dirty="0">
                <a:solidFill>
                  <a:srgbClr val="222222"/>
                </a:solidFill>
                <a:ea typeface="Calibri" panose="020F0502020204030204" pitchFamily="34" charset="0"/>
                <a:cs typeface="Calibri" panose="020F0502020204030204" pitchFamily="34" charset="0"/>
              </a:rPr>
              <a:t>Healthy workplace culture: adequate resources, transparent design process, ensuring every member’s work is valued.</a:t>
            </a:r>
            <a:endParaRPr lang="en-US" dirty="0"/>
          </a:p>
        </p:txBody>
      </p:sp>
    </p:spTree>
    <p:extLst>
      <p:ext uri="{BB962C8B-B14F-4D97-AF65-F5344CB8AC3E}">
        <p14:creationId xmlns:p14="http://schemas.microsoft.com/office/powerpoint/2010/main" val="3400905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a:xfrm>
            <a:off x="2795450" y="365125"/>
            <a:ext cx="9119885" cy="1685744"/>
          </a:xfrm>
        </p:spPr>
        <p:txBody>
          <a:bodyPr/>
          <a:lstStyle/>
          <a:p>
            <a:r>
              <a:rPr lang="en-US" dirty="0">
                <a:latin typeface="+mn-lt"/>
              </a:rPr>
              <a:t>Factors That May Hinder That Relationship</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p:txBody>
          <a:bodyPr>
            <a:normAutofit/>
          </a:bodyPr>
          <a:lstStyle/>
          <a:p>
            <a:pPr marL="971550" marR="0" lvl="1" indent="-514350">
              <a:lnSpc>
                <a:spcPct val="107000"/>
              </a:lnSpc>
              <a:spcBef>
                <a:spcPts val="0"/>
              </a:spcBef>
              <a:spcAft>
                <a:spcPts val="800"/>
              </a:spcAft>
              <a:buFont typeface="+mj-lt"/>
              <a:buAutoNum type="arabicPeriod"/>
            </a:pPr>
            <a:r>
              <a:rPr lang="en-US" sz="3600" dirty="0">
                <a:solidFill>
                  <a:srgbClr val="222222"/>
                </a:solidFill>
                <a:ea typeface="Calibri" panose="020F0502020204030204" pitchFamily="34" charset="0"/>
                <a:cs typeface="Calibri" panose="020F0502020204030204" pitchFamily="34" charset="0"/>
              </a:rPr>
              <a:t>Lack of clarity on the role of the ID</a:t>
            </a:r>
          </a:p>
          <a:p>
            <a:pPr marL="971550" marR="0" lvl="1" indent="-514350">
              <a:lnSpc>
                <a:spcPct val="107000"/>
              </a:lnSpc>
              <a:spcBef>
                <a:spcPts val="0"/>
              </a:spcBef>
              <a:spcAft>
                <a:spcPts val="800"/>
              </a:spcAft>
              <a:buFont typeface="+mj-lt"/>
              <a:buAutoNum type="arabicPeriod"/>
            </a:pPr>
            <a:r>
              <a:rPr lang="en-US" sz="3600" dirty="0">
                <a:solidFill>
                  <a:srgbClr val="222222"/>
                </a:solidFill>
                <a:effectLst/>
                <a:ea typeface="Calibri" panose="020F0502020204030204" pitchFamily="34" charset="0"/>
                <a:cs typeface="Calibri" panose="020F0502020204030204" pitchFamily="34" charset="0"/>
              </a:rPr>
              <a:t>Ineffective communication</a:t>
            </a:r>
          </a:p>
          <a:p>
            <a:pPr marL="971550" marR="0" lvl="1" indent="-514350">
              <a:lnSpc>
                <a:spcPct val="107000"/>
              </a:lnSpc>
              <a:spcBef>
                <a:spcPts val="0"/>
              </a:spcBef>
              <a:spcAft>
                <a:spcPts val="800"/>
              </a:spcAft>
              <a:buFont typeface="+mj-lt"/>
              <a:buAutoNum type="arabicPeriod"/>
            </a:pPr>
            <a:r>
              <a:rPr lang="en-US" sz="3600" dirty="0">
                <a:solidFill>
                  <a:srgbClr val="222222"/>
                </a:solidFill>
                <a:ea typeface="Calibri" panose="020F0502020204030204" pitchFamily="34" charset="0"/>
                <a:cs typeface="Calibri" panose="020F0502020204030204" pitchFamily="34" charset="0"/>
              </a:rPr>
              <a:t>Heavy workload</a:t>
            </a:r>
          </a:p>
          <a:p>
            <a:pPr marL="971550" marR="0" lvl="1" indent="-514350">
              <a:lnSpc>
                <a:spcPct val="107000"/>
              </a:lnSpc>
              <a:spcBef>
                <a:spcPts val="0"/>
              </a:spcBef>
              <a:spcAft>
                <a:spcPts val="800"/>
              </a:spcAft>
              <a:buFont typeface="+mj-lt"/>
              <a:buAutoNum type="arabicPeriod"/>
            </a:pPr>
            <a:r>
              <a:rPr lang="en-US" sz="3600" dirty="0">
                <a:solidFill>
                  <a:srgbClr val="222222"/>
                </a:solidFill>
                <a:effectLst/>
                <a:ea typeface="Calibri" panose="020F0502020204030204" pitchFamily="34" charset="0"/>
                <a:cs typeface="Calibri" panose="020F0502020204030204" pitchFamily="34" charset="0"/>
              </a:rPr>
              <a:t>Concern for academic autonomy</a:t>
            </a:r>
          </a:p>
          <a:p>
            <a:pPr marL="971550" marR="0" lvl="1" indent="-514350">
              <a:lnSpc>
                <a:spcPct val="107000"/>
              </a:lnSpc>
              <a:spcBef>
                <a:spcPts val="0"/>
              </a:spcBef>
              <a:spcAft>
                <a:spcPts val="800"/>
              </a:spcAft>
              <a:buFont typeface="+mj-lt"/>
              <a:buAutoNum type="arabicPeriod"/>
            </a:pPr>
            <a:r>
              <a:rPr lang="en-US" sz="3600" dirty="0">
                <a:solidFill>
                  <a:srgbClr val="222222"/>
                </a:solidFill>
                <a:ea typeface="Calibri" panose="020F0502020204030204" pitchFamily="34" charset="0"/>
                <a:cs typeface="Calibri" panose="020F0502020204030204" pitchFamily="34" charset="0"/>
              </a:rPr>
              <a:t>Ambiguity of status</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427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a:xfrm>
            <a:off x="2612565" y="365125"/>
            <a:ext cx="9133953" cy="1685744"/>
          </a:xfrm>
        </p:spPr>
        <p:txBody>
          <a:bodyPr/>
          <a:lstStyle/>
          <a:p>
            <a:r>
              <a:rPr lang="en-US" dirty="0">
                <a:latin typeface="+mn-lt"/>
              </a:rPr>
              <a:t>CVC-OEI Course Design Rubric &amp; the COR</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641081"/>
            <a:ext cx="10515600" cy="3841115"/>
          </a:xfrm>
        </p:spPr>
        <p:txBody>
          <a:bodyPr>
            <a:normAutofit fontScale="92500" lnSpcReduction="20000"/>
          </a:bodyPr>
          <a:lstStyle/>
          <a:p>
            <a:pPr marL="514350" indent="-514350">
              <a:buFont typeface="Arial" panose="020B0604020202020204" pitchFamily="34" charset="0"/>
              <a:buChar char="•"/>
            </a:pPr>
            <a:r>
              <a:rPr lang="en-US" sz="3200" dirty="0"/>
              <a:t>A2: Clarity of Objectives</a:t>
            </a:r>
          </a:p>
          <a:p>
            <a:pPr marL="514350" indent="-514350">
              <a:buFont typeface="Arial" panose="020B0604020202020204" pitchFamily="34" charset="0"/>
              <a:buChar char="•"/>
            </a:pPr>
            <a:r>
              <a:rPr lang="en-US" sz="3200" dirty="0"/>
              <a:t>A3: Alignment of Objectives</a:t>
            </a:r>
          </a:p>
          <a:p>
            <a:pPr marL="514350" indent="-514350">
              <a:buFont typeface="Arial" panose="020B0604020202020204" pitchFamily="34" charset="0"/>
              <a:buChar char="•"/>
            </a:pPr>
            <a:r>
              <a:rPr lang="en-US" sz="3200" dirty="0"/>
              <a:t>A8: Effective Use of Multimedia</a:t>
            </a:r>
          </a:p>
          <a:p>
            <a:pPr marL="514350" indent="-514350">
              <a:buFont typeface="Arial" panose="020B0604020202020204" pitchFamily="34" charset="0"/>
              <a:buChar char="•"/>
            </a:pPr>
            <a:r>
              <a:rPr lang="en-US" sz="3200" dirty="0"/>
              <a:t>C1: Authenticity of Assessments</a:t>
            </a:r>
          </a:p>
          <a:p>
            <a:pPr marL="514350" indent="-514350">
              <a:buFont typeface="Arial" panose="020B0604020202020204" pitchFamily="34" charset="0"/>
              <a:buChar char="•"/>
            </a:pPr>
            <a:r>
              <a:rPr lang="en-US" sz="3200" dirty="0"/>
              <a:t>C2: Validity of Assessments</a:t>
            </a:r>
          </a:p>
          <a:p>
            <a:pPr marL="514350" indent="-514350">
              <a:buFont typeface="Arial" panose="020B0604020202020204" pitchFamily="34" charset="0"/>
              <a:buChar char="•"/>
            </a:pPr>
            <a:r>
              <a:rPr lang="en-US" sz="3200" dirty="0"/>
              <a:t>C3: Frequency of Assessments</a:t>
            </a:r>
          </a:p>
          <a:p>
            <a:pPr marL="514350" indent="-514350">
              <a:buFont typeface="Arial" panose="020B0604020202020204" pitchFamily="34" charset="0"/>
              <a:buChar char="•"/>
            </a:pPr>
            <a:r>
              <a:rPr lang="en-US" sz="3200" dirty="0"/>
              <a:t>C5: Rubrics &amp; Scoring Guides</a:t>
            </a:r>
          </a:p>
          <a:p>
            <a:pPr marL="514350" indent="-514350">
              <a:buFont typeface="Arial" panose="020B0604020202020204" pitchFamily="34" charset="0"/>
              <a:buChar char="•"/>
            </a:pPr>
            <a:r>
              <a:rPr lang="en-US" sz="3200" dirty="0"/>
              <a:t>C7: Feedback</a:t>
            </a:r>
          </a:p>
        </p:txBody>
      </p:sp>
    </p:spTree>
    <p:extLst>
      <p:ext uri="{BB962C8B-B14F-4D97-AF65-F5344CB8AC3E}">
        <p14:creationId xmlns:p14="http://schemas.microsoft.com/office/powerpoint/2010/main" val="1152603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a:xfrm>
            <a:off x="2795450" y="365125"/>
            <a:ext cx="8922938" cy="1685744"/>
          </a:xfrm>
        </p:spPr>
        <p:txBody>
          <a:bodyPr/>
          <a:lstStyle/>
          <a:p>
            <a:r>
              <a:rPr lang="en-US" dirty="0">
                <a:latin typeface="+mn-lt"/>
              </a:rPr>
              <a:t>Canvas Course Templates &amp; Academic Freedom</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415993"/>
            <a:ext cx="10515600" cy="4442007"/>
          </a:xfrm>
        </p:spPr>
        <p:txBody>
          <a:bodyPr>
            <a:normAutofit/>
          </a:bodyPr>
          <a:lstStyle/>
          <a:p>
            <a:pPr marL="457200" marR="0" lvl="1" indent="0">
              <a:lnSpc>
                <a:spcPct val="107000"/>
              </a:lnSpc>
              <a:spcBef>
                <a:spcPts val="0"/>
              </a:spcBef>
              <a:spcAft>
                <a:spcPts val="800"/>
              </a:spcAft>
              <a:buNone/>
            </a:pPr>
            <a:r>
              <a:rPr lang="en-US" sz="2800" dirty="0">
                <a:ea typeface="Calibri" panose="020F0502020204030204" pitchFamily="34" charset="0"/>
                <a:cs typeface="Times New Roman" panose="02020603050405020304" pitchFamily="18" charset="0"/>
              </a:rPr>
              <a:t>Templates may be viewed as an infringement on academic freedom by some faculty members because it appears too prescriptive at first glance</a:t>
            </a:r>
          </a:p>
          <a:p>
            <a:pPr marL="1760220" lvl="2" indent="-571500">
              <a:lnSpc>
                <a:spcPct val="107000"/>
              </a:lnSpc>
              <a:spcAft>
                <a:spcPts val="800"/>
              </a:spcAft>
              <a:buFont typeface="Arial" panose="020B0604020202020204" pitchFamily="34" charset="0"/>
              <a:buChar char="•"/>
            </a:pPr>
            <a:r>
              <a:rPr lang="en-US" sz="2800" dirty="0">
                <a:ea typeface="Calibri" panose="020F0502020204030204" pitchFamily="34" charset="0"/>
                <a:cs typeface="Times New Roman" panose="02020603050405020304" pitchFamily="18" charset="0"/>
              </a:rPr>
              <a:t>However, a 2012 survey conducted at the University of Baltimore noted that the quality of online learning and student satisfaction were dependent upon instructional design (Gillingham &amp; Molinari, 2012)</a:t>
            </a:r>
          </a:p>
        </p:txBody>
      </p:sp>
    </p:spTree>
    <p:extLst>
      <p:ext uri="{BB962C8B-B14F-4D97-AF65-F5344CB8AC3E}">
        <p14:creationId xmlns:p14="http://schemas.microsoft.com/office/powerpoint/2010/main" val="875339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Collaboration &amp; Canvas Templates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415993"/>
            <a:ext cx="10515600" cy="4076882"/>
          </a:xfrm>
        </p:spPr>
        <p:txBody>
          <a:bodyPr>
            <a:normAutofit fontScale="92500" lnSpcReduction="10000"/>
          </a:bodyPr>
          <a:lstStyle/>
          <a:p>
            <a:pPr marL="457200" marR="0" lvl="1" indent="0">
              <a:lnSpc>
                <a:spcPct val="107000"/>
              </a:lnSpc>
              <a:spcBef>
                <a:spcPts val="0"/>
              </a:spcBef>
              <a:spcAft>
                <a:spcPts val="800"/>
              </a:spcAft>
              <a:buNone/>
            </a:pPr>
            <a:r>
              <a:rPr lang="en-US" sz="2400" dirty="0">
                <a:ea typeface="Calibri" panose="020F0502020204030204" pitchFamily="34" charset="0"/>
                <a:cs typeface="Times New Roman" panose="02020603050405020304" pitchFamily="18" charset="0"/>
              </a:rPr>
              <a:t>A study conducted at a department of public administration program at a mid-Atlantic university found that a collaborative effort with faculty resulted in a high satisfaction rate when implementing templates for online courses</a:t>
            </a:r>
          </a:p>
          <a:p>
            <a:pPr marL="1474470" lvl="2" indent="-285750">
              <a:lnSpc>
                <a:spcPct val="107000"/>
              </a:lnSpc>
              <a:buFont typeface="Arial" panose="020B0604020202020204" pitchFamily="34" charset="0"/>
              <a:buChar char="•"/>
            </a:pPr>
            <a:r>
              <a:rPr lang="en-US" sz="2400" dirty="0">
                <a:effectLst/>
                <a:ea typeface="Calibri" panose="020F0502020204030204" pitchFamily="34" charset="0"/>
                <a:cs typeface="Times New Roman" panose="02020603050405020304" pitchFamily="18" charset="0"/>
              </a:rPr>
              <a:t>Approximately 78% of them strongly and somewhat agreed that the template was helpful in terms of entry point consistency, standardization, layout, and ease to locate foundation information. </a:t>
            </a:r>
          </a:p>
          <a:p>
            <a:pPr marL="1474470" lvl="2" indent="-285750">
              <a:lnSpc>
                <a:spcPct val="107000"/>
              </a:lnSpc>
              <a:buFont typeface="Arial" panose="020B0604020202020204" pitchFamily="34" charset="0"/>
              <a:buChar char="•"/>
            </a:pPr>
            <a:r>
              <a:rPr lang="en-US" sz="2400" dirty="0">
                <a:effectLst/>
                <a:ea typeface="Calibri" panose="020F0502020204030204" pitchFamily="34" charset="0"/>
                <a:cs typeface="Times New Roman" panose="02020603050405020304" pitchFamily="18" charset="0"/>
              </a:rPr>
              <a:t>Of faculty respondents, 67% strongly and somewhat agreed that the template was helpful in terms of ease to identify materials and being clear; and </a:t>
            </a:r>
          </a:p>
          <a:p>
            <a:pPr marL="1474470" lvl="2" indent="-285750">
              <a:lnSpc>
                <a:spcPct val="107000"/>
              </a:lnSpc>
              <a:buFont typeface="Arial" panose="020B0604020202020204" pitchFamily="34" charset="0"/>
              <a:buChar char="•"/>
            </a:pPr>
            <a:r>
              <a:rPr lang="en-US" sz="2400" dirty="0">
                <a:effectLst/>
                <a:ea typeface="Calibri" panose="020F0502020204030204" pitchFamily="34" charset="0"/>
                <a:cs typeface="Times New Roman" panose="02020603050405020304" pitchFamily="18" charset="0"/>
              </a:rPr>
              <a:t>56% of them considered the template provided ease in identifying faculty information (Scutelnicu et al., 2019).</a:t>
            </a:r>
          </a:p>
        </p:txBody>
      </p:sp>
    </p:spTree>
    <p:extLst>
      <p:ext uri="{BB962C8B-B14F-4D97-AF65-F5344CB8AC3E}">
        <p14:creationId xmlns:p14="http://schemas.microsoft.com/office/powerpoint/2010/main" val="2108336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Templates &amp; Faculty Workload</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235085" y="2536203"/>
            <a:ext cx="10515600" cy="3956672"/>
          </a:xfrm>
        </p:spPr>
        <p:txBody>
          <a:bodyPr>
            <a:normAutofit fontScale="92500"/>
          </a:bodyPr>
          <a:lstStyle/>
          <a:p>
            <a:pPr marL="742950" indent="-742950">
              <a:buFont typeface="Arial" panose="020B0604020202020204" pitchFamily="34" charset="0"/>
              <a:buChar char="•"/>
            </a:pPr>
            <a:r>
              <a:rPr lang="en-US" sz="2800" dirty="0"/>
              <a:t>Using the template to create and align a course</a:t>
            </a:r>
          </a:p>
          <a:p>
            <a:pPr marL="1474470" lvl="1" indent="-742950">
              <a:buFont typeface="Arial" panose="020B0604020202020204" pitchFamily="34" charset="0"/>
              <a:buChar char="•"/>
            </a:pPr>
            <a:r>
              <a:rPr lang="en-US" sz="2800" dirty="0"/>
              <a:t>47 faculty hours</a:t>
            </a:r>
          </a:p>
          <a:p>
            <a:pPr marL="742950" indent="-742950">
              <a:buFont typeface="Arial" panose="020B0604020202020204" pitchFamily="34" charset="0"/>
              <a:buChar char="•"/>
            </a:pPr>
            <a:r>
              <a:rPr lang="en-US" sz="2800" dirty="0"/>
              <a:t>Switching to the template halfway through the alignment process</a:t>
            </a:r>
          </a:p>
          <a:p>
            <a:pPr marL="1474470" lvl="1" indent="-742950">
              <a:buFont typeface="Arial" panose="020B0604020202020204" pitchFamily="34" charset="0"/>
              <a:buChar char="•"/>
            </a:pPr>
            <a:r>
              <a:rPr lang="en-US" sz="2800" dirty="0"/>
              <a:t>55 faculty hours</a:t>
            </a:r>
          </a:p>
          <a:p>
            <a:pPr marL="1474470" lvl="1" indent="-742950">
              <a:buFont typeface="Arial" panose="020B0604020202020204" pitchFamily="34" charset="0"/>
              <a:buChar char="•"/>
            </a:pPr>
            <a:r>
              <a:rPr lang="en-US" sz="2800" dirty="0"/>
              <a:t>60 instructional designer support hours</a:t>
            </a:r>
          </a:p>
          <a:p>
            <a:pPr marL="742950" indent="-742950">
              <a:buFont typeface="Arial" panose="020B0604020202020204" pitchFamily="34" charset="0"/>
              <a:buChar char="•"/>
            </a:pPr>
            <a:r>
              <a:rPr lang="en-US" sz="2800" dirty="0"/>
              <a:t>Switching to the template to remediate the course for final alignment</a:t>
            </a:r>
          </a:p>
          <a:p>
            <a:pPr marL="1474470" lvl="1" indent="-742950">
              <a:buFont typeface="Arial" panose="020B0604020202020204" pitchFamily="34" charset="0"/>
              <a:buChar char="•"/>
            </a:pPr>
            <a:r>
              <a:rPr lang="en-US" sz="2800" dirty="0"/>
              <a:t>170 faculty hours</a:t>
            </a:r>
          </a:p>
          <a:p>
            <a:pPr marL="1474470" lvl="1" indent="-742950">
              <a:buFont typeface="Arial" panose="020B0604020202020204" pitchFamily="34" charset="0"/>
              <a:buChar char="•"/>
            </a:pPr>
            <a:r>
              <a:rPr lang="en-US" sz="2800" dirty="0"/>
              <a:t>70 instructional designer hours</a:t>
            </a:r>
          </a:p>
          <a:p>
            <a:endParaRPr lang="en-US" sz="1600" dirty="0"/>
          </a:p>
        </p:txBody>
      </p:sp>
    </p:spTree>
    <p:extLst>
      <p:ext uri="{BB962C8B-B14F-4D97-AF65-F5344CB8AC3E}">
        <p14:creationId xmlns:p14="http://schemas.microsoft.com/office/powerpoint/2010/main" val="420622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What’s Coming?</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199" y="2513269"/>
            <a:ext cx="10515600" cy="3841115"/>
          </a:xfrm>
        </p:spPr>
        <p:txBody>
          <a:bodyPr>
            <a:normAutofit/>
          </a:bodyPr>
          <a:lstStyle/>
          <a:p>
            <a:r>
              <a:rPr lang="en-US" sz="2400" dirty="0"/>
              <a:t>Full adoption of the CVC Course Exchange</a:t>
            </a:r>
          </a:p>
          <a:p>
            <a:r>
              <a:rPr lang="en-US" sz="2400" dirty="0"/>
              <a:t>Scaling up Peer Online Course Review Process</a:t>
            </a:r>
          </a:p>
          <a:p>
            <a:pPr lvl="1"/>
            <a:r>
              <a:rPr lang="en-US" sz="2400" dirty="0"/>
              <a:t>Aligning courses with the CVC-OEI Course Design Rubric will likely require the COR to be revised and resubmitted to the Curriculum Committee</a:t>
            </a:r>
          </a:p>
          <a:p>
            <a:pPr lvl="1"/>
            <a:r>
              <a:rPr lang="en-US" sz="2400" dirty="0"/>
              <a:t>Aligned courses receive a “Quality Reviewed” badge and appear at the top of the search results when students search for courses on the CVC Exchange.</a:t>
            </a:r>
          </a:p>
          <a:p>
            <a:r>
              <a:rPr lang="en-US" sz="2400" dirty="0"/>
              <a:t>Most, if not eventually all, courses will include some online component.</a:t>
            </a:r>
          </a:p>
          <a:p>
            <a:pPr lvl="1"/>
            <a:r>
              <a:rPr lang="en-US" sz="2400" dirty="0"/>
              <a:t>All instructional materials </a:t>
            </a:r>
            <a:r>
              <a:rPr lang="en-US" sz="2400" b="1" i="1" u="sng" dirty="0"/>
              <a:t>must</a:t>
            </a:r>
            <a:r>
              <a:rPr lang="en-US" sz="2400" dirty="0"/>
              <a:t> be accessible. </a:t>
            </a:r>
          </a:p>
        </p:txBody>
      </p:sp>
    </p:spTree>
    <p:extLst>
      <p:ext uri="{BB962C8B-B14F-4D97-AF65-F5344CB8AC3E}">
        <p14:creationId xmlns:p14="http://schemas.microsoft.com/office/powerpoint/2010/main" val="3050487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Conversation with Colleagues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3653074"/>
            <a:ext cx="10515600" cy="1154058"/>
          </a:xfrm>
        </p:spPr>
        <p:txBody>
          <a:bodyPr>
            <a:normAutofit/>
          </a:bodyPr>
          <a:lstStyle/>
          <a:p>
            <a:r>
              <a:rPr lang="en-US" sz="3200" dirty="0"/>
              <a:t>How will you apply this information at your campus?</a:t>
            </a:r>
          </a:p>
        </p:txBody>
      </p:sp>
    </p:spTree>
    <p:extLst>
      <p:ext uri="{BB962C8B-B14F-4D97-AF65-F5344CB8AC3E}">
        <p14:creationId xmlns:p14="http://schemas.microsoft.com/office/powerpoint/2010/main" val="2301754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AE6A-49FF-4196-B52F-D50DD7367DFF}"/>
              </a:ext>
            </a:extLst>
          </p:cNvPr>
          <p:cNvSpPr>
            <a:spLocks noGrp="1"/>
          </p:cNvSpPr>
          <p:nvPr>
            <p:ph type="title"/>
          </p:nvPr>
        </p:nvSpPr>
        <p:spPr/>
        <p:txBody>
          <a:bodyPr/>
          <a:lstStyle/>
          <a:p>
            <a:r>
              <a:rPr lang="en-US" dirty="0">
                <a:latin typeface="+mn-lt"/>
              </a:rPr>
              <a:t>Next Steps: What opportunities have you identified for your campus? </a:t>
            </a:r>
          </a:p>
        </p:txBody>
      </p:sp>
      <p:sp>
        <p:nvSpPr>
          <p:cNvPr id="3" name="Content Placeholder 2">
            <a:extLst>
              <a:ext uri="{FF2B5EF4-FFF2-40B4-BE49-F238E27FC236}">
                <a16:creationId xmlns:a16="http://schemas.microsoft.com/office/drawing/2014/main" id="{EAF11D84-5AED-230B-80E0-B983E1310D20}"/>
              </a:ext>
            </a:extLst>
          </p:cNvPr>
          <p:cNvSpPr>
            <a:spLocks noGrp="1"/>
          </p:cNvSpPr>
          <p:nvPr>
            <p:ph idx="1"/>
          </p:nvPr>
        </p:nvSpPr>
        <p:spPr/>
        <p:txBody>
          <a:bodyPr/>
          <a:lstStyle/>
          <a:p>
            <a:pPr marL="742950" indent="-742950">
              <a:buFont typeface="+mj-lt"/>
              <a:buAutoNum type="arabicPeriod"/>
            </a:pPr>
            <a:r>
              <a:rPr lang="en-US" sz="2400"/>
              <a:t>Please get out your phone</a:t>
            </a:r>
          </a:p>
          <a:p>
            <a:pPr marL="742950" indent="-742950">
              <a:buFont typeface="+mj-lt"/>
              <a:buAutoNum type="arabicPeriod"/>
            </a:pPr>
            <a:r>
              <a:rPr lang="en-US" sz="2400"/>
              <a:t>Open the camera app</a:t>
            </a:r>
          </a:p>
          <a:p>
            <a:pPr marL="742950" indent="-742950">
              <a:buFont typeface="+mj-lt"/>
              <a:buAutoNum type="arabicPeriod"/>
            </a:pPr>
            <a:r>
              <a:rPr lang="en-US" sz="2400"/>
              <a:t>Be ready to answer a question honestly (and anonymously)</a:t>
            </a:r>
          </a:p>
        </p:txBody>
      </p:sp>
    </p:spTree>
    <p:extLst>
      <p:ext uri="{BB962C8B-B14F-4D97-AF65-F5344CB8AC3E}">
        <p14:creationId xmlns:p14="http://schemas.microsoft.com/office/powerpoint/2010/main" val="3228950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90128B-9281-3973-5758-A612557771DB}"/>
              </a:ext>
              <a:ext uri="{C183D7F6-B498-43B3-948B-1728B52AA6E4}">
                <adec:decorative xmlns:adec="http://schemas.microsoft.com/office/drawing/2017/decorative" val="1"/>
              </a:ext>
            </a:extLst>
          </p:cNvPr>
          <p:cNvPicPr>
            <a:picLocks/>
          </p:cNvPicPr>
          <p:nvPr>
            <p:custDataLst>
              <p:tags r:id="rId2"/>
            </p:custDataLst>
          </p:nvPr>
        </p:nvPicPr>
        <p:blipFill>
          <a:blip r:embed="rId7"/>
          <a:stretch>
            <a:fillRect/>
          </a:stretch>
        </p:blipFill>
        <p:spPr>
          <a:xfrm>
            <a:off x="3201670" y="508000"/>
            <a:ext cx="1219200" cy="510126"/>
          </a:xfrm>
          <a:prstGeom prst="rect">
            <a:avLst/>
          </a:prstGeom>
        </p:spPr>
      </p:pic>
      <p:pic>
        <p:nvPicPr>
          <p:cNvPr id="5" name="Picture 4">
            <a:extLst>
              <a:ext uri="{FF2B5EF4-FFF2-40B4-BE49-F238E27FC236}">
                <a16:creationId xmlns:a16="http://schemas.microsoft.com/office/drawing/2014/main" id="{3906C24C-A28E-8BFD-00DE-58BB8860E4C2}"/>
              </a:ext>
              <a:ext uri="{C183D7F6-B498-43B3-948B-1728B52AA6E4}">
                <adec:decorative xmlns:adec="http://schemas.microsoft.com/office/drawing/2017/decorative" val="1"/>
              </a:ext>
            </a:extLst>
          </p:cNvPr>
          <p:cNvPicPr>
            <a:picLocks/>
          </p:cNvPicPr>
          <p:nvPr>
            <p:custDataLst>
              <p:tags r:id="rId3"/>
            </p:custDataLst>
          </p:nvPr>
        </p:nvPicPr>
        <p:blipFill>
          <a:blip r:embed="rId8"/>
          <a:stretch>
            <a:fillRect/>
          </a:stretch>
        </p:blipFill>
        <p:spPr>
          <a:xfrm>
            <a:off x="508000" y="2209800"/>
            <a:ext cx="2438400" cy="2438400"/>
          </a:xfrm>
          <a:prstGeom prst="rect">
            <a:avLst/>
          </a:prstGeom>
        </p:spPr>
      </p:pic>
      <p:sp>
        <p:nvSpPr>
          <p:cNvPr id="6" name="Title 5">
            <a:extLst>
              <a:ext uri="{FF2B5EF4-FFF2-40B4-BE49-F238E27FC236}">
                <a16:creationId xmlns:a16="http://schemas.microsoft.com/office/drawing/2014/main" id="{D4EDEB50-2138-A411-56BC-3FFFA22B7406}"/>
              </a:ext>
            </a:extLst>
          </p:cNvPr>
          <p:cNvSpPr>
            <a:spLocks noGrp="1"/>
          </p:cNvSpPr>
          <p:nvPr>
            <p:ph type="title" idx="4294967295"/>
            <p:custDataLst>
              <p:tags r:id="rId4"/>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B5B5B"/>
                </a:solidFill>
                <a:effectLst/>
                <a:uLnTx/>
                <a:uFillTx/>
                <a:latin typeface="+mn-lt"/>
                <a:ea typeface="+mn-ea"/>
                <a:cs typeface="+mn-cs"/>
              </a:rPr>
              <a:t>What opportunities have you identified for your campus?</a:t>
            </a:r>
          </a:p>
        </p:txBody>
      </p:sp>
      <p:sp>
        <p:nvSpPr>
          <p:cNvPr id="7" name="Rectangle 6">
            <a:extLst>
              <a:ext uri="{FF2B5EF4-FFF2-40B4-BE49-F238E27FC236}">
                <a16:creationId xmlns:a16="http://schemas.microsoft.com/office/drawing/2014/main" id="{83E3C5CE-3FB0-F41A-ED80-5D8198E453FF}"/>
              </a:ext>
            </a:extLst>
          </p:cNvPr>
          <p:cNvSpPr/>
          <p:nvPr>
            <p:custDataLst>
              <p:tags r:id="rId5"/>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344581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Session Description</a:t>
            </a:r>
          </a:p>
        </p:txBody>
      </p:sp>
      <p:sp>
        <p:nvSpPr>
          <p:cNvPr id="4" name="Rectangle 1">
            <a:extLst>
              <a:ext uri="{FF2B5EF4-FFF2-40B4-BE49-F238E27FC236}">
                <a16:creationId xmlns:a16="http://schemas.microsoft.com/office/drawing/2014/main" id="{91D76F06-5C62-2E4F-84D5-4BFB20D7A799}"/>
              </a:ext>
            </a:extLst>
          </p:cNvPr>
          <p:cNvSpPr>
            <a:spLocks noGrp="1" noChangeArrowheads="1"/>
          </p:cNvSpPr>
          <p:nvPr>
            <p:ph idx="1"/>
          </p:nvPr>
        </p:nvSpPr>
        <p:spPr bwMode="auto">
          <a:xfrm>
            <a:off x="814607" y="2472589"/>
            <a:ext cx="10562785"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cs typeface="Calibri" panose="020F0502020204030204" pitchFamily="34" charset="0"/>
              </a:rPr>
              <a:t>Distance Education is a method of teaching a particular course, and as such, should be listed in the Course Outline of Record. With today's popularity and a wide variety of modalities for DE, the COR should have a DE addendum.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cs typeface="Calibri"/>
              </a:rPr>
              <a:t>This session will cover:</a:t>
            </a:r>
            <a:endParaRPr lang="en-US" altLang="en-US" sz="2400" b="0" i="0" u="none" strike="noStrike" cap="none" normalizeH="0" baseline="0" dirty="0">
              <a:ln>
                <a:noFill/>
              </a:ln>
              <a:solidFill>
                <a:srgbClr val="000000"/>
              </a:solidFill>
              <a:effectLst/>
              <a:cs typeface="Calibri"/>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lang="en-US" altLang="en-US" sz="2400" dirty="0">
                <a:solidFill>
                  <a:srgbClr val="000000"/>
                </a:solidFill>
                <a:cs typeface="Calibri" panose="020F0502020204030204" pitchFamily="34" charset="0"/>
              </a:rPr>
              <a:t>T</a:t>
            </a:r>
            <a:r>
              <a:rPr kumimoji="0" lang="en-US" altLang="en-US" sz="2400" b="0" i="0" u="none" strike="noStrike" cap="none" normalizeH="0" baseline="0" dirty="0">
                <a:ln>
                  <a:noFill/>
                </a:ln>
                <a:solidFill>
                  <a:srgbClr val="000000"/>
                </a:solidFill>
                <a:effectLst/>
                <a:cs typeface="Calibri" panose="020F0502020204030204" pitchFamily="34" charset="0"/>
              </a:rPr>
              <a:t>he relationship between your Curriculum Committee and your Distance Education Committee.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a:ln>
                  <a:noFill/>
                </a:ln>
                <a:solidFill>
                  <a:srgbClr val="000000"/>
                </a:solidFill>
                <a:effectLst/>
                <a:cs typeface="Calibri" panose="020F0502020204030204" pitchFamily="34" charset="0"/>
              </a:rPr>
              <a:t>Which committee has which responsibilities, and how should a DE addendum appear?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0" i="0" u="none" strike="noStrike" cap="none" normalizeH="0" baseline="0" dirty="0">
                <a:ln>
                  <a:noFill/>
                </a:ln>
                <a:solidFill>
                  <a:srgbClr val="000000"/>
                </a:solidFill>
                <a:effectLst/>
                <a:cs typeface="Calibri" panose="020F0502020204030204" pitchFamily="34" charset="0"/>
              </a:rPr>
              <a:t>Join this session and discover some examples of DE forms and the DE/Curriculum relationship.</a:t>
            </a:r>
            <a:endParaRPr kumimoji="0" lang="en-US" altLang="en-US" sz="3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121682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Questions For Your Colleagues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3429000"/>
            <a:ext cx="10515600" cy="1013007"/>
          </a:xfrm>
        </p:spPr>
        <p:txBody>
          <a:bodyPr>
            <a:normAutofit/>
          </a:bodyPr>
          <a:lstStyle/>
          <a:p>
            <a:pPr marL="0" indent="0" algn="ctr">
              <a:buNone/>
            </a:pPr>
            <a:r>
              <a:rPr lang="en-US" sz="2800" dirty="0"/>
              <a:t>Do you have additional questions that haven’t been addressed? </a:t>
            </a:r>
          </a:p>
        </p:txBody>
      </p:sp>
    </p:spTree>
    <p:extLst>
      <p:ext uri="{BB962C8B-B14F-4D97-AF65-F5344CB8AC3E}">
        <p14:creationId xmlns:p14="http://schemas.microsoft.com/office/powerpoint/2010/main" val="379433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References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194553" y="2299257"/>
            <a:ext cx="11721829" cy="4529556"/>
          </a:xfrm>
        </p:spPr>
        <p:txBody>
          <a:bodyPr>
            <a:normAutofit fontScale="92500"/>
          </a:bodyPr>
          <a:lstStyle/>
          <a:p>
            <a:pPr marL="457200" marR="0" indent="-457200">
              <a:lnSpc>
                <a:spcPct val="200000"/>
              </a:lnSpc>
              <a:spcBef>
                <a:spcPts val="0"/>
              </a:spcBef>
              <a:spcAft>
                <a:spcPts val="0"/>
              </a:spcAft>
              <a:buNone/>
            </a:pPr>
            <a:r>
              <a:rPr lang="en-US" sz="1000" i="1" dirty="0">
                <a:effectLst/>
                <a:latin typeface="Calibri" panose="020F0502020204030204" pitchFamily="34" charset="0"/>
                <a:ea typeface="Calibri" panose="020F0502020204030204" pitchFamily="34" charset="0"/>
                <a:cs typeface="Times New Roman" panose="02020603050405020304" pitchFamily="18" charset="0"/>
              </a:rPr>
              <a:t>Become a Certified POCR Campus!</a:t>
            </a:r>
            <a:r>
              <a:rPr lang="en-US" sz="1000" dirty="0">
                <a:effectLst/>
                <a:latin typeface="Calibri" panose="020F0502020204030204" pitchFamily="34" charset="0"/>
                <a:ea typeface="Calibri" panose="020F0502020204030204" pitchFamily="34" charset="0"/>
                <a:cs typeface="Times New Roman" panose="02020603050405020304" pitchFamily="18" charset="0"/>
              </a:rPr>
              <a:t> (2019, January 18). Online Network of Educators; Online Network of Educators, Online Education Initiative, California Community Colleges. https://onlinenetworkofeducators.org/course-design-academy/pocr-resources/</a:t>
            </a: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Bowen, R. S. (2010, June 10).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Understanding by Design</a:t>
            </a:r>
            <a:r>
              <a:rPr lang="en-US" sz="1000" dirty="0">
                <a:effectLst/>
                <a:latin typeface="Calibri" panose="020F0502020204030204" pitchFamily="34" charset="0"/>
                <a:ea typeface="Calibri" panose="020F0502020204030204" pitchFamily="34" charset="0"/>
                <a:cs typeface="Times New Roman" panose="02020603050405020304" pitchFamily="18" charset="0"/>
              </a:rPr>
              <a:t>. Vanderbilt University. https://cft.vanderbilt.edu/guides-sub-pages/understanding-by-design/</a:t>
            </a: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Carliner, Y. C. S. (2021). A Special SME: An Integrative Literature Review of the Relationship between Instructional Designers and.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Performance Improvement Quarterly</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33</a:t>
            </a:r>
            <a:r>
              <a:rPr lang="en-US" sz="1000" dirty="0">
                <a:effectLst/>
                <a:latin typeface="Calibri" panose="020F0502020204030204" pitchFamily="34" charset="0"/>
                <a:ea typeface="Calibri" panose="020F0502020204030204" pitchFamily="34" charset="0"/>
                <a:cs typeface="Times New Roman" panose="02020603050405020304" pitchFamily="18" charset="0"/>
              </a:rPr>
              <a:t>(4), 471–495.</a:t>
            </a: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Hawkins, S. (2023, February 28). Sometimes Diversity Trumps Academic Freedom.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The Chronicle of Higher Education</a:t>
            </a:r>
            <a:r>
              <a:rPr lang="en-US" sz="1000" dirty="0">
                <a:effectLst/>
                <a:latin typeface="Calibri" panose="020F0502020204030204" pitchFamily="34" charset="0"/>
                <a:ea typeface="Calibri" panose="020F0502020204030204" pitchFamily="34" charset="0"/>
                <a:cs typeface="Times New Roman" panose="02020603050405020304" pitchFamily="18" charset="0"/>
              </a:rPr>
              <a:t>. https://www.chronicle.com/article/sometimes-diversity-trumps-academic-freedom?utm_source=Iterable&amp;utm_medium=email&amp;utm_campaign=campaign_6400347_nl_Academe-Today_date_20230316&amp;cid=at&amp;source=&amp;sourceid=</a:t>
            </a:r>
          </a:p>
          <a:p>
            <a:pPr marL="457200" indent="-457200">
              <a:lnSpc>
                <a:spcPct val="200000"/>
              </a:lnSpc>
              <a:spcBef>
                <a:spcPts val="0"/>
              </a:spcBef>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Konstantinidis, A. (2022). Analysis of design elements in universal course shell templates of high-ranking universities.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Knowledge Management &amp; E-Learning: An International Journal</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14</a:t>
            </a:r>
            <a:r>
              <a:rPr lang="en-US" sz="1000" dirty="0">
                <a:effectLst/>
                <a:latin typeface="Calibri" panose="020F0502020204030204" pitchFamily="34" charset="0"/>
                <a:ea typeface="Calibri" panose="020F0502020204030204" pitchFamily="34" charset="0"/>
                <a:cs typeface="Times New Roman" panose="02020603050405020304" pitchFamily="18" charset="0"/>
              </a:rPr>
              <a:t>(3), 344–359.</a:t>
            </a:r>
          </a:p>
          <a:p>
            <a:pPr marL="457200" indent="-457200">
              <a:lnSpc>
                <a:spcPct val="200000"/>
              </a:lnSpc>
              <a:spcBef>
                <a:spcPts val="0"/>
              </a:spcBef>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Lohmann, M. J., Randolph, K. M., &amp; Oh, J. H. (2021). Classroom management strategies for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hyflex</a:t>
            </a:r>
            <a:r>
              <a:rPr lang="en-US" sz="1000" dirty="0">
                <a:effectLst/>
                <a:latin typeface="Calibri" panose="020F0502020204030204" pitchFamily="34" charset="0"/>
                <a:ea typeface="Calibri" panose="020F0502020204030204" pitchFamily="34" charset="0"/>
                <a:cs typeface="Times New Roman" panose="02020603050405020304" pitchFamily="18" charset="0"/>
              </a:rPr>
              <a:t> instruction: setting students up for success in the hybrid environment. Early Childhood Education Journal, 49(5), 807-814.</a:t>
            </a: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Poore-Pariseau, C. (2009). Should Faculty Members be Exempt From a Mandate to Receive Instructional Design Training Because of Their Rights Under Academic Freedom?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Journal of Academic Ethics</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7</a:t>
            </a:r>
            <a:r>
              <a:rPr lang="en-US" sz="1000" dirty="0">
                <a:effectLst/>
                <a:latin typeface="Calibri" panose="020F0502020204030204" pitchFamily="34" charset="0"/>
                <a:ea typeface="Calibri" panose="020F0502020204030204" pitchFamily="34" charset="0"/>
                <a:cs typeface="Times New Roman" panose="02020603050405020304" pitchFamily="18" charset="0"/>
              </a:rPr>
              <a:t>(3), 223–230.</a:t>
            </a: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Scutelnicu, G., Tekula, R., Gordon, B., &amp; Knepper, H. J. (2019). Consistency is key in online learning: Evaluating student and instructor perceptions of a collaborative online-course template.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Teaching Public Administration</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37</a:t>
            </a:r>
            <a:r>
              <a:rPr lang="en-US" sz="1000" dirty="0">
                <a:effectLst/>
                <a:latin typeface="Calibri" panose="020F0502020204030204" pitchFamily="34" charset="0"/>
                <a:ea typeface="Calibri" panose="020F0502020204030204" pitchFamily="34" charset="0"/>
                <a:cs typeface="Times New Roman" panose="02020603050405020304" pitchFamily="18" charset="0"/>
              </a:rPr>
              <a:t>(3), 274–292.</a:t>
            </a: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Shaw, A. (2019, October 16).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Course Mapping</a:t>
            </a:r>
            <a:r>
              <a:rPr lang="en-US" sz="1000" dirty="0">
                <a:effectLst/>
                <a:latin typeface="Calibri" panose="020F0502020204030204" pitchFamily="34" charset="0"/>
                <a:ea typeface="Calibri" panose="020F0502020204030204" pitchFamily="34" charset="0"/>
                <a:cs typeface="Times New Roman" panose="02020603050405020304" pitchFamily="18" charset="0"/>
              </a:rPr>
              <a:t>. Center for Teaching and Learning | Wiley Education Services. https://ctl.wiley.com/course-mapping-2/</a:t>
            </a: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Tagg, R., &amp; Barr, J. (1995). From teaching to learning: A new paradigm for undergraduate education.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Change</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November/December</a:t>
            </a:r>
            <a:r>
              <a:rPr lang="en-US" sz="1000" dirty="0">
                <a:effectLst/>
                <a:latin typeface="Calibri" panose="020F0502020204030204" pitchFamily="34" charset="0"/>
                <a:ea typeface="Calibri" panose="020F0502020204030204" pitchFamily="34" charset="0"/>
                <a:cs typeface="Times New Roman" panose="02020603050405020304" pitchFamily="18" charset="0"/>
              </a:rPr>
              <a:t>, 12–23.</a:t>
            </a:r>
          </a:p>
          <a:p>
            <a:pPr marL="457200" marR="0" indent="-457200">
              <a:lnSpc>
                <a:spcPct val="200000"/>
              </a:lnSpc>
              <a:spcBef>
                <a:spcPts val="0"/>
              </a:spcBef>
              <a:spcAft>
                <a:spcPts val="0"/>
              </a:spcAft>
              <a:buNone/>
            </a:pPr>
            <a:r>
              <a:rPr lang="en-US" sz="1000" i="1" dirty="0">
                <a:effectLst/>
                <a:latin typeface="Calibri" panose="020F0502020204030204" pitchFamily="34" charset="0"/>
                <a:ea typeface="Calibri" panose="020F0502020204030204" pitchFamily="34" charset="0"/>
                <a:cs typeface="Times New Roman" panose="02020603050405020304" pitchFamily="18" charset="0"/>
              </a:rPr>
              <a:t>What is Instructional Design?</a:t>
            </a:r>
            <a:r>
              <a:rPr lang="en-US" sz="1000" dirty="0">
                <a:effectLst/>
                <a:latin typeface="Calibri" panose="020F0502020204030204" pitchFamily="34" charset="0"/>
                <a:ea typeface="Calibri" panose="020F0502020204030204" pitchFamily="34" charset="0"/>
                <a:cs typeface="Times New Roman" panose="02020603050405020304" pitchFamily="18" charset="0"/>
              </a:rPr>
              <a:t> (n.d.). Association for Talent Development. Retrieved June 16, 2023, from </a:t>
            </a:r>
            <a:r>
              <a:rPr lang="en-US" sz="1000" dirty="0">
                <a:effectLst/>
                <a:latin typeface="Calibri" panose="020F0502020204030204" pitchFamily="34" charset="0"/>
                <a:ea typeface="Calibri" panose="020F0502020204030204" pitchFamily="34" charset="0"/>
                <a:cs typeface="Times New Roman" panose="02020603050405020304" pitchFamily="18" charset="0"/>
                <a:hlinkClick r:id="rId2"/>
              </a:rPr>
              <a:t>https://www.td.org/talent-development-glossary-terms/what-is-instructional-design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0"/>
              </a:spcAft>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Whalley, B., France, D., Park, J., Mauchline, A., &amp; Welsh, K. (2021). Towards flexible personalized learning and the future educational system in the fourth industrial revolution in the wake of Covid-19. Higher Education Pedagogies, 6(1), 79-99.</a:t>
            </a:r>
          </a:p>
        </p:txBody>
      </p:sp>
    </p:spTree>
    <p:extLst>
      <p:ext uri="{BB962C8B-B14F-4D97-AF65-F5344CB8AC3E}">
        <p14:creationId xmlns:p14="http://schemas.microsoft.com/office/powerpoint/2010/main" val="281787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Outcomes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906294" y="2793952"/>
            <a:ext cx="10515600" cy="3202812"/>
          </a:xfrm>
        </p:spPr>
        <p:txBody>
          <a:bodyPr>
            <a:noAutofit/>
          </a:bodyPr>
          <a:lstStyle/>
          <a:p>
            <a:pPr>
              <a:lnSpc>
                <a:spcPct val="100000"/>
              </a:lnSpc>
            </a:pPr>
            <a:r>
              <a:rPr lang="en-US" sz="2400" dirty="0"/>
              <a:t>Define the roles of the Curriculum Committee and the Distance Education Committee.</a:t>
            </a:r>
          </a:p>
          <a:p>
            <a:pPr>
              <a:lnSpc>
                <a:spcPct val="100000"/>
              </a:lnSpc>
            </a:pPr>
            <a:r>
              <a:rPr lang="en-US" sz="2400" dirty="0"/>
              <a:t>Develop processes that support effective collaboration between subject matter experts, participatory governance committees, and instructional designers.</a:t>
            </a:r>
          </a:p>
          <a:p>
            <a:pPr>
              <a:lnSpc>
                <a:spcPct val="100000"/>
              </a:lnSpc>
            </a:pPr>
            <a:r>
              <a:rPr lang="en-US" sz="2400" dirty="0"/>
              <a:t>Incorporate instructional design principles into the Course Outline of Record (COR).</a:t>
            </a:r>
          </a:p>
        </p:txBody>
      </p:sp>
    </p:spTree>
    <p:extLst>
      <p:ext uri="{BB962C8B-B14F-4D97-AF65-F5344CB8AC3E}">
        <p14:creationId xmlns:p14="http://schemas.microsoft.com/office/powerpoint/2010/main" val="45951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AE6A-49FF-4196-B52F-D50DD7367DFF}"/>
              </a:ext>
            </a:extLst>
          </p:cNvPr>
          <p:cNvSpPr>
            <a:spLocks noGrp="1"/>
          </p:cNvSpPr>
          <p:nvPr>
            <p:ph type="title"/>
          </p:nvPr>
        </p:nvSpPr>
        <p:spPr/>
        <p:txBody>
          <a:bodyPr/>
          <a:lstStyle/>
          <a:p>
            <a:r>
              <a:rPr lang="en-US" dirty="0">
                <a:latin typeface="+mn-lt"/>
              </a:rPr>
              <a:t>Poll: Roles of Curriculum &amp; DE Committees</a:t>
            </a:r>
          </a:p>
        </p:txBody>
      </p:sp>
      <p:sp>
        <p:nvSpPr>
          <p:cNvPr id="3" name="Content Placeholder 2">
            <a:extLst>
              <a:ext uri="{FF2B5EF4-FFF2-40B4-BE49-F238E27FC236}">
                <a16:creationId xmlns:a16="http://schemas.microsoft.com/office/drawing/2014/main" id="{EAF11D84-5AED-230B-80E0-B983E1310D20}"/>
              </a:ext>
            </a:extLst>
          </p:cNvPr>
          <p:cNvSpPr>
            <a:spLocks noGrp="1"/>
          </p:cNvSpPr>
          <p:nvPr>
            <p:ph idx="1"/>
          </p:nvPr>
        </p:nvSpPr>
        <p:spPr/>
        <p:txBody>
          <a:bodyPr/>
          <a:lstStyle/>
          <a:p>
            <a:pPr marL="742950" indent="-742950">
              <a:buFont typeface="+mj-lt"/>
              <a:buAutoNum type="arabicPeriod"/>
            </a:pPr>
            <a:r>
              <a:rPr lang="en-US" sz="2400" dirty="0"/>
              <a:t>Please get out your phone</a:t>
            </a:r>
          </a:p>
          <a:p>
            <a:pPr marL="742950" indent="-742950">
              <a:buFont typeface="+mj-lt"/>
              <a:buAutoNum type="arabicPeriod"/>
            </a:pPr>
            <a:r>
              <a:rPr lang="en-US" sz="2400" dirty="0"/>
              <a:t>Open the camera app</a:t>
            </a:r>
          </a:p>
          <a:p>
            <a:pPr marL="742950" indent="-742950">
              <a:buFont typeface="+mj-lt"/>
              <a:buAutoNum type="arabicPeriod"/>
            </a:pPr>
            <a:r>
              <a:rPr lang="en-US" sz="2400" dirty="0"/>
              <a:t>Be ready to answer a question honestly (and anonymously)</a:t>
            </a:r>
          </a:p>
        </p:txBody>
      </p:sp>
    </p:spTree>
    <p:extLst>
      <p:ext uri="{BB962C8B-B14F-4D97-AF65-F5344CB8AC3E}">
        <p14:creationId xmlns:p14="http://schemas.microsoft.com/office/powerpoint/2010/main" val="3867224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C7377D-6A5C-9749-770A-26CD5C65D0A8}"/>
              </a:ext>
              <a:ext uri="{C183D7F6-B498-43B3-948B-1728B52AA6E4}">
                <adec:decorative xmlns:adec="http://schemas.microsoft.com/office/drawing/2017/decorative" val="1"/>
              </a:ext>
            </a:extLst>
          </p:cNvPr>
          <p:cNvPicPr>
            <a:picLocks/>
          </p:cNvPicPr>
          <p:nvPr>
            <p:custDataLst>
              <p:tags r:id="rId2"/>
            </p:custDataLst>
          </p:nvPr>
        </p:nvPicPr>
        <p:blipFill>
          <a:blip r:embed="rId7"/>
          <a:stretch>
            <a:fillRect/>
          </a:stretch>
        </p:blipFill>
        <p:spPr>
          <a:xfrm>
            <a:off x="3201670" y="508000"/>
            <a:ext cx="1219200" cy="510126"/>
          </a:xfrm>
          <a:prstGeom prst="rect">
            <a:avLst/>
          </a:prstGeom>
        </p:spPr>
      </p:pic>
      <p:sp>
        <p:nvSpPr>
          <p:cNvPr id="6" name="Title 5">
            <a:extLst>
              <a:ext uri="{FF2B5EF4-FFF2-40B4-BE49-F238E27FC236}">
                <a16:creationId xmlns:a16="http://schemas.microsoft.com/office/drawing/2014/main" id="{CCF86853-6CD5-C24E-298C-AD82DD9C350F}"/>
              </a:ext>
            </a:extLst>
          </p:cNvPr>
          <p:cNvSpPr>
            <a:spLocks noGrp="1"/>
          </p:cNvSpPr>
          <p:nvPr>
            <p:ph type="title" idx="4294967295"/>
            <p:custDataLst>
              <p:tags r:id="rId3"/>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B5B5B"/>
                </a:solidFill>
                <a:effectLst/>
                <a:uLnTx/>
                <a:uFillTx/>
                <a:latin typeface="+mn-lt"/>
                <a:ea typeface="+mn-ea"/>
                <a:cs typeface="+mn-cs"/>
              </a:rPr>
              <a:t>Has your school clearly delineated the roles of the Curriculum and DE Committees?</a:t>
            </a:r>
          </a:p>
        </p:txBody>
      </p:sp>
      <p:sp>
        <p:nvSpPr>
          <p:cNvPr id="7" name="Rectangle 6">
            <a:extLst>
              <a:ext uri="{FF2B5EF4-FFF2-40B4-BE49-F238E27FC236}">
                <a16:creationId xmlns:a16="http://schemas.microsoft.com/office/drawing/2014/main" id="{6F14B94D-995A-5E60-B075-06AFF44DFFCD}"/>
              </a:ext>
            </a:extLst>
          </p:cNvPr>
          <p:cNvSpPr/>
          <p:nvPr>
            <p:custDataLst>
              <p:tags r:id="rId4"/>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pic>
        <p:nvPicPr>
          <p:cNvPr id="9" name="Picture 8">
            <a:extLst>
              <a:ext uri="{FF2B5EF4-FFF2-40B4-BE49-F238E27FC236}">
                <a16:creationId xmlns:a16="http://schemas.microsoft.com/office/drawing/2014/main" id="{CB74FF66-9F6A-3A11-7194-A61DCCCEFA79}"/>
              </a:ext>
              <a:ext uri="{C183D7F6-B498-43B3-948B-1728B52AA6E4}">
                <adec:decorative xmlns:adec="http://schemas.microsoft.com/office/drawing/2017/decorative" val="1"/>
              </a:ext>
            </a:extLst>
          </p:cNvPr>
          <p:cNvPicPr>
            <a:picLocks/>
          </p:cNvPicPr>
          <p:nvPr>
            <p:custDataLst>
              <p:tags r:id="rId5"/>
            </p:custDataLst>
          </p:nvPr>
        </p:nvPicPr>
        <p:blipFill>
          <a:blip r:embed="rId8"/>
          <a:stretch>
            <a:fillRect/>
          </a:stretch>
        </p:blipFill>
        <p:spPr>
          <a:xfrm>
            <a:off x="508000" y="2209800"/>
            <a:ext cx="2438400" cy="2438400"/>
          </a:xfrm>
          <a:prstGeom prst="rect">
            <a:avLst/>
          </a:prstGeom>
        </p:spPr>
      </p:pic>
    </p:spTree>
    <p:custDataLst>
      <p:tags r:id="rId1"/>
    </p:custDataLst>
    <p:extLst>
      <p:ext uri="{BB962C8B-B14F-4D97-AF65-F5344CB8AC3E}">
        <p14:creationId xmlns:p14="http://schemas.microsoft.com/office/powerpoint/2010/main" val="462574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Curriculum &amp; DE: Understanding Roles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200" y="2951015"/>
            <a:ext cx="10515600" cy="2710484"/>
          </a:xfrm>
        </p:spPr>
        <p:txBody>
          <a:bodyPr>
            <a:normAutofit/>
          </a:bodyPr>
          <a:lstStyle/>
          <a:p>
            <a:pPr marL="0" indent="0">
              <a:buNone/>
            </a:pPr>
            <a:r>
              <a:rPr lang="en-US" sz="3600" dirty="0"/>
              <a:t>It is critical to determine the function of the curriculum and distance education committees to ensure that students receive high-quality, equitable, and accessible online learning opportunities.</a:t>
            </a:r>
          </a:p>
        </p:txBody>
      </p:sp>
    </p:spTree>
    <p:extLst>
      <p:ext uri="{BB962C8B-B14F-4D97-AF65-F5344CB8AC3E}">
        <p14:creationId xmlns:p14="http://schemas.microsoft.com/office/powerpoint/2010/main" val="358515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Curriculum Committee Responsibilities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199" y="2469158"/>
            <a:ext cx="10515600" cy="4023717"/>
          </a:xfrm>
        </p:spPr>
        <p:txBody>
          <a:bodyPr>
            <a:normAutofit/>
          </a:bodyPr>
          <a:lstStyle/>
          <a:p>
            <a:pPr algn="l"/>
            <a:r>
              <a:rPr lang="en-US" sz="2800" b="0" i="0" dirty="0">
                <a:solidFill>
                  <a:srgbClr val="000000"/>
                </a:solidFill>
                <a:effectLst/>
              </a:rPr>
              <a:t>Curriculum Committee is responsible for:</a:t>
            </a:r>
          </a:p>
          <a:p>
            <a:pPr algn="l"/>
            <a:r>
              <a:rPr lang="en-US" sz="2800" b="0" i="0" dirty="0">
                <a:solidFill>
                  <a:srgbClr val="000000"/>
                </a:solidFill>
                <a:effectLst/>
              </a:rPr>
              <a:t>Course Outline of Record (COR)</a:t>
            </a:r>
          </a:p>
          <a:p>
            <a:pPr algn="l"/>
            <a:r>
              <a:rPr lang="en-US" sz="2800" b="0" i="0" dirty="0">
                <a:solidFill>
                  <a:srgbClr val="000000"/>
                </a:solidFill>
                <a:effectLst/>
              </a:rPr>
              <a:t>Degrees and Certificates</a:t>
            </a:r>
          </a:p>
          <a:p>
            <a:pPr algn="l"/>
            <a:r>
              <a:rPr lang="en-US" sz="2800" b="0" i="0" dirty="0">
                <a:solidFill>
                  <a:srgbClr val="000000"/>
                </a:solidFill>
                <a:effectLst/>
              </a:rPr>
              <a:t>Distance Education Addendum (including modalities)</a:t>
            </a:r>
          </a:p>
          <a:p>
            <a:pPr algn="l"/>
            <a:r>
              <a:rPr lang="en-US" sz="2800" b="0" i="0" dirty="0">
                <a:solidFill>
                  <a:srgbClr val="000000"/>
                </a:solidFill>
                <a:effectLst/>
              </a:rPr>
              <a:t>Policies and Procedures regarding curriculum matters</a:t>
            </a:r>
          </a:p>
          <a:p>
            <a:pPr algn="l"/>
            <a:r>
              <a:rPr lang="en-US" sz="2800" b="0" i="0" dirty="0">
                <a:solidFill>
                  <a:srgbClr val="000000"/>
                </a:solidFill>
                <a:effectLst/>
              </a:rPr>
              <a:t>Note: The D.E. Chair should be a voting member on the Curriculum Committee</a:t>
            </a:r>
          </a:p>
          <a:p>
            <a:pPr marL="0" indent="0">
              <a:buNone/>
            </a:pPr>
            <a:endParaRPr lang="en-US" sz="3600" dirty="0"/>
          </a:p>
        </p:txBody>
      </p:sp>
    </p:spTree>
    <p:extLst>
      <p:ext uri="{BB962C8B-B14F-4D97-AF65-F5344CB8AC3E}">
        <p14:creationId xmlns:p14="http://schemas.microsoft.com/office/powerpoint/2010/main" val="378316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A1CC-2313-1FAE-7CE8-C1B4D8C69E53}"/>
              </a:ext>
            </a:extLst>
          </p:cNvPr>
          <p:cNvSpPr>
            <a:spLocks noGrp="1"/>
          </p:cNvSpPr>
          <p:nvPr>
            <p:ph type="title"/>
          </p:nvPr>
        </p:nvSpPr>
        <p:spPr/>
        <p:txBody>
          <a:bodyPr/>
          <a:lstStyle/>
          <a:p>
            <a:r>
              <a:rPr lang="en-US" dirty="0">
                <a:latin typeface="+mn-lt"/>
              </a:rPr>
              <a:t>Distance Education (DE) </a:t>
            </a:r>
            <a:br>
              <a:rPr lang="en-US" dirty="0">
                <a:latin typeface="+mn-lt"/>
              </a:rPr>
            </a:br>
            <a:r>
              <a:rPr lang="en-US" dirty="0">
                <a:latin typeface="+mn-lt"/>
              </a:rPr>
              <a:t>Committee Responsibilities</a:t>
            </a:r>
          </a:p>
        </p:txBody>
      </p:sp>
      <p:sp>
        <p:nvSpPr>
          <p:cNvPr id="3" name="Content Placeholder 2">
            <a:extLst>
              <a:ext uri="{FF2B5EF4-FFF2-40B4-BE49-F238E27FC236}">
                <a16:creationId xmlns:a16="http://schemas.microsoft.com/office/drawing/2014/main" id="{506ECB54-3E1D-1FE1-00E7-4C12AA46A571}"/>
              </a:ext>
            </a:extLst>
          </p:cNvPr>
          <p:cNvSpPr>
            <a:spLocks noGrp="1"/>
          </p:cNvSpPr>
          <p:nvPr>
            <p:ph idx="1"/>
          </p:nvPr>
        </p:nvSpPr>
        <p:spPr>
          <a:xfrm>
            <a:off x="838199" y="2566529"/>
            <a:ext cx="10515600" cy="3906986"/>
          </a:xfrm>
        </p:spPr>
        <p:txBody>
          <a:bodyPr>
            <a:normAutofit lnSpcReduction="10000"/>
          </a:bodyPr>
          <a:lstStyle/>
          <a:p>
            <a:pPr algn="l"/>
            <a:r>
              <a:rPr lang="en-US" sz="2400" b="0" i="0" dirty="0">
                <a:solidFill>
                  <a:srgbClr val="000000"/>
                </a:solidFill>
                <a:effectLst/>
              </a:rPr>
              <a:t>Oversee the quality of the college’s DE programs</a:t>
            </a:r>
          </a:p>
          <a:p>
            <a:pPr algn="l"/>
            <a:r>
              <a:rPr lang="en-US" sz="2400" b="0" i="0" dirty="0">
                <a:solidFill>
                  <a:srgbClr val="000000"/>
                </a:solidFill>
                <a:effectLst/>
              </a:rPr>
              <a:t>Determining modalities appropriate for the college’s programs</a:t>
            </a:r>
          </a:p>
          <a:p>
            <a:pPr algn="l"/>
            <a:r>
              <a:rPr lang="en-US" sz="2400" b="0" i="0" dirty="0">
                <a:solidFill>
                  <a:srgbClr val="000000"/>
                </a:solidFill>
                <a:effectLst/>
              </a:rPr>
              <a:t>Formal adoption of the CVC-OEI Rubric and provide ongoing resources to support implementation across all DE programs</a:t>
            </a:r>
          </a:p>
          <a:p>
            <a:pPr algn="l"/>
            <a:r>
              <a:rPr lang="en-US" sz="2400" b="0" i="0" dirty="0">
                <a:solidFill>
                  <a:srgbClr val="000000"/>
                </a:solidFill>
                <a:effectLst/>
              </a:rPr>
              <a:t>Adopting a resolution and providing ongoing support for the Peer Online Course Review (POCR)</a:t>
            </a:r>
          </a:p>
          <a:p>
            <a:pPr algn="l"/>
            <a:r>
              <a:rPr lang="en-US" sz="2400" dirty="0">
                <a:solidFill>
                  <a:srgbClr val="000000"/>
                </a:solidFill>
              </a:rPr>
              <a:t>Recommend p</a:t>
            </a:r>
            <a:r>
              <a:rPr lang="en-US" sz="2400" b="0" i="0" dirty="0">
                <a:solidFill>
                  <a:srgbClr val="000000"/>
                </a:solidFill>
                <a:effectLst/>
              </a:rPr>
              <a:t>olicies and procedures regarding distance education matters</a:t>
            </a:r>
          </a:p>
          <a:p>
            <a:pPr algn="l"/>
            <a:r>
              <a:rPr lang="en-US" sz="2400" dirty="0">
                <a:solidFill>
                  <a:srgbClr val="000000"/>
                </a:solidFill>
              </a:rPr>
              <a:t>Recommendation: T</a:t>
            </a:r>
            <a:r>
              <a:rPr lang="en-US" sz="2400" b="0" i="0" dirty="0">
                <a:solidFill>
                  <a:srgbClr val="000000"/>
                </a:solidFill>
                <a:effectLst/>
              </a:rPr>
              <a:t>he Curriculum Chair should be a voting member of the Distance Education Committee</a:t>
            </a:r>
          </a:p>
          <a:p>
            <a:pPr marL="0" indent="0">
              <a:buNone/>
            </a:pPr>
            <a:endParaRPr lang="en-US" sz="2800" dirty="0"/>
          </a:p>
        </p:txBody>
      </p:sp>
    </p:spTree>
    <p:extLst>
      <p:ext uri="{BB962C8B-B14F-4D97-AF65-F5344CB8AC3E}">
        <p14:creationId xmlns:p14="http://schemas.microsoft.com/office/powerpoint/2010/main" val="15745059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6.1.4122"/>
  <p:tag name="SLIDO_PRESENTATION_ID" val="00000000-0000-0000-0000-000000000000"/>
  <p:tag name="SLIDO_EVENT_UUID" val="f6fde8b4-93c0-47ad-8913-895713d2f44f"/>
  <p:tag name="SLIDO_EVENT_SECTION_UUID" val="53ecc3ea-5b59-4251-994c-1396d6e8ae81"/>
</p:tagLst>
</file>

<file path=ppt/tags/tag10.xml><?xml version="1.0" encoding="utf-8"?>
<p:tagLst xmlns:a="http://schemas.openxmlformats.org/drawingml/2006/main" xmlns:r="http://schemas.openxmlformats.org/officeDocument/2006/relationships" xmlns:p="http://schemas.openxmlformats.org/presentationml/2006/main">
  <p:tag name="SLIDO_ELEMENT" val="footer"/>
</p:tagLst>
</file>

<file path=ppt/tags/tag11.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MultipleChoice"/>
</p:tagLst>
</file>

<file path=ppt/tags/tag12.xml><?xml version="1.0" encoding="utf-8"?>
<p:tagLst xmlns:a="http://schemas.openxmlformats.org/drawingml/2006/main" xmlns:r="http://schemas.openxmlformats.org/officeDocument/2006/relationships" xmlns:p="http://schemas.openxmlformats.org/presentationml/2006/main">
  <p:tag name="SLIDO_METADATA" val="eyJUaW1lc3RhbXAiOjE2ODgxNzA4NDN9"/>
  <p:tag name="SLIDO_TYPE" val="SlidoPoll"/>
  <p:tag name="SLIDO_POLL_UUID" val="150012a9-2310-4e6f-8995-8a5b160ff79e"/>
  <p:tag name="SLIDO_TIMELINE" val="W3sicG9sbFF1ZXN0aW9uVXVpZCI6IjgxNGFiYmY3LWVmMmItNGFjNy1iNTRlLTQyNTI1NTRkNTNiZiIsInNob3dSZXN1bHRzIjp0cnVlLCJzaG93Q29ycmVjdEFuc3dlcnMiOmZhbHNlLCJ2b3RpbmdMb2NrZWQiOmZhbHNlfV0="/>
</p:tagLst>
</file>

<file path=ppt/tags/tag13.xml><?xml version="1.0" encoding="utf-8"?>
<p:tagLst xmlns:a="http://schemas.openxmlformats.org/drawingml/2006/main" xmlns:r="http://schemas.openxmlformats.org/officeDocument/2006/relationships" xmlns:p="http://schemas.openxmlformats.org/presentationml/2006/main">
  <p:tag name="SLIDO_ELEMENT" val="logo"/>
</p:tagLst>
</file>

<file path=ppt/tags/tag1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WordCloud"/>
</p:tagLst>
</file>

<file path=ppt/tags/tag15.xml><?xml version="1.0" encoding="utf-8"?>
<p:tagLst xmlns:a="http://schemas.openxmlformats.org/drawingml/2006/main" xmlns:r="http://schemas.openxmlformats.org/officeDocument/2006/relationships" xmlns:p="http://schemas.openxmlformats.org/presentationml/2006/main">
  <p:tag name="SLIDO_ELEMENT" val="title"/>
</p:tagLst>
</file>

<file path=ppt/tags/tag16.xml><?xml version="1.0" encoding="utf-8"?>
<p:tagLst xmlns:a="http://schemas.openxmlformats.org/drawingml/2006/main" xmlns:r="http://schemas.openxmlformats.org/officeDocument/2006/relationships" xmlns:p="http://schemas.openxmlformats.org/presentationml/2006/main">
  <p:tag name="SLIDO_ELEMENT" val="footer"/>
</p:tagLst>
</file>

<file path=ppt/tags/tag2.xml><?xml version="1.0" encoding="utf-8"?>
<p:tagLst xmlns:a="http://schemas.openxmlformats.org/drawingml/2006/main" xmlns:r="http://schemas.openxmlformats.org/officeDocument/2006/relationships" xmlns:p="http://schemas.openxmlformats.org/presentationml/2006/main">
  <p:tag name="SLIDO_METADATA" val="eyJUaW1lc3RhbXAiOjE2ODg2Njk4NzJ9"/>
  <p:tag name="SLIDO_TYPE" val="SlidoPoll"/>
  <p:tag name="SLIDO_POLL_UUID" val="0268c9ef-1784-4a3d-9038-971369314d94"/>
  <p:tag name="SLIDO_TIMELINE" val="W3sicG9sbFF1ZXN0aW9uVXVpZCI6Ijc0NzQxNzUwLTEyZWItNDMwNi1iOTU5LWM1YjU4YTQ1NjMwYyIsInNob3dSZXN1bHRzIjp0cnVlLCJzaG93Q29ycmVjdEFuc3dlcnMiOmZhbHNlLCJ2b3RpbmdMb2NrZWQiOmZhbHNlfV0="/>
</p:tagLst>
</file>

<file path=ppt/tags/tag3.xml><?xml version="1.0" encoding="utf-8"?>
<p:tagLst xmlns:a="http://schemas.openxmlformats.org/drawingml/2006/main" xmlns:r="http://schemas.openxmlformats.org/officeDocument/2006/relationships" xmlns:p="http://schemas.openxmlformats.org/presentationml/2006/main">
  <p:tag name="SLIDO_ELEMENT" val="logo"/>
</p:tagLst>
</file>

<file path=ppt/tags/tag4.xml><?xml version="1.0" encoding="utf-8"?>
<p:tagLst xmlns:a="http://schemas.openxmlformats.org/drawingml/2006/main" xmlns:r="http://schemas.openxmlformats.org/officeDocument/2006/relationships" xmlns:p="http://schemas.openxmlformats.org/presentationml/2006/main">
  <p:tag name="SLIDO_ELEMENT" val="title"/>
</p:tagLst>
</file>

<file path=ppt/tags/tag5.xml><?xml version="1.0" encoding="utf-8"?>
<p:tagLst xmlns:a="http://schemas.openxmlformats.org/drawingml/2006/main" xmlns:r="http://schemas.openxmlformats.org/officeDocument/2006/relationships" xmlns:p="http://schemas.openxmlformats.org/presentationml/2006/main">
  <p:tag name="SLIDO_ELEMENT" val="footer"/>
</p:tagLst>
</file>

<file path=ppt/tags/tag6.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MultipleChoice"/>
</p:tagLst>
</file>

<file path=ppt/tags/tag7.xml><?xml version="1.0" encoding="utf-8"?>
<p:tagLst xmlns:a="http://schemas.openxmlformats.org/drawingml/2006/main" xmlns:r="http://schemas.openxmlformats.org/officeDocument/2006/relationships" xmlns:p="http://schemas.openxmlformats.org/presentationml/2006/main">
  <p:tag name="SLIDO_METADATA" val="eyJUaW1lc3RhbXAiOjE2ODg3NTQyNzB9"/>
  <p:tag name="SLIDO_TYPE" val="SlidoPoll"/>
  <p:tag name="SLIDO_POLL_UUID" val="8b8af90c-34a2-4f09-b91c-d2c8572a2b55"/>
  <p:tag name="SLIDO_TIMELINE" val="W3sicG9sbFF1ZXN0aW9uVXVpZCI6IjA0ZmFmOGYzLTc0ZWUtNDRkZS05Mzg0LWU0MDgzNDgyODA1MSIsInNob3dSZXN1bHRzIjp0cnVlLCJzaG93Q29ycmVjdEFuc3dlcnMiOmZhbHNlLCJ2b3RpbmdMb2NrZWQiOmZhbHNlfV0="/>
</p:tagLst>
</file>

<file path=ppt/tags/tag8.xml><?xml version="1.0" encoding="utf-8"?>
<p:tagLst xmlns:a="http://schemas.openxmlformats.org/drawingml/2006/main" xmlns:r="http://schemas.openxmlformats.org/officeDocument/2006/relationships" xmlns:p="http://schemas.openxmlformats.org/presentationml/2006/main">
  <p:tag name="SLIDO_ELEMENT" val="logo"/>
</p:tagLst>
</file>

<file path=ppt/tags/tag9.xml><?xml version="1.0" encoding="utf-8"?>
<p:tagLst xmlns:a="http://schemas.openxmlformats.org/drawingml/2006/main" xmlns:r="http://schemas.openxmlformats.org/officeDocument/2006/relationships" xmlns:p="http://schemas.openxmlformats.org/presentationml/2006/main">
  <p:tag name="SLIDO_ELEMENT" val="title"/>
</p:tagLst>
</file>

<file path=ppt/theme/theme1.xml><?xml version="1.0" encoding="utf-8"?>
<a:theme xmlns:a="http://schemas.openxmlformats.org/drawingml/2006/main" name="Office Theme">
  <a:themeElements>
    <a:clrScheme name="ASCCC CI">
      <a:dk1>
        <a:srgbClr val="000000"/>
      </a:dk1>
      <a:lt1>
        <a:srgbClr val="FFFFFF"/>
      </a:lt1>
      <a:dk2>
        <a:srgbClr val="002C38"/>
      </a:dk2>
      <a:lt2>
        <a:srgbClr val="DDD8CD"/>
      </a:lt2>
      <a:accent1>
        <a:srgbClr val="009186"/>
      </a:accent1>
      <a:accent2>
        <a:srgbClr val="FF5746"/>
      </a:accent2>
      <a:accent3>
        <a:srgbClr val="F4C04F"/>
      </a:accent3>
      <a:accent4>
        <a:srgbClr val="A33749"/>
      </a:accent4>
      <a:accent5>
        <a:srgbClr val="007071"/>
      </a:accent5>
      <a:accent6>
        <a:srgbClr val="4F3245"/>
      </a:accent6>
      <a:hlink>
        <a:srgbClr val="007071"/>
      </a:hlink>
      <a:folHlink>
        <a:srgbClr val="007071"/>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3 ppt template 1.pptx" id="{88D7356C-1BAF-0344-83D8-EF8EBFBD982B}" vid="{04DF4248-A906-6D4C-9CDB-891F4384AD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CI 2023 ppt template 1 (1)</Template>
  <TotalTime>507</TotalTime>
  <Words>2746</Words>
  <Application>Microsoft Office PowerPoint</Application>
  <PresentationFormat>Widescreen</PresentationFormat>
  <Paragraphs>201</Paragraphs>
  <Slides>31</Slides>
  <Notes>16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Distance Education in COR</vt:lpstr>
      <vt:lpstr>Presenters</vt:lpstr>
      <vt:lpstr>Session Description</vt:lpstr>
      <vt:lpstr>Outcomes</vt:lpstr>
      <vt:lpstr>Poll: Roles of Curriculum &amp; DE Committees</vt:lpstr>
      <vt:lpstr>Has your school clearly delineated the roles of the Curriculum and DE Committees?</vt:lpstr>
      <vt:lpstr>Curriculum &amp; DE: Understanding Roles</vt:lpstr>
      <vt:lpstr>Curriculum Committee Responsibilities</vt:lpstr>
      <vt:lpstr>Distance Education (DE)  Committee Responsibilities</vt:lpstr>
      <vt:lpstr>Defining Instructional Modalities: DE</vt:lpstr>
      <vt:lpstr>Defining Instructional Modalities: HyFlex</vt:lpstr>
      <vt:lpstr>Common Instructional Modalities</vt:lpstr>
      <vt:lpstr>Does instructional design primarily impact online courses?</vt:lpstr>
      <vt:lpstr>Defining Instructional Design</vt:lpstr>
      <vt:lpstr>Instructional Design &amp; Academic Freedom</vt:lpstr>
      <vt:lpstr>Common Design Process</vt:lpstr>
      <vt:lpstr>Moving From Teaching to Learning</vt:lpstr>
      <vt:lpstr>Focus on Student Learning:  Backward Design </vt:lpstr>
      <vt:lpstr>Course Design &amp; Student Equity</vt:lpstr>
      <vt:lpstr>Collaboration Between Subject Matter Experts (SMEs) &amp; Instructional Designers (IDs)</vt:lpstr>
      <vt:lpstr>Factors That May Hinder That Relationship</vt:lpstr>
      <vt:lpstr>CVC-OEI Course Design Rubric &amp; the COR</vt:lpstr>
      <vt:lpstr>Canvas Course Templates &amp; Academic Freedom</vt:lpstr>
      <vt:lpstr>Collaboration &amp; Canvas Templates</vt:lpstr>
      <vt:lpstr>Templates &amp; Faculty Workload</vt:lpstr>
      <vt:lpstr>What’s Coming?</vt:lpstr>
      <vt:lpstr>Conversation with Colleagues</vt:lpstr>
      <vt:lpstr>Next Steps: What opportunities have you identified for your campus? </vt:lpstr>
      <vt:lpstr>What opportunities have you identified for your campus?</vt:lpstr>
      <vt:lpstr>Questions For Your Colleagues</vt:lpstr>
      <vt:lpstr>References</vt:lpstr>
    </vt:vector>
  </TitlesOfParts>
  <Manager/>
  <Company>NOCE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Janet Williams</dc:creator>
  <cp:keywords/>
  <dc:description/>
  <cp:lastModifiedBy>Janet Williams</cp:lastModifiedBy>
  <cp:revision>42</cp:revision>
  <dcterms:created xsi:type="dcterms:W3CDTF">2023-06-28T23:42:31Z</dcterms:created>
  <dcterms:modified xsi:type="dcterms:W3CDTF">2023-07-08T01:21:56Z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1.6.1.4122</vt:lpwstr>
  </property>
</Properties>
</file>