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8" r:id="rId6"/>
    <p:sldId id="262" r:id="rId7"/>
    <p:sldId id="269" r:id="rId8"/>
    <p:sldId id="261" r:id="rId9"/>
    <p:sldId id="270" r:id="rId10"/>
    <p:sldId id="271" r:id="rId11"/>
    <p:sldId id="267" r:id="rId12"/>
    <p:sldId id="272" r:id="rId13"/>
    <p:sldId id="263" r:id="rId14"/>
    <p:sldId id="264" r:id="rId15"/>
    <p:sldId id="265"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80"/>
    <p:restoredTop sz="94620" autoAdjust="0"/>
  </p:normalViewPr>
  <p:slideViewPr>
    <p:cSldViewPr snapToGrid="0">
      <p:cViewPr varScale="1">
        <p:scale>
          <a:sx n="73" d="100"/>
          <a:sy n="73" d="100"/>
        </p:scale>
        <p:origin x="2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834012" y="4180113"/>
            <a:ext cx="10519788" cy="159367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834012" y="5865223"/>
            <a:ext cx="10519788" cy="894804"/>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FADB6B9-EC7D-F04A-F09A-AD9219C98636}"/>
              </a:ext>
              <a:ext uri="{C183D7F6-B498-43B3-948B-1728B52AA6E4}">
                <adec:decorative xmlns:adec="http://schemas.microsoft.com/office/drawing/2017/decorative" val="1"/>
              </a:ext>
            </a:extLst>
          </p:cNvPr>
          <p:cNvGrpSpPr/>
          <p:nvPr userDrawn="1"/>
        </p:nvGrpSpPr>
        <p:grpSpPr>
          <a:xfrm>
            <a:off x="0" y="0"/>
            <a:ext cx="12192000" cy="2272937"/>
            <a:chOff x="0" y="0"/>
            <a:chExt cx="12192000" cy="2272937"/>
          </a:xfrm>
        </p:grpSpPr>
        <p:sp>
          <p:nvSpPr>
            <p:cNvPr id="8" name="Rectangle 7">
              <a:extLst>
                <a:ext uri="{FF2B5EF4-FFF2-40B4-BE49-F238E27FC236}">
                  <a16:creationId xmlns:a16="http://schemas.microsoft.com/office/drawing/2014/main" id="{5D66B30A-974B-C6F1-93F6-3BC22DB20D82}"/>
                </a:ext>
                <a:ext uri="{C183D7F6-B498-43B3-948B-1728B52AA6E4}">
                  <adec:decorative xmlns:adec="http://schemas.microsoft.com/office/drawing/2017/decorative" val="1"/>
                </a:ext>
              </a:extLst>
            </p:cNvPr>
            <p:cNvSpPr/>
            <p:nvPr userDrawn="1"/>
          </p:nvSpPr>
          <p:spPr>
            <a:xfrm>
              <a:off x="0" y="0"/>
              <a:ext cx="12192000" cy="227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DCCCB5A-1530-5FF0-7EDB-C66302518F14}"/>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1"/>
              <a:ext cx="2575994" cy="2272936"/>
            </a:xfrm>
            <a:prstGeom prst="rect">
              <a:avLst/>
            </a:prstGeom>
          </p:spPr>
        </p:pic>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795450" y="365125"/>
            <a:ext cx="8558349" cy="1685744"/>
          </a:xfrm>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838200" y="2415993"/>
            <a:ext cx="10515600" cy="3841115"/>
          </a:xfrm>
        </p:spPr>
        <p:txBody>
          <a:bodyPr/>
          <a:lstStyle>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4FFC273A-33C1-ABDF-8F0D-9D754613227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A86B6DB0-1851-8608-4626-5562E29983E8}"/>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229A45BB-DE8A-985A-7217-CDEA0711430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505ED8D-C434-741B-DE97-E68650561ED5}"/>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00365B-FB3B-DA48-24EE-DF7132E3A1ED}"/>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6" name="Picture 5">
            <a:extLst>
              <a:ext uri="{FF2B5EF4-FFF2-40B4-BE49-F238E27FC236}">
                <a16:creationId xmlns:a16="http://schemas.microsoft.com/office/drawing/2014/main" id="{45945705-2325-61E5-8265-74A0A006B298}"/>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F281D7EA-21CF-DAF5-0151-F6CCC312DA73}"/>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CF2AB57-4FB0-22F6-B9D0-E02FFA0A5995}"/>
              </a:ext>
              <a:ext uri="{C183D7F6-B498-43B3-948B-1728B52AA6E4}">
                <adec:decorative xmlns:adec="http://schemas.microsoft.com/office/drawing/2017/decorative" val="1"/>
              </a:ext>
            </a:extLst>
          </p:cNvPr>
          <p:cNvSpPr>
            <a:spLocks noGrp="1"/>
          </p:cNvSpPr>
          <p:nvPr>
            <p:ph type="sldNum" sz="quarter" idx="4"/>
          </p:nvPr>
        </p:nvSpPr>
        <p:spPr>
          <a:xfrm>
            <a:off x="8610600" y="6392046"/>
            <a:ext cx="2743200" cy="329429"/>
          </a:xfrm>
          <a:prstGeom prst="rect">
            <a:avLst/>
          </a:prstGeom>
        </p:spPr>
        <p:txBody>
          <a:bodyPr vert="horz" lIns="91440" tIns="45720" rIns="9144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914400" rtl="0" eaLnBrk="1" latinLnBrk="0" hangingPunct="1">
        <a:lnSpc>
          <a:spcPct val="90000"/>
        </a:lnSpc>
        <a:spcBef>
          <a:spcPct val="0"/>
        </a:spcBef>
        <a:buNone/>
        <a:defRPr sz="36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eginfo.legislature.ca.gov/faces/billTextClient.xhtml?bill_id=202120220AB1705"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asccc.org/sites/default/files/publications/AB705_Math_Survey_White_Paper_2023.pdf" TargetMode="External"/><Relationship Id="rId2" Type="http://schemas.openxmlformats.org/officeDocument/2006/relationships/hyperlink" Target="https://www.asccc.org/sites/default/files/ASCCC_Optimizing_Student_Success_white-ppr_2020_v1.pdf" TargetMode="External"/><Relationship Id="rId1" Type="http://schemas.openxmlformats.org/officeDocument/2006/relationships/slideLayout" Target="../slideLayouts/slideLayout2.xml"/><Relationship Id="rId5" Type="http://schemas.openxmlformats.org/officeDocument/2006/relationships/hyperlink" Target="mailto:info@asccc.org" TargetMode="External"/><Relationship Id="rId4" Type="http://schemas.openxmlformats.org/officeDocument/2006/relationships/hyperlink" Target="https://www.asccc.org/content/request-servi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asccc.org/sites/default/files/publications/AB705_Math_Survey_White_Paper_2023.pdf" TargetMode="External"/><Relationship Id="rId2" Type="http://schemas.openxmlformats.org/officeDocument/2006/relationships/hyperlink" Target="https://www.asccc.org/resolutions/paper-and-resources-evaluating-placement-english-english-second-language-and-mathemat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sccc.org/sites/default/files/publications/AB705_Math_Survey_White_Paper_2023.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EDC&amp;sectionNum=78213" TargetMode="External"/><Relationship Id="rId2" Type="http://schemas.openxmlformats.org/officeDocument/2006/relationships/hyperlink" Target="https://leginfo.legislature.ca.gov/faces/billTextClient.xhtml?bill_id=202120220AB1705" TargetMode="External"/><Relationship Id="rId1" Type="http://schemas.openxmlformats.org/officeDocument/2006/relationships/slideLayout" Target="../slideLayouts/slideLayout2.xml"/><Relationship Id="rId5" Type="http://schemas.openxmlformats.org/officeDocument/2006/relationships/hyperlink" Target="https://www.cccco.edu/About-Us/Chancellors-Office/Divisions/Educational-Services-and-Support/equitable-placement" TargetMode="External"/><Relationship Id="rId4" Type="http://schemas.openxmlformats.org/officeDocument/2006/relationships/hyperlink" Target="https://www.cccco.edu/-/media/CCCCO-Website/Files/Educational-Services-and-Support/ab-1705-implementation-guide-3-14-23-a11y.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leginfo.legislature.ca.gov/faces/billTextClient.xhtml?bill_id=202120220AB1705"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p:txBody>
          <a:bodyPr anchor="ctr">
            <a:normAutofit/>
          </a:bodyPr>
          <a:lstStyle/>
          <a:p>
            <a:r>
              <a:rPr lang="en-US" sz="4200" b="1" dirty="0">
                <a:solidFill>
                  <a:schemeClr val="accent2">
                    <a:lumMod val="40000"/>
                    <a:lumOff val="60000"/>
                  </a:schemeClr>
                </a:solidFill>
                <a:effectLst/>
                <a:ea typeface="Calibri" panose="020F0502020204030204" pitchFamily="34" charset="0"/>
                <a:cs typeface="Calibri" panose="020F0502020204030204" pitchFamily="34" charset="0"/>
              </a:rPr>
              <a:t>Equitable Placement (AB705/1705)</a:t>
            </a:r>
            <a:endParaRPr lang="en-US" sz="4200" dirty="0">
              <a:solidFill>
                <a:schemeClr val="accent2">
                  <a:lumMod val="40000"/>
                  <a:lumOff val="60000"/>
                </a:schemeClr>
              </a:solidFill>
            </a:endParaRPr>
          </a:p>
        </p:txBody>
      </p:sp>
      <p:sp>
        <p:nvSpPr>
          <p:cNvPr id="3" name="Subtitle 2">
            <a:extLst>
              <a:ext uri="{FF2B5EF4-FFF2-40B4-BE49-F238E27FC236}">
                <a16:creationId xmlns:a16="http://schemas.microsoft.com/office/drawing/2014/main" id="{03B0C48B-CA4D-B279-E56F-F67BB1669EC7}"/>
              </a:ext>
            </a:extLst>
          </p:cNvPr>
          <p:cNvSpPr>
            <a:spLocks noGrp="1"/>
          </p:cNvSpPr>
          <p:nvPr>
            <p:ph type="subTitle" idx="1"/>
          </p:nvPr>
        </p:nvSpPr>
        <p:spPr/>
        <p:txBody>
          <a:bodyPr anchor="ctr"/>
          <a:lstStyle/>
          <a:p>
            <a:r>
              <a:rPr lang="en-US" dirty="0">
                <a:solidFill>
                  <a:schemeClr val="accent5">
                    <a:lumMod val="20000"/>
                    <a:lumOff val="80000"/>
                  </a:schemeClr>
                </a:solidFill>
              </a:rPr>
              <a:t>Saturday, July 15 | 8:30-9:30</a:t>
            </a:r>
          </a:p>
        </p:txBody>
      </p:sp>
    </p:spTree>
    <p:extLst>
      <p:ext uri="{BB962C8B-B14F-4D97-AF65-F5344CB8AC3E}">
        <p14:creationId xmlns:p14="http://schemas.microsoft.com/office/powerpoint/2010/main" val="325172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B8DA3-3337-C4FD-81D6-AEAA072FE7A2}"/>
              </a:ext>
            </a:extLst>
          </p:cNvPr>
          <p:cNvSpPr>
            <a:spLocks noGrp="1"/>
          </p:cNvSpPr>
          <p:nvPr>
            <p:ph type="title"/>
          </p:nvPr>
        </p:nvSpPr>
        <p:spPr/>
        <p:txBody>
          <a:bodyPr/>
          <a:lstStyle/>
          <a:p>
            <a:pPr algn="ctr"/>
            <a:r>
              <a:rPr lang="en-US" sz="3600" b="1" dirty="0">
                <a:solidFill>
                  <a:schemeClr val="tx1"/>
                </a:solidFill>
                <a:effectLst/>
                <a:ea typeface="Calibri" panose="020F0502020204030204" pitchFamily="34" charset="0"/>
                <a:hlinkClick r:id="rId2">
                  <a:extLst>
                    <a:ext uri="{A12FA001-AC4F-418D-AE19-62706E023703}">
                      <ahyp:hlinkClr xmlns:ahyp="http://schemas.microsoft.com/office/drawing/2018/hyperlinkcolor" val="tx"/>
                    </a:ext>
                  </a:extLst>
                </a:hlinkClick>
              </a:rPr>
              <a:t>AB 1705 (Irwin, 2022)</a:t>
            </a:r>
            <a:r>
              <a:rPr lang="en-US" sz="3600" b="1" dirty="0">
                <a:solidFill>
                  <a:schemeClr val="tx1"/>
                </a:solidFill>
                <a:effectLst/>
                <a:ea typeface="Calibri" panose="020F0502020204030204" pitchFamily="34" charset="0"/>
              </a:rPr>
              <a:t>: STEM</a:t>
            </a:r>
            <a:endParaRPr lang="en-US" dirty="0"/>
          </a:p>
        </p:txBody>
      </p:sp>
      <p:sp>
        <p:nvSpPr>
          <p:cNvPr id="3" name="Content Placeholder 2">
            <a:extLst>
              <a:ext uri="{FF2B5EF4-FFF2-40B4-BE49-F238E27FC236}">
                <a16:creationId xmlns:a16="http://schemas.microsoft.com/office/drawing/2014/main" id="{9E7B3926-9E31-3E7B-49BF-117612B98189}"/>
              </a:ext>
            </a:extLst>
          </p:cNvPr>
          <p:cNvSpPr>
            <a:spLocks noGrp="1"/>
          </p:cNvSpPr>
          <p:nvPr>
            <p:ph sz="half" idx="1"/>
          </p:nvPr>
        </p:nvSpPr>
        <p:spPr>
          <a:xfrm>
            <a:off x="1175655" y="1690688"/>
            <a:ext cx="10588882" cy="4531692"/>
          </a:xfrm>
        </p:spPr>
        <p:txBody>
          <a:bodyPr>
            <a:normAutofit fontScale="77500" lnSpcReduction="20000"/>
          </a:bodyPr>
          <a:lstStyle/>
          <a:p>
            <a:pPr marL="0" indent="0" algn="ctr" defTabSz="274320" fontAlgn="base">
              <a:lnSpc>
                <a:spcPct val="120000"/>
              </a:lnSpc>
              <a:spcBef>
                <a:spcPts val="0"/>
              </a:spcBef>
              <a:buNone/>
            </a:pPr>
            <a:r>
              <a:rPr lang="en-US" sz="3100" b="1" i="0" u="none" strike="noStrike" dirty="0">
                <a:solidFill>
                  <a:srgbClr val="C00000"/>
                </a:solidFill>
                <a:effectLst/>
              </a:rPr>
              <a:t>What about STEM?</a:t>
            </a:r>
          </a:p>
          <a:p>
            <a:pPr marL="0" indent="0" defTabSz="274320" fontAlgn="base">
              <a:lnSpc>
                <a:spcPct val="120000"/>
              </a:lnSpc>
              <a:spcBef>
                <a:spcPts val="0"/>
              </a:spcBef>
              <a:buNone/>
            </a:pPr>
            <a:r>
              <a:rPr lang="en-US" b="0" i="0" u="none" strike="noStrike" dirty="0">
                <a:solidFill>
                  <a:srgbClr val="333333"/>
                </a:solidFill>
                <a:effectLst/>
              </a:rPr>
              <a:t>(f) (1) By July 1, 2024, for calculus-based associate degrees or transfer majors in science, technology, engineering, and mathematics (STEM), community colleges shall examine the impact of placing and enrolling students into transfer-level course sequences, composed of no more than two transfer-level courses, that prepare students for the first STEM calculus course, in order to verify the benefit of the coursework to students by showing all of the following:</a:t>
            </a:r>
          </a:p>
          <a:p>
            <a:pPr marL="0" indent="0" defTabSz="274320" fontAlgn="base">
              <a:lnSpc>
                <a:spcPct val="120000"/>
              </a:lnSpc>
              <a:spcBef>
                <a:spcPts val="0"/>
              </a:spcBef>
              <a:buNone/>
            </a:pPr>
            <a:r>
              <a:rPr lang="en-US" b="0" i="0" u="none" strike="noStrike" dirty="0">
                <a:solidFill>
                  <a:srgbClr val="333333"/>
                </a:solidFill>
                <a:effectLst/>
              </a:rPr>
              <a:t>	(A) The student is highly unlikely to succeed in the first STEM calculus course without the additional 	transfer-level preparation.</a:t>
            </a:r>
          </a:p>
          <a:p>
            <a:pPr marL="0" indent="0" defTabSz="274320" fontAlgn="base">
              <a:lnSpc>
                <a:spcPct val="120000"/>
              </a:lnSpc>
              <a:spcBef>
                <a:spcPts val="0"/>
              </a:spcBef>
              <a:buNone/>
            </a:pPr>
            <a:r>
              <a:rPr lang="en-US" b="0" i="0" u="none" strike="noStrike" dirty="0">
                <a:solidFill>
                  <a:srgbClr val="333333"/>
                </a:solidFill>
                <a:effectLst/>
              </a:rPr>
              <a:t>	(B) The enrollment will improve the student’s probability of completing the first STEM calculus course.</a:t>
            </a:r>
          </a:p>
          <a:p>
            <a:pPr marL="0" indent="0" defTabSz="274320" fontAlgn="base">
              <a:lnSpc>
                <a:spcPct val="120000"/>
              </a:lnSpc>
              <a:spcBef>
                <a:spcPts val="0"/>
              </a:spcBef>
              <a:buNone/>
            </a:pPr>
            <a:r>
              <a:rPr lang="en-US" b="0" i="0" u="none" strike="noStrike" dirty="0">
                <a:solidFill>
                  <a:srgbClr val="333333"/>
                </a:solidFill>
                <a:effectLst/>
              </a:rPr>
              <a:t>	(C) The enrollment will improve the student’s persistence to and completion of the second calculus 	course in the STEM program, if a second calculus course is required.</a:t>
            </a:r>
          </a:p>
          <a:p>
            <a:pPr marL="0" indent="0" defTabSz="274320" fontAlgn="base">
              <a:lnSpc>
                <a:spcPct val="120000"/>
              </a:lnSpc>
              <a:spcBef>
                <a:spcPts val="0"/>
              </a:spcBef>
              <a:buNone/>
            </a:pPr>
            <a:r>
              <a:rPr lang="en-US" b="0" i="0" u="none" strike="noStrike" dirty="0">
                <a:solidFill>
                  <a:srgbClr val="333333"/>
                </a:solidFill>
                <a:effectLst/>
              </a:rPr>
              <a:t>(2) If the benefit of the coursework, as described in paragraph (1), is not verified, the college shall not recommend or require students to enroll in that course after July 1, 2025, and shall notify students who continue to enroll in the course that it is optional and does not improve their chances of completing calculus for their STEM program.</a:t>
            </a:r>
          </a:p>
        </p:txBody>
      </p:sp>
    </p:spTree>
    <p:extLst>
      <p:ext uri="{BB962C8B-B14F-4D97-AF65-F5344CB8AC3E}">
        <p14:creationId xmlns:p14="http://schemas.microsoft.com/office/powerpoint/2010/main" val="331907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417F9-7CD8-2E75-A62A-65D1C8267F19}"/>
              </a:ext>
            </a:extLst>
          </p:cNvPr>
          <p:cNvSpPr>
            <a:spLocks noGrp="1"/>
          </p:cNvSpPr>
          <p:nvPr>
            <p:ph type="title"/>
          </p:nvPr>
        </p:nvSpPr>
        <p:spPr/>
        <p:txBody>
          <a:bodyPr/>
          <a:lstStyle/>
          <a:p>
            <a:pPr algn="ctr"/>
            <a:r>
              <a:rPr lang="en-US" b="1" dirty="0"/>
              <a:t>From the Author of AB 1705</a:t>
            </a:r>
          </a:p>
        </p:txBody>
      </p:sp>
      <p:sp>
        <p:nvSpPr>
          <p:cNvPr id="3" name="Content Placeholder 2">
            <a:extLst>
              <a:ext uri="{FF2B5EF4-FFF2-40B4-BE49-F238E27FC236}">
                <a16:creationId xmlns:a16="http://schemas.microsoft.com/office/drawing/2014/main" id="{67D516F5-7338-B31D-EC0C-36ACAEBE7177}"/>
              </a:ext>
            </a:extLst>
          </p:cNvPr>
          <p:cNvSpPr>
            <a:spLocks noGrp="1"/>
          </p:cNvSpPr>
          <p:nvPr>
            <p:ph sz="half" idx="1"/>
          </p:nvPr>
        </p:nvSpPr>
        <p:spPr>
          <a:xfrm>
            <a:off x="1527717" y="2408663"/>
            <a:ext cx="9826079" cy="3768300"/>
          </a:xfrm>
        </p:spPr>
        <p:txBody>
          <a:bodyPr>
            <a:normAutofit/>
          </a:bodyPr>
          <a:lstStyle/>
          <a:p>
            <a:pPr marL="0" marR="0" indent="0" algn="l">
              <a:spcBef>
                <a:spcPts val="0"/>
              </a:spcBef>
              <a:spcAft>
                <a:spcPts val="0"/>
              </a:spcAft>
              <a:buNone/>
            </a:pPr>
            <a:r>
              <a:rPr lang="en-US" sz="2400" b="1" i="0" u="none" strike="noStrike" dirty="0">
                <a:solidFill>
                  <a:srgbClr val="000000"/>
                </a:solidFill>
                <a:effectLst/>
              </a:rPr>
              <a:t>Assembly HE – April 26, 2022 Time stamp 00:16:32.291 </a:t>
            </a:r>
            <a:r>
              <a:rPr lang="en-US" sz="2400" b="1" i="0" u="none" strike="noStrike" dirty="0">
                <a:solidFill>
                  <a:srgbClr val="070706"/>
                </a:solidFill>
                <a:effectLst/>
              </a:rPr>
              <a:t>Irwin</a:t>
            </a:r>
            <a:r>
              <a:rPr lang="en-US" sz="2400" b="1" i="0" u="none" strike="noStrike" dirty="0">
                <a:solidFill>
                  <a:srgbClr val="000000"/>
                </a:solidFill>
                <a:effectLst/>
              </a:rPr>
              <a:t>:</a:t>
            </a:r>
            <a:endParaRPr lang="en-US" sz="2400" b="0" i="0" u="none" strike="noStrike" dirty="0">
              <a:solidFill>
                <a:srgbClr val="000000"/>
              </a:solidFill>
              <a:effectLst/>
            </a:endParaRPr>
          </a:p>
          <a:p>
            <a:pPr marL="0" marR="0" indent="0" algn="l">
              <a:spcBef>
                <a:spcPts val="0"/>
              </a:spcBef>
              <a:spcAft>
                <a:spcPts val="0"/>
              </a:spcAft>
              <a:buNone/>
            </a:pPr>
            <a:r>
              <a:rPr lang="en-US" sz="2400" b="0" i="0" u="none" strike="noStrike" dirty="0">
                <a:solidFill>
                  <a:srgbClr val="000000"/>
                </a:solidFill>
                <a:effectLst/>
              </a:rPr>
              <a:t>“Despite what the opponents have claimed, the colleges still offer, are allowed to offer and guide students into pre transfer level course work where it is appropriate. There is absolutely a role for college level courses but they need to be relevant to a student's goal or career path.”</a:t>
            </a:r>
          </a:p>
        </p:txBody>
      </p:sp>
    </p:spTree>
    <p:extLst>
      <p:ext uri="{BB962C8B-B14F-4D97-AF65-F5344CB8AC3E}">
        <p14:creationId xmlns:p14="http://schemas.microsoft.com/office/powerpoint/2010/main" val="219206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8653E4-F982-B964-4D96-15A09AE29C74}"/>
              </a:ext>
            </a:extLst>
          </p:cNvPr>
          <p:cNvSpPr>
            <a:spLocks noGrp="1"/>
          </p:cNvSpPr>
          <p:nvPr>
            <p:ph type="title"/>
          </p:nvPr>
        </p:nvSpPr>
        <p:spPr/>
        <p:txBody>
          <a:bodyPr/>
          <a:lstStyle/>
          <a:p>
            <a:r>
              <a:rPr lang="en-US" dirty="0"/>
              <a:t>CCCCO AB 1705 Implementation Guide</a:t>
            </a:r>
          </a:p>
        </p:txBody>
      </p:sp>
      <p:sp>
        <p:nvSpPr>
          <p:cNvPr id="6" name="Content Placeholder 5">
            <a:extLst>
              <a:ext uri="{FF2B5EF4-FFF2-40B4-BE49-F238E27FC236}">
                <a16:creationId xmlns:a16="http://schemas.microsoft.com/office/drawing/2014/main" id="{2BD9884C-2B14-400C-184F-D0CCDAAFFB39}"/>
              </a:ext>
            </a:extLst>
          </p:cNvPr>
          <p:cNvSpPr>
            <a:spLocks noGrp="1"/>
          </p:cNvSpPr>
          <p:nvPr>
            <p:ph idx="1"/>
          </p:nvPr>
        </p:nvSpPr>
        <p:spPr/>
        <p:txBody>
          <a:bodyPr/>
          <a:lstStyle/>
          <a:p>
            <a:r>
              <a:rPr lang="en-US" dirty="0"/>
              <a:t>“In general, a college achieves AB 1705 compliance when placement policies, processes and practices ensure that students with an academic goal begin in transfer-level English and math/quantitative reasoning courses that satisfy a requirement for the certificate, degree or transfer within the chosen major, and when students who want or need concurrent academic support receive it. A college is not compliant when students begin in English or math coursework that hinders or delays their progress toward their academic goals, reducing their likelihood of completing their gateway transfer-level course in the appropriate time frame.”</a:t>
            </a:r>
          </a:p>
        </p:txBody>
      </p:sp>
    </p:spTree>
    <p:extLst>
      <p:ext uri="{BB962C8B-B14F-4D97-AF65-F5344CB8AC3E}">
        <p14:creationId xmlns:p14="http://schemas.microsoft.com/office/powerpoint/2010/main" val="4117564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2DAF7-72C6-255E-B158-6D81E5FA716A}"/>
              </a:ext>
            </a:extLst>
          </p:cNvPr>
          <p:cNvSpPr>
            <a:spLocks noGrp="1"/>
          </p:cNvSpPr>
          <p:nvPr>
            <p:ph type="title"/>
          </p:nvPr>
        </p:nvSpPr>
        <p:spPr/>
        <p:txBody>
          <a:bodyPr/>
          <a:lstStyle/>
          <a:p>
            <a:pPr algn="ctr"/>
            <a:r>
              <a:rPr lang="en-US" b="1" dirty="0"/>
              <a:t>Discussion</a:t>
            </a:r>
          </a:p>
        </p:txBody>
      </p:sp>
      <p:sp>
        <p:nvSpPr>
          <p:cNvPr id="3" name="Content Placeholder 2">
            <a:extLst>
              <a:ext uri="{FF2B5EF4-FFF2-40B4-BE49-F238E27FC236}">
                <a16:creationId xmlns:a16="http://schemas.microsoft.com/office/drawing/2014/main" id="{74D2A380-0ACE-13D4-6BA0-B99B723FF8DD}"/>
              </a:ext>
            </a:extLst>
          </p:cNvPr>
          <p:cNvSpPr>
            <a:spLocks noGrp="1"/>
          </p:cNvSpPr>
          <p:nvPr>
            <p:ph sz="half" idx="1"/>
          </p:nvPr>
        </p:nvSpPr>
        <p:spPr/>
        <p:txBody>
          <a:bodyPr/>
          <a:lstStyle/>
          <a:p>
            <a:pPr marL="0" indent="0" algn="ctr">
              <a:buNone/>
            </a:pPr>
            <a:r>
              <a:rPr lang="en-US" sz="2400" b="1" dirty="0">
                <a:solidFill>
                  <a:srgbClr val="00B050"/>
                </a:solidFill>
              </a:rPr>
              <a:t>Successes</a:t>
            </a:r>
          </a:p>
          <a:p>
            <a:r>
              <a:rPr lang="en-US" dirty="0"/>
              <a:t>More students have access to transfer level courses</a:t>
            </a:r>
          </a:p>
          <a:p>
            <a:r>
              <a:rPr lang="en-US" dirty="0"/>
              <a:t>Fewer students under placed</a:t>
            </a:r>
          </a:p>
          <a:p>
            <a:r>
              <a:rPr lang="en-US" dirty="0"/>
              <a:t>Equity gaps closing in regard to access for transfer level courses</a:t>
            </a:r>
          </a:p>
          <a:p>
            <a:endParaRPr lang="en-US" dirty="0"/>
          </a:p>
        </p:txBody>
      </p:sp>
      <p:sp>
        <p:nvSpPr>
          <p:cNvPr id="4" name="Content Placeholder 3">
            <a:extLst>
              <a:ext uri="{FF2B5EF4-FFF2-40B4-BE49-F238E27FC236}">
                <a16:creationId xmlns:a16="http://schemas.microsoft.com/office/drawing/2014/main" id="{6461B398-FFFA-44C0-8A75-9CC6C1DB60BE}"/>
              </a:ext>
            </a:extLst>
          </p:cNvPr>
          <p:cNvSpPr>
            <a:spLocks noGrp="1"/>
          </p:cNvSpPr>
          <p:nvPr>
            <p:ph sz="half" idx="13"/>
          </p:nvPr>
        </p:nvSpPr>
        <p:spPr>
          <a:xfrm>
            <a:off x="6402975" y="1825625"/>
            <a:ext cx="4950824" cy="4888684"/>
          </a:xfrm>
        </p:spPr>
        <p:txBody>
          <a:bodyPr/>
          <a:lstStyle/>
          <a:p>
            <a:pPr marL="0" indent="0" algn="ctr">
              <a:buNone/>
            </a:pPr>
            <a:r>
              <a:rPr lang="en-US" sz="2400" b="1" dirty="0">
                <a:solidFill>
                  <a:srgbClr val="FF0000"/>
                </a:solidFill>
              </a:rPr>
              <a:t>Challenges</a:t>
            </a:r>
          </a:p>
          <a:p>
            <a:r>
              <a:rPr lang="en-US" dirty="0"/>
              <a:t>More students have a substandard grade notation in a transfer level course</a:t>
            </a:r>
          </a:p>
          <a:p>
            <a:r>
              <a:rPr lang="en-US" dirty="0"/>
              <a:t>Equity gaps persist</a:t>
            </a:r>
          </a:p>
          <a:p>
            <a:r>
              <a:rPr lang="en-US" dirty="0"/>
              <a:t>Part-time students often have their full load in English or mathematics</a:t>
            </a:r>
          </a:p>
          <a:p>
            <a:r>
              <a:rPr lang="en-US" dirty="0"/>
              <a:t>Access to scaffolded support is nearly eliminated</a:t>
            </a:r>
          </a:p>
          <a:p>
            <a:r>
              <a:rPr lang="en-US" dirty="0"/>
              <a:t>STEM opportunities for students not prepared for STEM in high school</a:t>
            </a:r>
          </a:p>
        </p:txBody>
      </p:sp>
    </p:spTree>
    <p:extLst>
      <p:ext uri="{BB962C8B-B14F-4D97-AF65-F5344CB8AC3E}">
        <p14:creationId xmlns:p14="http://schemas.microsoft.com/office/powerpoint/2010/main" val="1037172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2DAF7-72C6-255E-B158-6D81E5FA716A}"/>
              </a:ext>
            </a:extLst>
          </p:cNvPr>
          <p:cNvSpPr>
            <a:spLocks noGrp="1"/>
          </p:cNvSpPr>
          <p:nvPr>
            <p:ph type="title"/>
          </p:nvPr>
        </p:nvSpPr>
        <p:spPr>
          <a:xfrm>
            <a:off x="1260087" y="365126"/>
            <a:ext cx="10426390" cy="894962"/>
          </a:xfrm>
        </p:spPr>
        <p:txBody>
          <a:bodyPr/>
          <a:lstStyle/>
          <a:p>
            <a:pPr algn="ctr"/>
            <a:r>
              <a:rPr lang="en-US" b="1" dirty="0"/>
              <a:t>Discussion (Cont.)</a:t>
            </a:r>
          </a:p>
        </p:txBody>
      </p:sp>
      <p:sp>
        <p:nvSpPr>
          <p:cNvPr id="3" name="Content Placeholder 2">
            <a:extLst>
              <a:ext uri="{FF2B5EF4-FFF2-40B4-BE49-F238E27FC236}">
                <a16:creationId xmlns:a16="http://schemas.microsoft.com/office/drawing/2014/main" id="{74D2A380-0ACE-13D4-6BA0-B99B723FF8DD}"/>
              </a:ext>
            </a:extLst>
          </p:cNvPr>
          <p:cNvSpPr>
            <a:spLocks noGrp="1"/>
          </p:cNvSpPr>
          <p:nvPr>
            <p:ph sz="half" idx="1"/>
          </p:nvPr>
        </p:nvSpPr>
        <p:spPr>
          <a:xfrm>
            <a:off x="1175656" y="1572323"/>
            <a:ext cx="10510821" cy="4538546"/>
          </a:xfrm>
        </p:spPr>
        <p:txBody>
          <a:bodyPr/>
          <a:lstStyle/>
          <a:p>
            <a:pPr marL="0" indent="0" algn="ctr">
              <a:buNone/>
            </a:pPr>
            <a:r>
              <a:rPr lang="en-US" sz="2400" b="1" dirty="0">
                <a:solidFill>
                  <a:srgbClr val="7030A0"/>
                </a:solidFill>
              </a:rPr>
              <a:t>Strategies to optimize student success…</a:t>
            </a:r>
          </a:p>
          <a:p>
            <a:r>
              <a:rPr lang="en-US" dirty="0"/>
              <a:t>Examine areas of challenges:</a:t>
            </a:r>
          </a:p>
          <a:p>
            <a:pPr lvl="1"/>
            <a:r>
              <a:rPr lang="en-US" dirty="0"/>
              <a:t>Academic Senates work with institutional research, academic affairs/instruction, and student services</a:t>
            </a:r>
          </a:p>
          <a:p>
            <a:pPr lvl="1"/>
            <a:r>
              <a:rPr lang="en-US" dirty="0"/>
              <a:t>Formulate a research plan</a:t>
            </a:r>
          </a:p>
          <a:p>
            <a:r>
              <a:rPr lang="en-US" dirty="0"/>
              <a:t>Identify successful practices; can they be brought to scale?</a:t>
            </a:r>
          </a:p>
          <a:p>
            <a:r>
              <a:rPr lang="en-US" dirty="0"/>
              <a:t>Consider more than a “one size” solution</a:t>
            </a:r>
          </a:p>
          <a:p>
            <a:r>
              <a:rPr lang="en-US" dirty="0"/>
              <a:t>Flexibility in course offerings; days, times, modality</a:t>
            </a:r>
          </a:p>
          <a:p>
            <a:r>
              <a:rPr lang="en-US" dirty="0"/>
              <a:t>Review courses that meet GE requirements: Cal-GETC</a:t>
            </a:r>
          </a:p>
        </p:txBody>
      </p:sp>
    </p:spTree>
    <p:extLst>
      <p:ext uri="{BB962C8B-B14F-4D97-AF65-F5344CB8AC3E}">
        <p14:creationId xmlns:p14="http://schemas.microsoft.com/office/powerpoint/2010/main" val="4212151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A595-0F7D-97B2-A6B3-6CF31FCBE80B}"/>
              </a:ext>
            </a:extLst>
          </p:cNvPr>
          <p:cNvSpPr>
            <a:spLocks noGrp="1"/>
          </p:cNvSpPr>
          <p:nvPr>
            <p:ph type="title"/>
          </p:nvPr>
        </p:nvSpPr>
        <p:spPr/>
        <p:txBody>
          <a:bodyPr/>
          <a:lstStyle/>
          <a:p>
            <a:pPr algn="ctr"/>
            <a:r>
              <a:rPr lang="en-US" sz="3600" dirty="0">
                <a:solidFill>
                  <a:srgbClr val="0A0A0A"/>
                </a:solidFill>
                <a:ea typeface="Calibri" panose="020F0502020204030204" pitchFamily="34" charset="0"/>
              </a:rPr>
              <a:t>Data Considerations: </a:t>
            </a:r>
            <a:r>
              <a:rPr lang="en-US" sz="3600" b="1" i="1" dirty="0">
                <a:solidFill>
                  <a:srgbClr val="0A0A0A"/>
                </a:solidFill>
                <a:ea typeface="Calibri" panose="020F0502020204030204" pitchFamily="34" charset="0"/>
              </a:rPr>
              <a:t>Ensuring student success</a:t>
            </a:r>
            <a:r>
              <a:rPr lang="en-US" sz="3600" dirty="0">
                <a:solidFill>
                  <a:srgbClr val="0A0A0A"/>
                </a:solidFill>
                <a:ea typeface="Calibri" panose="020F0502020204030204" pitchFamily="34" charset="0"/>
              </a:rPr>
              <a:t>—</a:t>
            </a:r>
            <a:r>
              <a:rPr lang="en-US" sz="3600" dirty="0">
                <a:solidFill>
                  <a:srgbClr val="0A0A0A"/>
                </a:solidFill>
                <a:effectLst/>
                <a:ea typeface="Calibri" panose="020F0502020204030204" pitchFamily="34" charset="0"/>
              </a:rPr>
              <a:t>laser focus on closing equity gaps in…</a:t>
            </a:r>
            <a:endParaRPr lang="en-US" dirty="0"/>
          </a:p>
        </p:txBody>
      </p:sp>
      <p:sp>
        <p:nvSpPr>
          <p:cNvPr id="3" name="Content Placeholder 2">
            <a:extLst>
              <a:ext uri="{FF2B5EF4-FFF2-40B4-BE49-F238E27FC236}">
                <a16:creationId xmlns:a16="http://schemas.microsoft.com/office/drawing/2014/main" id="{81B52C1F-895B-3957-84DB-4ED25577AE7A}"/>
              </a:ext>
            </a:extLst>
          </p:cNvPr>
          <p:cNvSpPr>
            <a:spLocks noGrp="1"/>
          </p:cNvSpPr>
          <p:nvPr>
            <p:ph sz="half" idx="1"/>
          </p:nvPr>
        </p:nvSpPr>
        <p:spPr/>
        <p:txBody>
          <a:bodyPr/>
          <a:lstStyle/>
          <a:p>
            <a:r>
              <a:rPr lang="en-US" dirty="0"/>
              <a:t>Throughput</a:t>
            </a:r>
          </a:p>
          <a:p>
            <a:r>
              <a:rPr lang="en-US" dirty="0"/>
              <a:t>Student Success</a:t>
            </a:r>
          </a:p>
          <a:p>
            <a:r>
              <a:rPr lang="en-US" dirty="0"/>
              <a:t>Retention</a:t>
            </a:r>
          </a:p>
          <a:p>
            <a:r>
              <a:rPr lang="en-US" dirty="0"/>
              <a:t>Persistence</a:t>
            </a:r>
          </a:p>
          <a:p>
            <a:r>
              <a:rPr lang="en-US" dirty="0"/>
              <a:t>and more…</a:t>
            </a:r>
          </a:p>
          <a:p>
            <a:endParaRPr lang="en-US" dirty="0"/>
          </a:p>
          <a:p>
            <a:endParaRPr lang="en-US" dirty="0"/>
          </a:p>
        </p:txBody>
      </p:sp>
      <p:sp>
        <p:nvSpPr>
          <p:cNvPr id="4" name="Content Placeholder 3">
            <a:extLst>
              <a:ext uri="{FF2B5EF4-FFF2-40B4-BE49-F238E27FC236}">
                <a16:creationId xmlns:a16="http://schemas.microsoft.com/office/drawing/2014/main" id="{2521F288-4594-E431-1E8A-ACA74FE45C23}"/>
              </a:ext>
            </a:extLst>
          </p:cNvPr>
          <p:cNvSpPr>
            <a:spLocks noGrp="1"/>
          </p:cNvSpPr>
          <p:nvPr>
            <p:ph sz="half" idx="13"/>
          </p:nvPr>
        </p:nvSpPr>
        <p:spPr/>
        <p:txBody>
          <a:bodyPr/>
          <a:lstStyle/>
          <a:p>
            <a:r>
              <a:rPr lang="en-US" dirty="0"/>
              <a:t>Maximize throughput</a:t>
            </a:r>
          </a:p>
          <a:p>
            <a:r>
              <a:rPr lang="en-US" dirty="0"/>
              <a:t>Maximize student success</a:t>
            </a:r>
          </a:p>
          <a:p>
            <a:r>
              <a:rPr lang="en-US" dirty="0"/>
              <a:t>Maximize retention</a:t>
            </a:r>
          </a:p>
          <a:p>
            <a:r>
              <a:rPr lang="en-US" dirty="0"/>
              <a:t>Maximize persistence</a:t>
            </a:r>
          </a:p>
          <a:p>
            <a:r>
              <a:rPr lang="en-US" dirty="0"/>
              <a:t>Minimize course withdrawals before and after census dates</a:t>
            </a:r>
          </a:p>
          <a:p>
            <a:r>
              <a:rPr lang="en-US" dirty="0"/>
              <a:t>Minimize course failures</a:t>
            </a:r>
          </a:p>
          <a:p>
            <a:r>
              <a:rPr lang="en-US" dirty="0"/>
              <a:t>Maximizing continued success in more </a:t>
            </a:r>
            <a:r>
              <a:rPr lang="en-US"/>
              <a:t>advanced courses</a:t>
            </a:r>
            <a:endParaRPr lang="en-US" dirty="0"/>
          </a:p>
        </p:txBody>
      </p:sp>
    </p:spTree>
    <p:extLst>
      <p:ext uri="{BB962C8B-B14F-4D97-AF65-F5344CB8AC3E}">
        <p14:creationId xmlns:p14="http://schemas.microsoft.com/office/powerpoint/2010/main" val="1980807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D43A-54AB-8621-0FA9-D3E4B3CA73CB}"/>
              </a:ext>
            </a:extLst>
          </p:cNvPr>
          <p:cNvSpPr>
            <a:spLocks noGrp="1"/>
          </p:cNvSpPr>
          <p:nvPr>
            <p:ph type="title"/>
          </p:nvPr>
        </p:nvSpPr>
        <p:spPr>
          <a:xfrm>
            <a:off x="2795450" y="365125"/>
            <a:ext cx="9136355" cy="1642095"/>
          </a:xfrm>
        </p:spPr>
        <p:txBody>
          <a:bodyPr>
            <a:normAutofit/>
          </a:bodyPr>
          <a:lstStyle/>
          <a:p>
            <a:pPr algn="ctr"/>
            <a:r>
              <a:rPr lang="en-US" sz="4800" b="1" i="1" dirty="0"/>
              <a:t>Thank You!</a:t>
            </a:r>
          </a:p>
        </p:txBody>
      </p:sp>
      <p:sp>
        <p:nvSpPr>
          <p:cNvPr id="3" name="Content Placeholder 2">
            <a:extLst>
              <a:ext uri="{FF2B5EF4-FFF2-40B4-BE49-F238E27FC236}">
                <a16:creationId xmlns:a16="http://schemas.microsoft.com/office/drawing/2014/main" id="{77E9AFB8-8BDF-06E7-DA94-4411EF1AD91E}"/>
              </a:ext>
            </a:extLst>
          </p:cNvPr>
          <p:cNvSpPr>
            <a:spLocks noGrp="1"/>
          </p:cNvSpPr>
          <p:nvPr>
            <p:ph idx="1"/>
          </p:nvPr>
        </p:nvSpPr>
        <p:spPr/>
        <p:txBody>
          <a:bodyPr/>
          <a:lstStyle/>
          <a:p>
            <a:pPr marL="0" indent="0">
              <a:buNone/>
            </a:pPr>
            <a:r>
              <a:rPr lang="en-US" sz="2400" b="1" dirty="0">
                <a:solidFill>
                  <a:srgbClr val="C00000"/>
                </a:solidFill>
              </a:rPr>
              <a:t>Resources:</a:t>
            </a:r>
          </a:p>
          <a:p>
            <a:r>
              <a:rPr lang="en-US" i="1" dirty="0">
                <a:hlinkClick r:id="rId2"/>
              </a:rPr>
              <a:t>Optimizing Student Success: A Report on Placement in English and Mathematics Pathways</a:t>
            </a:r>
            <a:r>
              <a:rPr lang="en-US" dirty="0"/>
              <a:t>, September 2020</a:t>
            </a:r>
          </a:p>
          <a:p>
            <a:r>
              <a:rPr lang="en-US" i="1" dirty="0">
                <a:hlinkClick r:id="rId3"/>
              </a:rPr>
              <a:t>Changes to Assessment, Placement, and Instruction in Mathematics</a:t>
            </a:r>
            <a:r>
              <a:rPr lang="en-US" dirty="0"/>
              <a:t>, June 2023</a:t>
            </a:r>
          </a:p>
          <a:p>
            <a:r>
              <a:rPr lang="en-US" dirty="0"/>
              <a:t>Request assistance from ASCCC Data and Research Committee: </a:t>
            </a:r>
            <a:r>
              <a:rPr lang="en-US" dirty="0">
                <a:hlinkClick r:id="rId4"/>
              </a:rPr>
              <a:t>https://www.asccc.org/content/request-services</a:t>
            </a:r>
            <a:r>
              <a:rPr lang="en-US" dirty="0"/>
              <a:t> </a:t>
            </a:r>
          </a:p>
          <a:p>
            <a:r>
              <a:rPr lang="en-US"/>
              <a:t>Questions? </a:t>
            </a:r>
            <a:r>
              <a:rPr lang="en-US" dirty="0"/>
              <a:t>email </a:t>
            </a:r>
            <a:r>
              <a:rPr lang="en-US" dirty="0">
                <a:hlinkClick r:id="rId5"/>
              </a:rPr>
              <a:t>info@asccc.org</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92461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3850B-CA53-2D83-DE30-9657DA0FF07C}"/>
              </a:ext>
            </a:extLst>
          </p:cNvPr>
          <p:cNvSpPr>
            <a:spLocks noGrp="1"/>
          </p:cNvSpPr>
          <p:nvPr>
            <p:ph type="title"/>
          </p:nvPr>
        </p:nvSpPr>
        <p:spPr/>
        <p:txBody>
          <a:bodyPr/>
          <a:lstStyle/>
          <a:p>
            <a:pPr algn="ctr"/>
            <a:r>
              <a:rPr lang="en-US" b="1" dirty="0"/>
              <a:t>Presenters…</a:t>
            </a:r>
          </a:p>
        </p:txBody>
      </p:sp>
      <p:sp>
        <p:nvSpPr>
          <p:cNvPr id="3" name="Content Placeholder 2">
            <a:extLst>
              <a:ext uri="{FF2B5EF4-FFF2-40B4-BE49-F238E27FC236}">
                <a16:creationId xmlns:a16="http://schemas.microsoft.com/office/drawing/2014/main" id="{0AC653E7-B0ED-893E-2107-0F2F63B0B2F5}"/>
              </a:ext>
            </a:extLst>
          </p:cNvPr>
          <p:cNvSpPr>
            <a:spLocks noGrp="1"/>
          </p:cNvSpPr>
          <p:nvPr>
            <p:ph idx="1"/>
          </p:nvPr>
        </p:nvSpPr>
        <p:spPr>
          <a:xfrm>
            <a:off x="847492" y="2877015"/>
            <a:ext cx="10506307" cy="3380093"/>
          </a:xfrm>
        </p:spPr>
        <p:txBody>
          <a:bodyPr>
            <a:normAutofit/>
          </a:bodyPr>
          <a:lstStyle/>
          <a:p>
            <a:pPr marL="0" indent="0">
              <a:buNone/>
            </a:pPr>
            <a:endParaRPr lang="en-US" sz="2800" i="1" dirty="0">
              <a:solidFill>
                <a:srgbClr val="0A0A0A"/>
              </a:solidFill>
              <a:effectLst/>
              <a:ea typeface="Calibri" panose="020F0502020204030204" pitchFamily="34" charset="0"/>
            </a:endParaRPr>
          </a:p>
          <a:p>
            <a:pPr marL="0" indent="0">
              <a:buNone/>
            </a:pPr>
            <a:r>
              <a:rPr lang="en-US" sz="2800" i="1" dirty="0" err="1">
                <a:solidFill>
                  <a:srgbClr val="0A0A0A"/>
                </a:solidFill>
                <a:effectLst/>
                <a:ea typeface="Calibri" panose="020F0502020204030204" pitchFamily="34" charset="0"/>
              </a:rPr>
              <a:t>Ginni</a:t>
            </a:r>
            <a:r>
              <a:rPr lang="en-US" sz="2800" i="1" dirty="0">
                <a:solidFill>
                  <a:srgbClr val="0A0A0A"/>
                </a:solidFill>
                <a:effectLst/>
                <a:ea typeface="Calibri" panose="020F0502020204030204" pitchFamily="34" charset="0"/>
              </a:rPr>
              <a:t> May, Sacramento City College, ASCCC Past President</a:t>
            </a:r>
            <a:br>
              <a:rPr lang="en-US" sz="2800" i="1" dirty="0">
                <a:solidFill>
                  <a:srgbClr val="0A0A0A"/>
                </a:solidFill>
                <a:effectLst/>
                <a:ea typeface="Calibri" panose="020F0502020204030204" pitchFamily="34" charset="0"/>
              </a:rPr>
            </a:br>
            <a:endParaRPr lang="en-US" sz="2800" i="1" dirty="0">
              <a:solidFill>
                <a:srgbClr val="0A0A0A"/>
              </a:solidFill>
              <a:effectLst/>
              <a:ea typeface="Calibri" panose="020F0502020204030204" pitchFamily="34" charset="0"/>
            </a:endParaRPr>
          </a:p>
          <a:p>
            <a:pPr marL="0" indent="0">
              <a:buNone/>
            </a:pPr>
            <a:r>
              <a:rPr lang="en-US" sz="2800" i="1" dirty="0">
                <a:solidFill>
                  <a:srgbClr val="0A0A0A"/>
                </a:solidFill>
                <a:effectLst/>
                <a:ea typeface="Calibri" panose="020F0502020204030204" pitchFamily="34" charset="0"/>
              </a:rPr>
              <a:t>Erik Reese, Moorpark College, ASCCC Area C Representative</a:t>
            </a:r>
            <a:endParaRPr lang="en-US" sz="2800" dirty="0">
              <a:effectLst/>
              <a:ea typeface="Calibri" panose="020F0502020204030204" pitchFamily="34" charset="0"/>
            </a:endParaRPr>
          </a:p>
        </p:txBody>
      </p:sp>
    </p:spTree>
    <p:extLst>
      <p:ext uri="{BB962C8B-B14F-4D97-AF65-F5344CB8AC3E}">
        <p14:creationId xmlns:p14="http://schemas.microsoft.com/office/powerpoint/2010/main" val="127839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FB4BD-69D1-932E-FB92-BF9CCF29409A}"/>
              </a:ext>
            </a:extLst>
          </p:cNvPr>
          <p:cNvSpPr>
            <a:spLocks noGrp="1"/>
          </p:cNvSpPr>
          <p:nvPr>
            <p:ph type="title"/>
          </p:nvPr>
        </p:nvSpPr>
        <p:spPr/>
        <p:txBody>
          <a:bodyPr/>
          <a:lstStyle/>
          <a:p>
            <a:pPr algn="ctr"/>
            <a:r>
              <a:rPr lang="en-US" b="1" dirty="0"/>
              <a:t>Description</a:t>
            </a:r>
          </a:p>
        </p:txBody>
      </p:sp>
      <p:sp>
        <p:nvSpPr>
          <p:cNvPr id="3" name="Content Placeholder 2">
            <a:extLst>
              <a:ext uri="{FF2B5EF4-FFF2-40B4-BE49-F238E27FC236}">
                <a16:creationId xmlns:a16="http://schemas.microsoft.com/office/drawing/2014/main" id="{DD3F95F7-3307-A3DB-301F-FC753AEC02FE}"/>
              </a:ext>
            </a:extLst>
          </p:cNvPr>
          <p:cNvSpPr>
            <a:spLocks noGrp="1"/>
          </p:cNvSpPr>
          <p:nvPr>
            <p:ph sz="half" idx="1"/>
          </p:nvPr>
        </p:nvSpPr>
        <p:spPr>
          <a:xfrm>
            <a:off x="1175655" y="1825625"/>
            <a:ext cx="10789603" cy="4262941"/>
          </a:xfrm>
        </p:spPr>
        <p:txBody>
          <a:bodyPr>
            <a:normAutofit/>
          </a:bodyPr>
          <a:lstStyle/>
          <a:p>
            <a:pPr marL="0" indent="0">
              <a:buNone/>
            </a:pPr>
            <a:r>
              <a:rPr lang="en-US" sz="2400" dirty="0">
                <a:solidFill>
                  <a:srgbClr val="0A0A0A"/>
                </a:solidFill>
                <a:effectLst/>
                <a:ea typeface="Calibri" panose="020F0502020204030204" pitchFamily="34" charset="0"/>
              </a:rPr>
              <a:t>Guiding students with placement and enrollment into the right classes is key to student success as students begin their college experience. Join this session to explore the new requirements resulting from AB 1705 (Irwin, 2022) as determined by the California Community Colleges Chancellor’s Office guidelines along with the findings discussed in the recent ASCCC paper on Equitable Placement. Together presenters and attendees will share successes, discuss solutions to challenges, and strategize innovations to optimize student success with a laser focus on closing equity gaps in throughput, student success, retention, persistence, and more.</a:t>
            </a:r>
            <a:endParaRPr lang="en-US" sz="2400" dirty="0">
              <a:effectLst/>
              <a:ea typeface="Calibri" panose="020F0502020204030204" pitchFamily="34" charset="0"/>
            </a:endParaRPr>
          </a:p>
        </p:txBody>
      </p:sp>
    </p:spTree>
    <p:extLst>
      <p:ext uri="{BB962C8B-B14F-4D97-AF65-F5344CB8AC3E}">
        <p14:creationId xmlns:p14="http://schemas.microsoft.com/office/powerpoint/2010/main" val="326392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620B8-4955-89D8-AB17-D1BD00A2ED69}"/>
              </a:ext>
            </a:extLst>
          </p:cNvPr>
          <p:cNvSpPr>
            <a:spLocks noGrp="1"/>
          </p:cNvSpPr>
          <p:nvPr>
            <p:ph type="title"/>
          </p:nvPr>
        </p:nvSpPr>
        <p:spPr/>
        <p:txBody>
          <a:bodyPr/>
          <a:lstStyle/>
          <a:p>
            <a:pPr algn="ctr"/>
            <a:r>
              <a:rPr lang="en-US" b="1" dirty="0"/>
              <a:t>Agenda</a:t>
            </a:r>
          </a:p>
        </p:txBody>
      </p:sp>
      <p:sp>
        <p:nvSpPr>
          <p:cNvPr id="3" name="Content Placeholder 2">
            <a:extLst>
              <a:ext uri="{FF2B5EF4-FFF2-40B4-BE49-F238E27FC236}">
                <a16:creationId xmlns:a16="http://schemas.microsoft.com/office/drawing/2014/main" id="{66541DDE-D318-1D8E-D83F-257C59DD851E}"/>
              </a:ext>
            </a:extLst>
          </p:cNvPr>
          <p:cNvSpPr>
            <a:spLocks noGrp="1"/>
          </p:cNvSpPr>
          <p:nvPr>
            <p:ph sz="half" idx="1"/>
          </p:nvPr>
        </p:nvSpPr>
        <p:spPr>
          <a:xfrm>
            <a:off x="1175656" y="1579418"/>
            <a:ext cx="10640292" cy="4597545"/>
          </a:xfrm>
        </p:spPr>
        <p:txBody>
          <a:bodyPr>
            <a:normAutofit fontScale="92500" lnSpcReduction="20000"/>
          </a:bodyPr>
          <a:lstStyle/>
          <a:p>
            <a:r>
              <a:rPr lang="en-US" sz="2400" dirty="0">
                <a:solidFill>
                  <a:srgbClr val="0A0A0A"/>
                </a:solidFill>
                <a:effectLst/>
                <a:ea typeface="Calibri" panose="020F0502020204030204" pitchFamily="34" charset="0"/>
              </a:rPr>
              <a:t>ASCCC paper on Equitable Placement</a:t>
            </a:r>
          </a:p>
          <a:p>
            <a:r>
              <a:rPr lang="en-US" sz="2400" dirty="0">
                <a:solidFill>
                  <a:srgbClr val="0A0A0A"/>
                </a:solidFill>
                <a:effectLst/>
                <a:ea typeface="Calibri" panose="020F0502020204030204" pitchFamily="34" charset="0"/>
              </a:rPr>
              <a:t>AB 1705 (Irwin, 2022):</a:t>
            </a:r>
          </a:p>
          <a:p>
            <a:pPr lvl="1"/>
            <a:r>
              <a:rPr lang="en-US" sz="2200" dirty="0">
                <a:solidFill>
                  <a:srgbClr val="0A0A0A"/>
                </a:solidFill>
                <a:effectLst/>
                <a:ea typeface="Calibri" panose="020F0502020204030204" pitchFamily="34" charset="0"/>
              </a:rPr>
              <a:t>The Law</a:t>
            </a:r>
          </a:p>
          <a:p>
            <a:pPr lvl="1"/>
            <a:r>
              <a:rPr lang="en-US" sz="2200" dirty="0">
                <a:solidFill>
                  <a:srgbClr val="0A0A0A"/>
                </a:solidFill>
                <a:effectLst/>
                <a:ea typeface="Calibri" panose="020F0502020204030204" pitchFamily="34" charset="0"/>
              </a:rPr>
              <a:t>California Community Colleges Chancellor’s Office determined guidelines </a:t>
            </a:r>
          </a:p>
          <a:p>
            <a:r>
              <a:rPr lang="en-US" sz="2400" dirty="0">
                <a:solidFill>
                  <a:srgbClr val="0A0A0A"/>
                </a:solidFill>
                <a:ea typeface="Calibri" panose="020F0502020204030204" pitchFamily="34" charset="0"/>
              </a:rPr>
              <a:t>Discussion:</a:t>
            </a:r>
          </a:p>
          <a:p>
            <a:pPr lvl="1"/>
            <a:r>
              <a:rPr lang="en-US" sz="2200" dirty="0">
                <a:solidFill>
                  <a:srgbClr val="0A0A0A"/>
                </a:solidFill>
                <a:ea typeface="Calibri" panose="020F0502020204030204" pitchFamily="34" charset="0"/>
              </a:rPr>
              <a:t>S</a:t>
            </a:r>
            <a:r>
              <a:rPr lang="en-US" sz="2200" dirty="0">
                <a:solidFill>
                  <a:srgbClr val="0A0A0A"/>
                </a:solidFill>
                <a:effectLst/>
                <a:ea typeface="Calibri" panose="020F0502020204030204" pitchFamily="34" charset="0"/>
              </a:rPr>
              <a:t>uccesses </a:t>
            </a:r>
          </a:p>
          <a:p>
            <a:pPr lvl="1"/>
            <a:r>
              <a:rPr lang="en-US" sz="2200" dirty="0">
                <a:solidFill>
                  <a:srgbClr val="0A0A0A"/>
                </a:solidFill>
                <a:ea typeface="Calibri" panose="020F0502020204030204" pitchFamily="34" charset="0"/>
              </a:rPr>
              <a:t>S</a:t>
            </a:r>
            <a:r>
              <a:rPr lang="en-US" sz="2200" dirty="0">
                <a:solidFill>
                  <a:srgbClr val="0A0A0A"/>
                </a:solidFill>
                <a:effectLst/>
                <a:ea typeface="Calibri" panose="020F0502020204030204" pitchFamily="34" charset="0"/>
              </a:rPr>
              <a:t>olutions to challenges </a:t>
            </a:r>
          </a:p>
          <a:p>
            <a:pPr lvl="1"/>
            <a:r>
              <a:rPr lang="en-US" sz="2200" dirty="0">
                <a:solidFill>
                  <a:srgbClr val="0A0A0A"/>
                </a:solidFill>
                <a:effectLst/>
                <a:ea typeface="Calibri" panose="020F0502020204030204" pitchFamily="34" charset="0"/>
              </a:rPr>
              <a:t>Strategies to optimize student success</a:t>
            </a:r>
            <a:endParaRPr lang="en-US" sz="2400" dirty="0">
              <a:solidFill>
                <a:srgbClr val="0A0A0A"/>
              </a:solidFill>
              <a:ea typeface="Calibri" panose="020F0502020204030204" pitchFamily="34" charset="0"/>
            </a:endParaRPr>
          </a:p>
          <a:p>
            <a:r>
              <a:rPr lang="en-US" sz="2400" dirty="0">
                <a:solidFill>
                  <a:srgbClr val="0A0A0A"/>
                </a:solidFill>
                <a:ea typeface="Calibri" panose="020F0502020204030204" pitchFamily="34" charset="0"/>
              </a:rPr>
              <a:t>Data Considerations: </a:t>
            </a:r>
            <a:r>
              <a:rPr lang="en-US" sz="2400" b="1" i="1" dirty="0">
                <a:solidFill>
                  <a:srgbClr val="0A0A0A"/>
                </a:solidFill>
                <a:ea typeface="Calibri" panose="020F0502020204030204" pitchFamily="34" charset="0"/>
              </a:rPr>
              <a:t>Ensuring student success</a:t>
            </a:r>
            <a:r>
              <a:rPr lang="en-US" sz="2400" dirty="0">
                <a:solidFill>
                  <a:srgbClr val="0A0A0A"/>
                </a:solidFill>
                <a:ea typeface="Calibri" panose="020F0502020204030204" pitchFamily="34" charset="0"/>
              </a:rPr>
              <a:t>—</a:t>
            </a:r>
            <a:r>
              <a:rPr lang="en-US" sz="2400" dirty="0">
                <a:solidFill>
                  <a:srgbClr val="0A0A0A"/>
                </a:solidFill>
                <a:effectLst/>
                <a:ea typeface="Calibri" panose="020F0502020204030204" pitchFamily="34" charset="0"/>
              </a:rPr>
              <a:t>laser focus on closing equity gaps in:</a:t>
            </a:r>
          </a:p>
          <a:p>
            <a:pPr lvl="1"/>
            <a:r>
              <a:rPr lang="en-US" sz="2200" dirty="0">
                <a:solidFill>
                  <a:srgbClr val="0A0A0A"/>
                </a:solidFill>
                <a:effectLst/>
                <a:ea typeface="Calibri" panose="020F0502020204030204" pitchFamily="34" charset="0"/>
              </a:rPr>
              <a:t>throughput </a:t>
            </a:r>
          </a:p>
          <a:p>
            <a:pPr lvl="1"/>
            <a:r>
              <a:rPr lang="en-US" sz="2200" dirty="0">
                <a:solidFill>
                  <a:srgbClr val="0A0A0A"/>
                </a:solidFill>
                <a:effectLst/>
                <a:ea typeface="Calibri" panose="020F0502020204030204" pitchFamily="34" charset="0"/>
              </a:rPr>
              <a:t>student success </a:t>
            </a:r>
          </a:p>
          <a:p>
            <a:pPr lvl="1"/>
            <a:r>
              <a:rPr lang="en-US" sz="2200" dirty="0">
                <a:solidFill>
                  <a:srgbClr val="0A0A0A"/>
                </a:solidFill>
                <a:effectLst/>
                <a:ea typeface="Calibri" panose="020F0502020204030204" pitchFamily="34" charset="0"/>
              </a:rPr>
              <a:t>retention </a:t>
            </a:r>
          </a:p>
          <a:p>
            <a:pPr lvl="1"/>
            <a:r>
              <a:rPr lang="en-US" sz="2200" dirty="0">
                <a:solidFill>
                  <a:srgbClr val="0A0A0A"/>
                </a:solidFill>
                <a:effectLst/>
                <a:ea typeface="Calibri" panose="020F0502020204030204" pitchFamily="34" charset="0"/>
              </a:rPr>
              <a:t>persistence </a:t>
            </a:r>
          </a:p>
          <a:p>
            <a:pPr lvl="1"/>
            <a:r>
              <a:rPr lang="en-US" sz="2200" dirty="0">
                <a:solidFill>
                  <a:srgbClr val="0A0A0A"/>
                </a:solidFill>
                <a:effectLst/>
                <a:ea typeface="Calibri" panose="020F0502020204030204" pitchFamily="34" charset="0"/>
              </a:rPr>
              <a:t>and more</a:t>
            </a:r>
            <a:endParaRPr lang="en-US" sz="2200" dirty="0">
              <a:effectLst/>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62252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52273-9401-3FBD-E505-9C5367DABB50}"/>
              </a:ext>
            </a:extLst>
          </p:cNvPr>
          <p:cNvSpPr>
            <a:spLocks noGrp="1"/>
          </p:cNvSpPr>
          <p:nvPr>
            <p:ph type="title"/>
          </p:nvPr>
        </p:nvSpPr>
        <p:spPr>
          <a:xfrm>
            <a:off x="2795450" y="365125"/>
            <a:ext cx="9102901" cy="1597490"/>
          </a:xfrm>
        </p:spPr>
        <p:txBody>
          <a:bodyPr/>
          <a:lstStyle/>
          <a:p>
            <a:pPr algn="ctr"/>
            <a:r>
              <a:rPr lang="en-US" b="1" dirty="0"/>
              <a:t>ASCCC Paper on Equitable Placement</a:t>
            </a:r>
          </a:p>
        </p:txBody>
      </p:sp>
      <p:sp>
        <p:nvSpPr>
          <p:cNvPr id="3" name="Content Placeholder 2">
            <a:extLst>
              <a:ext uri="{FF2B5EF4-FFF2-40B4-BE49-F238E27FC236}">
                <a16:creationId xmlns:a16="http://schemas.microsoft.com/office/drawing/2014/main" id="{907A0DE0-E700-34FC-1D95-1E88E1FAF134}"/>
              </a:ext>
            </a:extLst>
          </p:cNvPr>
          <p:cNvSpPr>
            <a:spLocks noGrp="1"/>
          </p:cNvSpPr>
          <p:nvPr>
            <p:ph idx="1"/>
          </p:nvPr>
        </p:nvSpPr>
        <p:spPr/>
        <p:txBody>
          <a:bodyPr>
            <a:normAutofit fontScale="85000" lnSpcReduction="20000"/>
          </a:bodyPr>
          <a:lstStyle/>
          <a:p>
            <a:r>
              <a:rPr lang="en-US" dirty="0">
                <a:hlinkClick r:id="rId2"/>
              </a:rPr>
              <a:t>Resolution F20 18.01</a:t>
            </a:r>
            <a:r>
              <a:rPr lang="en-US" dirty="0"/>
              <a:t> Paper and Resources for Evaluating Placement in English, English as a Second Language, and Mathematics Pathways</a:t>
            </a:r>
          </a:p>
          <a:p>
            <a:pPr lvl="1"/>
            <a:r>
              <a:rPr lang="en-US" dirty="0"/>
              <a:t>Collaboration among academic senates and college research professionals to create evaluation plans on throughput, student success, retention, persistence, unsuccessful courses attempts, and completion</a:t>
            </a:r>
          </a:p>
          <a:p>
            <a:pPr lvl="1"/>
            <a:r>
              <a:rPr lang="en-US" dirty="0"/>
              <a:t>Write paper on optimizing student success by evaluating placement in English, ESL, and Mathematics Pathways (complete by spring 2022)</a:t>
            </a:r>
          </a:p>
          <a:p>
            <a:r>
              <a:rPr lang="en-US" dirty="0"/>
              <a:t>Status: </a:t>
            </a:r>
          </a:p>
          <a:p>
            <a:pPr lvl="1"/>
            <a:r>
              <a:rPr lang="en-US" dirty="0"/>
              <a:t>Formed Data and Research Task Force for 2021-22</a:t>
            </a:r>
          </a:p>
          <a:p>
            <a:pPr lvl="1"/>
            <a:r>
              <a:rPr lang="en-US" dirty="0"/>
              <a:t>Formed Data and Research Committee commencing in 2022-23</a:t>
            </a:r>
          </a:p>
          <a:p>
            <a:pPr lvl="1"/>
            <a:r>
              <a:rPr lang="en-US" dirty="0"/>
              <a:t>Surveyed local academic senates on placement practices/strategies</a:t>
            </a:r>
          </a:p>
          <a:p>
            <a:pPr lvl="1"/>
            <a:r>
              <a:rPr lang="en-US" dirty="0"/>
              <a:t>Paper, </a:t>
            </a:r>
            <a:r>
              <a:rPr lang="en-US" i="1" dirty="0">
                <a:hlinkClick r:id="rId3"/>
              </a:rPr>
              <a:t>Changes to Assessment, Placement, and Instruction in Mathematics</a:t>
            </a:r>
            <a:r>
              <a:rPr lang="en-US" i="1" dirty="0"/>
              <a:t> </a:t>
            </a:r>
            <a:r>
              <a:rPr lang="en-US" dirty="0"/>
              <a:t>in June 2023</a:t>
            </a:r>
            <a:endParaRPr lang="en-US" i="1" dirty="0"/>
          </a:p>
          <a:p>
            <a:pPr lvl="1"/>
            <a:endParaRPr lang="en-US" dirty="0"/>
          </a:p>
          <a:p>
            <a:r>
              <a:rPr lang="en-US" dirty="0"/>
              <a:t>June 2023: ASCCC Executive Committee acted to suspend further creation of the papers on Equitable Placement due to the passage of AB 1705 (Irwin, 2022).</a:t>
            </a:r>
          </a:p>
        </p:txBody>
      </p:sp>
    </p:spTree>
    <p:extLst>
      <p:ext uri="{BB962C8B-B14F-4D97-AF65-F5344CB8AC3E}">
        <p14:creationId xmlns:p14="http://schemas.microsoft.com/office/powerpoint/2010/main" val="2846459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AB733-DCE5-3FF6-A3A6-8C98EEC2A53A}"/>
              </a:ext>
            </a:extLst>
          </p:cNvPr>
          <p:cNvSpPr>
            <a:spLocks noGrp="1"/>
          </p:cNvSpPr>
          <p:nvPr>
            <p:ph type="title"/>
          </p:nvPr>
        </p:nvSpPr>
        <p:spPr>
          <a:xfrm>
            <a:off x="2795450" y="365125"/>
            <a:ext cx="9102901" cy="1619792"/>
          </a:xfrm>
        </p:spPr>
        <p:txBody>
          <a:bodyPr/>
          <a:lstStyle/>
          <a:p>
            <a:pPr algn="ctr"/>
            <a:r>
              <a:rPr lang="en-US" b="1" u="sng" dirty="0">
                <a:solidFill>
                  <a:schemeClr val="accent2">
                    <a:lumMod val="40000"/>
                    <a:lumOff val="60000"/>
                  </a:schemeClr>
                </a:solidFill>
                <a:hlinkClick r:id="rId2">
                  <a:extLst>
                    <a:ext uri="{A12FA001-AC4F-418D-AE19-62706E023703}">
                      <ahyp:hlinkClr xmlns:ahyp="http://schemas.microsoft.com/office/drawing/2018/hyperlinkcolor" val="tx"/>
                    </a:ext>
                  </a:extLst>
                </a:hlinkClick>
              </a:rPr>
              <a:t>Changes to Assessment, Placement, and Instruction in Mathematics</a:t>
            </a:r>
            <a:endParaRPr lang="en-US" b="1" u="sng" dirty="0">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id="{08D2F143-1EB3-5225-8437-5473EAD6F53F}"/>
              </a:ext>
            </a:extLst>
          </p:cNvPr>
          <p:cNvSpPr>
            <a:spLocks noGrp="1"/>
          </p:cNvSpPr>
          <p:nvPr>
            <p:ph idx="1"/>
          </p:nvPr>
        </p:nvSpPr>
        <p:spPr/>
        <p:txBody>
          <a:bodyPr>
            <a:normAutofit/>
          </a:bodyPr>
          <a:lstStyle/>
          <a:p>
            <a:pPr marL="0" indent="0" algn="ctr">
              <a:buNone/>
            </a:pPr>
            <a:r>
              <a:rPr lang="en-US" sz="2600" b="1" dirty="0"/>
              <a:t>Survey results reporting on implementing AB 705 (Irwin, 2017)</a:t>
            </a:r>
          </a:p>
          <a:p>
            <a:pPr marL="0" indent="0">
              <a:buNone/>
            </a:pPr>
            <a:r>
              <a:rPr lang="en-US" b="1" dirty="0">
                <a:solidFill>
                  <a:schemeClr val="accent1"/>
                </a:solidFill>
              </a:rPr>
              <a:t>FINDINGS </a:t>
            </a:r>
            <a:r>
              <a:rPr lang="en-US" dirty="0">
                <a:solidFill>
                  <a:schemeClr val="tx1"/>
                </a:solidFill>
              </a:rPr>
              <a:t>(that will impact AB 1705 implementation):</a:t>
            </a:r>
          </a:p>
          <a:p>
            <a:r>
              <a:rPr lang="en-US" dirty="0"/>
              <a:t>Concurrent support</a:t>
            </a:r>
          </a:p>
          <a:p>
            <a:pPr lvl="1"/>
            <a:r>
              <a:rPr lang="en-US" dirty="0"/>
              <a:t>Embedded tutoring</a:t>
            </a:r>
          </a:p>
          <a:p>
            <a:pPr lvl="1"/>
            <a:r>
              <a:rPr lang="en-US" dirty="0"/>
              <a:t>Corequisite support course</a:t>
            </a:r>
          </a:p>
          <a:p>
            <a:pPr lvl="1"/>
            <a:r>
              <a:rPr lang="en-US" dirty="0"/>
              <a:t>Online tutoring</a:t>
            </a:r>
          </a:p>
          <a:p>
            <a:pPr lvl="1"/>
            <a:r>
              <a:rPr lang="en-US" dirty="0"/>
              <a:t>Supplemental instruction</a:t>
            </a:r>
          </a:p>
          <a:p>
            <a:pPr lvl="1"/>
            <a:r>
              <a:rPr lang="en-US" dirty="0"/>
              <a:t>Multiple tutoring locations on campus</a:t>
            </a:r>
          </a:p>
          <a:p>
            <a:r>
              <a:rPr lang="en-US" dirty="0"/>
              <a:t>Limited data on students enrolling in mathematics course after not successfully passing their first transfer level enrollment</a:t>
            </a:r>
          </a:p>
        </p:txBody>
      </p:sp>
    </p:spTree>
    <p:extLst>
      <p:ext uri="{BB962C8B-B14F-4D97-AF65-F5344CB8AC3E}">
        <p14:creationId xmlns:p14="http://schemas.microsoft.com/office/powerpoint/2010/main" val="71953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32E1-930D-6CFA-6843-3FB543AC8C39}"/>
              </a:ext>
            </a:extLst>
          </p:cNvPr>
          <p:cNvSpPr>
            <a:spLocks noGrp="1"/>
          </p:cNvSpPr>
          <p:nvPr>
            <p:ph type="title"/>
          </p:nvPr>
        </p:nvSpPr>
        <p:spPr/>
        <p:txBody>
          <a:bodyPr>
            <a:noAutofit/>
          </a:bodyPr>
          <a:lstStyle/>
          <a:p>
            <a:pPr marL="0" indent="0"/>
            <a:r>
              <a:rPr lang="en-US" sz="2600" b="1" dirty="0">
                <a:solidFill>
                  <a:schemeClr val="tx1"/>
                </a:solidFill>
                <a:latin typeface="+mn-lt"/>
              </a:rPr>
              <a:t>  Survey results reporting on implementing AB 705 (Irwin, 2017)</a:t>
            </a:r>
            <a:br>
              <a:rPr lang="en-US" sz="2600" b="1" dirty="0"/>
            </a:br>
            <a:r>
              <a:rPr lang="en-US" sz="2500" b="1" dirty="0">
                <a:solidFill>
                  <a:schemeClr val="accent1"/>
                </a:solidFill>
                <a:latin typeface="+mn-lt"/>
              </a:rPr>
              <a:t>FINDINGS </a:t>
            </a:r>
            <a:r>
              <a:rPr lang="en-US" sz="2500" dirty="0">
                <a:solidFill>
                  <a:schemeClr val="tx1"/>
                </a:solidFill>
                <a:latin typeface="+mn-lt"/>
              </a:rPr>
              <a:t>(that will impact AB 1705 implementation):</a:t>
            </a:r>
            <a:endParaRPr lang="en-US" sz="2500" dirty="0">
              <a:latin typeface="+mn-lt"/>
            </a:endParaRPr>
          </a:p>
        </p:txBody>
      </p:sp>
      <p:sp>
        <p:nvSpPr>
          <p:cNvPr id="3" name="Content Placeholder 2">
            <a:extLst>
              <a:ext uri="{FF2B5EF4-FFF2-40B4-BE49-F238E27FC236}">
                <a16:creationId xmlns:a16="http://schemas.microsoft.com/office/drawing/2014/main" id="{3CB547A3-3929-BC39-3A87-FC7F1ECADE39}"/>
              </a:ext>
            </a:extLst>
          </p:cNvPr>
          <p:cNvSpPr>
            <a:spLocks noGrp="1"/>
          </p:cNvSpPr>
          <p:nvPr>
            <p:ph sz="half" idx="1"/>
          </p:nvPr>
        </p:nvSpPr>
        <p:spPr>
          <a:xfrm>
            <a:off x="1175655" y="1825625"/>
            <a:ext cx="10577729" cy="4586326"/>
          </a:xfrm>
        </p:spPr>
        <p:txBody>
          <a:bodyPr/>
          <a:lstStyle/>
          <a:p>
            <a:pPr marL="0" indent="0">
              <a:buNone/>
            </a:pPr>
            <a:r>
              <a:rPr lang="en-US" dirty="0"/>
              <a:t>…continued</a:t>
            </a:r>
          </a:p>
          <a:p>
            <a:r>
              <a:rPr lang="en-US" dirty="0"/>
              <a:t>Responses suggest some prerequisites were changed, although the law did not require changes in prerequisites</a:t>
            </a:r>
          </a:p>
          <a:p>
            <a:r>
              <a:rPr lang="en-US" dirty="0"/>
              <a:t>Some colleges placed students in College Algebra (transfer level GE) in lieu of intermediate algebra</a:t>
            </a:r>
          </a:p>
          <a:p>
            <a:r>
              <a:rPr lang="en-US" dirty="0"/>
              <a:t>Most respondents indicated that more students are completing transfer level but success rates have decreased</a:t>
            </a:r>
          </a:p>
        </p:txBody>
      </p:sp>
    </p:spTree>
    <p:extLst>
      <p:ext uri="{BB962C8B-B14F-4D97-AF65-F5344CB8AC3E}">
        <p14:creationId xmlns:p14="http://schemas.microsoft.com/office/powerpoint/2010/main" val="313925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9A9F-59F0-311C-0015-B22B5F79B01D}"/>
              </a:ext>
            </a:extLst>
          </p:cNvPr>
          <p:cNvSpPr>
            <a:spLocks noGrp="1"/>
          </p:cNvSpPr>
          <p:nvPr>
            <p:ph type="title"/>
          </p:nvPr>
        </p:nvSpPr>
        <p:spPr>
          <a:xfrm>
            <a:off x="2795450" y="365125"/>
            <a:ext cx="9203262" cy="1575187"/>
          </a:xfrm>
        </p:spPr>
        <p:txBody>
          <a:bodyPr>
            <a:normAutofit/>
          </a:bodyPr>
          <a:lstStyle/>
          <a:p>
            <a:pPr algn="ctr"/>
            <a:r>
              <a:rPr lang="en-US" sz="3600" b="1" dirty="0">
                <a:solidFill>
                  <a:schemeClr val="bg2">
                    <a:lumMod val="90000"/>
                  </a:schemeClr>
                </a:solidFill>
                <a:effectLst/>
                <a:ea typeface="Calibri" panose="020F0502020204030204" pitchFamily="34" charset="0"/>
                <a:hlinkClick r:id="rId2">
                  <a:extLst>
                    <a:ext uri="{A12FA001-AC4F-418D-AE19-62706E023703}">
                      <ahyp:hlinkClr xmlns:ahyp="http://schemas.microsoft.com/office/drawing/2018/hyperlinkcolor" val="tx"/>
                    </a:ext>
                  </a:extLst>
                </a:hlinkClick>
              </a:rPr>
              <a:t>AB 1705 (Irwin, 2022)</a:t>
            </a:r>
            <a:endParaRPr lang="en-US" b="1" dirty="0">
              <a:solidFill>
                <a:schemeClr val="bg2">
                  <a:lumMod val="90000"/>
                </a:schemeClr>
              </a:solidFill>
            </a:endParaRPr>
          </a:p>
        </p:txBody>
      </p:sp>
      <p:sp>
        <p:nvSpPr>
          <p:cNvPr id="3" name="Content Placeholder 2">
            <a:extLst>
              <a:ext uri="{FF2B5EF4-FFF2-40B4-BE49-F238E27FC236}">
                <a16:creationId xmlns:a16="http://schemas.microsoft.com/office/drawing/2014/main" id="{CC5ED4BB-E1B5-A03F-C8F7-CBE506311087}"/>
              </a:ext>
            </a:extLst>
          </p:cNvPr>
          <p:cNvSpPr>
            <a:spLocks noGrp="1"/>
          </p:cNvSpPr>
          <p:nvPr>
            <p:ph idx="1"/>
          </p:nvPr>
        </p:nvSpPr>
        <p:spPr/>
        <p:txBody>
          <a:bodyPr>
            <a:normAutofit/>
          </a:bodyPr>
          <a:lstStyle/>
          <a:p>
            <a:r>
              <a:rPr lang="en-US" dirty="0">
                <a:hlinkClick r:id="rId3"/>
              </a:rPr>
              <a:t>California Education Code §78213</a:t>
            </a:r>
            <a:endParaRPr lang="en-US" dirty="0">
              <a:hlinkClick r:id="rId4"/>
            </a:endParaRPr>
          </a:p>
          <a:p>
            <a:r>
              <a:rPr lang="en-US" dirty="0">
                <a:hlinkClick r:id="rId4"/>
              </a:rPr>
              <a:t>CCCCO AB 1705 Implementation Guide</a:t>
            </a:r>
            <a:endParaRPr lang="en-US" dirty="0"/>
          </a:p>
          <a:p>
            <a:r>
              <a:rPr lang="en-US" dirty="0"/>
              <a:t>CCCCO </a:t>
            </a:r>
            <a:r>
              <a:rPr lang="en-US" dirty="0">
                <a:hlinkClick r:id="rId5"/>
              </a:rPr>
              <a:t>Equitable Placement</a:t>
            </a:r>
            <a:r>
              <a:rPr lang="en-US" dirty="0"/>
              <a:t> website</a:t>
            </a:r>
          </a:p>
          <a:p>
            <a:r>
              <a:rPr lang="en-US" dirty="0"/>
              <a:t>All students (with few exceptions) are to be placed and </a:t>
            </a:r>
            <a:r>
              <a:rPr lang="en-US" b="1" dirty="0"/>
              <a:t>enrolled</a:t>
            </a:r>
            <a:r>
              <a:rPr lang="en-US" dirty="0"/>
              <a:t> in transfer level English and mathematics coursework that meets degree, certificate, or transfer requirement when enrolling in English or mathematics coursework:</a:t>
            </a:r>
          </a:p>
          <a:p>
            <a:pPr lvl="1"/>
            <a:r>
              <a:rPr lang="en-US" dirty="0"/>
              <a:t>U.S. high school graduates or earned high school equivalency</a:t>
            </a:r>
          </a:p>
          <a:p>
            <a:pPr lvl="1"/>
            <a:r>
              <a:rPr lang="en-US" dirty="0"/>
              <a:t>Goal of degree, certificate, or transfer</a:t>
            </a:r>
          </a:p>
          <a:p>
            <a:r>
              <a:rPr lang="en-US" dirty="0"/>
              <a:t>Course must meet requirement of student’s intended goal: certificate, associate degree, or transfer degree</a:t>
            </a:r>
          </a:p>
        </p:txBody>
      </p:sp>
    </p:spTree>
    <p:extLst>
      <p:ext uri="{BB962C8B-B14F-4D97-AF65-F5344CB8AC3E}">
        <p14:creationId xmlns:p14="http://schemas.microsoft.com/office/powerpoint/2010/main" val="392979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B8DA3-3337-C4FD-81D6-AEAA072FE7A2}"/>
              </a:ext>
            </a:extLst>
          </p:cNvPr>
          <p:cNvSpPr>
            <a:spLocks noGrp="1"/>
          </p:cNvSpPr>
          <p:nvPr>
            <p:ph type="title"/>
          </p:nvPr>
        </p:nvSpPr>
        <p:spPr>
          <a:xfrm>
            <a:off x="1175656" y="365125"/>
            <a:ext cx="10678089" cy="694241"/>
          </a:xfrm>
        </p:spPr>
        <p:txBody>
          <a:bodyPr>
            <a:normAutofit/>
          </a:bodyPr>
          <a:lstStyle/>
          <a:p>
            <a:pPr algn="ctr"/>
            <a:r>
              <a:rPr lang="en-US" sz="3600" b="1" dirty="0">
                <a:solidFill>
                  <a:schemeClr val="tx1"/>
                </a:solidFill>
                <a:effectLst/>
                <a:ea typeface="Calibri" panose="020F0502020204030204" pitchFamily="34" charset="0"/>
                <a:hlinkClick r:id="rId2">
                  <a:extLst>
                    <a:ext uri="{A12FA001-AC4F-418D-AE19-62706E023703}">
                      <ahyp:hlinkClr xmlns:ahyp="http://schemas.microsoft.com/office/drawing/2018/hyperlinkcolor" val="tx"/>
                    </a:ext>
                  </a:extLst>
                </a:hlinkClick>
              </a:rPr>
              <a:t>AB 1705 (Irwin, 2022)</a:t>
            </a:r>
            <a:r>
              <a:rPr lang="en-US" sz="3600" b="1" dirty="0">
                <a:solidFill>
                  <a:schemeClr val="tx1"/>
                </a:solidFill>
                <a:effectLst/>
                <a:ea typeface="Calibri" panose="020F0502020204030204" pitchFamily="34" charset="0"/>
              </a:rPr>
              <a:t>: Exceptions</a:t>
            </a:r>
            <a:endParaRPr lang="en-US" dirty="0"/>
          </a:p>
        </p:txBody>
      </p:sp>
      <p:sp>
        <p:nvSpPr>
          <p:cNvPr id="3" name="Content Placeholder 2">
            <a:extLst>
              <a:ext uri="{FF2B5EF4-FFF2-40B4-BE49-F238E27FC236}">
                <a16:creationId xmlns:a16="http://schemas.microsoft.com/office/drawing/2014/main" id="{9E7B3926-9E31-3E7B-49BF-117612B98189}"/>
              </a:ext>
            </a:extLst>
          </p:cNvPr>
          <p:cNvSpPr>
            <a:spLocks noGrp="1"/>
          </p:cNvSpPr>
          <p:nvPr>
            <p:ph sz="half" idx="1"/>
          </p:nvPr>
        </p:nvSpPr>
        <p:spPr>
          <a:xfrm>
            <a:off x="1175656" y="1215483"/>
            <a:ext cx="10588881" cy="5151863"/>
          </a:xfrm>
        </p:spPr>
        <p:txBody>
          <a:bodyPr>
            <a:normAutofit fontScale="77500" lnSpcReduction="20000"/>
          </a:bodyPr>
          <a:lstStyle/>
          <a:p>
            <a:pPr marL="0" indent="0" algn="ctr">
              <a:buNone/>
            </a:pPr>
            <a:r>
              <a:rPr lang="en-US" sz="2400" b="1" dirty="0"/>
              <a:t>Exceptions</a:t>
            </a:r>
          </a:p>
          <a:p>
            <a:r>
              <a:rPr lang="en-US" dirty="0"/>
              <a:t>Pre-transfer permitted as follows:</a:t>
            </a:r>
          </a:p>
          <a:p>
            <a:pPr lvl="1"/>
            <a:r>
              <a:rPr lang="en-US" dirty="0"/>
              <a:t>Will improve probability of completing the transfer level course within one year</a:t>
            </a:r>
          </a:p>
          <a:p>
            <a:pPr lvl="1"/>
            <a:r>
              <a:rPr lang="en-US" dirty="0"/>
              <a:t>Student is highly unlikely to succeed in the transfer level course</a:t>
            </a:r>
          </a:p>
          <a:p>
            <a:r>
              <a:rPr lang="en-US" dirty="0"/>
              <a:t>Students who seek a goal other than transfer and who are in certificate or degree programs with specific mathematics or English requirements as determined by the program’s advisory board or accrediting body that can</a:t>
            </a:r>
            <a:r>
              <a:rPr lang="en-US" b="1" dirty="0"/>
              <a:t>not</a:t>
            </a:r>
            <a:r>
              <a:rPr lang="en-US" dirty="0"/>
              <a:t> be met with transfer level coursework</a:t>
            </a:r>
          </a:p>
          <a:p>
            <a:r>
              <a:rPr lang="en-US" dirty="0"/>
              <a:t>Students who have not graduated from a U.S. high school or have not been issued a U.S. high school equivalency certificate</a:t>
            </a:r>
          </a:p>
          <a:p>
            <a:r>
              <a:rPr lang="en-US" dirty="0"/>
              <a:t>Students enrolled in a certificate program w/o English or mathematics requirements</a:t>
            </a:r>
          </a:p>
          <a:p>
            <a:r>
              <a:rPr lang="en-US" dirty="0"/>
              <a:t>Students enrolled in an ESL course who have not graduated from a U.S. high school or have not been issued a U.S. high school equivalency certificate</a:t>
            </a:r>
          </a:p>
          <a:p>
            <a:r>
              <a:rPr lang="en-US" dirty="0"/>
              <a:t>Students with documented disabilities per Title 5 §56028</a:t>
            </a:r>
          </a:p>
          <a:p>
            <a:r>
              <a:rPr lang="en-US" dirty="0"/>
              <a:t>Students enrolled in adult education who have not graduated from a U.S. high school or have not been issued a U.S. high school equivalency certificate</a:t>
            </a:r>
          </a:p>
          <a:p>
            <a:r>
              <a:rPr lang="en-US" dirty="0"/>
              <a:t>Students enrolled in adult education who are enrolled in coursework other than mathematics or English</a:t>
            </a:r>
          </a:p>
          <a:p>
            <a:r>
              <a:rPr lang="en-US" dirty="0"/>
              <a:t>Current high school students in dual enrollment or taking courses not available at their high school</a:t>
            </a:r>
          </a:p>
          <a:p>
            <a:r>
              <a:rPr lang="en-US" dirty="0"/>
              <a:t>College has provided local research and data to verify the benefit of placement and enrollment in pre-transfer</a:t>
            </a:r>
          </a:p>
          <a:p>
            <a:endParaRPr lang="en-US" dirty="0"/>
          </a:p>
          <a:p>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1243759164"/>
      </p:ext>
    </p:extLst>
  </p:cSld>
  <p:clrMapOvr>
    <a:masterClrMapping/>
  </p:clrMapOvr>
</p:sld>
</file>

<file path=ppt/theme/theme1.xml><?xml version="1.0" encoding="utf-8"?>
<a:theme xmlns:a="http://schemas.openxmlformats.org/drawingml/2006/main" name="Office Theme">
  <a:themeElements>
    <a:clrScheme name="ASCCC CI">
      <a:dk1>
        <a:srgbClr val="000000"/>
      </a:dk1>
      <a:lt1>
        <a:srgbClr val="FFFFFF"/>
      </a:lt1>
      <a:dk2>
        <a:srgbClr val="002C38"/>
      </a:dk2>
      <a:lt2>
        <a:srgbClr val="DDD8CD"/>
      </a:lt2>
      <a:accent1>
        <a:srgbClr val="009186"/>
      </a:accent1>
      <a:accent2>
        <a:srgbClr val="FF5746"/>
      </a:accent2>
      <a:accent3>
        <a:srgbClr val="F4C04F"/>
      </a:accent3>
      <a:accent4>
        <a:srgbClr val="A33749"/>
      </a:accent4>
      <a:accent5>
        <a:srgbClr val="007071"/>
      </a:accent5>
      <a:accent6>
        <a:srgbClr val="4F3245"/>
      </a:accent6>
      <a:hlink>
        <a:srgbClr val="007071"/>
      </a:hlink>
      <a:folHlink>
        <a:srgbClr val="007071"/>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3 ppt template 1.pptx" id="{88D7356C-1BAF-0344-83D8-EF8EBFBD982B}" vid="{04DF4248-A906-6D4C-9CDB-891F4384ADB3}"/>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1485</Words>
  <Application>Microsoft Office PowerPoint</Application>
  <PresentationFormat>Widescreen</PresentationFormat>
  <Paragraphs>124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Georgia</vt:lpstr>
      <vt:lpstr>Office Theme</vt:lpstr>
      <vt:lpstr>Equitable Placement (AB705/1705)</vt:lpstr>
      <vt:lpstr>Presenters…</vt:lpstr>
      <vt:lpstr>Description</vt:lpstr>
      <vt:lpstr>Agenda</vt:lpstr>
      <vt:lpstr>ASCCC Paper on Equitable Placement</vt:lpstr>
      <vt:lpstr>Changes to Assessment, Placement, and Instruction in Mathematics</vt:lpstr>
      <vt:lpstr>  Survey results reporting on implementing AB 705 (Irwin, 2017) FINDINGS (that will impact AB 1705 implementation):</vt:lpstr>
      <vt:lpstr>AB 1705 (Irwin, 2022)</vt:lpstr>
      <vt:lpstr>AB 1705 (Irwin, 2022): Exceptions</vt:lpstr>
      <vt:lpstr>AB 1705 (Irwin, 2022): STEM</vt:lpstr>
      <vt:lpstr>From the Author of AB 1705</vt:lpstr>
      <vt:lpstr>CCCCO AB 1705 Implementation Guide</vt:lpstr>
      <vt:lpstr>Discussion</vt:lpstr>
      <vt:lpstr>Discussion (Cont.)</vt:lpstr>
      <vt:lpstr>Data Considerations: Ensuring student success—laser focus on closing equity gaps in…</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May, Virginia</dc:creator>
  <cp:keywords/>
  <dc:description/>
  <cp:lastModifiedBy>Erik Reese</cp:lastModifiedBy>
  <cp:revision>28</cp:revision>
  <dcterms:created xsi:type="dcterms:W3CDTF">2023-07-06T22:37:29Z</dcterms:created>
  <dcterms:modified xsi:type="dcterms:W3CDTF">2023-07-10T21:15:32Z</dcterms:modified>
  <cp:category/>
</cp:coreProperties>
</file>