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5"/>
    <p:restoredTop sz="96327"/>
  </p:normalViewPr>
  <p:slideViewPr>
    <p:cSldViewPr snapToGrid="0">
      <p:cViewPr varScale="1">
        <p:scale>
          <a:sx n="70" d="100"/>
          <a:sy n="70" d="100"/>
        </p:scale>
        <p:origin x="8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7C3F9-CEDC-4FDA-B140-28291BC19DD7}" type="datetimeFigureOut">
              <a:rPr lang="en-US" smtClean="0"/>
              <a:t>7/15/2023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5981CE-CB58-401A-91C9-D0D8EFFD6A42}" type="slidenum">
              <a:rPr lang="en-US" smtClean="0"/>
              <a:t>‹#›</a:t>
            </a:fld>
            <a:endParaRPr lang="en-US"/>
          </a:p>
        </p:txBody>
      </p:sp>
    </p:spTree>
    <p:extLst>
      <p:ext uri="{BB962C8B-B14F-4D97-AF65-F5344CB8AC3E}">
        <p14:creationId xmlns:p14="http://schemas.microsoft.com/office/powerpoint/2010/main" val="106862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25e0ef92d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25e0ef92d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250a36de245_1_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g250a36de245_1_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g250a36de245_1_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250a36de245_1_5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g250a36de245_1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50a36de245_16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g250a36de245_16_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g250a36de245_16_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4f670d6e6e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4f670d6e6e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4f670d6e6e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4f670d6e6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4f670d6e6e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4f670d6e6e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25e0ef947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25e0ef947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5e0ef92d8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5e0ef92d8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4f670d6e6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4f670d6e6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4f670d6e6e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4f670d6e6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4f670d6e6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4f670d6e6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4f670d6e6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4f670d6e6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250a36de245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g250a36de245_1_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g250a36de245_1_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250a36de245_1_2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g250a36de245_1_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250a36de245_1_3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250a36de245_1_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240C-1B9D-FA92-C187-78AB10945775}"/>
              </a:ext>
            </a:extLst>
          </p:cNvPr>
          <p:cNvSpPr>
            <a:spLocks noGrp="1"/>
          </p:cNvSpPr>
          <p:nvPr>
            <p:ph type="ctrTitle"/>
          </p:nvPr>
        </p:nvSpPr>
        <p:spPr>
          <a:xfrm>
            <a:off x="834012" y="4180113"/>
            <a:ext cx="10519788" cy="1593670"/>
          </a:xfrm>
        </p:spPr>
        <p:txBody>
          <a:bodyPr anchor="b">
            <a:normAutofit/>
          </a:bodyPr>
          <a:lstStyle>
            <a:lvl1pPr algn="ctr">
              <a:defRPr sz="4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99DC59D-175E-9EF0-D900-559E1B401EFE}"/>
              </a:ext>
            </a:extLst>
          </p:cNvPr>
          <p:cNvSpPr>
            <a:spLocks noGrp="1"/>
          </p:cNvSpPr>
          <p:nvPr>
            <p:ph type="subTitle" idx="1"/>
          </p:nvPr>
        </p:nvSpPr>
        <p:spPr>
          <a:xfrm>
            <a:off x="834012" y="5865223"/>
            <a:ext cx="10519788" cy="894804"/>
          </a:xfrm>
        </p:spPr>
        <p:txBody>
          <a:bodyPr>
            <a:normAutofit/>
          </a:bodyPr>
          <a:lstStyle>
            <a:lvl1pPr marL="0" indent="0" algn="ctr">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372587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FADB6B9-EC7D-F04A-F09A-AD9219C98636}"/>
              </a:ext>
              <a:ext uri="{C183D7F6-B498-43B3-948B-1728B52AA6E4}">
                <adec:decorative xmlns:adec="http://schemas.microsoft.com/office/drawing/2017/decorative" val="1"/>
              </a:ext>
            </a:extLst>
          </p:cNvPr>
          <p:cNvGrpSpPr/>
          <p:nvPr userDrawn="1"/>
        </p:nvGrpSpPr>
        <p:grpSpPr>
          <a:xfrm>
            <a:off x="0" y="0"/>
            <a:ext cx="12192000" cy="2272937"/>
            <a:chOff x="0" y="0"/>
            <a:chExt cx="12192000" cy="2272937"/>
          </a:xfrm>
        </p:grpSpPr>
        <p:sp>
          <p:nvSpPr>
            <p:cNvPr id="8" name="Rectangle 7">
              <a:extLst>
                <a:ext uri="{FF2B5EF4-FFF2-40B4-BE49-F238E27FC236}">
                  <a16:creationId xmlns:a16="http://schemas.microsoft.com/office/drawing/2014/main" id="{5D66B30A-974B-C6F1-93F6-3BC22DB20D82}"/>
                </a:ext>
                <a:ext uri="{C183D7F6-B498-43B3-948B-1728B52AA6E4}">
                  <adec:decorative xmlns:adec="http://schemas.microsoft.com/office/drawing/2017/decorative" val="1"/>
                </a:ext>
              </a:extLst>
            </p:cNvPr>
            <p:cNvSpPr/>
            <p:nvPr userDrawn="1"/>
          </p:nvSpPr>
          <p:spPr>
            <a:xfrm>
              <a:off x="0" y="0"/>
              <a:ext cx="12192000" cy="2272937"/>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DCCCB5A-1530-5FF0-7EDB-C66302518F14}"/>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1"/>
              <a:ext cx="2575994" cy="2272936"/>
            </a:xfrm>
            <a:prstGeom prst="rect">
              <a:avLst/>
            </a:prstGeom>
          </p:spPr>
        </p:pic>
      </p:grpSp>
      <p:sp>
        <p:nvSpPr>
          <p:cNvPr id="2" name="Title 1">
            <a:extLst>
              <a:ext uri="{FF2B5EF4-FFF2-40B4-BE49-F238E27FC236}">
                <a16:creationId xmlns:a16="http://schemas.microsoft.com/office/drawing/2014/main" id="{7A14D9E9-646F-8C61-FF2F-B13C79F576E9}"/>
              </a:ext>
            </a:extLst>
          </p:cNvPr>
          <p:cNvSpPr>
            <a:spLocks noGrp="1"/>
          </p:cNvSpPr>
          <p:nvPr>
            <p:ph type="title"/>
          </p:nvPr>
        </p:nvSpPr>
        <p:spPr>
          <a:xfrm>
            <a:off x="2795450" y="365125"/>
            <a:ext cx="8558349" cy="1685744"/>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F2ADA7E-455C-DF2E-28FA-2412804DA8A1}"/>
              </a:ext>
            </a:extLst>
          </p:cNvPr>
          <p:cNvSpPr>
            <a:spLocks noGrp="1"/>
          </p:cNvSpPr>
          <p:nvPr>
            <p:ph idx="1"/>
          </p:nvPr>
        </p:nvSpPr>
        <p:spPr>
          <a:xfrm>
            <a:off x="838200" y="2415993"/>
            <a:ext cx="10515600" cy="3841115"/>
          </a:xfrm>
        </p:spPr>
        <p:txBody>
          <a:bodyPr/>
          <a:lstStyle>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FFC273A-33C1-ABDF-8F0D-9D754613227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7" name="Picture 6">
            <a:extLst>
              <a:ext uri="{FF2B5EF4-FFF2-40B4-BE49-F238E27FC236}">
                <a16:creationId xmlns:a16="http://schemas.microsoft.com/office/drawing/2014/main" id="{221E8ABE-8F6E-DAC4-AA04-EDC6BBB5189F}"/>
              </a:ex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227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2EED6-93C8-B2D4-E840-02857784586E}"/>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FCB6E0-3B24-0AC5-22E8-C300B9D0E359}"/>
              </a:ext>
            </a:extLst>
          </p:cNvPr>
          <p:cNvSpPr>
            <a:spLocks noGrp="1"/>
          </p:cNvSpPr>
          <p:nvPr>
            <p:ph sz="half" idx="1"/>
          </p:nvPr>
        </p:nvSpPr>
        <p:spPr>
          <a:xfrm>
            <a:off x="1175656" y="1825625"/>
            <a:ext cx="495082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A86B6DB0-1851-8608-4626-5562E29983E8}"/>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8" name="Picture 7">
            <a:extLst>
              <a:ext uri="{FF2B5EF4-FFF2-40B4-BE49-F238E27FC236}">
                <a16:creationId xmlns:a16="http://schemas.microsoft.com/office/drawing/2014/main" id="{3B7A9CB8-F06B-7F8D-F937-47D24A653E6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6"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229A45BB-DE8A-985A-7217-CDEA07114306}"/>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13" name="Content Placeholder 2">
            <a:extLst>
              <a:ext uri="{FF2B5EF4-FFF2-40B4-BE49-F238E27FC236}">
                <a16:creationId xmlns:a16="http://schemas.microsoft.com/office/drawing/2014/main" id="{837527E5-9A84-AC4A-464A-43199859D8CD}"/>
              </a:ext>
            </a:extLst>
          </p:cNvPr>
          <p:cNvSpPr>
            <a:spLocks noGrp="1"/>
          </p:cNvSpPr>
          <p:nvPr>
            <p:ph sz="half" idx="13"/>
          </p:nvPr>
        </p:nvSpPr>
        <p:spPr>
          <a:xfrm>
            <a:off x="6402975" y="1825625"/>
            <a:ext cx="495082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392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0C4DEAC-AB39-F25B-CFC1-D1C9E139799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64ECA1-1AB7-F05E-C3DA-87B691945EBB}"/>
              </a:ext>
            </a:extLst>
          </p:cNvPr>
          <p:cNvSpPr>
            <a:spLocks noGrp="1"/>
          </p:cNvSpPr>
          <p:nvPr>
            <p:ph type="body" idx="1"/>
          </p:nvPr>
        </p:nvSpPr>
        <p:spPr>
          <a:xfrm>
            <a:off x="1179488"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D224C-D910-AAA0-B68E-86EA8C446C89}"/>
              </a:ext>
            </a:extLst>
          </p:cNvPr>
          <p:cNvSpPr>
            <a:spLocks noGrp="1"/>
          </p:cNvSpPr>
          <p:nvPr>
            <p:ph sz="half" idx="2"/>
          </p:nvPr>
        </p:nvSpPr>
        <p:spPr>
          <a:xfrm>
            <a:off x="1179488" y="2544264"/>
            <a:ext cx="4948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3505ED8D-C434-741B-DE97-E68650561ED5}"/>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sp>
        <p:nvSpPr>
          <p:cNvPr id="11" name="Text Placeholder 2">
            <a:extLst>
              <a:ext uri="{FF2B5EF4-FFF2-40B4-BE49-F238E27FC236}">
                <a16:creationId xmlns:a16="http://schemas.microsoft.com/office/drawing/2014/main" id="{5769F0CA-575E-4806-C56D-3C2201812697}"/>
              </a:ext>
            </a:extLst>
          </p:cNvPr>
          <p:cNvSpPr>
            <a:spLocks noGrp="1"/>
          </p:cNvSpPr>
          <p:nvPr>
            <p:ph type="body" idx="13"/>
          </p:nvPr>
        </p:nvSpPr>
        <p:spPr>
          <a:xfrm>
            <a:off x="6405083" y="1720352"/>
            <a:ext cx="4948717" cy="823912"/>
          </a:xfrm>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a:extLst>
              <a:ext uri="{FF2B5EF4-FFF2-40B4-BE49-F238E27FC236}">
                <a16:creationId xmlns:a16="http://schemas.microsoft.com/office/drawing/2014/main" id="{528A8323-14FA-5F79-A04C-16CBB2EB7096}"/>
              </a:ext>
            </a:extLst>
          </p:cNvPr>
          <p:cNvSpPr>
            <a:spLocks noGrp="1"/>
          </p:cNvSpPr>
          <p:nvPr>
            <p:ph sz="half" idx="14"/>
          </p:nvPr>
        </p:nvSpPr>
        <p:spPr>
          <a:xfrm>
            <a:off x="6405083" y="2544264"/>
            <a:ext cx="4948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4EAD78B8-AD26-994A-827A-DC849068B86B}"/>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00365B-FB3B-DA48-24EE-DF7132E3A1ED}"/>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Tree>
    <p:extLst>
      <p:ext uri="{BB962C8B-B14F-4D97-AF65-F5344CB8AC3E}">
        <p14:creationId xmlns:p14="http://schemas.microsoft.com/office/powerpoint/2010/main" val="229350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FB96073-9AA2-B5BF-410A-369672AE7642}"/>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6" name="Picture 5">
            <a:extLst>
              <a:ext uri="{FF2B5EF4-FFF2-40B4-BE49-F238E27FC236}">
                <a16:creationId xmlns:a16="http://schemas.microsoft.com/office/drawing/2014/main" id="{45945705-2325-61E5-8265-74A0A006B298}"/>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5657"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F281D7EA-21CF-DAF5-0151-F6CCC312DA73}"/>
              </a:ext>
              <a:ext uri="{C183D7F6-B498-43B3-948B-1728B52AA6E4}">
                <adec:decorative xmlns:adec="http://schemas.microsoft.com/office/drawing/2017/decorative" val="1"/>
              </a:ext>
            </a:extLst>
          </p:cNvPr>
          <p:cNvPicPr>
            <a:picLocks noChangeAspect="1"/>
          </p:cNvPicPr>
          <p:nvPr userDrawn="1"/>
        </p:nvPicPr>
        <p:blipFill>
          <a:blip r:embed="rId3"/>
          <a:srcRect/>
          <a:stretch/>
        </p:blipFill>
        <p:spPr>
          <a:xfrm>
            <a:off x="-7113" y="3808"/>
            <a:ext cx="822046" cy="6850383"/>
          </a:xfrm>
          <a:prstGeom prst="rect">
            <a:avLst/>
          </a:prstGeom>
          <a:effectLst>
            <a:outerShdw blurRad="190500" dist="50800" algn="ctr" rotWithShape="0">
              <a:srgbClr val="000000">
                <a:alpha val="40000"/>
              </a:srgbClr>
            </a:outerShdw>
          </a:effectLst>
        </p:spPr>
      </p:pic>
      <p:sp>
        <p:nvSpPr>
          <p:cNvPr id="3" name="Title 1">
            <a:extLst>
              <a:ext uri="{FF2B5EF4-FFF2-40B4-BE49-F238E27FC236}">
                <a16:creationId xmlns:a16="http://schemas.microsoft.com/office/drawing/2014/main" id="{2F598B41-A9B7-DDBB-2D59-5C3C376BB04A}"/>
              </a:ext>
            </a:extLst>
          </p:cNvPr>
          <p:cNvSpPr>
            <a:spLocks noGrp="1"/>
          </p:cNvSpPr>
          <p:nvPr>
            <p:ph type="title"/>
          </p:nvPr>
        </p:nvSpPr>
        <p:spPr>
          <a:xfrm>
            <a:off x="1175657" y="365125"/>
            <a:ext cx="10178142"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191534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22EAE0C-F9CD-336F-891B-28B1A56BA0E0}"/>
              </a:ext>
              <a:ext uri="{C183D7F6-B498-43B3-948B-1728B52AA6E4}">
                <adec:decorative xmlns:adec="http://schemas.microsoft.com/office/drawing/2017/decorative" val="1"/>
              </a:ext>
            </a:extLst>
          </p:cNvPr>
          <p:cNvSpPr>
            <a:spLocks noGrp="1"/>
          </p:cNvSpPr>
          <p:nvPr>
            <p:ph type="sldNum" sz="quarter" idx="12"/>
          </p:nvPr>
        </p:nvSpPr>
        <p:spPr/>
        <p:txBody>
          <a:bodyPr/>
          <a:lstStyle/>
          <a:p>
            <a:fld id="{FC94C22D-D015-6649-B5C3-596F33FC97D2}" type="slidenum">
              <a:rPr lang="en-US" smtClean="0"/>
              <a:t>‹#›</a:t>
            </a:fld>
            <a:endParaRPr lang="en-US"/>
          </a:p>
        </p:txBody>
      </p:sp>
      <p:pic>
        <p:nvPicPr>
          <p:cNvPr id="5" name="Picture 4">
            <a:extLst>
              <a:ext uri="{FF2B5EF4-FFF2-40B4-BE49-F238E27FC236}">
                <a16:creationId xmlns:a16="http://schemas.microsoft.com/office/drawing/2014/main" id="{42B53C4B-3F45-77E1-3EC7-08F5A0BCB909}"/>
              </a:ex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4012" y="6343650"/>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27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37908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5965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74C65-8E5B-B5F4-B95C-2F6491C36E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D3D34A-878B-D4CF-1A3C-F8BF232968CB}"/>
              </a:ext>
            </a:extLst>
          </p:cNvPr>
          <p:cNvSpPr>
            <a:spLocks noGrp="1"/>
          </p:cNvSpPr>
          <p:nvPr>
            <p:ph type="body" idx="1"/>
          </p:nvPr>
        </p:nvSpPr>
        <p:spPr>
          <a:xfrm>
            <a:off x="838200" y="1825625"/>
            <a:ext cx="10515600" cy="44314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3CF2AB57-4FB0-22F6-B9D0-E02FFA0A5995}"/>
              </a:ext>
              <a:ext uri="{C183D7F6-B498-43B3-948B-1728B52AA6E4}">
                <adec:decorative xmlns:adec="http://schemas.microsoft.com/office/drawing/2017/decorative" val="1"/>
              </a:ext>
            </a:extLst>
          </p:cNvPr>
          <p:cNvSpPr>
            <a:spLocks noGrp="1"/>
          </p:cNvSpPr>
          <p:nvPr>
            <p:ph type="sldNum" sz="quarter" idx="4"/>
          </p:nvPr>
        </p:nvSpPr>
        <p:spPr>
          <a:xfrm>
            <a:off x="8610600" y="6392046"/>
            <a:ext cx="2743200" cy="329429"/>
          </a:xfrm>
          <a:prstGeom prst="rect">
            <a:avLst/>
          </a:prstGeom>
        </p:spPr>
        <p:txBody>
          <a:bodyPr vert="horz" lIns="91440" tIns="45720" rIns="91440" bIns="45720" rtlCol="0" anchor="ctr"/>
          <a:lstStyle>
            <a:lvl1pPr algn="r">
              <a:defRPr sz="1200">
                <a:solidFill>
                  <a:schemeClr val="tx1">
                    <a:tint val="75000"/>
                  </a:schemeClr>
                </a:solidFill>
              </a:defRPr>
            </a:lvl1pPr>
          </a:lstStyle>
          <a:p>
            <a:fld id="{FC94C22D-D015-6649-B5C3-596F33FC97D2}" type="slidenum">
              <a:rPr lang="en-US" smtClean="0"/>
              <a:t>‹#›</a:t>
            </a:fld>
            <a:endParaRPr lang="en-US"/>
          </a:p>
        </p:txBody>
      </p:sp>
    </p:spTree>
    <p:extLst>
      <p:ext uri="{BB962C8B-B14F-4D97-AF65-F5344CB8AC3E}">
        <p14:creationId xmlns:p14="http://schemas.microsoft.com/office/powerpoint/2010/main" val="3505880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txStyles>
    <p:titleStyle>
      <a:lvl1pPr algn="l" defTabSz="914400" rtl="0" eaLnBrk="1" latinLnBrk="0" hangingPunct="1">
        <a:lnSpc>
          <a:spcPct val="90000"/>
        </a:lnSpc>
        <a:spcBef>
          <a:spcPct val="0"/>
        </a:spcBef>
        <a:buNone/>
        <a:defRPr sz="36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www.usf.edu/engagement/documents/resourceguideforfacultyrev-11-05-10.pdf"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hyperlink" Target="http://www.usf.edu/engagement/documents/agency-training-information-2008.pdf" TargetMode="External"/><Relationship Id="rId5" Type="http://schemas.openxmlformats.org/officeDocument/2006/relationships/hyperlink" Target="http://www.usf.edu/engagement/documents/weber-state-u-toolkit.pdf" TargetMode="External"/><Relationship Id="rId4" Type="http://schemas.openxmlformats.org/officeDocument/2006/relationships/hyperlink" Target="http://www.usf.edu/engagement/documents/faculty-handbook-12-001.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go.boarddocs.com/ca/cccchan/Board.nsf/files/CG3R2N6B41DB/$file/work-experience-education-regulatory-text-a11y(871920.1).pdf"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www.dol.gov/agencies/whd/fact-sheets/71-flsa-internships" TargetMode="External"/><Relationship Id="rId3" Type="http://schemas.openxmlformats.org/officeDocument/2006/relationships/hyperlink" Target="https://www.usf.edu/engagement/documents/resourceguideforfacultyrev-11-05-10.pdf" TargetMode="External"/><Relationship Id="rId7" Type="http://schemas.openxmlformats.org/officeDocument/2006/relationships/hyperlink" Target="https://www.dol.gov/agencies/whd/fact-sheets/71-flsa-internships."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hyperlink" Target="https://www.usf.edu/engagement/documents/agency-training-information-2008.pdf" TargetMode="External"/><Relationship Id="rId5" Type="http://schemas.openxmlformats.org/officeDocument/2006/relationships/hyperlink" Target="https://www.usf.edu/engagement/documents/weber-state-u-toolkit.pdf" TargetMode="External"/><Relationship Id="rId4" Type="http://schemas.openxmlformats.org/officeDocument/2006/relationships/hyperlink" Target="https://www.usf.edu/engagement/documents/faculty-handbook-12-001.pdf" TargetMode="External"/><Relationship Id="rId9" Type="http://schemas.openxmlformats.org/officeDocument/2006/relationships/hyperlink" Target="https://www.ciwea.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9C4B-1E3D-B65B-8796-E8F23029D600}"/>
              </a:ext>
            </a:extLst>
          </p:cNvPr>
          <p:cNvSpPr>
            <a:spLocks noGrp="1"/>
          </p:cNvSpPr>
          <p:nvPr>
            <p:ph type="ctrTitle"/>
          </p:nvPr>
        </p:nvSpPr>
        <p:spPr>
          <a:xfrm>
            <a:off x="834012" y="4169480"/>
            <a:ext cx="10519788" cy="1593670"/>
          </a:xfrm>
        </p:spPr>
        <p:txBody>
          <a:bodyPr/>
          <a:lstStyle/>
          <a:p>
            <a:r>
              <a:rPr lang="en-US" dirty="0"/>
              <a:t>Experiential Learning: Work Based Learning and Service Learning</a:t>
            </a:r>
          </a:p>
        </p:txBody>
      </p:sp>
      <p:sp>
        <p:nvSpPr>
          <p:cNvPr id="3" name="Subtitle 2">
            <a:extLst>
              <a:ext uri="{FF2B5EF4-FFF2-40B4-BE49-F238E27FC236}">
                <a16:creationId xmlns:a16="http://schemas.microsoft.com/office/drawing/2014/main" id="{03B0C48B-CA4D-B279-E56F-F67BB1669EC7}"/>
              </a:ext>
            </a:extLst>
          </p:cNvPr>
          <p:cNvSpPr>
            <a:spLocks noGrp="1"/>
          </p:cNvSpPr>
          <p:nvPr>
            <p:ph type="subTitle" idx="1"/>
          </p:nvPr>
        </p:nvSpPr>
        <p:spPr/>
        <p:txBody>
          <a:bodyPr/>
          <a:lstStyle/>
          <a:p>
            <a:r>
              <a:rPr lang="en-US" dirty="0"/>
              <a:t>What’s the difference? </a:t>
            </a:r>
          </a:p>
          <a:p>
            <a:r>
              <a:rPr lang="en-US" dirty="0"/>
              <a:t>ASCCC Curriculum Institute 2023 </a:t>
            </a:r>
          </a:p>
        </p:txBody>
      </p:sp>
    </p:spTree>
    <p:extLst>
      <p:ext uri="{BB962C8B-B14F-4D97-AF65-F5344CB8AC3E}">
        <p14:creationId xmlns:p14="http://schemas.microsoft.com/office/powerpoint/2010/main" val="3251728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3"/>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spcBef>
                <a:spcPts val="0"/>
              </a:spcBef>
              <a:buClr>
                <a:srgbClr val="115639"/>
              </a:buClr>
              <a:buSzPct val="142857"/>
            </a:pPr>
            <a:r>
              <a:rPr lang="en"/>
              <a:t>Service-learning is a form of experiential education that:</a:t>
            </a:r>
            <a:endParaRPr/>
          </a:p>
        </p:txBody>
      </p:sp>
      <p:sp>
        <p:nvSpPr>
          <p:cNvPr id="130" name="Google Shape;130;p23"/>
          <p:cNvSpPr txBox="1">
            <a:spLocks noGrp="1"/>
          </p:cNvSpPr>
          <p:nvPr>
            <p:ph type="body" idx="4294967295"/>
          </p:nvPr>
        </p:nvSpPr>
        <p:spPr>
          <a:xfrm>
            <a:off x="1380308" y="2063930"/>
            <a:ext cx="9431383" cy="4498795"/>
          </a:xfrm>
          <a:prstGeom prst="rect">
            <a:avLst/>
          </a:prstGeom>
          <a:noFill/>
          <a:ln>
            <a:noFill/>
          </a:ln>
        </p:spPr>
        <p:txBody>
          <a:bodyPr spcFirstLastPara="1" vert="horz" wrap="square" lIns="121900" tIns="60933" rIns="121900" bIns="60933" rtlCol="0" anchor="t" anchorCtr="0">
            <a:normAutofit/>
          </a:bodyPr>
          <a:lstStyle/>
          <a:p>
            <a:pPr marL="457189" indent="-457189">
              <a:spcBef>
                <a:spcPts val="0"/>
              </a:spcBef>
              <a:buClr>
                <a:schemeClr val="dk1"/>
              </a:buClr>
              <a:buSzPct val="177777"/>
              <a:buChar char="●"/>
            </a:pPr>
            <a:r>
              <a:rPr lang="en" dirty="0"/>
              <a:t>is developed, implemented, and evaluated </a:t>
            </a:r>
            <a:r>
              <a:rPr lang="en" b="1" dirty="0">
                <a:solidFill>
                  <a:srgbClr val="006747"/>
                </a:solidFill>
              </a:rPr>
              <a:t>in collaboration with the community</a:t>
            </a:r>
            <a:r>
              <a:rPr lang="en" dirty="0"/>
              <a:t>;</a:t>
            </a:r>
            <a:endParaRPr dirty="0"/>
          </a:p>
          <a:p>
            <a:pPr marL="457189" indent="-457189">
              <a:spcBef>
                <a:spcPts val="789"/>
              </a:spcBef>
              <a:buClr>
                <a:schemeClr val="dk1"/>
              </a:buClr>
              <a:buSzPct val="177777"/>
              <a:buChar char="●"/>
            </a:pPr>
            <a:r>
              <a:rPr lang="en" dirty="0"/>
              <a:t>responds to </a:t>
            </a:r>
            <a:r>
              <a:rPr lang="en" b="1" dirty="0">
                <a:solidFill>
                  <a:srgbClr val="006747"/>
                </a:solidFill>
              </a:rPr>
              <a:t>community-identified concerns</a:t>
            </a:r>
            <a:r>
              <a:rPr lang="en" dirty="0"/>
              <a:t>;</a:t>
            </a:r>
            <a:endParaRPr dirty="0"/>
          </a:p>
          <a:p>
            <a:pPr marL="457189" indent="-457189">
              <a:spcBef>
                <a:spcPts val="789"/>
              </a:spcBef>
              <a:buClr>
                <a:schemeClr val="dk1"/>
              </a:buClr>
              <a:buSzPct val="177777"/>
              <a:buChar char="●"/>
            </a:pPr>
            <a:r>
              <a:rPr lang="en" dirty="0"/>
              <a:t>attempts to </a:t>
            </a:r>
            <a:r>
              <a:rPr lang="en" b="1" dirty="0">
                <a:solidFill>
                  <a:srgbClr val="006747"/>
                </a:solidFill>
              </a:rPr>
              <a:t>balance</a:t>
            </a:r>
            <a:r>
              <a:rPr lang="en" dirty="0"/>
              <a:t> the </a:t>
            </a:r>
            <a:r>
              <a:rPr lang="en" b="1" dirty="0">
                <a:solidFill>
                  <a:srgbClr val="006747"/>
                </a:solidFill>
              </a:rPr>
              <a:t>service</a:t>
            </a:r>
            <a:r>
              <a:rPr lang="en" dirty="0"/>
              <a:t> that is provided and the </a:t>
            </a:r>
            <a:r>
              <a:rPr lang="en" b="1" dirty="0">
                <a:solidFill>
                  <a:srgbClr val="006747"/>
                </a:solidFill>
              </a:rPr>
              <a:t>learning</a:t>
            </a:r>
            <a:r>
              <a:rPr lang="en" dirty="0"/>
              <a:t> that takes place;</a:t>
            </a:r>
            <a:endParaRPr dirty="0"/>
          </a:p>
          <a:p>
            <a:pPr marL="457189" indent="-457189">
              <a:spcBef>
                <a:spcPts val="789"/>
              </a:spcBef>
              <a:buClr>
                <a:schemeClr val="dk1"/>
              </a:buClr>
              <a:buSzPct val="177777"/>
              <a:buChar char="●"/>
            </a:pPr>
            <a:r>
              <a:rPr lang="en" dirty="0"/>
              <a:t>enhances the curriculum by extending learning beyond the classroom and allowing students to </a:t>
            </a:r>
            <a:r>
              <a:rPr lang="en" b="1" dirty="0">
                <a:solidFill>
                  <a:srgbClr val="006747"/>
                </a:solidFill>
              </a:rPr>
              <a:t>apply what they’ve learned to real-world situations</a:t>
            </a:r>
            <a:r>
              <a:rPr lang="en" dirty="0"/>
              <a:t>; and </a:t>
            </a:r>
            <a:endParaRPr dirty="0"/>
          </a:p>
          <a:p>
            <a:pPr marL="457189" indent="-457189">
              <a:spcBef>
                <a:spcPts val="789"/>
              </a:spcBef>
              <a:buClr>
                <a:schemeClr val="dk1"/>
              </a:buClr>
              <a:buSzPct val="177777"/>
              <a:buChar char="●"/>
            </a:pPr>
            <a:r>
              <a:rPr lang="en" dirty="0"/>
              <a:t>provides opportunities for </a:t>
            </a:r>
            <a:r>
              <a:rPr lang="en" b="1" dirty="0">
                <a:solidFill>
                  <a:srgbClr val="006747"/>
                </a:solidFill>
              </a:rPr>
              <a:t>critical reflection</a:t>
            </a:r>
            <a:r>
              <a:rPr lang="en" dirty="0"/>
              <a:t>.</a:t>
            </a:r>
            <a:endParaRPr dirty="0"/>
          </a:p>
          <a:p>
            <a:pPr marL="457189" indent="-206582">
              <a:spcBef>
                <a:spcPts val="789"/>
              </a:spcBef>
              <a:spcAft>
                <a:spcPts val="1600"/>
              </a:spcAft>
              <a:buClr>
                <a:schemeClr val="dk1"/>
              </a:buClr>
              <a:buSzPct val="177777"/>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spcBef>
                <a:spcPts val="0"/>
              </a:spcBef>
              <a:buClr>
                <a:srgbClr val="115639"/>
              </a:buClr>
              <a:buSzPct val="142857"/>
            </a:pPr>
            <a:r>
              <a:rPr lang="en" dirty="0"/>
              <a:t>What elements should a service-learning syllabus contain?</a:t>
            </a:r>
            <a:endParaRPr dirty="0"/>
          </a:p>
        </p:txBody>
      </p:sp>
      <p:sp>
        <p:nvSpPr>
          <p:cNvPr id="143" name="Google Shape;143;p25"/>
          <p:cNvSpPr txBox="1">
            <a:spLocks noGrp="1"/>
          </p:cNvSpPr>
          <p:nvPr>
            <p:ph type="body" idx="4294967295"/>
          </p:nvPr>
        </p:nvSpPr>
        <p:spPr>
          <a:xfrm>
            <a:off x="1175656" y="1600200"/>
            <a:ext cx="9797143" cy="4872038"/>
          </a:xfrm>
          <a:prstGeom prst="rect">
            <a:avLst/>
          </a:prstGeom>
          <a:noFill/>
          <a:ln>
            <a:noFill/>
          </a:ln>
        </p:spPr>
        <p:txBody>
          <a:bodyPr spcFirstLastPara="1" vert="horz" wrap="square" lIns="121900" tIns="60933" rIns="121900" bIns="60933" rtlCol="0" anchor="t" anchorCtr="0">
            <a:normAutofit fontScale="92500" lnSpcReduction="10000"/>
          </a:bodyPr>
          <a:lstStyle/>
          <a:p>
            <a:pPr marL="0" indent="0">
              <a:spcBef>
                <a:spcPts val="469"/>
              </a:spcBef>
              <a:buClr>
                <a:schemeClr val="dk1"/>
              </a:buClr>
              <a:buSzPct val="177777"/>
              <a:buNone/>
            </a:pPr>
            <a:endParaRPr dirty="0"/>
          </a:p>
          <a:p>
            <a:pPr marL="457189" indent="-457189">
              <a:spcBef>
                <a:spcPts val="469"/>
              </a:spcBef>
              <a:buClr>
                <a:schemeClr val="dk1"/>
              </a:buClr>
              <a:buSzPct val="177777"/>
              <a:buChar char="●"/>
            </a:pPr>
            <a:r>
              <a:rPr lang="en" dirty="0"/>
              <a:t>include service as an expressed goal;</a:t>
            </a:r>
            <a:endParaRPr dirty="0"/>
          </a:p>
          <a:p>
            <a:pPr marL="457189" indent="-457189">
              <a:spcBef>
                <a:spcPts val="469"/>
              </a:spcBef>
              <a:buClr>
                <a:schemeClr val="dk1"/>
              </a:buClr>
              <a:buSzPct val="177777"/>
              <a:buChar char="●"/>
            </a:pPr>
            <a:r>
              <a:rPr lang="en" dirty="0"/>
              <a:t>clearly describe how the service experience will be measured and what will measured;</a:t>
            </a:r>
            <a:endParaRPr dirty="0"/>
          </a:p>
          <a:p>
            <a:pPr marL="457189" indent="-457189">
              <a:spcBef>
                <a:spcPts val="469"/>
              </a:spcBef>
              <a:buClr>
                <a:schemeClr val="dk1"/>
              </a:buClr>
              <a:buSzPct val="177777"/>
              <a:buChar char="●"/>
            </a:pPr>
            <a:r>
              <a:rPr lang="en" dirty="0"/>
              <a:t>describe the nature of the service placement and/or project;</a:t>
            </a:r>
            <a:endParaRPr dirty="0"/>
          </a:p>
          <a:p>
            <a:pPr marL="457189" indent="-457189">
              <a:spcBef>
                <a:spcPts val="469"/>
              </a:spcBef>
              <a:buClr>
                <a:schemeClr val="dk1"/>
              </a:buClr>
              <a:buSzPct val="177777"/>
              <a:buChar char="●"/>
            </a:pPr>
            <a:r>
              <a:rPr lang="en" dirty="0"/>
              <a:t>specify the roles and responsibilities of students in the placement and/or service project, (e.g., transportation, time requirements, community contacts, etc.); </a:t>
            </a:r>
            <a:endParaRPr dirty="0"/>
          </a:p>
          <a:p>
            <a:pPr marL="457189" indent="-457189">
              <a:spcBef>
                <a:spcPts val="469"/>
              </a:spcBef>
              <a:buClr>
                <a:schemeClr val="dk1"/>
              </a:buClr>
              <a:buSzPct val="177777"/>
              <a:buChar char="●"/>
            </a:pPr>
            <a:r>
              <a:rPr lang="en" dirty="0"/>
              <a:t>define the need(s) the service placement meets;</a:t>
            </a:r>
            <a:endParaRPr dirty="0"/>
          </a:p>
          <a:p>
            <a:pPr marL="457189" indent="-457189">
              <a:spcBef>
                <a:spcPts val="469"/>
              </a:spcBef>
              <a:buClr>
                <a:schemeClr val="dk1"/>
              </a:buClr>
              <a:buSzPct val="177777"/>
              <a:buChar char="●"/>
            </a:pPr>
            <a:r>
              <a:rPr lang="en" dirty="0"/>
              <a:t>specify how students will be expected to demonstrate what they have learned in the placement/project (journal, papers, presentations); </a:t>
            </a:r>
            <a:endParaRPr dirty="0"/>
          </a:p>
          <a:p>
            <a:pPr marL="457189" indent="-457189">
              <a:spcBef>
                <a:spcPts val="469"/>
              </a:spcBef>
              <a:buClr>
                <a:schemeClr val="dk1"/>
              </a:buClr>
              <a:buSzPct val="177777"/>
              <a:buChar char="●"/>
            </a:pPr>
            <a:r>
              <a:rPr lang="en" dirty="0"/>
              <a:t>present course assignments that link the service placement and the course content;</a:t>
            </a:r>
            <a:endParaRPr dirty="0"/>
          </a:p>
          <a:p>
            <a:pPr marL="457189" indent="-457189">
              <a:spcBef>
                <a:spcPts val="469"/>
              </a:spcBef>
              <a:buClr>
                <a:schemeClr val="dk1"/>
              </a:buClr>
              <a:buSzPct val="177777"/>
              <a:buChar char="●"/>
            </a:pPr>
            <a:r>
              <a:rPr lang="en" dirty="0"/>
              <a:t>include a description of the reflective process;</a:t>
            </a:r>
            <a:endParaRPr dirty="0"/>
          </a:p>
          <a:p>
            <a:pPr marL="457189" indent="-457189">
              <a:spcBef>
                <a:spcPts val="469"/>
              </a:spcBef>
              <a:spcAft>
                <a:spcPts val="1600"/>
              </a:spcAft>
              <a:buClr>
                <a:schemeClr val="dk1"/>
              </a:buClr>
              <a:buSzPct val="177777"/>
              <a:buChar char="●"/>
            </a:pPr>
            <a:r>
              <a:rPr lang="en" dirty="0"/>
              <a:t>and include a description of the expectations for the public dissemination of students’ work. </a:t>
            </a:r>
            <a:endParaRPr dirty="0"/>
          </a:p>
        </p:txBody>
      </p:sp>
      <p:sp>
        <p:nvSpPr>
          <p:cNvPr id="144" name="Google Shape;144;p25"/>
          <p:cNvSpPr txBox="1">
            <a:spLocks noGrp="1"/>
          </p:cNvSpPr>
          <p:nvPr>
            <p:ph type="ftr" idx="11"/>
          </p:nvPr>
        </p:nvSpPr>
        <p:spPr>
          <a:xfrm>
            <a:off x="2094614" y="6156251"/>
            <a:ext cx="7514524" cy="696987"/>
          </a:xfrm>
          <a:prstGeom prst="rect">
            <a:avLst/>
          </a:prstGeom>
          <a:noFill/>
          <a:ln>
            <a:noFill/>
          </a:ln>
        </p:spPr>
        <p:txBody>
          <a:bodyPr spcFirstLastPara="1" wrap="square" lIns="121900" tIns="60933" rIns="121900" bIns="60933" anchor="t" anchorCtr="0">
            <a:noAutofit/>
          </a:bodyPr>
          <a:lstStyle/>
          <a:p>
            <a:r>
              <a:rPr lang="en" sz="1467" dirty="0"/>
              <a:t>* From Heffernan, K. (2001). Fundamentals of Service-Learning Course Construction. Providence, RI: Campus Compact.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prstGeom prst="rect">
            <a:avLst/>
          </a:prstGeom>
          <a:noFill/>
          <a:ln>
            <a:noFill/>
          </a:ln>
        </p:spPr>
        <p:txBody>
          <a:bodyPr spcFirstLastPara="1" vert="horz" wrap="square" lIns="121900" tIns="60933" rIns="121900" bIns="60933" rtlCol="0" anchor="ctr" anchorCtr="0">
            <a:noAutofit/>
          </a:bodyPr>
          <a:lstStyle/>
          <a:p>
            <a:pPr>
              <a:spcBef>
                <a:spcPts val="0"/>
              </a:spcBef>
              <a:buClr>
                <a:srgbClr val="115639"/>
              </a:buClr>
              <a:buSzPts val="2800"/>
            </a:pPr>
            <a:r>
              <a:rPr lang="en" sz="3467" dirty="0"/>
              <a:t>Examples of toolkits or handbooks that other colleges and universities have put together</a:t>
            </a:r>
            <a:endParaRPr sz="3467" dirty="0"/>
          </a:p>
        </p:txBody>
      </p:sp>
      <p:sp>
        <p:nvSpPr>
          <p:cNvPr id="150" name="Google Shape;150;p26"/>
          <p:cNvSpPr txBox="1">
            <a:spLocks noGrp="1"/>
          </p:cNvSpPr>
          <p:nvPr>
            <p:ph type="body" idx="4294967295"/>
          </p:nvPr>
        </p:nvSpPr>
        <p:spPr>
          <a:xfrm>
            <a:off x="1175657" y="2043406"/>
            <a:ext cx="10178142" cy="3212419"/>
          </a:xfrm>
          <a:prstGeom prst="rect">
            <a:avLst/>
          </a:prstGeom>
          <a:noFill/>
          <a:ln>
            <a:noFill/>
          </a:ln>
        </p:spPr>
        <p:txBody>
          <a:bodyPr spcFirstLastPara="1" vert="horz" wrap="square" lIns="121900" tIns="60933" rIns="121900" bIns="60933" rtlCol="0" anchor="t" anchorCtr="0">
            <a:normAutofit/>
          </a:bodyPr>
          <a:lstStyle/>
          <a:p>
            <a:pPr marL="457189" indent="-457189">
              <a:spcBef>
                <a:spcPts val="0"/>
              </a:spcBef>
              <a:buClr>
                <a:schemeClr val="dk1"/>
              </a:buClr>
              <a:buSzPts val="3200"/>
              <a:buChar char="●"/>
            </a:pPr>
            <a:r>
              <a:rPr lang="en" u="sng" dirty="0">
                <a:solidFill>
                  <a:schemeClr val="hlink"/>
                </a:solidFill>
                <a:hlinkClick r:id="rId3"/>
              </a:rPr>
              <a:t>Service Learning Curriculum Development Resource Guide for Faculty</a:t>
            </a:r>
            <a:r>
              <a:rPr lang="en" dirty="0"/>
              <a:t>, California State University, Long Beach </a:t>
            </a:r>
            <a:endParaRPr dirty="0"/>
          </a:p>
          <a:p>
            <a:pPr marL="457189" indent="-457189">
              <a:spcBef>
                <a:spcPts val="853"/>
              </a:spcBef>
              <a:buClr>
                <a:schemeClr val="dk1"/>
              </a:buClr>
              <a:buSzPts val="3200"/>
              <a:buChar char="●"/>
            </a:pPr>
            <a:r>
              <a:rPr lang="en" u="sng" dirty="0">
                <a:solidFill>
                  <a:schemeClr val="hlink"/>
                </a:solidFill>
                <a:hlinkClick r:id="rId4"/>
              </a:rPr>
              <a:t>Faculty Guide to Service-Learning</a:t>
            </a:r>
            <a:r>
              <a:rPr lang="en" dirty="0"/>
              <a:t>, Miami-Dade Community College </a:t>
            </a:r>
            <a:endParaRPr dirty="0"/>
          </a:p>
          <a:p>
            <a:pPr marL="457189" indent="-457189">
              <a:spcBef>
                <a:spcPts val="853"/>
              </a:spcBef>
              <a:buClr>
                <a:schemeClr val="dk1"/>
              </a:buClr>
              <a:buSzPts val="3200"/>
              <a:buChar char="●"/>
            </a:pPr>
            <a:r>
              <a:rPr lang="en" u="sng" dirty="0">
                <a:solidFill>
                  <a:schemeClr val="hlink"/>
                </a:solidFill>
                <a:hlinkClick r:id="rId5"/>
              </a:rPr>
              <a:t>Community-Based Learning Toolkit for Faculty and Staff</a:t>
            </a:r>
            <a:r>
              <a:rPr lang="en" dirty="0"/>
              <a:t>, Weber State University </a:t>
            </a:r>
            <a:endParaRPr dirty="0"/>
          </a:p>
          <a:p>
            <a:pPr marL="457189" indent="-457189">
              <a:spcBef>
                <a:spcPts val="853"/>
              </a:spcBef>
              <a:buClr>
                <a:schemeClr val="dk1"/>
              </a:buClr>
              <a:buSzPts val="3200"/>
              <a:buChar char="●"/>
            </a:pPr>
            <a:r>
              <a:rPr lang="en" u="sng" dirty="0">
                <a:solidFill>
                  <a:schemeClr val="hlink"/>
                </a:solidFill>
                <a:hlinkClick r:id="rId6"/>
              </a:rPr>
              <a:t>Service-Learning Community Partner Workshop</a:t>
            </a:r>
            <a:r>
              <a:rPr lang="en" dirty="0"/>
              <a:t>, Miami Dade College </a:t>
            </a:r>
            <a:endParaRPr dirty="0"/>
          </a:p>
          <a:p>
            <a:pPr marL="457189" indent="-186262">
              <a:spcBef>
                <a:spcPts val="853"/>
              </a:spcBef>
              <a:spcAft>
                <a:spcPts val="1600"/>
              </a:spcAft>
              <a:buClr>
                <a:schemeClr val="dk1"/>
              </a:buClr>
              <a:buSzPts val="32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1175657" y="76199"/>
            <a:ext cx="10178142" cy="1614489"/>
          </a:xfrm>
          <a:prstGeom prst="rect">
            <a:avLst/>
          </a:prstGeom>
          <a:noFill/>
          <a:ln>
            <a:noFill/>
          </a:ln>
        </p:spPr>
        <p:txBody>
          <a:bodyPr spcFirstLastPara="1" vert="horz" wrap="square" lIns="121900" tIns="60933" rIns="121900" bIns="60933" rtlCol="0" anchor="ctr" anchorCtr="0">
            <a:normAutofit/>
          </a:bodyPr>
          <a:lstStyle/>
          <a:p>
            <a:pPr>
              <a:spcBef>
                <a:spcPts val="0"/>
              </a:spcBef>
              <a:buClr>
                <a:srgbClr val="115639"/>
              </a:buClr>
              <a:buSzPts val="3200"/>
            </a:pPr>
            <a:r>
              <a:rPr lang="en" sz="4267" dirty="0"/>
              <a:t>Key characteristics of high-quality reflection</a:t>
            </a:r>
            <a:endParaRPr dirty="0"/>
          </a:p>
        </p:txBody>
      </p:sp>
      <p:sp>
        <p:nvSpPr>
          <p:cNvPr id="157" name="Google Shape;157;p27"/>
          <p:cNvSpPr txBox="1">
            <a:spLocks noGrp="1"/>
          </p:cNvSpPr>
          <p:nvPr>
            <p:ph type="body" idx="4294967295"/>
          </p:nvPr>
        </p:nvSpPr>
        <p:spPr>
          <a:xfrm>
            <a:off x="1496784" y="1463041"/>
            <a:ext cx="10178141" cy="5029834"/>
          </a:xfrm>
          <a:prstGeom prst="rect">
            <a:avLst/>
          </a:prstGeom>
          <a:noFill/>
          <a:ln>
            <a:noFill/>
          </a:ln>
        </p:spPr>
        <p:txBody>
          <a:bodyPr spcFirstLastPara="1" vert="horz" wrap="square" lIns="121900" tIns="60933" rIns="121900" bIns="60933" rtlCol="0" anchor="t" anchorCtr="0">
            <a:normAutofit fontScale="85000" lnSpcReduction="20000"/>
          </a:bodyPr>
          <a:lstStyle/>
          <a:p>
            <a:pPr marL="457189" indent="-457189">
              <a:spcBef>
                <a:spcPts val="0"/>
              </a:spcBef>
              <a:buClr>
                <a:schemeClr val="dk1"/>
              </a:buClr>
              <a:buSzPct val="177777"/>
              <a:buChar char="●"/>
            </a:pPr>
            <a:r>
              <a:rPr lang="en" dirty="0"/>
              <a:t>Reflection activities are implemented </a:t>
            </a:r>
            <a:r>
              <a:rPr lang="en" b="1" dirty="0"/>
              <a:t>continuously </a:t>
            </a:r>
            <a:r>
              <a:rPr lang="en" dirty="0"/>
              <a:t>throughout the course.</a:t>
            </a:r>
            <a:endParaRPr dirty="0"/>
          </a:p>
          <a:p>
            <a:pPr marL="609585" lvl="1" indent="0">
              <a:spcBef>
                <a:spcPts val="411"/>
              </a:spcBef>
              <a:buClr>
                <a:schemeClr val="dk1"/>
              </a:buClr>
              <a:buSzPct val="200000"/>
              <a:buNone/>
            </a:pPr>
            <a:r>
              <a:rPr lang="en" dirty="0"/>
              <a:t>Multiple opportunities for reflection before, during, and after community experiences prepare students to engage effectively in community work and invite them to explore the questions, challenges, and insights that arise over time. </a:t>
            </a:r>
            <a:endParaRPr dirty="0"/>
          </a:p>
          <a:p>
            <a:pPr marL="990575" lvl="1" indent="-250606">
              <a:spcBef>
                <a:spcPts val="411"/>
              </a:spcBef>
              <a:buClr>
                <a:schemeClr val="dk1"/>
              </a:buClr>
              <a:buSzPct val="200000"/>
              <a:buNone/>
            </a:pPr>
            <a:endParaRPr dirty="0"/>
          </a:p>
          <a:p>
            <a:pPr marL="457189" indent="-457189">
              <a:spcBef>
                <a:spcPts val="469"/>
              </a:spcBef>
              <a:buClr>
                <a:schemeClr val="dk1"/>
              </a:buClr>
              <a:buSzPct val="177777"/>
              <a:buChar char="●"/>
            </a:pPr>
            <a:r>
              <a:rPr lang="en" dirty="0"/>
              <a:t>Reflection activities are </a:t>
            </a:r>
            <a:r>
              <a:rPr lang="en" b="1" dirty="0"/>
              <a:t>connected </a:t>
            </a:r>
            <a:r>
              <a:rPr lang="en" dirty="0"/>
              <a:t>to course goals and objectives.</a:t>
            </a:r>
            <a:endParaRPr dirty="0"/>
          </a:p>
          <a:p>
            <a:pPr marL="609585" lvl="1" indent="0">
              <a:spcBef>
                <a:spcPts val="411"/>
              </a:spcBef>
              <a:buClr>
                <a:schemeClr val="dk1"/>
              </a:buClr>
              <a:buSzPct val="200000"/>
              <a:buNone/>
            </a:pPr>
            <a:r>
              <a:rPr lang="en" dirty="0"/>
              <a:t>Reflection is deliberately integrative, designed to meet desired outcomes such as deep understanding and application of course material and development of particular skills (e.g., communication, teamwork, problem-solving) or attitudes and dispositions (e.g., sense of efficacy, ongoing commitment to civic engagement). </a:t>
            </a:r>
            <a:endParaRPr dirty="0"/>
          </a:p>
          <a:p>
            <a:pPr marL="990575" lvl="1" indent="-250606">
              <a:spcBef>
                <a:spcPts val="411"/>
              </a:spcBef>
              <a:buClr>
                <a:schemeClr val="dk1"/>
              </a:buClr>
              <a:buSzPct val="200000"/>
              <a:buNone/>
            </a:pPr>
            <a:endParaRPr dirty="0"/>
          </a:p>
          <a:p>
            <a:pPr marL="457189" indent="-457189">
              <a:spcBef>
                <a:spcPts val="469"/>
              </a:spcBef>
              <a:buClr>
                <a:schemeClr val="dk1"/>
              </a:buClr>
              <a:buSzPct val="177777"/>
              <a:buChar char="●"/>
            </a:pPr>
            <a:r>
              <a:rPr lang="en" dirty="0"/>
              <a:t>Reflection activities are </a:t>
            </a:r>
            <a:r>
              <a:rPr lang="en" b="1" dirty="0"/>
              <a:t>challenging</a:t>
            </a:r>
            <a:r>
              <a:rPr lang="en" dirty="0"/>
              <a:t>, requiring students to think critically.</a:t>
            </a:r>
            <a:endParaRPr dirty="0"/>
          </a:p>
          <a:p>
            <a:pPr marL="609585" lvl="1" indent="0">
              <a:spcBef>
                <a:spcPts val="411"/>
              </a:spcBef>
              <a:buClr>
                <a:schemeClr val="dk1"/>
              </a:buClr>
              <a:buSzPct val="200000"/>
              <a:buNone/>
            </a:pPr>
            <a:r>
              <a:rPr lang="en" dirty="0"/>
              <a:t>Effective reflection creates a safe space without being so comfortable that assumptions or opinions go unexamined; it is essential to foster open inquiry, encouraging students to express and consider multiple perspectives in an environment, and stressing the values of civil discourse, reasoned analysis, and reflective judgment. </a:t>
            </a:r>
            <a:endParaRPr dirty="0"/>
          </a:p>
          <a:p>
            <a:pPr marL="990575" lvl="1" indent="-250606">
              <a:spcBef>
                <a:spcPts val="411"/>
              </a:spcBef>
              <a:buClr>
                <a:schemeClr val="dk1"/>
              </a:buClr>
              <a:buSzPct val="200000"/>
              <a:buNone/>
            </a:pPr>
            <a:endParaRPr dirty="0"/>
          </a:p>
          <a:p>
            <a:pPr marL="457189" indent="-457189">
              <a:spcBef>
                <a:spcPts val="469"/>
              </a:spcBef>
              <a:buClr>
                <a:schemeClr val="dk1"/>
              </a:buClr>
              <a:buSzPct val="177777"/>
              <a:buChar char="●"/>
            </a:pPr>
            <a:r>
              <a:rPr lang="en" dirty="0"/>
              <a:t>Reflection activities are </a:t>
            </a:r>
            <a:r>
              <a:rPr lang="en" b="1" dirty="0"/>
              <a:t>contextualized.</a:t>
            </a:r>
            <a:endParaRPr dirty="0"/>
          </a:p>
          <a:p>
            <a:pPr marL="609585" lvl="1" indent="0">
              <a:spcBef>
                <a:spcPts val="411"/>
              </a:spcBef>
              <a:buClr>
                <a:schemeClr val="dk1"/>
              </a:buClr>
              <a:buSzPct val="200000"/>
              <a:buNone/>
            </a:pPr>
            <a:r>
              <a:rPr lang="en" dirty="0"/>
              <a:t>Meaningful reflection addresses the course content and immediate community experience in ways appropriate to the larger curricular and community contexts, as well as students’ knowledge, learning styles, and backgrounds. </a:t>
            </a:r>
            <a:endParaRPr dirty="0"/>
          </a:p>
          <a:p>
            <a:pPr marL="457189" indent="-308179">
              <a:spcBef>
                <a:spcPts val="469"/>
              </a:spcBef>
              <a:spcAft>
                <a:spcPts val="1600"/>
              </a:spcAft>
              <a:buClr>
                <a:schemeClr val="dk1"/>
              </a:buClr>
              <a:buSzPct val="177777"/>
              <a:buNone/>
            </a:pPr>
            <a:endParaRPr dirty="0"/>
          </a:p>
        </p:txBody>
      </p:sp>
      <p:sp>
        <p:nvSpPr>
          <p:cNvPr id="158" name="Google Shape;158;p27"/>
          <p:cNvSpPr txBox="1">
            <a:spLocks noGrp="1"/>
          </p:cNvSpPr>
          <p:nvPr>
            <p:ph type="ftr" idx="11"/>
          </p:nvPr>
        </p:nvSpPr>
        <p:spPr>
          <a:xfrm>
            <a:off x="2220686" y="6191794"/>
            <a:ext cx="7634514" cy="590007"/>
          </a:xfrm>
          <a:prstGeom prst="rect">
            <a:avLst/>
          </a:prstGeom>
          <a:noFill/>
          <a:ln>
            <a:noFill/>
          </a:ln>
        </p:spPr>
        <p:txBody>
          <a:bodyPr spcFirstLastPara="1" wrap="square" lIns="121900" tIns="60933" rIns="121900" bIns="60933" anchor="t" anchorCtr="0">
            <a:noAutofit/>
          </a:bodyPr>
          <a:lstStyle/>
          <a:p>
            <a:r>
              <a:rPr lang="en" sz="1600" dirty="0"/>
              <a:t>* From Practitioner’s Guide to Reflection in Service-Learning by Janet Eyler, Dwight E. Giles Jr., and Angela Schmiede</a:t>
            </a:r>
            <a:endParaRPr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Curriculum in Experiential Learning </a:t>
            </a:r>
            <a:endParaRPr/>
          </a:p>
        </p:txBody>
      </p:sp>
      <p:sp>
        <p:nvSpPr>
          <p:cNvPr id="164" name="Google Shape;164;p28"/>
          <p:cNvSpPr txBox="1">
            <a:spLocks noGrp="1"/>
          </p:cNvSpPr>
          <p:nvPr>
            <p:ph type="body" idx="4294967295"/>
          </p:nvPr>
        </p:nvSpPr>
        <p:spPr>
          <a:xfrm>
            <a:off x="1182006" y="1536700"/>
            <a:ext cx="10178143" cy="4554538"/>
          </a:xfrm>
          <a:prstGeom prst="rect">
            <a:avLst/>
          </a:prstGeom>
        </p:spPr>
        <p:txBody>
          <a:bodyPr spcFirstLastPara="1" vert="horz" wrap="square" lIns="121900" tIns="121900" rIns="121900" bIns="121900" rtlCol="0" anchor="t" anchorCtr="0">
            <a:normAutofit/>
          </a:bodyPr>
          <a:lstStyle/>
          <a:p>
            <a:r>
              <a:rPr lang="en" dirty="0"/>
              <a:t>WEE courses? (currently CWEE)</a:t>
            </a:r>
            <a:endParaRPr dirty="0"/>
          </a:p>
          <a:p>
            <a:r>
              <a:rPr lang="en" dirty="0"/>
              <a:t>Hours and credits</a:t>
            </a:r>
            <a:endParaRPr dirty="0"/>
          </a:p>
          <a:p>
            <a:r>
              <a:rPr lang="en" dirty="0"/>
              <a:t>Paid or non-paid</a:t>
            </a:r>
            <a:endParaRPr dirty="0"/>
          </a:p>
          <a:p>
            <a:r>
              <a:rPr lang="en" dirty="0"/>
              <a:t>Developing objectives for the course </a:t>
            </a:r>
            <a:endParaRPr dirty="0"/>
          </a:p>
          <a:p>
            <a:r>
              <a:rPr lang="en" dirty="0"/>
              <a:t>Developing objectives for the opportunity (measure of success)</a:t>
            </a:r>
            <a:endParaRPr dirty="0"/>
          </a:p>
          <a:p>
            <a:r>
              <a:rPr lang="en" dirty="0"/>
              <a:t>Assessing student learning through a final project (reflection and new goal setting)</a:t>
            </a:r>
            <a:endParaRPr dirty="0"/>
          </a:p>
          <a:p>
            <a:pPr indent="0">
              <a:spcBef>
                <a:spcPts val="1600"/>
              </a:spcBef>
              <a:spcAft>
                <a:spcPts val="16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9"/>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Role of Faculty and Senates in Experiential Learning </a:t>
            </a:r>
            <a:endParaRPr/>
          </a:p>
        </p:txBody>
      </p:sp>
      <p:sp>
        <p:nvSpPr>
          <p:cNvPr id="170" name="Google Shape;170;p29"/>
          <p:cNvSpPr txBox="1">
            <a:spLocks noGrp="1"/>
          </p:cNvSpPr>
          <p:nvPr>
            <p:ph type="body" idx="4294967295"/>
          </p:nvPr>
        </p:nvSpPr>
        <p:spPr>
          <a:xfrm>
            <a:off x="1182006" y="1536700"/>
            <a:ext cx="10178143" cy="4554538"/>
          </a:xfrm>
          <a:prstGeom prst="rect">
            <a:avLst/>
          </a:prstGeom>
        </p:spPr>
        <p:txBody>
          <a:bodyPr spcFirstLastPara="1" vert="horz" wrap="square" lIns="121900" tIns="121900" rIns="121900" bIns="121900" rtlCol="0" anchor="t" anchorCtr="0">
            <a:normAutofit/>
          </a:bodyPr>
          <a:lstStyle/>
          <a:p>
            <a:r>
              <a:rPr lang="en" dirty="0"/>
              <a:t>Title 5, District Plan, and AP’s / BP’s (Revised regulations)</a:t>
            </a:r>
            <a:endParaRPr dirty="0"/>
          </a:p>
          <a:p>
            <a:r>
              <a:rPr lang="en" dirty="0"/>
              <a:t>Faculty </a:t>
            </a:r>
            <a:r>
              <a:rPr lang="en" b="1" dirty="0"/>
              <a:t>support</a:t>
            </a:r>
            <a:r>
              <a:rPr lang="en" dirty="0"/>
              <a:t> for students and employers</a:t>
            </a:r>
            <a:endParaRPr dirty="0"/>
          </a:p>
          <a:p>
            <a:r>
              <a:rPr lang="en" dirty="0"/>
              <a:t>Development and employer relations</a:t>
            </a:r>
            <a:endParaRPr dirty="0"/>
          </a:p>
          <a:p>
            <a:r>
              <a:rPr lang="en" dirty="0"/>
              <a:t>Marketing</a:t>
            </a:r>
            <a:endParaRPr dirty="0"/>
          </a:p>
          <a:p>
            <a:r>
              <a:rPr lang="en" dirty="0"/>
              <a:t>Preparing students through hard and soft skill development</a:t>
            </a:r>
            <a:endParaRPr dirty="0"/>
          </a:p>
          <a:p>
            <a:r>
              <a:rPr lang="en" dirty="0"/>
              <a:t>Curriculum/Teaching/Assignments </a:t>
            </a:r>
            <a:endParaRPr dirty="0"/>
          </a:p>
          <a:p>
            <a:r>
              <a:rPr lang="en" dirty="0"/>
              <a:t>Onboarding</a:t>
            </a:r>
            <a:endParaRPr dirty="0"/>
          </a:p>
          <a:p>
            <a:r>
              <a:rPr lang="en" dirty="0"/>
              <a:t>WEE Paperwork and documentation requirements</a:t>
            </a:r>
            <a:endParaRPr dirty="0"/>
          </a:p>
          <a:p>
            <a:r>
              <a:rPr lang="en" dirty="0"/>
              <a:t>Monitoring and evaluating students</a:t>
            </a:r>
            <a:endParaRPr dirty="0"/>
          </a:p>
          <a:p>
            <a:r>
              <a:rPr lang="en" dirty="0"/>
              <a:t>Exit surveys and improvement of program</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Related Title 5 </a:t>
            </a:r>
            <a:endParaRPr/>
          </a:p>
        </p:txBody>
      </p:sp>
      <p:sp>
        <p:nvSpPr>
          <p:cNvPr id="176" name="Google Shape;176;p30"/>
          <p:cNvSpPr txBox="1">
            <a:spLocks noGrp="1"/>
          </p:cNvSpPr>
          <p:nvPr>
            <p:ph type="body" idx="4294967295"/>
          </p:nvPr>
        </p:nvSpPr>
        <p:spPr>
          <a:xfrm>
            <a:off x="1182006" y="1204913"/>
            <a:ext cx="10178143" cy="5338762"/>
          </a:xfrm>
          <a:prstGeom prst="rect">
            <a:avLst/>
          </a:prstGeom>
        </p:spPr>
        <p:txBody>
          <a:bodyPr spcFirstLastPara="1" vert="horz" wrap="square" lIns="121900" tIns="121900" rIns="121900" bIns="121900" rtlCol="0" anchor="t" anchorCtr="0">
            <a:normAutofit fontScale="92500" lnSpcReduction="10000"/>
          </a:bodyPr>
          <a:lstStyle/>
          <a:p>
            <a:pPr marL="542389" indent="0">
              <a:buClr>
                <a:schemeClr val="dk1"/>
              </a:buClr>
              <a:buSzPct val="95872"/>
              <a:buNone/>
            </a:pPr>
            <a:r>
              <a:rPr lang="en" sz="2000" dirty="0">
                <a:solidFill>
                  <a:srgbClr val="262626"/>
                </a:solidFill>
                <a:highlight>
                  <a:srgbClr val="EDEBE9"/>
                </a:highlight>
              </a:rPr>
              <a:t>Revised Title 5 Work Experience Regulations Approved by BOG July 2022​</a:t>
            </a:r>
            <a:endParaRPr sz="2000" dirty="0">
              <a:solidFill>
                <a:srgbClr val="262626"/>
              </a:solidFill>
              <a:highlight>
                <a:srgbClr val="EDEBE9"/>
              </a:highlight>
            </a:endParaRPr>
          </a:p>
          <a:p>
            <a:pPr indent="0">
              <a:buNone/>
            </a:pPr>
            <a:r>
              <a:rPr lang="en" sz="2000" u="sng" dirty="0">
                <a:solidFill>
                  <a:schemeClr val="hlink"/>
                </a:solidFill>
                <a:highlight>
                  <a:srgbClr val="EDEBE9"/>
                </a:highlight>
                <a:hlinkClick r:id="rId3"/>
              </a:rPr>
              <a:t>Text of Proposed Revisions</a:t>
            </a:r>
            <a:endParaRPr sz="2000" dirty="0">
              <a:solidFill>
                <a:srgbClr val="262626"/>
              </a:solidFill>
              <a:highlight>
                <a:srgbClr val="EDEBE9"/>
              </a:highlight>
            </a:endParaRPr>
          </a:p>
          <a:p>
            <a:pPr indent="0">
              <a:buNone/>
            </a:pPr>
            <a:endParaRPr sz="1000" dirty="0">
              <a:solidFill>
                <a:srgbClr val="262626"/>
              </a:solidFill>
              <a:highlight>
                <a:srgbClr val="EDEBE9"/>
              </a:highlight>
            </a:endParaRPr>
          </a:p>
          <a:p>
            <a:pPr indent="0">
              <a:buNone/>
            </a:pPr>
            <a:r>
              <a:rPr lang="en" sz="2000" dirty="0">
                <a:solidFill>
                  <a:srgbClr val="0A0A0A"/>
                </a:solidFill>
                <a:highlight>
                  <a:srgbClr val="FFFFFF"/>
                </a:highlight>
              </a:rPr>
              <a:t>Amendments to the Work Experience regulations approved by the Board of Governors in July 2022 and awaiting chaptering by the Secretary of State align Work Experience Education (renamed from Cooperative Work Experience) to allow for the integration of high-quality work experience opportunities as a part of the learning process for an expanded range of instructional programs. </a:t>
            </a:r>
            <a:endParaRPr sz="2000" dirty="0">
              <a:solidFill>
                <a:srgbClr val="0A0A0A"/>
              </a:solidFill>
              <a:highlight>
                <a:srgbClr val="FFFFFF"/>
              </a:highlight>
            </a:endParaRPr>
          </a:p>
          <a:p>
            <a:pPr indent="0">
              <a:buNone/>
            </a:pPr>
            <a:endParaRPr sz="1800" dirty="0">
              <a:solidFill>
                <a:srgbClr val="0A0A0A"/>
              </a:solidFill>
              <a:highlight>
                <a:srgbClr val="FFFFFF"/>
              </a:highlight>
            </a:endParaRPr>
          </a:p>
          <a:p>
            <a:pPr indent="0">
              <a:buNone/>
            </a:pPr>
            <a:r>
              <a:rPr lang="en" sz="2000" dirty="0">
                <a:solidFill>
                  <a:srgbClr val="0A0A0A"/>
                </a:solidFill>
                <a:highlight>
                  <a:srgbClr val="FFFFFF"/>
                </a:highlight>
              </a:rPr>
              <a:t>In addition, the updated regulations allow for student educational and occupational goals, including developing career awareness, learning industry culture, and developing professional networks in their career field. Join this session to learn about updates to the regulations and how they may impact work experience curriculum at your college.</a:t>
            </a:r>
            <a:endParaRPr sz="2400" dirty="0">
              <a:solidFill>
                <a:srgbClr val="262626"/>
              </a:solidFill>
              <a:highlight>
                <a:srgbClr val="EDEBE9"/>
              </a:highlight>
            </a:endParaRPr>
          </a:p>
          <a:p>
            <a:pPr marL="0" indent="0">
              <a:buNone/>
            </a:pPr>
            <a:endParaRPr sz="1000" dirty="0"/>
          </a:p>
          <a:p>
            <a:pPr indent="-390889">
              <a:lnSpc>
                <a:spcPct val="140000"/>
              </a:lnSpc>
              <a:spcBef>
                <a:spcPts val="1600"/>
              </a:spcBef>
              <a:buSzPct val="100000"/>
            </a:pPr>
            <a:r>
              <a:rPr lang="en" sz="1600" b="1" dirty="0">
                <a:solidFill>
                  <a:srgbClr val="0A0A0A"/>
                </a:solidFill>
                <a:highlight>
                  <a:srgbClr val="FFFFFF"/>
                </a:highlight>
              </a:rPr>
              <a:t>SEE: ASCCC - Curriculum Institute Breakout slides: </a:t>
            </a:r>
            <a:endParaRPr sz="1600" b="1" dirty="0">
              <a:solidFill>
                <a:srgbClr val="0A0A0A"/>
              </a:solidFill>
              <a:highlight>
                <a:srgbClr val="FFFFFF"/>
              </a:highlight>
            </a:endParaRPr>
          </a:p>
          <a:p>
            <a:pPr indent="0">
              <a:lnSpc>
                <a:spcPct val="140000"/>
              </a:lnSpc>
              <a:spcBef>
                <a:spcPts val="267"/>
              </a:spcBef>
              <a:buNone/>
            </a:pPr>
            <a:r>
              <a:rPr lang="en" sz="1600" b="1" dirty="0">
                <a:solidFill>
                  <a:srgbClr val="0A0A0A"/>
                </a:solidFill>
                <a:highlight>
                  <a:srgbClr val="FFFFFF"/>
                </a:highlight>
              </a:rPr>
              <a:t>Work Experience Update and Opportunities: New Regulations for Work Experience  </a:t>
            </a:r>
            <a:endParaRPr sz="1600" b="1" dirty="0">
              <a:solidFill>
                <a:srgbClr val="0A0A0A"/>
              </a:solidFill>
              <a:highlight>
                <a:srgbClr val="FF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Resources </a:t>
            </a:r>
            <a:endParaRPr/>
          </a:p>
        </p:txBody>
      </p:sp>
      <p:sp>
        <p:nvSpPr>
          <p:cNvPr id="182" name="Google Shape;182;p31"/>
          <p:cNvSpPr txBox="1">
            <a:spLocks noGrp="1"/>
          </p:cNvSpPr>
          <p:nvPr>
            <p:ph type="body" idx="4294967295"/>
          </p:nvPr>
        </p:nvSpPr>
        <p:spPr>
          <a:xfrm>
            <a:off x="1182006" y="1536700"/>
            <a:ext cx="10178143" cy="4554538"/>
          </a:xfrm>
          <a:prstGeom prst="rect">
            <a:avLst/>
          </a:prstGeom>
        </p:spPr>
        <p:txBody>
          <a:bodyPr spcFirstLastPara="1" vert="horz" wrap="square" lIns="121900" tIns="121900" rIns="121900" bIns="121900" rtlCol="0" anchor="t" anchorCtr="0">
            <a:normAutofit/>
          </a:bodyPr>
          <a:lstStyle/>
          <a:p>
            <a:pPr marL="524920" indent="0">
              <a:lnSpc>
                <a:spcPct val="110000"/>
              </a:lnSpc>
              <a:spcBef>
                <a:spcPts val="2400"/>
              </a:spcBef>
              <a:buClr>
                <a:schemeClr val="dk1"/>
              </a:buClr>
              <a:buSzPts val="1200"/>
              <a:buNone/>
            </a:pPr>
            <a:r>
              <a:rPr lang="en" sz="2000" b="1" dirty="0">
                <a:solidFill>
                  <a:srgbClr val="006747"/>
                </a:solidFill>
                <a:highlight>
                  <a:srgbClr val="FFFFFF"/>
                </a:highlight>
                <a:uFill>
                  <a:noFill/>
                </a:u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Service Learning Curriculum Development Resource Guide for Faculty</a:t>
            </a:r>
            <a:r>
              <a:rPr lang="en" sz="2000" dirty="0">
                <a:solidFill>
                  <a:schemeClr val="dk1"/>
                </a:solidFill>
                <a:highlight>
                  <a:srgbClr val="FFFFFF"/>
                </a:highlight>
                <a:latin typeface="Calibri" panose="020F0502020204030204" pitchFamily="34" charset="0"/>
                <a:cs typeface="Calibri" panose="020F0502020204030204" pitchFamily="34" charset="0"/>
              </a:rPr>
              <a:t>, California State University, Long Beach</a:t>
            </a:r>
          </a:p>
          <a:p>
            <a:pPr marL="524920" indent="0">
              <a:lnSpc>
                <a:spcPct val="110000"/>
              </a:lnSpc>
              <a:spcBef>
                <a:spcPts val="2400"/>
              </a:spcBef>
              <a:buClr>
                <a:schemeClr val="dk1"/>
              </a:buClr>
              <a:buSzPts val="1200"/>
              <a:buNone/>
            </a:pPr>
            <a:r>
              <a:rPr lang="en" sz="2000" b="1" u="sng" dirty="0">
                <a:solidFill>
                  <a:srgbClr val="006747"/>
                </a:solidFill>
                <a:highlight>
                  <a:srgbClr val="FFFFFF"/>
                </a:highligh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Faculty Guide to Service-Learning</a:t>
            </a:r>
            <a:r>
              <a:rPr lang="en" sz="2000" dirty="0">
                <a:solidFill>
                  <a:schemeClr val="dk1"/>
                </a:solidFill>
                <a:highlight>
                  <a:srgbClr val="FFFFFF"/>
                </a:highlight>
                <a:latin typeface="Calibri" panose="020F0502020204030204" pitchFamily="34" charset="0"/>
                <a:cs typeface="Calibri" panose="020F0502020204030204" pitchFamily="34" charset="0"/>
              </a:rPr>
              <a:t>, Miami-Dade Community College</a:t>
            </a:r>
            <a:endParaRPr sz="2000" dirty="0">
              <a:solidFill>
                <a:schemeClr val="dk1"/>
              </a:solidFill>
              <a:highlight>
                <a:srgbClr val="FFFFFF"/>
              </a:highlight>
              <a:latin typeface="Calibri" panose="020F0502020204030204" pitchFamily="34" charset="0"/>
              <a:cs typeface="Calibri" panose="020F0502020204030204" pitchFamily="34" charset="0"/>
            </a:endParaRPr>
          </a:p>
          <a:p>
            <a:pPr marL="524920" indent="0">
              <a:lnSpc>
                <a:spcPct val="150000"/>
              </a:lnSpc>
              <a:buClr>
                <a:schemeClr val="dk1"/>
              </a:buClr>
              <a:buSzPts val="1200"/>
              <a:buNone/>
            </a:pPr>
            <a:r>
              <a:rPr lang="en" sz="2000" b="1" dirty="0">
                <a:solidFill>
                  <a:srgbClr val="006747"/>
                </a:solidFill>
                <a:highlight>
                  <a:srgbClr val="FFFFFF"/>
                </a:highlight>
                <a:uFill>
                  <a:noFill/>
                </a:u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Community-Based Learning Toolkit for Faculty and Staff</a:t>
            </a:r>
            <a:r>
              <a:rPr lang="en" sz="2000" dirty="0">
                <a:solidFill>
                  <a:schemeClr val="dk1"/>
                </a:solidFill>
                <a:highlight>
                  <a:srgbClr val="FFFFFF"/>
                </a:highlight>
                <a:latin typeface="Calibri" panose="020F0502020204030204" pitchFamily="34" charset="0"/>
                <a:cs typeface="Calibri" panose="020F0502020204030204" pitchFamily="34" charset="0"/>
              </a:rPr>
              <a:t>, Weber State University</a:t>
            </a:r>
            <a:endParaRPr sz="2000" dirty="0">
              <a:solidFill>
                <a:schemeClr val="dk1"/>
              </a:solidFill>
              <a:highlight>
                <a:srgbClr val="FFFFFF"/>
              </a:highlight>
              <a:latin typeface="Calibri" panose="020F0502020204030204" pitchFamily="34" charset="0"/>
              <a:cs typeface="Calibri" panose="020F0502020204030204" pitchFamily="34" charset="0"/>
            </a:endParaRPr>
          </a:p>
          <a:p>
            <a:pPr marL="524920" indent="0">
              <a:lnSpc>
                <a:spcPct val="150000"/>
              </a:lnSpc>
              <a:buClr>
                <a:schemeClr val="dk1"/>
              </a:buClr>
              <a:buSzPts val="1200"/>
              <a:buNone/>
            </a:pPr>
            <a:r>
              <a:rPr lang="en" sz="2000" b="1" dirty="0">
                <a:solidFill>
                  <a:srgbClr val="006747"/>
                </a:solidFill>
                <a:highlight>
                  <a:srgbClr val="FFFFFF"/>
                </a:highlight>
                <a:uFill>
                  <a:noFill/>
                </a:u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Service-Learning Community Partner Workshop</a:t>
            </a:r>
            <a:r>
              <a:rPr lang="en" sz="2000" dirty="0">
                <a:solidFill>
                  <a:schemeClr val="dk1"/>
                </a:solidFill>
                <a:highlight>
                  <a:srgbClr val="FFFFFF"/>
                </a:highlight>
                <a:latin typeface="Calibri" panose="020F0502020204030204" pitchFamily="34" charset="0"/>
                <a:cs typeface="Calibri" panose="020F0502020204030204" pitchFamily="34" charset="0"/>
              </a:rPr>
              <a:t>, Miami Dade College</a:t>
            </a:r>
            <a:endParaRPr sz="2000" dirty="0">
              <a:solidFill>
                <a:schemeClr val="dk1"/>
              </a:solidFill>
              <a:latin typeface="Calibri" panose="020F0502020204030204" pitchFamily="34" charset="0"/>
              <a:cs typeface="Calibri" panose="020F0502020204030204" pitchFamily="34" charset="0"/>
            </a:endParaRPr>
          </a:p>
          <a:p>
            <a:pPr marL="0" indent="0">
              <a:lnSpc>
                <a:spcPct val="150000"/>
              </a:lnSpc>
              <a:buClr>
                <a:schemeClr val="dk1"/>
              </a:buClr>
              <a:buSzPts val="1400"/>
              <a:buNone/>
            </a:pPr>
            <a:r>
              <a:rPr lang="en-US" sz="2000" dirty="0">
                <a:solidFill>
                  <a:schemeClr val="dk1"/>
                </a:solidFill>
                <a:latin typeface="Calibri" panose="020F0502020204030204" pitchFamily="34" charset="0"/>
                <a:cs typeface="Calibri" panose="020F0502020204030204" pitchFamily="34" charset="0"/>
              </a:rPr>
              <a:t>          I</a:t>
            </a:r>
            <a:r>
              <a:rPr lang="en" sz="2000" dirty="0">
                <a:solidFill>
                  <a:schemeClr val="dk1"/>
                </a:solidFill>
                <a:latin typeface="Calibri" panose="020F0502020204030204" pitchFamily="34" charset="0"/>
                <a:cs typeface="Calibri" panose="020F0502020204030204" pitchFamily="34" charset="0"/>
              </a:rPr>
              <a:t>nternship Programs Under the </a:t>
            </a:r>
            <a:r>
              <a:rPr lang="en" sz="2000" u="sng" dirty="0">
                <a:solidFill>
                  <a:schemeClr val="hlink"/>
                </a:solidFill>
                <a:latin typeface="Calibri" panose="020F0502020204030204" pitchFamily="34" charset="0"/>
                <a:cs typeface="Calibri" panose="020F0502020204030204" pitchFamily="34" charset="0"/>
                <a:hlinkClick r:id="rId7"/>
              </a:rPr>
              <a:t>Fair Labor Standards Act</a:t>
            </a:r>
            <a:r>
              <a:rPr lang="en" sz="2000" dirty="0">
                <a:solidFill>
                  <a:schemeClr val="dk1"/>
                </a:solidFill>
                <a:uFill>
                  <a:noFill/>
                </a:u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 </a:t>
            </a:r>
            <a:endParaRPr sz="2000" dirty="0">
              <a:solidFill>
                <a:schemeClr val="dk1"/>
              </a:solidFill>
              <a:latin typeface="Calibri" panose="020F0502020204030204" pitchFamily="34" charset="0"/>
              <a:cs typeface="Calibri" panose="020F0502020204030204" pitchFamily="34" charset="0"/>
            </a:endParaRPr>
          </a:p>
          <a:p>
            <a:pPr marL="0" indent="0">
              <a:lnSpc>
                <a:spcPct val="150000"/>
              </a:lnSpc>
              <a:buClr>
                <a:schemeClr val="dk1"/>
              </a:buClr>
              <a:buSzPts val="1400"/>
              <a:buNone/>
            </a:pPr>
            <a:r>
              <a:rPr lang="en" sz="2000" dirty="0">
                <a:solidFill>
                  <a:schemeClr val="dk1"/>
                </a:solidFill>
                <a:latin typeface="Calibri" panose="020F0502020204030204" pitchFamily="34" charset="0"/>
                <a:cs typeface="Calibri" panose="020F0502020204030204" pitchFamily="34" charset="0"/>
              </a:rPr>
              <a:t>         CA Internship &amp; Work Experience Association </a:t>
            </a:r>
            <a:r>
              <a:rPr lang="en" sz="2000" u="sng" dirty="0">
                <a:solidFill>
                  <a:schemeClr val="hlink"/>
                </a:solidFill>
                <a:latin typeface="Calibri" panose="020F0502020204030204" pitchFamily="34" charset="0"/>
                <a:cs typeface="Calibri" panose="020F0502020204030204" pitchFamily="34" charset="0"/>
                <a:hlinkClick r:id="rId9"/>
              </a:rPr>
              <a:t>(CIWEA)</a:t>
            </a:r>
            <a:endParaRPr sz="2000" dirty="0">
              <a:solidFill>
                <a:schemeClr val="dk1"/>
              </a:solidFill>
              <a:latin typeface="Calibri" panose="020F0502020204030204" pitchFamily="34" charset="0"/>
              <a:cs typeface="Calibri" panose="020F0502020204030204" pitchFamily="34" charset="0"/>
            </a:endParaRPr>
          </a:p>
          <a:p>
            <a:pPr indent="0">
              <a:spcBef>
                <a:spcPts val="1600"/>
              </a:spcBef>
              <a:buNone/>
            </a:pPr>
            <a:endParaRPr sz="1200" dirty="0">
              <a:solidFill>
                <a:schemeClr val="dk1"/>
              </a:solidFill>
            </a:endParaRPr>
          </a:p>
          <a:p>
            <a:pPr marL="0" indent="0">
              <a:spcBef>
                <a:spcPts val="2400"/>
              </a:spcBef>
              <a:buNone/>
            </a:pPr>
            <a:endParaRPr sz="1600" dirty="0">
              <a:solidFill>
                <a:schemeClr val="dk1"/>
              </a:solidFill>
              <a:highlight>
                <a:srgbClr val="FFFFFF"/>
              </a:highlight>
            </a:endParaRPr>
          </a:p>
          <a:p>
            <a:pPr marL="0" indent="0">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dirty="0"/>
              <a:t>Presenters </a:t>
            </a:r>
            <a:endParaRPr dirty="0"/>
          </a:p>
        </p:txBody>
      </p:sp>
      <p:sp>
        <p:nvSpPr>
          <p:cNvPr id="67" name="Google Shape;67;p15"/>
          <p:cNvSpPr txBox="1">
            <a:spLocks noGrp="1"/>
          </p:cNvSpPr>
          <p:nvPr>
            <p:ph type="body" idx="4294967295"/>
          </p:nvPr>
        </p:nvSpPr>
        <p:spPr>
          <a:xfrm>
            <a:off x="1175656" y="1536700"/>
            <a:ext cx="10184493" cy="4554538"/>
          </a:xfrm>
          <a:prstGeom prst="rect">
            <a:avLst/>
          </a:prstGeom>
          <a:noFill/>
        </p:spPr>
        <p:txBody>
          <a:bodyPr spcFirstLastPara="1" vert="horz" wrap="square" lIns="121900" tIns="121900" rIns="121900" bIns="121900" rtlCol="0" anchor="t" anchorCtr="0">
            <a:normAutofit/>
          </a:bodyPr>
          <a:lstStyle/>
          <a:p>
            <a:r>
              <a:rPr lang="en" sz="3467" i="1" dirty="0">
                <a:solidFill>
                  <a:schemeClr val="dk1"/>
                </a:solidFill>
                <a:highlight>
                  <a:srgbClr val="FFFFFF"/>
                </a:highlight>
                <a:latin typeface="Calibri"/>
                <a:ea typeface="Calibri"/>
                <a:cs typeface="Calibri"/>
                <a:sym typeface="Calibri"/>
              </a:rPr>
              <a:t>Amy Babb, West Hills College Lemoore, CIWEA Board of Directors</a:t>
            </a:r>
          </a:p>
          <a:p>
            <a:pPr marL="0" indent="0">
              <a:buNone/>
            </a:pPr>
            <a:endParaRPr sz="3467" i="1" dirty="0">
              <a:solidFill>
                <a:schemeClr val="dk1"/>
              </a:solidFill>
              <a:highlight>
                <a:srgbClr val="FFFFFF"/>
              </a:highlight>
              <a:latin typeface="Calibri"/>
              <a:ea typeface="Calibri"/>
              <a:cs typeface="Calibri"/>
              <a:sym typeface="Calibri"/>
            </a:endParaRPr>
          </a:p>
          <a:p>
            <a:pPr>
              <a:spcBef>
                <a:spcPts val="1600"/>
              </a:spcBef>
              <a:buClr>
                <a:schemeClr val="dk1"/>
              </a:buClr>
              <a:buSzPts val="2600"/>
            </a:pPr>
            <a:r>
              <a:rPr lang="en" sz="3467" i="1" dirty="0">
                <a:solidFill>
                  <a:schemeClr val="dk1"/>
                </a:solidFill>
                <a:highlight>
                  <a:srgbClr val="FFFFFF"/>
                </a:highlight>
                <a:latin typeface="Calibri"/>
                <a:ea typeface="Calibri"/>
                <a:cs typeface="Calibri"/>
                <a:sym typeface="Calibri"/>
              </a:rPr>
              <a:t>Stephanie Curry, ASCCC Area A Representative </a:t>
            </a:r>
            <a:endParaRPr sz="3467" i="1" dirty="0">
              <a:solidFill>
                <a:schemeClr val="dk1"/>
              </a:solidFill>
              <a:highlight>
                <a:srgbClr val="FFFFFF"/>
              </a:highlight>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Breakout Description </a:t>
            </a:r>
            <a:endParaRPr/>
          </a:p>
        </p:txBody>
      </p:sp>
      <p:sp>
        <p:nvSpPr>
          <p:cNvPr id="73" name="Google Shape;73;p16"/>
          <p:cNvSpPr txBox="1">
            <a:spLocks noGrp="1"/>
          </p:cNvSpPr>
          <p:nvPr>
            <p:ph type="body" idx="4294967295"/>
          </p:nvPr>
        </p:nvSpPr>
        <p:spPr>
          <a:xfrm>
            <a:off x="1182006" y="1536700"/>
            <a:ext cx="10178143" cy="4554538"/>
          </a:xfrm>
          <a:prstGeom prst="rect">
            <a:avLst/>
          </a:prstGeom>
        </p:spPr>
        <p:txBody>
          <a:bodyPr spcFirstLastPara="1" vert="horz" wrap="square" lIns="121900" tIns="121900" rIns="121900" bIns="121900" rtlCol="0" anchor="t" anchorCtr="0">
            <a:normAutofit/>
          </a:bodyPr>
          <a:lstStyle/>
          <a:p>
            <a:pPr marL="0" indent="0">
              <a:spcAft>
                <a:spcPts val="1600"/>
              </a:spcAft>
              <a:buNone/>
            </a:pPr>
            <a:r>
              <a:rPr lang="en" sz="2000" dirty="0">
                <a:solidFill>
                  <a:schemeClr val="dk1"/>
                </a:solidFill>
                <a:highlight>
                  <a:srgbClr val="FFFFFF"/>
                </a:highlight>
                <a:latin typeface="Calibri"/>
                <a:ea typeface="Calibri"/>
                <a:cs typeface="Calibri"/>
                <a:sym typeface="Calibri"/>
              </a:rPr>
              <a:t>Students often look to California community colleges for learning opportunities to support career placement and advancement. Work-based learning provides students an opportunity as aspiring employees to explore careers and to turn theory and simulation into practice by gaining on-the-job experience. The hands-on experience gained from work-based learning opportunities, especially when considered in combination with the attainment and application of employment soft skills, is a critical component of career training and preparation. Students completing CTE programs with work-based learning embedded are well-equipped to enter the workforce. Experiential learning expands opportunities for programs beyond career technical education (CTE) to utilize work experience to give students hands-on opportunities in all academic programs, whether career or transfer-oriented. This breakout session will help practitioners differentiate work-based learning and service-learning opportunities for students. </a:t>
            </a:r>
            <a:endParaRPr sz="2933"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What is Experiential Learning </a:t>
            </a:r>
            <a:endParaRPr/>
          </a:p>
        </p:txBody>
      </p:sp>
      <p:sp>
        <p:nvSpPr>
          <p:cNvPr id="79" name="Google Shape;79;p17"/>
          <p:cNvSpPr txBox="1">
            <a:spLocks noGrp="1"/>
          </p:cNvSpPr>
          <p:nvPr>
            <p:ph type="body" idx="4294967295"/>
          </p:nvPr>
        </p:nvSpPr>
        <p:spPr>
          <a:xfrm>
            <a:off x="1175656" y="1536700"/>
            <a:ext cx="10184493" cy="4554538"/>
          </a:xfrm>
          <a:prstGeom prst="rect">
            <a:avLst/>
          </a:prstGeom>
        </p:spPr>
        <p:txBody>
          <a:bodyPr spcFirstLastPara="1" vert="horz" wrap="square" lIns="121900" tIns="121900" rIns="121900" bIns="121900" rtlCol="0" anchor="t" anchorCtr="0">
            <a:normAutofit/>
          </a:bodyPr>
          <a:lstStyle/>
          <a:p>
            <a:pPr marL="0" indent="0">
              <a:spcAft>
                <a:spcPts val="1600"/>
              </a:spcAft>
              <a:buNone/>
            </a:pPr>
            <a:r>
              <a:rPr lang="en" dirty="0"/>
              <a:t>Experiential Learning is the broad umbrella of common threads between </a:t>
            </a:r>
            <a:r>
              <a:rPr lang="en" b="1" dirty="0"/>
              <a:t>Work Based Learning</a:t>
            </a:r>
            <a:r>
              <a:rPr lang="en" dirty="0"/>
              <a:t> and </a:t>
            </a:r>
            <a:r>
              <a:rPr lang="en" b="1" dirty="0"/>
              <a:t>Service Learning</a:t>
            </a:r>
            <a:r>
              <a:rPr lang="en" dirty="0"/>
              <a:t>.  It allows a student to apply academic concepts through interactive experiences beyond the traditional classroom or lab experiences.  Students that engage in experiential learning have the opportunity to develop a connection between the classroom content and the workplace. It is education beyond the four-walls of the classroom through the creation of meaningful objectives that allow for reflection and evaluation of skills and interests.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Definitions Work Based Learning and Service Learning </a:t>
            </a:r>
            <a:endParaRPr/>
          </a:p>
        </p:txBody>
      </p:sp>
      <p:sp>
        <p:nvSpPr>
          <p:cNvPr id="85" name="Google Shape;85;p18"/>
          <p:cNvSpPr txBox="1">
            <a:spLocks noGrp="1"/>
          </p:cNvSpPr>
          <p:nvPr>
            <p:ph type="body" idx="4294967295"/>
          </p:nvPr>
        </p:nvSpPr>
        <p:spPr>
          <a:xfrm>
            <a:off x="1182006" y="1536700"/>
            <a:ext cx="10178143" cy="4554538"/>
          </a:xfrm>
          <a:prstGeom prst="rect">
            <a:avLst/>
          </a:prstGeom>
        </p:spPr>
        <p:txBody>
          <a:bodyPr spcFirstLastPara="1" vert="horz" wrap="square" lIns="121900" tIns="121900" rIns="121900" bIns="121900" rtlCol="0" anchor="t" anchorCtr="0">
            <a:normAutofit/>
          </a:bodyPr>
          <a:lstStyle/>
          <a:p>
            <a:pPr marL="0" indent="0">
              <a:buNone/>
            </a:pPr>
            <a:r>
              <a:rPr lang="en" b="1" dirty="0"/>
              <a:t>Work Based Learning </a:t>
            </a:r>
            <a:r>
              <a:rPr lang="en" dirty="0"/>
              <a:t>- Educational activities that allow a student to apply the concepts gained through classroom or lab instruction to the real-world.  Work Based Learning can be an internship (Work Experience Education), apprenticeship, or career exploration activity.</a:t>
            </a:r>
            <a:endParaRPr dirty="0"/>
          </a:p>
          <a:p>
            <a:pPr marL="0" indent="0">
              <a:spcBef>
                <a:spcPts val="1600"/>
              </a:spcBef>
              <a:buNone/>
            </a:pPr>
            <a:endParaRPr dirty="0"/>
          </a:p>
          <a:p>
            <a:pPr marL="0" indent="0">
              <a:spcBef>
                <a:spcPts val="1600"/>
              </a:spcBef>
              <a:spcAft>
                <a:spcPts val="1600"/>
              </a:spcAft>
              <a:buNone/>
            </a:pPr>
            <a:r>
              <a:rPr lang="en" b="1" dirty="0"/>
              <a:t>Service Learning</a:t>
            </a:r>
            <a:r>
              <a:rPr lang="en" dirty="0"/>
              <a:t> - An integration of educational instruction with community service.  It allows the student the opportunity to participate in community needs and foster civic engagement and responsibility.  Participation allows the student to practice classroom concepts and participate in an activity that produces benefits beyond their own education. Service Learning can be used as an internship or Work Experience Education opportunity.</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Importance &amp; Benefits Work Based Learning</a:t>
            </a:r>
            <a:endParaRPr/>
          </a:p>
        </p:txBody>
      </p:sp>
      <p:sp>
        <p:nvSpPr>
          <p:cNvPr id="91" name="Google Shape;91;p19"/>
          <p:cNvSpPr txBox="1">
            <a:spLocks noGrp="1"/>
          </p:cNvSpPr>
          <p:nvPr>
            <p:ph type="body" idx="4294967295"/>
          </p:nvPr>
        </p:nvSpPr>
        <p:spPr>
          <a:xfrm>
            <a:off x="1175657" y="1536700"/>
            <a:ext cx="4156756" cy="4554538"/>
          </a:xfrm>
          <a:prstGeom prst="rect">
            <a:avLst/>
          </a:prstGeom>
        </p:spPr>
        <p:txBody>
          <a:bodyPr spcFirstLastPara="1" vert="horz" wrap="square" lIns="121900" tIns="121900" rIns="121900" bIns="121900" rtlCol="0" anchor="t" anchorCtr="0">
            <a:normAutofit fontScale="85000" lnSpcReduction="20000"/>
          </a:bodyPr>
          <a:lstStyle/>
          <a:p>
            <a:pPr marL="0" indent="0">
              <a:buNone/>
            </a:pPr>
            <a:r>
              <a:rPr lang="en" dirty="0"/>
              <a:t>Work Based Learning</a:t>
            </a:r>
            <a:endParaRPr dirty="0"/>
          </a:p>
          <a:p>
            <a:pPr>
              <a:spcBef>
                <a:spcPts val="1600"/>
              </a:spcBef>
            </a:pPr>
            <a:r>
              <a:rPr lang="en" dirty="0"/>
              <a:t>Career-Readiness</a:t>
            </a:r>
            <a:endParaRPr dirty="0"/>
          </a:p>
          <a:p>
            <a:r>
              <a:rPr lang="en" dirty="0"/>
              <a:t>Apply classroom concepts</a:t>
            </a:r>
            <a:endParaRPr dirty="0"/>
          </a:p>
          <a:p>
            <a:r>
              <a:rPr lang="en" dirty="0"/>
              <a:t>Hands-on</a:t>
            </a:r>
            <a:endParaRPr dirty="0"/>
          </a:p>
          <a:p>
            <a:r>
              <a:rPr lang="en" dirty="0"/>
              <a:t>Gain practical knowledge</a:t>
            </a:r>
            <a:endParaRPr dirty="0"/>
          </a:p>
          <a:p>
            <a:r>
              <a:rPr lang="en" dirty="0"/>
              <a:t>Practice soft skills</a:t>
            </a:r>
            <a:endParaRPr dirty="0"/>
          </a:p>
          <a:p>
            <a:r>
              <a:rPr lang="en" dirty="0"/>
              <a:t>Confirm interests and goals</a:t>
            </a:r>
            <a:endParaRPr dirty="0"/>
          </a:p>
          <a:p>
            <a:r>
              <a:rPr lang="en" dirty="0"/>
              <a:t>Meet learning objectives</a:t>
            </a:r>
            <a:endParaRPr dirty="0"/>
          </a:p>
          <a:p>
            <a:r>
              <a:rPr lang="en" dirty="0"/>
              <a:t>Evaluation and reflection</a:t>
            </a:r>
            <a:endParaRPr dirty="0"/>
          </a:p>
          <a:p>
            <a:r>
              <a:rPr lang="en" dirty="0"/>
              <a:t>Audition</a:t>
            </a:r>
            <a:endParaRPr dirty="0"/>
          </a:p>
          <a:p>
            <a:r>
              <a:rPr lang="en" dirty="0"/>
              <a:t>Network and industry connection</a:t>
            </a:r>
            <a:endParaRPr dirty="0"/>
          </a:p>
          <a:p>
            <a:r>
              <a:rPr lang="en" dirty="0"/>
              <a:t>Fulfill program requirements for completion</a:t>
            </a:r>
            <a:endParaRPr dirty="0"/>
          </a:p>
        </p:txBody>
      </p:sp>
      <p:sp>
        <p:nvSpPr>
          <p:cNvPr id="92" name="Google Shape;92;p19"/>
          <p:cNvSpPr txBox="1">
            <a:spLocks noGrp="1"/>
          </p:cNvSpPr>
          <p:nvPr>
            <p:ph type="body" idx="4294967295"/>
          </p:nvPr>
        </p:nvSpPr>
        <p:spPr>
          <a:xfrm>
            <a:off x="5669280" y="1536700"/>
            <a:ext cx="6522720" cy="4554538"/>
          </a:xfrm>
          <a:prstGeom prst="rect">
            <a:avLst/>
          </a:prstGeom>
        </p:spPr>
        <p:txBody>
          <a:bodyPr spcFirstLastPara="1" vert="horz" wrap="square" lIns="121900" tIns="121900" rIns="121900" bIns="121900" rtlCol="0" anchor="t" anchorCtr="0">
            <a:normAutofit/>
          </a:bodyPr>
          <a:lstStyle/>
          <a:p>
            <a:pPr marL="0" indent="0">
              <a:buNone/>
            </a:pPr>
            <a:endParaRPr dirty="0"/>
          </a:p>
          <a:p>
            <a:pPr>
              <a:spcBef>
                <a:spcPts val="1600"/>
              </a:spcBef>
            </a:pPr>
            <a:r>
              <a:rPr lang="en" dirty="0"/>
              <a:t>Enhance critical thinking and problem solving</a:t>
            </a:r>
            <a:endParaRPr dirty="0"/>
          </a:p>
          <a:p>
            <a:r>
              <a:rPr lang="en" dirty="0"/>
              <a:t>Professional identity and competencies</a:t>
            </a:r>
            <a:endParaRPr dirty="0"/>
          </a:p>
          <a:p>
            <a:r>
              <a:rPr lang="en" dirty="0"/>
              <a:t>Self-Awareness</a:t>
            </a:r>
            <a:endParaRPr dirty="0"/>
          </a:p>
          <a:p>
            <a:r>
              <a:rPr lang="en" dirty="0"/>
              <a:t>Guidance towards future opportunities</a:t>
            </a:r>
            <a:endParaRPr dirty="0"/>
          </a:p>
          <a:p>
            <a:r>
              <a:rPr lang="en" dirty="0"/>
              <a:t>…</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prstGeom prst="rect">
            <a:avLst/>
          </a:prstGeom>
        </p:spPr>
        <p:txBody>
          <a:bodyPr spcFirstLastPara="1" vert="horz" wrap="square" lIns="121900" tIns="121900" rIns="121900" bIns="121900" rtlCol="0" anchor="t" anchorCtr="0">
            <a:normAutofit/>
          </a:bodyPr>
          <a:lstStyle/>
          <a:p>
            <a:r>
              <a:rPr lang="en"/>
              <a:t>Importance &amp; Benefits of Service Learning</a:t>
            </a:r>
            <a:endParaRPr/>
          </a:p>
        </p:txBody>
      </p:sp>
      <p:sp>
        <p:nvSpPr>
          <p:cNvPr id="98" name="Google Shape;98;p20"/>
          <p:cNvSpPr txBox="1">
            <a:spLocks noGrp="1"/>
          </p:cNvSpPr>
          <p:nvPr>
            <p:ph type="body" idx="4294967295"/>
          </p:nvPr>
        </p:nvSpPr>
        <p:spPr>
          <a:xfrm>
            <a:off x="1489166" y="1536700"/>
            <a:ext cx="9870984" cy="4554538"/>
          </a:xfrm>
          <a:prstGeom prst="rect">
            <a:avLst/>
          </a:prstGeom>
        </p:spPr>
        <p:txBody>
          <a:bodyPr spcFirstLastPara="1" vert="horz" wrap="square" lIns="121900" tIns="121900" rIns="121900" bIns="121900" rtlCol="0" anchor="t" anchorCtr="0">
            <a:normAutofit fontScale="85000" lnSpcReduction="20000"/>
          </a:bodyPr>
          <a:lstStyle/>
          <a:p>
            <a:pPr marL="0" indent="0">
              <a:lnSpc>
                <a:spcPct val="100000"/>
              </a:lnSpc>
              <a:buNone/>
            </a:pPr>
            <a:r>
              <a:rPr lang="en" dirty="0"/>
              <a:t>Service Learning</a:t>
            </a:r>
            <a:endParaRPr dirty="0"/>
          </a:p>
          <a:p>
            <a:pPr indent="-423323">
              <a:lnSpc>
                <a:spcPct val="100000"/>
              </a:lnSpc>
              <a:buClr>
                <a:srgbClr val="000000"/>
              </a:buClr>
              <a:buSzPts val="1400"/>
            </a:pPr>
            <a:r>
              <a:rPr lang="en" dirty="0"/>
              <a:t>Career-Readiness</a:t>
            </a:r>
            <a:endParaRPr dirty="0"/>
          </a:p>
          <a:p>
            <a:pPr indent="-423323">
              <a:lnSpc>
                <a:spcPct val="100000"/>
              </a:lnSpc>
              <a:buClr>
                <a:srgbClr val="000000"/>
              </a:buClr>
              <a:buSzPts val="1400"/>
            </a:pPr>
            <a:r>
              <a:rPr lang="en" dirty="0"/>
              <a:t>Community service</a:t>
            </a:r>
            <a:endParaRPr dirty="0"/>
          </a:p>
          <a:p>
            <a:pPr indent="-423323">
              <a:lnSpc>
                <a:spcPct val="100000"/>
              </a:lnSpc>
              <a:buClr>
                <a:srgbClr val="000000"/>
              </a:buClr>
              <a:buSzPts val="1400"/>
            </a:pPr>
            <a:r>
              <a:rPr lang="en" dirty="0"/>
              <a:t>Participation in projects based on community needs</a:t>
            </a:r>
            <a:endParaRPr dirty="0"/>
          </a:p>
          <a:p>
            <a:pPr indent="-423323">
              <a:lnSpc>
                <a:spcPct val="100000"/>
              </a:lnSpc>
              <a:buClr>
                <a:srgbClr val="000000"/>
              </a:buClr>
              <a:buSzPts val="1400"/>
            </a:pPr>
            <a:r>
              <a:rPr lang="en" dirty="0"/>
              <a:t>Civic and social responsibility</a:t>
            </a:r>
            <a:endParaRPr dirty="0"/>
          </a:p>
          <a:p>
            <a:pPr indent="-423323">
              <a:lnSpc>
                <a:spcPct val="100000"/>
              </a:lnSpc>
              <a:buClr>
                <a:srgbClr val="000000"/>
              </a:buClr>
              <a:buSzPts val="1400"/>
            </a:pPr>
            <a:r>
              <a:rPr lang="en" dirty="0"/>
              <a:t>Apply classroom concepts</a:t>
            </a:r>
            <a:endParaRPr dirty="0"/>
          </a:p>
          <a:p>
            <a:pPr indent="-423323">
              <a:lnSpc>
                <a:spcPct val="100000"/>
              </a:lnSpc>
              <a:buClr>
                <a:srgbClr val="000000"/>
              </a:buClr>
              <a:buSzPts val="1400"/>
            </a:pPr>
            <a:r>
              <a:rPr lang="en" dirty="0"/>
              <a:t>Personal growth; sense of empathy </a:t>
            </a:r>
            <a:endParaRPr dirty="0"/>
          </a:p>
          <a:p>
            <a:pPr indent="-423323">
              <a:lnSpc>
                <a:spcPct val="100000"/>
              </a:lnSpc>
              <a:buClr>
                <a:srgbClr val="000000"/>
              </a:buClr>
              <a:buSzPts val="1400"/>
            </a:pPr>
            <a:r>
              <a:rPr lang="en" dirty="0"/>
              <a:t>Foster partnerships</a:t>
            </a:r>
            <a:endParaRPr dirty="0"/>
          </a:p>
          <a:p>
            <a:pPr indent="-423323">
              <a:lnSpc>
                <a:spcPct val="100000"/>
              </a:lnSpc>
              <a:buClr>
                <a:srgbClr val="000000"/>
              </a:buClr>
              <a:buSzPts val="1400"/>
            </a:pPr>
            <a:r>
              <a:rPr lang="en" dirty="0"/>
              <a:t>Confirm interests and goals</a:t>
            </a:r>
            <a:endParaRPr dirty="0"/>
          </a:p>
          <a:p>
            <a:pPr indent="-423323">
              <a:lnSpc>
                <a:spcPct val="100000"/>
              </a:lnSpc>
              <a:buClr>
                <a:srgbClr val="000000"/>
              </a:buClr>
              <a:buSzPts val="1400"/>
            </a:pPr>
            <a:r>
              <a:rPr lang="en" dirty="0"/>
              <a:t>Meet learning objectives</a:t>
            </a:r>
            <a:endParaRPr dirty="0"/>
          </a:p>
          <a:p>
            <a:pPr indent="-423323">
              <a:lnSpc>
                <a:spcPct val="100000"/>
              </a:lnSpc>
              <a:buClr>
                <a:srgbClr val="000000"/>
              </a:buClr>
              <a:buSzPts val="1400"/>
            </a:pPr>
            <a:r>
              <a:rPr lang="en" dirty="0"/>
              <a:t>Community collaboration</a:t>
            </a:r>
            <a:endParaRPr dirty="0"/>
          </a:p>
          <a:p>
            <a:pPr indent="-423323">
              <a:lnSpc>
                <a:spcPct val="100000"/>
              </a:lnSpc>
              <a:buClr>
                <a:srgbClr val="000000"/>
              </a:buClr>
              <a:buSzPts val="1400"/>
            </a:pPr>
            <a:r>
              <a:rPr lang="en" dirty="0"/>
              <a:t>…</a:t>
            </a:r>
            <a:endParaRPr dirty="0"/>
          </a:p>
          <a:p>
            <a:pPr marL="0" indent="0">
              <a:spcAft>
                <a:spcPts val="16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spcBef>
                <a:spcPts val="0"/>
              </a:spcBef>
              <a:buClr>
                <a:srgbClr val="115639"/>
              </a:buClr>
              <a:buSzPts val="4000"/>
            </a:pPr>
            <a:r>
              <a:rPr lang="en"/>
              <a:t>What is service-learning?</a:t>
            </a:r>
            <a:endParaRPr/>
          </a:p>
        </p:txBody>
      </p:sp>
      <p:sp>
        <p:nvSpPr>
          <p:cNvPr id="105" name="Google Shape;105;p21" descr="Service-learning* is a structured learning experience that combines community service with explicit learning objectives, preparation, and reflection. &#10;"/>
          <p:cNvSpPr txBox="1">
            <a:spLocks noGrp="1"/>
          </p:cNvSpPr>
          <p:nvPr>
            <p:ph type="body" idx="4294967295"/>
          </p:nvPr>
        </p:nvSpPr>
        <p:spPr>
          <a:xfrm>
            <a:off x="1325560" y="1600200"/>
            <a:ext cx="9647239" cy="4872038"/>
          </a:xfrm>
          <a:prstGeom prst="rect">
            <a:avLst/>
          </a:prstGeom>
          <a:noFill/>
          <a:ln>
            <a:noFill/>
          </a:ln>
        </p:spPr>
        <p:txBody>
          <a:bodyPr spcFirstLastPara="1" vert="horz" wrap="square" lIns="121900" tIns="60933" rIns="121900" bIns="60933" rtlCol="0" anchor="t" anchorCtr="0">
            <a:normAutofit/>
          </a:bodyPr>
          <a:lstStyle/>
          <a:p>
            <a:pPr marL="0" indent="0">
              <a:spcBef>
                <a:spcPts val="0"/>
              </a:spcBef>
              <a:spcAft>
                <a:spcPts val="1600"/>
              </a:spcAft>
              <a:buNone/>
            </a:pPr>
            <a:r>
              <a:rPr lang="en" dirty="0"/>
              <a:t>Service-learning* is a structured learning experience that combines community service with explicit learning objectives, preparation, and reflection. </a:t>
            </a:r>
            <a:endParaRPr dirty="0"/>
          </a:p>
        </p:txBody>
      </p:sp>
      <p:sp>
        <p:nvSpPr>
          <p:cNvPr id="106" name="Google Shape;106;p21"/>
          <p:cNvSpPr txBox="1">
            <a:spLocks noGrp="1"/>
          </p:cNvSpPr>
          <p:nvPr>
            <p:ph type="ftr" idx="11"/>
          </p:nvPr>
        </p:nvSpPr>
        <p:spPr>
          <a:xfrm>
            <a:off x="2011680" y="6126148"/>
            <a:ext cx="7635558" cy="595327"/>
          </a:xfrm>
          <a:prstGeom prst="rect">
            <a:avLst/>
          </a:prstGeom>
          <a:noFill/>
          <a:ln>
            <a:noFill/>
          </a:ln>
        </p:spPr>
        <p:txBody>
          <a:bodyPr spcFirstLastPara="1" wrap="square" lIns="121900" tIns="60933" rIns="121900" bIns="60933" anchor="t" anchorCtr="0">
            <a:noAutofit/>
          </a:bodyPr>
          <a:lstStyle/>
          <a:p>
            <a:r>
              <a:rPr lang="en" sz="933" dirty="0"/>
              <a:t>* Composite definition from Jacoby, B. and Associates. (1996). Service-Learning in Higher Education: Concepts and Practices. San Francisco, CA: Jossey-Bass. Seifer, S.D. (1998). Service-learning: community-campus partnerships for health professions education. Academic Medicine; 73:2. In Seifer, S.D. &amp; Connors, K., Eds. Community Campus Partnerships for Health. Faculty Toolkit for Service-Learning in Higher Education. Scotts Valley, CA: National Service-Learning Clearinghouse, 2007.</a:t>
            </a:r>
            <a:endParaRPr dirty="0"/>
          </a:p>
        </p:txBody>
      </p:sp>
      <p:grpSp>
        <p:nvGrpSpPr>
          <p:cNvPr id="107" name="Google Shape;107;p21" descr="Char that defines Service Learning "/>
          <p:cNvGrpSpPr/>
          <p:nvPr/>
        </p:nvGrpSpPr>
        <p:grpSpPr>
          <a:xfrm>
            <a:off x="2653867" y="3097874"/>
            <a:ext cx="7697731" cy="1978882"/>
            <a:chOff x="8473" y="1117122"/>
            <a:chExt cx="5773298" cy="2069138"/>
          </a:xfrm>
        </p:grpSpPr>
        <p:sp>
          <p:nvSpPr>
            <p:cNvPr id="108" name="Google Shape;108;p21"/>
            <p:cNvSpPr/>
            <p:nvPr/>
          </p:nvSpPr>
          <p:spPr>
            <a:xfrm>
              <a:off x="153992" y="1117122"/>
              <a:ext cx="1267566" cy="525120"/>
            </a:xfrm>
            <a:prstGeom prst="ellipse">
              <a:avLst/>
            </a:prstGeom>
            <a:solidFill>
              <a:srgbClr val="009374"/>
            </a:solidFill>
            <a:ln w="254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09" name="Google Shape;109;p21"/>
            <p:cNvSpPr txBox="1"/>
            <p:nvPr/>
          </p:nvSpPr>
          <p:spPr>
            <a:xfrm>
              <a:off x="339623" y="1194024"/>
              <a:ext cx="896304" cy="371316"/>
            </a:xfrm>
            <a:prstGeom prst="rect">
              <a:avLst/>
            </a:prstGeom>
            <a:noFill/>
            <a:ln>
              <a:noFill/>
            </a:ln>
          </p:spPr>
          <p:txBody>
            <a:bodyPr spcFirstLastPara="1" wrap="square" lIns="32167" tIns="32167" rIns="32167" bIns="32167" anchor="ctr" anchorCtr="0">
              <a:noAutofit/>
            </a:bodyPr>
            <a:lstStyle/>
            <a:p>
              <a:pPr algn="ctr">
                <a:lnSpc>
                  <a:spcPct val="90000"/>
                </a:lnSpc>
                <a:buClr>
                  <a:schemeClr val="lt1"/>
                </a:buClr>
                <a:buSzPts val="1900"/>
              </a:pPr>
              <a:r>
                <a:rPr lang="en" sz="2533" dirty="0">
                  <a:solidFill>
                    <a:schemeClr val="lt1"/>
                  </a:solidFill>
                  <a:latin typeface="Calibri"/>
                  <a:ea typeface="Calibri"/>
                  <a:cs typeface="Calibri"/>
                  <a:sym typeface="Calibri"/>
                </a:rPr>
                <a:t>service</a:t>
              </a:r>
              <a:endParaRPr sz="2400" dirty="0"/>
            </a:p>
          </p:txBody>
        </p:sp>
        <p:sp>
          <p:nvSpPr>
            <p:cNvPr id="110" name="Google Shape;110;p21"/>
            <p:cNvSpPr/>
            <p:nvPr/>
          </p:nvSpPr>
          <p:spPr>
            <a:xfrm>
              <a:off x="8473" y="1753794"/>
              <a:ext cx="1580918" cy="806804"/>
            </a:xfrm>
            <a:prstGeom prst="mathPlus">
              <a:avLst>
                <a:gd name="adj1" fmla="val 23520"/>
              </a:avLst>
            </a:prstGeom>
            <a:solidFill>
              <a:srgbClr val="B1C0D7"/>
            </a:solidFill>
            <a:ln>
              <a:noFill/>
            </a:ln>
          </p:spPr>
          <p:txBody>
            <a:bodyPr spcFirstLastPara="1" wrap="square" lIns="121900" tIns="121900" rIns="121900" bIns="121900" anchor="ctr" anchorCtr="0">
              <a:noAutofit/>
            </a:bodyPr>
            <a:lstStyle/>
            <a:p>
              <a:endParaRPr sz="2400"/>
            </a:p>
          </p:txBody>
        </p:sp>
        <p:sp>
          <p:nvSpPr>
            <p:cNvPr id="111" name="Google Shape;111;p21"/>
            <p:cNvSpPr txBox="1"/>
            <p:nvPr/>
          </p:nvSpPr>
          <p:spPr>
            <a:xfrm>
              <a:off x="218024" y="2062316"/>
              <a:ext cx="1161816" cy="189760"/>
            </a:xfrm>
            <a:prstGeom prst="rect">
              <a:avLst/>
            </a:prstGeom>
            <a:noFill/>
            <a:ln>
              <a:noFill/>
            </a:ln>
          </p:spPr>
          <p:txBody>
            <a:bodyPr spcFirstLastPara="1" wrap="square" lIns="0" tIns="0" rIns="0" bIns="0" anchor="ctr" anchorCtr="0">
              <a:noAutofit/>
            </a:bodyPr>
            <a:lstStyle/>
            <a:p>
              <a:pPr algn="ctr">
                <a:lnSpc>
                  <a:spcPct val="90000"/>
                </a:lnSpc>
                <a:buClr>
                  <a:schemeClr val="dk1"/>
                </a:buClr>
                <a:buSzPts val="1300"/>
              </a:pPr>
              <a:endParaRPr sz="1733">
                <a:solidFill>
                  <a:schemeClr val="lt1"/>
                </a:solidFill>
                <a:latin typeface="Calibri"/>
                <a:ea typeface="Calibri"/>
                <a:cs typeface="Calibri"/>
                <a:sym typeface="Calibri"/>
              </a:endParaRPr>
            </a:p>
          </p:txBody>
        </p:sp>
        <p:sp>
          <p:nvSpPr>
            <p:cNvPr id="112" name="Google Shape;112;p21"/>
            <p:cNvSpPr/>
            <p:nvPr/>
          </p:nvSpPr>
          <p:spPr>
            <a:xfrm>
              <a:off x="151067" y="2638268"/>
              <a:ext cx="1244098" cy="547992"/>
            </a:xfrm>
            <a:prstGeom prst="ellipse">
              <a:avLst/>
            </a:prstGeom>
            <a:solidFill>
              <a:srgbClr val="009374"/>
            </a:solidFill>
            <a:ln w="254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21"/>
            <p:cNvSpPr txBox="1"/>
            <p:nvPr/>
          </p:nvSpPr>
          <p:spPr>
            <a:xfrm>
              <a:off x="333261" y="2718520"/>
              <a:ext cx="879710" cy="387488"/>
            </a:xfrm>
            <a:prstGeom prst="rect">
              <a:avLst/>
            </a:prstGeom>
            <a:noFill/>
            <a:ln>
              <a:noFill/>
            </a:ln>
          </p:spPr>
          <p:txBody>
            <a:bodyPr spcFirstLastPara="1" wrap="square" lIns="32167" tIns="32167" rIns="32167" bIns="32167" anchor="ctr" anchorCtr="0">
              <a:noAutofit/>
            </a:bodyPr>
            <a:lstStyle/>
            <a:p>
              <a:pPr algn="ctr">
                <a:lnSpc>
                  <a:spcPct val="90000"/>
                </a:lnSpc>
                <a:buClr>
                  <a:schemeClr val="lt1"/>
                </a:buClr>
                <a:buSzPts val="1900"/>
              </a:pPr>
              <a:r>
                <a:rPr lang="en" sz="2533">
                  <a:solidFill>
                    <a:schemeClr val="lt1"/>
                  </a:solidFill>
                  <a:latin typeface="Calibri"/>
                  <a:ea typeface="Calibri"/>
                  <a:cs typeface="Calibri"/>
                  <a:sym typeface="Calibri"/>
                </a:rPr>
                <a:t>learning</a:t>
              </a:r>
              <a:endParaRPr sz="2400"/>
            </a:p>
          </p:txBody>
        </p:sp>
        <p:sp>
          <p:nvSpPr>
            <p:cNvPr id="114" name="Google Shape;114;p21"/>
            <p:cNvSpPr/>
            <p:nvPr/>
          </p:nvSpPr>
          <p:spPr>
            <a:xfrm rot="-64791">
              <a:off x="1918516" y="1713380"/>
              <a:ext cx="697997" cy="821260"/>
            </a:xfrm>
            <a:prstGeom prst="rightArrow">
              <a:avLst>
                <a:gd name="adj1" fmla="val 60000"/>
                <a:gd name="adj2" fmla="val 50000"/>
              </a:avLst>
            </a:prstGeom>
            <a:solidFill>
              <a:srgbClr val="B1C0D7"/>
            </a:solidFill>
            <a:ln>
              <a:noFill/>
            </a:ln>
          </p:spPr>
          <p:txBody>
            <a:bodyPr spcFirstLastPara="1" wrap="square" lIns="121900" tIns="121900" rIns="121900" bIns="121900" anchor="ctr" anchorCtr="0">
              <a:noAutofit/>
            </a:bodyPr>
            <a:lstStyle/>
            <a:p>
              <a:endParaRPr sz="2400"/>
            </a:p>
          </p:txBody>
        </p:sp>
        <p:sp>
          <p:nvSpPr>
            <p:cNvPr id="115" name="Google Shape;115;p21"/>
            <p:cNvSpPr txBox="1"/>
            <p:nvPr/>
          </p:nvSpPr>
          <p:spPr>
            <a:xfrm rot="-64791">
              <a:off x="1918535" y="1879605"/>
              <a:ext cx="488598" cy="492756"/>
            </a:xfrm>
            <a:prstGeom prst="rect">
              <a:avLst/>
            </a:prstGeom>
            <a:noFill/>
            <a:ln>
              <a:noFill/>
            </a:ln>
          </p:spPr>
          <p:txBody>
            <a:bodyPr spcFirstLastPara="1" wrap="square" lIns="0" tIns="0" rIns="0" bIns="0" anchor="ctr" anchorCtr="0">
              <a:noAutofit/>
            </a:bodyPr>
            <a:lstStyle/>
            <a:p>
              <a:pPr algn="ctr">
                <a:lnSpc>
                  <a:spcPct val="90000"/>
                </a:lnSpc>
                <a:buClr>
                  <a:schemeClr val="dk1"/>
                </a:buClr>
                <a:buSzPts val="1500"/>
              </a:pPr>
              <a:endParaRPr sz="2000">
                <a:solidFill>
                  <a:schemeClr val="lt1"/>
                </a:solidFill>
                <a:latin typeface="Calibri"/>
                <a:ea typeface="Calibri"/>
                <a:cs typeface="Calibri"/>
                <a:sym typeface="Calibri"/>
              </a:endParaRPr>
            </a:p>
          </p:txBody>
        </p:sp>
        <p:sp>
          <p:nvSpPr>
            <p:cNvPr id="116" name="Google Shape;116;p21"/>
            <p:cNvSpPr/>
            <p:nvPr/>
          </p:nvSpPr>
          <p:spPr>
            <a:xfrm>
              <a:off x="2905551" y="1133031"/>
              <a:ext cx="2876220" cy="1903689"/>
            </a:xfrm>
            <a:prstGeom prst="ellipse">
              <a:avLst/>
            </a:prstGeom>
            <a:solidFill>
              <a:srgbClr val="006747"/>
            </a:solidFill>
            <a:ln w="254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7" name="Google Shape;117;p21"/>
            <p:cNvSpPr txBox="1"/>
            <p:nvPr/>
          </p:nvSpPr>
          <p:spPr>
            <a:xfrm>
              <a:off x="3326764" y="1411820"/>
              <a:ext cx="2033794" cy="1346111"/>
            </a:xfrm>
            <a:prstGeom prst="rect">
              <a:avLst/>
            </a:prstGeom>
            <a:noFill/>
            <a:ln>
              <a:noFill/>
            </a:ln>
          </p:spPr>
          <p:txBody>
            <a:bodyPr spcFirstLastPara="1" wrap="square" lIns="74500" tIns="74500" rIns="74500" bIns="74500" anchor="ctr" anchorCtr="0">
              <a:noAutofit/>
            </a:bodyPr>
            <a:lstStyle/>
            <a:p>
              <a:pPr algn="ctr">
                <a:lnSpc>
                  <a:spcPct val="90000"/>
                </a:lnSpc>
                <a:buClr>
                  <a:schemeClr val="lt1"/>
                </a:buClr>
                <a:buSzPts val="4400"/>
              </a:pPr>
              <a:r>
                <a:rPr lang="en" sz="5867" dirty="0">
                  <a:solidFill>
                    <a:schemeClr val="lt1"/>
                  </a:solidFill>
                  <a:latin typeface="Calibri"/>
                  <a:ea typeface="Calibri"/>
                  <a:cs typeface="Calibri"/>
                  <a:sym typeface="Calibri"/>
                </a:rPr>
                <a:t>service-learning</a:t>
              </a:r>
              <a:endParaRPr sz="2400" dirty="0"/>
            </a:p>
          </p:txBody>
        </p:sp>
      </p:grpSp>
      <p:sp>
        <p:nvSpPr>
          <p:cNvPr id="118" name="Google Shape;118;p21"/>
          <p:cNvSpPr txBox="1"/>
          <p:nvPr/>
        </p:nvSpPr>
        <p:spPr>
          <a:xfrm>
            <a:off x="2991445" y="3835269"/>
            <a:ext cx="1495720" cy="492388"/>
          </a:xfrm>
          <a:prstGeom prst="rect">
            <a:avLst/>
          </a:prstGeom>
          <a:noFill/>
          <a:ln>
            <a:noFill/>
          </a:ln>
        </p:spPr>
        <p:txBody>
          <a:bodyPr spcFirstLastPara="1" wrap="square" lIns="121900" tIns="60933" rIns="121900" bIns="60933" anchor="t" anchorCtr="0">
            <a:spAutoFit/>
          </a:bodyPr>
          <a:lstStyle/>
          <a:p>
            <a:r>
              <a:rPr lang="en" sz="2400" b="1" dirty="0">
                <a:solidFill>
                  <a:srgbClr val="006747"/>
                </a:solidFill>
                <a:latin typeface="Calibri"/>
                <a:ea typeface="Calibri"/>
                <a:cs typeface="Calibri"/>
                <a:sym typeface="Calibri"/>
              </a:rPr>
              <a:t>reflection</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prstGeom prst="rect">
            <a:avLst/>
          </a:prstGeom>
          <a:noFill/>
          <a:ln>
            <a:noFill/>
          </a:ln>
        </p:spPr>
        <p:txBody>
          <a:bodyPr spcFirstLastPara="1" vert="horz" wrap="square" lIns="121900" tIns="60933" rIns="121900" bIns="60933" rtlCol="0" anchor="ctr" anchorCtr="0">
            <a:normAutofit/>
          </a:bodyPr>
          <a:lstStyle/>
          <a:p>
            <a:pPr>
              <a:spcBef>
                <a:spcPts val="0"/>
              </a:spcBef>
              <a:buClr>
                <a:srgbClr val="115639"/>
              </a:buClr>
              <a:buSzPts val="4000"/>
            </a:pPr>
            <a:r>
              <a:rPr lang="en" dirty="0"/>
              <a:t>What is service-learning? </a:t>
            </a:r>
            <a:r>
              <a:rPr lang="en" dirty="0">
                <a:solidFill>
                  <a:schemeClr val="bg1"/>
                </a:solidFill>
              </a:rPr>
              <a:t>2</a:t>
            </a:r>
            <a:endParaRPr dirty="0">
              <a:solidFill>
                <a:schemeClr val="bg1"/>
              </a:solidFill>
            </a:endParaRPr>
          </a:p>
        </p:txBody>
      </p:sp>
      <p:sp>
        <p:nvSpPr>
          <p:cNvPr id="124" name="Google Shape;124;p22"/>
          <p:cNvSpPr txBox="1">
            <a:spLocks noGrp="1"/>
          </p:cNvSpPr>
          <p:nvPr>
            <p:ph type="body" idx="4294967295"/>
          </p:nvPr>
        </p:nvSpPr>
        <p:spPr>
          <a:xfrm>
            <a:off x="1410788" y="1600200"/>
            <a:ext cx="9562011" cy="4872038"/>
          </a:xfrm>
          <a:prstGeom prst="rect">
            <a:avLst/>
          </a:prstGeom>
          <a:noFill/>
          <a:ln>
            <a:noFill/>
          </a:ln>
        </p:spPr>
        <p:txBody>
          <a:bodyPr spcFirstLastPara="1" vert="horz" wrap="square" lIns="121900" tIns="60933" rIns="121900" bIns="60933" rtlCol="0" anchor="t" anchorCtr="0">
            <a:normAutofit/>
          </a:bodyPr>
          <a:lstStyle/>
          <a:p>
            <a:pPr marL="457189" indent="-186262">
              <a:spcBef>
                <a:spcPts val="0"/>
              </a:spcBef>
              <a:buClr>
                <a:schemeClr val="dk1"/>
              </a:buClr>
              <a:buSzPts val="3200"/>
              <a:buNone/>
            </a:pPr>
            <a:endParaRPr dirty="0"/>
          </a:p>
          <a:p>
            <a:pPr marL="0" indent="0">
              <a:spcBef>
                <a:spcPts val="853"/>
              </a:spcBef>
              <a:buNone/>
            </a:pPr>
            <a:r>
              <a:rPr lang="en" dirty="0"/>
              <a:t>Students involved in service-learning are expected not only to provide direct community service, but also to learn about:</a:t>
            </a:r>
            <a:endParaRPr dirty="0"/>
          </a:p>
          <a:p>
            <a:pPr marL="990575" lvl="1" indent="-380990">
              <a:spcBef>
                <a:spcPts val="747"/>
              </a:spcBef>
              <a:buClr>
                <a:schemeClr val="dk1"/>
              </a:buClr>
              <a:buSzPts val="2800"/>
              <a:buChar char="○"/>
            </a:pPr>
            <a:r>
              <a:rPr lang="en" dirty="0"/>
              <a:t>the context in which the service is provided, </a:t>
            </a:r>
            <a:endParaRPr dirty="0"/>
          </a:p>
          <a:p>
            <a:pPr marL="990575" lvl="1" indent="-380990">
              <a:spcBef>
                <a:spcPts val="747"/>
              </a:spcBef>
              <a:buClr>
                <a:schemeClr val="dk1"/>
              </a:buClr>
              <a:buSzPts val="2800"/>
              <a:buChar char="○"/>
            </a:pPr>
            <a:r>
              <a:rPr lang="en" dirty="0"/>
              <a:t>the connection between the service and their academic coursework, </a:t>
            </a:r>
            <a:endParaRPr dirty="0"/>
          </a:p>
          <a:p>
            <a:pPr marL="990575" lvl="1" indent="-380990">
              <a:spcBef>
                <a:spcPts val="747"/>
              </a:spcBef>
              <a:buClr>
                <a:schemeClr val="dk1"/>
              </a:buClr>
              <a:buSzPts val="2800"/>
              <a:buChar char="○"/>
            </a:pPr>
            <a:r>
              <a:rPr lang="en" dirty="0"/>
              <a:t>and their roles as citizens. </a:t>
            </a:r>
            <a:endParaRPr dirty="0"/>
          </a:p>
          <a:p>
            <a:pPr marL="457189" indent="-186262">
              <a:spcBef>
                <a:spcPts val="853"/>
              </a:spcBef>
              <a:spcAft>
                <a:spcPts val="1600"/>
              </a:spcAft>
              <a:buClr>
                <a:schemeClr val="dk1"/>
              </a:buClr>
              <a:buSzPts val="3200"/>
              <a:buNone/>
            </a:pPr>
            <a:endParaRPr dirty="0"/>
          </a:p>
        </p:txBody>
      </p:sp>
    </p:spTree>
  </p:cSld>
  <p:clrMapOvr>
    <a:masterClrMapping/>
  </p:clrMapOvr>
</p:sld>
</file>

<file path=ppt/theme/theme1.xml><?xml version="1.0" encoding="utf-8"?>
<a:theme xmlns:a="http://schemas.openxmlformats.org/drawingml/2006/main" name="Office Theme">
  <a:themeElements>
    <a:clrScheme name="ASCCC CI">
      <a:dk1>
        <a:srgbClr val="000000"/>
      </a:dk1>
      <a:lt1>
        <a:srgbClr val="FFFFFF"/>
      </a:lt1>
      <a:dk2>
        <a:srgbClr val="002C38"/>
      </a:dk2>
      <a:lt2>
        <a:srgbClr val="DDD8CD"/>
      </a:lt2>
      <a:accent1>
        <a:srgbClr val="009186"/>
      </a:accent1>
      <a:accent2>
        <a:srgbClr val="FF5746"/>
      </a:accent2>
      <a:accent3>
        <a:srgbClr val="F4C04F"/>
      </a:accent3>
      <a:accent4>
        <a:srgbClr val="A33749"/>
      </a:accent4>
      <a:accent5>
        <a:srgbClr val="007071"/>
      </a:accent5>
      <a:accent6>
        <a:srgbClr val="4F3245"/>
      </a:accent6>
      <a:hlink>
        <a:srgbClr val="007071"/>
      </a:hlink>
      <a:folHlink>
        <a:srgbClr val="007071"/>
      </a:folHlink>
    </a:clrScheme>
    <a:fontScheme name="Lato">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CI 2023 ppt template 1.pptx" id="{88D7356C-1BAF-0344-83D8-EF8EBFBD982B}" vid="{04DF4248-A906-6D4C-9CDB-891F4384AD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CI 2023 ppt template 1</Template>
  <TotalTime>35</TotalTime>
  <Words>1504</Words>
  <Application>Microsoft Office PowerPoint</Application>
  <PresentationFormat>Widescreen</PresentationFormat>
  <Paragraphs>135</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Georgia</vt:lpstr>
      <vt:lpstr>Office Theme</vt:lpstr>
      <vt:lpstr>Experiential Learning: Work Based Learning and Service Learning</vt:lpstr>
      <vt:lpstr>Presenters </vt:lpstr>
      <vt:lpstr>Breakout Description </vt:lpstr>
      <vt:lpstr>What is Experiential Learning </vt:lpstr>
      <vt:lpstr>Definitions Work Based Learning and Service Learning </vt:lpstr>
      <vt:lpstr>Importance &amp; Benefits Work Based Learning</vt:lpstr>
      <vt:lpstr>Importance &amp; Benefits of Service Learning</vt:lpstr>
      <vt:lpstr>What is service-learning?</vt:lpstr>
      <vt:lpstr>What is service-learning? 2</vt:lpstr>
      <vt:lpstr>Service-learning is a form of experiential education that:</vt:lpstr>
      <vt:lpstr>What elements should a service-learning syllabus contain?</vt:lpstr>
      <vt:lpstr>Examples of toolkits or handbooks that other colleges and universities have put together</vt:lpstr>
      <vt:lpstr>Key characteristics of high-quality reflection</vt:lpstr>
      <vt:lpstr>Curriculum in Experiential Learning </vt:lpstr>
      <vt:lpstr>Role of Faculty and Senates in Experiential Learning </vt:lpstr>
      <vt:lpstr>Related Title 5 </vt:lpstr>
      <vt:lpstr>Resources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Learning: Work Based Learning and Service Learning</dc:title>
  <dc:subject/>
  <dc:creator>Stephanie Curry</dc:creator>
  <cp:keywords/>
  <dc:description/>
  <cp:lastModifiedBy>Kyoko Hatano</cp:lastModifiedBy>
  <cp:revision>4</cp:revision>
  <dcterms:created xsi:type="dcterms:W3CDTF">2023-07-07T21:11:20Z</dcterms:created>
  <dcterms:modified xsi:type="dcterms:W3CDTF">2023-07-16T05:30:33Z</dcterms:modified>
  <cp:category/>
</cp:coreProperties>
</file>