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588F4-715A-FDE4-4302-366A712AF620}" v="1233" dt="2023-07-13T14:06:34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1"/>
    <p:restoredTop sz="95028"/>
  </p:normalViewPr>
  <p:slideViewPr>
    <p:cSldViewPr snapToGrid="0">
      <p:cViewPr varScale="1">
        <p:scale>
          <a:sx n="71" d="100"/>
          <a:sy n="71" d="100"/>
        </p:scale>
        <p:origin x="5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EA0D9-2393-42B1-8E8E-DF964CA6C63B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2136A6-DC09-4A65-B6A0-4FD3271474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Transfer Reform</a:t>
          </a:r>
        </a:p>
      </dgm:t>
    </dgm:pt>
    <dgm:pt modelId="{ED6127DF-25F6-4418-873E-CCB6AAB3ECBE}" type="parTrans" cxnId="{F6A3230F-06E2-435A-B5DB-FFE53E71CC39}">
      <dgm:prSet/>
      <dgm:spPr/>
      <dgm:t>
        <a:bodyPr/>
        <a:lstStyle/>
        <a:p>
          <a:endParaRPr lang="en-US"/>
        </a:p>
      </dgm:t>
    </dgm:pt>
    <dgm:pt modelId="{95C6797D-5FF8-49D8-8F13-6B9078DEA999}" type="sibTrans" cxnId="{F6A3230F-06E2-435A-B5DB-FFE53E71CC39}">
      <dgm:prSet/>
      <dgm:spPr/>
      <dgm:t>
        <a:bodyPr/>
        <a:lstStyle/>
        <a:p>
          <a:endParaRPr lang="en-US"/>
        </a:p>
      </dgm:t>
    </dgm:pt>
    <dgm:pt modelId="{78DB0FF4-3888-49CF-AFBD-59154C146E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Placement Reform</a:t>
          </a:r>
        </a:p>
      </dgm:t>
    </dgm:pt>
    <dgm:pt modelId="{5047E39E-EFAE-4D5B-9B81-3FE06E026260}" type="parTrans" cxnId="{B1469B1A-43AA-4772-B9D5-8ECADE3897AD}">
      <dgm:prSet/>
      <dgm:spPr/>
      <dgm:t>
        <a:bodyPr/>
        <a:lstStyle/>
        <a:p>
          <a:endParaRPr lang="en-US"/>
        </a:p>
      </dgm:t>
    </dgm:pt>
    <dgm:pt modelId="{6EF3CE5E-34DE-43F9-800A-2A2EEC7DD030}" type="sibTrans" cxnId="{B1469B1A-43AA-4772-B9D5-8ECADE3897AD}">
      <dgm:prSet/>
      <dgm:spPr/>
      <dgm:t>
        <a:bodyPr/>
        <a:lstStyle/>
        <a:p>
          <a:endParaRPr lang="en-US"/>
        </a:p>
      </dgm:t>
    </dgm:pt>
    <dgm:pt modelId="{7B7B7D50-6A7C-49E4-9A8F-2E9EE0D68C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General Education Reform</a:t>
          </a:r>
        </a:p>
      </dgm:t>
    </dgm:pt>
    <dgm:pt modelId="{4EC8FB0C-069D-434D-8A05-BE0FAD5A11C3}" type="parTrans" cxnId="{03F04192-CFAA-4ECB-88F2-806227B0C74E}">
      <dgm:prSet/>
      <dgm:spPr/>
      <dgm:t>
        <a:bodyPr/>
        <a:lstStyle/>
        <a:p>
          <a:endParaRPr lang="en-US"/>
        </a:p>
      </dgm:t>
    </dgm:pt>
    <dgm:pt modelId="{2315CC3B-5A11-4DD4-B870-9EA264E7E17F}" type="sibTrans" cxnId="{03F04192-CFAA-4ECB-88F2-806227B0C74E}">
      <dgm:prSet/>
      <dgm:spPr/>
      <dgm:t>
        <a:bodyPr/>
        <a:lstStyle/>
        <a:p>
          <a:endParaRPr lang="en-US"/>
        </a:p>
      </dgm:t>
    </dgm:pt>
    <dgm:pt modelId="{8F82E38B-F747-4627-BE3F-1FFE246E89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IDEAA in Curriculum</a:t>
          </a:r>
        </a:p>
      </dgm:t>
    </dgm:pt>
    <dgm:pt modelId="{1239D988-CE8B-4F14-9568-F026C972E092}" type="parTrans" cxnId="{F4B66CB8-F9CD-4E88-817E-7B3E16B4B834}">
      <dgm:prSet/>
      <dgm:spPr/>
      <dgm:t>
        <a:bodyPr/>
        <a:lstStyle/>
        <a:p>
          <a:endParaRPr lang="en-US"/>
        </a:p>
      </dgm:t>
    </dgm:pt>
    <dgm:pt modelId="{08891A77-C8B6-43E1-B536-064B3AE059C8}" type="sibTrans" cxnId="{F4B66CB8-F9CD-4E88-817E-7B3E16B4B834}">
      <dgm:prSet/>
      <dgm:spPr/>
      <dgm:t>
        <a:bodyPr/>
        <a:lstStyle/>
        <a:p>
          <a:endParaRPr lang="en-US"/>
        </a:p>
      </dgm:t>
    </dgm:pt>
    <dgm:pt modelId="{5B87188B-3227-4BBB-A983-3695CC0893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Ethnic Studies</a:t>
          </a:r>
        </a:p>
      </dgm:t>
    </dgm:pt>
    <dgm:pt modelId="{039D6BD8-CFA4-44B0-9B44-D4284093EAAB}" type="parTrans" cxnId="{8F6A083D-5B68-4FA0-9FFB-7A18AEE0BC97}">
      <dgm:prSet/>
      <dgm:spPr/>
      <dgm:t>
        <a:bodyPr/>
        <a:lstStyle/>
        <a:p>
          <a:endParaRPr lang="en-US"/>
        </a:p>
      </dgm:t>
    </dgm:pt>
    <dgm:pt modelId="{6667DE1C-DEA0-4EC7-ACF1-147A566CB8EE}" type="sibTrans" cxnId="{8F6A083D-5B68-4FA0-9FFB-7A18AEE0BC97}">
      <dgm:prSet/>
      <dgm:spPr/>
      <dgm:t>
        <a:bodyPr/>
        <a:lstStyle/>
        <a:p>
          <a:endParaRPr lang="en-US"/>
        </a:p>
      </dgm:t>
    </dgm:pt>
    <dgm:pt modelId="{6171B158-C365-4D73-A4BB-8A6FFAE5A3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Innovation and Curricular Expansion</a:t>
          </a:r>
        </a:p>
      </dgm:t>
    </dgm:pt>
    <dgm:pt modelId="{DF2391DB-576A-4C67-963F-DE3CD21F2E02}" type="parTrans" cxnId="{0F04A0F1-CB36-441E-BC45-304854F10D3B}">
      <dgm:prSet/>
      <dgm:spPr/>
      <dgm:t>
        <a:bodyPr/>
        <a:lstStyle/>
        <a:p>
          <a:endParaRPr lang="en-US"/>
        </a:p>
      </dgm:t>
    </dgm:pt>
    <dgm:pt modelId="{6334CE76-8691-445C-A437-4FEC298AB2ED}" type="sibTrans" cxnId="{0F04A0F1-CB36-441E-BC45-304854F10D3B}">
      <dgm:prSet/>
      <dgm:spPr/>
      <dgm:t>
        <a:bodyPr/>
        <a:lstStyle/>
        <a:p>
          <a:endParaRPr lang="en-US"/>
        </a:p>
      </dgm:t>
    </dgm:pt>
    <dgm:pt modelId="{28F1C3A6-B609-43CB-9484-EF34B45D4F14}" type="pres">
      <dgm:prSet presAssocID="{32DEA0D9-2393-42B1-8E8E-DF964CA6C63B}" presName="diagram" presStyleCnt="0">
        <dgm:presLayoutVars>
          <dgm:dir/>
          <dgm:resizeHandles val="exact"/>
        </dgm:presLayoutVars>
      </dgm:prSet>
      <dgm:spPr/>
    </dgm:pt>
    <dgm:pt modelId="{3E6E49B7-33F8-40DC-8909-F93EDAB5807E}" type="pres">
      <dgm:prSet presAssocID="{4D2136A6-DC09-4A65-B6A0-4FD3271474A3}" presName="node" presStyleLbl="node1" presStyleIdx="0" presStyleCnt="6">
        <dgm:presLayoutVars>
          <dgm:bulletEnabled val="1"/>
        </dgm:presLayoutVars>
      </dgm:prSet>
      <dgm:spPr/>
    </dgm:pt>
    <dgm:pt modelId="{25D02F1C-76B9-48B0-932D-86781CC41D8C}" type="pres">
      <dgm:prSet presAssocID="{95C6797D-5FF8-49D8-8F13-6B9078DEA999}" presName="sibTrans" presStyleCnt="0"/>
      <dgm:spPr/>
    </dgm:pt>
    <dgm:pt modelId="{C74B6471-340E-4926-9AC1-88FF4794F152}" type="pres">
      <dgm:prSet presAssocID="{78DB0FF4-3888-49CF-AFBD-59154C146E68}" presName="node" presStyleLbl="node1" presStyleIdx="1" presStyleCnt="6">
        <dgm:presLayoutVars>
          <dgm:bulletEnabled val="1"/>
        </dgm:presLayoutVars>
      </dgm:prSet>
      <dgm:spPr/>
    </dgm:pt>
    <dgm:pt modelId="{565D30D2-CDC5-48FB-BB70-DFF388B7BC20}" type="pres">
      <dgm:prSet presAssocID="{6EF3CE5E-34DE-43F9-800A-2A2EEC7DD030}" presName="sibTrans" presStyleCnt="0"/>
      <dgm:spPr/>
    </dgm:pt>
    <dgm:pt modelId="{06888485-A7FB-4324-BBBE-2D1A905EF363}" type="pres">
      <dgm:prSet presAssocID="{7B7B7D50-6A7C-49E4-9A8F-2E9EE0D68C0F}" presName="node" presStyleLbl="node1" presStyleIdx="2" presStyleCnt="6">
        <dgm:presLayoutVars>
          <dgm:bulletEnabled val="1"/>
        </dgm:presLayoutVars>
      </dgm:prSet>
      <dgm:spPr/>
    </dgm:pt>
    <dgm:pt modelId="{D4E0456C-1CE9-472A-966A-132FA2A167E9}" type="pres">
      <dgm:prSet presAssocID="{2315CC3B-5A11-4DD4-B870-9EA264E7E17F}" presName="sibTrans" presStyleCnt="0"/>
      <dgm:spPr/>
    </dgm:pt>
    <dgm:pt modelId="{A332B1E6-EFB5-4D26-B067-2B6D69CD2A5F}" type="pres">
      <dgm:prSet presAssocID="{8F82E38B-F747-4627-BE3F-1FFE246E890B}" presName="node" presStyleLbl="node1" presStyleIdx="3" presStyleCnt="6">
        <dgm:presLayoutVars>
          <dgm:bulletEnabled val="1"/>
        </dgm:presLayoutVars>
      </dgm:prSet>
      <dgm:spPr/>
    </dgm:pt>
    <dgm:pt modelId="{A16200FD-1511-4A03-8738-7B7FDB1E2AD6}" type="pres">
      <dgm:prSet presAssocID="{08891A77-C8B6-43E1-B536-064B3AE059C8}" presName="sibTrans" presStyleCnt="0"/>
      <dgm:spPr/>
    </dgm:pt>
    <dgm:pt modelId="{AD34A082-A9AE-455F-A39B-B27865829033}" type="pres">
      <dgm:prSet presAssocID="{5B87188B-3227-4BBB-A983-3695CC08936D}" presName="node" presStyleLbl="node1" presStyleIdx="4" presStyleCnt="6">
        <dgm:presLayoutVars>
          <dgm:bulletEnabled val="1"/>
        </dgm:presLayoutVars>
      </dgm:prSet>
      <dgm:spPr/>
    </dgm:pt>
    <dgm:pt modelId="{538066A4-F2DD-4834-A648-41E67BC8AF7B}" type="pres">
      <dgm:prSet presAssocID="{6667DE1C-DEA0-4EC7-ACF1-147A566CB8EE}" presName="sibTrans" presStyleCnt="0"/>
      <dgm:spPr/>
    </dgm:pt>
    <dgm:pt modelId="{5CD1966E-29E0-446C-A7EE-CE24DBFCEBBA}" type="pres">
      <dgm:prSet presAssocID="{6171B158-C365-4D73-A4BB-8A6FFAE5A3B1}" presName="node" presStyleLbl="node1" presStyleIdx="5" presStyleCnt="6">
        <dgm:presLayoutVars>
          <dgm:bulletEnabled val="1"/>
        </dgm:presLayoutVars>
      </dgm:prSet>
      <dgm:spPr/>
    </dgm:pt>
  </dgm:ptLst>
  <dgm:cxnLst>
    <dgm:cxn modelId="{F6A3230F-06E2-435A-B5DB-FFE53E71CC39}" srcId="{32DEA0D9-2393-42B1-8E8E-DF964CA6C63B}" destId="{4D2136A6-DC09-4A65-B6A0-4FD3271474A3}" srcOrd="0" destOrd="0" parTransId="{ED6127DF-25F6-4418-873E-CCB6AAB3ECBE}" sibTransId="{95C6797D-5FF8-49D8-8F13-6B9078DEA999}"/>
    <dgm:cxn modelId="{CD78F718-F37F-4B7F-B791-835D8B897AAB}" type="presOf" srcId="{5B87188B-3227-4BBB-A983-3695CC08936D}" destId="{AD34A082-A9AE-455F-A39B-B27865829033}" srcOrd="0" destOrd="0" presId="urn:microsoft.com/office/officeart/2005/8/layout/default"/>
    <dgm:cxn modelId="{B1469B1A-43AA-4772-B9D5-8ECADE3897AD}" srcId="{32DEA0D9-2393-42B1-8E8E-DF964CA6C63B}" destId="{78DB0FF4-3888-49CF-AFBD-59154C146E68}" srcOrd="1" destOrd="0" parTransId="{5047E39E-EFAE-4D5B-9B81-3FE06E026260}" sibTransId="{6EF3CE5E-34DE-43F9-800A-2A2EEC7DD030}"/>
    <dgm:cxn modelId="{14730929-FC8B-4F69-B1CF-AB8CE2F6E5B0}" type="presOf" srcId="{4D2136A6-DC09-4A65-B6A0-4FD3271474A3}" destId="{3E6E49B7-33F8-40DC-8909-F93EDAB5807E}" srcOrd="0" destOrd="0" presId="urn:microsoft.com/office/officeart/2005/8/layout/default"/>
    <dgm:cxn modelId="{8F6A083D-5B68-4FA0-9FFB-7A18AEE0BC97}" srcId="{32DEA0D9-2393-42B1-8E8E-DF964CA6C63B}" destId="{5B87188B-3227-4BBB-A983-3695CC08936D}" srcOrd="4" destOrd="0" parTransId="{039D6BD8-CFA4-44B0-9B44-D4284093EAAB}" sibTransId="{6667DE1C-DEA0-4EC7-ACF1-147A566CB8EE}"/>
    <dgm:cxn modelId="{75D38F87-0EF8-4525-B13B-D818C55B57F6}" type="presOf" srcId="{78DB0FF4-3888-49CF-AFBD-59154C146E68}" destId="{C74B6471-340E-4926-9AC1-88FF4794F152}" srcOrd="0" destOrd="0" presId="urn:microsoft.com/office/officeart/2005/8/layout/default"/>
    <dgm:cxn modelId="{03F04192-CFAA-4ECB-88F2-806227B0C74E}" srcId="{32DEA0D9-2393-42B1-8E8E-DF964CA6C63B}" destId="{7B7B7D50-6A7C-49E4-9A8F-2E9EE0D68C0F}" srcOrd="2" destOrd="0" parTransId="{4EC8FB0C-069D-434D-8A05-BE0FAD5A11C3}" sibTransId="{2315CC3B-5A11-4DD4-B870-9EA264E7E17F}"/>
    <dgm:cxn modelId="{F4B66CB8-F9CD-4E88-817E-7B3E16B4B834}" srcId="{32DEA0D9-2393-42B1-8E8E-DF964CA6C63B}" destId="{8F82E38B-F747-4627-BE3F-1FFE246E890B}" srcOrd="3" destOrd="0" parTransId="{1239D988-CE8B-4F14-9568-F026C972E092}" sibTransId="{08891A77-C8B6-43E1-B536-064B3AE059C8}"/>
    <dgm:cxn modelId="{713E52B8-5C51-4BEF-8EB4-49DD42290144}" type="presOf" srcId="{7B7B7D50-6A7C-49E4-9A8F-2E9EE0D68C0F}" destId="{06888485-A7FB-4324-BBBE-2D1A905EF363}" srcOrd="0" destOrd="0" presId="urn:microsoft.com/office/officeart/2005/8/layout/default"/>
    <dgm:cxn modelId="{4F22EAD7-596D-4C9B-ABA5-B93B5C6CDA63}" type="presOf" srcId="{6171B158-C365-4D73-A4BB-8A6FFAE5A3B1}" destId="{5CD1966E-29E0-446C-A7EE-CE24DBFCEBBA}" srcOrd="0" destOrd="0" presId="urn:microsoft.com/office/officeart/2005/8/layout/default"/>
    <dgm:cxn modelId="{DCDB33E9-84D0-4A45-84C2-3AB18FE3CBEE}" type="presOf" srcId="{32DEA0D9-2393-42B1-8E8E-DF964CA6C63B}" destId="{28F1C3A6-B609-43CB-9484-EF34B45D4F14}" srcOrd="0" destOrd="0" presId="urn:microsoft.com/office/officeart/2005/8/layout/default"/>
    <dgm:cxn modelId="{0F04A0F1-CB36-441E-BC45-304854F10D3B}" srcId="{32DEA0D9-2393-42B1-8E8E-DF964CA6C63B}" destId="{6171B158-C365-4D73-A4BB-8A6FFAE5A3B1}" srcOrd="5" destOrd="0" parTransId="{DF2391DB-576A-4C67-963F-DE3CD21F2E02}" sibTransId="{6334CE76-8691-445C-A437-4FEC298AB2ED}"/>
    <dgm:cxn modelId="{667499F5-8A86-407C-87BE-47C84F3897FC}" type="presOf" srcId="{8F82E38B-F747-4627-BE3F-1FFE246E890B}" destId="{A332B1E6-EFB5-4D26-B067-2B6D69CD2A5F}" srcOrd="0" destOrd="0" presId="urn:microsoft.com/office/officeart/2005/8/layout/default"/>
    <dgm:cxn modelId="{7854DCA9-7D38-4BA6-8135-81DF2A594D4E}" type="presParOf" srcId="{28F1C3A6-B609-43CB-9484-EF34B45D4F14}" destId="{3E6E49B7-33F8-40DC-8909-F93EDAB5807E}" srcOrd="0" destOrd="0" presId="urn:microsoft.com/office/officeart/2005/8/layout/default"/>
    <dgm:cxn modelId="{84F495BB-8AC5-42AE-93B5-B83EBE6F174C}" type="presParOf" srcId="{28F1C3A6-B609-43CB-9484-EF34B45D4F14}" destId="{25D02F1C-76B9-48B0-932D-86781CC41D8C}" srcOrd="1" destOrd="0" presId="urn:microsoft.com/office/officeart/2005/8/layout/default"/>
    <dgm:cxn modelId="{6CCEF522-8D7A-4525-A46E-7F925A249440}" type="presParOf" srcId="{28F1C3A6-B609-43CB-9484-EF34B45D4F14}" destId="{C74B6471-340E-4926-9AC1-88FF4794F152}" srcOrd="2" destOrd="0" presId="urn:microsoft.com/office/officeart/2005/8/layout/default"/>
    <dgm:cxn modelId="{FB35D0C2-B592-4B5F-922E-277EFB6DBBF4}" type="presParOf" srcId="{28F1C3A6-B609-43CB-9484-EF34B45D4F14}" destId="{565D30D2-CDC5-48FB-BB70-DFF388B7BC20}" srcOrd="3" destOrd="0" presId="urn:microsoft.com/office/officeart/2005/8/layout/default"/>
    <dgm:cxn modelId="{FA7E917B-3897-4EF4-81F3-1AE0B4304B4B}" type="presParOf" srcId="{28F1C3A6-B609-43CB-9484-EF34B45D4F14}" destId="{06888485-A7FB-4324-BBBE-2D1A905EF363}" srcOrd="4" destOrd="0" presId="urn:microsoft.com/office/officeart/2005/8/layout/default"/>
    <dgm:cxn modelId="{53FDA59A-AAD7-4EBE-A1AB-00B109005F26}" type="presParOf" srcId="{28F1C3A6-B609-43CB-9484-EF34B45D4F14}" destId="{D4E0456C-1CE9-472A-966A-132FA2A167E9}" srcOrd="5" destOrd="0" presId="urn:microsoft.com/office/officeart/2005/8/layout/default"/>
    <dgm:cxn modelId="{0BBFDE1C-C4EE-4207-B8A6-8F4EBC22FA13}" type="presParOf" srcId="{28F1C3A6-B609-43CB-9484-EF34B45D4F14}" destId="{A332B1E6-EFB5-4D26-B067-2B6D69CD2A5F}" srcOrd="6" destOrd="0" presId="urn:microsoft.com/office/officeart/2005/8/layout/default"/>
    <dgm:cxn modelId="{7EA12CE6-F108-4413-98F6-DECBE897A0B3}" type="presParOf" srcId="{28F1C3A6-B609-43CB-9484-EF34B45D4F14}" destId="{A16200FD-1511-4A03-8738-7B7FDB1E2AD6}" srcOrd="7" destOrd="0" presId="urn:microsoft.com/office/officeart/2005/8/layout/default"/>
    <dgm:cxn modelId="{ED4EF8F4-E41D-4034-AD59-170C762B0E8F}" type="presParOf" srcId="{28F1C3A6-B609-43CB-9484-EF34B45D4F14}" destId="{AD34A082-A9AE-455F-A39B-B27865829033}" srcOrd="8" destOrd="0" presId="urn:microsoft.com/office/officeart/2005/8/layout/default"/>
    <dgm:cxn modelId="{0684DF10-9F7D-4311-BBB3-C931756EEFA2}" type="presParOf" srcId="{28F1C3A6-B609-43CB-9484-EF34B45D4F14}" destId="{538066A4-F2DD-4834-A648-41E67BC8AF7B}" srcOrd="9" destOrd="0" presId="urn:microsoft.com/office/officeart/2005/8/layout/default"/>
    <dgm:cxn modelId="{DD97957A-78BF-41D1-A70A-CCF074BFEB5A}" type="presParOf" srcId="{28F1C3A6-B609-43CB-9484-EF34B45D4F14}" destId="{5CD1966E-29E0-446C-A7EE-CE24DBFCEBB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E49B7-33F8-40DC-8909-F93EDAB5807E}">
      <dsp:nvSpPr>
        <dsp:cNvPr id="0" name=""/>
        <dsp:cNvSpPr/>
      </dsp:nvSpPr>
      <dsp:spPr>
        <a:xfrm>
          <a:off x="533995" y="1511"/>
          <a:ext cx="2952377" cy="17714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Transfer Reform</a:t>
          </a:r>
        </a:p>
      </dsp:txBody>
      <dsp:txXfrm>
        <a:off x="533995" y="1511"/>
        <a:ext cx="2952377" cy="1771426"/>
      </dsp:txXfrm>
    </dsp:sp>
    <dsp:sp modelId="{C74B6471-340E-4926-9AC1-88FF4794F152}">
      <dsp:nvSpPr>
        <dsp:cNvPr id="0" name=""/>
        <dsp:cNvSpPr/>
      </dsp:nvSpPr>
      <dsp:spPr>
        <a:xfrm>
          <a:off x="3781611" y="1511"/>
          <a:ext cx="2952377" cy="17714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Placement Reform</a:t>
          </a:r>
        </a:p>
      </dsp:txBody>
      <dsp:txXfrm>
        <a:off x="3781611" y="1511"/>
        <a:ext cx="2952377" cy="1771426"/>
      </dsp:txXfrm>
    </dsp:sp>
    <dsp:sp modelId="{06888485-A7FB-4324-BBBE-2D1A905EF363}">
      <dsp:nvSpPr>
        <dsp:cNvPr id="0" name=""/>
        <dsp:cNvSpPr/>
      </dsp:nvSpPr>
      <dsp:spPr>
        <a:xfrm>
          <a:off x="7029226" y="1511"/>
          <a:ext cx="2952377" cy="17714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General Education Reform</a:t>
          </a:r>
        </a:p>
      </dsp:txBody>
      <dsp:txXfrm>
        <a:off x="7029226" y="1511"/>
        <a:ext cx="2952377" cy="1771426"/>
      </dsp:txXfrm>
    </dsp:sp>
    <dsp:sp modelId="{A332B1E6-EFB5-4D26-B067-2B6D69CD2A5F}">
      <dsp:nvSpPr>
        <dsp:cNvPr id="0" name=""/>
        <dsp:cNvSpPr/>
      </dsp:nvSpPr>
      <dsp:spPr>
        <a:xfrm>
          <a:off x="533995" y="2068176"/>
          <a:ext cx="2952377" cy="17714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IDEAA in Curriculum</a:t>
          </a:r>
        </a:p>
      </dsp:txBody>
      <dsp:txXfrm>
        <a:off x="533995" y="2068176"/>
        <a:ext cx="2952377" cy="1771426"/>
      </dsp:txXfrm>
    </dsp:sp>
    <dsp:sp modelId="{AD34A082-A9AE-455F-A39B-B27865829033}">
      <dsp:nvSpPr>
        <dsp:cNvPr id="0" name=""/>
        <dsp:cNvSpPr/>
      </dsp:nvSpPr>
      <dsp:spPr>
        <a:xfrm>
          <a:off x="3781611" y="2068176"/>
          <a:ext cx="2952377" cy="17714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Ethnic Studies</a:t>
          </a:r>
        </a:p>
      </dsp:txBody>
      <dsp:txXfrm>
        <a:off x="3781611" y="2068176"/>
        <a:ext cx="2952377" cy="1771426"/>
      </dsp:txXfrm>
    </dsp:sp>
    <dsp:sp modelId="{5CD1966E-29E0-446C-A7EE-CE24DBFCEBBA}">
      <dsp:nvSpPr>
        <dsp:cNvPr id="0" name=""/>
        <dsp:cNvSpPr/>
      </dsp:nvSpPr>
      <dsp:spPr>
        <a:xfrm>
          <a:off x="7029226" y="2068176"/>
          <a:ext cx="2952377" cy="17714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Innovation and Curricular Expansion</a:t>
          </a:r>
        </a:p>
      </dsp:txBody>
      <dsp:txXfrm>
        <a:off x="7029226" y="2068176"/>
        <a:ext cx="2952377" cy="1771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FEA7-BC85-B44A-B13B-1E0072B71E2F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0B53C-6160-744B-9A3E-64B124D4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1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Dual Enrollment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AB 288 (Holden, 2015)</a:t>
            </a:r>
          </a:p>
          <a:p>
            <a:endParaRPr lang="en-US" dirty="0"/>
          </a:p>
          <a:p>
            <a:r>
              <a:rPr lang="en-US" dirty="0"/>
              <a:t>Transfer Reform</a:t>
            </a:r>
          </a:p>
          <a:p>
            <a:pPr lvl="0"/>
            <a:r>
              <a:rPr lang="en-US" dirty="0"/>
              <a:t>SB 1440 (Padilla, 2010)</a:t>
            </a:r>
          </a:p>
          <a:p>
            <a:pPr lvl="0"/>
            <a:r>
              <a:rPr lang="en-US" dirty="0"/>
              <a:t>SB 440 (Padilla, 2013)</a:t>
            </a:r>
          </a:p>
          <a:p>
            <a:pPr lvl="0"/>
            <a:r>
              <a:rPr lang="en-US" dirty="0"/>
              <a:t>AB 928 (Berman, 2021)</a:t>
            </a:r>
          </a:p>
          <a:p>
            <a:r>
              <a:rPr lang="en-US" dirty="0"/>
              <a:t>AB 1111 (Berman, 2021)</a:t>
            </a:r>
          </a:p>
          <a:p>
            <a:endParaRPr lang="en-US" dirty="0"/>
          </a:p>
          <a:p>
            <a:r>
              <a:rPr lang="en-US" dirty="0"/>
              <a:t>Placement Reform</a:t>
            </a:r>
          </a:p>
          <a:p>
            <a:pPr lvl="0"/>
            <a:r>
              <a:rPr lang="en-US" dirty="0"/>
              <a:t>AB 705 (Irwin, 2017)</a:t>
            </a:r>
          </a:p>
          <a:p>
            <a:pPr lvl="0"/>
            <a:r>
              <a:rPr lang="en-US" dirty="0"/>
              <a:t>AB 1805 (Irwin, 2018)</a:t>
            </a:r>
          </a:p>
          <a:p>
            <a:pPr lvl="0"/>
            <a:r>
              <a:rPr lang="en-US" dirty="0"/>
              <a:t>AB 1705 (Irwin, 2022)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BDPs</a:t>
            </a:r>
          </a:p>
          <a:p>
            <a:pPr lvl="0"/>
            <a:r>
              <a:rPr lang="en-US" dirty="0"/>
              <a:t>SB 850 (Block, 2014)</a:t>
            </a:r>
          </a:p>
          <a:p>
            <a:pPr lvl="0"/>
            <a:r>
              <a:rPr lang="en-US" dirty="0"/>
              <a:t>AB 927 (Medina, 2021)</a:t>
            </a:r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0B53C-6160-744B-9A3E-64B124D41A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7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240C-1B9D-FA92-C187-78AB109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012" y="4180113"/>
            <a:ext cx="10519788" cy="159367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DC59D-175E-9EF0-D900-559E1B401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012" y="5865223"/>
            <a:ext cx="10519788" cy="8948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8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FADB6B9-EC7D-F04A-F09A-AD9219C98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2272937"/>
            <a:chOff x="0" y="0"/>
            <a:chExt cx="12192000" cy="22729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66B30A-974B-C6F1-93F6-3BC22DB20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2192000" cy="2272937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CCCB5A-1530-5FF0-7EDB-C66302518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1"/>
              <a:ext cx="2575994" cy="227293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4D9E9-646F-8C61-FF2F-B13C79F5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50" y="365125"/>
            <a:ext cx="8558349" cy="1685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ADA7E-455C-DF2E-28FA-2412804DA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993"/>
            <a:ext cx="10515600" cy="3841115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273A-33C1-ABDF-8F0D-9D7546132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E8ABE-8F6E-DAC4-AA04-EDC6BBB51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2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22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EED6-93C8-B2D4-E840-02857784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B6E0-3B24-0AC5-22E8-C300B9D0E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656" y="1825625"/>
            <a:ext cx="49508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B6DB0-1851-8608-4626-5562E2998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A9CB8-F06B-7F8D-F937-47D24A653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6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A45BB-DE8A-985A-7217-CDEA07114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7113" y="3808"/>
            <a:ext cx="822046" cy="685038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37527E5-9A84-AC4A-464A-43199859D8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02975" y="1825625"/>
            <a:ext cx="49508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2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0C4DEAC-AB39-F25B-CFC1-D1C9E139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4ECA1-1AB7-F05E-C3DA-87B691945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488" y="1720352"/>
            <a:ext cx="4948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D224C-D910-AAA0-B68E-86EA8C446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9488" y="2544264"/>
            <a:ext cx="4948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5ED8D-C434-741B-DE97-E68650561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769F0CA-575E-4806-C56D-3C22018126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05083" y="1720352"/>
            <a:ext cx="4948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28A8323-14FA-5F79-A04C-16CBB2EB70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5083" y="2544264"/>
            <a:ext cx="4948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D78B8-AD26-994A-827A-DC849068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00365B-FB3B-DA48-24EE-DF7132E3A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7113" y="3808"/>
            <a:ext cx="822046" cy="685038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50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96073-9AA2-B5BF-410A-369672AE7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45705-2325-61E5-8265-74A0A006B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1D7EA-21CF-DAF5-0151-F6CCC312D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7113" y="3808"/>
            <a:ext cx="822046" cy="685038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F598B41-A9B7-DDBB-2D59-5C3C376B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EAE0C-F9CD-336F-891B-28B1A56B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53C4B-3F45-77E1-3EC7-08F5A0BC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2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7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74C65-8E5B-B5F4-B95C-2F6491C3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3D34A-878B-D4CF-1A3C-F8BF2329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3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AB57-4FB0-22F6-B9D0-E02FFA0A5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92046"/>
            <a:ext cx="2743200" cy="329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collegesuccess-lumen/chapter/class-attendanc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photographic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lphastockimages.com/" TargetMode="Externa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cas-ca.org/wp-content/uploads/2023/05/Cal-GETC_Standards_1v0_202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9C4B-1E3D-B65B-8796-E8F23029D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of Curriculum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0C48B-CA4D-B279-E56F-F67BB1669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Cheryl Aschenbach</a:t>
            </a:r>
          </a:p>
          <a:p>
            <a:r>
              <a:rPr lang="en-US" dirty="0"/>
              <a:t>ASCCC President</a:t>
            </a:r>
          </a:p>
        </p:txBody>
      </p:sp>
    </p:spTree>
    <p:extLst>
      <p:ext uri="{BB962C8B-B14F-4D97-AF65-F5344CB8AC3E}">
        <p14:creationId xmlns:p14="http://schemas.microsoft.com/office/powerpoint/2010/main" val="325172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A8D6-8EF4-286E-A7CA-7FDEFE07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What We Do &amp; How We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0AC54-642F-1137-8DC0-404C0D3BD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870" y="2415993"/>
            <a:ext cx="5645085" cy="38096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Curricular Processes – Local &amp; Statewide</a:t>
            </a:r>
          </a:p>
          <a:p>
            <a:r>
              <a:rPr lang="en-US" dirty="0">
                <a:cs typeface="Arial"/>
              </a:rPr>
              <a:t>Legal Compliance – Education Code, Title 5</a:t>
            </a:r>
          </a:p>
          <a:p>
            <a:r>
              <a:rPr lang="en-US" dirty="0">
                <a:cs typeface="Arial"/>
              </a:rPr>
              <a:t>Effective Practices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B646D-9570-84A7-B513-02B04120E777}"/>
              </a:ext>
            </a:extLst>
          </p:cNvPr>
          <p:cNvSpPr txBox="1">
            <a:spLocks/>
          </p:cNvSpPr>
          <p:nvPr/>
        </p:nvSpPr>
        <p:spPr>
          <a:xfrm>
            <a:off x="6206765" y="2419135"/>
            <a:ext cx="5645085" cy="41710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Legislation &amp; Curriculum – Th @ 10:30</a:t>
            </a:r>
            <a:endParaRPr lang="en-US"/>
          </a:p>
          <a:p>
            <a:r>
              <a:rPr lang="en-US" dirty="0">
                <a:cs typeface="Arial"/>
              </a:rPr>
              <a:t>Brown Act Basics – Th @ 12:45</a:t>
            </a:r>
          </a:p>
          <a:p>
            <a:r>
              <a:rPr lang="en-US" dirty="0">
                <a:cs typeface="Arial"/>
              </a:rPr>
              <a:t>Accounting Methods – Th @ 12:45</a:t>
            </a:r>
          </a:p>
          <a:p>
            <a:r>
              <a:rPr lang="en-US" dirty="0">
                <a:cs typeface="Arial"/>
              </a:rPr>
              <a:t>Updates to the PCAH – Th @ 12:45</a:t>
            </a:r>
          </a:p>
          <a:p>
            <a:r>
              <a:rPr lang="en-US" dirty="0">
                <a:cs typeface="Arial"/>
              </a:rPr>
              <a:t>Curricular Accreditation Requirements – Fri @ 9:00</a:t>
            </a:r>
          </a:p>
          <a:p>
            <a:r>
              <a:rPr lang="en-US" dirty="0">
                <a:cs typeface="Arial"/>
              </a:rPr>
              <a:t>Governance and the Curriculum Committee – Fri @ 9:00</a:t>
            </a:r>
          </a:p>
          <a:p>
            <a:r>
              <a:rPr lang="en-US" dirty="0">
                <a:cs typeface="Arial"/>
              </a:rPr>
              <a:t>Strategic Enrollment Management – Fri @ 9:00</a:t>
            </a:r>
          </a:p>
          <a:p>
            <a:r>
              <a:rPr lang="en-US" dirty="0">
                <a:cs typeface="Arial"/>
              </a:rPr>
              <a:t>Parliamentary Procedure – Fri @ 10:30</a:t>
            </a:r>
          </a:p>
          <a:p>
            <a:r>
              <a:rPr lang="en-US" dirty="0">
                <a:cs typeface="Arial"/>
              </a:rPr>
              <a:t>CCCCO COCI Session – Fri @ 10:30</a:t>
            </a:r>
          </a:p>
          <a:p>
            <a:r>
              <a:rPr lang="en-US" dirty="0">
                <a:cs typeface="Arial"/>
              </a:rPr>
              <a:t>Leveraging Curriculum Processes to Improve the Student Experience – Sat @ 8:30</a:t>
            </a:r>
          </a:p>
        </p:txBody>
      </p:sp>
    </p:spTree>
    <p:extLst>
      <p:ext uri="{BB962C8B-B14F-4D97-AF65-F5344CB8AC3E}">
        <p14:creationId xmlns:p14="http://schemas.microsoft.com/office/powerpoint/2010/main" val="312950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7418-CC07-AF6A-0414-0992B648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Do This?</a:t>
            </a:r>
          </a:p>
        </p:txBody>
      </p:sp>
      <p:pic>
        <p:nvPicPr>
          <p:cNvPr id="4" name="Picture 4" descr="A group of people sitting in a lecture hall">
            <a:extLst>
              <a:ext uri="{FF2B5EF4-FFF2-40B4-BE49-F238E27FC236}">
                <a16:creationId xmlns:a16="http://schemas.microsoft.com/office/drawing/2014/main" id="{8A673106-F640-25CF-7D8E-32DD07BAA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0935" y="2645152"/>
            <a:ext cx="5568000" cy="36210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803E-8BE9-3AC1-1952-09434753D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953" y="2533829"/>
            <a:ext cx="6226405" cy="3841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Center Students – our WHY</a:t>
            </a:r>
          </a:p>
          <a:p>
            <a:r>
              <a:rPr lang="en-US" dirty="0">
                <a:cs typeface="Arial"/>
              </a:rPr>
              <a:t>Learn, Access Resources, Share with Others</a:t>
            </a:r>
            <a:endParaRPr lang="en-US" dirty="0"/>
          </a:p>
          <a:p>
            <a:r>
              <a:rPr lang="en-US" dirty="0"/>
              <a:t>Communication</a:t>
            </a:r>
          </a:p>
          <a:p>
            <a:r>
              <a:rPr lang="en-US" dirty="0"/>
              <a:t>Collaboration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Round Table/Mixers</a:t>
            </a:r>
          </a:p>
          <a:p>
            <a:r>
              <a:rPr lang="en-US" dirty="0">
                <a:cs typeface="Arial"/>
              </a:rPr>
              <a:t>CCCCO Training – Th @ 2:15</a:t>
            </a:r>
          </a:p>
          <a:p>
            <a:r>
              <a:rPr lang="en-US" dirty="0">
                <a:cs typeface="Arial"/>
              </a:rPr>
              <a:t>Reception – Th @ 5:00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F05D8-C4C8-5A83-A63C-4492D159BD6F}"/>
              </a:ext>
            </a:extLst>
          </p:cNvPr>
          <p:cNvSpPr txBox="1"/>
          <p:nvPr/>
        </p:nvSpPr>
        <p:spPr>
          <a:xfrm>
            <a:off x="1833514" y="6255257"/>
            <a:ext cx="2350417" cy="6474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40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37DC-CA3B-4D4D-F717-D6D8602B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7EF5C-CD21-45D8-CC5D-21B83ADF0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/>
              <a:t>ASCCC Curriculum Committee</a:t>
            </a:r>
          </a:p>
          <a:p>
            <a:r>
              <a:rPr lang="en-US" dirty="0"/>
              <a:t>ASCCC Staff</a:t>
            </a:r>
            <a:endParaRPr lang="en-US" dirty="0">
              <a:cs typeface="Arial"/>
            </a:endParaRPr>
          </a:p>
          <a:p>
            <a:r>
              <a:rPr lang="en-US" dirty="0"/>
              <a:t>ASCCC Executive Committee</a:t>
            </a:r>
            <a:endParaRPr lang="en-US" dirty="0">
              <a:cs typeface="Arial"/>
            </a:endParaRPr>
          </a:p>
          <a:p>
            <a:r>
              <a:rPr lang="en-US" dirty="0"/>
              <a:t>Presenters</a:t>
            </a:r>
            <a:endParaRPr lang="en-US" dirty="0">
              <a:cs typeface="Arial"/>
            </a:endParaRPr>
          </a:p>
          <a:p>
            <a:r>
              <a:rPr lang="en-US" dirty="0"/>
              <a:t>Sponsors</a:t>
            </a:r>
            <a:endParaRPr lang="en-US" dirty="0">
              <a:cs typeface="Arial"/>
            </a:endParaRPr>
          </a:p>
          <a:p>
            <a:r>
              <a:rPr lang="en-US" dirty="0"/>
              <a:t>Attendees</a:t>
            </a:r>
            <a:endParaRPr lang="en-US" dirty="0">
              <a:cs typeface="Arial"/>
            </a:endParaRPr>
          </a:p>
        </p:txBody>
      </p:sp>
      <p:pic>
        <p:nvPicPr>
          <p:cNvPr id="4" name="Picture 4" descr="A chalkboard with a message on it">
            <a:extLst>
              <a:ext uri="{FF2B5EF4-FFF2-40B4-BE49-F238E27FC236}">
                <a16:creationId xmlns:a16="http://schemas.microsoft.com/office/drawing/2014/main" id="{8781FB4C-DAEC-B0F2-167F-0EC5CA8E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975" y="2788873"/>
            <a:ext cx="5210061" cy="347749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54C9C1-5561-8CD9-D6D2-E18A6C695D73}"/>
              </a:ext>
            </a:extLst>
          </p:cNvPr>
          <p:cNvSpPr txBox="1"/>
          <p:nvPr/>
        </p:nvSpPr>
        <p:spPr>
          <a:xfrm>
            <a:off x="6402370" y="6260969"/>
            <a:ext cx="52020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Image Thank You by </a:t>
            </a:r>
            <a:r>
              <a:rPr lang="en-US" sz="1200" dirty="0">
                <a:ea typeface="+mn-lt"/>
                <a:cs typeface="+mn-lt"/>
                <a:hlinkClick r:id="rId3"/>
              </a:rPr>
              <a:t>Nick Youngson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>
                <a:ea typeface="+mn-lt"/>
                <a:cs typeface="+mn-lt"/>
                <a:hlinkClick r:id="rId4"/>
              </a:rPr>
              <a:t>CC BY-SA</a:t>
            </a:r>
            <a:r>
              <a:rPr lang="en-US" sz="1200" dirty="0">
                <a:ea typeface="+mn-lt"/>
                <a:cs typeface="+mn-lt"/>
              </a:rPr>
              <a:t> 3.0 </a:t>
            </a:r>
            <a:r>
              <a:rPr lang="en-US" sz="1200" dirty="0">
                <a:ea typeface="+mn-lt"/>
                <a:cs typeface="+mn-lt"/>
                <a:hlinkClick r:id="rId5"/>
              </a:rPr>
              <a:t>Alpha Stock Images</a:t>
            </a:r>
            <a:endParaRPr lang="en-US" sz="1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329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041F-96C2-CFF3-5A86-876C068BF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2758-4E52-13AC-3A50-882FE1802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3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EAC7-FAD9-19AC-729E-ABBDC931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and Professional Matters</a:t>
            </a:r>
            <a:br>
              <a:rPr lang="en-US" dirty="0"/>
            </a:br>
            <a:r>
              <a:rPr lang="en-US" dirty="0"/>
              <a:t>Title 5 </a:t>
            </a:r>
            <a:r>
              <a:rPr lang="en-US" b="1" dirty="0"/>
              <a:t>§</a:t>
            </a:r>
            <a:r>
              <a:rPr lang="en-US" dirty="0"/>
              <a:t>53200(c) The “10+1”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6E05EB-CE1F-88E1-4DA5-03ADAECE2383}"/>
              </a:ext>
            </a:extLst>
          </p:cNvPr>
          <p:cNvSpPr txBox="1">
            <a:spLocks/>
          </p:cNvSpPr>
          <p:nvPr/>
        </p:nvSpPr>
        <p:spPr>
          <a:xfrm>
            <a:off x="838200" y="2286442"/>
            <a:ext cx="5181600" cy="405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4A07D"/>
              </a:buClr>
              <a:buFont typeface="+mj-lt"/>
              <a:buAutoNum type="arabicPeriod"/>
            </a:pPr>
            <a:r>
              <a:rPr lang="en-US"/>
              <a:t>Curriculum including establishing prerequisites and placing courses within disciplines</a:t>
            </a:r>
          </a:p>
          <a:p>
            <a:pPr marL="457200" indent="-457200">
              <a:buClr>
                <a:srgbClr val="04A07D"/>
              </a:buClr>
              <a:buFont typeface="+mj-lt"/>
              <a:buAutoNum type="arabicPeriod"/>
            </a:pPr>
            <a:r>
              <a:rPr lang="en-US"/>
              <a:t>Degree and certificate requirements</a:t>
            </a:r>
          </a:p>
          <a:p>
            <a:pPr marL="457200" indent="-457200">
              <a:buClr>
                <a:srgbClr val="04A07D"/>
              </a:buClr>
              <a:buFont typeface="+mj-lt"/>
              <a:buAutoNum type="arabicPeriod"/>
            </a:pPr>
            <a:r>
              <a:rPr lang="en-US"/>
              <a:t>Grading policies</a:t>
            </a:r>
          </a:p>
          <a:p>
            <a:pPr marL="457200" indent="-457200">
              <a:buClr>
                <a:srgbClr val="04A07D"/>
              </a:buClr>
              <a:buFont typeface="+mj-lt"/>
              <a:buAutoNum type="arabicPeriod"/>
            </a:pPr>
            <a:r>
              <a:rPr lang="en-US"/>
              <a:t>Educational program development</a:t>
            </a:r>
          </a:p>
          <a:p>
            <a:pPr marL="457200" indent="-457200">
              <a:buClr>
                <a:srgbClr val="04A07D"/>
              </a:buClr>
              <a:buFont typeface="+mj-lt"/>
              <a:buAutoNum type="arabicPeriod"/>
            </a:pPr>
            <a:r>
              <a:rPr lang="en-US"/>
              <a:t>Standards or policies regarding student preparation and success</a:t>
            </a:r>
          </a:p>
          <a:p>
            <a:pPr marL="457200" indent="-457200">
              <a:buClr>
                <a:srgbClr val="04A07D"/>
              </a:buClr>
              <a:buFont typeface="+mj-lt"/>
              <a:buAutoNum type="arabicPeriod"/>
            </a:pPr>
            <a:r>
              <a:rPr lang="en-US"/>
              <a:t>District and college governance structures, as related to faculty roles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CE8EF93-786B-128E-B91C-B70BAD190DAE}"/>
              </a:ext>
            </a:extLst>
          </p:cNvPr>
          <p:cNvSpPr txBox="1">
            <a:spLocks/>
          </p:cNvSpPr>
          <p:nvPr/>
        </p:nvSpPr>
        <p:spPr>
          <a:xfrm>
            <a:off x="6172200" y="2286442"/>
            <a:ext cx="5181600" cy="40589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4A07D"/>
              </a:buClr>
              <a:buFont typeface="+mj-lt"/>
              <a:buAutoNum type="arabicPeriod" startAt="7"/>
            </a:pPr>
            <a:r>
              <a:rPr lang="en-US" dirty="0"/>
              <a:t>Faculty roles and involvement in accreditation processes, including self-study and annual reports</a:t>
            </a:r>
          </a:p>
          <a:p>
            <a:pPr marL="457200" indent="-457200">
              <a:buClr>
                <a:srgbClr val="04A07D"/>
              </a:buClr>
              <a:buFont typeface="+mj-lt"/>
              <a:buAutoNum type="arabicPeriod" startAt="7"/>
            </a:pPr>
            <a:r>
              <a:rPr lang="en-US" dirty="0"/>
              <a:t>Policies for faculty professional development activities</a:t>
            </a:r>
          </a:p>
          <a:p>
            <a:pPr marL="457200" indent="-457200">
              <a:buClr>
                <a:srgbClr val="04A07D"/>
              </a:buClr>
              <a:buFont typeface="+mj-lt"/>
              <a:buAutoNum type="arabicPeriod" startAt="7"/>
            </a:pPr>
            <a:r>
              <a:rPr lang="en-US" dirty="0"/>
              <a:t>Processes for program review</a:t>
            </a:r>
          </a:p>
          <a:p>
            <a:pPr marL="457200" indent="-457200">
              <a:buClr>
                <a:srgbClr val="04A07D"/>
              </a:buClr>
              <a:buFont typeface="+mj-lt"/>
              <a:buAutoNum type="arabicPeriod" startAt="7"/>
            </a:pPr>
            <a:r>
              <a:rPr lang="en-US" dirty="0"/>
              <a:t>Processes for institutional planning and budget development</a:t>
            </a:r>
          </a:p>
          <a:p>
            <a:pPr marL="0" indent="0">
              <a:buClr>
                <a:srgbClr val="04A07D"/>
              </a:buClr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+1 </a:t>
            </a:r>
            <a:r>
              <a:rPr lang="en-US" dirty="0"/>
              <a:t>Other academic and professional </a:t>
            </a:r>
            <a:br>
              <a:rPr lang="en-US" dirty="0"/>
            </a:br>
            <a:r>
              <a:rPr lang="en-US" dirty="0"/>
              <a:t>     matters as mutually agreed upon </a:t>
            </a:r>
            <a:br>
              <a:rPr lang="en-US" dirty="0"/>
            </a:br>
            <a:r>
              <a:rPr lang="en-US" dirty="0"/>
              <a:t>     between the governing board and </a:t>
            </a:r>
            <a:br>
              <a:rPr lang="en-US" dirty="0"/>
            </a:br>
            <a:r>
              <a:rPr lang="en-US" dirty="0"/>
              <a:t>     the academic senate </a:t>
            </a:r>
          </a:p>
        </p:txBody>
      </p:sp>
    </p:spTree>
    <p:extLst>
      <p:ext uri="{BB962C8B-B14F-4D97-AF65-F5344CB8AC3E}">
        <p14:creationId xmlns:p14="http://schemas.microsoft.com/office/powerpoint/2010/main" val="252874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9A89-1EE6-18F5-CF33-8BF7FFFB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50" y="365125"/>
            <a:ext cx="8558349" cy="1685744"/>
          </a:xfrm>
        </p:spPr>
        <p:txBody>
          <a:bodyPr anchor="ctr">
            <a:normAutofit/>
          </a:bodyPr>
          <a:lstStyle/>
          <a:p>
            <a:r>
              <a:rPr lang="en-US" dirty="0"/>
              <a:t>So Much Curriculum!</a:t>
            </a:r>
          </a:p>
        </p:txBody>
      </p:sp>
      <p:graphicFrame>
        <p:nvGraphicFramePr>
          <p:cNvPr id="772" name="Content Placeholder 767" descr="Boxes for six curricular topics: transfer, placement, general education, IDEAA, ethnic studies, and innovation">
            <a:extLst>
              <a:ext uri="{FF2B5EF4-FFF2-40B4-BE49-F238E27FC236}">
                <a16:creationId xmlns:a16="http://schemas.microsoft.com/office/drawing/2014/main" id="{F2C65CA0-C52E-ACD0-D96A-9C10085CD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655528"/>
              </p:ext>
            </p:extLst>
          </p:nvPr>
        </p:nvGraphicFramePr>
        <p:xfrm>
          <a:off x="838200" y="2415993"/>
          <a:ext cx="10515600" cy="384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60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3438-1E83-7954-96B6-8B9BB8D7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797D-DAA0-ED4C-7C70-C1E14ABDC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993"/>
            <a:ext cx="10515600" cy="406892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ADTs</a:t>
            </a:r>
          </a:p>
          <a:p>
            <a:r>
              <a:rPr lang="en-US" dirty="0"/>
              <a:t>Cal-GETC 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hlinkClick r:id="rId2"/>
              </a:rPr>
              <a:t>Cal-GETC Standards 1.0</a:t>
            </a:r>
            <a:endParaRPr lang="en-US" dirty="0"/>
          </a:p>
          <a:p>
            <a:r>
              <a:rPr lang="en-US" dirty="0"/>
              <a:t>Common Course Numbering</a:t>
            </a:r>
          </a:p>
          <a:p>
            <a:r>
              <a:rPr lang="en-US" dirty="0">
                <a:cs typeface="Arial"/>
              </a:rPr>
              <a:t>Transfer Alignment Project</a:t>
            </a:r>
            <a:endParaRPr lang="en-US" dirty="0"/>
          </a:p>
          <a:p>
            <a:r>
              <a:rPr lang="en-US" dirty="0"/>
              <a:t>Proposed Legislation: AB 1749 (McCarty) - UC ADTs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CCC Baccalaureates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AB 928 Primer – Fri @ 9:00</a:t>
            </a:r>
          </a:p>
          <a:p>
            <a:r>
              <a:rPr lang="en-US" dirty="0">
                <a:cs typeface="Arial"/>
              </a:rPr>
              <a:t>Articulation: Supporting Effective Transfer – Fri @ 10:30</a:t>
            </a:r>
          </a:p>
          <a:p>
            <a:r>
              <a:rPr lang="en-US" dirty="0">
                <a:cs typeface="Arial"/>
              </a:rPr>
              <a:t>AB 1111 – Sat @ 9:45</a:t>
            </a:r>
          </a:p>
          <a:p>
            <a:r>
              <a:rPr lang="en-US" sz="2400" dirty="0">
                <a:cs typeface="Arial"/>
              </a:rPr>
              <a:t>Addressing CCC Baccalaureate Degrees – Sat @ 8:30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99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6828-8EA3-1BBD-EFC2-28902788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Reform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E8A-C9E2-EE4A-B73D-C1F8310B2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Guided Pathways</a:t>
            </a:r>
          </a:p>
          <a:p>
            <a:r>
              <a:rPr lang="en-US" dirty="0">
                <a:cs typeface="Arial"/>
              </a:rPr>
              <a:t>AB 705/1705 Implementation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Planning for Student Success – Fri @ 10:30</a:t>
            </a:r>
          </a:p>
          <a:p>
            <a:r>
              <a:rPr lang="en-US" dirty="0">
                <a:cs typeface="Arial"/>
              </a:rPr>
              <a:t>Equitable Placement – Sat @ 8:30</a:t>
            </a:r>
          </a:p>
          <a:p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4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3246-216F-13CB-8E2A-F776C59F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Education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006D1-CF44-A6A4-368E-25A81A58A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Cal-GETC</a:t>
            </a:r>
          </a:p>
          <a:p>
            <a:r>
              <a:rPr lang="en-US" dirty="0"/>
              <a:t>Title 5 Updates: Associate Degree Requirements and General Education</a:t>
            </a:r>
          </a:p>
          <a:p>
            <a:r>
              <a:rPr lang="en-US" dirty="0"/>
              <a:t>Updates to Baccalaureate Degree General Education (Upper &amp; Lower Division)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AB 928 Primer – Fri @ 9:00</a:t>
            </a:r>
          </a:p>
          <a:p>
            <a:r>
              <a:rPr lang="en-US" dirty="0">
                <a:cs typeface="Arial"/>
              </a:rPr>
              <a:t>General Education General Session – Fri @ 12:45</a:t>
            </a:r>
            <a:endParaRPr lang="en-US" dirty="0"/>
          </a:p>
          <a:p>
            <a:r>
              <a:rPr lang="en-US" dirty="0">
                <a:cs typeface="Arial"/>
              </a:rPr>
              <a:t>Student Panel – GE &amp; Student Perspectives – Fri @ 2:30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45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4846-091C-1EFF-5BE6-6765FE12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IDEAA in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069B8-1574-1BEC-B3DB-FBD2647C4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Curriculum Audits</a:t>
            </a:r>
          </a:p>
          <a:p>
            <a:r>
              <a:rPr lang="en-US" dirty="0"/>
              <a:t>Inclusion of IDEAA in Course Outlines of Record</a:t>
            </a:r>
          </a:p>
          <a:p>
            <a:r>
              <a:rPr lang="en-US" dirty="0"/>
              <a:t>Culturally Inclusive and Responsive Teaching &amp; Learning</a:t>
            </a:r>
          </a:p>
          <a:p>
            <a:r>
              <a:rPr lang="en-US" dirty="0"/>
              <a:t>Trauma-Informed Teaching &amp; Learning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Academic Freedom in Curriculum – Th @ 10:30</a:t>
            </a:r>
          </a:p>
          <a:p>
            <a:r>
              <a:rPr lang="en-US" dirty="0">
                <a:cs typeface="Arial"/>
              </a:rPr>
              <a:t>DEI in Curriculum: Model Principles &amp; Practices – Th @ 10:30</a:t>
            </a:r>
            <a:endParaRPr lang="en-US" dirty="0"/>
          </a:p>
          <a:p>
            <a:r>
              <a:rPr lang="en-US" dirty="0">
                <a:cs typeface="Arial"/>
              </a:rPr>
              <a:t>Trauma Informed Curriculum – Fri @ 9:00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77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AEAF-74F4-66C2-C409-77D4A4AB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ACF18-FB6B-A64C-61D1-0AD7CEB5D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5 Associate Degree General Education</a:t>
            </a:r>
          </a:p>
          <a:p>
            <a:r>
              <a:rPr lang="en-US" dirty="0"/>
              <a:t>CSU GE Breadth Area F</a:t>
            </a:r>
          </a:p>
          <a:p>
            <a:r>
              <a:rPr lang="en-US" dirty="0"/>
              <a:t>IGETC Area 7</a:t>
            </a:r>
          </a:p>
          <a:p>
            <a:r>
              <a:rPr lang="en-US" dirty="0"/>
              <a:t>Cal-GETC Area 6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CCC Core Competencies – Th @ 12:45</a:t>
            </a:r>
          </a:p>
          <a:p>
            <a:r>
              <a:rPr lang="en-US" dirty="0">
                <a:cs typeface="Arial"/>
              </a:rPr>
              <a:t>Assigning Courses to Disciplines, Cross-Listing – Fri @ 10:30</a:t>
            </a:r>
          </a:p>
        </p:txBody>
      </p:sp>
    </p:spTree>
    <p:extLst>
      <p:ext uri="{BB962C8B-B14F-4D97-AF65-F5344CB8AC3E}">
        <p14:creationId xmlns:p14="http://schemas.microsoft.com/office/powerpoint/2010/main" val="424230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5A63-CF18-BDED-B516-8F2E07B9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and Curricular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24FE-931D-A194-5517-CAAE25EA3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60" y="2486694"/>
            <a:ext cx="5173745" cy="37154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Noncredit</a:t>
            </a:r>
            <a:endParaRPr lang="en-US">
              <a:cs typeface="Arial"/>
            </a:endParaRPr>
          </a:p>
          <a:p>
            <a:r>
              <a:rPr lang="en-US" dirty="0">
                <a:cs typeface="Arial"/>
              </a:rPr>
              <a:t>Workforce Prep / CTE</a:t>
            </a:r>
          </a:p>
          <a:p>
            <a:r>
              <a:rPr lang="en-US" dirty="0">
                <a:cs typeface="Arial"/>
              </a:rPr>
              <a:t>Dual Enrollment</a:t>
            </a:r>
          </a:p>
          <a:p>
            <a:r>
              <a:rPr lang="en-US" dirty="0">
                <a:cs typeface="Arial"/>
              </a:rPr>
              <a:t>Open Educational Resources</a:t>
            </a:r>
          </a:p>
          <a:p>
            <a:r>
              <a:rPr lang="en-US" dirty="0">
                <a:cs typeface="Arial"/>
              </a:rPr>
              <a:t>Competency Based Education</a:t>
            </a:r>
          </a:p>
          <a:p>
            <a:r>
              <a:rPr lang="en-US" dirty="0">
                <a:cs typeface="Arial"/>
              </a:rPr>
              <a:t>Credit for Prior Learning</a:t>
            </a:r>
          </a:p>
          <a:p>
            <a:r>
              <a:rPr lang="en-US" dirty="0">
                <a:cs typeface="Arial"/>
              </a:rPr>
              <a:t>Distance Education</a:t>
            </a:r>
          </a:p>
          <a:p>
            <a:r>
              <a:rPr lang="en-US" dirty="0">
                <a:cs typeface="Arial"/>
              </a:rPr>
              <a:t>Baccalaureate Degrees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D2607A-EC11-55F6-AA7A-291F13C5D9ED}"/>
              </a:ext>
            </a:extLst>
          </p:cNvPr>
          <p:cNvSpPr txBox="1">
            <a:spLocks/>
          </p:cNvSpPr>
          <p:nvPr/>
        </p:nvSpPr>
        <p:spPr>
          <a:xfrm>
            <a:off x="6096785" y="2489837"/>
            <a:ext cx="5535105" cy="42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Noncredit Basics – Th @ 10:30</a:t>
            </a:r>
          </a:p>
          <a:p>
            <a:r>
              <a:rPr lang="en-US" dirty="0">
                <a:cs typeface="Arial"/>
              </a:rPr>
              <a:t>Work Experience Updates – Th @ 10:30</a:t>
            </a:r>
          </a:p>
          <a:p>
            <a:r>
              <a:rPr lang="en-US" dirty="0">
                <a:cs typeface="Arial"/>
              </a:rPr>
              <a:t>Modern Policing Degree  – Th @ 10:30</a:t>
            </a:r>
          </a:p>
          <a:p>
            <a:r>
              <a:rPr lang="en-US" dirty="0">
                <a:cs typeface="Arial"/>
              </a:rPr>
              <a:t>Accounting Methods – Th @ 12:45</a:t>
            </a:r>
          </a:p>
          <a:p>
            <a:r>
              <a:rPr lang="en-US" dirty="0">
                <a:cs typeface="Arial"/>
              </a:rPr>
              <a:t>OER – Th @ 12:45</a:t>
            </a:r>
          </a:p>
          <a:p>
            <a:r>
              <a:rPr lang="en-US" dirty="0">
                <a:cs typeface="Arial"/>
              </a:rPr>
              <a:t>Experiential Learning – Th @ 12:45</a:t>
            </a:r>
          </a:p>
          <a:p>
            <a:r>
              <a:rPr lang="en-US" dirty="0">
                <a:cs typeface="Arial"/>
              </a:rPr>
              <a:t>Advanced Noncredit – Fri @ 9:00</a:t>
            </a:r>
          </a:p>
          <a:p>
            <a:r>
              <a:rPr lang="en-US" dirty="0">
                <a:cs typeface="Arial"/>
              </a:rPr>
              <a:t>CBE &amp; CPL – Fri @ 10:30</a:t>
            </a:r>
          </a:p>
          <a:p>
            <a:r>
              <a:rPr lang="en-US" dirty="0">
                <a:cs typeface="Arial"/>
              </a:rPr>
              <a:t>Distance Education in the COR – Sat @ 8:30</a:t>
            </a:r>
          </a:p>
          <a:p>
            <a:r>
              <a:rPr lang="en-US" dirty="0">
                <a:cs typeface="Arial"/>
              </a:rPr>
              <a:t>State Updates to CTE Plans – Sat @ 8:30</a:t>
            </a:r>
          </a:p>
          <a:p>
            <a:r>
              <a:rPr lang="en-US" sz="2000" dirty="0">
                <a:cs typeface="Arial"/>
              </a:rPr>
              <a:t>CCC Baccalaureate Degrees – Sat @ 8:30</a:t>
            </a:r>
          </a:p>
        </p:txBody>
      </p:sp>
    </p:spTree>
    <p:extLst>
      <p:ext uri="{BB962C8B-B14F-4D97-AF65-F5344CB8AC3E}">
        <p14:creationId xmlns:p14="http://schemas.microsoft.com/office/powerpoint/2010/main" val="2289846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CI">
      <a:dk1>
        <a:srgbClr val="000000"/>
      </a:dk1>
      <a:lt1>
        <a:srgbClr val="FFFFFF"/>
      </a:lt1>
      <a:dk2>
        <a:srgbClr val="002C38"/>
      </a:dk2>
      <a:lt2>
        <a:srgbClr val="DDD8CD"/>
      </a:lt2>
      <a:accent1>
        <a:srgbClr val="009186"/>
      </a:accent1>
      <a:accent2>
        <a:srgbClr val="FF5746"/>
      </a:accent2>
      <a:accent3>
        <a:srgbClr val="F4C04F"/>
      </a:accent3>
      <a:accent4>
        <a:srgbClr val="A33749"/>
      </a:accent4>
      <a:accent5>
        <a:srgbClr val="007071"/>
      </a:accent5>
      <a:accent6>
        <a:srgbClr val="4F3245"/>
      </a:accent6>
      <a:hlink>
        <a:srgbClr val="007071"/>
      </a:hlink>
      <a:folHlink>
        <a:srgbClr val="007071"/>
      </a:folHlink>
    </a:clrScheme>
    <a:fontScheme name="Lat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CI 2023 ppt template 1.pptx" id="{88D7356C-1BAF-0344-83D8-EF8EBFBD982B}" vid="{04DF4248-A906-6D4C-9CDB-891F4384AD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706</Words>
  <Application>Microsoft Office PowerPoint</Application>
  <PresentationFormat>Widescreen</PresentationFormat>
  <Paragraphs>148</Paragraphs>
  <Slides>13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Office Theme</vt:lpstr>
      <vt:lpstr>State of Curriculum </vt:lpstr>
      <vt:lpstr>Academic and Professional Matters Title 5 §53200(c) The “10+1”</vt:lpstr>
      <vt:lpstr>So Much Curriculum!</vt:lpstr>
      <vt:lpstr>Transfer Reform</vt:lpstr>
      <vt:lpstr>Placement Reform </vt:lpstr>
      <vt:lpstr>General Education Reform</vt:lpstr>
      <vt:lpstr>IDEAA in Curriculum</vt:lpstr>
      <vt:lpstr>Ethnic Studies</vt:lpstr>
      <vt:lpstr>Innovation and Curricular Expansion</vt:lpstr>
      <vt:lpstr>Improving What We Do &amp; How We Do It</vt:lpstr>
      <vt:lpstr>How Can We Do This?</vt:lpstr>
      <vt:lpstr>THANK YOU!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Curriculum: ASCCC  Perspectives and Efforts</dc:title>
  <dc:subject/>
  <dc:creator>Cheryl L Aschenbach</dc:creator>
  <cp:keywords/>
  <dc:description/>
  <cp:lastModifiedBy>Kyoko Hatano</cp:lastModifiedBy>
  <cp:revision>278</cp:revision>
  <dcterms:created xsi:type="dcterms:W3CDTF">2023-07-13T05:00:42Z</dcterms:created>
  <dcterms:modified xsi:type="dcterms:W3CDTF">2023-07-15T13:00:39Z</dcterms:modified>
  <cp:category/>
</cp:coreProperties>
</file>