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317" r:id="rId4"/>
    <p:sldId id="290" r:id="rId5"/>
    <p:sldId id="303" r:id="rId6"/>
    <p:sldId id="319" r:id="rId7"/>
    <p:sldId id="321" r:id="rId8"/>
    <p:sldId id="283" r:id="rId9"/>
    <p:sldId id="284" r:id="rId10"/>
    <p:sldId id="324" r:id="rId11"/>
    <p:sldId id="327" r:id="rId12"/>
    <p:sldId id="326" r:id="rId13"/>
    <p:sldId id="300"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C9227-E34E-A74C-9FB3-F1E54D04E3A6}" v="1" dt="2023-07-10T19:12:56.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65"/>
    <p:restoredTop sz="94684"/>
  </p:normalViewPr>
  <p:slideViewPr>
    <p:cSldViewPr snapToGrid="0">
      <p:cViewPr varScale="1">
        <p:scale>
          <a:sx n="93" d="100"/>
          <a:sy n="93" d="100"/>
        </p:scale>
        <p:origin x="216"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88800-1166-2149-A900-4052C32BB66E}"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0101A-D84C-8841-864C-FD97B9B401A3}" type="slidenum">
              <a:rPr lang="en-US" smtClean="0"/>
              <a:t>‹#›</a:t>
            </a:fld>
            <a:endParaRPr lang="en-US"/>
          </a:p>
        </p:txBody>
      </p:sp>
    </p:spTree>
    <p:extLst>
      <p:ext uri="{BB962C8B-B14F-4D97-AF65-F5344CB8AC3E}">
        <p14:creationId xmlns:p14="http://schemas.microsoft.com/office/powerpoint/2010/main" val="414336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3369e63ad_4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3369e63ad_4_1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
        <p:nvSpPr>
          <p:cNvPr id="115" name="Google Shape;115;gc3369e63ad_4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extLst>
      <p:ext uri="{BB962C8B-B14F-4D97-AF65-F5344CB8AC3E}">
        <p14:creationId xmlns:p14="http://schemas.microsoft.com/office/powerpoint/2010/main" val="53253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Jeffrey</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199294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c3369e63ad_4_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ea typeface="Calibri"/>
              <a:cs typeface="Calibri"/>
            </a:endParaRPr>
          </a:p>
        </p:txBody>
      </p:sp>
      <p:sp>
        <p:nvSpPr>
          <p:cNvPr id="50" name="Google Shape;50;gc3369e63ad_4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95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3369e63ad_4_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457200" lvl="0" indent="-298450" algn="l" rtl="0">
              <a:lnSpc>
                <a:spcPct val="90000"/>
              </a:lnSpc>
              <a:spcBef>
                <a:spcPts val="800"/>
              </a:spcBef>
              <a:spcAft>
                <a:spcPts val="0"/>
              </a:spcAft>
              <a:buClr>
                <a:srgbClr val="674831"/>
              </a:buClr>
              <a:buSzPts val="1100"/>
              <a:buChar char="•"/>
            </a:pPr>
            <a:r>
              <a:rPr lang="en" b="1">
                <a:solidFill>
                  <a:srgbClr val="674831"/>
                </a:solidFill>
                <a:latin typeface="Gill Sans"/>
                <a:ea typeface="Gill Sans"/>
                <a:cs typeface="Gill Sans"/>
                <a:sym typeface="Gill Sans"/>
              </a:rPr>
              <a:t>leading change--</a:t>
            </a:r>
            <a:r>
              <a:rPr lang="en">
                <a:solidFill>
                  <a:srgbClr val="674831"/>
                </a:solidFill>
                <a:latin typeface="Gill Sans"/>
                <a:ea typeface="Gill Sans"/>
                <a:cs typeface="Gill Sans"/>
                <a:sym typeface="Gill Sans"/>
              </a:rPr>
              <a:t>ownership of redesign and authentic practices (grassroots efforts and engagement)</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serving students--</a:t>
            </a:r>
            <a:r>
              <a:rPr lang="en">
                <a:solidFill>
                  <a:srgbClr val="674831"/>
                </a:solidFill>
                <a:latin typeface="Gill Sans"/>
                <a:ea typeface="Gill Sans"/>
                <a:cs typeface="Gill Sans"/>
                <a:sym typeface="Gill Sans"/>
              </a:rPr>
              <a:t>intentional involve and invite student voices (look to left and right of every meeting--if you don’t see a student, ask for one)</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embracing inclusion--</a:t>
            </a:r>
            <a:r>
              <a:rPr lang="en">
                <a:solidFill>
                  <a:srgbClr val="674831"/>
                </a:solidFill>
                <a:latin typeface="Gill Sans"/>
                <a:ea typeface="Gill Sans"/>
                <a:cs typeface="Gill Sans"/>
                <a:sym typeface="Gill Sans"/>
              </a:rPr>
              <a:t>address and actively discuss practices of inclusion that support all lived experiences </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engaging in anti-racism--</a:t>
            </a:r>
            <a:r>
              <a:rPr lang="en">
                <a:solidFill>
                  <a:srgbClr val="674831"/>
                </a:solidFill>
                <a:latin typeface="Gill Sans"/>
                <a:ea typeface="Gill Sans"/>
                <a:cs typeface="Gill Sans"/>
                <a:sym typeface="Gill Sans"/>
              </a:rPr>
              <a:t>interrogate systems of status quo that create racial barriers</a:t>
            </a:r>
            <a:endParaRPr>
              <a:solidFill>
                <a:srgbClr val="674831"/>
              </a:solidFill>
              <a:latin typeface="Gill Sans"/>
              <a:ea typeface="Gill Sans"/>
              <a:cs typeface="Gill Sans"/>
              <a:sym typeface="Gill Sans"/>
            </a:endParaRPr>
          </a:p>
          <a:p>
            <a:pPr marL="0" lvl="0" indent="0" algn="l" rtl="0">
              <a:lnSpc>
                <a:spcPct val="90000"/>
              </a:lnSpc>
              <a:spcBef>
                <a:spcPts val="800"/>
              </a:spcBef>
              <a:spcAft>
                <a:spcPts val="0"/>
              </a:spcAft>
              <a:buNone/>
            </a:pPr>
            <a:r>
              <a:rPr lang="en">
                <a:solidFill>
                  <a:srgbClr val="674831"/>
                </a:solidFill>
                <a:latin typeface="Gill Sans"/>
                <a:ea typeface="Gill Sans"/>
                <a:cs typeface="Gill Sans"/>
                <a:sym typeface="Gill Sans"/>
              </a:rPr>
              <a:t>When colleges actively seek to redesign in a GP framework, the mission and thus outcomes should intentionally work toward these aims. </a:t>
            </a:r>
            <a:endParaRPr>
              <a:solidFill>
                <a:srgbClr val="674831"/>
              </a:solidFill>
              <a:latin typeface="Gill Sans"/>
              <a:ea typeface="Gill Sans"/>
              <a:cs typeface="Gill Sans"/>
              <a:sym typeface="Gill Sans"/>
            </a:endParaRPr>
          </a:p>
        </p:txBody>
      </p:sp>
      <p:sp>
        <p:nvSpPr>
          <p:cNvPr id="56" name="Google Shape;56;gc3369e63ad_4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2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3369e63ad_4_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457200" lvl="0" indent="-298450" algn="l" rtl="0">
              <a:lnSpc>
                <a:spcPct val="90000"/>
              </a:lnSpc>
              <a:spcBef>
                <a:spcPts val="800"/>
              </a:spcBef>
              <a:spcAft>
                <a:spcPts val="0"/>
              </a:spcAft>
              <a:buClr>
                <a:srgbClr val="674831"/>
              </a:buClr>
              <a:buSzPts val="1100"/>
              <a:buChar char="•"/>
            </a:pPr>
            <a:r>
              <a:rPr lang="en" b="1">
                <a:solidFill>
                  <a:srgbClr val="674831"/>
                </a:solidFill>
                <a:latin typeface="Gill Sans"/>
                <a:ea typeface="Gill Sans"/>
                <a:cs typeface="Gill Sans"/>
                <a:sym typeface="Gill Sans"/>
              </a:rPr>
              <a:t>leading change--</a:t>
            </a:r>
            <a:r>
              <a:rPr lang="en">
                <a:solidFill>
                  <a:srgbClr val="674831"/>
                </a:solidFill>
                <a:latin typeface="Gill Sans"/>
                <a:ea typeface="Gill Sans"/>
                <a:cs typeface="Gill Sans"/>
                <a:sym typeface="Gill Sans"/>
              </a:rPr>
              <a:t>ownership of redesign and authentic practices (grassroots efforts and engagement)</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serving students--</a:t>
            </a:r>
            <a:r>
              <a:rPr lang="en">
                <a:solidFill>
                  <a:srgbClr val="674831"/>
                </a:solidFill>
                <a:latin typeface="Gill Sans"/>
                <a:ea typeface="Gill Sans"/>
                <a:cs typeface="Gill Sans"/>
                <a:sym typeface="Gill Sans"/>
              </a:rPr>
              <a:t>intentional involve and invite student voices (look to left and right of every meeting--if you don’t see a student, ask for one)</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embracing inclusion--</a:t>
            </a:r>
            <a:r>
              <a:rPr lang="en">
                <a:solidFill>
                  <a:srgbClr val="674831"/>
                </a:solidFill>
                <a:latin typeface="Gill Sans"/>
                <a:ea typeface="Gill Sans"/>
                <a:cs typeface="Gill Sans"/>
                <a:sym typeface="Gill Sans"/>
              </a:rPr>
              <a:t>address and actively discuss practices of inclusion that support all lived experiences </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engaging in anti-racism--</a:t>
            </a:r>
            <a:r>
              <a:rPr lang="en">
                <a:solidFill>
                  <a:srgbClr val="674831"/>
                </a:solidFill>
                <a:latin typeface="Gill Sans"/>
                <a:ea typeface="Gill Sans"/>
                <a:cs typeface="Gill Sans"/>
                <a:sym typeface="Gill Sans"/>
              </a:rPr>
              <a:t>interrogate systems of status quo that create racial barriers</a:t>
            </a:r>
            <a:endParaRPr>
              <a:solidFill>
                <a:srgbClr val="674831"/>
              </a:solidFill>
              <a:latin typeface="Gill Sans"/>
              <a:ea typeface="Gill Sans"/>
              <a:cs typeface="Gill Sans"/>
              <a:sym typeface="Gill Sans"/>
            </a:endParaRPr>
          </a:p>
          <a:p>
            <a:pPr marL="0" lvl="0" indent="0" algn="l" rtl="0">
              <a:lnSpc>
                <a:spcPct val="90000"/>
              </a:lnSpc>
              <a:spcBef>
                <a:spcPts val="800"/>
              </a:spcBef>
              <a:spcAft>
                <a:spcPts val="0"/>
              </a:spcAft>
              <a:buNone/>
            </a:pPr>
            <a:r>
              <a:rPr lang="en">
                <a:solidFill>
                  <a:srgbClr val="674831"/>
                </a:solidFill>
                <a:latin typeface="Gill Sans"/>
                <a:ea typeface="Gill Sans"/>
                <a:cs typeface="Gill Sans"/>
                <a:sym typeface="Gill Sans"/>
              </a:rPr>
              <a:t>When colleges actively seek to redesign in a GP framework, the mission and thus outcomes should intentionally work toward these aims. </a:t>
            </a:r>
            <a:endParaRPr>
              <a:solidFill>
                <a:srgbClr val="674831"/>
              </a:solidFill>
              <a:latin typeface="Gill Sans"/>
              <a:ea typeface="Gill Sans"/>
              <a:cs typeface="Gill Sans"/>
              <a:sym typeface="Gill Sans"/>
            </a:endParaRPr>
          </a:p>
        </p:txBody>
      </p:sp>
      <p:sp>
        <p:nvSpPr>
          <p:cNvPr id="56" name="Google Shape;56;gc3369e63ad_4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69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2E80101A-D84C-8841-864C-FD97B9B401A3}" type="slidenum">
              <a:rPr lang="en-US" smtClean="0"/>
              <a:t>12</a:t>
            </a:fld>
            <a:endParaRPr lang="en-US"/>
          </a:p>
        </p:txBody>
      </p:sp>
    </p:spTree>
    <p:extLst>
      <p:ext uri="{BB962C8B-B14F-4D97-AF65-F5344CB8AC3E}">
        <p14:creationId xmlns:p14="http://schemas.microsoft.com/office/powerpoint/2010/main" val="34539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a:t>
            </a:r>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111679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3369e63ad_4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3369e63ad_4_1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c3369e63ad_4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extLst>
      <p:ext uri="{BB962C8B-B14F-4D97-AF65-F5344CB8AC3E}">
        <p14:creationId xmlns:p14="http://schemas.microsoft.com/office/powerpoint/2010/main" val="607912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26075739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28BF1D6F-4949-5449-86F4-05E4D18FDAFA}"/>
              </a:ext>
            </a:extLst>
          </p:cNvPr>
          <p:cNvSpPr/>
          <p:nvPr/>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13783455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0" y="-22485"/>
            <a:ext cx="3998530" cy="6900220"/>
            <a:chOff x="-4070" y="-22485"/>
            <a:chExt cx="3998530"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1"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solidFill>
              <a:schemeClr val="accent5"/>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22738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8" r:id="rId8"/>
    <p:sldLayoutId id="2147483659" r:id="rId9"/>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s://zoom.us/rec/share/xfBsBJzd50hIQNLTtnrBC7wwAr_leaa80ylL8qUKnUaDihblMgCJ2-OTwWX3tNvO?startTime=1583351151000" TargetMode="External"/><Relationship Id="rId3" Type="http://schemas.openxmlformats.org/officeDocument/2006/relationships/hyperlink" Target="https://drive.google.com/file/d/14CnIwPa0lxSWNEbNnDau24JAq82HiQYL/view?usp=sharing" TargetMode="External"/><Relationship Id="rId7" Type="http://schemas.openxmlformats.org/officeDocument/2006/relationships/hyperlink" Target="https://www.asccc.org/sites/default/files/3.4.20%20-%20Webinar%202%20Using%20the%20SOAA%20Tool%20final%20draft%20%281%29.pptx"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us02web.zoom.us/rec/share/mgJHsfoagY9LZI0UcpX1wWEdAt7CZRq93rK1SD2nle7rOaN8ywKr0ftDeqkTmn5Q.t5M7EFmkOY7yKQuW?startTime=1603216199000" TargetMode="External"/><Relationship Id="rId5" Type="http://schemas.openxmlformats.org/officeDocument/2006/relationships/hyperlink" Target="https://asccc.org/sites/default/files/ASCCC_GPTaskforce_InstitutionalIntegration_Webinar_Presentation_Oct20-2020.pptx" TargetMode="External"/><Relationship Id="rId10" Type="http://schemas.openxmlformats.org/officeDocument/2006/relationships/hyperlink" Target="https://asccc.org/guided-pathways" TargetMode="External"/><Relationship Id="rId4" Type="http://schemas.openxmlformats.org/officeDocument/2006/relationships/hyperlink" Target="https://www.calpassplus.org/Launchboard/Student-Success-Metrics-Cohort-View" TargetMode="External"/><Relationship Id="rId9" Type="http://schemas.openxmlformats.org/officeDocument/2006/relationships/hyperlink" Target="Integrated%20Planning,%20Guided%20Pathways,%20and%20Sustainabil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normAutofit fontScale="90000"/>
          </a:bodyPr>
          <a:lstStyle/>
          <a:p>
            <a:r>
              <a:rPr lang="en-US"/>
              <a:t>Planning for Student Success: Guided Pathways, Strategic Planning, and the Curriculum Committee</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normAutofit/>
          </a:bodyPr>
          <a:lstStyle/>
          <a:p>
            <a:r>
              <a:rPr lang="en-US" dirty="0"/>
              <a:t>Sarah Harris, College of the Sequoias</a:t>
            </a:r>
          </a:p>
          <a:p>
            <a:r>
              <a:rPr lang="en-US" dirty="0"/>
              <a:t>Jeffrey Hernandez, East Los Angeles College</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r>
              <a:rPr lang="en" sz="3200">
                <a:ea typeface="+mj-lt"/>
                <a:cs typeface="+mj-lt"/>
              </a:rPr>
              <a:t>Curriculum Committee Role in Program Integration in Guided Pathways 2.0 Work Plan</a:t>
            </a:r>
            <a:endParaRPr lang="en" sz="3200"/>
          </a:p>
        </p:txBody>
      </p:sp>
      <p:sp>
        <p:nvSpPr>
          <p:cNvPr id="59" name="Google Shape;59;p12"/>
          <p:cNvSpPr txBox="1">
            <a:spLocks noGrp="1"/>
          </p:cNvSpPr>
          <p:nvPr>
            <p:ph sz="half" idx="4294967295"/>
          </p:nvPr>
        </p:nvSpPr>
        <p:spPr>
          <a:xfrm>
            <a:off x="1271240" y="1798638"/>
            <a:ext cx="10082560" cy="4419600"/>
          </a:xfrm>
          <a:prstGeom prst="rect">
            <a:avLst/>
          </a:prstGeom>
          <a:noFill/>
          <a:ln>
            <a:noFill/>
          </a:ln>
        </p:spPr>
        <p:txBody>
          <a:bodyPr spcFirstLastPara="1" vert="horz" wrap="square" lIns="91433" tIns="45700" rIns="91433" bIns="45700" rtlCol="0" anchor="t" anchorCtr="0">
            <a:normAutofit/>
          </a:bodyPr>
          <a:lstStyle/>
          <a:p>
            <a:r>
              <a:rPr lang="en-US" dirty="0">
                <a:cs typeface="Arial"/>
              </a:rPr>
              <a:t>Program and course approval by the Curriculum Committee pertains to:</a:t>
            </a:r>
            <a:endParaRPr lang="en-US" dirty="0"/>
          </a:p>
          <a:p>
            <a:pPr lvl="1"/>
            <a:r>
              <a:rPr lang="en-US" dirty="0">
                <a:ea typeface="+mn-lt"/>
                <a:cs typeface="+mn-lt"/>
              </a:rPr>
              <a:t>Associate Degree for Transfer (ADT) – programs and courses</a:t>
            </a:r>
            <a:endParaRPr lang="en-US" dirty="0">
              <a:cs typeface="Arial"/>
            </a:endParaRPr>
          </a:p>
          <a:p>
            <a:pPr lvl="1"/>
            <a:r>
              <a:rPr lang="en-US" dirty="0">
                <a:cs typeface="Arial"/>
              </a:rPr>
              <a:t>Strong Workforce – CTE programs and courses</a:t>
            </a:r>
          </a:p>
          <a:p>
            <a:pPr lvl="1"/>
            <a:r>
              <a:rPr lang="en-US" dirty="0">
                <a:cs typeface="Arial"/>
              </a:rPr>
              <a:t>CA Adult Education – noncredit programs and courses</a:t>
            </a:r>
          </a:p>
          <a:p>
            <a:r>
              <a:rPr lang="en-US" dirty="0">
                <a:cs typeface="Arial"/>
              </a:rPr>
              <a:t>For these program areas, curriculum committee approval may require academic program maps and/or placement into meta-majors</a:t>
            </a:r>
          </a:p>
          <a:p>
            <a:r>
              <a:rPr lang="en-US" dirty="0">
                <a:cs typeface="Arial"/>
              </a:rPr>
              <a:t>Additionally, the Curriculum Committee course approval pertains to:</a:t>
            </a:r>
          </a:p>
          <a:p>
            <a:pPr lvl="1"/>
            <a:r>
              <a:rPr lang="en-US" dirty="0">
                <a:cs typeface="Arial"/>
              </a:rPr>
              <a:t>Zero Textbook Costs – COR element under Representative Textbooks/Content Resources</a:t>
            </a:r>
          </a:p>
          <a:p>
            <a:pPr marL="0" indent="0">
              <a:buNone/>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3283382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EAE2-8F10-20B2-F62D-85F46A25AEDD}"/>
              </a:ext>
            </a:extLst>
          </p:cNvPr>
          <p:cNvSpPr>
            <a:spLocks noGrp="1"/>
          </p:cNvSpPr>
          <p:nvPr>
            <p:ph type="title"/>
          </p:nvPr>
        </p:nvSpPr>
        <p:spPr/>
        <p:txBody>
          <a:bodyPr/>
          <a:lstStyle/>
          <a:p>
            <a:r>
              <a:rPr lang="en-US" dirty="0"/>
              <a:t>Aligning Committee Work: COS Example </a:t>
            </a:r>
          </a:p>
        </p:txBody>
      </p:sp>
      <p:sp>
        <p:nvSpPr>
          <p:cNvPr id="3" name="Content Placeholder 2">
            <a:extLst>
              <a:ext uri="{FF2B5EF4-FFF2-40B4-BE49-F238E27FC236}">
                <a16:creationId xmlns:a16="http://schemas.microsoft.com/office/drawing/2014/main" id="{82806EB7-F8EE-95B0-B571-AB61E5D96F56}"/>
              </a:ext>
            </a:extLst>
          </p:cNvPr>
          <p:cNvSpPr>
            <a:spLocks noGrp="1"/>
          </p:cNvSpPr>
          <p:nvPr>
            <p:ph sz="half" idx="1"/>
          </p:nvPr>
        </p:nvSpPr>
        <p:spPr/>
        <p:txBody>
          <a:bodyPr/>
          <a:lstStyle/>
          <a:p>
            <a:r>
              <a:rPr lang="en-US" dirty="0"/>
              <a:t>Governance committee work is aligned to planning through annual initiative setting and reporting</a:t>
            </a:r>
          </a:p>
          <a:p>
            <a:r>
              <a:rPr lang="en-US" dirty="0"/>
              <a:t>Each committee is encouraged to set initiatives aligned to institutional goals and objectives where appropriate</a:t>
            </a:r>
          </a:p>
          <a:p>
            <a:r>
              <a:rPr lang="en-US" dirty="0"/>
              <a:t>Initiatives are timely and tracked throughout the year</a:t>
            </a:r>
          </a:p>
          <a:p>
            <a:r>
              <a:rPr lang="en-US" dirty="0"/>
              <a:t>Annual committee surveys evaluate committee work and progress </a:t>
            </a:r>
          </a:p>
          <a:p>
            <a:endParaRPr lang="en-US" dirty="0"/>
          </a:p>
        </p:txBody>
      </p:sp>
      <p:pic>
        <p:nvPicPr>
          <p:cNvPr id="6" name="Content Placeholder 5" descr="An image of the COS Organization Meeting Agenda Guide, continuing an agenda for each committee's first meeting.">
            <a:extLst>
              <a:ext uri="{FF2B5EF4-FFF2-40B4-BE49-F238E27FC236}">
                <a16:creationId xmlns:a16="http://schemas.microsoft.com/office/drawing/2014/main" id="{D3E7717D-6323-A7DC-EF26-0ED999269ECD}"/>
              </a:ext>
            </a:extLst>
          </p:cNvPr>
          <p:cNvPicPr>
            <a:picLocks noGrp="1" noChangeAspect="1"/>
          </p:cNvPicPr>
          <p:nvPr>
            <p:ph sz="half" idx="13"/>
          </p:nvPr>
        </p:nvPicPr>
        <p:blipFill rotWithShape="1">
          <a:blip r:embed="rId2"/>
          <a:srcRect l="8901" t="7265" r="9121" b="12570"/>
          <a:stretch/>
        </p:blipFill>
        <p:spPr>
          <a:xfrm>
            <a:off x="7536873" y="1593273"/>
            <a:ext cx="3622076" cy="4583690"/>
          </a:xfrm>
          <a:ln>
            <a:solidFill>
              <a:schemeClr val="accent1"/>
            </a:solidFill>
          </a:ln>
        </p:spPr>
      </p:pic>
    </p:spTree>
    <p:extLst>
      <p:ext uri="{BB962C8B-B14F-4D97-AF65-F5344CB8AC3E}">
        <p14:creationId xmlns:p14="http://schemas.microsoft.com/office/powerpoint/2010/main" val="554371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8FE6-DAFB-7135-20C0-483C1F8EF829}"/>
              </a:ext>
            </a:extLst>
          </p:cNvPr>
          <p:cNvSpPr>
            <a:spLocks noGrp="1"/>
          </p:cNvSpPr>
          <p:nvPr>
            <p:ph type="title"/>
          </p:nvPr>
        </p:nvSpPr>
        <p:spPr/>
        <p:txBody>
          <a:bodyPr/>
          <a:lstStyle/>
          <a:p>
            <a:r>
              <a:rPr lang="en-US" dirty="0"/>
              <a:t>Reflecting on Curriculum Committee Role in Program Integration at Your College</a:t>
            </a:r>
          </a:p>
        </p:txBody>
      </p:sp>
      <p:sp>
        <p:nvSpPr>
          <p:cNvPr id="3" name="Content Placeholder 2">
            <a:extLst>
              <a:ext uri="{FF2B5EF4-FFF2-40B4-BE49-F238E27FC236}">
                <a16:creationId xmlns:a16="http://schemas.microsoft.com/office/drawing/2014/main" id="{3A9F916D-1A41-5949-D998-6C77F085290C}"/>
              </a:ext>
            </a:extLst>
          </p:cNvPr>
          <p:cNvSpPr>
            <a:spLocks noGrp="1"/>
          </p:cNvSpPr>
          <p:nvPr>
            <p:ph idx="4294967295"/>
          </p:nvPr>
        </p:nvSpPr>
        <p:spPr>
          <a:xfrm>
            <a:off x="1175657" y="1864631"/>
            <a:ext cx="10515600" cy="3840163"/>
          </a:xfrm>
        </p:spPr>
        <p:txBody>
          <a:bodyPr>
            <a:normAutofit lnSpcReduction="10000"/>
          </a:bodyPr>
          <a:lstStyle/>
          <a:p>
            <a:r>
              <a:rPr lang="en-US" dirty="0"/>
              <a:t>Is your curriculum committee approving these programs as expected or are there challenges?</a:t>
            </a:r>
          </a:p>
          <a:p>
            <a:pPr lvl="1"/>
            <a:r>
              <a:rPr lang="en-US" dirty="0"/>
              <a:t> Are students equally supported whether they are pursuing transfer or CTE?</a:t>
            </a:r>
          </a:p>
          <a:p>
            <a:pPr lvl="1"/>
            <a:r>
              <a:rPr lang="en-US" dirty="0"/>
              <a:t>Are noncredit offerings available?</a:t>
            </a:r>
          </a:p>
          <a:p>
            <a:pPr lvl="1"/>
            <a:r>
              <a:rPr lang="en-US" dirty="0"/>
              <a:t>Does your process include maps and meta-majors?</a:t>
            </a:r>
          </a:p>
          <a:p>
            <a:r>
              <a:rPr lang="en-US" dirty="0"/>
              <a:t>Are there sufficient courses that allow for zero textbook costs so that a student can complete an entire program, including their GE?</a:t>
            </a:r>
          </a:p>
          <a:p>
            <a:r>
              <a:rPr lang="en-US" dirty="0"/>
              <a:t> Does your curriculum committee lead program and course development in a manner that facilitates alignment with guided pathways and institutional planning goals for equity? (servant leadership)</a:t>
            </a:r>
          </a:p>
          <a:p>
            <a:r>
              <a:rPr lang="en-US" dirty="0"/>
              <a:t>Does your curriculum committee create the conditions for disciplines to seamlessly create and modify curriculum that will advance progress on equity?  </a:t>
            </a:r>
          </a:p>
        </p:txBody>
      </p:sp>
    </p:spTree>
    <p:extLst>
      <p:ext uri="{BB962C8B-B14F-4D97-AF65-F5344CB8AC3E}">
        <p14:creationId xmlns:p14="http://schemas.microsoft.com/office/powerpoint/2010/main" val="69843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Discussion! </a:t>
            </a:r>
          </a:p>
        </p:txBody>
      </p:sp>
      <p:sp>
        <p:nvSpPr>
          <p:cNvPr id="5" name="Text Placeholder 4">
            <a:extLst>
              <a:ext uri="{FF2B5EF4-FFF2-40B4-BE49-F238E27FC236}">
                <a16:creationId xmlns:a16="http://schemas.microsoft.com/office/drawing/2014/main" id="{0E9D0FD2-C74A-43AC-3F17-8FAB5A7F46D9}"/>
              </a:ext>
            </a:extLst>
          </p:cNvPr>
          <p:cNvSpPr>
            <a:spLocks noGrp="1"/>
          </p:cNvSpPr>
          <p:nvPr>
            <p:ph type="body" sz="half" idx="2"/>
          </p:nvPr>
        </p:nvSpPr>
        <p:spPr/>
        <p:txBody>
          <a:bodyPr/>
          <a:lstStyle/>
          <a:p>
            <a:r>
              <a:rPr lang="en-US"/>
              <a:t>Share Your Examples</a:t>
            </a:r>
          </a:p>
        </p:txBody>
      </p:sp>
      <p:sp>
        <p:nvSpPr>
          <p:cNvPr id="3" name="Content Placeholder 2"/>
          <p:cNvSpPr>
            <a:spLocks noGrp="1"/>
          </p:cNvSpPr>
          <p:nvPr>
            <p:ph idx="1"/>
          </p:nvPr>
        </p:nvSpPr>
        <p:spPr/>
        <p:txBody>
          <a:bodyPr>
            <a:normAutofit/>
          </a:bodyPr>
          <a:lstStyle/>
          <a:p>
            <a:r>
              <a:rPr lang="en-US"/>
              <a:t>What are you doing to integrate Guided Pathways work at your college?</a:t>
            </a:r>
          </a:p>
        </p:txBody>
      </p:sp>
      <p:sp>
        <p:nvSpPr>
          <p:cNvPr id="4" name="Slide Number Placeholder 3"/>
          <p:cNvSpPr>
            <a:spLocks noGrp="1"/>
          </p:cNvSpPr>
          <p:nvPr>
            <p:ph type="sldNum" sz="quarter" idx="4"/>
          </p:nvPr>
        </p:nvSpPr>
        <p:spPr/>
        <p:txBody>
          <a:bodyPr/>
          <a:lstStyle/>
          <a:p>
            <a:fld id="{492D8F1A-69A8-9242-9469-8400121D240A}" type="slidenum">
              <a:rPr lang="en-US" smtClean="0"/>
              <a:pPr/>
              <a:t>13</a:t>
            </a:fld>
            <a:endParaRPr lang="en-US"/>
          </a:p>
        </p:txBody>
      </p:sp>
    </p:spTree>
    <p:extLst>
      <p:ext uri="{BB962C8B-B14F-4D97-AF65-F5344CB8AC3E}">
        <p14:creationId xmlns:p14="http://schemas.microsoft.com/office/powerpoint/2010/main" val="151115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prstGeom prst="rect">
            <a:avLst/>
          </a:prstGeom>
        </p:spPr>
        <p:txBody>
          <a:bodyPr spcFirstLastPara="1" vert="horz" wrap="square" lIns="91433" tIns="91433" rIns="91433" bIns="91433" rtlCol="0" anchor="t" anchorCtr="0">
            <a:normAutofit/>
          </a:bodyPr>
          <a:lstStyle/>
          <a:p>
            <a:pPr>
              <a:spcBef>
                <a:spcPts val="0"/>
              </a:spcBef>
            </a:pPr>
            <a:r>
              <a:rPr lang="en" b="1"/>
              <a:t>Resources </a:t>
            </a:r>
            <a:endParaRPr b="1"/>
          </a:p>
        </p:txBody>
      </p:sp>
      <p:sp>
        <p:nvSpPr>
          <p:cNvPr id="3" name="Text Placeholder 2">
            <a:extLst>
              <a:ext uri="{FF2B5EF4-FFF2-40B4-BE49-F238E27FC236}">
                <a16:creationId xmlns:a16="http://schemas.microsoft.com/office/drawing/2014/main" id="{742ADDA2-3127-15E7-4AAE-87C5118386A1}"/>
              </a:ext>
            </a:extLst>
          </p:cNvPr>
          <p:cNvSpPr>
            <a:spLocks noGrp="1"/>
          </p:cNvSpPr>
          <p:nvPr>
            <p:ph type="body" sz="half" idx="2"/>
          </p:nvPr>
        </p:nvSpPr>
        <p:spPr/>
        <p:txBody>
          <a:bodyPr/>
          <a:lstStyle/>
          <a:p>
            <a:endParaRPr lang="en-US"/>
          </a:p>
        </p:txBody>
      </p:sp>
      <p:sp>
        <p:nvSpPr>
          <p:cNvPr id="185" name="Google Shape;185;p27"/>
          <p:cNvSpPr txBox="1">
            <a:spLocks noGrp="1"/>
          </p:cNvSpPr>
          <p:nvPr>
            <p:ph idx="1"/>
          </p:nvPr>
        </p:nvSpPr>
        <p:spPr>
          <a:prstGeom prst="rect">
            <a:avLst/>
          </a:prstGeom>
        </p:spPr>
        <p:txBody>
          <a:bodyPr spcFirstLastPara="1" vert="horz" wrap="square" lIns="91433" tIns="91433" rIns="91433" bIns="91433" rtlCol="0" anchor="t" anchorCtr="0">
            <a:normAutofit lnSpcReduction="10000"/>
          </a:bodyPr>
          <a:lstStyle/>
          <a:p>
            <a:pPr>
              <a:spcBef>
                <a:spcPts val="1067"/>
              </a:spcBef>
            </a:pPr>
            <a:r>
              <a:rPr lang="en" sz="2400" u="sng" dirty="0">
                <a:solidFill>
                  <a:schemeClr val="hlink"/>
                </a:solidFill>
                <a:hlinkClick r:id="rId3"/>
              </a:rPr>
              <a:t>Survey on Collegial Consultation During Guided Pathways Implementation: An Agenda for Professional Development </a:t>
            </a:r>
            <a:endParaRPr lang="en" sz="2400" u="sng" dirty="0">
              <a:solidFill>
                <a:schemeClr val="hlink"/>
              </a:solidFill>
            </a:endParaRPr>
          </a:p>
          <a:p>
            <a:pPr>
              <a:spcBef>
                <a:spcPts val="1067"/>
              </a:spcBef>
            </a:pPr>
            <a:r>
              <a:rPr lang="en-US" sz="2400" u="sng" dirty="0">
                <a:solidFill>
                  <a:schemeClr val="hlink"/>
                </a:solidFill>
                <a:hlinkClick r:id="rId4"/>
              </a:rPr>
              <a:t>CCCCO Launchboard – Student Success Metrics</a:t>
            </a:r>
            <a:endParaRPr lang="en-US" sz="2400" u="sng" dirty="0">
              <a:solidFill>
                <a:schemeClr val="hlink"/>
              </a:solidFill>
            </a:endParaRPr>
          </a:p>
          <a:p>
            <a:pPr>
              <a:spcBef>
                <a:spcPts val="1067"/>
              </a:spcBef>
            </a:pPr>
            <a:r>
              <a:rPr lang="en-US" sz="2400" dirty="0">
                <a:solidFill>
                  <a:schemeClr val="hlink"/>
                </a:solidFill>
              </a:rPr>
              <a:t>ASCCC Guided Pathways Taskforce (GPTF) Webinars: </a:t>
            </a:r>
          </a:p>
          <a:p>
            <a:pPr lvl="1">
              <a:spcBef>
                <a:spcPts val="1067"/>
              </a:spcBef>
            </a:pPr>
            <a:r>
              <a:rPr lang="en-US" sz="2000" dirty="0">
                <a:solidFill>
                  <a:schemeClr val="hlink"/>
                </a:solidFill>
              </a:rPr>
              <a:t>Integrating Guided Pathways to Institutional Structures </a:t>
            </a:r>
            <a:r>
              <a:rPr lang="en-US" sz="2000" dirty="0">
                <a:solidFill>
                  <a:schemeClr val="hlink"/>
                </a:solidFill>
                <a:hlinkClick r:id="rId5"/>
              </a:rPr>
              <a:t>PPT </a:t>
            </a:r>
            <a:r>
              <a:rPr lang="en-US" sz="2000" dirty="0">
                <a:solidFill>
                  <a:schemeClr val="hlink"/>
                </a:solidFill>
              </a:rPr>
              <a:t>and </a:t>
            </a:r>
            <a:r>
              <a:rPr lang="en-US" sz="2000" dirty="0">
                <a:solidFill>
                  <a:schemeClr val="hlink"/>
                </a:solidFill>
                <a:hlinkClick r:id="rId6"/>
              </a:rPr>
              <a:t>Recording</a:t>
            </a:r>
            <a:endParaRPr lang="en-US" sz="2000" dirty="0">
              <a:solidFill>
                <a:schemeClr val="hlink"/>
              </a:solidFill>
            </a:endParaRPr>
          </a:p>
          <a:p>
            <a:pPr lvl="1">
              <a:spcBef>
                <a:spcPts val="1067"/>
              </a:spcBef>
            </a:pPr>
            <a:r>
              <a:rPr lang="en-US" sz="2000" dirty="0">
                <a:solidFill>
                  <a:schemeClr val="hlink"/>
                </a:solidFill>
              </a:rPr>
              <a:t>Using the SOAA as a Tool of Guided Pathways Reflection, Planning, and Collaboration </a:t>
            </a:r>
            <a:r>
              <a:rPr lang="en-US" sz="2000" dirty="0">
                <a:solidFill>
                  <a:schemeClr val="hlink"/>
                </a:solidFill>
                <a:hlinkClick r:id="rId7" invalidUrl="https://www.asccc.org/sites/default/files/3.4.20 - Webinar 2 Using the SOAA Tool final draft %281%29.pptx"/>
              </a:rPr>
              <a:t>PPT </a:t>
            </a:r>
            <a:r>
              <a:rPr lang="en-US" sz="2000" dirty="0">
                <a:solidFill>
                  <a:schemeClr val="hlink"/>
                </a:solidFill>
              </a:rPr>
              <a:t>and </a:t>
            </a:r>
            <a:r>
              <a:rPr lang="en-US" sz="2000" dirty="0">
                <a:solidFill>
                  <a:schemeClr val="hlink"/>
                </a:solidFill>
                <a:hlinkClick r:id="rId8"/>
              </a:rPr>
              <a:t>Recording</a:t>
            </a:r>
            <a:endParaRPr lang="en-US" sz="2000" dirty="0">
              <a:solidFill>
                <a:schemeClr val="hlink"/>
              </a:solidFill>
            </a:endParaRPr>
          </a:p>
          <a:p>
            <a:pPr lvl="1">
              <a:spcBef>
                <a:spcPts val="1067"/>
              </a:spcBef>
            </a:pPr>
            <a:r>
              <a:rPr lang="en-US" sz="2000" dirty="0">
                <a:solidFill>
                  <a:schemeClr val="hlink"/>
                </a:solidFill>
              </a:rPr>
              <a:t>Integrated Planning, Guided Pathways, and Sustainability </a:t>
            </a:r>
            <a:r>
              <a:rPr lang="en-US" sz="2000" dirty="0">
                <a:solidFill>
                  <a:schemeClr val="hlink"/>
                </a:solidFill>
                <a:hlinkClick r:id="rId9" action="ppaction://hlinkfile"/>
              </a:rPr>
              <a:t>PPT </a:t>
            </a:r>
            <a:r>
              <a:rPr lang="en-US" sz="2000" dirty="0">
                <a:solidFill>
                  <a:schemeClr val="hlink"/>
                </a:solidFill>
              </a:rPr>
              <a:t>and </a:t>
            </a:r>
            <a:r>
              <a:rPr lang="en-US" sz="2000" dirty="0">
                <a:solidFill>
                  <a:schemeClr val="hlink"/>
                </a:solidFill>
                <a:hlinkClick r:id="rId9" action="ppaction://hlinkfile"/>
              </a:rPr>
              <a:t>Recording</a:t>
            </a:r>
            <a:endParaRPr lang="en-US" sz="2000" dirty="0">
              <a:solidFill>
                <a:schemeClr val="hlink"/>
              </a:solidFill>
            </a:endParaRPr>
          </a:p>
          <a:p>
            <a:pPr>
              <a:spcBef>
                <a:spcPts val="1067"/>
              </a:spcBef>
            </a:pPr>
            <a:r>
              <a:rPr lang="en-US" dirty="0">
                <a:solidFill>
                  <a:schemeClr val="hlink"/>
                </a:solidFill>
                <a:hlinkClick r:id="rId10"/>
              </a:rPr>
              <a:t>All ASCCC GPTF Webinars and Resources </a:t>
            </a:r>
            <a:endParaRPr lang="en-US" dirty="0">
              <a:solidFill>
                <a:schemeClr val="hlink"/>
              </a:solidFill>
            </a:endParaRPr>
          </a:p>
          <a:p>
            <a:pPr>
              <a:spcBef>
                <a:spcPts val="1067"/>
              </a:spcBef>
            </a:pPr>
            <a:endParaRPr lang="en-US" sz="2400" dirty="0">
              <a:solidFill>
                <a:schemeClr val="hlink"/>
              </a:solidFill>
            </a:endParaRPr>
          </a:p>
          <a:p>
            <a:pPr>
              <a:spcBef>
                <a:spcPts val="1067"/>
              </a:spcBef>
            </a:pPr>
            <a:endParaRPr sz="2400" dirty="0"/>
          </a:p>
          <a:p>
            <a:pPr marL="0" indent="0">
              <a:spcBef>
                <a:spcPts val="1067"/>
              </a:spcBef>
              <a:buNone/>
            </a:pPr>
            <a:endParaRPr sz="1467" dirty="0"/>
          </a:p>
        </p:txBody>
      </p:sp>
      <p:sp>
        <p:nvSpPr>
          <p:cNvPr id="186" name="Google Shape;186;p27"/>
          <p:cNvSpPr txBox="1">
            <a:spLocks noGrp="1"/>
          </p:cNvSpPr>
          <p:nvPr>
            <p:ph type="sldNum" sz="quarter" idx="4"/>
          </p:nvPr>
        </p:nvSpPr>
        <p:spPr>
          <a:prstGeom prst="rect">
            <a:avLst/>
          </a:prstGeom>
        </p:spPr>
        <p:txBody>
          <a:bodyPr spcFirstLastPara="1" vert="horz" wrap="square" lIns="91433" tIns="91433" rIns="91433" bIns="91433" rtlCol="0" anchor="ctr" anchorCtr="0">
            <a:noAutofit/>
          </a:bodyPr>
          <a:lstStyle/>
          <a:p>
            <a:pPr>
              <a:buClr>
                <a:srgbClr val="000000"/>
              </a:buClr>
            </a:pPr>
            <a:fld id="{00000000-1234-1234-1234-123412341234}" type="slidenum">
              <a:rPr lang="en" b="0">
                <a:solidFill>
                  <a:schemeClr val="lt2"/>
                </a:solidFill>
                <a:latin typeface="Gill Sans"/>
                <a:ea typeface="Gill Sans"/>
                <a:cs typeface="Gill Sans"/>
                <a:sym typeface="Gill Sans"/>
              </a:rPr>
              <a:pPr>
                <a:buClr>
                  <a:srgbClr val="000000"/>
                </a:buClr>
              </a:pPr>
              <a:t>14</a:t>
            </a:fld>
            <a:endParaRPr b="0">
              <a:solidFill>
                <a:schemeClr val="lt2"/>
              </a:solidFill>
              <a:latin typeface="Gill Sans"/>
              <a:ea typeface="Gill Sans"/>
              <a:cs typeface="Gill Sans"/>
              <a:sym typeface="Gill Sans"/>
            </a:endParaRPr>
          </a:p>
        </p:txBody>
      </p:sp>
    </p:spTree>
    <p:extLst>
      <p:ext uri="{BB962C8B-B14F-4D97-AF65-F5344CB8AC3E}">
        <p14:creationId xmlns:p14="http://schemas.microsoft.com/office/powerpoint/2010/main" val="163169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9181-DCDC-2586-830D-24460402B9F8}"/>
              </a:ext>
            </a:extLst>
          </p:cNvPr>
          <p:cNvSpPr>
            <a:spLocks noGrp="1"/>
          </p:cNvSpPr>
          <p:nvPr>
            <p:ph type="title"/>
          </p:nvPr>
        </p:nvSpPr>
        <p:spPr/>
        <p:txBody>
          <a:bodyPr/>
          <a:lstStyle/>
          <a:p>
            <a:r>
              <a:rPr lang="en-US"/>
              <a:t>Session Description</a:t>
            </a:r>
          </a:p>
        </p:txBody>
      </p:sp>
      <p:sp>
        <p:nvSpPr>
          <p:cNvPr id="3" name="Content Placeholder 2">
            <a:extLst>
              <a:ext uri="{FF2B5EF4-FFF2-40B4-BE49-F238E27FC236}">
                <a16:creationId xmlns:a16="http://schemas.microsoft.com/office/drawing/2014/main" id="{80791009-BAF4-0F14-B936-F262D52AF001}"/>
              </a:ext>
            </a:extLst>
          </p:cNvPr>
          <p:cNvSpPr>
            <a:spLocks noGrp="1"/>
          </p:cNvSpPr>
          <p:nvPr>
            <p:ph idx="1"/>
          </p:nvPr>
        </p:nvSpPr>
        <p:spPr/>
        <p:txBody>
          <a:bodyPr/>
          <a:lstStyle/>
          <a:p>
            <a:pPr marL="0" indent="0">
              <a:buNone/>
            </a:pPr>
            <a:r>
              <a:rPr lang="en-US"/>
              <a:t>By clarifying the path, helping students to find the path, supporting students to stay on the path, and ensuring student learning, the Guided Pathways framework serves as a guide to institutional redesign with equity and the student experience at the core. Colleges are situated to institutionalize their Guided Pathways frameworks by integrating the guided pathways elements into existing and redefined college structures. Our curriculum committees and academic senates have a central role in leading this next stage of institutional redesign. Join this session to learn and discuss what a Guided Pathways integration looks like across different colleges and how your curriculum committee can play a central role. </a:t>
            </a:r>
          </a:p>
        </p:txBody>
      </p:sp>
    </p:spTree>
    <p:extLst>
      <p:ext uri="{BB962C8B-B14F-4D97-AF65-F5344CB8AC3E}">
        <p14:creationId xmlns:p14="http://schemas.microsoft.com/office/powerpoint/2010/main" val="344393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5DCF-C8FE-C447-9066-17BF40C4F319}"/>
              </a:ext>
            </a:extLst>
          </p:cNvPr>
          <p:cNvSpPr>
            <a:spLocks noGrp="1"/>
          </p:cNvSpPr>
          <p:nvPr>
            <p:ph type="title"/>
          </p:nvPr>
        </p:nvSpPr>
        <p:spPr/>
        <p:txBody>
          <a:bodyPr/>
          <a:lstStyle/>
          <a:p>
            <a:r>
              <a:rPr lang="en-US"/>
              <a:t>Pathways 1.0 (2017-2022)</a:t>
            </a:r>
          </a:p>
        </p:txBody>
      </p:sp>
      <p:sp>
        <p:nvSpPr>
          <p:cNvPr id="3" name="Content Placeholder 2">
            <a:extLst>
              <a:ext uri="{FF2B5EF4-FFF2-40B4-BE49-F238E27FC236}">
                <a16:creationId xmlns:a16="http://schemas.microsoft.com/office/drawing/2014/main" id="{4F3CFAFA-3F8F-D4A2-961B-5B84BE6BABEA}"/>
              </a:ext>
            </a:extLst>
          </p:cNvPr>
          <p:cNvSpPr>
            <a:spLocks noGrp="1"/>
          </p:cNvSpPr>
          <p:nvPr>
            <p:ph sz="half" idx="1"/>
          </p:nvPr>
        </p:nvSpPr>
        <p:spPr>
          <a:xfrm>
            <a:off x="1175656" y="1413164"/>
            <a:ext cx="4950824" cy="4763799"/>
          </a:xfrm>
        </p:spPr>
        <p:txBody>
          <a:bodyPr>
            <a:normAutofit fontScale="92500" lnSpcReduction="10000"/>
          </a:bodyPr>
          <a:lstStyle/>
          <a:p>
            <a:r>
              <a:rPr lang="en-US"/>
              <a:t>Initial college pathways work has included but not been limited to:</a:t>
            </a:r>
          </a:p>
          <a:p>
            <a:pPr lvl="1"/>
            <a:r>
              <a:rPr lang="en-US" i="1"/>
              <a:t>Create</a:t>
            </a:r>
            <a:r>
              <a:rPr lang="en-US"/>
              <a:t>: Completion of tools like Meta-Majors and Curriculum Maps</a:t>
            </a:r>
          </a:p>
          <a:p>
            <a:pPr lvl="1"/>
            <a:r>
              <a:rPr lang="en-US" i="1"/>
              <a:t>Enter</a:t>
            </a:r>
            <a:r>
              <a:rPr lang="en-US"/>
              <a:t>: Updated onboarding centered on meta-majors and other initiatives</a:t>
            </a:r>
          </a:p>
          <a:p>
            <a:pPr lvl="1"/>
            <a:r>
              <a:rPr lang="en-US" i="1"/>
              <a:t>Stay</a:t>
            </a:r>
            <a:r>
              <a:rPr lang="en-US"/>
              <a:t>: Student success teams, data-coaching, integration efforts with student services and support</a:t>
            </a:r>
          </a:p>
          <a:p>
            <a:pPr lvl="1"/>
            <a:r>
              <a:rPr lang="en-US" i="1"/>
              <a:t>Ensure Learning</a:t>
            </a:r>
            <a:r>
              <a:rPr lang="en-US"/>
              <a:t>: Classroom and instructional redesign focused on equity, data coaching and assessment initiatives, professional development focused on student success. </a:t>
            </a:r>
          </a:p>
          <a:p>
            <a:r>
              <a:rPr lang="en-US"/>
              <a:t>Many colleges focused on initial creation or redesign of college structures.</a:t>
            </a:r>
          </a:p>
        </p:txBody>
      </p:sp>
      <p:pic>
        <p:nvPicPr>
          <p:cNvPr id="5" name="Picture 2" descr="An image describing the four pillars of Guided Pathways. These are to create clear pathways, help students choose and enter the pathways, help students stay on the path, and ensure learning.">
            <a:extLst>
              <a:ext uri="{FF2B5EF4-FFF2-40B4-BE49-F238E27FC236}">
                <a16:creationId xmlns:a16="http://schemas.microsoft.com/office/drawing/2014/main" id="{EF6093D2-92B6-5209-CB6F-6D03923F6780}"/>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tretch>
            <a:fillRect/>
          </a:stretch>
        </p:blipFill>
        <p:spPr bwMode="auto">
          <a:xfrm>
            <a:off x="6358889" y="1413164"/>
            <a:ext cx="4762500" cy="3022600"/>
          </a:xfrm>
          <a:prstGeom prst="rect">
            <a:avLst/>
          </a:prstGeom>
          <a:solidFill>
            <a:srgbClr val="FFFFFF"/>
          </a:solidFill>
        </p:spPr>
      </p:pic>
    </p:spTree>
    <p:extLst>
      <p:ext uri="{BB962C8B-B14F-4D97-AF65-F5344CB8AC3E}">
        <p14:creationId xmlns:p14="http://schemas.microsoft.com/office/powerpoint/2010/main" val="393397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prstGeom prst="rect">
            <a:avLst/>
          </a:prstGeom>
        </p:spPr>
        <p:txBody>
          <a:bodyPr spcFirstLastPara="1" vert="horz" wrap="square" lIns="91433" tIns="91433" rIns="91433" bIns="91433" rtlCol="0" anchor="ctr" anchorCtr="0">
            <a:normAutofit/>
          </a:bodyPr>
          <a:lstStyle/>
          <a:p>
            <a:pPr>
              <a:spcBef>
                <a:spcPts val="0"/>
              </a:spcBef>
            </a:pPr>
            <a:r>
              <a:rPr lang="en" sz="3200"/>
              <a:t>Example: College of the Sequoias</a:t>
            </a:r>
            <a:endParaRPr sz="3200"/>
          </a:p>
        </p:txBody>
      </p:sp>
      <p:sp>
        <p:nvSpPr>
          <p:cNvPr id="118" name="Google Shape;118;p18"/>
          <p:cNvSpPr txBox="1">
            <a:spLocks noGrp="1"/>
          </p:cNvSpPr>
          <p:nvPr>
            <p:ph sz="half" idx="1"/>
          </p:nvPr>
        </p:nvSpPr>
        <p:spPr>
          <a:xfrm>
            <a:off x="1175656" y="1496291"/>
            <a:ext cx="4296889" cy="4680672"/>
          </a:xfrm>
          <a:prstGeom prst="rect">
            <a:avLst/>
          </a:prstGeom>
        </p:spPr>
        <p:txBody>
          <a:bodyPr spcFirstLastPara="1" vert="horz" wrap="square" lIns="91433" tIns="91433" rIns="91433" bIns="91433" rtlCol="0" anchor="t" anchorCtr="0">
            <a:normAutofit lnSpcReduction="10000"/>
          </a:bodyPr>
          <a:lstStyle/>
          <a:p>
            <a:pPr marL="457189" indent="-313259">
              <a:spcBef>
                <a:spcPts val="1067"/>
              </a:spcBef>
              <a:buSzPct val="75000"/>
            </a:pPr>
            <a:r>
              <a:rPr lang="en" sz="2400"/>
              <a:t>COS uses its integrated planning process to embed various initiatives into ongoing work. </a:t>
            </a:r>
            <a:endParaRPr sz="2400"/>
          </a:p>
          <a:p>
            <a:pPr marL="457189" indent="-313259">
              <a:spcBef>
                <a:spcPts val="0"/>
              </a:spcBef>
              <a:buSzPct val="75000"/>
            </a:pPr>
            <a:r>
              <a:rPr lang="en" sz="2400"/>
              <a:t>Initiatives referenced in COS Strategic Plans include: </a:t>
            </a:r>
            <a:endParaRPr sz="2400"/>
          </a:p>
          <a:p>
            <a:pPr marL="914377" lvl="1" indent="-313259">
              <a:spcBef>
                <a:spcPts val="0"/>
              </a:spcBef>
              <a:buSzPct val="75000"/>
            </a:pPr>
            <a:r>
              <a:rPr lang="en"/>
              <a:t>Strong Workforce</a:t>
            </a:r>
            <a:endParaRPr/>
          </a:p>
          <a:p>
            <a:pPr marL="914377" lvl="1" indent="-313259">
              <a:spcBef>
                <a:spcPts val="0"/>
              </a:spcBef>
              <a:buSzPct val="75000"/>
            </a:pPr>
            <a:r>
              <a:rPr lang="en"/>
              <a:t>Vision for Success</a:t>
            </a:r>
            <a:endParaRPr/>
          </a:p>
          <a:p>
            <a:pPr marL="914377" lvl="1" indent="-313259">
              <a:spcBef>
                <a:spcPts val="0"/>
              </a:spcBef>
              <a:buSzPct val="75000"/>
            </a:pPr>
            <a:r>
              <a:rPr lang="en"/>
              <a:t>Student Centered Funding Formula</a:t>
            </a:r>
            <a:endParaRPr/>
          </a:p>
          <a:p>
            <a:pPr marL="914377" lvl="1" indent="-313259">
              <a:spcBef>
                <a:spcPts val="0"/>
              </a:spcBef>
              <a:buSzPct val="75000"/>
            </a:pPr>
            <a:r>
              <a:rPr lang="en"/>
              <a:t>Basic Skills/ AB705</a:t>
            </a:r>
            <a:endParaRPr/>
          </a:p>
          <a:p>
            <a:pPr marL="456565" indent="-313055">
              <a:spcBef>
                <a:spcPts val="0"/>
              </a:spcBef>
              <a:buSzPct val="75000"/>
            </a:pPr>
            <a:r>
              <a:rPr lang="en">
                <a:cs typeface="Gill Sans"/>
              </a:rPr>
              <a:t>Initial pathways key elements mapped to Strategic Plan for reporting</a:t>
            </a:r>
            <a:endParaRPr lang="en"/>
          </a:p>
          <a:p>
            <a:pPr marL="0" indent="0">
              <a:spcBef>
                <a:spcPts val="1067"/>
              </a:spcBef>
              <a:buNone/>
            </a:pPr>
            <a:endParaRPr lang="en-US" sz="1467"/>
          </a:p>
        </p:txBody>
      </p:sp>
      <p:sp>
        <p:nvSpPr>
          <p:cNvPr id="4" name="Content Placeholder 3">
            <a:extLst>
              <a:ext uri="{FF2B5EF4-FFF2-40B4-BE49-F238E27FC236}">
                <a16:creationId xmlns:a16="http://schemas.microsoft.com/office/drawing/2014/main" id="{3608DFCB-0323-53D5-CB11-9D7B43A2B4FC}"/>
              </a:ext>
            </a:extLst>
          </p:cNvPr>
          <p:cNvSpPr>
            <a:spLocks noGrp="1"/>
          </p:cNvSpPr>
          <p:nvPr>
            <p:ph sz="half" idx="13"/>
          </p:nvPr>
        </p:nvSpPr>
        <p:spPr/>
        <p:txBody>
          <a:bodyPr/>
          <a:lstStyle/>
          <a:p>
            <a:endParaRPr lang="en-US"/>
          </a:p>
        </p:txBody>
      </p:sp>
      <p:pic>
        <p:nvPicPr>
          <p:cNvPr id="2" name="Picture 2" descr="A picture containing a table. The table shows alignment of the COS Strategic Plan and the initial Guided Pathways key elements.&#10;&#10;">
            <a:extLst>
              <a:ext uri="{FF2B5EF4-FFF2-40B4-BE49-F238E27FC236}">
                <a16:creationId xmlns:a16="http://schemas.microsoft.com/office/drawing/2014/main" id="{716ADEE2-9519-43E6-B149-D8C2E8BC197C}"/>
              </a:ext>
            </a:extLst>
          </p:cNvPr>
          <p:cNvPicPr>
            <a:picLocks noChangeAspect="1"/>
          </p:cNvPicPr>
          <p:nvPr/>
        </p:nvPicPr>
        <p:blipFill rotWithShape="1">
          <a:blip r:embed="rId3"/>
          <a:srcRect l="831" t="1699" r="15374" b="1724"/>
          <a:stretch/>
        </p:blipFill>
        <p:spPr>
          <a:xfrm>
            <a:off x="5630562" y="1765986"/>
            <a:ext cx="6223632" cy="4038325"/>
          </a:xfrm>
          <a:prstGeom prst="rect">
            <a:avLst/>
          </a:prstGeom>
          <a:ln>
            <a:solidFill>
              <a:srgbClr val="4472C4"/>
            </a:solidFill>
          </a:ln>
        </p:spPr>
      </p:pic>
    </p:spTree>
    <p:extLst>
      <p:ext uri="{BB962C8B-B14F-4D97-AF65-F5344CB8AC3E}">
        <p14:creationId xmlns:p14="http://schemas.microsoft.com/office/powerpoint/2010/main" val="173928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FFC8-3498-3B49-BB49-40530A48D3D7}"/>
              </a:ext>
            </a:extLst>
          </p:cNvPr>
          <p:cNvSpPr>
            <a:spLocks noGrp="1"/>
          </p:cNvSpPr>
          <p:nvPr>
            <p:ph type="title"/>
          </p:nvPr>
        </p:nvSpPr>
        <p:spPr/>
        <p:txBody>
          <a:bodyPr anchor="ctr"/>
          <a:lstStyle/>
          <a:p>
            <a:r>
              <a:rPr lang="en-US"/>
              <a:t>IDEAA and Guided Pathways</a:t>
            </a:r>
          </a:p>
        </p:txBody>
      </p:sp>
      <p:sp>
        <p:nvSpPr>
          <p:cNvPr id="3" name="Content Placeholder 2">
            <a:extLst>
              <a:ext uri="{FF2B5EF4-FFF2-40B4-BE49-F238E27FC236}">
                <a16:creationId xmlns:a16="http://schemas.microsoft.com/office/drawing/2014/main" id="{7213D34D-D872-974E-BC36-C8161051A273}"/>
              </a:ext>
            </a:extLst>
          </p:cNvPr>
          <p:cNvSpPr>
            <a:spLocks noGrp="1"/>
          </p:cNvSpPr>
          <p:nvPr>
            <p:ph sz="half" idx="4294967295"/>
          </p:nvPr>
        </p:nvSpPr>
        <p:spPr>
          <a:xfrm>
            <a:off x="1175658" y="1798638"/>
            <a:ext cx="10178142" cy="4419600"/>
          </a:xfrm>
        </p:spPr>
        <p:txBody>
          <a:bodyPr vert="horz" lIns="91440" tIns="45720" rIns="91440" bIns="45720" rtlCol="0" anchor="t">
            <a:normAutofit/>
          </a:bodyPr>
          <a:lstStyle/>
          <a:p>
            <a:r>
              <a:rPr lang="en-US" dirty="0"/>
              <a:t>Major Objectives of Guided Pathways Institutional Redesign:</a:t>
            </a:r>
          </a:p>
          <a:p>
            <a:pPr lvl="1"/>
            <a:r>
              <a:rPr lang="en-US" dirty="0">
                <a:cs typeface="Gill Sans"/>
              </a:rPr>
              <a:t>Close equity, achievement, and opportunity gaps</a:t>
            </a:r>
          </a:p>
          <a:p>
            <a:pPr lvl="1"/>
            <a:r>
              <a:rPr lang="en-US" dirty="0">
                <a:cs typeface="Gill Sans"/>
              </a:rPr>
              <a:t>Clear alignment with Student Equity Plans </a:t>
            </a:r>
          </a:p>
          <a:p>
            <a:pPr lvl="1"/>
            <a:r>
              <a:rPr lang="en-US" dirty="0">
                <a:cs typeface="Gill Sans"/>
              </a:rPr>
              <a:t>English, English as a Second Language, and Mathematics Pathways</a:t>
            </a:r>
          </a:p>
          <a:p>
            <a:pPr lvl="1"/>
            <a:r>
              <a:rPr lang="en-US" dirty="0">
                <a:cs typeface="Gill Sans"/>
              </a:rPr>
              <a:t>Streamlined student journey so that financial aid is not wasted on unnecessary course taking</a:t>
            </a:r>
          </a:p>
          <a:p>
            <a:pPr lvl="1"/>
            <a:r>
              <a:rPr lang="en-US" dirty="0"/>
              <a:t>Student Self-Agency: students are provided with clearly defined pathways and program maps to choose their self-determined educational goals</a:t>
            </a:r>
          </a:p>
          <a:p>
            <a:pPr lvl="1"/>
            <a:r>
              <a:rPr lang="en-US" dirty="0">
                <a:cs typeface="Gill Sans"/>
              </a:rPr>
              <a:t>Curriculum that is culturally responsive as well as relevant to students’ career and future educational goals</a:t>
            </a:r>
          </a:p>
          <a:p>
            <a:r>
              <a:rPr lang="en-US" dirty="0">
                <a:cs typeface="Gill Sans"/>
              </a:rPr>
              <a:t>Consider – where do these goals fit in your institution?</a:t>
            </a:r>
          </a:p>
        </p:txBody>
      </p:sp>
      <p:sp>
        <p:nvSpPr>
          <p:cNvPr id="4" name="Slide Number Placeholder 3">
            <a:extLst>
              <a:ext uri="{FF2B5EF4-FFF2-40B4-BE49-F238E27FC236}">
                <a16:creationId xmlns:a16="http://schemas.microsoft.com/office/drawing/2014/main" id="{8DEAE496-41AC-3944-B63B-276412CD96C0}"/>
              </a:ext>
            </a:extLst>
          </p:cNvPr>
          <p:cNvSpPr>
            <a:spLocks noGrp="1"/>
          </p:cNvSpPr>
          <p:nvPr>
            <p:ph type="sldNum" sz="quarter" idx="12"/>
          </p:nvPr>
        </p:nvSpPr>
        <p:spPr/>
        <p:txBody>
          <a:bodyPr/>
          <a:lstStyle/>
          <a:p>
            <a:fld id="{492D8F1A-69A8-9242-9469-8400121D240A}" type="slidenum">
              <a:rPr lang="en-US" smtClean="0"/>
              <a:pPr/>
              <a:t>5</a:t>
            </a:fld>
            <a:endParaRPr lang="en-US"/>
          </a:p>
        </p:txBody>
      </p:sp>
    </p:spTree>
    <p:extLst>
      <p:ext uri="{BB962C8B-B14F-4D97-AF65-F5344CB8AC3E}">
        <p14:creationId xmlns:p14="http://schemas.microsoft.com/office/powerpoint/2010/main" val="40602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B4903-A0F9-822E-652E-E561A65E12F2}"/>
              </a:ext>
            </a:extLst>
          </p:cNvPr>
          <p:cNvSpPr>
            <a:spLocks noGrp="1"/>
          </p:cNvSpPr>
          <p:nvPr>
            <p:ph type="title"/>
          </p:nvPr>
        </p:nvSpPr>
        <p:spPr/>
        <p:txBody>
          <a:bodyPr/>
          <a:lstStyle/>
          <a:p>
            <a:r>
              <a:rPr lang="en-US"/>
              <a:t>Pathways 2.0 (2022-2026)</a:t>
            </a:r>
          </a:p>
        </p:txBody>
      </p:sp>
      <p:sp>
        <p:nvSpPr>
          <p:cNvPr id="5" name="Content Placeholder 4">
            <a:extLst>
              <a:ext uri="{FF2B5EF4-FFF2-40B4-BE49-F238E27FC236}">
                <a16:creationId xmlns:a16="http://schemas.microsoft.com/office/drawing/2014/main" id="{2B09C951-4433-F044-FEE4-DD82E49D458E}"/>
              </a:ext>
            </a:extLst>
          </p:cNvPr>
          <p:cNvSpPr>
            <a:spLocks noGrp="1"/>
          </p:cNvSpPr>
          <p:nvPr>
            <p:ph sz="half" idx="1"/>
          </p:nvPr>
        </p:nvSpPr>
        <p:spPr/>
        <p:txBody>
          <a:bodyPr vert="horz" lIns="91440" tIns="45720" rIns="91440" bIns="45720" rtlCol="0" anchor="t">
            <a:normAutofit lnSpcReduction="10000"/>
          </a:bodyPr>
          <a:lstStyle/>
          <a:p>
            <a:r>
              <a:rPr lang="en-US"/>
              <a:t>GP 2.0 Work Plan Metrics</a:t>
            </a:r>
          </a:p>
          <a:p>
            <a:pPr lvl="1"/>
            <a:r>
              <a:rPr lang="en-US"/>
              <a:t>Successful Enrollment and Entering Students</a:t>
            </a:r>
          </a:p>
          <a:p>
            <a:pPr lvl="1"/>
            <a:r>
              <a:rPr lang="en-US"/>
              <a:t>Persistence</a:t>
            </a:r>
          </a:p>
          <a:p>
            <a:pPr lvl="1"/>
            <a:r>
              <a:rPr lang="en-US"/>
              <a:t>Completion of Transfer-Level Math and English</a:t>
            </a:r>
          </a:p>
          <a:p>
            <a:pPr lvl="1"/>
            <a:r>
              <a:rPr lang="en-US"/>
              <a:t>Transfer and the Student Journey</a:t>
            </a:r>
          </a:p>
          <a:p>
            <a:pPr lvl="1"/>
            <a:r>
              <a:rPr lang="en-US"/>
              <a:t>Completion and Student Success</a:t>
            </a:r>
          </a:p>
          <a:p>
            <a:r>
              <a:rPr lang="en-US">
                <a:cs typeface="Arial"/>
              </a:rPr>
              <a:t>These metrics were the very same used for measuring progress on Student Equity Plan 2022-2025</a:t>
            </a:r>
          </a:p>
          <a:p>
            <a:r>
              <a:rPr lang="en-US">
                <a:cs typeface="Arial"/>
              </a:rPr>
              <a:t>The metrics align with the CCC Vision for Success</a:t>
            </a:r>
          </a:p>
          <a:p>
            <a:pPr lvl="1"/>
            <a:endParaRPr lang="en-US">
              <a:cs typeface="Arial"/>
            </a:endParaRPr>
          </a:p>
        </p:txBody>
      </p:sp>
      <p:sp>
        <p:nvSpPr>
          <p:cNvPr id="6" name="Content Placeholder 5">
            <a:extLst>
              <a:ext uri="{FF2B5EF4-FFF2-40B4-BE49-F238E27FC236}">
                <a16:creationId xmlns:a16="http://schemas.microsoft.com/office/drawing/2014/main" id="{4B08C999-20FD-9CFC-9F9D-10DCDE138AE8}"/>
              </a:ext>
            </a:extLst>
          </p:cNvPr>
          <p:cNvSpPr>
            <a:spLocks noGrp="1"/>
          </p:cNvSpPr>
          <p:nvPr>
            <p:ph sz="half" idx="13"/>
          </p:nvPr>
        </p:nvSpPr>
        <p:spPr/>
        <p:txBody>
          <a:bodyPr vert="horz" lIns="91440" tIns="45720" rIns="91440" bIns="45720" rtlCol="0" anchor="t">
            <a:normAutofit/>
          </a:bodyPr>
          <a:lstStyle/>
          <a:p>
            <a:r>
              <a:rPr lang="en-US">
                <a:ea typeface="+mn-lt"/>
                <a:cs typeface="+mn-lt"/>
              </a:rPr>
              <a:t>Work Plan looked at integration between Guided Pathways and specific program areas:</a:t>
            </a:r>
            <a:endParaRPr lang="en-US"/>
          </a:p>
          <a:p>
            <a:pPr lvl="1"/>
            <a:r>
              <a:rPr lang="en-US">
                <a:cs typeface="Arial"/>
              </a:rPr>
              <a:t>Student Equity and Achievement (SEA) Program Integration</a:t>
            </a:r>
          </a:p>
          <a:p>
            <a:pPr lvl="1"/>
            <a:r>
              <a:rPr lang="en-US">
                <a:cs typeface="Arial"/>
              </a:rPr>
              <a:t>ADT Integration</a:t>
            </a:r>
          </a:p>
          <a:p>
            <a:pPr lvl="1"/>
            <a:r>
              <a:rPr lang="en-US">
                <a:cs typeface="Arial"/>
              </a:rPr>
              <a:t>ZTC Program Integration</a:t>
            </a:r>
          </a:p>
          <a:p>
            <a:pPr lvl="1"/>
            <a:r>
              <a:rPr lang="en-US">
                <a:cs typeface="Arial"/>
              </a:rPr>
              <a:t>CA Adult Education Program Integration</a:t>
            </a:r>
          </a:p>
          <a:p>
            <a:pPr lvl="1"/>
            <a:r>
              <a:rPr lang="en-US">
                <a:cs typeface="Arial"/>
              </a:rPr>
              <a:t>Strong Workforce Program Integration</a:t>
            </a:r>
          </a:p>
          <a:p>
            <a:pPr lvl="1"/>
            <a:endParaRPr lang="en-US">
              <a:cs typeface="Arial"/>
            </a:endParaRPr>
          </a:p>
          <a:p>
            <a:pPr lvl="1"/>
            <a:endParaRPr lang="en-US">
              <a:cs typeface="Arial"/>
            </a:endParaRPr>
          </a:p>
          <a:p>
            <a:pPr lvl="1"/>
            <a:endParaRPr lang="en-US">
              <a:cs typeface="Arial"/>
            </a:endParaRPr>
          </a:p>
        </p:txBody>
      </p:sp>
    </p:spTree>
    <p:extLst>
      <p:ext uri="{BB962C8B-B14F-4D97-AF65-F5344CB8AC3E}">
        <p14:creationId xmlns:p14="http://schemas.microsoft.com/office/powerpoint/2010/main" val="122815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6C6E-0B63-136D-DE69-BE6439F4C2A8}"/>
              </a:ext>
            </a:extLst>
          </p:cNvPr>
          <p:cNvSpPr>
            <a:spLocks noGrp="1"/>
          </p:cNvSpPr>
          <p:nvPr>
            <p:ph type="title"/>
          </p:nvPr>
        </p:nvSpPr>
        <p:spPr/>
        <p:txBody>
          <a:bodyPr/>
          <a:lstStyle/>
          <a:p>
            <a:r>
              <a:rPr lang="en-US" dirty="0"/>
              <a:t>Example: College of the Sequoias Part Two</a:t>
            </a:r>
          </a:p>
        </p:txBody>
      </p:sp>
      <p:pic>
        <p:nvPicPr>
          <p:cNvPr id="6" name="Content Placeholder 5" descr="A chart aligning the COS strategic plan with Guided Pathways, Equity Plan, ZTC Plan, Adult Education Plan, and Strong Workforce.">
            <a:extLst>
              <a:ext uri="{FF2B5EF4-FFF2-40B4-BE49-F238E27FC236}">
                <a16:creationId xmlns:a16="http://schemas.microsoft.com/office/drawing/2014/main" id="{0138AA13-FD14-E9BE-2C03-B6C78E2042E6}"/>
              </a:ext>
            </a:extLst>
          </p:cNvPr>
          <p:cNvPicPr>
            <a:picLocks noGrp="1" noChangeAspect="1"/>
          </p:cNvPicPr>
          <p:nvPr>
            <p:ph sz="half" idx="4294967295"/>
          </p:nvPr>
        </p:nvPicPr>
        <p:blipFill>
          <a:blip r:embed="rId2"/>
          <a:stretch>
            <a:fillRect/>
          </a:stretch>
        </p:blipFill>
        <p:spPr>
          <a:xfrm>
            <a:off x="1175657" y="1866034"/>
            <a:ext cx="10742612" cy="3717925"/>
          </a:xfrm>
        </p:spPr>
      </p:pic>
      <p:sp>
        <p:nvSpPr>
          <p:cNvPr id="4" name="Slide Number Placeholder 3">
            <a:extLst>
              <a:ext uri="{FF2B5EF4-FFF2-40B4-BE49-F238E27FC236}">
                <a16:creationId xmlns:a16="http://schemas.microsoft.com/office/drawing/2014/main" id="{EB964990-80D0-75ED-B520-9EC1F2D424CF}"/>
              </a:ext>
            </a:extLst>
          </p:cNvPr>
          <p:cNvSpPr>
            <a:spLocks noGrp="1"/>
          </p:cNvSpPr>
          <p:nvPr>
            <p:ph type="sldNum" sz="quarter" idx="12"/>
          </p:nvPr>
        </p:nvSpPr>
        <p:spPr/>
        <p:txBody>
          <a:bodyPr/>
          <a:lstStyle/>
          <a:p>
            <a:fld id="{492D8F1A-69A8-9242-9469-8400121D240A}" type="slidenum">
              <a:rPr lang="en-US" smtClean="0"/>
              <a:pPr/>
              <a:t>7</a:t>
            </a:fld>
            <a:endParaRPr lang="en-US"/>
          </a:p>
        </p:txBody>
      </p:sp>
    </p:spTree>
    <p:extLst>
      <p:ext uri="{BB962C8B-B14F-4D97-AF65-F5344CB8AC3E}">
        <p14:creationId xmlns:p14="http://schemas.microsoft.com/office/powerpoint/2010/main" val="73400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r>
              <a:rPr lang="en" sz="3200"/>
              <a:t>Institutionalizing Guided Pathways </a:t>
            </a:r>
            <a:endParaRPr sz="3200"/>
          </a:p>
        </p:txBody>
      </p:sp>
      <p:sp>
        <p:nvSpPr>
          <p:cNvPr id="53" name="Google Shape;53;p11"/>
          <p:cNvSpPr txBox="1">
            <a:spLocks noGrp="1"/>
          </p:cNvSpPr>
          <p:nvPr>
            <p:ph sz="half" idx="4294967295"/>
          </p:nvPr>
        </p:nvSpPr>
        <p:spPr>
          <a:xfrm>
            <a:off x="1175656" y="1690688"/>
            <a:ext cx="10637201" cy="4419600"/>
          </a:xfrm>
          <a:prstGeom prst="rect">
            <a:avLst/>
          </a:prstGeom>
          <a:noFill/>
          <a:ln>
            <a:noFill/>
          </a:ln>
        </p:spPr>
        <p:txBody>
          <a:bodyPr spcFirstLastPara="1" vert="horz" wrap="square" lIns="91433" tIns="45700" rIns="91433" bIns="45700" rtlCol="0" anchor="t" anchorCtr="0">
            <a:normAutofit/>
          </a:bodyPr>
          <a:lstStyle/>
          <a:p>
            <a:pPr marL="236855" indent="-50165">
              <a:spcBef>
                <a:spcPts val="0"/>
              </a:spcBef>
              <a:buSzPts val="2100"/>
              <a:buNone/>
            </a:pPr>
            <a:r>
              <a:rPr lang="en" sz="2400" dirty="0"/>
              <a:t>Questions to Ask: Has your College:</a:t>
            </a:r>
          </a:p>
          <a:p>
            <a:pPr marL="236855" indent="-50165">
              <a:spcBef>
                <a:spcPts val="0"/>
              </a:spcBef>
              <a:buSzPts val="2100"/>
              <a:buNone/>
            </a:pPr>
            <a:endParaRPr lang="en-US" sz="2400" dirty="0">
              <a:cs typeface="Arial"/>
            </a:endParaRPr>
          </a:p>
          <a:p>
            <a:pPr marL="486410" indent="-342900">
              <a:spcBef>
                <a:spcPts val="0"/>
              </a:spcBef>
              <a:buSzPct val="75000"/>
            </a:pPr>
            <a:r>
              <a:rPr lang="en" sz="2400" dirty="0"/>
              <a:t>Created a sustainability plan for supporting students and faculty in continuing the framework and addressing equity goals </a:t>
            </a:r>
            <a:endParaRPr lang="en" sz="2400" dirty="0">
              <a:cs typeface="Arial"/>
            </a:endParaRPr>
          </a:p>
          <a:p>
            <a:pPr marL="486410" indent="-342900">
              <a:spcBef>
                <a:spcPts val="0"/>
              </a:spcBef>
              <a:buSzPct val="75000"/>
            </a:pPr>
            <a:r>
              <a:rPr lang="en" sz="2400" dirty="0"/>
              <a:t>Changed structures to align with the Guided Pathways framework: governance, planning, budgeting, hiring</a:t>
            </a:r>
            <a:endParaRPr lang="en" sz="2400" dirty="0">
              <a:cs typeface="Arial"/>
            </a:endParaRPr>
          </a:p>
          <a:p>
            <a:pPr marL="486410" indent="-342900">
              <a:spcBef>
                <a:spcPts val="0"/>
              </a:spcBef>
              <a:buSzPct val="75000"/>
            </a:pPr>
            <a:r>
              <a:rPr lang="en" sz="2400" dirty="0"/>
              <a:t>Aligned outcome and program review assessments to ensure ongoing assessment of the framework </a:t>
            </a:r>
            <a:endParaRPr sz="2400" dirty="0">
              <a:cs typeface="Arial"/>
            </a:endParaRPr>
          </a:p>
          <a:p>
            <a:pPr marL="486410" indent="-342900">
              <a:spcBef>
                <a:spcPts val="0"/>
              </a:spcBef>
              <a:buSzPct val="75000"/>
            </a:pPr>
            <a:r>
              <a:rPr lang="en" sz="2400" dirty="0"/>
              <a:t>Identified a continued role for the academic senate and curriculum committees in Guided Pathways re-design </a:t>
            </a:r>
          </a:p>
          <a:p>
            <a:pPr marL="486410" indent="-342900">
              <a:spcBef>
                <a:spcPts val="0"/>
              </a:spcBef>
              <a:buSzPct val="75000"/>
            </a:pPr>
            <a:r>
              <a:rPr lang="en" sz="2400" dirty="0">
                <a:cs typeface="Arial"/>
              </a:rPr>
              <a:t>Incorporated the framework into institutional plans</a:t>
            </a:r>
          </a:p>
        </p:txBody>
      </p:sp>
    </p:spTree>
    <p:extLst>
      <p:ext uri="{BB962C8B-B14F-4D97-AF65-F5344CB8AC3E}">
        <p14:creationId xmlns:p14="http://schemas.microsoft.com/office/powerpoint/2010/main" val="81607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r>
              <a:rPr lang="en" sz="3200"/>
              <a:t>Aligning the Mission and Vision with Equity and Guided Pathways </a:t>
            </a:r>
            <a:endParaRPr sz="3200"/>
          </a:p>
        </p:txBody>
      </p:sp>
      <p:sp>
        <p:nvSpPr>
          <p:cNvPr id="59" name="Google Shape;59;p12"/>
          <p:cNvSpPr txBox="1">
            <a:spLocks noGrp="1"/>
          </p:cNvSpPr>
          <p:nvPr>
            <p:ph sz="half" idx="4294967295"/>
          </p:nvPr>
        </p:nvSpPr>
        <p:spPr>
          <a:xfrm>
            <a:off x="1175658" y="1798638"/>
            <a:ext cx="10178142" cy="4419600"/>
          </a:xfrm>
          <a:prstGeom prst="rect">
            <a:avLst/>
          </a:prstGeom>
          <a:noFill/>
          <a:ln>
            <a:noFill/>
          </a:ln>
        </p:spPr>
        <p:txBody>
          <a:bodyPr spcFirstLastPara="1" vert="horz" wrap="square" lIns="91433" tIns="45700" rIns="91433" bIns="45700" rtlCol="0" anchor="t" anchorCtr="0">
            <a:normAutofit/>
          </a:bodyPr>
          <a:lstStyle/>
          <a:p>
            <a:r>
              <a:rPr lang="en" sz="2400" dirty="0"/>
              <a:t>Ensure your college vision and mission statements are aligned with Guided Pathways efforts</a:t>
            </a:r>
            <a:endParaRPr sz="2400" dirty="0"/>
          </a:p>
          <a:p>
            <a:r>
              <a:rPr lang="en" sz="2400" dirty="0"/>
              <a:t>Support faculty in</a:t>
            </a:r>
            <a:r>
              <a:rPr lang="en-US" sz="2400" dirty="0"/>
              <a:t>:</a:t>
            </a:r>
            <a:r>
              <a:rPr lang="en" sz="2400" dirty="0"/>
              <a:t> </a:t>
            </a:r>
          </a:p>
          <a:p>
            <a:pPr lvl="1"/>
            <a:r>
              <a:rPr lang="en" sz="2200" dirty="0"/>
              <a:t>leading change</a:t>
            </a:r>
            <a:endParaRPr lang="en" sz="2200" dirty="0">
              <a:cs typeface="Arial"/>
            </a:endParaRPr>
          </a:p>
          <a:p>
            <a:pPr lvl="1"/>
            <a:r>
              <a:rPr lang="en" sz="2400" dirty="0"/>
              <a:t>serving students</a:t>
            </a:r>
            <a:endParaRPr lang="en" sz="2400" dirty="0">
              <a:cs typeface="Arial"/>
            </a:endParaRPr>
          </a:p>
          <a:p>
            <a:pPr lvl="1"/>
            <a:r>
              <a:rPr lang="en" sz="2400" dirty="0"/>
              <a:t>embracing inclusion </a:t>
            </a:r>
            <a:endParaRPr lang="en" sz="2400" dirty="0">
              <a:cs typeface="Arial"/>
            </a:endParaRPr>
          </a:p>
          <a:p>
            <a:pPr lvl="1"/>
            <a:r>
              <a:rPr lang="en" sz="2400" dirty="0"/>
              <a:t>engaging in anti-racism</a:t>
            </a:r>
            <a:endParaRPr lang="en" sz="2400" dirty="0">
              <a:cs typeface="Arial"/>
            </a:endParaRPr>
          </a:p>
          <a:p>
            <a:r>
              <a:rPr lang="en" sz="2600" dirty="0"/>
              <a:t>Curriculum Committee efforts aligned with Mission and Vision through the development criteria, particularly appropriateness to mission and need</a:t>
            </a:r>
            <a:endParaRPr sz="2600" dirty="0"/>
          </a:p>
        </p:txBody>
      </p:sp>
    </p:spTree>
    <p:extLst>
      <p:ext uri="{BB962C8B-B14F-4D97-AF65-F5344CB8AC3E}">
        <p14:creationId xmlns:p14="http://schemas.microsoft.com/office/powerpoint/2010/main" val="545216520"/>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1182</Words>
  <Application>Microsoft Macintosh PowerPoint</Application>
  <PresentationFormat>Widescreen</PresentationFormat>
  <Paragraphs>120</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vt:lpstr>
      <vt:lpstr>Gill Sans</vt:lpstr>
      <vt:lpstr>Office Theme</vt:lpstr>
      <vt:lpstr>Planning for Student Success: Guided Pathways, Strategic Planning, and the Curriculum Committee</vt:lpstr>
      <vt:lpstr>Session Description</vt:lpstr>
      <vt:lpstr>Pathways 1.0 (2017-2022)</vt:lpstr>
      <vt:lpstr>Example: College of the Sequoias</vt:lpstr>
      <vt:lpstr>IDEAA and Guided Pathways</vt:lpstr>
      <vt:lpstr>Pathways 2.0 (2022-2026)</vt:lpstr>
      <vt:lpstr>Example: College of the Sequoias Part Two</vt:lpstr>
      <vt:lpstr>Institutionalizing Guided Pathways </vt:lpstr>
      <vt:lpstr>Aligning the Mission and Vision with Equity and Guided Pathways </vt:lpstr>
      <vt:lpstr>Curriculum Committee Role in Program Integration in Guided Pathways 2.0 Work Plan</vt:lpstr>
      <vt:lpstr>Aligning Committee Work: COS Example </vt:lpstr>
      <vt:lpstr>Reflecting on Curriculum Committee Role in Program Integration at Your College</vt:lpstr>
      <vt:lpstr>Discussion! </vt:lpstr>
      <vt:lpstr>Resources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Harris</dc:creator>
  <cp:keywords/>
  <dc:description/>
  <cp:lastModifiedBy>Sarah Harris</cp:lastModifiedBy>
  <cp:revision>14</cp:revision>
  <dcterms:created xsi:type="dcterms:W3CDTF">2023-06-22T19:16:35Z</dcterms:created>
  <dcterms:modified xsi:type="dcterms:W3CDTF">2023-07-10T19:17:07Z</dcterms:modified>
  <cp:category/>
</cp:coreProperties>
</file>