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6"/>
  </p:notesMasterIdLst>
  <p:sldIdLst>
    <p:sldId id="256" r:id="rId2"/>
    <p:sldId id="257" r:id="rId3"/>
    <p:sldId id="259" r:id="rId4"/>
    <p:sldId id="279" r:id="rId5"/>
    <p:sldId id="260" r:id="rId6"/>
    <p:sldId id="261" r:id="rId7"/>
    <p:sldId id="262" r:id="rId8"/>
    <p:sldId id="280"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E51"/>
    <a:srgbClr val="921F40"/>
    <a:srgbClr val="002C39"/>
    <a:srgbClr val="7F223F"/>
    <a:srgbClr val="007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EEA42-8FD4-121D-1FC4-FA550A708DFD}" v="170" dt="2023-06-28T19:44:26.209"/>
    <p1510:client id="{4CF3FFCE-ADF5-B8BA-1667-FC35DBC15072}" v="17" dt="2023-06-29T18:30:30.003"/>
    <p1510:client id="{4FC6C8E8-4ADC-BA62-F3BF-C2BE21DA425D}" v="2" dt="2023-07-01T17:21:39.552"/>
    <p1510:client id="{60D24933-79BC-6368-2D6A-6C05A3BA77C6}" v="22" dt="2023-06-28T20:13:10.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26"/>
  </p:normalViewPr>
  <p:slideViewPr>
    <p:cSldViewPr snapToGrid="0">
      <p:cViewPr varScale="1">
        <p:scale>
          <a:sx n="70" d="100"/>
          <a:sy n="70" d="100"/>
        </p:scale>
        <p:origin x="9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2165554" y="6367847"/>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a:xfrm>
            <a:off x="1581251" y="6367847"/>
            <a:ext cx="332953" cy="353628"/>
          </a:xfrm>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31F7E971-4991-4642-97EC-A5C4D7F887D0}"/>
              </a:ext>
            </a:extLst>
          </p:cNvPr>
          <p:cNvSpPr txBox="1">
            <a:spLocks/>
          </p:cNvSpPr>
          <p:nvPr userDrawn="1"/>
        </p:nvSpPr>
        <p:spPr>
          <a:xfrm>
            <a:off x="1581251" y="6367847"/>
            <a:ext cx="332953" cy="353628"/>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94C22D-D015-6649-B5C3-596F33FC97D2}" type="slidenum">
              <a:rPr lang="en-US" smtClean="0"/>
              <a:pPr/>
              <a:t>‹#›</a:t>
            </a:fld>
            <a:endParaRPr lang="en-US"/>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D15A9A1F-8603-40D5-9C77-20919DAC96C3}"/>
              </a:ext>
            </a:extLst>
          </p:cNvPr>
          <p:cNvSpPr txBox="1">
            <a:spLocks/>
          </p:cNvSpPr>
          <p:nvPr userDrawn="1"/>
        </p:nvSpPr>
        <p:spPr>
          <a:xfrm>
            <a:off x="1581251" y="6367847"/>
            <a:ext cx="332953" cy="353628"/>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94C22D-D015-6649-B5C3-596F33FC97D2}" type="slidenum">
              <a:rPr lang="en-US" smtClean="0"/>
              <a:pPr/>
              <a:t>‹#›</a:t>
            </a:fld>
            <a:endParaRPr lang="en-US"/>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ccco.edu/-/media/CCCCO-Website/Reports/cccco-2022-report-min-qualifications-a11y.pdf?la=en&amp;hash=FAE1F3E29471D20482C6894ACBC7FED0BC9C6131" TargetMode="External"/><Relationship Id="rId2" Type="http://schemas.openxmlformats.org/officeDocument/2006/relationships/hyperlink" Target="https://www.cccco.edu/-/media/CCCCO-Website/docs/handbook/program-course-approval-handbook-8th-edition.pdf?la=en&amp;hash=ACB8BD54D5D41C84946997A66D5451FA0B5F4109" TargetMode="External"/><Relationship Id="rId1" Type="http://schemas.openxmlformats.org/officeDocument/2006/relationships/slideLayout" Target="../slideLayouts/slideLayout2.xml"/><Relationship Id="rId6" Type="http://schemas.openxmlformats.org/officeDocument/2006/relationships/hyperlink" Target="https://ccccio.org/" TargetMode="External"/><Relationship Id="rId5" Type="http://schemas.openxmlformats.org/officeDocument/2006/relationships/hyperlink" Target="https://www.cccco.edu/About-Us/Chancellors-Office/Divisions/Educational-Services-and-Support/What-we-do/Curriculum-and-Instruction-Unit" TargetMode="External"/><Relationship Id="rId4" Type="http://schemas.openxmlformats.org/officeDocument/2006/relationships/hyperlink" Target="https://www.cccco.edu/-/media/CCCCO-Website/docs/curriculum/final-top-code-manual-2023-edit-4-a11y.pdf?la=en&amp;hash=974BD38AF01FB5A144741B59A838FF79A02BEF6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ccjc.org/standards-review/" TargetMode="External"/><Relationship Id="rId2" Type="http://schemas.openxmlformats.org/officeDocument/2006/relationships/hyperlink" Target="https://www.ecfr.gov/current/title-34"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Pre-Session​:</a:t>
            </a:r>
            <a:br>
              <a:rPr lang="en-US" dirty="0"/>
            </a:br>
            <a:br>
              <a:rPr lang="en-US" dirty="0"/>
            </a:br>
            <a:r>
              <a:rPr lang="en-US" dirty="0"/>
              <a:t>New/Newer Curriculum Administrators​</a:t>
            </a:r>
            <a:br>
              <a:rPr lang="en-US" dirty="0"/>
            </a:br>
            <a:endParaRPr lang="en-US" dirty="0"/>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Facilitators:​</a:t>
            </a:r>
          </a:p>
          <a:p>
            <a:r>
              <a:rPr lang="en-US" dirty="0"/>
              <a:t>Don Miller, Rio Hondo​</a:t>
            </a:r>
          </a:p>
          <a:p>
            <a:r>
              <a:rPr lang="en-US" dirty="0"/>
              <a:t>Erik Shearer, Butte, 5C​</a:t>
            </a:r>
          </a:p>
          <a:p>
            <a:r>
              <a:rPr lang="en-US" dirty="0"/>
              <a:t>Nili Kirschner, ASCCC Curriculum Committee​</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C06B-D42C-4C10-8AB3-18EC89AF5720}"/>
              </a:ext>
            </a:extLst>
          </p:cNvPr>
          <p:cNvSpPr>
            <a:spLocks noGrp="1"/>
          </p:cNvSpPr>
          <p:nvPr>
            <p:ph type="title"/>
          </p:nvPr>
        </p:nvSpPr>
        <p:spPr>
          <a:xfrm>
            <a:off x="1175657" y="365125"/>
            <a:ext cx="4920343" cy="1325563"/>
          </a:xfrm>
        </p:spPr>
        <p:txBody>
          <a:bodyPr/>
          <a:lstStyle/>
          <a:p>
            <a:r>
              <a:rPr lang="en-US" dirty="0"/>
              <a:t>Faculty’s Role in Curriculum</a:t>
            </a:r>
          </a:p>
        </p:txBody>
      </p:sp>
      <p:sp>
        <p:nvSpPr>
          <p:cNvPr id="3" name="Content Placeholder 2">
            <a:extLst>
              <a:ext uri="{FF2B5EF4-FFF2-40B4-BE49-F238E27FC236}">
                <a16:creationId xmlns:a16="http://schemas.microsoft.com/office/drawing/2014/main" id="{93E66A13-E2F9-4A95-9128-6FA928535783}"/>
              </a:ext>
            </a:extLst>
          </p:cNvPr>
          <p:cNvSpPr>
            <a:spLocks noGrp="1"/>
          </p:cNvSpPr>
          <p:nvPr>
            <p:ph sz="half" idx="1"/>
          </p:nvPr>
        </p:nvSpPr>
        <p:spPr/>
        <p:txBody>
          <a:bodyPr>
            <a:normAutofit fontScale="85000" lnSpcReduction="10000"/>
          </a:bodyPr>
          <a:lstStyle/>
          <a:p>
            <a:pPr>
              <a:lnSpc>
                <a:spcPct val="110000"/>
              </a:lnSpc>
            </a:pPr>
            <a:r>
              <a:rPr lang="en-US" dirty="0"/>
              <a:t>Review existing curricula​</a:t>
            </a:r>
          </a:p>
          <a:p>
            <a:pPr>
              <a:lnSpc>
                <a:spcPct val="110000"/>
              </a:lnSpc>
            </a:pPr>
            <a:r>
              <a:rPr lang="en-US" dirty="0"/>
              <a:t>Rigorous examination of program mission, major preparation standards, professional standards, and transfer demands​</a:t>
            </a:r>
          </a:p>
          <a:p>
            <a:pPr>
              <a:lnSpc>
                <a:spcPct val="110000"/>
              </a:lnSpc>
            </a:pPr>
            <a:r>
              <a:rPr lang="en-US" dirty="0"/>
              <a:t>Review course outlines of record to infuse with IDEAA principles and include those principles in newly developed curriculum​</a:t>
            </a:r>
          </a:p>
          <a:p>
            <a:pPr>
              <a:lnSpc>
                <a:spcPct val="110000"/>
              </a:lnSpc>
            </a:pPr>
            <a:r>
              <a:rPr lang="en-US" dirty="0"/>
              <a:t>Presentation of evidence and rationale to curriculum committee ​</a:t>
            </a:r>
          </a:p>
          <a:p>
            <a:pPr>
              <a:lnSpc>
                <a:spcPct val="110000"/>
              </a:lnSpc>
            </a:pPr>
            <a:r>
              <a:rPr lang="en-US" dirty="0"/>
              <a:t>Pay attention to other curriculum as a whole &amp; ensure that discipline courses are a “good fit” for students</a:t>
            </a:r>
          </a:p>
        </p:txBody>
      </p:sp>
      <p:pic>
        <p:nvPicPr>
          <p:cNvPr id="7" name="Content Placeholder 6">
            <a:extLst>
              <a:ext uri="{FF2B5EF4-FFF2-40B4-BE49-F238E27FC236}">
                <a16:creationId xmlns:a16="http://schemas.microsoft.com/office/drawing/2014/main" id="{F51C7BB1-9C2E-42F2-AAF3-E97488CA19FE}"/>
              </a:ext>
              <a:ext uri="{C183D7F6-B498-43B3-948B-1728B52AA6E4}">
                <adec:decorative xmlns:adec="http://schemas.microsoft.com/office/drawing/2017/decorative" val="1"/>
              </a:ext>
            </a:extLst>
          </p:cNvPr>
          <p:cNvPicPr>
            <a:picLocks noGrp="1" noChangeAspect="1"/>
          </p:cNvPicPr>
          <p:nvPr>
            <p:ph sz="half" idx="13"/>
          </p:nvPr>
        </p:nvPicPr>
        <p:blipFill>
          <a:blip r:embed="rId2"/>
          <a:stretch>
            <a:fillRect/>
          </a:stretch>
        </p:blipFill>
        <p:spPr>
          <a:xfrm>
            <a:off x="6271618" y="0"/>
            <a:ext cx="5920382" cy="6858000"/>
          </a:xfrm>
        </p:spPr>
      </p:pic>
      <p:sp>
        <p:nvSpPr>
          <p:cNvPr id="4" name="Slide Number Placeholder 3">
            <a:extLst>
              <a:ext uri="{FF2B5EF4-FFF2-40B4-BE49-F238E27FC236}">
                <a16:creationId xmlns:a16="http://schemas.microsoft.com/office/drawing/2014/main" id="{A5C32C63-7E86-4351-9077-D20DA730D4EC}"/>
              </a:ext>
            </a:extLst>
          </p:cNvPr>
          <p:cNvSpPr>
            <a:spLocks noGrp="1"/>
          </p:cNvSpPr>
          <p:nvPr>
            <p:ph type="sldNum" sz="quarter" idx="12"/>
          </p:nvPr>
        </p:nvSpPr>
        <p:spPr/>
        <p:txBody>
          <a:bodyPr/>
          <a:lstStyle/>
          <a:p>
            <a:fld id="{FC94C22D-D015-6649-B5C3-596F33FC97D2}" type="slidenum">
              <a:rPr lang="en-US" smtClean="0">
                <a:solidFill>
                  <a:schemeClr val="bg1">
                    <a:lumMod val="50000"/>
                  </a:schemeClr>
                </a:solidFill>
              </a:rPr>
              <a:t>10</a:t>
            </a:fld>
            <a:endParaRPr lang="en-US" dirty="0">
              <a:solidFill>
                <a:schemeClr val="bg1">
                  <a:lumMod val="50000"/>
                </a:schemeClr>
              </a:solidFill>
            </a:endParaRPr>
          </a:p>
        </p:txBody>
      </p:sp>
    </p:spTree>
    <p:extLst>
      <p:ext uri="{BB962C8B-B14F-4D97-AF65-F5344CB8AC3E}">
        <p14:creationId xmlns:p14="http://schemas.microsoft.com/office/powerpoint/2010/main" val="130835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Administration's Role in Curriculum</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5801588"/>
          </a:xfrm>
          <a:prstGeom prst="rect">
            <a:avLst/>
          </a:prstGeom>
          <a:noFill/>
        </p:spPr>
        <p:txBody>
          <a:bodyPr wrap="square" rtlCol="0">
            <a:spAutoFit/>
          </a:bodyPr>
          <a:lstStyle/>
          <a:p>
            <a:pPr fontAlgn="base">
              <a:spcAft>
                <a:spcPts val="600"/>
              </a:spcAft>
            </a:pPr>
            <a:r>
              <a:rPr lang="en-US" b="1" dirty="0"/>
              <a:t>Chief Instructional Officer​</a:t>
            </a:r>
          </a:p>
          <a:p>
            <a:pPr marL="285750" indent="-285750" fontAlgn="base">
              <a:spcAft>
                <a:spcPts val="600"/>
              </a:spcAft>
              <a:buFont typeface="Arial" panose="020B0604020202020204" pitchFamily="34" charset="0"/>
              <a:buChar char="•"/>
            </a:pPr>
            <a:r>
              <a:rPr lang="en-US" dirty="0"/>
              <a:t>Annual certification of compliance (Streamlining)​</a:t>
            </a:r>
          </a:p>
          <a:p>
            <a:pPr marL="285750" indent="-285750" fontAlgn="base">
              <a:spcAft>
                <a:spcPts val="600"/>
              </a:spcAft>
              <a:buFont typeface="Arial" panose="020B0604020202020204" pitchFamily="34" charset="0"/>
              <a:buChar char="•"/>
            </a:pPr>
            <a:r>
              <a:rPr lang="en-US" dirty="0"/>
              <a:t>Prerequisite certification​</a:t>
            </a:r>
          </a:p>
          <a:p>
            <a:pPr marL="285750" indent="-285750" fontAlgn="base">
              <a:spcAft>
                <a:spcPts val="1800"/>
              </a:spcAft>
              <a:buFont typeface="Arial" panose="020B0604020202020204" pitchFamily="34" charset="0"/>
              <a:buChar char="•"/>
            </a:pPr>
            <a:r>
              <a:rPr lang="en-US" dirty="0"/>
              <a:t>Accreditation – Substantive change submission​</a:t>
            </a:r>
          </a:p>
          <a:p>
            <a:pPr fontAlgn="base">
              <a:spcAft>
                <a:spcPts val="600"/>
              </a:spcAft>
            </a:pPr>
            <a:r>
              <a:rPr lang="en-US" b="1" dirty="0"/>
              <a:t>Other CIO responsibilities can vary greatly from college to college but can include: ​</a:t>
            </a:r>
          </a:p>
          <a:p>
            <a:pPr marL="285750" indent="-285750" fontAlgn="base">
              <a:spcAft>
                <a:spcPts val="600"/>
              </a:spcAft>
              <a:buFont typeface="Arial" panose="020B0604020202020204" pitchFamily="34" charset="0"/>
              <a:buChar char="•"/>
            </a:pPr>
            <a:r>
              <a:rPr lang="en-US" dirty="0"/>
              <a:t>Oversight for overall quality and currency of curriculum​</a:t>
            </a:r>
          </a:p>
          <a:p>
            <a:pPr marL="285750" indent="-285750" fontAlgn="base">
              <a:spcAft>
                <a:spcPts val="600"/>
              </a:spcAft>
              <a:buFont typeface="Arial" panose="020B0604020202020204" pitchFamily="34" charset="0"/>
              <a:buChar char="•"/>
            </a:pPr>
            <a:r>
              <a:rPr lang="en-US" dirty="0"/>
              <a:t>Presentation of curriculum to local boards (single college districts)​</a:t>
            </a:r>
          </a:p>
          <a:p>
            <a:pPr marL="285750" indent="-285750" fontAlgn="base">
              <a:spcAft>
                <a:spcPts val="600"/>
              </a:spcAft>
              <a:buFont typeface="Arial" panose="020B0604020202020204" pitchFamily="34" charset="0"/>
              <a:buChar char="•"/>
            </a:pPr>
            <a:r>
              <a:rPr lang="en-US" dirty="0"/>
              <a:t>Ensuring accuracy of curriculum in the catalog and program maps ​</a:t>
            </a:r>
          </a:p>
          <a:p>
            <a:pPr marL="285750" indent="-285750" fontAlgn="base">
              <a:spcAft>
                <a:spcPts val="600"/>
              </a:spcAft>
              <a:buFont typeface="Arial" panose="020B0604020202020204" pitchFamily="34" charset="0"/>
              <a:buChar char="•"/>
            </a:pPr>
            <a:r>
              <a:rPr lang="en-US" dirty="0"/>
              <a:t>Monitoring curriculum work for impact on scheduling and enrollment management goals​</a:t>
            </a:r>
          </a:p>
          <a:p>
            <a:pPr marL="285750" indent="-285750" fontAlgn="base">
              <a:spcAft>
                <a:spcPts val="600"/>
              </a:spcAft>
              <a:buFont typeface="Arial" panose="020B0604020202020204" pitchFamily="34" charset="0"/>
              <a:buChar char="•"/>
            </a:pPr>
            <a:r>
              <a:rPr lang="en-US" dirty="0"/>
              <a:t>Monitoring the budgetary impact of curriculum development – SCFF Student Success, Retention, Degree/Certificate Completion, Transfer/Articulation​</a:t>
            </a:r>
          </a:p>
          <a:p>
            <a:pPr marL="285750" indent="-285750" fontAlgn="base">
              <a:spcAft>
                <a:spcPts val="600"/>
              </a:spcAft>
              <a:buFont typeface="Arial" panose="020B0604020202020204" pitchFamily="34" charset="0"/>
              <a:buChar char="•"/>
            </a:pPr>
            <a:r>
              <a:rPr lang="en-US" dirty="0"/>
              <a:t>Keeping an eye on the horizon for legislative and regulatory changes impacting curriculum work​</a:t>
            </a:r>
          </a:p>
          <a:p>
            <a:pPr fontAlgn="base"/>
            <a:r>
              <a:rPr lang="en-US" dirty="0"/>
              <a:t>​</a:t>
            </a:r>
          </a:p>
          <a:p>
            <a:pPr fontAlgn="base"/>
            <a:r>
              <a:rPr lang="en-US" dirty="0"/>
              <a:t>​</a:t>
            </a:r>
          </a:p>
          <a:p>
            <a:pPr fontAlgn="base"/>
            <a:r>
              <a:rPr lang="en-US" dirty="0"/>
              <a:t>​</a:t>
            </a:r>
          </a:p>
          <a:p>
            <a:pPr fontAlgn="base"/>
            <a:r>
              <a:rPr lang="en-US" dirty="0"/>
              <a:t>​</a:t>
            </a:r>
          </a:p>
        </p:txBody>
      </p:sp>
    </p:spTree>
    <p:extLst>
      <p:ext uri="{BB962C8B-B14F-4D97-AF65-F5344CB8AC3E}">
        <p14:creationId xmlns:p14="http://schemas.microsoft.com/office/powerpoint/2010/main" val="357572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Administration's Role in Curriculum, cont.</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555093"/>
          </a:xfrm>
          <a:prstGeom prst="rect">
            <a:avLst/>
          </a:prstGeom>
          <a:noFill/>
        </p:spPr>
        <p:txBody>
          <a:bodyPr wrap="square" lIns="91440" tIns="45720" rIns="91440" bIns="45720" rtlCol="0" anchor="t">
            <a:spAutoFit/>
          </a:bodyPr>
          <a:lstStyle/>
          <a:p>
            <a:pPr fontAlgn="base">
              <a:spcAft>
                <a:spcPts val="1200"/>
              </a:spcAft>
            </a:pPr>
            <a:r>
              <a:rPr lang="en-US" sz="2000" dirty="0"/>
              <a:t>Not all CIOs are directly involved in day-to-day curriculum work. Associate VPs, Deans, and other management may play a larger role. This can include:​</a:t>
            </a:r>
          </a:p>
          <a:p>
            <a:pPr marL="285750" indent="-285750" fontAlgn="base">
              <a:spcAft>
                <a:spcPts val="1200"/>
              </a:spcAft>
              <a:buFont typeface="Arial" panose="020B0604020202020204" pitchFamily="34" charset="0"/>
              <a:buChar char="•"/>
            </a:pPr>
            <a:r>
              <a:rPr lang="en-US" sz="2000" dirty="0"/>
              <a:t>Providing oversight for annual and cyclical curriculum revisions</a:t>
            </a:r>
          </a:p>
          <a:p>
            <a:pPr marL="285750" indent="-285750" fontAlgn="base">
              <a:spcAft>
                <a:spcPts val="1200"/>
              </a:spcAft>
              <a:buFont typeface="Arial" panose="020B0604020202020204" pitchFamily="34" charset="0"/>
              <a:buChar char="•"/>
            </a:pPr>
            <a:r>
              <a:rPr lang="en-US" sz="2000" dirty="0"/>
              <a:t>Alignment of CTE programs with LMI​</a:t>
            </a:r>
          </a:p>
          <a:p>
            <a:pPr marL="285750" indent="-285750" fontAlgn="base">
              <a:spcAft>
                <a:spcPts val="1200"/>
              </a:spcAft>
              <a:buFont typeface="Arial" panose="020B0604020202020204" pitchFamily="34" charset="0"/>
              <a:buChar char="•"/>
            </a:pPr>
            <a:r>
              <a:rPr lang="en-US" sz="2000" dirty="0"/>
              <a:t>Reviewing curriculum proposals during the development and approval process – can include approval authority at some schools and often includes review of Five Development Criteria</a:t>
            </a:r>
          </a:p>
          <a:p>
            <a:pPr marL="285750" indent="-285750" fontAlgn="base">
              <a:spcAft>
                <a:spcPts val="1200"/>
              </a:spcAft>
              <a:buFont typeface="Arial" panose="020B0604020202020204" pitchFamily="34" charset="0"/>
              <a:buChar char="•"/>
            </a:pPr>
            <a:r>
              <a:rPr lang="en-US" sz="2000" dirty="0"/>
              <a:t>Assisting faculty with curriculum development to ensure smooth review and approval​</a:t>
            </a:r>
          </a:p>
          <a:p>
            <a:pPr marL="285750" indent="-285750" fontAlgn="base">
              <a:spcAft>
                <a:spcPts val="1200"/>
              </a:spcAft>
              <a:buFont typeface="Arial" panose="020B0604020202020204" pitchFamily="34" charset="0"/>
              <a:buChar char="•"/>
            </a:pPr>
            <a:r>
              <a:rPr lang="en-US" sz="2000" dirty="0"/>
              <a:t>Review curriculum for possible conflicts​</a:t>
            </a:r>
          </a:p>
          <a:p>
            <a:pPr marL="285750" indent="-285750" fontAlgn="base">
              <a:spcAft>
                <a:spcPts val="1200"/>
              </a:spcAft>
              <a:buFont typeface="Arial" panose="020B0604020202020204" pitchFamily="34" charset="0"/>
              <a:buChar char="•"/>
            </a:pPr>
            <a:r>
              <a:rPr lang="en-US" sz="2000" dirty="0"/>
              <a:t>Identify resources and other issues that may affect offering curriculum​</a:t>
            </a:r>
          </a:p>
          <a:p>
            <a:pPr marL="285750" indent="-285750" fontAlgn="base">
              <a:spcAft>
                <a:spcPts val="1200"/>
              </a:spcAft>
              <a:buFont typeface="Arial" panose="020B0604020202020204" pitchFamily="34" charset="0"/>
              <a:buChar char="•"/>
            </a:pPr>
            <a:r>
              <a:rPr lang="en-US" sz="2000" dirty="0"/>
              <a:t>Provide input re: administrative concerns including scheduling, load, enrollment, etc. ​</a:t>
            </a:r>
          </a:p>
        </p:txBody>
      </p:sp>
    </p:spTree>
    <p:extLst>
      <p:ext uri="{BB962C8B-B14F-4D97-AF65-F5344CB8AC3E}">
        <p14:creationId xmlns:p14="http://schemas.microsoft.com/office/powerpoint/2010/main" val="296027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normAutofit/>
          </a:bodyPr>
          <a:lstStyle/>
          <a:p>
            <a:r>
              <a:rPr lang="en-US" sz="3500" dirty="0"/>
              <a:t>Connections Between Faculty and Administration​</a:t>
            </a:r>
          </a:p>
        </p:txBody>
      </p:sp>
      <p:sp>
        <p:nvSpPr>
          <p:cNvPr id="5" name="Content Placeholder 4">
            <a:extLst>
              <a:ext uri="{FF2B5EF4-FFF2-40B4-BE49-F238E27FC236}">
                <a16:creationId xmlns:a16="http://schemas.microsoft.com/office/drawing/2014/main" id="{A441EAF2-286A-4DD2-94FA-1E1AEE85A853}"/>
              </a:ext>
            </a:extLst>
          </p:cNvPr>
          <p:cNvSpPr>
            <a:spLocks noGrp="1"/>
          </p:cNvSpPr>
          <p:nvPr>
            <p:ph sz="half" idx="1"/>
          </p:nvPr>
        </p:nvSpPr>
        <p:spPr>
          <a:xfrm>
            <a:off x="1175656" y="1825625"/>
            <a:ext cx="5223993" cy="4351338"/>
          </a:xfrm>
        </p:spPr>
        <p:txBody>
          <a:bodyPr>
            <a:normAutofit/>
          </a:bodyPr>
          <a:lstStyle/>
          <a:p>
            <a:pPr marL="285750" indent="-285750" fontAlgn="base">
              <a:spcAft>
                <a:spcPts val="1200"/>
              </a:spcAft>
            </a:pPr>
            <a:r>
              <a:rPr lang="en-US" sz="2400" dirty="0"/>
              <a:t>Must ensure a smooth and balanced curriculum process on your campus​</a:t>
            </a:r>
          </a:p>
          <a:p>
            <a:pPr marL="285750" indent="-285750" fontAlgn="base">
              <a:spcAft>
                <a:spcPts val="1200"/>
              </a:spcAft>
            </a:pPr>
            <a:r>
              <a:rPr lang="en-US" sz="2400" dirty="0"/>
              <a:t>Must communicate technical aspects and Title 5 changes​</a:t>
            </a:r>
          </a:p>
          <a:p>
            <a:pPr marL="285750" indent="-285750" fontAlgn="base">
              <a:spcAft>
                <a:spcPts val="1200"/>
              </a:spcAft>
            </a:pPr>
            <a:r>
              <a:rPr lang="en-US" sz="2400" dirty="0"/>
              <a:t>Must work continuously as a team​</a:t>
            </a:r>
          </a:p>
          <a:p>
            <a:pPr marL="285750" indent="-285750" fontAlgn="base">
              <a:spcAft>
                <a:spcPts val="1200"/>
              </a:spcAft>
            </a:pPr>
            <a:r>
              <a:rPr lang="en-US" sz="2400" dirty="0"/>
              <a:t>How well does collaboration between faculty and administration work on your campus?</a:t>
            </a:r>
          </a:p>
        </p:txBody>
      </p:sp>
      <p:pic>
        <p:nvPicPr>
          <p:cNvPr id="5122" name="Picture 2">
            <a:extLst>
              <a:ext uri="{FF2B5EF4-FFF2-40B4-BE49-F238E27FC236}">
                <a16:creationId xmlns:a16="http://schemas.microsoft.com/office/drawing/2014/main" id="{431C5E7B-72ED-4232-8704-DB302B278A4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417" y="1825625"/>
            <a:ext cx="3901938" cy="40541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09A8E94-5105-498E-8619-8A0369E9BF9B}"/>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87117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a:xfrm>
            <a:off x="210571" y="1335090"/>
            <a:ext cx="3583461" cy="4199436"/>
          </a:xfrm>
        </p:spPr>
        <p:txBody>
          <a:bodyPr anchor="ctr">
            <a:normAutofit/>
          </a:bodyPr>
          <a:lstStyle/>
          <a:p>
            <a:pPr algn="ctr"/>
            <a:r>
              <a:rPr lang="en-US" sz="4800" dirty="0"/>
              <a:t>Scenarios</a:t>
            </a:r>
          </a:p>
        </p:txBody>
      </p:sp>
      <p:sp>
        <p:nvSpPr>
          <p:cNvPr id="5" name="Content Placeholder 4">
            <a:extLst>
              <a:ext uri="{FF2B5EF4-FFF2-40B4-BE49-F238E27FC236}">
                <a16:creationId xmlns:a16="http://schemas.microsoft.com/office/drawing/2014/main" id="{6902E673-91B0-4362-849D-8CFEB764870D}"/>
              </a:ext>
            </a:extLst>
          </p:cNvPr>
          <p:cNvSpPr>
            <a:spLocks noGrp="1"/>
          </p:cNvSpPr>
          <p:nvPr>
            <p:ph idx="1"/>
          </p:nvPr>
        </p:nvSpPr>
        <p:spPr/>
        <p:txBody>
          <a:bodyPr>
            <a:normAutofit/>
          </a:bodyPr>
          <a:lstStyle/>
          <a:p>
            <a:pPr marL="514350" indent="-514350">
              <a:spcAft>
                <a:spcPts val="1200"/>
              </a:spcAft>
              <a:buFont typeface="+mj-lt"/>
              <a:buAutoNum type="arabicPeriod"/>
            </a:pPr>
            <a:r>
              <a:rPr lang="en-US" sz="2800" dirty="0"/>
              <a:t>Program Development</a:t>
            </a:r>
          </a:p>
          <a:p>
            <a:pPr marL="514350" indent="-514350">
              <a:spcAft>
                <a:spcPts val="1200"/>
              </a:spcAft>
              <a:buFont typeface="+mj-lt"/>
              <a:buAutoNum type="arabicPeriod"/>
            </a:pPr>
            <a:r>
              <a:rPr lang="en-US" sz="2800" dirty="0"/>
              <a:t>Validation of Prerequisites</a:t>
            </a:r>
          </a:p>
          <a:p>
            <a:pPr marL="514350" indent="-514350">
              <a:spcAft>
                <a:spcPts val="1200"/>
              </a:spcAft>
              <a:buFont typeface="+mj-lt"/>
              <a:buAutoNum type="arabicPeriod"/>
            </a:pPr>
            <a:r>
              <a:rPr lang="en-US" sz="2800" dirty="0"/>
              <a:t>Using TOP Codes</a:t>
            </a:r>
          </a:p>
          <a:p>
            <a:pPr marL="514350" indent="-514350">
              <a:spcAft>
                <a:spcPts val="1200"/>
              </a:spcAft>
              <a:buFont typeface="+mj-lt"/>
              <a:buAutoNum type="arabicPeriod"/>
            </a:pPr>
            <a:r>
              <a:rPr lang="en-US" sz="2800" dirty="0"/>
              <a:t>Steps in the Curriculum Process​</a:t>
            </a:r>
          </a:p>
          <a:p>
            <a:pPr marL="514350" indent="-514350">
              <a:spcAft>
                <a:spcPts val="1200"/>
              </a:spcAft>
              <a:buFont typeface="+mj-lt"/>
              <a:buAutoNum type="arabicPeriod"/>
            </a:pPr>
            <a:r>
              <a:rPr lang="en-US" sz="2800" dirty="0"/>
              <a:t>Rethinking Curriculum</a:t>
            </a:r>
          </a:p>
          <a:p>
            <a:pPr marL="514350" indent="-514350">
              <a:spcAft>
                <a:spcPts val="1200"/>
              </a:spcAft>
              <a:buFont typeface="+mj-lt"/>
              <a:buAutoNum type="arabicPeriod"/>
            </a:pPr>
            <a:r>
              <a:rPr lang="en-US" sz="2800" dirty="0"/>
              <a:t>Alignment with CSU</a:t>
            </a:r>
          </a:p>
          <a:p>
            <a:pPr marL="514350" indent="-514350">
              <a:spcAft>
                <a:spcPts val="1200"/>
              </a:spcAft>
              <a:buFont typeface="+mj-lt"/>
              <a:buAutoNum type="arabicPeriod"/>
            </a:pPr>
            <a:r>
              <a:rPr lang="en-US" sz="2800" dirty="0"/>
              <a:t>Credit for Prior Learning</a:t>
            </a:r>
          </a:p>
        </p:txBody>
      </p:sp>
    </p:spTree>
    <p:extLst>
      <p:ext uri="{BB962C8B-B14F-4D97-AF65-F5344CB8AC3E}">
        <p14:creationId xmlns:p14="http://schemas.microsoft.com/office/powerpoint/2010/main" val="242389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1:</a:t>
            </a:r>
            <a:r>
              <a:rPr lang="en-US" b="1" dirty="0"/>
              <a:t> </a:t>
            </a:r>
            <a:r>
              <a:rPr lang="en-US" dirty="0"/>
              <a:t>Program Development​</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3570208"/>
          </a:xfrm>
          <a:prstGeom prst="rect">
            <a:avLst/>
          </a:prstGeom>
          <a:noFill/>
        </p:spPr>
        <p:txBody>
          <a:bodyPr wrap="square" rtlCol="0">
            <a:spAutoFit/>
          </a:bodyPr>
          <a:lstStyle/>
          <a:p>
            <a:pPr fontAlgn="base">
              <a:spcAft>
                <a:spcPts val="1200"/>
              </a:spcAft>
            </a:pPr>
            <a:r>
              <a:rPr lang="en-US" sz="2800" dirty="0"/>
              <a:t>Faculty in the Nutrition program begin to develop courses to create a new Culinary Arts program. This would require extensive funding, hiring new faculty, accreditation and facilities.​</a:t>
            </a:r>
          </a:p>
          <a:p>
            <a:pPr marL="285750" indent="-285750" fontAlgn="base">
              <a:spcAft>
                <a:spcPts val="1200"/>
              </a:spcAft>
              <a:buFont typeface="Arial" panose="020B0604020202020204" pitchFamily="34" charset="0"/>
              <a:buChar char="•"/>
            </a:pPr>
            <a:r>
              <a:rPr lang="en-US" sz="2800" i="1" dirty="0"/>
              <a:t>What do you ask?</a:t>
            </a:r>
            <a:r>
              <a:rPr lang="en-US" sz="2800" dirty="0"/>
              <a:t>​</a:t>
            </a:r>
          </a:p>
          <a:p>
            <a:pPr marL="285750" indent="-285750" fontAlgn="base">
              <a:spcAft>
                <a:spcPts val="1200"/>
              </a:spcAft>
              <a:buFont typeface="Arial" panose="020B0604020202020204" pitchFamily="34" charset="0"/>
              <a:buChar char="•"/>
            </a:pPr>
            <a:r>
              <a:rPr lang="en-US" sz="2800" i="1" dirty="0"/>
              <a:t>What do you do?</a:t>
            </a:r>
            <a:r>
              <a:rPr lang="en-US" sz="2800" dirty="0"/>
              <a:t>​</a:t>
            </a:r>
          </a:p>
          <a:p>
            <a:pPr marL="285750" indent="-285750" fontAlgn="base">
              <a:spcAft>
                <a:spcPts val="1200"/>
              </a:spcAft>
              <a:buFont typeface="Arial" panose="020B0604020202020204" pitchFamily="34" charset="0"/>
              <a:buChar char="•"/>
            </a:pPr>
            <a:r>
              <a:rPr lang="en-US" sz="2800" i="1" dirty="0"/>
              <a:t>Who should be included in the discussion?</a:t>
            </a:r>
            <a:r>
              <a:rPr lang="en-US" sz="2800" dirty="0"/>
              <a:t>​</a:t>
            </a:r>
          </a:p>
        </p:txBody>
      </p:sp>
    </p:spTree>
    <p:extLst>
      <p:ext uri="{BB962C8B-B14F-4D97-AF65-F5344CB8AC3E}">
        <p14:creationId xmlns:p14="http://schemas.microsoft.com/office/powerpoint/2010/main" val="333157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2: Validation of Prerequisites</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862870"/>
          </a:xfrm>
          <a:prstGeom prst="rect">
            <a:avLst/>
          </a:prstGeom>
          <a:noFill/>
        </p:spPr>
        <p:txBody>
          <a:bodyPr wrap="square" rtlCol="0">
            <a:spAutoFit/>
          </a:bodyPr>
          <a:lstStyle/>
          <a:p>
            <a:pPr fontAlgn="base">
              <a:spcAft>
                <a:spcPts val="1200"/>
              </a:spcAft>
            </a:pPr>
            <a:r>
              <a:rPr lang="en-US" sz="2800" dirty="0">
                <a:latin typeface="Arial" panose="020B0604020202020204" pitchFamily="34" charset="0"/>
              </a:rPr>
              <a:t>Being new to your responsibility supervising curriculum processes, you realize that some non-sequential prerequisites from other disciplines that were previously approved by the Curriculum Committee through content review did not include any statistical analysis—and the prerequisites continue to be listed in the course outline, Schedule of Classes, and College Catalog.​</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ask?</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do?</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Who should be included in the discussion?</a:t>
            </a:r>
            <a:r>
              <a:rPr lang="en-US" sz="2800" dirty="0">
                <a:latin typeface="Arial" panose="020B0604020202020204" pitchFamily="34" charset="0"/>
              </a:rPr>
              <a:t>​</a:t>
            </a:r>
          </a:p>
        </p:txBody>
      </p:sp>
    </p:spTree>
    <p:extLst>
      <p:ext uri="{BB962C8B-B14F-4D97-AF65-F5344CB8AC3E}">
        <p14:creationId xmlns:p14="http://schemas.microsoft.com/office/powerpoint/2010/main" val="183147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3: Using TOP Codes</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431983"/>
          </a:xfrm>
          <a:prstGeom prst="rect">
            <a:avLst/>
          </a:prstGeom>
          <a:noFill/>
        </p:spPr>
        <p:txBody>
          <a:bodyPr wrap="square" lIns="91440" tIns="45720" rIns="91440" bIns="45720" rtlCol="0" anchor="t">
            <a:spAutoFit/>
          </a:bodyPr>
          <a:lstStyle/>
          <a:p>
            <a:pPr fontAlgn="base">
              <a:spcAft>
                <a:spcPts val="1200"/>
              </a:spcAft>
            </a:pPr>
            <a:r>
              <a:rPr lang="en-US" sz="2800" dirty="0"/>
              <a:t>Discipline faculty are asking for your assistance in requesting a new Taxonomy of Programs (TOP) Code for an emerging discipline to identify the appropriate faculty minimum qualifications/faculty service areas, determine load and faculty compensation, and to ensure appropriate placement in a division.</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ask?</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do?</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Who should be included in the discussion?</a:t>
            </a:r>
            <a:r>
              <a:rPr lang="en-US" sz="2800" dirty="0">
                <a:latin typeface="Arial" panose="020B0604020202020204" pitchFamily="34" charset="0"/>
              </a:rPr>
              <a:t>​</a:t>
            </a:r>
          </a:p>
        </p:txBody>
      </p:sp>
    </p:spTree>
    <p:extLst>
      <p:ext uri="{BB962C8B-B14F-4D97-AF65-F5344CB8AC3E}">
        <p14:creationId xmlns:p14="http://schemas.microsoft.com/office/powerpoint/2010/main" val="6175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4: Steps in the Curriculum Process​</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431983"/>
          </a:xfrm>
          <a:prstGeom prst="rect">
            <a:avLst/>
          </a:prstGeom>
          <a:noFill/>
        </p:spPr>
        <p:txBody>
          <a:bodyPr wrap="square" rtlCol="0">
            <a:spAutoFit/>
          </a:bodyPr>
          <a:lstStyle/>
          <a:p>
            <a:pPr fontAlgn="base">
              <a:spcAft>
                <a:spcPts val="1200"/>
              </a:spcAft>
            </a:pPr>
            <a:r>
              <a:rPr lang="en-US" sz="2800" dirty="0">
                <a:latin typeface="Arial" panose="020B0604020202020204" pitchFamily="34" charset="0"/>
              </a:rPr>
              <a:t>A new CIO suggests that deans be included in the curriculum process at the start and participate in discussions on identifying SLOs (including ensuring at least one SLO speaks to equity and/or multiculturalism). Faculty are questioning the appropriateness of this type of administrative involvement and whether it is even allowable.​</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ask?</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do?</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Who should be included in the discussion?</a:t>
            </a:r>
            <a:r>
              <a:rPr lang="en-US" sz="2800" dirty="0">
                <a:latin typeface="Arial" panose="020B0604020202020204" pitchFamily="34" charset="0"/>
              </a:rPr>
              <a:t>​</a:t>
            </a:r>
          </a:p>
        </p:txBody>
      </p:sp>
    </p:spTree>
    <p:extLst>
      <p:ext uri="{BB962C8B-B14F-4D97-AF65-F5344CB8AC3E}">
        <p14:creationId xmlns:p14="http://schemas.microsoft.com/office/powerpoint/2010/main" val="199046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5: Rethinking Curriculum​</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3570208"/>
          </a:xfrm>
          <a:prstGeom prst="rect">
            <a:avLst/>
          </a:prstGeom>
          <a:noFill/>
        </p:spPr>
        <p:txBody>
          <a:bodyPr wrap="square" rtlCol="0">
            <a:spAutoFit/>
          </a:bodyPr>
          <a:lstStyle/>
          <a:p>
            <a:pPr fontAlgn="base">
              <a:spcAft>
                <a:spcPts val="1200"/>
              </a:spcAft>
            </a:pPr>
            <a:r>
              <a:rPr lang="en-US" sz="2800" dirty="0"/>
              <a:t>The Academic Senate is entrenched in discussions related to the purpose and objectives of anti-racist curriculum. Some faculty are opposed to over-regulation fearing the encroachment into Academic Freedom.​</a:t>
            </a:r>
            <a:endParaRPr lang="en-US" sz="2800" i="1" dirty="0">
              <a:latin typeface="Arial" panose="020B0604020202020204" pitchFamily="34" charset="0"/>
            </a:endParaRP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ask?</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do?</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Who should be included in the discussion?</a:t>
            </a:r>
            <a:r>
              <a:rPr lang="en-US" sz="2800" dirty="0">
                <a:latin typeface="Arial" panose="020B0604020202020204" pitchFamily="34" charset="0"/>
              </a:rPr>
              <a:t>​</a:t>
            </a:r>
          </a:p>
        </p:txBody>
      </p:sp>
    </p:spTree>
    <p:extLst>
      <p:ext uri="{BB962C8B-B14F-4D97-AF65-F5344CB8AC3E}">
        <p14:creationId xmlns:p14="http://schemas.microsoft.com/office/powerpoint/2010/main" val="383241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DE125D6-0DDF-4868-9332-C691E60B230C}"/>
              </a:ext>
            </a:extLst>
          </p:cNvPr>
          <p:cNvSpPr>
            <a:spLocks noGrp="1"/>
          </p:cNvSpPr>
          <p:nvPr>
            <p:ph type="title"/>
          </p:nvPr>
        </p:nvSpPr>
        <p:spPr/>
        <p:txBody>
          <a:bodyPr/>
          <a:lstStyle/>
          <a:p>
            <a:r>
              <a:rPr lang="en-US" dirty="0"/>
              <a:t>Session Description</a:t>
            </a:r>
          </a:p>
        </p:txBody>
      </p:sp>
      <p:sp>
        <p:nvSpPr>
          <p:cNvPr id="3" name="Text Placeholder 3">
            <a:extLst>
              <a:ext uri="{FF2B5EF4-FFF2-40B4-BE49-F238E27FC236}">
                <a16:creationId xmlns:a16="http://schemas.microsoft.com/office/drawing/2014/main" id="{1BD13B6F-FEA2-412A-B283-EB4C35B37A5C}"/>
              </a:ext>
            </a:extLst>
          </p:cNvPr>
          <p:cNvSpPr>
            <a:spLocks noGrp="1"/>
          </p:cNvSpPr>
          <p:nvPr>
            <p:ph type="body" sz="half" idx="2"/>
          </p:nvPr>
        </p:nvSpPr>
        <p:spPr/>
        <p:txBody>
          <a:bodyPr/>
          <a:lstStyle/>
          <a:p>
            <a:r>
              <a:rPr lang="en-US" dirty="0"/>
              <a:t>Learning Outcomes</a:t>
            </a:r>
          </a:p>
        </p:txBody>
      </p:sp>
      <p:sp>
        <p:nvSpPr>
          <p:cNvPr id="4" name="Content Placeholder 4">
            <a:extLst>
              <a:ext uri="{FF2B5EF4-FFF2-40B4-BE49-F238E27FC236}">
                <a16:creationId xmlns:a16="http://schemas.microsoft.com/office/drawing/2014/main" id="{3FE593D5-1E6A-4C64-B4FF-0C983C2AFE24}"/>
              </a:ext>
            </a:extLst>
          </p:cNvPr>
          <p:cNvSpPr>
            <a:spLocks noGrp="1"/>
          </p:cNvSpPr>
          <p:nvPr>
            <p:ph idx="1"/>
          </p:nvPr>
        </p:nvSpPr>
        <p:spPr/>
        <p:txBody>
          <a:bodyPr>
            <a:normAutofit fontScale="92500" lnSpcReduction="10000"/>
          </a:bodyPr>
          <a:lstStyle/>
          <a:p>
            <a:pPr marL="0" indent="0">
              <a:lnSpc>
                <a:spcPct val="110000"/>
              </a:lnSpc>
              <a:buNone/>
            </a:pPr>
            <a:r>
              <a:rPr lang="en-US" sz="2000" dirty="0"/>
              <a:t>Administrators often find themselves overseeing a wide range of curriculum issues, and deans and Chief Instructional Officers (CIOs) can provide a comprehensive perspective and support to faculty during curriculum development. In this session, the roles and responsibilities of administrators will be explored including the realities of curriculum streamlining processes. ​</a:t>
            </a:r>
          </a:p>
          <a:p>
            <a:pPr marL="0" indent="0">
              <a:lnSpc>
                <a:spcPct val="110000"/>
              </a:lnSpc>
              <a:buNone/>
            </a:pPr>
            <a:r>
              <a:rPr lang="en-US" sz="2000" dirty="0"/>
              <a:t>By the end of this session, participants will be able to:​</a:t>
            </a:r>
          </a:p>
          <a:p>
            <a:pPr>
              <a:lnSpc>
                <a:spcPct val="110000"/>
              </a:lnSpc>
            </a:pPr>
            <a:r>
              <a:rPr lang="en-US" sz="2000" dirty="0"/>
              <a:t>Visualize internal curriculum processes as an administrator and a campus leader ​</a:t>
            </a:r>
          </a:p>
          <a:p>
            <a:pPr>
              <a:lnSpc>
                <a:spcPct val="110000"/>
              </a:lnSpc>
            </a:pPr>
            <a:r>
              <a:rPr lang="en-US" sz="2000" dirty="0"/>
              <a:t>Explore the impact of Equity and Anti-Racism on curricular processes.</a:t>
            </a:r>
          </a:p>
          <a:p>
            <a:pPr>
              <a:lnSpc>
                <a:spcPct val="110000"/>
              </a:lnSpc>
            </a:pPr>
            <a:r>
              <a:rPr lang="en-US" sz="2000" dirty="0"/>
              <a:t>Navigate through the world of curriculum​</a:t>
            </a:r>
          </a:p>
          <a:p>
            <a:pPr>
              <a:lnSpc>
                <a:spcPct val="110000"/>
              </a:lnSpc>
            </a:pPr>
            <a:r>
              <a:rPr lang="en-US" sz="2000" dirty="0"/>
              <a:t>Appreciate the ambiguity inherent in curriculum rules and processes while gaining confidence in local decision-making</a:t>
            </a:r>
          </a:p>
        </p:txBody>
      </p:sp>
      <p:sp>
        <p:nvSpPr>
          <p:cNvPr id="5" name="Slide Number Placeholder 1">
            <a:extLst>
              <a:ext uri="{FF2B5EF4-FFF2-40B4-BE49-F238E27FC236}">
                <a16:creationId xmlns:a16="http://schemas.microsoft.com/office/drawing/2014/main" id="{A98F9179-59AD-46E4-955F-1C261F2CCC4B}"/>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227348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6: Alignment with CSU</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001095"/>
          </a:xfrm>
          <a:prstGeom prst="rect">
            <a:avLst/>
          </a:prstGeom>
          <a:noFill/>
        </p:spPr>
        <p:txBody>
          <a:bodyPr wrap="square" rtlCol="0">
            <a:spAutoFit/>
          </a:bodyPr>
          <a:lstStyle/>
          <a:p>
            <a:pPr fontAlgn="base">
              <a:spcAft>
                <a:spcPts val="1200"/>
              </a:spcAft>
            </a:pPr>
            <a:r>
              <a:rPr lang="en-US" sz="2800" dirty="0">
                <a:latin typeface="Arial" panose="020B0604020202020204" pitchFamily="34" charset="0"/>
              </a:rPr>
              <a:t>The college’s articulation officer has submitted many of the college’s long-standing Chicano Studies and African-American Studies courses for CSU-GE Area F, but most have been rejected. The discipline faculty are mortified. The College President is asking if we need to shut down both programs. </a:t>
            </a:r>
            <a:endParaRPr lang="en-US" sz="2800" i="1" dirty="0">
              <a:latin typeface="Arial" panose="020B0604020202020204" pitchFamily="34" charset="0"/>
            </a:endParaRP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ask?</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do?</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Who should be included in the discussion?</a:t>
            </a:r>
            <a:r>
              <a:rPr lang="en-US" sz="2800" dirty="0">
                <a:latin typeface="Arial" panose="020B0604020202020204" pitchFamily="34" charset="0"/>
              </a:rPr>
              <a:t>​</a:t>
            </a:r>
          </a:p>
        </p:txBody>
      </p:sp>
    </p:spTree>
    <p:extLst>
      <p:ext uri="{BB962C8B-B14F-4D97-AF65-F5344CB8AC3E}">
        <p14:creationId xmlns:p14="http://schemas.microsoft.com/office/powerpoint/2010/main" val="88210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Scenario 7: Credit for Prior Learning</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001095"/>
          </a:xfrm>
          <a:prstGeom prst="rect">
            <a:avLst/>
          </a:prstGeom>
          <a:noFill/>
        </p:spPr>
        <p:txBody>
          <a:bodyPr wrap="square" rtlCol="0">
            <a:spAutoFit/>
          </a:bodyPr>
          <a:lstStyle/>
          <a:p>
            <a:pPr fontAlgn="base">
              <a:spcAft>
                <a:spcPts val="1200"/>
              </a:spcAft>
            </a:pPr>
            <a:r>
              <a:rPr lang="en-US" sz="2800" dirty="0">
                <a:latin typeface="Arial" panose="020B0604020202020204" pitchFamily="34" charset="0"/>
              </a:rPr>
              <a:t>The Board of Trustees is excited about expanding opportunities for Credit for Prior Learning, but some departments are concerned that expansion will take away from their enrollment and impact the overarching number of sections they will be able to offer. </a:t>
            </a:r>
            <a:endParaRPr lang="en-US" sz="2800" i="1" dirty="0">
              <a:latin typeface="Arial" panose="020B0604020202020204" pitchFamily="34" charset="0"/>
            </a:endParaRP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ask?</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What do you do?</a:t>
            </a:r>
            <a:r>
              <a:rPr lang="en-US" sz="2800" dirty="0">
                <a:latin typeface="Arial" panose="020B0604020202020204" pitchFamily="34" charset="0"/>
              </a:rPr>
              <a:t>​</a:t>
            </a:r>
          </a:p>
          <a:p>
            <a:pPr marL="457200" indent="-457200" fontAlgn="base">
              <a:spcAft>
                <a:spcPts val="1200"/>
              </a:spcAft>
              <a:buFont typeface="Arial" panose="020B0604020202020204" pitchFamily="34" charset="0"/>
              <a:buChar char="•"/>
            </a:pPr>
            <a:r>
              <a:rPr lang="en-US" sz="2800" i="1" dirty="0">
                <a:latin typeface="Arial" panose="020B0604020202020204" pitchFamily="34" charset="0"/>
              </a:rPr>
              <a:t>Who should be included in the discussion?</a:t>
            </a:r>
            <a:r>
              <a:rPr lang="en-US" sz="2800" dirty="0">
                <a:latin typeface="Arial" panose="020B0604020202020204" pitchFamily="34" charset="0"/>
              </a:rPr>
              <a:t>​</a:t>
            </a:r>
          </a:p>
        </p:txBody>
      </p:sp>
    </p:spTree>
    <p:extLst>
      <p:ext uri="{BB962C8B-B14F-4D97-AF65-F5344CB8AC3E}">
        <p14:creationId xmlns:p14="http://schemas.microsoft.com/office/powerpoint/2010/main" val="192946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I did not see that coming!</a:t>
            </a:r>
          </a:p>
        </p:txBody>
      </p:sp>
      <p:sp>
        <p:nvSpPr>
          <p:cNvPr id="4" name="TextBox 3">
            <a:extLst>
              <a:ext uri="{FF2B5EF4-FFF2-40B4-BE49-F238E27FC236}">
                <a16:creationId xmlns:a16="http://schemas.microsoft.com/office/drawing/2014/main" id="{3A94055E-DD4C-4218-992F-128927CCCAAD}"/>
              </a:ext>
            </a:extLst>
          </p:cNvPr>
          <p:cNvSpPr txBox="1"/>
          <p:nvPr/>
        </p:nvSpPr>
        <p:spPr>
          <a:xfrm>
            <a:off x="1149587" y="1659285"/>
            <a:ext cx="5908939" cy="2677656"/>
          </a:xfrm>
          <a:prstGeom prst="rect">
            <a:avLst/>
          </a:prstGeom>
          <a:noFill/>
        </p:spPr>
        <p:txBody>
          <a:bodyPr wrap="square" rtlCol="0">
            <a:spAutoFit/>
          </a:bodyPr>
          <a:lstStyle/>
          <a:p>
            <a:pPr fontAlgn="base"/>
            <a:r>
              <a:rPr lang="en-US" sz="2800" dirty="0"/>
              <a:t>Describe a recent curriculum-related experience from your home college that surprised (shocked, flabbergasted, stupefied, stunned, baffled, traumatized, mystified, bewildered) you.​</a:t>
            </a:r>
          </a:p>
        </p:txBody>
      </p:sp>
      <p:pic>
        <p:nvPicPr>
          <p:cNvPr id="2050" name="Picture 2">
            <a:extLst>
              <a:ext uri="{FF2B5EF4-FFF2-40B4-BE49-F238E27FC236}">
                <a16:creationId xmlns:a16="http://schemas.microsoft.com/office/drawing/2014/main" id="{C00D1D99-4C03-4D7A-B323-9B6F65AB087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596" y="1027906"/>
            <a:ext cx="4736306" cy="451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8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a:xfrm>
            <a:off x="210571" y="1335089"/>
            <a:ext cx="3583461" cy="4231521"/>
          </a:xfrm>
        </p:spPr>
        <p:txBody>
          <a:bodyPr anchor="ctr"/>
          <a:lstStyle/>
          <a:p>
            <a:pPr>
              <a:lnSpc>
                <a:spcPct val="100000"/>
              </a:lnSpc>
              <a:spcAft>
                <a:spcPts val="1800"/>
              </a:spcAft>
            </a:pPr>
            <a:r>
              <a:rPr lang="en-US" dirty="0"/>
              <a:t>Quick Links:</a:t>
            </a:r>
            <a:br>
              <a:rPr lang="en-US" dirty="0"/>
            </a:br>
            <a:r>
              <a:rPr lang="en-US" dirty="0"/>
              <a:t>Curriculum’s Greatest Hits</a:t>
            </a:r>
          </a:p>
        </p:txBody>
      </p:sp>
      <p:sp>
        <p:nvSpPr>
          <p:cNvPr id="5" name="Content Placeholder 4">
            <a:extLst>
              <a:ext uri="{FF2B5EF4-FFF2-40B4-BE49-F238E27FC236}">
                <a16:creationId xmlns:a16="http://schemas.microsoft.com/office/drawing/2014/main" id="{2E046A1E-8F93-4280-B817-7A4E44744BEE}"/>
              </a:ext>
            </a:extLst>
          </p:cNvPr>
          <p:cNvSpPr>
            <a:spLocks noGrp="1"/>
          </p:cNvSpPr>
          <p:nvPr>
            <p:ph idx="1"/>
          </p:nvPr>
        </p:nvSpPr>
        <p:spPr/>
        <p:txBody>
          <a:bodyPr>
            <a:normAutofit/>
          </a:bodyPr>
          <a:lstStyle/>
          <a:p>
            <a:pPr marL="285750" indent="-285750" fontAlgn="base">
              <a:spcAft>
                <a:spcPts val="1200"/>
              </a:spcAft>
            </a:pPr>
            <a:r>
              <a:rPr lang="en-US" sz="2000" u="sng" dirty="0">
                <a:hlinkClick r:id="rId2"/>
              </a:rPr>
              <a:t>Program and Course Approval Handbook (PCAH) - 8th ed.</a:t>
            </a:r>
            <a:r>
              <a:rPr lang="en-US" sz="2000" dirty="0"/>
              <a:t>​</a:t>
            </a:r>
          </a:p>
          <a:p>
            <a:pPr marL="285750" indent="-285750" fontAlgn="base">
              <a:spcAft>
                <a:spcPts val="1200"/>
              </a:spcAft>
            </a:pPr>
            <a:r>
              <a:rPr lang="en-US" sz="2000" u="sng" dirty="0">
                <a:hlinkClick r:id="rId3"/>
              </a:rPr>
              <a:t>Minimum Qualifications for Faculty and Administrators in California Community Colleges – 17th ed. (June 2022)</a:t>
            </a:r>
            <a:r>
              <a:rPr lang="en-US" sz="2000" dirty="0"/>
              <a:t>​</a:t>
            </a:r>
          </a:p>
          <a:p>
            <a:pPr marL="285750" indent="-285750" fontAlgn="base">
              <a:spcAft>
                <a:spcPts val="1200"/>
              </a:spcAft>
            </a:pPr>
            <a:r>
              <a:rPr lang="en-US" sz="2000" u="sng" dirty="0">
                <a:hlinkClick r:id="rId4"/>
              </a:rPr>
              <a:t>Taxonomy of Programs (TOP) Manual – 7th ed. (May 2023)</a:t>
            </a:r>
            <a:r>
              <a:rPr lang="en-US" sz="2000" dirty="0"/>
              <a:t>​</a:t>
            </a:r>
            <a:endParaRPr lang="en-US" sz="3200" dirty="0">
              <a:solidFill>
                <a:schemeClr val="accent5"/>
              </a:solidFill>
            </a:endParaRPr>
          </a:p>
          <a:p>
            <a:pPr marL="0" indent="0" fontAlgn="base">
              <a:spcAft>
                <a:spcPts val="1800"/>
              </a:spcAft>
              <a:buNone/>
            </a:pPr>
            <a:r>
              <a:rPr lang="en-US" sz="2800" dirty="0">
                <a:solidFill>
                  <a:schemeClr val="accent5"/>
                </a:solidFill>
              </a:rPr>
              <a:t>Helpful Information Hubs​</a:t>
            </a:r>
          </a:p>
          <a:p>
            <a:pPr marL="285750" indent="-285750" fontAlgn="base">
              <a:spcAft>
                <a:spcPts val="1200"/>
              </a:spcAft>
            </a:pPr>
            <a:r>
              <a:rPr lang="en-US" sz="2000" dirty="0">
                <a:solidFill>
                  <a:schemeClr val="accent5"/>
                </a:solidFill>
                <a:hlinkClick r:id="rId5">
                  <a:extLst>
                    <a:ext uri="{A12FA001-AC4F-418D-AE19-62706E023703}">
                      <ahyp:hlinkClr xmlns:ahyp="http://schemas.microsoft.com/office/drawing/2018/hyperlinkcolor" val="tx"/>
                    </a:ext>
                  </a:extLst>
                </a:hlinkClick>
              </a:rPr>
              <a:t>CCCCO Curriculum and Instruction Unit</a:t>
            </a:r>
            <a:r>
              <a:rPr lang="en-US" sz="2000" dirty="0">
                <a:solidFill>
                  <a:schemeClr val="accent5"/>
                </a:solidFill>
              </a:rPr>
              <a:t> </a:t>
            </a:r>
            <a:r>
              <a:rPr lang="en-US" sz="2000" dirty="0"/>
              <a:t>includes links to Ed Code, Title 5, COCI (curriculum inventory), TOP/CIP crosswalk, MIS codes -- and much more ​</a:t>
            </a:r>
          </a:p>
          <a:p>
            <a:pPr marL="285750" indent="-285750" fontAlgn="base"/>
            <a:r>
              <a:rPr lang="en-US" sz="2000" dirty="0">
                <a:solidFill>
                  <a:schemeClr val="accent5"/>
                </a:solidFill>
                <a:hlinkClick r:id="rId6">
                  <a:extLst>
                    <a:ext uri="{A12FA001-AC4F-418D-AE19-62706E023703}">
                      <ahyp:hlinkClr xmlns:ahyp="http://schemas.microsoft.com/office/drawing/2018/hyperlinkcolor" val="tx"/>
                    </a:ext>
                  </a:extLst>
                </a:hlinkClick>
              </a:rPr>
              <a:t>CCCCIO website</a:t>
            </a:r>
            <a:r>
              <a:rPr lang="en-US" sz="2000" dirty="0"/>
              <a:t> has DEI resources, links to partner organizations​</a:t>
            </a:r>
          </a:p>
          <a:p>
            <a:pPr fontAlgn="base"/>
            <a:endParaRPr lang="en-US" dirty="0"/>
          </a:p>
          <a:p>
            <a:endParaRPr lang="en-US" dirty="0"/>
          </a:p>
        </p:txBody>
      </p:sp>
    </p:spTree>
    <p:extLst>
      <p:ext uri="{BB962C8B-B14F-4D97-AF65-F5344CB8AC3E}">
        <p14:creationId xmlns:p14="http://schemas.microsoft.com/office/powerpoint/2010/main" val="367409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pPr algn="ctr"/>
            <a:r>
              <a:rPr lang="en-US" dirty="0"/>
              <a:t>Questions?</a:t>
            </a:r>
          </a:p>
        </p:txBody>
      </p:sp>
      <p:sp>
        <p:nvSpPr>
          <p:cNvPr id="4" name="TextBox 3">
            <a:extLst>
              <a:ext uri="{FF2B5EF4-FFF2-40B4-BE49-F238E27FC236}">
                <a16:creationId xmlns:a16="http://schemas.microsoft.com/office/drawing/2014/main" id="{3A94055E-DD4C-4218-992F-128927CCCAAD}"/>
              </a:ext>
            </a:extLst>
          </p:cNvPr>
          <p:cNvSpPr txBox="1"/>
          <p:nvPr/>
        </p:nvSpPr>
        <p:spPr>
          <a:xfrm>
            <a:off x="1175656" y="2156590"/>
            <a:ext cx="10438827" cy="1384995"/>
          </a:xfrm>
          <a:prstGeom prst="rect">
            <a:avLst/>
          </a:prstGeom>
          <a:noFill/>
        </p:spPr>
        <p:txBody>
          <a:bodyPr wrap="square" rtlCol="0">
            <a:spAutoFit/>
          </a:bodyPr>
          <a:lstStyle/>
          <a:p>
            <a:pPr algn="ctr" fontAlgn="base"/>
            <a:r>
              <a:rPr lang="en-US" sz="2800" dirty="0">
                <a:solidFill>
                  <a:srgbClr val="2B1131"/>
                </a:solidFill>
                <a:latin typeface="Arial" panose="020B0604020202020204" pitchFamily="34" charset="0"/>
              </a:rPr>
              <a:t>Chat or raise your hand to bring your question to the group!​</a:t>
            </a:r>
            <a:endParaRPr lang="en-US" sz="2800" dirty="0">
              <a:solidFill>
                <a:srgbClr val="562263"/>
              </a:solidFill>
              <a:latin typeface="Segoe UI" panose="020B0502040204020203" pitchFamily="34" charset="0"/>
            </a:endParaRPr>
          </a:p>
          <a:p>
            <a:pPr algn="ctr" fontAlgn="base"/>
            <a:r>
              <a:rPr lang="en-US" sz="2800" dirty="0">
                <a:solidFill>
                  <a:srgbClr val="562263"/>
                </a:solidFill>
                <a:latin typeface="Arial" panose="020B0604020202020204" pitchFamily="34" charset="0"/>
              </a:rPr>
              <a:t>​</a:t>
            </a:r>
            <a:br>
              <a:rPr lang="en-US" sz="2800" dirty="0">
                <a:solidFill>
                  <a:srgbClr val="562263"/>
                </a:solidFill>
                <a:latin typeface="Arial" panose="020B0604020202020204" pitchFamily="34" charset="0"/>
              </a:rPr>
            </a:br>
            <a:r>
              <a:rPr lang="en-US" sz="2800" dirty="0">
                <a:solidFill>
                  <a:srgbClr val="2B1131"/>
                </a:solidFill>
                <a:latin typeface="Arial" panose="020B0604020202020204" pitchFamily="34" charset="0"/>
              </a:rPr>
              <a:t>Thank you for participating!​</a:t>
            </a:r>
            <a:endParaRPr lang="en-US" sz="2800" dirty="0">
              <a:solidFill>
                <a:srgbClr val="562263"/>
              </a:solidFill>
              <a:latin typeface="Segoe UI" panose="020B0502040204020203" pitchFamily="34" charset="0"/>
            </a:endParaRPr>
          </a:p>
        </p:txBody>
      </p:sp>
      <p:pic>
        <p:nvPicPr>
          <p:cNvPr id="3076" name="Picture 4">
            <a:extLst>
              <a:ext uri="{FF2B5EF4-FFF2-40B4-BE49-F238E27FC236}">
                <a16:creationId xmlns:a16="http://schemas.microsoft.com/office/drawing/2014/main" id="{B74FD1D3-0022-417A-A41C-F6C45D42353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193" y="3925583"/>
            <a:ext cx="58293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90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a:xfrm>
            <a:off x="1337898" y="1615590"/>
            <a:ext cx="10178142" cy="1325563"/>
          </a:xfrm>
        </p:spPr>
        <p:txBody>
          <a:bodyPr>
            <a:normAutofit fontScale="90000"/>
          </a:bodyPr>
          <a:lstStyle/>
          <a:p>
            <a:pPr algn="ctr" fontAlgn="base"/>
            <a:r>
              <a:rPr lang="en-US" sz="4800" dirty="0"/>
              <a:t>Introduce yourself to the person next to you and ​share a curriculum love story​</a:t>
            </a:r>
          </a:p>
        </p:txBody>
      </p:sp>
      <p:grpSp>
        <p:nvGrpSpPr>
          <p:cNvPr id="5" name="Group 4" descr="I &quot;heart&quot; curriculum&quot;">
            <a:extLst>
              <a:ext uri="{FF2B5EF4-FFF2-40B4-BE49-F238E27FC236}">
                <a16:creationId xmlns:a16="http://schemas.microsoft.com/office/drawing/2014/main" id="{EB83817D-75BE-4F7E-BEA5-3AB761B7F059}"/>
              </a:ext>
            </a:extLst>
          </p:cNvPr>
          <p:cNvGrpSpPr/>
          <p:nvPr/>
        </p:nvGrpSpPr>
        <p:grpSpPr>
          <a:xfrm>
            <a:off x="5033210" y="3576620"/>
            <a:ext cx="2659184" cy="2489800"/>
            <a:chOff x="8610599" y="326617"/>
            <a:chExt cx="2659184" cy="2489800"/>
          </a:xfrm>
        </p:grpSpPr>
        <p:sp>
          <p:nvSpPr>
            <p:cNvPr id="6" name="Oval 5" descr="I &quot;heart&quot; curriculum">
              <a:extLst>
                <a:ext uri="{FF2B5EF4-FFF2-40B4-BE49-F238E27FC236}">
                  <a16:creationId xmlns:a16="http://schemas.microsoft.com/office/drawing/2014/main" id="{360812D3-1EAB-4280-8994-C079876AD5DE}"/>
                </a:ext>
              </a:extLst>
            </p:cNvPr>
            <p:cNvSpPr/>
            <p:nvPr/>
          </p:nvSpPr>
          <p:spPr>
            <a:xfrm>
              <a:off x="8610599" y="326617"/>
              <a:ext cx="2659184" cy="24898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cs typeface="Arial"/>
                </a:rPr>
                <a:t>We</a:t>
              </a:r>
            </a:p>
            <a:p>
              <a:pPr algn="ctr"/>
              <a:endParaRPr lang="en-US" sz="2400" b="1" dirty="0">
                <a:solidFill>
                  <a:schemeClr val="tx1"/>
                </a:solidFill>
              </a:endParaRP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Curriculum</a:t>
              </a:r>
            </a:p>
          </p:txBody>
        </p:sp>
        <p:sp>
          <p:nvSpPr>
            <p:cNvPr id="7" name="Heart 6">
              <a:extLst>
                <a:ext uri="{FF2B5EF4-FFF2-40B4-BE49-F238E27FC236}">
                  <a16:creationId xmlns:a16="http://schemas.microsoft.com/office/drawing/2014/main" id="{C360670F-A3C8-4E75-88A1-95E071379D71}"/>
                </a:ext>
              </a:extLst>
            </p:cNvPr>
            <p:cNvSpPr/>
            <p:nvPr/>
          </p:nvSpPr>
          <p:spPr>
            <a:xfrm>
              <a:off x="9434865" y="1119188"/>
              <a:ext cx="1010653" cy="904658"/>
            </a:xfrm>
            <a:prstGeom prst="heart">
              <a:avLst/>
            </a:prstGeom>
            <a:solidFill>
              <a:srgbClr val="AE2E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121077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a:xfrm>
            <a:off x="210571" y="1335090"/>
            <a:ext cx="3583461" cy="4183394"/>
          </a:xfrm>
        </p:spPr>
        <p:txBody>
          <a:bodyPr anchor="ctr">
            <a:normAutofit/>
          </a:bodyPr>
          <a:lstStyle/>
          <a:p>
            <a:pPr algn="ctr"/>
            <a:r>
              <a:rPr lang="en-US" sz="4400" dirty="0"/>
              <a:t>Foundations of Curriculum</a:t>
            </a:r>
          </a:p>
        </p:txBody>
      </p:sp>
      <p:sp>
        <p:nvSpPr>
          <p:cNvPr id="2" name="Content Placeholder 1">
            <a:extLst>
              <a:ext uri="{FF2B5EF4-FFF2-40B4-BE49-F238E27FC236}">
                <a16:creationId xmlns:a16="http://schemas.microsoft.com/office/drawing/2014/main" id="{FAA264FB-8C30-467D-BBCC-3AED7267E273}"/>
              </a:ext>
            </a:extLst>
          </p:cNvPr>
          <p:cNvSpPr>
            <a:spLocks noGrp="1"/>
          </p:cNvSpPr>
          <p:nvPr>
            <p:ph idx="1"/>
          </p:nvPr>
        </p:nvSpPr>
        <p:spPr/>
        <p:txBody>
          <a:bodyPr anchor="ctr">
            <a:normAutofit/>
          </a:bodyPr>
          <a:lstStyle/>
          <a:p>
            <a:pPr marL="285750" indent="-285750">
              <a:spcAft>
                <a:spcPts val="1800"/>
              </a:spcAft>
            </a:pPr>
            <a:r>
              <a:rPr lang="en-US" sz="2800" dirty="0"/>
              <a:t>Layers of Guidance</a:t>
            </a:r>
          </a:p>
          <a:p>
            <a:pPr marL="285750" indent="-285750">
              <a:spcAft>
                <a:spcPts val="1800"/>
              </a:spcAft>
            </a:pPr>
            <a:r>
              <a:rPr lang="en-US" sz="2800" dirty="0"/>
              <a:t>Other Considerations</a:t>
            </a:r>
          </a:p>
          <a:p>
            <a:pPr marL="285750" indent="-285750">
              <a:spcAft>
                <a:spcPts val="1800"/>
              </a:spcAft>
            </a:pPr>
            <a:r>
              <a:rPr lang="en-US" sz="2800" dirty="0"/>
              <a:t>Development Criteria</a:t>
            </a:r>
          </a:p>
        </p:txBody>
      </p:sp>
    </p:spTree>
    <p:extLst>
      <p:ext uri="{BB962C8B-B14F-4D97-AF65-F5344CB8AC3E}">
        <p14:creationId xmlns:p14="http://schemas.microsoft.com/office/powerpoint/2010/main" val="164126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Layers of Guidance</a:t>
            </a:r>
          </a:p>
        </p:txBody>
      </p:sp>
      <p:sp>
        <p:nvSpPr>
          <p:cNvPr id="4" name="TextBox 3">
            <a:extLst>
              <a:ext uri="{FF2B5EF4-FFF2-40B4-BE49-F238E27FC236}">
                <a16:creationId xmlns:a16="http://schemas.microsoft.com/office/drawing/2014/main" id="{3A94055E-DD4C-4218-992F-128927CCCAAD}"/>
              </a:ext>
            </a:extLst>
          </p:cNvPr>
          <p:cNvSpPr txBox="1"/>
          <p:nvPr/>
        </p:nvSpPr>
        <p:spPr>
          <a:xfrm>
            <a:off x="1221491" y="1559954"/>
            <a:ext cx="10086474" cy="4832092"/>
          </a:xfrm>
          <a:prstGeom prst="rect">
            <a:avLst/>
          </a:prstGeom>
          <a:noFill/>
        </p:spPr>
        <p:txBody>
          <a:bodyPr wrap="square" rtlCol="0">
            <a:spAutoFit/>
          </a:bodyPr>
          <a:lstStyle/>
          <a:p>
            <a:pPr marL="285750" indent="-285750" fontAlgn="base">
              <a:spcAft>
                <a:spcPts val="1200"/>
              </a:spcAft>
              <a:buFont typeface="Arial" panose="020B0604020202020204" pitchFamily="34" charset="0"/>
              <a:buChar char="•"/>
            </a:pPr>
            <a:r>
              <a:rPr lang="en-US" sz="2000" b="1" dirty="0"/>
              <a:t>Title 34, Chapter VI – Code of Federal Regulations: </a:t>
            </a:r>
            <a:r>
              <a:rPr lang="en-US" sz="2000" u="sng" dirty="0">
                <a:hlinkClick r:id="rId2"/>
              </a:rPr>
              <a:t>Postsecondary regulations</a:t>
            </a:r>
            <a:r>
              <a:rPr lang="en-US" sz="2000" dirty="0"/>
              <a:t>​</a:t>
            </a:r>
          </a:p>
          <a:p>
            <a:pPr marL="285750" indent="-285750" fontAlgn="base">
              <a:spcAft>
                <a:spcPts val="1200"/>
              </a:spcAft>
              <a:buFont typeface="Arial" panose="020B0604020202020204" pitchFamily="34" charset="0"/>
              <a:buChar char="•"/>
            </a:pPr>
            <a:r>
              <a:rPr lang="en-US" sz="2000" b="1" dirty="0"/>
              <a:t>CA Education Code: </a:t>
            </a:r>
            <a:r>
              <a:rPr lang="en-US" sz="2000" dirty="0"/>
              <a:t>statute, determined by legislation​</a:t>
            </a:r>
          </a:p>
          <a:p>
            <a:pPr marL="285750" indent="-285750" fontAlgn="base">
              <a:spcAft>
                <a:spcPts val="1200"/>
              </a:spcAft>
              <a:buFont typeface="Arial" panose="020B0604020202020204" pitchFamily="34" charset="0"/>
              <a:buChar char="•"/>
            </a:pPr>
            <a:r>
              <a:rPr lang="en-US" sz="2000" b="1" dirty="0"/>
              <a:t>CA Code of Regulations, Title 5</a:t>
            </a:r>
            <a:r>
              <a:rPr lang="en-US" sz="2000" dirty="0"/>
              <a:t>: interprets Ed Code into regs, determined by BOG​</a:t>
            </a:r>
          </a:p>
          <a:p>
            <a:pPr marL="285750" indent="-285750" fontAlgn="base">
              <a:spcAft>
                <a:spcPts val="1200"/>
              </a:spcAft>
              <a:buFont typeface="Arial" panose="020B0604020202020204" pitchFamily="34" charset="0"/>
              <a:buChar char="•"/>
            </a:pPr>
            <a:r>
              <a:rPr lang="en-US" sz="2000" b="1" dirty="0"/>
              <a:t>ACCJC Accreditation Standards: </a:t>
            </a:r>
            <a:r>
              <a:rPr lang="en-US" sz="2000" dirty="0"/>
              <a:t>See </a:t>
            </a:r>
            <a:r>
              <a:rPr lang="en-US" sz="2000" u="sng" dirty="0">
                <a:hlinkClick r:id="rId3"/>
              </a:rPr>
              <a:t>2024 Draft Accreditation Standards</a:t>
            </a:r>
            <a:r>
              <a:rPr lang="en-US" sz="2000" dirty="0"/>
              <a:t>​</a:t>
            </a:r>
          </a:p>
          <a:p>
            <a:pPr marL="285750" indent="-285750" fontAlgn="base">
              <a:spcAft>
                <a:spcPts val="1200"/>
              </a:spcAft>
              <a:buFont typeface="Arial" panose="020B0604020202020204" pitchFamily="34" charset="0"/>
              <a:buChar char="•"/>
            </a:pPr>
            <a:r>
              <a:rPr lang="en-US" sz="2000" b="1" dirty="0"/>
              <a:t>Chancellor’s Office Program and Course Approval Handbook (PCAH)</a:t>
            </a:r>
            <a:r>
              <a:rPr lang="en-US" sz="2000" dirty="0"/>
              <a:t>: Establishes specific guidelines for implementing Title 5, developed by Chancellor’s Office with CCC Curriculum Committee (5C)​</a:t>
            </a:r>
          </a:p>
          <a:p>
            <a:pPr marL="285750" indent="-285750" fontAlgn="base">
              <a:spcAft>
                <a:spcPts val="1200"/>
              </a:spcAft>
              <a:buFont typeface="Arial" panose="020B0604020202020204" pitchFamily="34" charset="0"/>
              <a:buChar char="•"/>
            </a:pPr>
            <a:r>
              <a:rPr lang="en-US" sz="2000" b="1" dirty="0"/>
              <a:t>Chancellor’s Office Guidelines</a:t>
            </a:r>
            <a:r>
              <a:rPr lang="en-US" sz="2000" dirty="0"/>
              <a:t>: Memos and legal opinions to further clarify compliance with regs​</a:t>
            </a:r>
          </a:p>
          <a:p>
            <a:pPr marL="285750" indent="-285750" fontAlgn="base">
              <a:spcAft>
                <a:spcPts val="1200"/>
              </a:spcAft>
              <a:buFont typeface="Arial" panose="020B0604020202020204" pitchFamily="34" charset="0"/>
              <a:buChar char="•"/>
            </a:pPr>
            <a:r>
              <a:rPr lang="en-US" sz="2000" b="1" dirty="0"/>
              <a:t>ASCCC papers and reference guides</a:t>
            </a:r>
            <a:r>
              <a:rPr lang="en-US" sz="2000" dirty="0"/>
              <a:t>: Provide faculty-derived best practices in many areas; develop Minimum Qualifications list​</a:t>
            </a:r>
          </a:p>
          <a:p>
            <a:pPr fontAlgn="base"/>
            <a:r>
              <a:rPr lang="en-US" dirty="0"/>
              <a:t>​</a:t>
            </a:r>
          </a:p>
        </p:txBody>
      </p:sp>
    </p:spTree>
    <p:extLst>
      <p:ext uri="{BB962C8B-B14F-4D97-AF65-F5344CB8AC3E}">
        <p14:creationId xmlns:p14="http://schemas.microsoft.com/office/powerpoint/2010/main" val="289921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p:txBody>
          <a:bodyPr/>
          <a:lstStyle/>
          <a:p>
            <a:r>
              <a:rPr lang="en-US" dirty="0"/>
              <a:t>But wait… there’s more to consider!</a:t>
            </a:r>
          </a:p>
        </p:txBody>
      </p:sp>
      <p:sp>
        <p:nvSpPr>
          <p:cNvPr id="5" name="Content Placeholder 4">
            <a:extLst>
              <a:ext uri="{FF2B5EF4-FFF2-40B4-BE49-F238E27FC236}">
                <a16:creationId xmlns:a16="http://schemas.microsoft.com/office/drawing/2014/main" id="{57842DA4-68AB-4990-9B37-F12B0818E198}"/>
              </a:ext>
            </a:extLst>
          </p:cNvPr>
          <p:cNvSpPr>
            <a:spLocks noGrp="1"/>
          </p:cNvSpPr>
          <p:nvPr>
            <p:ph sz="half" idx="1"/>
          </p:nvPr>
        </p:nvSpPr>
        <p:spPr/>
        <p:txBody>
          <a:bodyPr>
            <a:normAutofit lnSpcReduction="10000"/>
          </a:bodyPr>
          <a:lstStyle/>
          <a:p>
            <a:pPr marL="0" indent="0" fontAlgn="base">
              <a:buNone/>
            </a:pPr>
            <a:r>
              <a:rPr lang="en-US" b="1" dirty="0"/>
              <a:t>Laws:</a:t>
            </a:r>
            <a:r>
              <a:rPr lang="en-US" dirty="0"/>
              <a:t>​</a:t>
            </a:r>
          </a:p>
          <a:p>
            <a:pPr fontAlgn="base"/>
            <a:r>
              <a:rPr lang="en-US" dirty="0"/>
              <a:t>Federal Financial Aid​</a:t>
            </a:r>
          </a:p>
          <a:p>
            <a:pPr fontAlgn="base"/>
            <a:r>
              <a:rPr lang="en-US" dirty="0"/>
              <a:t>Title IX, etc.​</a:t>
            </a:r>
          </a:p>
          <a:p>
            <a:pPr fontAlgn="base"/>
            <a:r>
              <a:rPr lang="en-US" dirty="0"/>
              <a:t>section 508, ADA​</a:t>
            </a:r>
          </a:p>
          <a:p>
            <a:pPr fontAlgn="base"/>
            <a:r>
              <a:rPr lang="en-US" dirty="0"/>
              <a:t>Brown Act​</a:t>
            </a:r>
            <a:br>
              <a:rPr lang="en-US" dirty="0"/>
            </a:br>
            <a:r>
              <a:rPr lang="en-US" dirty="0"/>
              <a:t>​</a:t>
            </a:r>
          </a:p>
          <a:p>
            <a:pPr marL="0" indent="0" fontAlgn="base">
              <a:buNone/>
            </a:pPr>
            <a:r>
              <a:rPr lang="en-US" b="1" dirty="0"/>
              <a:t>College and District policies:</a:t>
            </a:r>
            <a:r>
              <a:rPr lang="en-US" dirty="0"/>
              <a:t>​</a:t>
            </a:r>
          </a:p>
          <a:p>
            <a:pPr fontAlgn="base"/>
            <a:r>
              <a:rPr lang="en-US" dirty="0"/>
              <a:t>College mission/SEM/EMP​</a:t>
            </a:r>
          </a:p>
          <a:p>
            <a:pPr fontAlgn="base"/>
            <a:r>
              <a:rPr lang="en-US" dirty="0"/>
              <a:t>District BPs, APs​</a:t>
            </a:r>
          </a:p>
          <a:p>
            <a:pPr fontAlgn="base"/>
            <a:r>
              <a:rPr lang="en-US" dirty="0"/>
              <a:t>Committee Purpose Statement approved by local senate</a:t>
            </a:r>
          </a:p>
        </p:txBody>
      </p:sp>
      <p:sp>
        <p:nvSpPr>
          <p:cNvPr id="6" name="Content Placeholder 5">
            <a:extLst>
              <a:ext uri="{FF2B5EF4-FFF2-40B4-BE49-F238E27FC236}">
                <a16:creationId xmlns:a16="http://schemas.microsoft.com/office/drawing/2014/main" id="{DBB6BD37-1987-4FBD-9477-AF0E5A16945D}"/>
              </a:ext>
            </a:extLst>
          </p:cNvPr>
          <p:cNvSpPr>
            <a:spLocks noGrp="1"/>
          </p:cNvSpPr>
          <p:nvPr>
            <p:ph sz="half" idx="13"/>
          </p:nvPr>
        </p:nvSpPr>
        <p:spPr/>
        <p:txBody>
          <a:bodyPr/>
          <a:lstStyle/>
          <a:p>
            <a:pPr marL="0" indent="0" fontAlgn="base">
              <a:buNone/>
            </a:pPr>
            <a:r>
              <a:rPr lang="en-US" b="1" dirty="0"/>
              <a:t>Transfer institutions:</a:t>
            </a:r>
            <a:r>
              <a:rPr lang="en-US" dirty="0"/>
              <a:t>​</a:t>
            </a:r>
          </a:p>
          <a:p>
            <a:pPr fontAlgn="base"/>
            <a:r>
              <a:rPr lang="en-US" dirty="0"/>
              <a:t>C-ID descriptors​</a:t>
            </a:r>
          </a:p>
          <a:p>
            <a:pPr fontAlgn="base"/>
            <a:r>
              <a:rPr lang="en-US" dirty="0"/>
              <a:t>Articulation agreements​</a:t>
            </a:r>
          </a:p>
          <a:p>
            <a:pPr fontAlgn="base"/>
            <a:r>
              <a:rPr lang="en-US" dirty="0"/>
              <a:t>CSU/UC: submission for UC-TCA, IGETC, CALGETC, CSU GE​</a:t>
            </a:r>
            <a:br>
              <a:rPr lang="en-US" dirty="0"/>
            </a:br>
            <a:r>
              <a:rPr lang="en-US" dirty="0"/>
              <a:t>​</a:t>
            </a:r>
          </a:p>
          <a:p>
            <a:pPr marL="0" indent="0" fontAlgn="base">
              <a:buNone/>
            </a:pPr>
            <a:r>
              <a:rPr lang="en-US" b="1" dirty="0"/>
              <a:t>Industry and Regional factors:</a:t>
            </a:r>
            <a:r>
              <a:rPr lang="en-US" dirty="0"/>
              <a:t>​</a:t>
            </a:r>
          </a:p>
          <a:p>
            <a:pPr fontAlgn="base"/>
            <a:r>
              <a:rPr lang="en-US" dirty="0"/>
              <a:t>CTE advisory committees​</a:t>
            </a:r>
          </a:p>
          <a:p>
            <a:pPr fontAlgn="base"/>
            <a:r>
              <a:rPr lang="en-US" dirty="0"/>
              <a:t>Regional Consortia​</a:t>
            </a:r>
          </a:p>
          <a:p>
            <a:pPr fontAlgn="base"/>
            <a:r>
              <a:rPr lang="en-US" dirty="0"/>
              <a:t>LMI​</a:t>
            </a:r>
            <a:br>
              <a:rPr lang="en-US" dirty="0"/>
            </a:br>
            <a:r>
              <a:rPr lang="en-US" dirty="0"/>
              <a:t>​</a:t>
            </a:r>
          </a:p>
          <a:p>
            <a:endParaRPr lang="en-US" dirty="0"/>
          </a:p>
        </p:txBody>
      </p:sp>
      <p:sp>
        <p:nvSpPr>
          <p:cNvPr id="2" name="Slide Number Placeholder 1">
            <a:extLst>
              <a:ext uri="{FF2B5EF4-FFF2-40B4-BE49-F238E27FC236}">
                <a16:creationId xmlns:a16="http://schemas.microsoft.com/office/drawing/2014/main" id="{209A8E94-5105-498E-8619-8A0369E9BF9B}"/>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60995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C452-BF9D-4477-A667-C31CB7B4A7F9}"/>
              </a:ext>
            </a:extLst>
          </p:cNvPr>
          <p:cNvSpPr>
            <a:spLocks noGrp="1"/>
          </p:cNvSpPr>
          <p:nvPr>
            <p:ph type="title"/>
          </p:nvPr>
        </p:nvSpPr>
        <p:spPr/>
        <p:txBody>
          <a:bodyPr/>
          <a:lstStyle/>
          <a:p>
            <a:r>
              <a:rPr lang="en-US" dirty="0"/>
              <a:t>The Five Development Criteria</a:t>
            </a:r>
          </a:p>
        </p:txBody>
      </p:sp>
      <p:sp>
        <p:nvSpPr>
          <p:cNvPr id="3" name="Content Placeholder 2">
            <a:extLst>
              <a:ext uri="{FF2B5EF4-FFF2-40B4-BE49-F238E27FC236}">
                <a16:creationId xmlns:a16="http://schemas.microsoft.com/office/drawing/2014/main" id="{27CC538C-9E4C-4A10-A327-C5023846EE15}"/>
              </a:ext>
            </a:extLst>
          </p:cNvPr>
          <p:cNvSpPr>
            <a:spLocks noGrp="1"/>
          </p:cNvSpPr>
          <p:nvPr>
            <p:ph sz="half" idx="1"/>
          </p:nvPr>
        </p:nvSpPr>
        <p:spPr/>
        <p:txBody>
          <a:bodyPr>
            <a:normAutofit/>
          </a:bodyPr>
          <a:lstStyle/>
          <a:p>
            <a:pPr fontAlgn="base">
              <a:lnSpc>
                <a:spcPct val="100000"/>
              </a:lnSpc>
              <a:spcBef>
                <a:spcPts val="0"/>
              </a:spcBef>
              <a:spcAft>
                <a:spcPts val="1800"/>
              </a:spcAft>
            </a:pPr>
            <a:r>
              <a:rPr lang="en-US" sz="2800" dirty="0"/>
              <a:t>Appropriateness to Mission ​</a:t>
            </a:r>
          </a:p>
          <a:p>
            <a:pPr fontAlgn="base">
              <a:lnSpc>
                <a:spcPct val="100000"/>
              </a:lnSpc>
              <a:spcBef>
                <a:spcPts val="0"/>
              </a:spcBef>
              <a:spcAft>
                <a:spcPts val="1800"/>
              </a:spcAft>
            </a:pPr>
            <a:r>
              <a:rPr lang="en-US" sz="2800" dirty="0"/>
              <a:t>Need​</a:t>
            </a:r>
          </a:p>
          <a:p>
            <a:pPr fontAlgn="base">
              <a:lnSpc>
                <a:spcPct val="100000"/>
              </a:lnSpc>
              <a:spcBef>
                <a:spcPts val="0"/>
              </a:spcBef>
              <a:spcAft>
                <a:spcPts val="1800"/>
              </a:spcAft>
            </a:pPr>
            <a:r>
              <a:rPr lang="en-US" sz="2800" dirty="0"/>
              <a:t>Curriculum Standards​</a:t>
            </a:r>
          </a:p>
          <a:p>
            <a:pPr fontAlgn="base">
              <a:lnSpc>
                <a:spcPct val="100000"/>
              </a:lnSpc>
              <a:spcBef>
                <a:spcPts val="0"/>
              </a:spcBef>
              <a:spcAft>
                <a:spcPts val="1800"/>
              </a:spcAft>
            </a:pPr>
            <a:r>
              <a:rPr lang="en-US" sz="2800" dirty="0"/>
              <a:t>Adequate Resources​</a:t>
            </a:r>
          </a:p>
          <a:p>
            <a:pPr fontAlgn="base">
              <a:lnSpc>
                <a:spcPct val="100000"/>
              </a:lnSpc>
              <a:spcBef>
                <a:spcPts val="0"/>
              </a:spcBef>
              <a:spcAft>
                <a:spcPts val="1800"/>
              </a:spcAft>
            </a:pPr>
            <a:r>
              <a:rPr lang="en-US" sz="2800" dirty="0"/>
              <a:t>Compliance </a:t>
            </a:r>
          </a:p>
        </p:txBody>
      </p:sp>
      <p:sp>
        <p:nvSpPr>
          <p:cNvPr id="4" name="Slide Number Placeholder 3">
            <a:extLst>
              <a:ext uri="{FF2B5EF4-FFF2-40B4-BE49-F238E27FC236}">
                <a16:creationId xmlns:a16="http://schemas.microsoft.com/office/drawing/2014/main" id="{A8EEA10F-95FF-4C83-9955-4D19C5536015}"/>
              </a:ext>
            </a:extLst>
          </p:cNvPr>
          <p:cNvSpPr>
            <a:spLocks noGrp="1"/>
          </p:cNvSpPr>
          <p:nvPr>
            <p:ph type="sldNum" sz="quarter" idx="12"/>
          </p:nvPr>
        </p:nvSpPr>
        <p:spPr/>
        <p:txBody>
          <a:bodyPr/>
          <a:lstStyle/>
          <a:p>
            <a:fld id="{FC94C22D-D015-6649-B5C3-596F33FC97D2}" type="slidenum">
              <a:rPr lang="en-US" smtClean="0"/>
              <a:t>7</a:t>
            </a:fld>
            <a:endParaRPr lang="en-US"/>
          </a:p>
        </p:txBody>
      </p:sp>
      <p:pic>
        <p:nvPicPr>
          <p:cNvPr id="1026" name="Picture 2">
            <a:extLst>
              <a:ext uri="{FF2B5EF4-FFF2-40B4-BE49-F238E27FC236}">
                <a16:creationId xmlns:a16="http://schemas.microsoft.com/office/drawing/2014/main" id="{5A6701F9-C648-4D5A-8973-B50B2EF0667B}"/>
              </a:ext>
              <a:ext uri="{C183D7F6-B498-43B3-948B-1728B52AA6E4}">
                <adec:decorative xmlns:adec="http://schemas.microsoft.com/office/drawing/2017/decorative" val="1"/>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643020" y="2034172"/>
            <a:ext cx="4951412" cy="3300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5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C57142-FB66-C016-28C4-A966EC440DD0}"/>
              </a:ext>
            </a:extLst>
          </p:cNvPr>
          <p:cNvSpPr>
            <a:spLocks noGrp="1"/>
          </p:cNvSpPr>
          <p:nvPr>
            <p:ph type="title"/>
          </p:nvPr>
        </p:nvSpPr>
        <p:spPr/>
        <p:txBody>
          <a:bodyPr/>
          <a:lstStyle/>
          <a:p>
            <a:r>
              <a:rPr lang="en-US" dirty="0"/>
              <a:t>IDEAA in Curriculum Development/Approval</a:t>
            </a:r>
          </a:p>
        </p:txBody>
      </p:sp>
      <p:sp>
        <p:nvSpPr>
          <p:cNvPr id="3" name="Content Placeholder 2">
            <a:extLst>
              <a:ext uri="{FF2B5EF4-FFF2-40B4-BE49-F238E27FC236}">
                <a16:creationId xmlns:a16="http://schemas.microsoft.com/office/drawing/2014/main" id="{1EC43D87-13B5-8031-8C77-5BFDFC21DEBD}"/>
              </a:ext>
            </a:extLst>
          </p:cNvPr>
          <p:cNvSpPr>
            <a:spLocks noGrp="1"/>
          </p:cNvSpPr>
          <p:nvPr>
            <p:ph sz="half" idx="1"/>
          </p:nvPr>
        </p:nvSpPr>
        <p:spPr>
          <a:xfrm>
            <a:off x="1175656" y="1825625"/>
            <a:ext cx="10069163" cy="4351338"/>
          </a:xfrm>
        </p:spPr>
        <p:txBody>
          <a:bodyPr vert="horz" lIns="91440" tIns="45720" rIns="91440" bIns="45720" rtlCol="0" anchor="t">
            <a:normAutofit/>
          </a:bodyPr>
          <a:lstStyle/>
          <a:p>
            <a:pPr marL="0" indent="0">
              <a:lnSpc>
                <a:spcPct val="100000"/>
              </a:lnSpc>
              <a:spcBef>
                <a:spcPts val="0"/>
              </a:spcBef>
              <a:spcAft>
                <a:spcPts val="1000"/>
              </a:spcAft>
              <a:buNone/>
            </a:pPr>
            <a:r>
              <a:rPr lang="en-US" sz="2000" dirty="0">
                <a:cs typeface="Arial"/>
              </a:rPr>
              <a:t>ASCCC resolution 9.01 (Fall 2021): Adding Culturally Responsive Curriculum, Equity Mindedness, and Anti-Racism to the COR Requirements in Title 5</a:t>
            </a:r>
            <a:endParaRPr lang="en-US" dirty="0">
              <a:cs typeface="Arial"/>
            </a:endParaRPr>
          </a:p>
          <a:p>
            <a:pPr marL="342900" indent="-342900">
              <a:lnSpc>
                <a:spcPct val="100000"/>
              </a:lnSpc>
              <a:spcBef>
                <a:spcPts val="0"/>
              </a:spcBef>
              <a:spcAft>
                <a:spcPts val="3000"/>
              </a:spcAft>
            </a:pPr>
            <a:r>
              <a:rPr lang="en-US" sz="2000" dirty="0">
                <a:cs typeface="Arial"/>
              </a:rPr>
              <a:t>directed ASCCC to work with CCCCO to revise Title 5, including section 55002 (Standards and Criteria for Courses) to "include a component of culturally responsive curriculum, equity mindedness and anti-racism integrated into the COR that allows for local control on how that requirement is fulfilled."</a:t>
            </a:r>
            <a:endParaRPr lang="en-US">
              <a:cs typeface="Arial"/>
            </a:endParaRPr>
          </a:p>
          <a:p>
            <a:pPr marL="0" indent="0">
              <a:lnSpc>
                <a:spcPct val="100000"/>
              </a:lnSpc>
              <a:spcBef>
                <a:spcPts val="0"/>
              </a:spcBef>
              <a:spcAft>
                <a:spcPts val="1000"/>
              </a:spcAft>
              <a:buNone/>
            </a:pPr>
            <a:r>
              <a:rPr lang="en-US" sz="2000" dirty="0">
                <a:solidFill>
                  <a:srgbClr val="404040"/>
                </a:solidFill>
                <a:latin typeface="Arial"/>
                <a:cs typeface="Calibri"/>
              </a:rPr>
              <a:t>5C workgroup charged with drafting revisions to 55002 in response</a:t>
            </a:r>
            <a:endParaRPr lang="en-US" sz="2000" dirty="0">
              <a:solidFill>
                <a:srgbClr val="262626"/>
              </a:solidFill>
              <a:latin typeface="Arial"/>
              <a:cs typeface="Arial"/>
            </a:endParaRPr>
          </a:p>
          <a:p>
            <a:pPr marL="342900" indent="-342900">
              <a:lnSpc>
                <a:spcPct val="100000"/>
              </a:lnSpc>
              <a:spcBef>
                <a:spcPts val="0"/>
              </a:spcBef>
              <a:spcAft>
                <a:spcPts val="1000"/>
              </a:spcAft>
            </a:pPr>
            <a:r>
              <a:rPr lang="en-US" sz="2000" dirty="0">
                <a:solidFill>
                  <a:srgbClr val="404040"/>
                </a:solidFill>
                <a:latin typeface="Arial"/>
                <a:cs typeface="Calibri"/>
              </a:rPr>
              <a:t>Currently considering adding IDEAA to the </a:t>
            </a:r>
            <a:r>
              <a:rPr lang="en-US" sz="2000" i="1" dirty="0">
                <a:solidFill>
                  <a:srgbClr val="404040"/>
                </a:solidFill>
                <a:latin typeface="Arial"/>
                <a:cs typeface="Calibri"/>
              </a:rPr>
              <a:t>standards of approval</a:t>
            </a:r>
            <a:r>
              <a:rPr lang="en-US" sz="2000" dirty="0">
                <a:solidFill>
                  <a:srgbClr val="404040"/>
                </a:solidFill>
                <a:latin typeface="Arial"/>
                <a:cs typeface="Calibri"/>
              </a:rPr>
              <a:t> for all courses</a:t>
            </a:r>
            <a:endParaRPr lang="en-US" sz="2000">
              <a:solidFill>
                <a:srgbClr val="262626"/>
              </a:solidFill>
              <a:latin typeface="Arial"/>
              <a:cs typeface="Arial"/>
            </a:endParaRPr>
          </a:p>
          <a:p>
            <a:pPr marL="800100" lvl="1" indent="-342900">
              <a:lnSpc>
                <a:spcPct val="100000"/>
              </a:lnSpc>
              <a:spcBef>
                <a:spcPts val="0"/>
              </a:spcBef>
              <a:spcAft>
                <a:spcPts val="1000"/>
              </a:spcAft>
            </a:pPr>
            <a:r>
              <a:rPr lang="en-US" sz="1800" dirty="0">
                <a:solidFill>
                  <a:srgbClr val="404040"/>
                </a:solidFill>
                <a:latin typeface="Arial"/>
                <a:cs typeface="Calibri"/>
              </a:rPr>
              <a:t>Not a separate or new element on COR, but rather a standard that could be integrated throughout different elements of COR as appropriate to discipline and course content</a:t>
            </a:r>
            <a:endParaRPr lang="en-US" sz="1800">
              <a:solidFill>
                <a:srgbClr val="262626"/>
              </a:solidFill>
              <a:latin typeface="Arial"/>
              <a:cs typeface="Arial"/>
            </a:endParaRPr>
          </a:p>
          <a:p>
            <a:pPr marL="342900" indent="-342900">
              <a:lnSpc>
                <a:spcPct val="100000"/>
              </a:lnSpc>
              <a:spcBef>
                <a:spcPts val="0"/>
              </a:spcBef>
              <a:spcAft>
                <a:spcPts val="1000"/>
              </a:spcAft>
            </a:pPr>
            <a:r>
              <a:rPr lang="en-US" sz="2000" dirty="0">
                <a:solidFill>
                  <a:srgbClr val="404040"/>
                </a:solidFill>
                <a:cs typeface="Calibri"/>
              </a:rPr>
              <a:t>More details expected in coming year</a:t>
            </a:r>
          </a:p>
        </p:txBody>
      </p:sp>
    </p:spTree>
    <p:extLst>
      <p:ext uri="{BB962C8B-B14F-4D97-AF65-F5344CB8AC3E}">
        <p14:creationId xmlns:p14="http://schemas.microsoft.com/office/powerpoint/2010/main" val="350217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5718-FF15-45CB-8A4B-6307E35999DF}"/>
              </a:ext>
            </a:extLst>
          </p:cNvPr>
          <p:cNvSpPr>
            <a:spLocks noGrp="1"/>
          </p:cNvSpPr>
          <p:nvPr>
            <p:ph type="title"/>
          </p:nvPr>
        </p:nvSpPr>
        <p:spPr>
          <a:xfrm>
            <a:off x="210571" y="1335090"/>
            <a:ext cx="3583461" cy="4215478"/>
          </a:xfrm>
        </p:spPr>
        <p:txBody>
          <a:bodyPr anchor="ctr">
            <a:normAutofit/>
          </a:bodyPr>
          <a:lstStyle/>
          <a:p>
            <a:pPr algn="ctr"/>
            <a:r>
              <a:rPr lang="en-US" sz="4400" dirty="0"/>
              <a:t>Roles and Relationships</a:t>
            </a:r>
          </a:p>
        </p:txBody>
      </p:sp>
      <p:sp>
        <p:nvSpPr>
          <p:cNvPr id="5" name="Content Placeholder 4">
            <a:extLst>
              <a:ext uri="{FF2B5EF4-FFF2-40B4-BE49-F238E27FC236}">
                <a16:creationId xmlns:a16="http://schemas.microsoft.com/office/drawing/2014/main" id="{07FD8C9C-2558-4D26-BDE3-45DB56C26FB1}"/>
              </a:ext>
            </a:extLst>
          </p:cNvPr>
          <p:cNvSpPr>
            <a:spLocks noGrp="1"/>
          </p:cNvSpPr>
          <p:nvPr>
            <p:ph idx="1"/>
          </p:nvPr>
        </p:nvSpPr>
        <p:spPr/>
        <p:txBody>
          <a:bodyPr anchor="ctr"/>
          <a:lstStyle/>
          <a:p>
            <a:pPr marL="285750" indent="-285750">
              <a:spcAft>
                <a:spcPts val="1800"/>
              </a:spcAft>
            </a:pPr>
            <a:r>
              <a:rPr lang="en-US" sz="2800" dirty="0"/>
              <a:t>Faculty Role</a:t>
            </a:r>
          </a:p>
          <a:p>
            <a:pPr marL="285750" indent="-285750">
              <a:spcAft>
                <a:spcPts val="1800"/>
              </a:spcAft>
            </a:pPr>
            <a:r>
              <a:rPr lang="en-US" sz="2800" dirty="0"/>
              <a:t>Administrator Role</a:t>
            </a:r>
          </a:p>
          <a:p>
            <a:pPr marL="285750" indent="-285750">
              <a:spcAft>
                <a:spcPts val="1800"/>
              </a:spcAft>
            </a:pPr>
            <a:r>
              <a:rPr lang="en-US" sz="2800" dirty="0"/>
              <a:t>Working Together</a:t>
            </a:r>
          </a:p>
          <a:p>
            <a:pPr marL="0" indent="0">
              <a:buNone/>
            </a:pPr>
            <a:endParaRPr lang="en-US" dirty="0"/>
          </a:p>
        </p:txBody>
      </p:sp>
    </p:spTree>
    <p:extLst>
      <p:ext uri="{BB962C8B-B14F-4D97-AF65-F5344CB8AC3E}">
        <p14:creationId xmlns:p14="http://schemas.microsoft.com/office/powerpoint/2010/main" val="2416782758"/>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Administrator CI 2023" id="{6681A1B9-7D08-432E-95EC-765DFE4D6E8A}" vid="{AA4B3B51-F886-447D-AB94-E904BD235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Administrator CI 2023</Template>
  <TotalTime>0</TotalTime>
  <Words>1635</Words>
  <Application>Microsoft Office PowerPoint</Application>
  <PresentationFormat>Widescreen</PresentationFormat>
  <Paragraphs>163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Georgia</vt:lpstr>
      <vt:lpstr>Segoe UI</vt:lpstr>
      <vt:lpstr>Office Theme</vt:lpstr>
      <vt:lpstr>Pre-Session​:  New/Newer Curriculum Administrators​ </vt:lpstr>
      <vt:lpstr>Session Description</vt:lpstr>
      <vt:lpstr>Introduce yourself to the person next to you and ​share a curriculum love story​</vt:lpstr>
      <vt:lpstr>Foundations of Curriculum</vt:lpstr>
      <vt:lpstr>Layers of Guidance</vt:lpstr>
      <vt:lpstr>But wait… there’s more to consider!</vt:lpstr>
      <vt:lpstr>The Five Development Criteria</vt:lpstr>
      <vt:lpstr>IDEAA in Curriculum Development/Approval</vt:lpstr>
      <vt:lpstr>Roles and Relationships</vt:lpstr>
      <vt:lpstr>Faculty’s Role in Curriculum</vt:lpstr>
      <vt:lpstr>Administration's Role in Curriculum</vt:lpstr>
      <vt:lpstr>Administration's Role in Curriculum, cont.</vt:lpstr>
      <vt:lpstr>Connections Between Faculty and Administration​</vt:lpstr>
      <vt:lpstr>Scenarios</vt:lpstr>
      <vt:lpstr>Scenario 1: Program Development​</vt:lpstr>
      <vt:lpstr>Scenario 2: Validation of Prerequisites</vt:lpstr>
      <vt:lpstr>Scenario 3: Using TOP Codes</vt:lpstr>
      <vt:lpstr>Scenario 4: Steps in the Curriculum Process​</vt:lpstr>
      <vt:lpstr>Scenario 5: Rethinking Curriculum​</vt:lpstr>
      <vt:lpstr>Scenario 6: Alignment with CSU</vt:lpstr>
      <vt:lpstr>Scenario 7: Credit for Prior Learning</vt:lpstr>
      <vt:lpstr>I did not see that coming!</vt:lpstr>
      <vt:lpstr>Quick Links: Curriculum’s Greatest Hits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2023-07-01T17:23:44Z</dcterms:created>
  <dcterms:modified xsi:type="dcterms:W3CDTF">2023-07-16T06:50:56Z</dcterms:modified>
  <cp:category/>
</cp:coreProperties>
</file>