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66" r:id="rId6"/>
    <p:sldId id="267" r:id="rId7"/>
    <p:sldId id="259" r:id="rId8"/>
    <p:sldId id="260" r:id="rId9"/>
    <p:sldId id="261" r:id="rId10"/>
    <p:sldId id="262" r:id="rId11"/>
    <p:sldId id="263" r:id="rId12"/>
    <p:sldId id="264" r:id="rId13"/>
    <p:sldId id="269" r:id="rId14"/>
    <p:sldId id="270"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42"/>
    <p:restoredTop sz="96327"/>
  </p:normalViewPr>
  <p:slideViewPr>
    <p:cSldViewPr snapToGrid="0">
      <p:cViewPr varScale="1">
        <p:scale>
          <a:sx n="57" d="100"/>
          <a:sy n="57" d="100"/>
        </p:scale>
        <p:origin x="108"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DB6B9-EC7D-F04A-F09A-AD9219C98636}"/>
              </a:ext>
              <a:ext uri="{C183D7F6-B498-43B3-948B-1728B52AA6E4}">
                <adec:decorative xmlns:adec="http://schemas.microsoft.com/office/drawing/2017/decorative" val="1"/>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6"/>
            </a:xfrm>
            <a:prstGeom prst="rect">
              <a:avLst/>
            </a:prstGeom>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15993"/>
            <a:ext cx="10515600" cy="3841115"/>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cccesfcouncil.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id.net/resourc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a:xfrm>
            <a:off x="834012" y="4286129"/>
            <a:ext cx="10519788" cy="1127383"/>
          </a:xfrm>
        </p:spPr>
        <p:txBody>
          <a:bodyPr>
            <a:normAutofit fontScale="90000"/>
          </a:bodyPr>
          <a:lstStyle/>
          <a:p>
            <a:r>
              <a:rPr lang="en-US" dirty="0"/>
              <a:t>Ethnic Studies </a:t>
            </a:r>
            <a:br>
              <a:rPr lang="en-US" dirty="0"/>
            </a:br>
            <a:r>
              <a:rPr lang="en-US" dirty="0"/>
              <a:t>California Community College Core Competencies</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a:xfrm>
            <a:off x="966744" y="5512904"/>
            <a:ext cx="11038440" cy="1232451"/>
          </a:xfrm>
        </p:spPr>
        <p:txBody>
          <a:bodyPr>
            <a:normAutofit/>
          </a:bodyPr>
          <a:lstStyle/>
          <a:p>
            <a:pPr algn="l">
              <a:lnSpc>
                <a:spcPct val="100000"/>
              </a:lnSpc>
            </a:pPr>
            <a:r>
              <a:rPr lang="en-US" sz="1400" b="1" dirty="0"/>
              <a:t>Ms. Adrienne Brown LAHC Career Counselor, LACCD Guided Pathways Coordinator, ASCCC Legislative &amp; Advocacy Liaison</a:t>
            </a:r>
            <a:br>
              <a:rPr lang="en-US" sz="1400" b="1" dirty="0"/>
            </a:br>
            <a:r>
              <a:rPr lang="en-US" sz="1400" b="1" dirty="0"/>
              <a:t>Dr. </a:t>
            </a:r>
            <a:r>
              <a:rPr lang="en-US" sz="1400" b="1" dirty="0" err="1"/>
              <a:t>Thekima</a:t>
            </a:r>
            <a:r>
              <a:rPr lang="en-US" sz="1400" b="1" dirty="0"/>
              <a:t> </a:t>
            </a:r>
            <a:r>
              <a:rPr lang="en-US" sz="1400" b="1" dirty="0" err="1"/>
              <a:t>Mayasa</a:t>
            </a:r>
            <a:r>
              <a:rPr lang="en-US" sz="1400" b="1" dirty="0"/>
              <a:t> Co-Chair CCC Ethnic Studies Faculty Council, Professor of Black Studies, San Diego Mesa College</a:t>
            </a:r>
            <a:br>
              <a:rPr lang="en-US" sz="1400" b="1" dirty="0"/>
            </a:br>
            <a:r>
              <a:rPr lang="en-US" sz="1400" b="1" dirty="0"/>
              <a:t>Dr. Carlos R. Guerrero Professor of Chicana/o/x Studies, Social Science Dept. Chair, Los Angeles City College</a:t>
            </a:r>
            <a:br>
              <a:rPr lang="en-US" sz="1400" b="1" dirty="0"/>
            </a:br>
            <a:r>
              <a:rPr lang="en-US" sz="1400" b="1" dirty="0"/>
              <a:t>Ms. Juliette Parker Articulation Officer San Diego Mesa College, CCC Ethnic Studies Faculty Council </a:t>
            </a:r>
            <a:br>
              <a:rPr lang="en-US" sz="1400" b="1" dirty="0"/>
            </a:br>
            <a:r>
              <a:rPr lang="en-US" sz="1400" b="1" dirty="0"/>
              <a:t>Dr. Tamara Cheshire Professor of Native American Studies and Ethnic Studies Dept. Chair, Folsom Lake College </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A97A3-3B9F-1B49-8CB8-52DB45B5E55C}"/>
              </a:ext>
            </a:extLst>
          </p:cNvPr>
          <p:cNvSpPr>
            <a:spLocks noGrp="1"/>
          </p:cNvSpPr>
          <p:nvPr>
            <p:ph type="title"/>
          </p:nvPr>
        </p:nvSpPr>
        <p:spPr/>
        <p:txBody>
          <a:bodyPr/>
          <a:lstStyle/>
          <a:p>
            <a:r>
              <a:rPr lang="en-US" dirty="0"/>
              <a:t>Proposed Title 5 Changes</a:t>
            </a:r>
          </a:p>
        </p:txBody>
      </p:sp>
      <p:sp>
        <p:nvSpPr>
          <p:cNvPr id="3" name="Content Placeholder 2">
            <a:extLst>
              <a:ext uri="{FF2B5EF4-FFF2-40B4-BE49-F238E27FC236}">
                <a16:creationId xmlns:a16="http://schemas.microsoft.com/office/drawing/2014/main" id="{CEDE918D-5169-534B-A50E-9D2B16A6FF68}"/>
              </a:ext>
            </a:extLst>
          </p:cNvPr>
          <p:cNvSpPr>
            <a:spLocks noGrp="1"/>
          </p:cNvSpPr>
          <p:nvPr>
            <p:ph idx="1"/>
          </p:nvPr>
        </p:nvSpPr>
        <p:spPr/>
        <p:txBody>
          <a:bodyPr>
            <a:normAutofit fontScale="92500"/>
          </a:bodyPr>
          <a:lstStyle/>
          <a:p>
            <a:pPr marL="0" indent="0">
              <a:buNone/>
            </a:pPr>
            <a:r>
              <a:rPr lang="en-US" sz="3000" dirty="0">
                <a:solidFill>
                  <a:schemeClr val="tx1"/>
                </a:solidFill>
                <a:latin typeface="+mn-lt"/>
                <a:ea typeface="+mn-ea"/>
              </a:rPr>
              <a:t>(6) Ethnic Studies (minimum of 3 semester / 4 quarter units). Courses fulfilling this requirement may include introductory or integrative baccalaureate-level courses within the four autonomous disciplines of: Black Studies/African American Studies/Africana Studies; American Indian Studies/Native American Studies; Chicano/a/x Studies/ Latino/a/x Studies/ La Raza Studies; and Asian American Studies.</a:t>
            </a:r>
          </a:p>
          <a:p>
            <a:pPr marL="0" indent="0">
              <a:buNone/>
            </a:pPr>
            <a:r>
              <a:rPr lang="en-US" sz="3200" dirty="0">
                <a:solidFill>
                  <a:schemeClr val="tx1"/>
                </a:solidFill>
                <a:latin typeface="+mn-lt"/>
                <a:ea typeface="+mn-ea"/>
              </a:rPr>
              <a:t>*Please note there are other synonymous department titles that are equivalent to the department titles listed above</a:t>
            </a:r>
          </a:p>
        </p:txBody>
      </p:sp>
    </p:spTree>
    <p:extLst>
      <p:ext uri="{BB962C8B-B14F-4D97-AF65-F5344CB8AC3E}">
        <p14:creationId xmlns:p14="http://schemas.microsoft.com/office/powerpoint/2010/main" val="356344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9F687-2E7A-1349-B14A-DB910E3A65AF}"/>
              </a:ext>
            </a:extLst>
          </p:cNvPr>
          <p:cNvSpPr>
            <a:spLocks noGrp="1"/>
          </p:cNvSpPr>
          <p:nvPr>
            <p:ph type="title"/>
          </p:nvPr>
        </p:nvSpPr>
        <p:spPr/>
        <p:txBody>
          <a:bodyPr/>
          <a:lstStyle/>
          <a:p>
            <a:r>
              <a:rPr lang="en-US" dirty="0"/>
              <a:t>Proposed Changes to GE</a:t>
            </a:r>
          </a:p>
        </p:txBody>
      </p:sp>
      <p:sp>
        <p:nvSpPr>
          <p:cNvPr id="5" name="Content Placeholder 4">
            <a:extLst>
              <a:ext uri="{FF2B5EF4-FFF2-40B4-BE49-F238E27FC236}">
                <a16:creationId xmlns:a16="http://schemas.microsoft.com/office/drawing/2014/main" id="{7A296197-4584-404B-B17C-7C142C9D5BD9}"/>
              </a:ext>
            </a:extLst>
          </p:cNvPr>
          <p:cNvSpPr>
            <a:spLocks noGrp="1"/>
          </p:cNvSpPr>
          <p:nvPr>
            <p:ph sz="half" idx="1"/>
          </p:nvPr>
        </p:nvSpPr>
        <p:spPr>
          <a:xfrm>
            <a:off x="937113" y="1825625"/>
            <a:ext cx="3654765" cy="4351338"/>
          </a:xfrm>
        </p:spPr>
        <p:txBody>
          <a:bodyPr/>
          <a:lstStyle/>
          <a:p>
            <a:pPr lvl="0"/>
            <a:endParaRPr lang="en-US" sz="2000" dirty="0"/>
          </a:p>
          <a:p>
            <a:pPr lvl="0"/>
            <a:r>
              <a:rPr lang="en-US" sz="2000" dirty="0"/>
              <a:t>Align with Cal-GETC</a:t>
            </a:r>
          </a:p>
          <a:p>
            <a:pPr lvl="0"/>
            <a:r>
              <a:rPr lang="en-US" sz="2000" dirty="0"/>
              <a:t>Establish new general education requirements</a:t>
            </a:r>
          </a:p>
          <a:p>
            <a:pPr lvl="0"/>
            <a:r>
              <a:rPr lang="en-US" sz="2000" dirty="0"/>
              <a:t>21 total units proposed as required</a:t>
            </a:r>
          </a:p>
          <a:p>
            <a:pPr lvl="0"/>
            <a:r>
              <a:rPr lang="en-US" sz="2000" dirty="0"/>
              <a:t>Colleges may still opt to add additional local requirements</a:t>
            </a:r>
          </a:p>
        </p:txBody>
      </p:sp>
      <p:pic>
        <p:nvPicPr>
          <p:cNvPr id="7" name="Content Placeholder 6" descr="Proposed California Community College Associate Degree GE Pathway">
            <a:extLst>
              <a:ext uri="{FF2B5EF4-FFF2-40B4-BE49-F238E27FC236}">
                <a16:creationId xmlns:a16="http://schemas.microsoft.com/office/drawing/2014/main" id="{7840642D-8107-EE4C-94C2-9C87BA240CE7}"/>
              </a:ext>
            </a:extLst>
          </p:cNvPr>
          <p:cNvPicPr>
            <a:picLocks noGrp="1" noChangeAspect="1"/>
          </p:cNvPicPr>
          <p:nvPr>
            <p:ph sz="half" idx="13"/>
          </p:nvPr>
        </p:nvPicPr>
        <p:blipFill>
          <a:blip r:embed="rId2"/>
          <a:stretch>
            <a:fillRect/>
          </a:stretch>
        </p:blipFill>
        <p:spPr>
          <a:xfrm>
            <a:off x="4770413" y="1823841"/>
            <a:ext cx="7244193" cy="4020368"/>
          </a:xfrm>
          <a:prstGeom prst="rect">
            <a:avLst/>
          </a:prstGeom>
        </p:spPr>
      </p:pic>
    </p:spTree>
    <p:extLst>
      <p:ext uri="{BB962C8B-B14F-4D97-AF65-F5344CB8AC3E}">
        <p14:creationId xmlns:p14="http://schemas.microsoft.com/office/powerpoint/2010/main" val="313747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3D4240-29CA-9A4B-9ADD-B9E6E0CBF47E}"/>
              </a:ext>
            </a:extLst>
          </p:cNvPr>
          <p:cNvSpPr>
            <a:spLocks noGrp="1"/>
          </p:cNvSpPr>
          <p:nvPr>
            <p:ph type="title"/>
          </p:nvPr>
        </p:nvSpPr>
        <p:spPr/>
        <p:txBody>
          <a:bodyPr/>
          <a:lstStyle/>
          <a:p>
            <a:r>
              <a:rPr lang="en-US" dirty="0"/>
              <a:t>Establishing Ethnic Studies Departments</a:t>
            </a:r>
          </a:p>
        </p:txBody>
      </p:sp>
      <p:sp>
        <p:nvSpPr>
          <p:cNvPr id="6" name="Content Placeholder 5">
            <a:extLst>
              <a:ext uri="{FF2B5EF4-FFF2-40B4-BE49-F238E27FC236}">
                <a16:creationId xmlns:a16="http://schemas.microsoft.com/office/drawing/2014/main" id="{2D9DB0B5-1913-CC40-8F34-D5D01107C3D1}"/>
              </a:ext>
            </a:extLst>
          </p:cNvPr>
          <p:cNvSpPr>
            <a:spLocks noGrp="1"/>
          </p:cNvSpPr>
          <p:nvPr>
            <p:ph idx="1"/>
          </p:nvPr>
        </p:nvSpPr>
        <p:spPr/>
        <p:txBody>
          <a:bodyPr>
            <a:noAutofit/>
          </a:bodyPr>
          <a:lstStyle/>
          <a:p>
            <a:r>
              <a:rPr lang="en-US" sz="2400" dirty="0">
                <a:latin typeface="+mn-lt"/>
                <a:ea typeface="+mn-ea"/>
              </a:rPr>
              <a:t>Understand that Ethnic Studies disciplines are unique, intradisciplinary fields of focus contributing to the holistic understanding of their experiences within their own theories, frameworks, methodology, epistemology, and pedagogy rooted within their specific culturally-centered worldview. </a:t>
            </a:r>
          </a:p>
          <a:p>
            <a:r>
              <a:rPr lang="en-US" sz="2400" dirty="0">
                <a:latin typeface="+mn-lt"/>
                <a:ea typeface="+mn-ea"/>
              </a:rPr>
              <a:t>Hire Ethnic Studies faculty; only Ethnic Studies discipline experts should develop and teach Ethnic Studies curriculum</a:t>
            </a:r>
          </a:p>
          <a:p>
            <a:r>
              <a:rPr lang="en-US" sz="2400" dirty="0">
                <a:latin typeface="+mn-lt"/>
                <a:ea typeface="+mn-ea"/>
              </a:rPr>
              <a:t>Consult with CCC Ethnic Studies Faculty Council </a:t>
            </a:r>
            <a:r>
              <a:rPr lang="en-US" sz="2400" b="0" i="0" u="sng" strike="noStrike" dirty="0">
                <a:effectLst/>
                <a:latin typeface="+mn-lt"/>
                <a:ea typeface="+mn-ea"/>
                <a:hlinkClick r:id="rId2">
                  <a:extLst>
                    <a:ext uri="{A12FA001-AC4F-418D-AE19-62706E023703}">
                      <ahyp:hlinkClr xmlns:ahyp="http://schemas.microsoft.com/office/drawing/2018/hyperlinkcolor" val="tx"/>
                    </a:ext>
                  </a:extLst>
                </a:hlinkClick>
              </a:rPr>
              <a:t>http://www.cccesfcouncil.org/</a:t>
            </a:r>
            <a:r>
              <a:rPr lang="en-US" sz="2400" b="0" i="0" u="sng" strike="noStrike" dirty="0">
                <a:effectLst/>
                <a:latin typeface="+mn-lt"/>
                <a:ea typeface="+mn-ea"/>
              </a:rPr>
              <a:t> </a:t>
            </a:r>
            <a:endParaRPr lang="en-US" sz="2400" dirty="0">
              <a:latin typeface="+mn-lt"/>
              <a:ea typeface="+mn-ea"/>
            </a:endParaRPr>
          </a:p>
          <a:p>
            <a:r>
              <a:rPr lang="en-US" sz="2400" dirty="0">
                <a:latin typeface="+mn-lt"/>
                <a:ea typeface="+mn-ea"/>
              </a:rPr>
              <a:t>Work with the CCCESFC to collaborate regionally with CSU/UC Ethnic Studies Departments</a:t>
            </a:r>
          </a:p>
        </p:txBody>
      </p:sp>
    </p:spTree>
    <p:extLst>
      <p:ext uri="{BB962C8B-B14F-4D97-AF65-F5344CB8AC3E}">
        <p14:creationId xmlns:p14="http://schemas.microsoft.com/office/powerpoint/2010/main" val="177169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218F-99FE-7042-9658-C7A49B5EF52A}"/>
              </a:ext>
            </a:extLst>
          </p:cNvPr>
          <p:cNvSpPr>
            <a:spLocks noGrp="1"/>
          </p:cNvSpPr>
          <p:nvPr>
            <p:ph type="title"/>
          </p:nvPr>
        </p:nvSpPr>
        <p:spPr/>
        <p:txBody>
          <a:bodyPr/>
          <a:lstStyle/>
          <a:p>
            <a:r>
              <a:rPr lang="en-US" dirty="0"/>
              <a:t>Best Practices </a:t>
            </a:r>
          </a:p>
        </p:txBody>
      </p:sp>
      <p:sp>
        <p:nvSpPr>
          <p:cNvPr id="3" name="Content Placeholder 2">
            <a:extLst>
              <a:ext uri="{FF2B5EF4-FFF2-40B4-BE49-F238E27FC236}">
                <a16:creationId xmlns:a16="http://schemas.microsoft.com/office/drawing/2014/main" id="{37A87EF3-1F66-E141-9588-E73D525C1FA0}"/>
              </a:ext>
            </a:extLst>
          </p:cNvPr>
          <p:cNvSpPr>
            <a:spLocks noGrp="1"/>
          </p:cNvSpPr>
          <p:nvPr>
            <p:ph idx="1"/>
          </p:nvPr>
        </p:nvSpPr>
        <p:spPr/>
        <p:txBody>
          <a:bodyPr>
            <a:normAutofit/>
          </a:bodyPr>
          <a:lstStyle/>
          <a:p>
            <a:r>
              <a:rPr lang="en-US" dirty="0"/>
              <a:t>Follow the Minimum Qualifications Handbook</a:t>
            </a:r>
          </a:p>
          <a:p>
            <a:r>
              <a:rPr lang="en-US" dirty="0"/>
              <a:t>Use Ethnic Studies experts in screening/hiring process/curriculum</a:t>
            </a:r>
          </a:p>
          <a:p>
            <a:r>
              <a:rPr lang="en-US" dirty="0"/>
              <a:t>Be aware that “Ethnic Studies” is a field that is formed by four autonomous disciplines</a:t>
            </a:r>
          </a:p>
          <a:p>
            <a:r>
              <a:rPr lang="en-US" dirty="0"/>
              <a:t>Begin with intro courses from any of the four Ethnic Studies disciplines</a:t>
            </a:r>
          </a:p>
          <a:p>
            <a:r>
              <a:rPr lang="en-US" dirty="0"/>
              <a:t>Provide the needed time to build the infrastructure at your college to support these changes</a:t>
            </a:r>
          </a:p>
          <a:p>
            <a:r>
              <a:rPr lang="en-US" dirty="0"/>
              <a:t>Support Ethnic Studies faculty </a:t>
            </a:r>
          </a:p>
        </p:txBody>
      </p:sp>
    </p:spTree>
    <p:extLst>
      <p:ext uri="{BB962C8B-B14F-4D97-AF65-F5344CB8AC3E}">
        <p14:creationId xmlns:p14="http://schemas.microsoft.com/office/powerpoint/2010/main" val="340769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0543-7F99-7347-9444-1029F182EACB}"/>
              </a:ext>
            </a:extLst>
          </p:cNvPr>
          <p:cNvSpPr>
            <a:spLocks noGrp="1"/>
          </p:cNvSpPr>
          <p:nvPr>
            <p:ph type="title"/>
          </p:nvPr>
        </p:nvSpPr>
        <p:spPr/>
        <p:txBody>
          <a:bodyPr/>
          <a:lstStyle/>
          <a:p>
            <a:r>
              <a:rPr lang="en-US" dirty="0"/>
              <a:t>Coming Soon: </a:t>
            </a:r>
            <a:br>
              <a:rPr lang="en-US" dirty="0"/>
            </a:br>
            <a:r>
              <a:rPr lang="en-US" dirty="0"/>
              <a:t>Ethnic Studies Funding Allocation </a:t>
            </a:r>
          </a:p>
        </p:txBody>
      </p:sp>
      <p:sp>
        <p:nvSpPr>
          <p:cNvPr id="4" name="Text Placeholder 3">
            <a:extLst>
              <a:ext uri="{FF2B5EF4-FFF2-40B4-BE49-F238E27FC236}">
                <a16:creationId xmlns:a16="http://schemas.microsoft.com/office/drawing/2014/main" id="{39CABA5C-AB64-4F47-88F2-1116588E5700}"/>
              </a:ext>
            </a:extLst>
          </p:cNvPr>
          <p:cNvSpPr>
            <a:spLocks noGrp="1"/>
          </p:cNvSpPr>
          <p:nvPr>
            <p:ph type="body" idx="1"/>
          </p:nvPr>
        </p:nvSpPr>
        <p:spPr/>
        <p:txBody>
          <a:bodyPr>
            <a:normAutofit/>
          </a:bodyPr>
          <a:lstStyle/>
          <a:p>
            <a:r>
              <a:rPr lang="en-US" sz="2200" dirty="0"/>
              <a:t>$5.6M Budget Act Appropriation &gt;</a:t>
            </a:r>
          </a:p>
        </p:txBody>
      </p:sp>
      <p:sp>
        <p:nvSpPr>
          <p:cNvPr id="5" name="Content Placeholder 4">
            <a:extLst>
              <a:ext uri="{FF2B5EF4-FFF2-40B4-BE49-F238E27FC236}">
                <a16:creationId xmlns:a16="http://schemas.microsoft.com/office/drawing/2014/main" id="{419CB82B-EBF8-B84E-9C39-2A053C6278A9}"/>
              </a:ext>
            </a:extLst>
          </p:cNvPr>
          <p:cNvSpPr>
            <a:spLocks noGrp="1"/>
          </p:cNvSpPr>
          <p:nvPr>
            <p:ph sz="half" idx="2"/>
          </p:nvPr>
        </p:nvSpPr>
        <p:spPr/>
        <p:txBody>
          <a:bodyPr>
            <a:normAutofit lnSpcReduction="10000"/>
          </a:bodyPr>
          <a:lstStyle/>
          <a:p>
            <a:r>
              <a:rPr lang="en-US" dirty="0"/>
              <a:t>Ensuring seamless transfer of community college students to the CSU, given ethnic studies general education requirement</a:t>
            </a:r>
          </a:p>
          <a:p>
            <a:r>
              <a:rPr lang="en-US" dirty="0"/>
              <a:t>collaborate with key stakeholder groups </a:t>
            </a:r>
          </a:p>
          <a:p>
            <a:r>
              <a:rPr lang="en-US" dirty="0"/>
              <a:t>review regulations and standards</a:t>
            </a:r>
          </a:p>
          <a:p>
            <a:r>
              <a:rPr lang="en-US" dirty="0"/>
              <a:t>establish a plan for implementation</a:t>
            </a:r>
          </a:p>
          <a:p>
            <a:r>
              <a:rPr lang="en-US" dirty="0"/>
              <a:t>Assisting with advancing anti-racism initiatives within the California community college system.</a:t>
            </a:r>
          </a:p>
        </p:txBody>
      </p:sp>
      <p:sp>
        <p:nvSpPr>
          <p:cNvPr id="6" name="Text Placeholder 5">
            <a:extLst>
              <a:ext uri="{FF2B5EF4-FFF2-40B4-BE49-F238E27FC236}">
                <a16:creationId xmlns:a16="http://schemas.microsoft.com/office/drawing/2014/main" id="{022CE63C-5ACE-B24D-84C4-5AFF9FC6082E}"/>
              </a:ext>
            </a:extLst>
          </p:cNvPr>
          <p:cNvSpPr>
            <a:spLocks noGrp="1"/>
          </p:cNvSpPr>
          <p:nvPr>
            <p:ph type="body" idx="13"/>
          </p:nvPr>
        </p:nvSpPr>
        <p:spPr/>
        <p:txBody>
          <a:bodyPr>
            <a:normAutofit/>
          </a:bodyPr>
          <a:lstStyle/>
          <a:p>
            <a:r>
              <a:rPr lang="en-US" sz="2200" dirty="0"/>
              <a:t>$48,695/each of 115 colleges</a:t>
            </a:r>
          </a:p>
        </p:txBody>
      </p:sp>
      <p:sp>
        <p:nvSpPr>
          <p:cNvPr id="7" name="Content Placeholder 6">
            <a:extLst>
              <a:ext uri="{FF2B5EF4-FFF2-40B4-BE49-F238E27FC236}">
                <a16:creationId xmlns:a16="http://schemas.microsoft.com/office/drawing/2014/main" id="{C7767ABE-9E42-8B40-B642-924F00E3108D}"/>
              </a:ext>
            </a:extLst>
          </p:cNvPr>
          <p:cNvSpPr>
            <a:spLocks noGrp="1"/>
          </p:cNvSpPr>
          <p:nvPr>
            <p:ph sz="half" idx="14"/>
          </p:nvPr>
        </p:nvSpPr>
        <p:spPr/>
        <p:txBody>
          <a:bodyPr>
            <a:normAutofit/>
          </a:bodyPr>
          <a:lstStyle/>
          <a:p>
            <a:r>
              <a:rPr lang="en-US" dirty="0"/>
              <a:t>July 2023</a:t>
            </a:r>
          </a:p>
          <a:p>
            <a:r>
              <a:rPr lang="en-US" dirty="0"/>
              <a:t>Allocating through district  apportionment</a:t>
            </a:r>
          </a:p>
          <a:p>
            <a:r>
              <a:rPr lang="en-US" dirty="0"/>
              <a:t>Memo and informational webinar </a:t>
            </a:r>
          </a:p>
          <a:p>
            <a:r>
              <a:rPr lang="en-US" dirty="0"/>
              <a:t>Statute</a:t>
            </a:r>
          </a:p>
          <a:p>
            <a:r>
              <a:rPr lang="en-US" dirty="0"/>
              <a:t>Spending Guidelines</a:t>
            </a:r>
          </a:p>
          <a:p>
            <a:r>
              <a:rPr lang="en-US" dirty="0"/>
              <a:t>Reporting requirements</a:t>
            </a:r>
          </a:p>
        </p:txBody>
      </p:sp>
    </p:spTree>
    <p:extLst>
      <p:ext uri="{BB962C8B-B14F-4D97-AF65-F5344CB8AC3E}">
        <p14:creationId xmlns:p14="http://schemas.microsoft.com/office/powerpoint/2010/main" val="54084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0C89-5353-DC43-968A-0FEFD509D5DC}"/>
              </a:ext>
            </a:extLst>
          </p:cNvPr>
          <p:cNvSpPr>
            <a:spLocks noGrp="1"/>
          </p:cNvSpPr>
          <p:nvPr>
            <p:ph type="title"/>
          </p:nvPr>
        </p:nvSpPr>
        <p:spPr/>
        <p:txBody>
          <a:bodyPr/>
          <a:lstStyle/>
          <a:p>
            <a:r>
              <a:rPr lang="en-US" dirty="0"/>
              <a:t>Questions</a:t>
            </a:r>
          </a:p>
        </p:txBody>
      </p:sp>
      <p:pic>
        <p:nvPicPr>
          <p:cNvPr id="4" name="Content Placeholder 3" descr="A photo of Dr. Thekima Mayasa speaking with a microphone.">
            <a:extLst>
              <a:ext uri="{FF2B5EF4-FFF2-40B4-BE49-F238E27FC236}">
                <a16:creationId xmlns:a16="http://schemas.microsoft.com/office/drawing/2014/main" id="{5A499FFA-7980-7444-81EF-C0AC2EA3BB31}"/>
              </a:ext>
            </a:extLst>
          </p:cNvPr>
          <p:cNvPicPr>
            <a:picLocks noGrp="1" noChangeAspect="1"/>
          </p:cNvPicPr>
          <p:nvPr>
            <p:ph idx="1"/>
          </p:nvPr>
        </p:nvPicPr>
        <p:blipFill>
          <a:blip r:embed="rId2"/>
          <a:stretch>
            <a:fillRect/>
          </a:stretch>
        </p:blipFill>
        <p:spPr>
          <a:xfrm>
            <a:off x="1130857" y="2644202"/>
            <a:ext cx="1571603" cy="1995360"/>
          </a:xfrm>
          <a:prstGeom prst="rect">
            <a:avLst/>
          </a:prstGeom>
        </p:spPr>
      </p:pic>
      <p:sp>
        <p:nvSpPr>
          <p:cNvPr id="7" name="TextBox 6">
            <a:extLst>
              <a:ext uri="{FF2B5EF4-FFF2-40B4-BE49-F238E27FC236}">
                <a16:creationId xmlns:a16="http://schemas.microsoft.com/office/drawing/2014/main" id="{BF4B8050-0018-0F4A-B81A-E40F3CE579E4}"/>
              </a:ext>
            </a:extLst>
          </p:cNvPr>
          <p:cNvSpPr txBox="1"/>
          <p:nvPr/>
        </p:nvSpPr>
        <p:spPr>
          <a:xfrm>
            <a:off x="758210" y="4807132"/>
            <a:ext cx="2843740" cy="1446550"/>
          </a:xfrm>
          <a:prstGeom prst="rect">
            <a:avLst/>
          </a:prstGeom>
          <a:noFill/>
        </p:spPr>
        <p:txBody>
          <a:bodyPr wrap="square" rtlCol="0">
            <a:spAutoFit/>
          </a:bodyPr>
          <a:lstStyle/>
          <a:p>
            <a:pPr defTabSz="667512">
              <a:spcAft>
                <a:spcPts val="600"/>
              </a:spcAft>
            </a:pPr>
            <a:r>
              <a:rPr lang="en-US" sz="2000" b="1" kern="1200" dirty="0">
                <a:solidFill>
                  <a:schemeClr val="tx1"/>
                </a:solidFill>
                <a:latin typeface="+mn-lt"/>
                <a:ea typeface="+mn-ea"/>
                <a:cs typeface="+mn-cs"/>
              </a:rPr>
              <a:t>Thekima Mayasa</a:t>
            </a:r>
          </a:p>
          <a:p>
            <a:pPr defTabSz="667512">
              <a:spcAft>
                <a:spcPts val="600"/>
              </a:spcAft>
            </a:pPr>
            <a:r>
              <a:rPr lang="en-US" sz="1200" kern="1200" dirty="0">
                <a:solidFill>
                  <a:schemeClr val="tx1"/>
                </a:solidFill>
                <a:latin typeface="+mn-lt"/>
                <a:ea typeface="+mn-ea"/>
                <a:cs typeface="+mn-cs"/>
              </a:rPr>
              <a:t>CCC Ethnic Studies Faculty </a:t>
            </a:r>
          </a:p>
          <a:p>
            <a:pPr defTabSz="667512">
              <a:spcAft>
                <a:spcPts val="600"/>
              </a:spcAft>
            </a:pPr>
            <a:r>
              <a:rPr lang="en-US" sz="1200" kern="1200" dirty="0">
                <a:solidFill>
                  <a:schemeClr val="tx1"/>
                </a:solidFill>
                <a:latin typeface="+mn-lt"/>
                <a:ea typeface="+mn-ea"/>
                <a:cs typeface="+mn-cs"/>
              </a:rPr>
              <a:t>Council Co-Chair </a:t>
            </a:r>
          </a:p>
          <a:p>
            <a:pPr defTabSz="667512">
              <a:spcAft>
                <a:spcPts val="600"/>
              </a:spcAft>
            </a:pPr>
            <a:r>
              <a:rPr lang="en-US" sz="1200" kern="1200" dirty="0">
                <a:solidFill>
                  <a:schemeClr val="tx1"/>
                </a:solidFill>
                <a:latin typeface="+mn-lt"/>
                <a:ea typeface="+mn-ea"/>
                <a:cs typeface="+mn-cs"/>
              </a:rPr>
              <a:t>Black Studies Department </a:t>
            </a:r>
            <a:r>
              <a:rPr lang="en-US" sz="1200" dirty="0"/>
              <a:t>Professor</a:t>
            </a:r>
            <a:r>
              <a:rPr lang="en-US" sz="1200" kern="1200" dirty="0">
                <a:solidFill>
                  <a:schemeClr val="tx1"/>
                </a:solidFill>
                <a:latin typeface="+mn-lt"/>
                <a:ea typeface="+mn-ea"/>
                <a:cs typeface="+mn-cs"/>
              </a:rPr>
              <a:t> </a:t>
            </a:r>
          </a:p>
          <a:p>
            <a:pPr defTabSz="667512">
              <a:spcAft>
                <a:spcPts val="600"/>
              </a:spcAft>
            </a:pPr>
            <a:r>
              <a:rPr lang="en-US" sz="1200" kern="1200" dirty="0">
                <a:solidFill>
                  <a:schemeClr val="tx1"/>
                </a:solidFill>
                <a:latin typeface="+mn-lt"/>
                <a:ea typeface="+mn-ea"/>
                <a:cs typeface="+mn-cs"/>
              </a:rPr>
              <a:t>San Diego Mesa College </a:t>
            </a:r>
            <a:endParaRPr lang="en-US" sz="2000" dirty="0"/>
          </a:p>
        </p:txBody>
      </p:sp>
      <p:pic>
        <p:nvPicPr>
          <p:cNvPr id="5" name="Picture 4" descr="A photo of Dr. Carlos Guerrero">
            <a:extLst>
              <a:ext uri="{FF2B5EF4-FFF2-40B4-BE49-F238E27FC236}">
                <a16:creationId xmlns:a16="http://schemas.microsoft.com/office/drawing/2014/main" id="{B209BE53-6C22-1C49-A754-900A9BE5F4D3}"/>
              </a:ext>
            </a:extLst>
          </p:cNvPr>
          <p:cNvPicPr>
            <a:picLocks noChangeAspect="1"/>
          </p:cNvPicPr>
          <p:nvPr/>
        </p:nvPicPr>
        <p:blipFill>
          <a:blip r:embed="rId3"/>
          <a:stretch>
            <a:fillRect/>
          </a:stretch>
        </p:blipFill>
        <p:spPr>
          <a:xfrm>
            <a:off x="3853741" y="2617698"/>
            <a:ext cx="1571603" cy="1995360"/>
          </a:xfrm>
          <a:prstGeom prst="rect">
            <a:avLst/>
          </a:prstGeom>
        </p:spPr>
      </p:pic>
      <p:sp>
        <p:nvSpPr>
          <p:cNvPr id="8" name="TextBox 7">
            <a:extLst>
              <a:ext uri="{FF2B5EF4-FFF2-40B4-BE49-F238E27FC236}">
                <a16:creationId xmlns:a16="http://schemas.microsoft.com/office/drawing/2014/main" id="{F82C75B4-692F-724E-9208-447C11334171}"/>
              </a:ext>
            </a:extLst>
          </p:cNvPr>
          <p:cNvSpPr txBox="1"/>
          <p:nvPr/>
        </p:nvSpPr>
        <p:spPr>
          <a:xfrm>
            <a:off x="3490881" y="4807132"/>
            <a:ext cx="2510893" cy="1184940"/>
          </a:xfrm>
          <a:prstGeom prst="rect">
            <a:avLst/>
          </a:prstGeom>
          <a:noFill/>
        </p:spPr>
        <p:txBody>
          <a:bodyPr wrap="square" rtlCol="0">
            <a:spAutoFit/>
          </a:bodyPr>
          <a:lstStyle/>
          <a:p>
            <a:pPr defTabSz="667512">
              <a:spcAft>
                <a:spcPts val="600"/>
              </a:spcAft>
            </a:pPr>
            <a:r>
              <a:rPr lang="en-US" sz="2000" b="1" kern="1200" dirty="0">
                <a:solidFill>
                  <a:schemeClr val="tx1"/>
                </a:solidFill>
                <a:latin typeface="+mn-lt"/>
                <a:ea typeface="+mn-ea"/>
                <a:cs typeface="+mn-cs"/>
              </a:rPr>
              <a:t>Carlos R. Guerrero</a:t>
            </a:r>
          </a:p>
          <a:p>
            <a:pPr defTabSz="667512">
              <a:spcAft>
                <a:spcPts val="600"/>
              </a:spcAft>
            </a:pPr>
            <a:r>
              <a:rPr lang="en-US" sz="1200" kern="1200" dirty="0">
                <a:solidFill>
                  <a:schemeClr val="tx1"/>
                </a:solidFill>
                <a:latin typeface="+mn-lt"/>
                <a:ea typeface="+mn-ea"/>
                <a:cs typeface="+mn-cs"/>
              </a:rPr>
              <a:t>Professor of Chicana/o/x Studies</a:t>
            </a:r>
          </a:p>
          <a:p>
            <a:pPr defTabSz="667512">
              <a:spcAft>
                <a:spcPts val="600"/>
              </a:spcAft>
            </a:pPr>
            <a:r>
              <a:rPr lang="en-US" sz="1200" kern="1200" dirty="0">
                <a:solidFill>
                  <a:schemeClr val="tx1"/>
                </a:solidFill>
                <a:latin typeface="+mn-lt"/>
                <a:ea typeface="+mn-ea"/>
                <a:cs typeface="+mn-cs"/>
              </a:rPr>
              <a:t>Social Science Department  Chair</a:t>
            </a:r>
          </a:p>
          <a:p>
            <a:pPr defTabSz="667512">
              <a:spcAft>
                <a:spcPts val="600"/>
              </a:spcAft>
            </a:pPr>
            <a:r>
              <a:rPr lang="en-US" sz="1200" kern="1200" dirty="0">
                <a:solidFill>
                  <a:schemeClr val="tx1"/>
                </a:solidFill>
                <a:latin typeface="+mn-lt"/>
                <a:ea typeface="+mn-ea"/>
                <a:cs typeface="+mn-cs"/>
              </a:rPr>
              <a:t>Los Angeles City College </a:t>
            </a:r>
            <a:endParaRPr lang="en-US" sz="2000" dirty="0"/>
          </a:p>
        </p:txBody>
      </p:sp>
      <p:pic>
        <p:nvPicPr>
          <p:cNvPr id="10" name="Picture 9" descr="Picture of Juliette Parker">
            <a:extLst>
              <a:ext uri="{FF2B5EF4-FFF2-40B4-BE49-F238E27FC236}">
                <a16:creationId xmlns:a16="http://schemas.microsoft.com/office/drawing/2014/main" id="{FE19BFFC-AF91-2046-8779-FC99DB6A6EFF}"/>
              </a:ext>
            </a:extLst>
          </p:cNvPr>
          <p:cNvPicPr>
            <a:picLocks noChangeAspect="1"/>
          </p:cNvPicPr>
          <p:nvPr/>
        </p:nvPicPr>
        <p:blipFill>
          <a:blip r:embed="rId4"/>
          <a:stretch>
            <a:fillRect/>
          </a:stretch>
        </p:blipFill>
        <p:spPr>
          <a:xfrm>
            <a:off x="6204455" y="2644202"/>
            <a:ext cx="2592619" cy="1968856"/>
          </a:xfrm>
          <a:prstGeom prst="rect">
            <a:avLst/>
          </a:prstGeom>
        </p:spPr>
      </p:pic>
      <p:sp>
        <p:nvSpPr>
          <p:cNvPr id="3" name="TextBox 2">
            <a:extLst>
              <a:ext uri="{FF2B5EF4-FFF2-40B4-BE49-F238E27FC236}">
                <a16:creationId xmlns:a16="http://schemas.microsoft.com/office/drawing/2014/main" id="{701AAE6B-4F27-B94A-856A-2341E55A5087}"/>
              </a:ext>
            </a:extLst>
          </p:cNvPr>
          <p:cNvSpPr txBox="1"/>
          <p:nvPr/>
        </p:nvSpPr>
        <p:spPr>
          <a:xfrm>
            <a:off x="6493565" y="4715668"/>
            <a:ext cx="2663966" cy="1350754"/>
          </a:xfrm>
          <a:prstGeom prst="rect">
            <a:avLst/>
          </a:prstGeom>
          <a:noFill/>
        </p:spPr>
        <p:txBody>
          <a:bodyPr wrap="square" rtlCol="0">
            <a:spAutoFit/>
          </a:bodyPr>
          <a:lstStyle/>
          <a:p>
            <a:pPr>
              <a:lnSpc>
                <a:spcPct val="150000"/>
              </a:lnSpc>
            </a:pPr>
            <a:r>
              <a:rPr lang="en-US" sz="2000" b="1" dirty="0"/>
              <a:t>Juliette Parker </a:t>
            </a:r>
            <a:r>
              <a:rPr lang="en-US" sz="1200" dirty="0"/>
              <a:t>Articulation Officer </a:t>
            </a:r>
          </a:p>
          <a:p>
            <a:pPr>
              <a:lnSpc>
                <a:spcPct val="150000"/>
              </a:lnSpc>
            </a:pPr>
            <a:r>
              <a:rPr lang="en-US" sz="1200" dirty="0"/>
              <a:t>San Diego Mesa College</a:t>
            </a:r>
          </a:p>
          <a:p>
            <a:pPr>
              <a:lnSpc>
                <a:spcPct val="150000"/>
              </a:lnSpc>
            </a:pPr>
            <a:r>
              <a:rPr lang="en-US" sz="1200" dirty="0"/>
              <a:t>CCC Ethnic Studies Faculty Council</a:t>
            </a:r>
          </a:p>
        </p:txBody>
      </p:sp>
      <p:pic>
        <p:nvPicPr>
          <p:cNvPr id="6" name="Picture 5" descr="A photo of Dr. Tamara Cheshire">
            <a:extLst>
              <a:ext uri="{FF2B5EF4-FFF2-40B4-BE49-F238E27FC236}">
                <a16:creationId xmlns:a16="http://schemas.microsoft.com/office/drawing/2014/main" id="{BBD3412F-7D1A-8543-B501-89D3F2C4D55D}"/>
              </a:ext>
            </a:extLst>
          </p:cNvPr>
          <p:cNvPicPr>
            <a:picLocks noChangeAspect="1"/>
          </p:cNvPicPr>
          <p:nvPr/>
        </p:nvPicPr>
        <p:blipFill>
          <a:blip r:embed="rId5"/>
          <a:stretch>
            <a:fillRect/>
          </a:stretch>
        </p:blipFill>
        <p:spPr>
          <a:xfrm>
            <a:off x="9766574" y="2630554"/>
            <a:ext cx="960966" cy="1968856"/>
          </a:xfrm>
          <a:prstGeom prst="rect">
            <a:avLst/>
          </a:prstGeom>
        </p:spPr>
      </p:pic>
      <p:sp>
        <p:nvSpPr>
          <p:cNvPr id="9" name="TextBox 8">
            <a:extLst>
              <a:ext uri="{FF2B5EF4-FFF2-40B4-BE49-F238E27FC236}">
                <a16:creationId xmlns:a16="http://schemas.microsoft.com/office/drawing/2014/main" id="{98DB5888-0AD4-924A-A14F-46B477823093}"/>
              </a:ext>
            </a:extLst>
          </p:cNvPr>
          <p:cNvSpPr txBox="1"/>
          <p:nvPr/>
        </p:nvSpPr>
        <p:spPr>
          <a:xfrm>
            <a:off x="9315999" y="4780628"/>
            <a:ext cx="2663966" cy="1550809"/>
          </a:xfrm>
          <a:prstGeom prst="rect">
            <a:avLst/>
          </a:prstGeom>
          <a:noFill/>
        </p:spPr>
        <p:txBody>
          <a:bodyPr wrap="square" rtlCol="0">
            <a:spAutoFit/>
          </a:bodyPr>
          <a:lstStyle/>
          <a:p>
            <a:pPr defTabSz="667512">
              <a:spcAft>
                <a:spcPts val="600"/>
              </a:spcAft>
            </a:pPr>
            <a:r>
              <a:rPr lang="en-US" sz="2000" b="1" kern="1200" dirty="0">
                <a:solidFill>
                  <a:schemeClr val="tx1"/>
                </a:solidFill>
                <a:latin typeface="+mn-lt"/>
                <a:ea typeface="+mn-ea"/>
                <a:cs typeface="+mn-cs"/>
              </a:rPr>
              <a:t>Tamara Cheshire </a:t>
            </a:r>
          </a:p>
          <a:p>
            <a:pPr defTabSz="667512">
              <a:lnSpc>
                <a:spcPct val="150000"/>
              </a:lnSpc>
              <a:spcAft>
                <a:spcPts val="600"/>
              </a:spcAft>
            </a:pPr>
            <a:r>
              <a:rPr lang="en-US" sz="1200" kern="1200" dirty="0">
                <a:solidFill>
                  <a:schemeClr val="tx1"/>
                </a:solidFill>
                <a:latin typeface="+mn-lt"/>
                <a:ea typeface="+mn-ea"/>
                <a:cs typeface="+mn-cs"/>
              </a:rPr>
              <a:t>Professor and Ethnic Studies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Department Chair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Folsom Lake College</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CCC Ethnic Studies Faculty Council</a:t>
            </a:r>
            <a:endParaRPr lang="en-US" sz="2000" dirty="0"/>
          </a:p>
        </p:txBody>
      </p:sp>
    </p:spTree>
    <p:extLst>
      <p:ext uri="{BB962C8B-B14F-4D97-AF65-F5344CB8AC3E}">
        <p14:creationId xmlns:p14="http://schemas.microsoft.com/office/powerpoint/2010/main" val="207817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F0E3-31F4-D84E-91D5-8C933354D624}"/>
              </a:ext>
            </a:extLst>
          </p:cNvPr>
          <p:cNvSpPr>
            <a:spLocks noGrp="1"/>
          </p:cNvSpPr>
          <p:nvPr>
            <p:ph type="title"/>
          </p:nvPr>
        </p:nvSpPr>
        <p:spPr/>
        <p:txBody>
          <a:bodyPr/>
          <a:lstStyle/>
          <a:p>
            <a:r>
              <a:rPr lang="en-US" dirty="0">
                <a:latin typeface="+mn-lt"/>
                <a:ea typeface="+mn-ea"/>
              </a:rPr>
              <a:t>Breakout Description</a:t>
            </a:r>
            <a:endParaRPr lang="en-US" dirty="0"/>
          </a:p>
        </p:txBody>
      </p:sp>
      <p:sp>
        <p:nvSpPr>
          <p:cNvPr id="3" name="Content Placeholder 2">
            <a:extLst>
              <a:ext uri="{FF2B5EF4-FFF2-40B4-BE49-F238E27FC236}">
                <a16:creationId xmlns:a16="http://schemas.microsoft.com/office/drawing/2014/main" id="{7CBC9A2A-F0C7-B143-8EED-B97E4ED4FBA0}"/>
              </a:ext>
            </a:extLst>
          </p:cNvPr>
          <p:cNvSpPr>
            <a:spLocks noGrp="1"/>
          </p:cNvSpPr>
          <p:nvPr>
            <p:ph idx="1"/>
          </p:nvPr>
        </p:nvSpPr>
        <p:spPr/>
        <p:txBody>
          <a:bodyPr>
            <a:normAutofit fontScale="77500" lnSpcReduction="20000"/>
          </a:bodyPr>
          <a:lstStyle/>
          <a:p>
            <a:pPr marL="0" indent="0">
              <a:lnSpc>
                <a:spcPct val="120000"/>
              </a:lnSpc>
              <a:buNone/>
            </a:pPr>
            <a:r>
              <a:rPr lang="en-US" sz="2600" dirty="0">
                <a:solidFill>
                  <a:schemeClr val="tx1"/>
                </a:solidFill>
              </a:rPr>
              <a:t>California is leading the way in Ethnic Studies education! </a:t>
            </a:r>
          </a:p>
          <a:p>
            <a:pPr marL="0" indent="0">
              <a:lnSpc>
                <a:spcPct val="120000"/>
              </a:lnSpc>
              <a:buNone/>
            </a:pPr>
            <a:r>
              <a:rPr lang="en-US" sz="2600" dirty="0">
                <a:solidFill>
                  <a:schemeClr val="tx1"/>
                </a:solidFill>
              </a:rPr>
              <a:t>Title 5 Regulations recommended by the Academic Senate for California Community Colleges (ASCCC) delegates were approved by the Board of Governors in July 2021. </a:t>
            </a:r>
          </a:p>
          <a:p>
            <a:pPr marL="0" indent="0">
              <a:lnSpc>
                <a:spcPct val="120000"/>
              </a:lnSpc>
              <a:buNone/>
            </a:pPr>
            <a:r>
              <a:rPr lang="en-US" sz="2600" dirty="0">
                <a:solidFill>
                  <a:schemeClr val="tx1"/>
                </a:solidFill>
              </a:rPr>
              <a:t>Since then, the California Community Colleges Chancellor’s Office in collaboration with the ASCCC, the CCC Ethnic Studies Faculty Council along with other practitioner groups have formed an Ethnic Studies Leadership Steering Committee and Taskforce to provide guidance around a timeline for implementation, communication with CSU and UC, professional development, and core competencies. </a:t>
            </a:r>
          </a:p>
          <a:p>
            <a:pPr marL="0" indent="0">
              <a:lnSpc>
                <a:spcPct val="120000"/>
              </a:lnSpc>
              <a:buNone/>
            </a:pPr>
            <a:r>
              <a:rPr lang="en-US" sz="2600" dirty="0">
                <a:solidFill>
                  <a:schemeClr val="tx1"/>
                </a:solidFill>
              </a:rPr>
              <a:t>In addition, minimum qualifications for Ethnic Studies core disciplines have been developed, and creation of C-ID courses and Transfer Model Curriculum are underway.</a:t>
            </a:r>
          </a:p>
        </p:txBody>
      </p:sp>
    </p:spTree>
    <p:extLst>
      <p:ext uri="{BB962C8B-B14F-4D97-AF65-F5344CB8AC3E}">
        <p14:creationId xmlns:p14="http://schemas.microsoft.com/office/powerpoint/2010/main" val="365509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052B-8FBC-B148-BCA5-FE0FA8B1EB8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621FE34-4F50-7943-8683-9D542703E401}"/>
              </a:ext>
            </a:extLst>
          </p:cNvPr>
          <p:cNvSpPr>
            <a:spLocks noGrp="1"/>
          </p:cNvSpPr>
          <p:nvPr>
            <p:ph idx="1"/>
          </p:nvPr>
        </p:nvSpPr>
        <p:spPr/>
        <p:txBody>
          <a:bodyPr>
            <a:normAutofit/>
          </a:bodyPr>
          <a:lstStyle/>
          <a:p>
            <a:pPr marL="285750" indent="0">
              <a:buNone/>
            </a:pPr>
            <a:endParaRPr lang="en-US" sz="2800" dirty="0">
              <a:solidFill>
                <a:schemeClr val="tx1"/>
              </a:solidFill>
              <a:latin typeface="+mn-lt"/>
              <a:ea typeface="+mn-ea"/>
            </a:endParaRPr>
          </a:p>
          <a:p>
            <a:pPr marL="285750" indent="0">
              <a:buNone/>
            </a:pPr>
            <a:r>
              <a:rPr lang="en-US" sz="2800" dirty="0">
                <a:solidFill>
                  <a:schemeClr val="tx1"/>
                </a:solidFill>
                <a:latin typeface="+mn-lt"/>
                <a:ea typeface="+mn-ea"/>
              </a:rPr>
              <a:t>Welcome and Introductions </a:t>
            </a:r>
          </a:p>
          <a:p>
            <a:pPr marL="285750" indent="0">
              <a:buNone/>
            </a:pPr>
            <a:r>
              <a:rPr lang="en-US" sz="2800" dirty="0">
                <a:solidFill>
                  <a:schemeClr val="tx1"/>
                </a:solidFill>
              </a:rPr>
              <a:t>What is Ethnic Studies?</a:t>
            </a:r>
            <a:endParaRPr lang="en-US" sz="2800" dirty="0">
              <a:solidFill>
                <a:schemeClr val="tx1"/>
              </a:solidFill>
              <a:latin typeface="+mn-lt"/>
              <a:ea typeface="+mn-ea"/>
            </a:endParaRPr>
          </a:p>
          <a:p>
            <a:pPr marL="285750" indent="0">
              <a:buNone/>
            </a:pPr>
            <a:r>
              <a:rPr lang="en-US" sz="2800" dirty="0">
                <a:solidFill>
                  <a:schemeClr val="tx1"/>
                </a:solidFill>
                <a:latin typeface="+mn-lt"/>
                <a:ea typeface="+mn-ea"/>
              </a:rPr>
              <a:t>Current Status of Core Competencies </a:t>
            </a:r>
          </a:p>
          <a:p>
            <a:pPr marL="285750" indent="0">
              <a:buNone/>
            </a:pPr>
            <a:r>
              <a:rPr lang="en-US" sz="2800" dirty="0">
                <a:solidFill>
                  <a:schemeClr val="tx1"/>
                </a:solidFill>
                <a:latin typeface="+mn-lt"/>
                <a:ea typeface="+mn-ea"/>
              </a:rPr>
              <a:t>Status of Title 5 &amp; Proposed Changes</a:t>
            </a:r>
          </a:p>
          <a:p>
            <a:pPr marL="285750" indent="0">
              <a:buNone/>
            </a:pPr>
            <a:r>
              <a:rPr lang="en-US" sz="2800" dirty="0">
                <a:solidFill>
                  <a:schemeClr val="tx1"/>
                </a:solidFill>
                <a:latin typeface="+mn-lt"/>
                <a:ea typeface="+mn-ea"/>
              </a:rPr>
              <a:t>Questions from the Field</a:t>
            </a:r>
          </a:p>
          <a:p>
            <a:pPr marL="285750" indent="0">
              <a:buNone/>
            </a:pPr>
            <a:r>
              <a:rPr lang="en-US" sz="2800" dirty="0">
                <a:solidFill>
                  <a:schemeClr val="tx1"/>
                </a:solidFill>
                <a:latin typeface="+mn-lt"/>
                <a:ea typeface="+mn-ea"/>
              </a:rPr>
              <a:t>Open Q&amp;A</a:t>
            </a:r>
          </a:p>
        </p:txBody>
      </p:sp>
    </p:spTree>
    <p:extLst>
      <p:ext uri="{BB962C8B-B14F-4D97-AF65-F5344CB8AC3E}">
        <p14:creationId xmlns:p14="http://schemas.microsoft.com/office/powerpoint/2010/main" val="248907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C59E-9839-2648-8495-C2D774443281}"/>
              </a:ext>
            </a:extLst>
          </p:cNvPr>
          <p:cNvSpPr>
            <a:spLocks noGrp="1"/>
          </p:cNvSpPr>
          <p:nvPr>
            <p:ph type="title"/>
          </p:nvPr>
        </p:nvSpPr>
        <p:spPr/>
        <p:txBody>
          <a:bodyPr/>
          <a:lstStyle/>
          <a:p>
            <a:r>
              <a:rPr lang="en-US" dirty="0"/>
              <a:t>What is Ethnic Studies?</a:t>
            </a:r>
          </a:p>
        </p:txBody>
      </p:sp>
      <p:sp>
        <p:nvSpPr>
          <p:cNvPr id="3" name="Content Placeholder 2">
            <a:extLst>
              <a:ext uri="{FF2B5EF4-FFF2-40B4-BE49-F238E27FC236}">
                <a16:creationId xmlns:a16="http://schemas.microsoft.com/office/drawing/2014/main" id="{22D5F2F1-BF33-B94F-99CB-990AFB086CBE}"/>
              </a:ext>
            </a:extLst>
          </p:cNvPr>
          <p:cNvSpPr>
            <a:spLocks noGrp="1"/>
          </p:cNvSpPr>
          <p:nvPr>
            <p:ph idx="1"/>
          </p:nvPr>
        </p:nvSpPr>
        <p:spPr/>
        <p:txBody>
          <a:bodyPr>
            <a:normAutofit fontScale="92500" lnSpcReduction="10000"/>
          </a:bodyPr>
          <a:lstStyle/>
          <a:p>
            <a:r>
              <a:rPr lang="en-US" dirty="0"/>
              <a:t>Ethnic Studies is a category of reference when collectively referring to all four of the following disciplines:  African American/Black/Africana Studies, Latina/o/Chicana/o/La Raza Studies, Native American/American Indian Studies, Asian American Studies</a:t>
            </a:r>
          </a:p>
          <a:p>
            <a:r>
              <a:rPr lang="en-US" dirty="0"/>
              <a:t>The term Ethnic Studies as the collective identifier of the four autonomous disciplines was a compromise in 1968 to its original name “Third World Studies” designated by students from the Third World Liberation Front at San Francisco State College now San Francisco State University.   </a:t>
            </a:r>
          </a:p>
          <a:p>
            <a:r>
              <a:rPr lang="en-US" dirty="0"/>
              <a:t>Ethnic Studies challenges fundamental underpinnings of knowledge structures in American and serves as an antidote for correcting knowledge gaps.  </a:t>
            </a:r>
          </a:p>
          <a:p>
            <a:r>
              <a:rPr lang="en-US" dirty="0"/>
              <a:t>Are an alternative intellectual approach grounded in holistic and culturally centered worldviews where students gain understanding of the origin and persistence of these knowledge gaps within an emancipatory learning experience and cultivation of agency needed to transcend these gaps. </a:t>
            </a:r>
          </a:p>
        </p:txBody>
      </p:sp>
    </p:spTree>
    <p:extLst>
      <p:ext uri="{BB962C8B-B14F-4D97-AF65-F5344CB8AC3E}">
        <p14:creationId xmlns:p14="http://schemas.microsoft.com/office/powerpoint/2010/main" val="369265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E4E8-CFB4-4747-8EAA-14224F6D9FAC}"/>
              </a:ext>
            </a:extLst>
          </p:cNvPr>
          <p:cNvSpPr>
            <a:spLocks noGrp="1"/>
          </p:cNvSpPr>
          <p:nvPr>
            <p:ph type="title"/>
          </p:nvPr>
        </p:nvSpPr>
        <p:spPr/>
        <p:txBody>
          <a:bodyPr/>
          <a:lstStyle/>
          <a:p>
            <a:r>
              <a:rPr lang="en-US" dirty="0"/>
              <a:t>What Ethnic Studies IS NOT!</a:t>
            </a:r>
          </a:p>
        </p:txBody>
      </p:sp>
      <p:sp>
        <p:nvSpPr>
          <p:cNvPr id="3" name="Content Placeholder 2">
            <a:extLst>
              <a:ext uri="{FF2B5EF4-FFF2-40B4-BE49-F238E27FC236}">
                <a16:creationId xmlns:a16="http://schemas.microsoft.com/office/drawing/2014/main" id="{8160CEF8-1BF4-C549-BA1F-BFA7E93874F9}"/>
              </a:ext>
            </a:extLst>
          </p:cNvPr>
          <p:cNvSpPr>
            <a:spLocks noGrp="1"/>
          </p:cNvSpPr>
          <p:nvPr>
            <p:ph idx="1"/>
          </p:nvPr>
        </p:nvSpPr>
        <p:spPr/>
        <p:txBody>
          <a:bodyPr>
            <a:normAutofit fontScale="92500" lnSpcReduction="10000"/>
          </a:bodyPr>
          <a:lstStyle/>
          <a:p>
            <a:r>
              <a:rPr lang="en-US" dirty="0"/>
              <a:t>Ethnic Studies is not about adding a unit on culture or race to existing non-ethnic studies curriculum. </a:t>
            </a:r>
          </a:p>
          <a:p>
            <a:r>
              <a:rPr lang="en-US" dirty="0"/>
              <a:t>Ethnic Studies is not about supplementing, adding color or flavor to non-ethnic studies curriculum, but a requisite critique, radical questioning and transformative way of thinking throughout the discipline.</a:t>
            </a:r>
          </a:p>
          <a:p>
            <a:r>
              <a:rPr lang="en-US" dirty="0"/>
              <a:t>Ethnic Studies is not an adoption of selected concepts or materials from Ethnic Studies disciplines, but a recognition of autonomous Ethnic Studies disciplinary theories, frameworks, methodologies, epistemologies and pedagogy that informs the entire course at all levels. </a:t>
            </a:r>
          </a:p>
          <a:p>
            <a:r>
              <a:rPr lang="en-US" dirty="0"/>
              <a:t>This is not a call for opportunistic encroachment and appropriation of Ethnic Studies disciplines, learning spaces and praxes.</a:t>
            </a:r>
          </a:p>
          <a:p>
            <a:r>
              <a:rPr lang="en-US" dirty="0"/>
              <a:t>This is not a call to change existing classes in non-Ethnic Studies departments/programs.</a:t>
            </a:r>
          </a:p>
        </p:txBody>
      </p:sp>
    </p:spTree>
    <p:extLst>
      <p:ext uri="{BB962C8B-B14F-4D97-AF65-F5344CB8AC3E}">
        <p14:creationId xmlns:p14="http://schemas.microsoft.com/office/powerpoint/2010/main" val="93994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7899-108F-D348-A2B8-4D56C4C61019}"/>
              </a:ext>
            </a:extLst>
          </p:cNvPr>
          <p:cNvSpPr>
            <a:spLocks noGrp="1"/>
          </p:cNvSpPr>
          <p:nvPr>
            <p:ph type="title"/>
          </p:nvPr>
        </p:nvSpPr>
        <p:spPr/>
        <p:txBody>
          <a:bodyPr/>
          <a:lstStyle/>
          <a:p>
            <a:r>
              <a:rPr lang="en-US" dirty="0"/>
              <a:t>Additionally, It Should Be Emphasized That…</a:t>
            </a:r>
          </a:p>
        </p:txBody>
      </p:sp>
      <p:sp>
        <p:nvSpPr>
          <p:cNvPr id="3" name="Content Placeholder 2">
            <a:extLst>
              <a:ext uri="{FF2B5EF4-FFF2-40B4-BE49-F238E27FC236}">
                <a16:creationId xmlns:a16="http://schemas.microsoft.com/office/drawing/2014/main" id="{A76A193F-09C7-9446-BAC9-691D68D73320}"/>
              </a:ext>
            </a:extLst>
          </p:cNvPr>
          <p:cNvSpPr>
            <a:spLocks noGrp="1"/>
          </p:cNvSpPr>
          <p:nvPr>
            <p:ph idx="1"/>
          </p:nvPr>
        </p:nvSpPr>
        <p:spPr>
          <a:xfrm>
            <a:off x="838200" y="2415993"/>
            <a:ext cx="10515600" cy="4076882"/>
          </a:xfrm>
        </p:spPr>
        <p:txBody>
          <a:bodyPr>
            <a:noAutofit/>
          </a:bodyPr>
          <a:lstStyle/>
          <a:p>
            <a:r>
              <a:rPr lang="en-US" sz="1500" dirty="0"/>
              <a:t>Ethnic Studies is not just a history of nor facts about groups</a:t>
            </a:r>
          </a:p>
          <a:p>
            <a:r>
              <a:rPr lang="en-US" sz="1500" dirty="0"/>
              <a:t>Ethnic Studies is not about adding a unit on culture or race to the existing curriculum </a:t>
            </a:r>
          </a:p>
          <a:p>
            <a:r>
              <a:rPr lang="en-US" sz="1500" dirty="0"/>
              <a:t>Ethnic Studies is not an exclusive concept called “Social Justice”</a:t>
            </a:r>
          </a:p>
          <a:p>
            <a:r>
              <a:rPr lang="en-US" sz="1500" dirty="0"/>
              <a:t>Ethnic Studies is not “interdisciplinary” but  has intradisciplinary fields of focus as a recognition of the entanglement of the structures of knowledge with diverse forms of culture, ethos, agency and power</a:t>
            </a:r>
          </a:p>
          <a:p>
            <a:r>
              <a:rPr lang="en-US" sz="1500" dirty="0"/>
              <a:t>Ethnic Studies is not a study of people as objects but as active subjects and cultural agents defining themselves and their own lived realities from their cultural worldview (lens) </a:t>
            </a:r>
          </a:p>
          <a:p>
            <a:r>
              <a:rPr lang="en-US" sz="1500" dirty="0"/>
              <a:t>The Ethnic Studies disciplines have an epistemic and pedagogical approach that is distinct, equity-driven, and culturally relevant</a:t>
            </a:r>
          </a:p>
          <a:p>
            <a:r>
              <a:rPr lang="en-US" sz="1500" dirty="0"/>
              <a:t>Ethnic Studies challenges the fundamental underpinnings of knowledge structures in America and serves as an antidote for correcting knowledge gaps related to the four disciplines of Ethnic Studies.  As such, students not only gain a holistic understanding of the origins and persistence of these gaps but also how they can be transcended</a:t>
            </a:r>
          </a:p>
          <a:p>
            <a:r>
              <a:rPr lang="en-US" sz="1500" dirty="0"/>
              <a:t>This is an effort to strengthen and align authentic Ethnic Studies discipline curriculum with the new changes in the law to maximize student persistence and success through knowledge of self and self-efficacy across the four disciplines of Ethnic Studies</a:t>
            </a:r>
          </a:p>
        </p:txBody>
      </p:sp>
    </p:spTree>
    <p:extLst>
      <p:ext uri="{BB962C8B-B14F-4D97-AF65-F5344CB8AC3E}">
        <p14:creationId xmlns:p14="http://schemas.microsoft.com/office/powerpoint/2010/main" val="128039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FCEE-1381-B54C-B67A-133C9D912E4C}"/>
              </a:ext>
            </a:extLst>
          </p:cNvPr>
          <p:cNvSpPr>
            <a:spLocks noGrp="1"/>
          </p:cNvSpPr>
          <p:nvPr>
            <p:ph type="title"/>
          </p:nvPr>
        </p:nvSpPr>
        <p:spPr/>
        <p:txBody>
          <a:bodyPr/>
          <a:lstStyle/>
          <a:p>
            <a:r>
              <a:rPr lang="en-US" dirty="0"/>
              <a:t>Status of Core Competencies</a:t>
            </a:r>
          </a:p>
        </p:txBody>
      </p:sp>
      <p:sp>
        <p:nvSpPr>
          <p:cNvPr id="3" name="Content Placeholder 2">
            <a:extLst>
              <a:ext uri="{FF2B5EF4-FFF2-40B4-BE49-F238E27FC236}">
                <a16:creationId xmlns:a16="http://schemas.microsoft.com/office/drawing/2014/main" id="{97651ADD-E6FF-D442-A6BA-D947FDFA7D71}"/>
              </a:ext>
            </a:extLst>
          </p:cNvPr>
          <p:cNvSpPr>
            <a:spLocks noGrp="1"/>
          </p:cNvSpPr>
          <p:nvPr>
            <p:ph idx="1"/>
          </p:nvPr>
        </p:nvSpPr>
        <p:spPr/>
        <p:txBody>
          <a:bodyPr/>
          <a:lstStyle/>
          <a:p>
            <a:r>
              <a:rPr lang="en-US" sz="2400" b="1" dirty="0"/>
              <a:t>Fall 2020 </a:t>
            </a:r>
            <a:r>
              <a:rPr lang="en-US" sz="2400" dirty="0"/>
              <a:t>– ASCCC Resolutions:</a:t>
            </a:r>
          </a:p>
          <a:p>
            <a:pPr lvl="1"/>
            <a:r>
              <a:rPr lang="en-US" dirty="0"/>
              <a:t>F20 9.03 Ethnic Studies Graduation Requirement</a:t>
            </a:r>
          </a:p>
          <a:p>
            <a:pPr lvl="1"/>
            <a:r>
              <a:rPr lang="en-US" dirty="0"/>
              <a:t>F20 9.04 Clarify and Strengthen the Ethnic Studies General Education Requirement</a:t>
            </a:r>
          </a:p>
          <a:p>
            <a:r>
              <a:rPr lang="en-US" sz="2400" b="1" dirty="0"/>
              <a:t>Spring 2021 </a:t>
            </a:r>
            <a:r>
              <a:rPr lang="en-US" sz="2400" dirty="0"/>
              <a:t>– Ethnic Studies Faculty engaged with a Discipline Input Group to discuss moving Ethnic Studies from Social Justice Studies</a:t>
            </a:r>
          </a:p>
          <a:p>
            <a:r>
              <a:rPr lang="en-US" sz="2400" b="1" dirty="0"/>
              <a:t>Spring 2021 </a:t>
            </a:r>
            <a:r>
              <a:rPr lang="en-US" sz="2400" dirty="0"/>
              <a:t>– ASCCC Resolution:</a:t>
            </a:r>
          </a:p>
          <a:p>
            <a:pPr lvl="1"/>
            <a:r>
              <a:rPr lang="en-US" dirty="0"/>
              <a:t>S21 9.02 Develop a Rubric for Ethnic Studies Courses and Ethnic Studies Competencies</a:t>
            </a:r>
          </a:p>
          <a:p>
            <a:r>
              <a:rPr lang="en-US" sz="2400" b="1" dirty="0"/>
              <a:t>July 2021 </a:t>
            </a:r>
            <a:r>
              <a:rPr lang="en-US" sz="2400" dirty="0"/>
              <a:t>– Title 5 Regulations approved by the Board of Governors to require a 3-unit, transfer level Ethnic Studies for the associate degree</a:t>
            </a:r>
          </a:p>
        </p:txBody>
      </p:sp>
    </p:spTree>
    <p:extLst>
      <p:ext uri="{BB962C8B-B14F-4D97-AF65-F5344CB8AC3E}">
        <p14:creationId xmlns:p14="http://schemas.microsoft.com/office/powerpoint/2010/main" val="128479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4D6C-CF7C-0B4F-A0AC-95DB4F26C0ED}"/>
              </a:ext>
            </a:extLst>
          </p:cNvPr>
          <p:cNvSpPr>
            <a:spLocks noGrp="1"/>
          </p:cNvSpPr>
          <p:nvPr>
            <p:ph type="title"/>
          </p:nvPr>
        </p:nvSpPr>
        <p:spPr/>
        <p:txBody>
          <a:bodyPr/>
          <a:lstStyle/>
          <a:p>
            <a:r>
              <a:rPr lang="en-US" dirty="0"/>
              <a:t>Status of Core Competencies continued</a:t>
            </a:r>
          </a:p>
        </p:txBody>
      </p:sp>
      <p:sp>
        <p:nvSpPr>
          <p:cNvPr id="3" name="Content Placeholder 2">
            <a:extLst>
              <a:ext uri="{FF2B5EF4-FFF2-40B4-BE49-F238E27FC236}">
                <a16:creationId xmlns:a16="http://schemas.microsoft.com/office/drawing/2014/main" id="{8231E43D-7EB4-3844-988D-77133924E608}"/>
              </a:ext>
            </a:extLst>
          </p:cNvPr>
          <p:cNvSpPr>
            <a:spLocks noGrp="1"/>
          </p:cNvSpPr>
          <p:nvPr>
            <p:ph idx="1"/>
          </p:nvPr>
        </p:nvSpPr>
        <p:spPr/>
        <p:txBody>
          <a:bodyPr>
            <a:normAutofit lnSpcReduction="10000"/>
          </a:bodyPr>
          <a:lstStyle/>
          <a:p>
            <a:r>
              <a:rPr lang="en-US" sz="2000" b="1" dirty="0"/>
              <a:t>Spring/Fall 2022 </a:t>
            </a:r>
            <a:r>
              <a:rPr lang="en-US" sz="2000" dirty="0"/>
              <a:t>– Ethnic Studies Core Competencies drafted</a:t>
            </a:r>
          </a:p>
          <a:p>
            <a:pPr lvl="1"/>
            <a:r>
              <a:rPr lang="en-US" sz="2000" dirty="0"/>
              <a:t>Recommended the TMC/C-ID process for approving and housing </a:t>
            </a:r>
          </a:p>
          <a:p>
            <a:pPr lvl="1"/>
            <a:r>
              <a:rPr lang="en-US" sz="2000" dirty="0"/>
              <a:t>ASCCC reconstituted Model Curriculum Workgroup</a:t>
            </a:r>
          </a:p>
          <a:p>
            <a:r>
              <a:rPr lang="en-US" sz="2000" b="1" dirty="0"/>
              <a:t>Spring 2023 </a:t>
            </a:r>
            <a:r>
              <a:rPr lang="en-US" sz="2000" dirty="0"/>
              <a:t>– Ethnic Studies Core Competencies forwarded to Faculty Discipline Review Group for Recommendations (reflects work done by CSU and UC Ethnic Studies groups:</a:t>
            </a:r>
          </a:p>
          <a:p>
            <a:pPr lvl="1"/>
            <a:r>
              <a:rPr lang="en-US" sz="2000" dirty="0"/>
              <a:t>Core Competencies to be housed in C-ID</a:t>
            </a:r>
          </a:p>
          <a:p>
            <a:pPr lvl="1"/>
            <a:r>
              <a:rPr lang="en-US" sz="2000" dirty="0"/>
              <a:t>Adopt the Core Competencies</a:t>
            </a:r>
          </a:p>
          <a:p>
            <a:pPr lvl="1"/>
            <a:r>
              <a:rPr lang="en-US" sz="2000" dirty="0"/>
              <a:t>Competencies  need to be applied and found in Ethnic Studies TMCs</a:t>
            </a:r>
          </a:p>
          <a:p>
            <a:pPr lvl="1"/>
            <a:r>
              <a:rPr lang="en-US" sz="2000" dirty="0"/>
              <a:t>3 of 5 Competencies must be adopted in course</a:t>
            </a:r>
          </a:p>
          <a:p>
            <a:pPr lvl="1"/>
            <a:r>
              <a:rPr lang="en-US" sz="2000" dirty="0"/>
              <a:t>Separate from CSU and UC competencies</a:t>
            </a:r>
            <a:endParaRPr lang="en-US" sz="2200" dirty="0"/>
          </a:p>
          <a:p>
            <a:pPr lvl="1"/>
            <a:r>
              <a:rPr lang="en-US" sz="2200" dirty="0"/>
              <a:t>FDRG Recommendations approved by Model Curriculum Workgroup (MCW)</a:t>
            </a:r>
          </a:p>
          <a:p>
            <a:pPr lvl="1"/>
            <a:r>
              <a:rPr lang="en-US" sz="2200" dirty="0"/>
              <a:t>CCC Core Competencies can be found on the C-ID website </a:t>
            </a:r>
            <a:r>
              <a:rPr lang="en-US" sz="2200" dirty="0">
                <a:hlinkClick r:id="rId2"/>
              </a:rPr>
              <a:t>here</a:t>
            </a:r>
            <a:endParaRPr lang="en-US" sz="2200" dirty="0"/>
          </a:p>
        </p:txBody>
      </p:sp>
    </p:spTree>
    <p:extLst>
      <p:ext uri="{BB962C8B-B14F-4D97-AF65-F5344CB8AC3E}">
        <p14:creationId xmlns:p14="http://schemas.microsoft.com/office/powerpoint/2010/main" val="354980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0776-F14A-A946-8BEA-D84C610F78B6}"/>
              </a:ext>
            </a:extLst>
          </p:cNvPr>
          <p:cNvSpPr>
            <a:spLocks noGrp="1"/>
          </p:cNvSpPr>
          <p:nvPr>
            <p:ph type="title"/>
          </p:nvPr>
        </p:nvSpPr>
        <p:spPr/>
        <p:txBody>
          <a:bodyPr/>
          <a:lstStyle/>
          <a:p>
            <a:r>
              <a:rPr lang="en-US" dirty="0"/>
              <a:t>Status of Title 5 and Proposed Changes</a:t>
            </a:r>
          </a:p>
        </p:txBody>
      </p:sp>
      <p:sp>
        <p:nvSpPr>
          <p:cNvPr id="3" name="Content Placeholder 2">
            <a:extLst>
              <a:ext uri="{FF2B5EF4-FFF2-40B4-BE49-F238E27FC236}">
                <a16:creationId xmlns:a16="http://schemas.microsoft.com/office/drawing/2014/main" id="{CBAD215E-C29E-DF4B-A5B0-64E8785DC6FF}"/>
              </a:ext>
            </a:extLst>
          </p:cNvPr>
          <p:cNvSpPr>
            <a:spLocks noGrp="1"/>
          </p:cNvSpPr>
          <p:nvPr>
            <p:ph idx="1"/>
          </p:nvPr>
        </p:nvSpPr>
        <p:spPr>
          <a:xfrm>
            <a:off x="838200" y="2415993"/>
            <a:ext cx="10515600" cy="3905294"/>
          </a:xfrm>
        </p:spPr>
        <p:txBody>
          <a:bodyPr>
            <a:noAutofit/>
          </a:bodyPr>
          <a:lstStyle/>
          <a:p>
            <a:r>
              <a:rPr lang="en-US" sz="1800" b="1" dirty="0">
                <a:solidFill>
                  <a:schemeClr val="tx1"/>
                </a:solidFill>
                <a:latin typeface="+mn-lt"/>
                <a:ea typeface="+mn-ea"/>
              </a:rPr>
              <a:t>July 2021 </a:t>
            </a:r>
            <a:r>
              <a:rPr lang="en-US" sz="1800" dirty="0">
                <a:solidFill>
                  <a:schemeClr val="tx1"/>
                </a:solidFill>
                <a:latin typeface="+mn-lt"/>
                <a:ea typeface="+mn-ea"/>
              </a:rPr>
              <a:t>– Title 5 Regulations approved by the Board of Governors to require a 3-unit, transfer level Ethnic Studies for the associate degree </a:t>
            </a:r>
            <a:r>
              <a:rPr lang="en-US" sz="1800" b="0" i="1" u="none" strike="noStrike" dirty="0">
                <a:solidFill>
                  <a:schemeClr val="tx1"/>
                </a:solidFill>
                <a:effectLst/>
                <a:latin typeface="+mn-lt"/>
                <a:ea typeface="+mn-ea"/>
              </a:rPr>
              <a:t>(3) Satisfactory completion of a transfer-level course (minimum of three semester units or four quarter units) in ethnic studies. This requirement may be satisfied by obtaining a satisfactory grade in a course in ethnic studies taught in or on behalf of other departments and disciplines. (title 5 § 55063)</a:t>
            </a:r>
            <a:r>
              <a:rPr lang="en-US" sz="1800" dirty="0">
                <a:solidFill>
                  <a:schemeClr val="tx1"/>
                </a:solidFill>
                <a:latin typeface="+mn-lt"/>
                <a:ea typeface="+mn-ea"/>
              </a:rPr>
              <a:t> </a:t>
            </a:r>
          </a:p>
          <a:p>
            <a:r>
              <a:rPr lang="en-US" sz="1800" b="1" i="1" u="none" strike="noStrike" dirty="0">
                <a:solidFill>
                  <a:schemeClr val="tx1"/>
                </a:solidFill>
                <a:effectLst/>
                <a:latin typeface="+mn-lt"/>
                <a:ea typeface="+mn-ea"/>
              </a:rPr>
              <a:t>Note this is a graduation requirement</a:t>
            </a:r>
            <a:r>
              <a:rPr lang="en-US" sz="1800" b="1" i="1" dirty="0">
                <a:solidFill>
                  <a:schemeClr val="tx1"/>
                </a:solidFill>
                <a:latin typeface="+mn-lt"/>
                <a:ea typeface="+mn-ea"/>
              </a:rPr>
              <a:t> that </a:t>
            </a:r>
            <a:r>
              <a:rPr lang="en-US" sz="1800" b="1" i="1" u="none" strike="noStrike" dirty="0">
                <a:solidFill>
                  <a:schemeClr val="tx1"/>
                </a:solidFill>
                <a:effectLst/>
                <a:latin typeface="+mn-lt"/>
                <a:ea typeface="+mn-ea"/>
              </a:rPr>
              <a:t>can also be used to fulfill  GE requirements.</a:t>
            </a:r>
          </a:p>
          <a:p>
            <a:pPr marL="0"/>
            <a:endParaRPr lang="en-US" sz="1800" b="0" i="0" u="none" strike="noStrike" dirty="0">
              <a:solidFill>
                <a:schemeClr val="tx1"/>
              </a:solidFill>
              <a:effectLst/>
              <a:latin typeface="+mn-lt"/>
              <a:ea typeface="+mn-ea"/>
            </a:endParaRPr>
          </a:p>
          <a:p>
            <a:r>
              <a:rPr lang="en-US" sz="1800" b="1" dirty="0">
                <a:solidFill>
                  <a:schemeClr val="tx1"/>
                </a:solidFill>
                <a:latin typeface="+mn-lt"/>
                <a:ea typeface="+mn-ea"/>
              </a:rPr>
              <a:t>Spring 2023 </a:t>
            </a:r>
            <a:r>
              <a:rPr lang="en-US" sz="1800" dirty="0">
                <a:solidFill>
                  <a:schemeClr val="tx1"/>
                </a:solidFill>
                <a:latin typeface="+mn-lt"/>
                <a:ea typeface="+mn-ea"/>
              </a:rPr>
              <a:t>— ASCCC Resolutions pertinent to Ethnic Studies</a:t>
            </a:r>
          </a:p>
          <a:p>
            <a:pPr lvl="1"/>
            <a:r>
              <a:rPr lang="en-US" sz="1800" dirty="0">
                <a:solidFill>
                  <a:schemeClr val="tx1"/>
                </a:solidFill>
                <a:latin typeface="+mn-lt"/>
                <a:ea typeface="+mn-ea"/>
              </a:rPr>
              <a:t>S23 6.07 Support Revised Title 5 Associate Degree Requirements</a:t>
            </a:r>
          </a:p>
          <a:p>
            <a:pPr lvl="1"/>
            <a:r>
              <a:rPr lang="en-US" sz="1800" dirty="0">
                <a:solidFill>
                  <a:schemeClr val="tx1"/>
                </a:solidFill>
                <a:latin typeface="+mn-lt"/>
                <a:ea typeface="+mn-ea"/>
              </a:rPr>
              <a:t>S23 7.08 Proposed Revision to Title 5, Section 55063 Minimum Requirements for the Associate Degree Ethnic Studies Requirement</a:t>
            </a:r>
          </a:p>
          <a:p>
            <a:pPr lvl="1"/>
            <a:r>
              <a:rPr lang="en-US" sz="1800" dirty="0">
                <a:solidFill>
                  <a:schemeClr val="tx1"/>
                </a:solidFill>
                <a:latin typeface="+mn-lt"/>
                <a:ea typeface="+mn-ea"/>
              </a:rPr>
              <a:t>S23 9.01 Assigning Ethnic Studies Courses only to Ethnic Studies Disciplines</a:t>
            </a:r>
          </a:p>
          <a:p>
            <a:pPr lvl="1"/>
            <a:r>
              <a:rPr lang="en-US" sz="1800" dirty="0">
                <a:solidFill>
                  <a:schemeClr val="tx1"/>
                </a:solidFill>
                <a:latin typeface="+mn-lt"/>
                <a:ea typeface="+mn-ea"/>
              </a:rPr>
              <a:t>S23 10.01 Disciplines List–Ethnic Studies</a:t>
            </a:r>
          </a:p>
        </p:txBody>
      </p:sp>
    </p:spTree>
    <p:extLst>
      <p:ext uri="{BB962C8B-B14F-4D97-AF65-F5344CB8AC3E}">
        <p14:creationId xmlns:p14="http://schemas.microsoft.com/office/powerpoint/2010/main" val="330015669"/>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1.pptx" id="{88D7356C-1BAF-0344-83D8-EF8EBFBD982B}" vid="{04DF4248-A906-6D4C-9CDB-891F4384ADB3}"/>
    </a:ext>
  </a:extLst>
</a:theme>
</file>

<file path=docProps/app.xml><?xml version="1.0" encoding="utf-8"?>
<Properties xmlns="http://schemas.openxmlformats.org/officeDocument/2006/extended-properties" xmlns:vt="http://schemas.openxmlformats.org/officeDocument/2006/docPropsVTypes">
  <Template>Office Theme</Template>
  <TotalTime>1600</TotalTime>
  <Words>1576</Words>
  <Application>Microsoft Office PowerPoint</Application>
  <PresentationFormat>Widescreen</PresentationFormat>
  <Paragraphs>114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Georgia</vt:lpstr>
      <vt:lpstr>Office Theme</vt:lpstr>
      <vt:lpstr>Ethnic Studies  California Community College Core Competencies</vt:lpstr>
      <vt:lpstr>Breakout Description</vt:lpstr>
      <vt:lpstr>Agenda</vt:lpstr>
      <vt:lpstr>What is Ethnic Studies?</vt:lpstr>
      <vt:lpstr>What Ethnic Studies IS NOT!</vt:lpstr>
      <vt:lpstr>Additionally, It Should Be Emphasized That…</vt:lpstr>
      <vt:lpstr>Status of Core Competencies</vt:lpstr>
      <vt:lpstr>Status of Core Competencies continued</vt:lpstr>
      <vt:lpstr>Status of Title 5 and Proposed Changes</vt:lpstr>
      <vt:lpstr>Proposed Title 5 Changes</vt:lpstr>
      <vt:lpstr>Proposed Changes to GE</vt:lpstr>
      <vt:lpstr>Establishing Ethnic Studies Departments</vt:lpstr>
      <vt:lpstr>Best Practices </vt:lpstr>
      <vt:lpstr>Coming Soon:  Ethnic Studies Funding Allocation </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Ethnic Studies  California Community College Core Competencies</dc:title>
  <dc:subject/>
  <dc:creator>Cheshire, Tamara C</dc:creator>
  <cp:keywords/>
  <dc:description/>
  <cp:lastModifiedBy>Kyoko Hatano</cp:lastModifiedBy>
  <cp:revision>7</cp:revision>
  <dcterms:created xsi:type="dcterms:W3CDTF">2023-06-27T16:43:36Z</dcterms:created>
  <dcterms:modified xsi:type="dcterms:W3CDTF">2023-07-15T13:07:01Z</dcterms:modified>
  <cp:category/>
</cp:coreProperties>
</file>