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57" r:id="rId3"/>
    <p:sldId id="314" r:id="rId4"/>
    <p:sldId id="282" r:id="rId5"/>
    <p:sldId id="287" r:id="rId6"/>
    <p:sldId id="308" r:id="rId7"/>
    <p:sldId id="315" r:id="rId8"/>
    <p:sldId id="291" r:id="rId9"/>
    <p:sldId id="309" r:id="rId10"/>
    <p:sldId id="301" r:id="rId11"/>
    <p:sldId id="304" r:id="rId12"/>
    <p:sldId id="307" r:id="rId13"/>
    <p:sldId id="305" r:id="rId14"/>
    <p:sldId id="310" r:id="rId15"/>
    <p:sldId id="303" r:id="rId16"/>
    <p:sldId id="311" r:id="rId17"/>
    <p:sldId id="300" r:id="rId18"/>
    <p:sldId id="312" r:id="rId19"/>
    <p:sldId id="302" r:id="rId20"/>
    <p:sldId id="313" r:id="rId21"/>
    <p:sldId id="306"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714F5-7D15-6845-88F3-0ED9F5637723}" v="97" dt="2023-07-10T22:56:04.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p:restoredTop sz="95905"/>
  </p:normalViewPr>
  <p:slideViewPr>
    <p:cSldViewPr snapToGrid="0">
      <p:cViewPr>
        <p:scale>
          <a:sx n="97" d="100"/>
          <a:sy n="97" d="100"/>
        </p:scale>
        <p:origin x="136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(1-9)</a:t>
            </a:r>
          </a:p>
        </p:txBody>
      </p:sp>
      <p:sp>
        <p:nvSpPr>
          <p:cNvPr id="4" name="Slide Number Placeholder 3"/>
          <p:cNvSpPr>
            <a:spLocks noGrp="1"/>
          </p:cNvSpPr>
          <p:nvPr>
            <p:ph type="sldNum" sz="quarter" idx="5"/>
          </p:nvPr>
        </p:nvSpPr>
        <p:spPr/>
        <p:txBody>
          <a:bodyPr/>
          <a:lstStyle/>
          <a:p>
            <a:fld id="{7FEC4B0C-5749-AE40-B065-8023492451D3}" type="slidenum">
              <a:rPr lang="en-US" smtClean="0"/>
              <a:t>1</a:t>
            </a:fld>
            <a:endParaRPr lang="en-US"/>
          </a:p>
        </p:txBody>
      </p:sp>
    </p:spTree>
    <p:extLst>
      <p:ext uri="{BB962C8B-B14F-4D97-AF65-F5344CB8AC3E}">
        <p14:creationId xmlns:p14="http://schemas.microsoft.com/office/powerpoint/2010/main" val="313458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and Tram will add content</a:t>
            </a:r>
          </a:p>
        </p:txBody>
      </p:sp>
      <p:sp>
        <p:nvSpPr>
          <p:cNvPr id="4" name="Slide Number Placeholder 3"/>
          <p:cNvSpPr>
            <a:spLocks noGrp="1"/>
          </p:cNvSpPr>
          <p:nvPr>
            <p:ph type="sldNum" sz="quarter" idx="5"/>
          </p:nvPr>
        </p:nvSpPr>
        <p:spPr/>
        <p:txBody>
          <a:bodyPr/>
          <a:lstStyle/>
          <a:p>
            <a:fld id="{7FEC4B0C-5749-AE40-B065-8023492451D3}" type="slidenum">
              <a:rPr lang="en-US" smtClean="0"/>
              <a:t>21</a:t>
            </a:fld>
            <a:endParaRPr lang="en-US"/>
          </a:p>
        </p:txBody>
      </p:sp>
    </p:spTree>
    <p:extLst>
      <p:ext uri="{BB962C8B-B14F-4D97-AF65-F5344CB8AC3E}">
        <p14:creationId xmlns:p14="http://schemas.microsoft.com/office/powerpoint/2010/main" val="260690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(10 – 13)</a:t>
            </a:r>
          </a:p>
        </p:txBody>
      </p:sp>
      <p:sp>
        <p:nvSpPr>
          <p:cNvPr id="4" name="Slide Number Placeholder 3"/>
          <p:cNvSpPr>
            <a:spLocks noGrp="1"/>
          </p:cNvSpPr>
          <p:nvPr>
            <p:ph type="sldNum" sz="quarter" idx="5"/>
          </p:nvPr>
        </p:nvSpPr>
        <p:spPr/>
        <p:txBody>
          <a:bodyPr/>
          <a:lstStyle/>
          <a:p>
            <a:fld id="{7FEC4B0C-5749-AE40-B065-8023492451D3}" type="slidenum">
              <a:rPr lang="en-US" smtClean="0"/>
              <a:t>10</a:t>
            </a:fld>
            <a:endParaRPr lang="en-US"/>
          </a:p>
        </p:txBody>
      </p:sp>
    </p:spTree>
    <p:extLst>
      <p:ext uri="{BB962C8B-B14F-4D97-AF65-F5344CB8AC3E}">
        <p14:creationId xmlns:p14="http://schemas.microsoft.com/office/powerpoint/2010/main" val="160680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will add content</a:t>
            </a:r>
          </a:p>
        </p:txBody>
      </p:sp>
      <p:sp>
        <p:nvSpPr>
          <p:cNvPr id="4" name="Slide Number Placeholder 3"/>
          <p:cNvSpPr>
            <a:spLocks noGrp="1"/>
          </p:cNvSpPr>
          <p:nvPr>
            <p:ph type="sldNum" sz="quarter" idx="5"/>
          </p:nvPr>
        </p:nvSpPr>
        <p:spPr/>
        <p:txBody>
          <a:bodyPr/>
          <a:lstStyle/>
          <a:p>
            <a:fld id="{7FEC4B0C-5749-AE40-B065-8023492451D3}" type="slidenum">
              <a:rPr lang="en-US" smtClean="0"/>
              <a:t>11</a:t>
            </a:fld>
            <a:endParaRPr lang="en-US"/>
          </a:p>
        </p:txBody>
      </p:sp>
    </p:spTree>
    <p:extLst>
      <p:ext uri="{BB962C8B-B14F-4D97-AF65-F5344CB8AC3E}">
        <p14:creationId xmlns:p14="http://schemas.microsoft.com/office/powerpoint/2010/main" val="391943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 all districts</a:t>
            </a:r>
          </a:p>
        </p:txBody>
      </p:sp>
      <p:sp>
        <p:nvSpPr>
          <p:cNvPr id="4" name="Slide Number Placeholder 3"/>
          <p:cNvSpPr>
            <a:spLocks noGrp="1"/>
          </p:cNvSpPr>
          <p:nvPr>
            <p:ph type="sldNum" sz="quarter" idx="5"/>
          </p:nvPr>
        </p:nvSpPr>
        <p:spPr/>
        <p:txBody>
          <a:bodyPr/>
          <a:lstStyle/>
          <a:p>
            <a:fld id="{7FEC4B0C-5749-AE40-B065-8023492451D3}" type="slidenum">
              <a:rPr lang="en-US" smtClean="0"/>
              <a:t>12</a:t>
            </a:fld>
            <a:endParaRPr lang="en-US"/>
          </a:p>
        </p:txBody>
      </p:sp>
    </p:spTree>
    <p:extLst>
      <p:ext uri="{BB962C8B-B14F-4D97-AF65-F5344CB8AC3E}">
        <p14:creationId xmlns:p14="http://schemas.microsoft.com/office/powerpoint/2010/main" val="419220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will add </a:t>
            </a:r>
            <a:r>
              <a:rPr lang="en-US" dirty="0" err="1"/>
              <a:t>datamart</a:t>
            </a:r>
            <a:r>
              <a:rPr lang="en-US" dirty="0"/>
              <a:t> screenshot</a:t>
            </a:r>
          </a:p>
          <a:p>
            <a:r>
              <a:rPr lang="en-US" dirty="0"/>
              <a:t>Add example of PT schedule map </a:t>
            </a:r>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65200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Tram (14– 17)</a:t>
            </a:r>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214099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5"/>
          </p:nvPr>
        </p:nvSpPr>
        <p:spPr/>
        <p:txBody>
          <a:bodyPr/>
          <a:lstStyle/>
          <a:p>
            <a:fld id="{7FEC4B0C-5749-AE40-B065-8023492451D3}" type="slidenum">
              <a:rPr lang="en-US" smtClean="0"/>
              <a:t>18</a:t>
            </a:fld>
            <a:endParaRPr lang="en-US"/>
          </a:p>
        </p:txBody>
      </p:sp>
    </p:spTree>
    <p:extLst>
      <p:ext uri="{BB962C8B-B14F-4D97-AF65-F5344CB8AC3E}">
        <p14:creationId xmlns:p14="http://schemas.microsoft.com/office/powerpoint/2010/main" val="203208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Tram</a:t>
            </a:r>
          </a:p>
        </p:txBody>
      </p:sp>
      <p:sp>
        <p:nvSpPr>
          <p:cNvPr id="4" name="Slide Number Placeholder 3"/>
          <p:cNvSpPr>
            <a:spLocks noGrp="1"/>
          </p:cNvSpPr>
          <p:nvPr>
            <p:ph type="sldNum" sz="quarter" idx="5"/>
          </p:nvPr>
        </p:nvSpPr>
        <p:spPr/>
        <p:txBody>
          <a:bodyPr/>
          <a:lstStyle/>
          <a:p>
            <a:fld id="{7FEC4B0C-5749-AE40-B065-8023492451D3}" type="slidenum">
              <a:rPr lang="en-US" smtClean="0"/>
              <a:t>19</a:t>
            </a:fld>
            <a:endParaRPr lang="en-US"/>
          </a:p>
        </p:txBody>
      </p:sp>
    </p:spTree>
    <p:extLst>
      <p:ext uri="{BB962C8B-B14F-4D97-AF65-F5344CB8AC3E}">
        <p14:creationId xmlns:p14="http://schemas.microsoft.com/office/powerpoint/2010/main" val="422258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(20 – 22)</a:t>
            </a:r>
          </a:p>
        </p:txBody>
      </p:sp>
      <p:sp>
        <p:nvSpPr>
          <p:cNvPr id="4" name="Slide Number Placeholder 3"/>
          <p:cNvSpPr>
            <a:spLocks noGrp="1"/>
          </p:cNvSpPr>
          <p:nvPr>
            <p:ph type="sldNum" sz="quarter" idx="5"/>
          </p:nvPr>
        </p:nvSpPr>
        <p:spPr/>
        <p:txBody>
          <a:bodyPr/>
          <a:lstStyle/>
          <a:p>
            <a:fld id="{7FEC4B0C-5749-AE40-B065-8023492451D3}" type="slidenum">
              <a:rPr lang="en-US" smtClean="0"/>
              <a:t>20</a:t>
            </a:fld>
            <a:endParaRPr lang="en-US"/>
          </a:p>
        </p:txBody>
      </p:sp>
    </p:spTree>
    <p:extLst>
      <p:ext uri="{BB962C8B-B14F-4D97-AF65-F5344CB8AC3E}">
        <p14:creationId xmlns:p14="http://schemas.microsoft.com/office/powerpoint/2010/main" val="4103976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8699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289203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7"/>
          <p:cNvSpPr/>
          <p:nvPr/>
        </p:nvSpPr>
        <p:spPr>
          <a:xfrm>
            <a:off x="0" y="0"/>
            <a:ext cx="12192000" cy="2355850"/>
          </a:xfrm>
          <a:prstGeom prst="rect">
            <a:avLst/>
          </a:prstGeom>
          <a:solidFill>
            <a:schemeClr val="dk1"/>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a:stretch/>
        </p:blipFill>
        <p:spPr>
          <a:xfrm rot="5400000">
            <a:off x="-12700" y="0"/>
            <a:ext cx="2354263" cy="2354263"/>
          </a:xfrm>
          <a:prstGeom prst="rect">
            <a:avLst/>
          </a:prstGeom>
          <a:noFill/>
          <a:ln>
            <a:noFill/>
          </a:ln>
        </p:spPr>
      </p:pic>
      <p:pic>
        <p:nvPicPr>
          <p:cNvPr id="18" name="Google Shape;18;p17"/>
          <p:cNvPicPr preferRelativeResize="0"/>
          <p:nvPr/>
        </p:nvPicPr>
        <p:blipFill rotWithShape="1">
          <a:blip r:embed="rId3">
            <a:alphaModFix/>
          </a:blip>
          <a:srcRect/>
          <a:stretch/>
        </p:blipFill>
        <p:spPr>
          <a:xfrm>
            <a:off x="830263" y="6376988"/>
            <a:ext cx="344487" cy="344487"/>
          </a:xfrm>
          <a:prstGeom prst="rect">
            <a:avLst/>
          </a:prstGeom>
          <a:noFill/>
          <a:ln>
            <a:noFill/>
          </a:ln>
        </p:spPr>
      </p:pic>
      <p:sp>
        <p:nvSpPr>
          <p:cNvPr id="19" name="Google Shape;19;p17"/>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20" name="Google Shape;20;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21" name="Google Shape;21;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926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under-construction-construction-sign-24080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ccpln.csod.com/ui/lms-learning-details/app/course/a6d78def-8f34-4ffd-929d-d8c8c2fed123?isCompletionRedirect=true&amp;loStatus=16&amp;regnum=1&amp;loId=a6d78def-8f34-4ffd-929d-d8c8c2fed123"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amp;ved=2ahUKEwjOuKL-nYWAAxXihu4BHZEUAhsQFnoECBsQAQ&amp;url=https%3A%2F%2Fwww.cccco.edu%2F-%2Fmedia%2FCCCCO-Website%2FCollege-Finance-and-Facilities%2FManuals%2FSAAM%2F2022%2Fcccco-saamreport-2022-a11y-Edit-100522.pdf%3Fla%3Den%26hash%3D3F93FCA3B1D9D3E55B0F5660A450C42000F6C43C&amp;usg=AOvVaw2gJhP4lIKNN3OwIW3-mJuN&amp;opi=89978449" TargetMode="External"/><Relationship Id="rId4" Type="http://schemas.openxmlformats.org/officeDocument/2006/relationships/hyperlink" Target="https://www.cccco.edu/About-Us/Vision-for-Succe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relationship-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Curriculum and the Schedule: Strategic Enrollment Management to Support Student Success </a:t>
            </a:r>
            <a:br>
              <a:rPr lang="en-US" dirty="0"/>
            </a:b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normAutofit/>
          </a:bodyPr>
          <a:lstStyle/>
          <a:p>
            <a:r>
              <a:rPr lang="en-US" dirty="0"/>
              <a:t>Sarah Harris, College of the Sequoias</a:t>
            </a:r>
          </a:p>
          <a:p>
            <a:r>
              <a:rPr lang="en-US" dirty="0"/>
              <a:t>Tram Vo-Kumamoto, Saddleback College, CCCCIO President</a:t>
            </a:r>
          </a:p>
          <a:p>
            <a:r>
              <a:rPr lang="en-US" dirty="0"/>
              <a:t>Eric Wada, Folsom Lake College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AA60-232D-B3B7-F886-54EBABE7EC7A}"/>
              </a:ext>
            </a:extLst>
          </p:cNvPr>
          <p:cNvSpPr>
            <a:spLocks noGrp="1"/>
          </p:cNvSpPr>
          <p:nvPr>
            <p:ph type="title"/>
          </p:nvPr>
        </p:nvSpPr>
        <p:spPr/>
        <p:txBody>
          <a:bodyPr/>
          <a:lstStyle/>
          <a:p>
            <a:r>
              <a:rPr lang="en-US" dirty="0"/>
              <a:t>Building the Schedule</a:t>
            </a:r>
          </a:p>
        </p:txBody>
      </p:sp>
      <p:sp>
        <p:nvSpPr>
          <p:cNvPr id="4" name="Text Placeholder 3">
            <a:extLst>
              <a:ext uri="{FF2B5EF4-FFF2-40B4-BE49-F238E27FC236}">
                <a16:creationId xmlns:a16="http://schemas.microsoft.com/office/drawing/2014/main" id="{205F3A11-B86E-CA5C-915D-49A8110B8D6F}"/>
              </a:ext>
            </a:extLst>
          </p:cNvPr>
          <p:cNvSpPr>
            <a:spLocks noGrp="1"/>
          </p:cNvSpPr>
          <p:nvPr>
            <p:ph type="body" sz="half" idx="2"/>
          </p:nvPr>
        </p:nvSpPr>
        <p:spPr/>
        <p:txBody>
          <a:bodyPr/>
          <a:lstStyle/>
          <a:p>
            <a:r>
              <a:rPr lang="en-US" dirty="0"/>
              <a:t>How are scheduling decisions made?</a:t>
            </a:r>
          </a:p>
        </p:txBody>
      </p:sp>
      <p:pic>
        <p:nvPicPr>
          <p:cNvPr id="8" name="Content Placeholder 7" descr="A yellow triangle &quot;under construction&quot; sign with black text and hammer and wrench">
            <a:extLst>
              <a:ext uri="{FF2B5EF4-FFF2-40B4-BE49-F238E27FC236}">
                <a16:creationId xmlns:a16="http://schemas.microsoft.com/office/drawing/2014/main" id="{58A6BADA-9B4E-7E0A-0F22-736DE63FC02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250656" y="1380331"/>
            <a:ext cx="5080000" cy="4572000"/>
          </a:xfrm>
        </p:spPr>
      </p:pic>
      <p:sp>
        <p:nvSpPr>
          <p:cNvPr id="5" name="Slide Number Placeholder 4">
            <a:extLst>
              <a:ext uri="{FF2B5EF4-FFF2-40B4-BE49-F238E27FC236}">
                <a16:creationId xmlns:a16="http://schemas.microsoft.com/office/drawing/2014/main" id="{F614FF25-3524-21CA-2CD8-74064CD67DAD}"/>
              </a:ext>
            </a:extLst>
          </p:cNvPr>
          <p:cNvSpPr>
            <a:spLocks noGrp="1"/>
          </p:cNvSpPr>
          <p:nvPr>
            <p:ph type="sldNum" sz="quarter" idx="4"/>
          </p:nvPr>
        </p:nvSpPr>
        <p:spPr/>
        <p:txBody>
          <a:bodyPr/>
          <a:lstStyle/>
          <a:p>
            <a:pPr>
              <a:defRPr/>
            </a:pPr>
            <a:fld id="{D8EA18C6-28F1-3B47-AF4F-AD518E9A6B5A}" type="slidenum">
              <a:rPr lang="en-US" altLang="en-US" smtClean="0"/>
              <a:pPr>
                <a:defRPr/>
              </a:pPr>
              <a:t>10</a:t>
            </a:fld>
            <a:endParaRPr lang="en-US" altLang="en-US"/>
          </a:p>
        </p:txBody>
      </p:sp>
    </p:spTree>
    <p:extLst>
      <p:ext uri="{BB962C8B-B14F-4D97-AF65-F5344CB8AC3E}">
        <p14:creationId xmlns:p14="http://schemas.microsoft.com/office/powerpoint/2010/main" val="46540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4485-70A2-4351-9753-4CD6C53BCECA}"/>
              </a:ext>
            </a:extLst>
          </p:cNvPr>
          <p:cNvSpPr>
            <a:spLocks noGrp="1"/>
          </p:cNvSpPr>
          <p:nvPr>
            <p:ph type="title"/>
          </p:nvPr>
        </p:nvSpPr>
        <p:spPr>
          <a:xfrm>
            <a:off x="1175657" y="365125"/>
            <a:ext cx="10178142" cy="1325563"/>
          </a:xfrm>
        </p:spPr>
        <p:txBody>
          <a:bodyPr anchor="ctr">
            <a:normAutofit/>
          </a:bodyPr>
          <a:lstStyle/>
          <a:p>
            <a:r>
              <a:rPr lang="en-US" dirty="0"/>
              <a:t>Priority Enrollment</a:t>
            </a:r>
          </a:p>
        </p:txBody>
      </p:sp>
      <p:sp>
        <p:nvSpPr>
          <p:cNvPr id="3" name="Content Placeholder 2">
            <a:extLst>
              <a:ext uri="{FF2B5EF4-FFF2-40B4-BE49-F238E27FC236}">
                <a16:creationId xmlns:a16="http://schemas.microsoft.com/office/drawing/2014/main" id="{339E9002-3ED7-8ABF-80BC-2BA9B7C67C63}"/>
              </a:ext>
            </a:extLst>
          </p:cNvPr>
          <p:cNvSpPr>
            <a:spLocks noGrp="1"/>
          </p:cNvSpPr>
          <p:nvPr>
            <p:ph sz="half" idx="1"/>
          </p:nvPr>
        </p:nvSpPr>
        <p:spPr>
          <a:xfrm>
            <a:off x="1175656" y="1825625"/>
            <a:ext cx="4950824" cy="4351338"/>
          </a:xfrm>
        </p:spPr>
        <p:txBody>
          <a:bodyPr vert="horz" lIns="91440" tIns="45720" rIns="91440" bIns="45720" rtlCol="0">
            <a:normAutofit/>
          </a:bodyPr>
          <a:lstStyle/>
          <a:p>
            <a:pPr>
              <a:spcBef>
                <a:spcPts val="0"/>
              </a:spcBef>
            </a:pPr>
            <a:r>
              <a:rPr lang="en-US" sz="1500" dirty="0"/>
              <a:t>Ed Code 66025:  priority registration for CalWORKs; EOPS; and current/former military, foster youth, homeless youth.  (Also see Title 5 58108)</a:t>
            </a:r>
          </a:p>
          <a:p>
            <a:pPr marL="0" indent="0">
              <a:spcBef>
                <a:spcPts val="0"/>
              </a:spcBef>
            </a:pPr>
            <a:endParaRPr lang="en-US" sz="1500" dirty="0"/>
          </a:p>
          <a:p>
            <a:pPr>
              <a:spcBef>
                <a:spcPts val="0"/>
              </a:spcBef>
            </a:pPr>
            <a:r>
              <a:rPr lang="en-US" sz="1500" dirty="0"/>
              <a:t>AB2881 (Berman, 2022) adds</a:t>
            </a:r>
            <a:r>
              <a:rPr lang="en-US" sz="1500" b="0" i="0" u="none" strike="noStrike" dirty="0">
                <a:effectLst/>
              </a:rPr>
              <a:t> </a:t>
            </a:r>
            <a:r>
              <a:rPr lang="en-US" sz="1500" dirty="0"/>
              <a:t>students who are </a:t>
            </a:r>
            <a:r>
              <a:rPr lang="en-US" sz="1500" b="0" i="0" u="none" strike="noStrike" dirty="0">
                <a:effectLst/>
              </a:rPr>
              <a:t>parents</a:t>
            </a:r>
            <a:endParaRPr lang="en-US" sz="1500" dirty="0"/>
          </a:p>
          <a:p>
            <a:pPr marL="457200" lvl="1">
              <a:spcBef>
                <a:spcPts val="0"/>
              </a:spcBef>
            </a:pPr>
            <a:r>
              <a:rPr lang="en-US" sz="1500" dirty="0"/>
              <a:t>Measure impact &amp; outcomes to assess student need.</a:t>
            </a:r>
          </a:p>
          <a:p>
            <a:pPr marL="457200" lvl="1">
              <a:spcBef>
                <a:spcPts val="0"/>
              </a:spcBef>
            </a:pPr>
            <a:r>
              <a:rPr lang="en-US" sz="1500" dirty="0"/>
              <a:t>Are courses available after the first enrollment window(s)?  Are those students with priority enrollment able to access the courses they need?</a:t>
            </a:r>
          </a:p>
          <a:p>
            <a:pPr marL="228600" lvl="1" indent="0">
              <a:spcBef>
                <a:spcPts val="0"/>
              </a:spcBef>
            </a:pPr>
            <a:endParaRPr lang="en-US" sz="1500" dirty="0"/>
          </a:p>
          <a:p>
            <a:pPr marL="0">
              <a:spcBef>
                <a:spcPts val="0"/>
              </a:spcBef>
            </a:pPr>
            <a:r>
              <a:rPr lang="en-US" sz="1500" dirty="0"/>
              <a:t>Local enrollment priority</a:t>
            </a:r>
          </a:p>
          <a:p>
            <a:pPr marL="457200" lvl="1">
              <a:spcBef>
                <a:spcPts val="0"/>
              </a:spcBef>
            </a:pPr>
            <a:r>
              <a:rPr lang="en-US" sz="1500" dirty="0"/>
              <a:t>Categories:  honors programs, athletes, learning communities, defining first-time students and local processes/criteria for first-time students to get priority registration.  Others?</a:t>
            </a:r>
          </a:p>
          <a:p>
            <a:pPr marL="0"/>
            <a:r>
              <a:rPr lang="en-US" sz="1500" dirty="0"/>
              <a:t>Are local priorities </a:t>
            </a:r>
            <a:r>
              <a:rPr lang="en-US" sz="1500" b="0" i="0" u="none" strike="noStrike" dirty="0">
                <a:effectLst/>
              </a:rPr>
              <a:t>IDEAA-focused</a:t>
            </a:r>
            <a:r>
              <a:rPr lang="en-US" sz="1500" dirty="0"/>
              <a:t>?  </a:t>
            </a:r>
            <a:endParaRPr lang="en-US" sz="1500" b="0" i="0" u="none" strike="noStrike" dirty="0">
              <a:effectLst/>
            </a:endParaRPr>
          </a:p>
          <a:p>
            <a:endParaRPr lang="en-US" sz="1500" dirty="0"/>
          </a:p>
        </p:txBody>
      </p:sp>
      <p:sp>
        <p:nvSpPr>
          <p:cNvPr id="4" name="Slide Number Placeholder 3">
            <a:extLst>
              <a:ext uri="{FF2B5EF4-FFF2-40B4-BE49-F238E27FC236}">
                <a16:creationId xmlns:a16="http://schemas.microsoft.com/office/drawing/2014/main" id="{9AA9FCAB-D186-4DC5-46E9-D020F0E01F36}"/>
              </a:ext>
            </a:extLst>
          </p:cNvPr>
          <p:cNvSpPr>
            <a:spLocks noGrp="1"/>
          </p:cNvSpPr>
          <p:nvPr>
            <p:ph type="sldNum" sz="quarter" idx="12"/>
          </p:nvPr>
        </p:nvSpPr>
        <p:spPr>
          <a:xfrm>
            <a:off x="8610600" y="6392046"/>
            <a:ext cx="2743200" cy="329429"/>
          </a:xfrm>
        </p:spPr>
        <p:txBody>
          <a:bodyPr anchor="ctr">
            <a:normAutofit/>
          </a:bodyPr>
          <a:lstStyle/>
          <a:p>
            <a:pPr>
              <a:spcAft>
                <a:spcPts val="600"/>
              </a:spcAft>
              <a:defRPr/>
            </a:pPr>
            <a:fld id="{576C9E23-81DC-524C-9AAF-31FE3F6CAB57}" type="slidenum">
              <a:rPr lang="en-US" altLang="en-US" smtClean="0"/>
              <a:pPr>
                <a:spcAft>
                  <a:spcPts val="600"/>
                </a:spcAft>
                <a:defRPr/>
              </a:pPr>
              <a:t>11</a:t>
            </a:fld>
            <a:endParaRPr lang="en-US" altLang="en-US"/>
          </a:p>
        </p:txBody>
      </p:sp>
      <p:pic>
        <p:nvPicPr>
          <p:cNvPr id="5" name="Picture 5" descr="A red traffic sign with white text that says &quot;Changed Priorities Ahead&quot;">
            <a:extLst>
              <a:ext uri="{FF2B5EF4-FFF2-40B4-BE49-F238E27FC236}">
                <a16:creationId xmlns:a16="http://schemas.microsoft.com/office/drawing/2014/main" id="{0693CD3B-41B3-8E40-8B7E-D88224E37E50}"/>
              </a:ext>
            </a:extLst>
          </p:cNvPr>
          <p:cNvPicPr>
            <a:picLocks noChangeAspect="1"/>
          </p:cNvPicPr>
          <p:nvPr/>
        </p:nvPicPr>
        <p:blipFill>
          <a:blip r:embed="rId3"/>
          <a:stretch>
            <a:fillRect/>
          </a:stretch>
        </p:blipFill>
        <p:spPr>
          <a:xfrm>
            <a:off x="6402975" y="2157112"/>
            <a:ext cx="4950824" cy="3688363"/>
          </a:xfrm>
          <a:prstGeom prst="rect">
            <a:avLst/>
          </a:prstGeom>
          <a:noFill/>
        </p:spPr>
      </p:pic>
    </p:spTree>
    <p:extLst>
      <p:ext uri="{BB962C8B-B14F-4D97-AF65-F5344CB8AC3E}">
        <p14:creationId xmlns:p14="http://schemas.microsoft.com/office/powerpoint/2010/main" val="222199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0DED-E7CC-BBF7-AD0A-60070D250A7F}"/>
              </a:ext>
            </a:extLst>
          </p:cNvPr>
          <p:cNvSpPr>
            <a:spLocks noGrp="1"/>
          </p:cNvSpPr>
          <p:nvPr>
            <p:ph type="title"/>
          </p:nvPr>
        </p:nvSpPr>
        <p:spPr/>
        <p:txBody>
          <a:bodyPr>
            <a:normAutofit/>
          </a:bodyPr>
          <a:lstStyle/>
          <a:p>
            <a:pPr>
              <a:spcBef>
                <a:spcPts val="1000"/>
              </a:spcBef>
            </a:pPr>
            <a:r>
              <a:rPr lang="en-US" dirty="0"/>
              <a:t>Data Mart:  State FT/PT Report from F'21-S'22</a:t>
            </a:r>
            <a:br>
              <a:rPr lang="en-US" dirty="0"/>
            </a:br>
            <a:r>
              <a:rPr lang="en-US" sz="2400" dirty="0">
                <a:solidFill>
                  <a:srgbClr val="000000"/>
                </a:solidFill>
                <a:latin typeface="Arial"/>
                <a:cs typeface="Arial"/>
              </a:rPr>
              <a:t>Guided Pathways program maps that serve student needs</a:t>
            </a:r>
          </a:p>
        </p:txBody>
      </p:sp>
      <p:pic>
        <p:nvPicPr>
          <p:cNvPr id="8" name="Picture 8" descr="A screenshot of a data sheet from Data Mart showing the student counts in Fall 2021 and Spring 2022 along with the number of units students enroll in broken down by categories (under 3 units, 3.0-5.9 units, 6.0-8.9 units, 9.0-11.9 units, 12.0-14.9 units, and 15+ units.  The highest percentage of students take 3.0-5.9 units per term (around 30-31%).  Only 8-9% of students enroll in 15+ units per term.">
            <a:extLst>
              <a:ext uri="{FF2B5EF4-FFF2-40B4-BE49-F238E27FC236}">
                <a16:creationId xmlns:a16="http://schemas.microsoft.com/office/drawing/2014/main" id="{22679593-FD57-C231-E453-F44CAA94365E}"/>
              </a:ext>
            </a:extLst>
          </p:cNvPr>
          <p:cNvPicPr>
            <a:picLocks noGrp="1" noChangeAspect="1"/>
          </p:cNvPicPr>
          <p:nvPr>
            <p:ph sz="half" idx="4294967295"/>
          </p:nvPr>
        </p:nvPicPr>
        <p:blipFill rotWithShape="1">
          <a:blip r:embed="rId3"/>
          <a:srcRect t="2577" r="-92"/>
          <a:stretch/>
        </p:blipFill>
        <p:spPr>
          <a:xfrm>
            <a:off x="889000" y="2020888"/>
            <a:ext cx="11303000" cy="3937000"/>
          </a:xfrm>
        </p:spPr>
      </p:pic>
      <p:sp>
        <p:nvSpPr>
          <p:cNvPr id="4" name="Slide Number Placeholder 3">
            <a:extLst>
              <a:ext uri="{FF2B5EF4-FFF2-40B4-BE49-F238E27FC236}">
                <a16:creationId xmlns:a16="http://schemas.microsoft.com/office/drawing/2014/main" id="{C12B7A70-125C-8D56-2552-979C7E860B31}"/>
              </a:ext>
            </a:extLst>
          </p:cNvPr>
          <p:cNvSpPr>
            <a:spLocks noGrp="1"/>
          </p:cNvSpPr>
          <p:nvPr>
            <p:ph type="sldNum" sz="quarter" idx="12"/>
          </p:nvPr>
        </p:nvSpPr>
        <p:spPr/>
        <p:txBody>
          <a:bodyPr/>
          <a:lstStyle/>
          <a:p>
            <a:pPr>
              <a:defRPr/>
            </a:pPr>
            <a:fld id="{576C9E23-81DC-524C-9AAF-31FE3F6CAB57}" type="slidenum">
              <a:rPr lang="en-US" altLang="en-US"/>
              <a:pPr>
                <a:defRPr/>
              </a:pPr>
              <a:t>12</a:t>
            </a:fld>
            <a:endParaRPr lang="en-US" altLang="en-US"/>
          </a:p>
        </p:txBody>
      </p:sp>
    </p:spTree>
    <p:extLst>
      <p:ext uri="{BB962C8B-B14F-4D97-AF65-F5344CB8AC3E}">
        <p14:creationId xmlns:p14="http://schemas.microsoft.com/office/powerpoint/2010/main" val="251726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611A-9595-05ED-B80D-7BFD42CF9003}"/>
              </a:ext>
            </a:extLst>
          </p:cNvPr>
          <p:cNvSpPr>
            <a:spLocks noGrp="1"/>
          </p:cNvSpPr>
          <p:nvPr>
            <p:ph type="title"/>
          </p:nvPr>
        </p:nvSpPr>
        <p:spPr/>
        <p:txBody>
          <a:bodyPr/>
          <a:lstStyle/>
          <a:p>
            <a:r>
              <a:rPr lang="en-US" dirty="0"/>
              <a:t>Data and Program Mapping</a:t>
            </a:r>
          </a:p>
        </p:txBody>
      </p:sp>
      <p:sp>
        <p:nvSpPr>
          <p:cNvPr id="3" name="Content Placeholder 2">
            <a:extLst>
              <a:ext uri="{FF2B5EF4-FFF2-40B4-BE49-F238E27FC236}">
                <a16:creationId xmlns:a16="http://schemas.microsoft.com/office/drawing/2014/main" id="{C11AAA09-CB0C-E823-E1AC-C32B3930968C}"/>
              </a:ext>
            </a:extLst>
          </p:cNvPr>
          <p:cNvSpPr>
            <a:spLocks noGrp="1"/>
          </p:cNvSpPr>
          <p:nvPr>
            <p:ph sz="half" idx="4294967295"/>
          </p:nvPr>
        </p:nvSpPr>
        <p:spPr>
          <a:xfrm>
            <a:off x="1175657" y="1798638"/>
            <a:ext cx="10079531" cy="4419600"/>
          </a:xfrm>
        </p:spPr>
        <p:txBody>
          <a:bodyPr vert="horz" lIns="91440" tIns="45720" rIns="91440" bIns="45720" rtlCol="0" anchor="t">
            <a:normAutofit/>
          </a:bodyPr>
          <a:lstStyle/>
          <a:p>
            <a:pPr marL="0"/>
            <a:r>
              <a:rPr lang="en-US" sz="2400" dirty="0">
                <a:solidFill>
                  <a:srgbClr val="000000"/>
                </a:solidFill>
                <a:cs typeface="Calibri"/>
              </a:rPr>
              <a:t>Why are students taking fewer than 15 units?</a:t>
            </a:r>
          </a:p>
          <a:p>
            <a:pPr marL="0"/>
            <a:r>
              <a:rPr lang="en-US" sz="2400" dirty="0">
                <a:solidFill>
                  <a:srgbClr val="000000"/>
                </a:solidFill>
                <a:cs typeface="Calibri"/>
              </a:rPr>
              <a:t>What are the consequences of taking fewer than 15 units per term?</a:t>
            </a:r>
          </a:p>
          <a:p>
            <a:pPr marL="457200" lvl="1"/>
            <a:r>
              <a:rPr lang="en-US" sz="2200" dirty="0">
                <a:solidFill>
                  <a:srgbClr val="000000"/>
                </a:solidFill>
                <a:cs typeface="Calibri"/>
              </a:rPr>
              <a:t>Transfer, financial aid, other supports with limited terms</a:t>
            </a:r>
          </a:p>
          <a:p>
            <a:pPr marL="0"/>
            <a:r>
              <a:rPr lang="en-US" sz="2400" dirty="0">
                <a:solidFill>
                  <a:srgbClr val="000000"/>
                </a:solidFill>
                <a:cs typeface="Calibri"/>
              </a:rPr>
              <a:t>How do we destigmatize</a:t>
            </a:r>
            <a:r>
              <a:rPr lang="en-US" sz="2400" b="0" i="0" u="none" strike="noStrike" dirty="0">
                <a:solidFill>
                  <a:srgbClr val="000000"/>
                </a:solidFill>
                <a:effectLst/>
                <a:cs typeface="Calibri"/>
              </a:rPr>
              <a:t> part-time status?</a:t>
            </a:r>
            <a:endParaRPr lang="en-US" sz="2400" dirty="0">
              <a:solidFill>
                <a:srgbClr val="000000"/>
              </a:solidFill>
              <a:cs typeface="Calibri"/>
            </a:endParaRPr>
          </a:p>
          <a:p>
            <a:pPr marL="0" marR="0" algn="l">
              <a:spcAft>
                <a:spcPts val="0"/>
              </a:spcAft>
              <a:buFont typeface="Arial" panose="020B0604020202020204" pitchFamily="34" charset="0"/>
              <a:buChar char="•"/>
            </a:pPr>
            <a:r>
              <a:rPr lang="en-US" sz="2400" dirty="0">
                <a:solidFill>
                  <a:srgbClr val="000000"/>
                </a:solidFill>
                <a:cs typeface="Calibri"/>
              </a:rPr>
              <a:t>Managing multiple timelines for students in schedule building</a:t>
            </a:r>
            <a:endParaRPr lang="en-US" sz="2400" b="0" i="0" u="none" strike="noStrike" dirty="0">
              <a:solidFill>
                <a:srgbClr val="000000"/>
              </a:solidFill>
              <a:effectLst/>
              <a:cs typeface="Calibri"/>
            </a:endParaRPr>
          </a:p>
          <a:p>
            <a:pPr marL="457200" lvl="1"/>
            <a:r>
              <a:rPr lang="en-US" sz="2200" dirty="0">
                <a:solidFill>
                  <a:srgbClr val="000000"/>
                </a:solidFill>
                <a:cs typeface="Calibri"/>
              </a:rPr>
              <a:t>Review and revise (as necessary) program maps that are student-facing.</a:t>
            </a:r>
          </a:p>
          <a:p>
            <a:endParaRPr lang="en-US" dirty="0">
              <a:cs typeface="Arial"/>
            </a:endParaRPr>
          </a:p>
        </p:txBody>
      </p:sp>
      <p:sp>
        <p:nvSpPr>
          <p:cNvPr id="4" name="Slide Number Placeholder 3">
            <a:extLst>
              <a:ext uri="{FF2B5EF4-FFF2-40B4-BE49-F238E27FC236}">
                <a16:creationId xmlns:a16="http://schemas.microsoft.com/office/drawing/2014/main" id="{9B741381-556A-0C66-290E-F038056EA206}"/>
              </a:ext>
            </a:extLst>
          </p:cNvPr>
          <p:cNvSpPr>
            <a:spLocks noGrp="1"/>
          </p:cNvSpPr>
          <p:nvPr>
            <p:ph type="sldNum" sz="quarter" idx="12"/>
          </p:nvPr>
        </p:nvSpPr>
        <p:spPr/>
        <p:txBody>
          <a:bodyPr/>
          <a:lstStyle/>
          <a:p>
            <a:pPr>
              <a:defRPr/>
            </a:pPr>
            <a:fld id="{576C9E23-81DC-524C-9AAF-31FE3F6CAB57}" type="slidenum">
              <a:rPr lang="en-US" altLang="en-US" smtClean="0"/>
              <a:pPr>
                <a:defRPr/>
              </a:pPr>
              <a:t>13</a:t>
            </a:fld>
            <a:endParaRPr lang="en-US" altLang="en-US"/>
          </a:p>
        </p:txBody>
      </p:sp>
    </p:spTree>
    <p:extLst>
      <p:ext uri="{BB962C8B-B14F-4D97-AF65-F5344CB8AC3E}">
        <p14:creationId xmlns:p14="http://schemas.microsoft.com/office/powerpoint/2010/main" val="394381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43F2-91A7-4655-B8E0-F110CF7E19EE}"/>
              </a:ext>
            </a:extLst>
          </p:cNvPr>
          <p:cNvSpPr>
            <a:spLocks noGrp="1"/>
          </p:cNvSpPr>
          <p:nvPr>
            <p:ph type="title"/>
          </p:nvPr>
        </p:nvSpPr>
        <p:spPr/>
        <p:txBody>
          <a:bodyPr/>
          <a:lstStyle/>
          <a:p>
            <a:r>
              <a:rPr lang="en-US" dirty="0"/>
              <a:t>Scheduling Basics: Know Your Stuff!</a:t>
            </a:r>
          </a:p>
        </p:txBody>
      </p:sp>
      <p:sp>
        <p:nvSpPr>
          <p:cNvPr id="4" name="Content Placeholder 3">
            <a:extLst>
              <a:ext uri="{FF2B5EF4-FFF2-40B4-BE49-F238E27FC236}">
                <a16:creationId xmlns:a16="http://schemas.microsoft.com/office/drawing/2014/main" id="{54BE2F37-4723-BB7B-1ACC-5B59FD74BCEC}"/>
              </a:ext>
            </a:extLst>
          </p:cNvPr>
          <p:cNvSpPr>
            <a:spLocks noGrp="1"/>
          </p:cNvSpPr>
          <p:nvPr>
            <p:ph idx="4294967295"/>
          </p:nvPr>
        </p:nvSpPr>
        <p:spPr>
          <a:xfrm>
            <a:off x="1175657" y="1779973"/>
            <a:ext cx="9060544" cy="4522787"/>
          </a:xfrm>
        </p:spPr>
        <p:txBody>
          <a:bodyPr>
            <a:normAutofit/>
          </a:bodyPr>
          <a:lstStyle/>
          <a:p>
            <a:r>
              <a:rPr lang="en-US" dirty="0"/>
              <a:t>Multi-variable (days, times, locations, modality, …)</a:t>
            </a:r>
          </a:p>
          <a:p>
            <a:r>
              <a:rPr lang="en-US" dirty="0"/>
              <a:t>Connection to Program maps</a:t>
            </a:r>
          </a:p>
          <a:p>
            <a:pPr lvl="1"/>
            <a:r>
              <a:rPr lang="en-US" dirty="0"/>
              <a:t>Are students able to follow the maps based on the schedule?</a:t>
            </a:r>
          </a:p>
          <a:p>
            <a:pPr lvl="1"/>
            <a:r>
              <a:rPr lang="en-US" dirty="0"/>
              <a:t>Are these maps accessible to students?</a:t>
            </a:r>
          </a:p>
          <a:p>
            <a:r>
              <a:rPr lang="en-US" dirty="0"/>
              <a:t>Know the connections between courses and programs</a:t>
            </a:r>
          </a:p>
          <a:p>
            <a:pPr lvl="1"/>
            <a:r>
              <a:rPr lang="en-US" dirty="0"/>
              <a:t>Prerequisites, sequences, and more!</a:t>
            </a:r>
          </a:p>
          <a:p>
            <a:r>
              <a:rPr lang="en-US" dirty="0"/>
              <a:t>Realities</a:t>
            </a:r>
          </a:p>
          <a:p>
            <a:pPr lvl="1"/>
            <a:r>
              <a:rPr lang="en-US" dirty="0"/>
              <a:t>Limited classrooms</a:t>
            </a:r>
          </a:p>
          <a:p>
            <a:pPr lvl="1"/>
            <a:r>
              <a:rPr lang="en-US" dirty="0"/>
              <a:t>Student preferences for modality</a:t>
            </a:r>
          </a:p>
          <a:p>
            <a:pPr lvl="1"/>
            <a:r>
              <a:rPr lang="en-US" dirty="0"/>
              <a:t>Budget constraints</a:t>
            </a:r>
          </a:p>
          <a:p>
            <a:endParaRPr lang="en-US" dirty="0"/>
          </a:p>
          <a:p>
            <a:endParaRPr lang="en-US" dirty="0"/>
          </a:p>
        </p:txBody>
      </p:sp>
      <p:sp>
        <p:nvSpPr>
          <p:cNvPr id="5" name="Slide Number Placeholder 4">
            <a:extLst>
              <a:ext uri="{FF2B5EF4-FFF2-40B4-BE49-F238E27FC236}">
                <a16:creationId xmlns:a16="http://schemas.microsoft.com/office/drawing/2014/main" id="{CBB0B3F6-7906-8A06-A91D-985A5ED5422B}"/>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102088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B605-E261-A6C0-F7FC-A460B09E14FA}"/>
              </a:ext>
            </a:extLst>
          </p:cNvPr>
          <p:cNvSpPr>
            <a:spLocks noGrp="1"/>
          </p:cNvSpPr>
          <p:nvPr>
            <p:ph type="title"/>
          </p:nvPr>
        </p:nvSpPr>
        <p:spPr/>
        <p:txBody>
          <a:bodyPr/>
          <a:lstStyle/>
          <a:p>
            <a:r>
              <a:rPr lang="en-US" dirty="0"/>
              <a:t>Strategic Enrollment Management</a:t>
            </a:r>
          </a:p>
        </p:txBody>
      </p:sp>
      <p:sp>
        <p:nvSpPr>
          <p:cNvPr id="3" name="Content Placeholder 2">
            <a:extLst>
              <a:ext uri="{FF2B5EF4-FFF2-40B4-BE49-F238E27FC236}">
                <a16:creationId xmlns:a16="http://schemas.microsoft.com/office/drawing/2014/main" id="{467D32E1-B520-B96D-EAB4-E7A0A6E1308B}"/>
              </a:ext>
            </a:extLst>
          </p:cNvPr>
          <p:cNvSpPr>
            <a:spLocks noGrp="1"/>
          </p:cNvSpPr>
          <p:nvPr>
            <p:ph sz="half" idx="1"/>
          </p:nvPr>
        </p:nvSpPr>
        <p:spPr/>
        <p:txBody>
          <a:bodyPr>
            <a:normAutofit fontScale="92500"/>
          </a:bodyPr>
          <a:lstStyle/>
          <a:p>
            <a:r>
              <a:rPr lang="en-US" dirty="0"/>
              <a:t>Strategic Enrollment Management (SEM) is a holistic concept and a process that enables the fulfillment of an institution’s mission and its students’ educational goals. […] SEM includes a future-oriented vision and is adaptable to the changing environment. (Definition from the Vision Resource Center Introduction to SEM)</a:t>
            </a:r>
          </a:p>
          <a:p>
            <a:r>
              <a:rPr lang="en-US" dirty="0"/>
              <a:t>Follows a student from pre-enrollment through completion</a:t>
            </a:r>
          </a:p>
          <a:p>
            <a:r>
              <a:rPr lang="en-US" dirty="0"/>
              <a:t>Incudes recruitment, student support services, and various interventions</a:t>
            </a:r>
          </a:p>
        </p:txBody>
      </p:sp>
      <p:sp>
        <p:nvSpPr>
          <p:cNvPr id="4" name="Slide Number Placeholder 3">
            <a:extLst>
              <a:ext uri="{FF2B5EF4-FFF2-40B4-BE49-F238E27FC236}">
                <a16:creationId xmlns:a16="http://schemas.microsoft.com/office/drawing/2014/main" id="{014846EE-1467-7246-138C-EC630800F59F}"/>
              </a:ext>
            </a:extLst>
          </p:cNvPr>
          <p:cNvSpPr>
            <a:spLocks noGrp="1"/>
          </p:cNvSpPr>
          <p:nvPr>
            <p:ph type="sldNum" sz="quarter" idx="12"/>
          </p:nvPr>
        </p:nvSpPr>
        <p:spPr/>
        <p:txBody>
          <a:bodyPr/>
          <a:lstStyle/>
          <a:p>
            <a:pPr>
              <a:defRPr/>
            </a:pPr>
            <a:fld id="{576C9E23-81DC-524C-9AAF-31FE3F6CAB57}" type="slidenum">
              <a:rPr lang="en-US" altLang="en-US" smtClean="0"/>
              <a:pPr>
                <a:defRPr/>
              </a:pPr>
              <a:t>15</a:t>
            </a:fld>
            <a:endParaRPr lang="en-US" altLang="en-US"/>
          </a:p>
        </p:txBody>
      </p:sp>
      <p:pic>
        <p:nvPicPr>
          <p:cNvPr id="7" name="Content Placeholder 6" descr="A diagram of a student's career from recruitment to retention and degree/goal attainment. Diagram sources from the CCC Vision Resource Center Introduction to SEM.">
            <a:extLst>
              <a:ext uri="{FF2B5EF4-FFF2-40B4-BE49-F238E27FC236}">
                <a16:creationId xmlns:a16="http://schemas.microsoft.com/office/drawing/2014/main" id="{710AFFBC-A535-0868-4AAC-C6B26CA7A65F}"/>
              </a:ext>
            </a:extLst>
          </p:cNvPr>
          <p:cNvPicPr>
            <a:picLocks noGrp="1" noChangeAspect="1"/>
          </p:cNvPicPr>
          <p:nvPr>
            <p:ph sz="half" idx="13"/>
          </p:nvPr>
        </p:nvPicPr>
        <p:blipFill>
          <a:blip r:embed="rId2"/>
          <a:stretch>
            <a:fillRect/>
          </a:stretch>
        </p:blipFill>
        <p:spPr>
          <a:xfrm>
            <a:off x="6402387" y="1825625"/>
            <a:ext cx="4951412" cy="2754068"/>
          </a:xfrm>
          <a:ln>
            <a:solidFill>
              <a:schemeClr val="accent1"/>
            </a:solidFill>
          </a:ln>
        </p:spPr>
      </p:pic>
    </p:spTree>
    <p:extLst>
      <p:ext uri="{BB962C8B-B14F-4D97-AF65-F5344CB8AC3E}">
        <p14:creationId xmlns:p14="http://schemas.microsoft.com/office/powerpoint/2010/main" val="232481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CC08-731E-5D5F-AB68-25C28869934D}"/>
              </a:ext>
            </a:extLst>
          </p:cNvPr>
          <p:cNvSpPr>
            <a:spLocks noGrp="1"/>
          </p:cNvSpPr>
          <p:nvPr>
            <p:ph type="title"/>
          </p:nvPr>
        </p:nvSpPr>
        <p:spPr/>
        <p:txBody>
          <a:bodyPr>
            <a:normAutofit/>
          </a:bodyPr>
          <a:lstStyle/>
          <a:p>
            <a:r>
              <a:rPr lang="en-US" dirty="0"/>
              <a:t>Why Does a Course Belong in a Specific Semester?</a:t>
            </a:r>
          </a:p>
        </p:txBody>
      </p:sp>
      <p:sp>
        <p:nvSpPr>
          <p:cNvPr id="4" name="Content Placeholder 3">
            <a:extLst>
              <a:ext uri="{FF2B5EF4-FFF2-40B4-BE49-F238E27FC236}">
                <a16:creationId xmlns:a16="http://schemas.microsoft.com/office/drawing/2014/main" id="{925011B2-538B-EB5F-B600-0AC5AC426292}"/>
              </a:ext>
            </a:extLst>
          </p:cNvPr>
          <p:cNvSpPr>
            <a:spLocks noGrp="1"/>
          </p:cNvSpPr>
          <p:nvPr>
            <p:ph idx="4294967295"/>
          </p:nvPr>
        </p:nvSpPr>
        <p:spPr>
          <a:xfrm>
            <a:off x="1175657" y="1779973"/>
            <a:ext cx="9673771" cy="4522787"/>
          </a:xfrm>
        </p:spPr>
        <p:txBody>
          <a:bodyPr>
            <a:normAutofit/>
          </a:bodyPr>
          <a:lstStyle/>
          <a:p>
            <a:r>
              <a:rPr lang="en-US" dirty="0"/>
              <a:t>Is the course a prerequisite for other courses?</a:t>
            </a:r>
          </a:p>
          <a:p>
            <a:r>
              <a:rPr lang="en-US" dirty="0"/>
              <a:t>Does the course rigor require preparation?</a:t>
            </a:r>
          </a:p>
          <a:p>
            <a:r>
              <a:rPr lang="en-US" dirty="0"/>
              <a:t>Does the course represent a milestone in student progress?</a:t>
            </a:r>
          </a:p>
          <a:p>
            <a:r>
              <a:rPr lang="en-US" dirty="0"/>
              <a:t>Can students use the course to pursue other majors within a meta major if they change major?</a:t>
            </a:r>
          </a:p>
          <a:p>
            <a:r>
              <a:rPr lang="en-US" dirty="0"/>
              <a:t>Is the course a hook course meant to engage student interest or vet suitability?</a:t>
            </a:r>
          </a:p>
          <a:p>
            <a:r>
              <a:rPr lang="en-US" dirty="0"/>
              <a:t>Does the course provide an important contribution to campus equity initiatives?</a:t>
            </a:r>
          </a:p>
          <a:p>
            <a:r>
              <a:rPr lang="en-US" dirty="0"/>
              <a:t>How does the timing/sequencing of the course address equity gaps?</a:t>
            </a:r>
          </a:p>
          <a:p>
            <a:endParaRPr lang="en-US" dirty="0"/>
          </a:p>
          <a:p>
            <a:endParaRPr lang="en-US" dirty="0"/>
          </a:p>
        </p:txBody>
      </p:sp>
      <p:sp>
        <p:nvSpPr>
          <p:cNvPr id="5" name="Slide Number Placeholder 4">
            <a:extLst>
              <a:ext uri="{FF2B5EF4-FFF2-40B4-BE49-F238E27FC236}">
                <a16:creationId xmlns:a16="http://schemas.microsoft.com/office/drawing/2014/main" id="{7DDBB1BA-3C5C-F1EB-2246-56FEDFC2EBC8}"/>
              </a:ext>
            </a:extLst>
          </p:cNvPr>
          <p:cNvSpPr>
            <a:spLocks noGrp="1"/>
          </p:cNvSpPr>
          <p:nvPr>
            <p:ph type="sldNum" sz="quarter" idx="12"/>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255734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6BEA-374F-8420-7FDC-1A0108F356AE}"/>
              </a:ext>
            </a:extLst>
          </p:cNvPr>
          <p:cNvSpPr>
            <a:spLocks noGrp="1"/>
          </p:cNvSpPr>
          <p:nvPr>
            <p:ph type="title"/>
          </p:nvPr>
        </p:nvSpPr>
        <p:spPr/>
        <p:txBody>
          <a:bodyPr/>
          <a:lstStyle/>
          <a:p>
            <a:r>
              <a:rPr lang="en-US" dirty="0"/>
              <a:t>Course Scheduling: Points to Consider</a:t>
            </a:r>
          </a:p>
        </p:txBody>
      </p:sp>
      <p:sp>
        <p:nvSpPr>
          <p:cNvPr id="3" name="Content Placeholder 2">
            <a:extLst>
              <a:ext uri="{FF2B5EF4-FFF2-40B4-BE49-F238E27FC236}">
                <a16:creationId xmlns:a16="http://schemas.microsoft.com/office/drawing/2014/main" id="{0E3EEF6A-D2B1-5005-BF96-0B458934CBFC}"/>
              </a:ext>
            </a:extLst>
          </p:cNvPr>
          <p:cNvSpPr>
            <a:spLocks noGrp="1"/>
          </p:cNvSpPr>
          <p:nvPr>
            <p:ph sz="half" idx="4294967295"/>
          </p:nvPr>
        </p:nvSpPr>
        <p:spPr>
          <a:xfrm>
            <a:off x="1175658" y="1798638"/>
            <a:ext cx="10178142" cy="4419600"/>
          </a:xfrm>
        </p:spPr>
        <p:txBody>
          <a:bodyPr/>
          <a:lstStyle/>
          <a:p>
            <a:r>
              <a:rPr lang="en-US" sz="2000" dirty="0"/>
              <a:t>Where does the class fall in the sequence on the program map?</a:t>
            </a:r>
          </a:p>
          <a:p>
            <a:r>
              <a:rPr lang="en-US" sz="2000" dirty="0"/>
              <a:t>How many students does the program have?</a:t>
            </a:r>
          </a:p>
          <a:p>
            <a:r>
              <a:rPr lang="en-US" sz="2000" dirty="0"/>
              <a:t>How many sections of the class will you need and in which semester?</a:t>
            </a:r>
          </a:p>
          <a:p>
            <a:r>
              <a:rPr lang="en-US" sz="2000" dirty="0"/>
              <a:t>What times/days is student demand high for this specific program?</a:t>
            </a:r>
          </a:p>
          <a:p>
            <a:r>
              <a:rPr lang="en-US" sz="2000" dirty="0"/>
              <a:t>What are the equity needs of students who will take the courses for this degree/certificate?</a:t>
            </a:r>
          </a:p>
          <a:p>
            <a:r>
              <a:rPr lang="en-US" sz="2000" dirty="0"/>
              <a:t>Have you considered having this certificate/degree as part of a night-time or weekend program?</a:t>
            </a:r>
          </a:p>
          <a:p>
            <a:r>
              <a:rPr lang="en-US" sz="2000" dirty="0"/>
              <a:t>Do you have the full student support services available to the students if you put the courses in the evenings and weekend?</a:t>
            </a:r>
          </a:p>
          <a:p>
            <a:r>
              <a:rPr lang="en-US" sz="2000" dirty="0"/>
              <a:t>How many courses in this area are offered at the same days/times?</a:t>
            </a:r>
          </a:p>
          <a:p>
            <a:r>
              <a:rPr lang="en-US" sz="2000" dirty="0"/>
              <a:t>Are GE courses offered at varying days/times for all student access?</a:t>
            </a:r>
          </a:p>
          <a:p>
            <a:endParaRPr lang="en-US" sz="2000" dirty="0"/>
          </a:p>
          <a:p>
            <a:endParaRPr lang="en-US" dirty="0"/>
          </a:p>
        </p:txBody>
      </p:sp>
      <p:sp>
        <p:nvSpPr>
          <p:cNvPr id="4" name="Slide Number Placeholder 3">
            <a:extLst>
              <a:ext uri="{FF2B5EF4-FFF2-40B4-BE49-F238E27FC236}">
                <a16:creationId xmlns:a16="http://schemas.microsoft.com/office/drawing/2014/main" id="{B61995D2-B3BB-F59E-248F-2466EC1A7DAA}"/>
              </a:ext>
            </a:extLst>
          </p:cNvPr>
          <p:cNvSpPr>
            <a:spLocks noGrp="1"/>
          </p:cNvSpPr>
          <p:nvPr>
            <p:ph type="sldNum" sz="quarter" idx="12"/>
          </p:nvPr>
        </p:nvSpPr>
        <p:spPr/>
        <p:txBody>
          <a:bodyPr/>
          <a:lstStyle/>
          <a:p>
            <a:pPr>
              <a:defRPr/>
            </a:pPr>
            <a:fld id="{576C9E23-81DC-524C-9AAF-31FE3F6CAB57}" type="slidenum">
              <a:rPr lang="en-US" altLang="en-US" smtClean="0"/>
              <a:pPr>
                <a:defRPr/>
              </a:pPr>
              <a:t>17</a:t>
            </a:fld>
            <a:endParaRPr lang="en-US" altLang="en-US" dirty="0"/>
          </a:p>
        </p:txBody>
      </p:sp>
    </p:spTree>
    <p:extLst>
      <p:ext uri="{BB962C8B-B14F-4D97-AF65-F5344CB8AC3E}">
        <p14:creationId xmlns:p14="http://schemas.microsoft.com/office/powerpoint/2010/main" val="227991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DCCE-270E-5086-FF0A-5B5D0C5FB16B}"/>
              </a:ext>
            </a:extLst>
          </p:cNvPr>
          <p:cNvSpPr>
            <a:spLocks noGrp="1"/>
          </p:cNvSpPr>
          <p:nvPr>
            <p:ph type="title"/>
          </p:nvPr>
        </p:nvSpPr>
        <p:spPr/>
        <p:txBody>
          <a:bodyPr/>
          <a:lstStyle/>
          <a:p>
            <a:r>
              <a:rPr lang="en-US" dirty="0"/>
              <a:t>Scheduling Example 1</a:t>
            </a:r>
          </a:p>
        </p:txBody>
      </p:sp>
      <p:sp>
        <p:nvSpPr>
          <p:cNvPr id="3" name="Text Placeholder 2">
            <a:extLst>
              <a:ext uri="{FF2B5EF4-FFF2-40B4-BE49-F238E27FC236}">
                <a16:creationId xmlns:a16="http://schemas.microsoft.com/office/drawing/2014/main" id="{AF4D292D-D473-8629-75AE-87059564464F}"/>
              </a:ext>
            </a:extLst>
          </p:cNvPr>
          <p:cNvSpPr>
            <a:spLocks noGrp="1"/>
          </p:cNvSpPr>
          <p:nvPr>
            <p:ph type="body" sz="half" idx="2"/>
          </p:nvPr>
        </p:nvSpPr>
        <p:spPr/>
        <p:txBody>
          <a:bodyPr/>
          <a:lstStyle/>
          <a:p>
            <a:r>
              <a:rPr lang="en-US" dirty="0"/>
              <a:t>STEM Courses</a:t>
            </a:r>
          </a:p>
        </p:txBody>
      </p:sp>
      <p:sp>
        <p:nvSpPr>
          <p:cNvPr id="4" name="Content Placeholder 3">
            <a:extLst>
              <a:ext uri="{FF2B5EF4-FFF2-40B4-BE49-F238E27FC236}">
                <a16:creationId xmlns:a16="http://schemas.microsoft.com/office/drawing/2014/main" id="{48D64A08-4ECE-660E-F491-8E9560CF5251}"/>
              </a:ext>
            </a:extLst>
          </p:cNvPr>
          <p:cNvSpPr>
            <a:spLocks noGrp="1"/>
          </p:cNvSpPr>
          <p:nvPr>
            <p:ph idx="1"/>
          </p:nvPr>
        </p:nvSpPr>
        <p:spPr/>
        <p:txBody>
          <a:bodyPr>
            <a:normAutofit/>
          </a:bodyPr>
          <a:lstStyle/>
          <a:p>
            <a:r>
              <a:rPr lang="en-US" dirty="0"/>
              <a:t>STEM students largely take a similar set of core courses</a:t>
            </a:r>
          </a:p>
          <a:p>
            <a:pPr lvl="1"/>
            <a:r>
              <a:rPr lang="en-US" dirty="0"/>
              <a:t>Many of which are sequences</a:t>
            </a:r>
          </a:p>
          <a:p>
            <a:pPr lvl="1"/>
            <a:r>
              <a:rPr lang="en-US" dirty="0"/>
              <a:t>Many also involve laboratories</a:t>
            </a:r>
          </a:p>
          <a:p>
            <a:pPr lvl="2"/>
            <a:r>
              <a:rPr lang="en-US" dirty="0"/>
              <a:t>Are lecture and lab schedules student friendly?</a:t>
            </a:r>
          </a:p>
          <a:p>
            <a:r>
              <a:rPr lang="en-US" dirty="0"/>
              <a:t>For example, Engineering</a:t>
            </a:r>
          </a:p>
          <a:p>
            <a:pPr lvl="1"/>
            <a:r>
              <a:rPr lang="en-US" dirty="0"/>
              <a:t>Calculus, Physics, Statics (&amp; Chemistry!)</a:t>
            </a:r>
          </a:p>
          <a:p>
            <a:pPr lvl="1"/>
            <a:r>
              <a:rPr lang="en-US" dirty="0"/>
              <a:t>Courses can be scheduled at same time if one is a prerequisite for the other, for example scheduling Calculus 1 and 2 at the same time can also add some predictability for students continuing to the next term.</a:t>
            </a:r>
          </a:p>
          <a:p>
            <a:endParaRPr lang="en-US" dirty="0"/>
          </a:p>
          <a:p>
            <a:endParaRPr lang="en-US" dirty="0"/>
          </a:p>
        </p:txBody>
      </p:sp>
      <p:sp>
        <p:nvSpPr>
          <p:cNvPr id="5" name="Slide Number Placeholder 4">
            <a:extLst>
              <a:ext uri="{FF2B5EF4-FFF2-40B4-BE49-F238E27FC236}">
                <a16:creationId xmlns:a16="http://schemas.microsoft.com/office/drawing/2014/main" id="{AF3B38D5-DF8A-E408-ED6A-017E29BEA63D}"/>
              </a:ext>
            </a:extLst>
          </p:cNvPr>
          <p:cNvSpPr>
            <a:spLocks noGrp="1"/>
          </p:cNvSpPr>
          <p:nvPr>
            <p:ph type="sldNum" sz="quarter" idx="4"/>
          </p:nvPr>
        </p:nvSpPr>
        <p:spPr/>
        <p:txBody>
          <a:bodyPr/>
          <a:lstStyle/>
          <a:p>
            <a:fld id="{FC94C22D-D015-6649-B5C3-596F33FC97D2}" type="slidenum">
              <a:rPr lang="en-US" smtClean="0"/>
              <a:t>18</a:t>
            </a:fld>
            <a:endParaRPr lang="en-US"/>
          </a:p>
        </p:txBody>
      </p:sp>
    </p:spTree>
    <p:extLst>
      <p:ext uri="{BB962C8B-B14F-4D97-AF65-F5344CB8AC3E}">
        <p14:creationId xmlns:p14="http://schemas.microsoft.com/office/powerpoint/2010/main" val="382608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2747-3D5A-30A0-BD4B-051A608D9D26}"/>
              </a:ext>
            </a:extLst>
          </p:cNvPr>
          <p:cNvSpPr>
            <a:spLocks noGrp="1"/>
          </p:cNvSpPr>
          <p:nvPr>
            <p:ph type="title"/>
          </p:nvPr>
        </p:nvSpPr>
        <p:spPr/>
        <p:txBody>
          <a:bodyPr/>
          <a:lstStyle/>
          <a:p>
            <a:r>
              <a:rPr lang="en-US" dirty="0"/>
              <a:t>Scheduling Example 2</a:t>
            </a:r>
          </a:p>
        </p:txBody>
      </p:sp>
      <p:sp>
        <p:nvSpPr>
          <p:cNvPr id="5" name="Text Placeholder 4">
            <a:extLst>
              <a:ext uri="{FF2B5EF4-FFF2-40B4-BE49-F238E27FC236}">
                <a16:creationId xmlns:a16="http://schemas.microsoft.com/office/drawing/2014/main" id="{B15C7020-3418-FB07-D6D4-0454899D6E79}"/>
              </a:ext>
            </a:extLst>
          </p:cNvPr>
          <p:cNvSpPr>
            <a:spLocks noGrp="1"/>
          </p:cNvSpPr>
          <p:nvPr>
            <p:ph type="body" sz="half" idx="2"/>
          </p:nvPr>
        </p:nvSpPr>
        <p:spPr/>
        <p:txBody>
          <a:bodyPr/>
          <a:lstStyle/>
          <a:p>
            <a:r>
              <a:rPr lang="en-US" dirty="0"/>
              <a:t>Social Sciences</a:t>
            </a:r>
          </a:p>
        </p:txBody>
      </p:sp>
      <p:sp>
        <p:nvSpPr>
          <p:cNvPr id="3" name="Content Placeholder 2">
            <a:extLst>
              <a:ext uri="{FF2B5EF4-FFF2-40B4-BE49-F238E27FC236}">
                <a16:creationId xmlns:a16="http://schemas.microsoft.com/office/drawing/2014/main" id="{A52A56DA-7BB4-734B-503F-541239E547DD}"/>
              </a:ext>
            </a:extLst>
          </p:cNvPr>
          <p:cNvSpPr>
            <a:spLocks noGrp="1"/>
          </p:cNvSpPr>
          <p:nvPr>
            <p:ph idx="1"/>
          </p:nvPr>
        </p:nvSpPr>
        <p:spPr/>
        <p:txBody>
          <a:bodyPr/>
          <a:lstStyle/>
          <a:p>
            <a:r>
              <a:rPr lang="en-US" dirty="0"/>
              <a:t>Sequencing Social Sciences</a:t>
            </a:r>
          </a:p>
          <a:p>
            <a:pPr marL="474345" indent="-342900">
              <a:spcBef>
                <a:spcPts val="0"/>
              </a:spcBef>
              <a:buSzPts val="1530"/>
            </a:pPr>
            <a:r>
              <a:rPr lang="en-US" dirty="0"/>
              <a:t>Does the course represent a milestone in student progress?</a:t>
            </a:r>
          </a:p>
          <a:p>
            <a:pPr marL="457200" indent="-325755">
              <a:spcBef>
                <a:spcPts val="0"/>
              </a:spcBef>
              <a:buSzPts val="1530"/>
            </a:pPr>
            <a:r>
              <a:rPr lang="en-US" dirty="0"/>
              <a:t>Can students use the course to pursue other majors within a meta major if they change major?</a:t>
            </a:r>
          </a:p>
          <a:p>
            <a:pPr marL="457200" indent="-325755">
              <a:spcBef>
                <a:spcPts val="0"/>
              </a:spcBef>
              <a:buSzPts val="1530"/>
            </a:pPr>
            <a:r>
              <a:rPr lang="en-US" dirty="0"/>
              <a:t>Is the course a hook course meant to engage student interest or vet suitability?</a:t>
            </a:r>
          </a:p>
          <a:p>
            <a:pPr marL="457200" indent="-325755">
              <a:spcBef>
                <a:spcPts val="0"/>
              </a:spcBef>
              <a:buSzPts val="1530"/>
            </a:pPr>
            <a:endParaRPr lang="en-US" dirty="0"/>
          </a:p>
          <a:p>
            <a:r>
              <a:rPr lang="en-US" dirty="0"/>
              <a:t>For example: Social Sciences GE</a:t>
            </a:r>
          </a:p>
          <a:p>
            <a:pPr lvl="1"/>
            <a:r>
              <a:rPr lang="en-US" dirty="0"/>
              <a:t>Variety of dates, times, modalities</a:t>
            </a:r>
          </a:p>
          <a:p>
            <a:pPr lvl="1"/>
            <a:r>
              <a:rPr lang="en-US" dirty="0"/>
              <a:t>Some students are hooked into majors in GE pathways</a:t>
            </a:r>
          </a:p>
          <a:p>
            <a:pPr lvl="1"/>
            <a:r>
              <a:rPr lang="en-US" dirty="0"/>
              <a:t>Capacity for student completers </a:t>
            </a:r>
          </a:p>
        </p:txBody>
      </p:sp>
      <p:sp>
        <p:nvSpPr>
          <p:cNvPr id="4" name="Slide Number Placeholder 3">
            <a:extLst>
              <a:ext uri="{FF2B5EF4-FFF2-40B4-BE49-F238E27FC236}">
                <a16:creationId xmlns:a16="http://schemas.microsoft.com/office/drawing/2014/main" id="{B6B08D6C-6A88-E347-1BA3-EAB022757D92}"/>
              </a:ext>
            </a:extLst>
          </p:cNvPr>
          <p:cNvSpPr>
            <a:spLocks noGrp="1"/>
          </p:cNvSpPr>
          <p:nvPr>
            <p:ph type="sldNum" sz="quarter" idx="4"/>
          </p:nvPr>
        </p:nvSpPr>
        <p:spPr/>
        <p:txBody>
          <a:bodyPr/>
          <a:lstStyle/>
          <a:p>
            <a:pPr>
              <a:defRPr/>
            </a:pPr>
            <a:fld id="{576C9E23-81DC-524C-9AAF-31FE3F6CAB57}" type="slidenum">
              <a:rPr lang="en-US" altLang="en-US" smtClean="0"/>
              <a:pPr>
                <a:defRPr/>
              </a:pPr>
              <a:t>19</a:t>
            </a:fld>
            <a:endParaRPr lang="en-US" altLang="en-US"/>
          </a:p>
        </p:txBody>
      </p:sp>
    </p:spTree>
    <p:extLst>
      <p:ext uri="{BB962C8B-B14F-4D97-AF65-F5344CB8AC3E}">
        <p14:creationId xmlns:p14="http://schemas.microsoft.com/office/powerpoint/2010/main" val="89797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5F9D-12E5-53D6-C4BA-1EB1702B6438}"/>
              </a:ext>
            </a:extLst>
          </p:cNvPr>
          <p:cNvSpPr>
            <a:spLocks noGrp="1"/>
          </p:cNvSpPr>
          <p:nvPr>
            <p:ph type="title"/>
          </p:nvPr>
        </p:nvSpPr>
        <p:spPr/>
        <p:txBody>
          <a:bodyPr/>
          <a:lstStyle/>
          <a:p>
            <a:r>
              <a:rPr lang="en-US" dirty="0"/>
              <a:t>Session Description</a:t>
            </a:r>
          </a:p>
        </p:txBody>
      </p:sp>
      <p:sp>
        <p:nvSpPr>
          <p:cNvPr id="3" name="Text Placeholder 2">
            <a:extLst>
              <a:ext uri="{FF2B5EF4-FFF2-40B4-BE49-F238E27FC236}">
                <a16:creationId xmlns:a16="http://schemas.microsoft.com/office/drawing/2014/main" id="{7EFA7847-9B5C-5DD1-6E25-A3B27E3856BF}"/>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179B6702-7D8E-6166-9C7A-B739336C7360}"/>
              </a:ext>
            </a:extLst>
          </p:cNvPr>
          <p:cNvSpPr>
            <a:spLocks noGrp="1"/>
          </p:cNvSpPr>
          <p:nvPr>
            <p:ph idx="1"/>
          </p:nvPr>
        </p:nvSpPr>
        <p:spPr/>
        <p:txBody>
          <a:bodyPr/>
          <a:lstStyle/>
          <a:p>
            <a:pPr marL="0" indent="0">
              <a:buNone/>
            </a:pPr>
            <a:r>
              <a:rPr lang="en-US" dirty="0"/>
              <a:t>This session focuses on effective practices and deliberative discussions in strategic enrollment management to support student success and program completion. This breakout will focus on how curriculum impacts the schedule, the data needed to make scheduling decisions, various methods and approaches to scheduling, improving collaboration in building schedules and how to get started or revamp your strategies at your college. </a:t>
            </a:r>
          </a:p>
          <a:p>
            <a:pPr marL="0" indent="0">
              <a:buNone/>
            </a:pPr>
            <a:endParaRPr lang="en-US" dirty="0"/>
          </a:p>
        </p:txBody>
      </p:sp>
      <p:sp>
        <p:nvSpPr>
          <p:cNvPr id="5" name="Slide Number Placeholder 4">
            <a:extLst>
              <a:ext uri="{FF2B5EF4-FFF2-40B4-BE49-F238E27FC236}">
                <a16:creationId xmlns:a16="http://schemas.microsoft.com/office/drawing/2014/main" id="{7DF00564-1BFA-7458-E1C9-749B1CFF46D8}"/>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363026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9C1-6932-6A4A-9230-4699CF84B80D}"/>
              </a:ext>
            </a:extLst>
          </p:cNvPr>
          <p:cNvSpPr>
            <a:spLocks noGrp="1"/>
          </p:cNvSpPr>
          <p:nvPr>
            <p:ph type="title"/>
          </p:nvPr>
        </p:nvSpPr>
        <p:spPr/>
        <p:txBody>
          <a:bodyPr/>
          <a:lstStyle/>
          <a:p>
            <a:r>
              <a:rPr lang="en-US" dirty="0"/>
              <a:t>Focus on Students</a:t>
            </a:r>
          </a:p>
        </p:txBody>
      </p:sp>
      <p:sp>
        <p:nvSpPr>
          <p:cNvPr id="4" name="Content Placeholder 3">
            <a:extLst>
              <a:ext uri="{FF2B5EF4-FFF2-40B4-BE49-F238E27FC236}">
                <a16:creationId xmlns:a16="http://schemas.microsoft.com/office/drawing/2014/main" id="{B9C34975-8EF7-1C43-0FB8-E53E97845D53}"/>
              </a:ext>
            </a:extLst>
          </p:cNvPr>
          <p:cNvSpPr>
            <a:spLocks noGrp="1"/>
          </p:cNvSpPr>
          <p:nvPr>
            <p:ph idx="4294967295"/>
          </p:nvPr>
        </p:nvSpPr>
        <p:spPr>
          <a:xfrm>
            <a:off x="1281113" y="1589088"/>
            <a:ext cx="9735230" cy="4522787"/>
          </a:xfrm>
        </p:spPr>
        <p:txBody>
          <a:bodyPr>
            <a:normAutofit/>
          </a:bodyPr>
          <a:lstStyle/>
          <a:p>
            <a:pPr marL="0" indent="0">
              <a:buNone/>
            </a:pPr>
            <a:r>
              <a:rPr lang="en-US" b="1" dirty="0"/>
              <a:t>Emphasis on equity – vision for success, call to action principles</a:t>
            </a:r>
          </a:p>
          <a:p>
            <a:r>
              <a:rPr lang="en-US" dirty="0"/>
              <a:t>How do we use scheduling, sequencing, and pathways to create inclusive classrooms and anti-racist curriculum?</a:t>
            </a:r>
          </a:p>
          <a:p>
            <a:r>
              <a:rPr lang="en-US" dirty="0"/>
              <a:t>How can these be used to decrease equity gaps and increase students' success?</a:t>
            </a:r>
          </a:p>
          <a:p>
            <a:r>
              <a:rPr lang="en-US" dirty="0"/>
              <a:t>Proper sequencing/scheduling can be used to decrease the number of overall units students need to complete their academic goals</a:t>
            </a:r>
          </a:p>
          <a:p>
            <a:r>
              <a:rPr lang="en-US" dirty="0"/>
              <a:t>Transparency and open access for all students is an equity goal!</a:t>
            </a:r>
          </a:p>
          <a:p>
            <a:r>
              <a:rPr lang="en-US" dirty="0"/>
              <a:t>Scheduling and sequencing with student goals and the college mission in mind means making sure courses are available in time for students to achieve their goals.</a:t>
            </a:r>
          </a:p>
          <a:p>
            <a:endParaRPr lang="en-US" dirty="0"/>
          </a:p>
          <a:p>
            <a:endParaRPr lang="en-US" dirty="0"/>
          </a:p>
        </p:txBody>
      </p:sp>
      <p:sp>
        <p:nvSpPr>
          <p:cNvPr id="5" name="Slide Number Placeholder 4">
            <a:extLst>
              <a:ext uri="{FF2B5EF4-FFF2-40B4-BE49-F238E27FC236}">
                <a16:creationId xmlns:a16="http://schemas.microsoft.com/office/drawing/2014/main" id="{E8C4A1CF-D454-60D1-C09A-2E762738DBEE}"/>
              </a:ext>
            </a:extLst>
          </p:cNvPr>
          <p:cNvSpPr>
            <a:spLocks noGrp="1"/>
          </p:cNvSpPr>
          <p:nvPr>
            <p:ph type="sldNum" sz="quarter" idx="12"/>
          </p:nvPr>
        </p:nvSpPr>
        <p:spPr/>
        <p:txBody>
          <a:bodyPr/>
          <a:lstStyle/>
          <a:p>
            <a:fld id="{FC94C22D-D015-6649-B5C3-596F33FC97D2}" type="slidenum">
              <a:rPr lang="en-US" smtClean="0"/>
              <a:t>20</a:t>
            </a:fld>
            <a:endParaRPr lang="en-US"/>
          </a:p>
        </p:txBody>
      </p:sp>
    </p:spTree>
    <p:extLst>
      <p:ext uri="{BB962C8B-B14F-4D97-AF65-F5344CB8AC3E}">
        <p14:creationId xmlns:p14="http://schemas.microsoft.com/office/powerpoint/2010/main" val="302359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ACDF-68FD-3180-77B0-E67F5C7C3A38}"/>
              </a:ext>
            </a:extLst>
          </p:cNvPr>
          <p:cNvSpPr>
            <a:spLocks noGrp="1"/>
          </p:cNvSpPr>
          <p:nvPr>
            <p:ph type="title"/>
          </p:nvPr>
        </p:nvSpPr>
        <p:spPr/>
        <p:txBody>
          <a:bodyPr>
            <a:normAutofit/>
          </a:bodyPr>
          <a:lstStyle/>
          <a:p>
            <a:r>
              <a:rPr lang="en-US" dirty="0"/>
              <a:t>Other Considerations &amp; Questions</a:t>
            </a:r>
          </a:p>
        </p:txBody>
      </p:sp>
      <p:sp>
        <p:nvSpPr>
          <p:cNvPr id="5" name="Text Placeholder 4" hidden="1">
            <a:extLst>
              <a:ext uri="{FF2B5EF4-FFF2-40B4-BE49-F238E27FC236}">
                <a16:creationId xmlns:a16="http://schemas.microsoft.com/office/drawing/2014/main" id="{C722C51F-5EDF-93D7-A463-DA1DF2078DF6}"/>
              </a:ext>
            </a:extLst>
          </p:cNvPr>
          <p:cNvSpPr>
            <a:spLocks noGrp="1"/>
          </p:cNvSpPr>
          <p:nvPr>
            <p:ph type="body" sz="half" idx="2"/>
          </p:nvPr>
        </p:nvSpPr>
        <p:spPr/>
        <p:txBody>
          <a:bodyPr/>
          <a:lstStyle/>
          <a:p>
            <a:endParaRPr lang="en-US"/>
          </a:p>
        </p:txBody>
      </p:sp>
      <p:sp>
        <p:nvSpPr>
          <p:cNvPr id="3" name="Content Placeholder 2">
            <a:extLst>
              <a:ext uri="{FF2B5EF4-FFF2-40B4-BE49-F238E27FC236}">
                <a16:creationId xmlns:a16="http://schemas.microsoft.com/office/drawing/2014/main" id="{89141A31-7DD8-B048-60DD-9AE01F3C0948}"/>
              </a:ext>
            </a:extLst>
          </p:cNvPr>
          <p:cNvSpPr>
            <a:spLocks noGrp="1"/>
          </p:cNvSpPr>
          <p:nvPr>
            <p:ph idx="1"/>
          </p:nvPr>
        </p:nvSpPr>
        <p:spPr/>
        <p:txBody>
          <a:bodyPr/>
          <a:lstStyle/>
          <a:p>
            <a:r>
              <a:rPr lang="en-US" b="0" i="0" u="none" strike="noStrike" dirty="0">
                <a:solidFill>
                  <a:srgbClr val="000000"/>
                </a:solidFill>
                <a:effectLst/>
              </a:rPr>
              <a:t>Scheduling dual enrollment (how are faculty involved in programming, course offerings, and scheduling) – focus on scheduling</a:t>
            </a:r>
          </a:p>
          <a:p>
            <a:r>
              <a:rPr lang="en-US" dirty="0">
                <a:solidFill>
                  <a:srgbClr val="000000"/>
                </a:solidFill>
              </a:rPr>
              <a:t>Modality and Calendar</a:t>
            </a:r>
          </a:p>
          <a:p>
            <a:r>
              <a:rPr lang="en-US" b="0" i="0" u="none" strike="noStrike" dirty="0">
                <a:solidFill>
                  <a:srgbClr val="000000"/>
                </a:solidFill>
                <a:effectLst/>
              </a:rPr>
              <a:t>Block Scheduling</a:t>
            </a:r>
          </a:p>
          <a:p>
            <a:r>
              <a:rPr lang="en-US" dirty="0"/>
              <a:t>Other Questions and Challenges?</a:t>
            </a:r>
          </a:p>
        </p:txBody>
      </p:sp>
      <p:sp>
        <p:nvSpPr>
          <p:cNvPr id="4" name="Slide Number Placeholder 3">
            <a:extLst>
              <a:ext uri="{FF2B5EF4-FFF2-40B4-BE49-F238E27FC236}">
                <a16:creationId xmlns:a16="http://schemas.microsoft.com/office/drawing/2014/main" id="{444A51FE-EE31-DCD7-98AF-7F2A5665BE9E}"/>
              </a:ext>
            </a:extLst>
          </p:cNvPr>
          <p:cNvSpPr>
            <a:spLocks noGrp="1"/>
          </p:cNvSpPr>
          <p:nvPr>
            <p:ph type="sldNum" sz="quarter" idx="4"/>
          </p:nvPr>
        </p:nvSpPr>
        <p:spPr/>
        <p:txBody>
          <a:bodyPr/>
          <a:lstStyle/>
          <a:p>
            <a:pPr>
              <a:defRPr/>
            </a:pPr>
            <a:fld id="{576C9E23-81DC-524C-9AAF-31FE3F6CAB57}" type="slidenum">
              <a:rPr lang="en-US" altLang="en-US" smtClean="0"/>
              <a:pPr>
                <a:defRPr/>
              </a:pPr>
              <a:t>21</a:t>
            </a:fld>
            <a:endParaRPr lang="en-US" altLang="en-US"/>
          </a:p>
        </p:txBody>
      </p:sp>
    </p:spTree>
    <p:extLst>
      <p:ext uri="{BB962C8B-B14F-4D97-AF65-F5344CB8AC3E}">
        <p14:creationId xmlns:p14="http://schemas.microsoft.com/office/powerpoint/2010/main" val="22977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1AC0-A51C-11ED-7AC3-0E2EC50EEE01}"/>
              </a:ext>
            </a:extLst>
          </p:cNvPr>
          <p:cNvSpPr>
            <a:spLocks noGrp="1"/>
          </p:cNvSpPr>
          <p:nvPr>
            <p:ph type="title"/>
          </p:nvPr>
        </p:nvSpPr>
        <p:spPr/>
        <p:txBody>
          <a:bodyPr/>
          <a:lstStyle/>
          <a:p>
            <a:r>
              <a:rPr lang="en-US" dirty="0"/>
              <a:t>Resources</a:t>
            </a:r>
          </a:p>
        </p:txBody>
      </p:sp>
      <p:sp>
        <p:nvSpPr>
          <p:cNvPr id="3" name="Text Placeholder 2" hidden="1">
            <a:extLst>
              <a:ext uri="{FF2B5EF4-FFF2-40B4-BE49-F238E27FC236}">
                <a16:creationId xmlns:a16="http://schemas.microsoft.com/office/drawing/2014/main" id="{DBCE47D2-CB7C-1CA0-9B27-F71ABAF8AEA8}"/>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2D56EC31-40A2-B379-A9D7-6F5462A86215}"/>
              </a:ext>
            </a:extLst>
          </p:cNvPr>
          <p:cNvSpPr>
            <a:spLocks noGrp="1"/>
          </p:cNvSpPr>
          <p:nvPr>
            <p:ph idx="1"/>
          </p:nvPr>
        </p:nvSpPr>
        <p:spPr/>
        <p:txBody>
          <a:bodyPr/>
          <a:lstStyle/>
          <a:p>
            <a:r>
              <a:rPr lang="en-US" dirty="0"/>
              <a:t>Questions? Contact: </a:t>
            </a:r>
            <a:r>
              <a:rPr lang="en-US" dirty="0">
                <a:hlinkClick r:id="rId2"/>
              </a:rPr>
              <a:t>info@asccc.org</a:t>
            </a:r>
            <a:endParaRPr lang="en-US" dirty="0"/>
          </a:p>
          <a:p>
            <a:r>
              <a:rPr lang="en-US" dirty="0"/>
              <a:t>CCC Vision Resource Center </a:t>
            </a:r>
            <a:r>
              <a:rPr lang="en-US" dirty="0">
                <a:hlinkClick r:id="rId3"/>
              </a:rPr>
              <a:t>Strategic Enrollment Management Training</a:t>
            </a:r>
            <a:endParaRPr lang="en-US" dirty="0"/>
          </a:p>
          <a:p>
            <a:r>
              <a:rPr lang="en-US" dirty="0">
                <a:hlinkClick r:id="rId4"/>
              </a:rPr>
              <a:t>Vision for Success</a:t>
            </a:r>
            <a:endParaRPr lang="en-US" dirty="0"/>
          </a:p>
          <a:p>
            <a:r>
              <a:rPr lang="en-US" dirty="0">
                <a:hlinkClick r:id="rId5"/>
              </a:rPr>
              <a:t>Attendance Accounting Manual</a:t>
            </a:r>
            <a:endParaRPr lang="en-US" dirty="0"/>
          </a:p>
          <a:p>
            <a:endParaRPr lang="en-US" dirty="0"/>
          </a:p>
        </p:txBody>
      </p:sp>
      <p:sp>
        <p:nvSpPr>
          <p:cNvPr id="5" name="Slide Number Placeholder 4">
            <a:extLst>
              <a:ext uri="{FF2B5EF4-FFF2-40B4-BE49-F238E27FC236}">
                <a16:creationId xmlns:a16="http://schemas.microsoft.com/office/drawing/2014/main" id="{FF0597EF-583A-7898-B3F8-170B0AA2BB98}"/>
              </a:ext>
            </a:extLst>
          </p:cNvPr>
          <p:cNvSpPr>
            <a:spLocks noGrp="1"/>
          </p:cNvSpPr>
          <p:nvPr>
            <p:ph type="sldNum" sz="quarter" idx="4"/>
          </p:nvPr>
        </p:nvSpPr>
        <p:spPr/>
        <p:txBody>
          <a:bodyPr/>
          <a:lstStyle/>
          <a:p>
            <a:fld id="{FC94C22D-D015-6649-B5C3-596F33FC97D2}" type="slidenum">
              <a:rPr lang="en-US" smtClean="0"/>
              <a:t>22</a:t>
            </a:fld>
            <a:endParaRPr lang="en-US"/>
          </a:p>
        </p:txBody>
      </p:sp>
    </p:spTree>
    <p:extLst>
      <p:ext uri="{BB962C8B-B14F-4D97-AF65-F5344CB8AC3E}">
        <p14:creationId xmlns:p14="http://schemas.microsoft.com/office/powerpoint/2010/main" val="50805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3B02-A5EF-1029-BD4E-A7A7030AB7EB}"/>
              </a:ext>
            </a:extLst>
          </p:cNvPr>
          <p:cNvSpPr>
            <a:spLocks noGrp="1"/>
          </p:cNvSpPr>
          <p:nvPr>
            <p:ph type="title"/>
          </p:nvPr>
        </p:nvSpPr>
        <p:spPr/>
        <p:txBody>
          <a:bodyPr/>
          <a:lstStyle/>
          <a:p>
            <a:r>
              <a:rPr lang="en-US" dirty="0"/>
              <a:t>Session Learning </a:t>
            </a:r>
            <a:r>
              <a:rPr lang="en-US" dirty="0" err="1"/>
              <a:t>OUtcomes</a:t>
            </a:r>
            <a:endParaRPr lang="en-US" dirty="0"/>
          </a:p>
        </p:txBody>
      </p:sp>
      <p:sp>
        <p:nvSpPr>
          <p:cNvPr id="3" name="Text Placeholder 2">
            <a:extLst>
              <a:ext uri="{FF2B5EF4-FFF2-40B4-BE49-F238E27FC236}">
                <a16:creationId xmlns:a16="http://schemas.microsoft.com/office/drawing/2014/main" id="{1847D71F-DD71-B00F-BAD4-A1FC32E576F1}"/>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23D1D6AC-A813-AAC4-E301-F901255C7F98}"/>
              </a:ext>
            </a:extLst>
          </p:cNvPr>
          <p:cNvSpPr>
            <a:spLocks noGrp="1"/>
          </p:cNvSpPr>
          <p:nvPr>
            <p:ph idx="1"/>
          </p:nvPr>
        </p:nvSpPr>
        <p:spPr/>
        <p:txBody>
          <a:bodyPr>
            <a:normAutofit/>
          </a:bodyPr>
          <a:lstStyle/>
          <a:p>
            <a:r>
              <a:rPr lang="en-US" dirty="0"/>
              <a:t>At the conclusion of the session, participants will understand:</a:t>
            </a:r>
          </a:p>
          <a:p>
            <a:pPr lvl="1"/>
            <a:r>
              <a:rPr lang="en-US" dirty="0"/>
              <a:t>The relationship between curriculum and scheduling</a:t>
            </a:r>
          </a:p>
          <a:p>
            <a:pPr lvl="1"/>
            <a:r>
              <a:rPr lang="en-US" dirty="0"/>
              <a:t>Principles and practices for data-informed schedule decisions, including principles of equity-mindedness</a:t>
            </a:r>
          </a:p>
          <a:p>
            <a:pPr lvl="1"/>
            <a:r>
              <a:rPr lang="en-US" dirty="0"/>
              <a:t>A basis definition of strategic enrollment management and how it integrates scheduling with other college initiatives and processes</a:t>
            </a:r>
          </a:p>
          <a:p>
            <a:pPr lvl="1"/>
            <a:r>
              <a:rPr lang="en-US" dirty="0"/>
              <a:t>Collaborative strategies for balancing student access, faculty needs, and contractual compliance</a:t>
            </a:r>
          </a:p>
          <a:p>
            <a:endParaRPr lang="en-US" dirty="0"/>
          </a:p>
          <a:p>
            <a:endParaRPr lang="en-US" dirty="0"/>
          </a:p>
        </p:txBody>
      </p:sp>
      <p:sp>
        <p:nvSpPr>
          <p:cNvPr id="5" name="Slide Number Placeholder 4">
            <a:extLst>
              <a:ext uri="{FF2B5EF4-FFF2-40B4-BE49-F238E27FC236}">
                <a16:creationId xmlns:a16="http://schemas.microsoft.com/office/drawing/2014/main" id="{1DDF7067-3311-1ADD-75B3-C47882C419E9}"/>
              </a:ext>
            </a:extLst>
          </p:cNvPr>
          <p:cNvSpPr>
            <a:spLocks noGrp="1"/>
          </p:cNvSpPr>
          <p:nvPr>
            <p:ph type="sldNum" sz="quarter" idx="4"/>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312806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0F4982-A7D1-69A8-AEF9-E9C050E9CFE3}"/>
              </a:ext>
            </a:extLst>
          </p:cNvPr>
          <p:cNvSpPr>
            <a:spLocks noGrp="1"/>
          </p:cNvSpPr>
          <p:nvPr>
            <p:ph type="title"/>
          </p:nvPr>
        </p:nvSpPr>
        <p:spPr/>
        <p:txBody>
          <a:bodyPr/>
          <a:lstStyle/>
          <a:p>
            <a:r>
              <a:rPr lang="en-US" dirty="0"/>
              <a:t>Scheduling Basics</a:t>
            </a:r>
          </a:p>
        </p:txBody>
      </p:sp>
      <p:sp>
        <p:nvSpPr>
          <p:cNvPr id="2" name="Text Placeholder 1">
            <a:extLst>
              <a:ext uri="{FF2B5EF4-FFF2-40B4-BE49-F238E27FC236}">
                <a16:creationId xmlns:a16="http://schemas.microsoft.com/office/drawing/2014/main" id="{3F641038-944E-7B7E-1422-46C7EA9E7DDD}"/>
              </a:ext>
            </a:extLst>
          </p:cNvPr>
          <p:cNvSpPr>
            <a:spLocks noGrp="1"/>
          </p:cNvSpPr>
          <p:nvPr>
            <p:ph type="body" sz="half" idx="2"/>
          </p:nvPr>
        </p:nvSpPr>
        <p:spPr/>
        <p:txBody>
          <a:bodyPr/>
          <a:lstStyle/>
          <a:p>
            <a:r>
              <a:rPr lang="en-US" dirty="0"/>
              <a:t>What is the relationship between curriculum and scheduling? </a:t>
            </a:r>
          </a:p>
        </p:txBody>
      </p:sp>
      <p:pic>
        <p:nvPicPr>
          <p:cNvPr id="8" name="Content Placeholder 7" descr="An image of shaking hands with speech bubbles showing icons of a lightbulb and a smile.">
            <a:extLst>
              <a:ext uri="{FF2B5EF4-FFF2-40B4-BE49-F238E27FC236}">
                <a16:creationId xmlns:a16="http://schemas.microsoft.com/office/drawing/2014/main" id="{212FC77E-94CA-2CC3-4536-BE284605A47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409406" y="2078831"/>
            <a:ext cx="4762500" cy="3175000"/>
          </a:xfrm>
          <a:ln>
            <a:solidFill>
              <a:schemeClr val="accent1"/>
            </a:solidFill>
          </a:ln>
        </p:spPr>
      </p:pic>
      <p:sp>
        <p:nvSpPr>
          <p:cNvPr id="9" name="TextBox 8" descr="An image of shaking hands with speech bubbles showing icons of a lightbulb and a smile.">
            <a:extLst>
              <a:ext uri="{FF2B5EF4-FFF2-40B4-BE49-F238E27FC236}">
                <a16:creationId xmlns:a16="http://schemas.microsoft.com/office/drawing/2014/main" id="{D8FFFC10-8CFF-10CE-1FC3-6E15BC4248AE}"/>
              </a:ext>
            </a:extLst>
          </p:cNvPr>
          <p:cNvSpPr txBox="1"/>
          <p:nvPr/>
        </p:nvSpPr>
        <p:spPr>
          <a:xfrm>
            <a:off x="5409406" y="5253831"/>
            <a:ext cx="4762500" cy="230832"/>
          </a:xfrm>
          <a:prstGeom prst="rect">
            <a:avLst/>
          </a:prstGeom>
          <a:noFill/>
        </p:spPr>
        <p:txBody>
          <a:bodyPr wrap="square" rtlCol="0">
            <a:spAutoFit/>
          </a:bodyPr>
          <a:lstStyle/>
          <a:p>
            <a:r>
              <a:rPr lang="en-US" sz="900">
                <a:hlinkClick r:id="rId3" tooltip="https://www.pngall.com/relationship-png"/>
              </a:rPr>
              <a:t>This Photo</a:t>
            </a:r>
            <a:r>
              <a:rPr lang="en-US" sz="900"/>
              <a:t> by Unknown Author is licensed under </a:t>
            </a:r>
            <a:r>
              <a:rPr lang="en-US" sz="900">
                <a:hlinkClick r:id="rId4" tooltip="https://creativecommons.org/licenses/by-nc/3.0/"/>
              </a:rPr>
              <a:t>CC BY-NC</a:t>
            </a:r>
            <a:endParaRPr lang="en-US" sz="900"/>
          </a:p>
        </p:txBody>
      </p:sp>
      <p:sp>
        <p:nvSpPr>
          <p:cNvPr id="4" name="Slide Number Placeholder 3">
            <a:extLst>
              <a:ext uri="{FF2B5EF4-FFF2-40B4-BE49-F238E27FC236}">
                <a16:creationId xmlns:a16="http://schemas.microsoft.com/office/drawing/2014/main" id="{C31E5674-D65F-4EA6-8895-9C4E3C63902D}"/>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81819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4E-1DE3-4D34-847A-90D4009D7E0C}"/>
              </a:ext>
            </a:extLst>
          </p:cNvPr>
          <p:cNvSpPr>
            <a:spLocks noGrp="1"/>
          </p:cNvSpPr>
          <p:nvPr>
            <p:ph type="title"/>
          </p:nvPr>
        </p:nvSpPr>
        <p:spPr/>
        <p:txBody>
          <a:bodyPr anchor="b">
            <a:normAutofit/>
          </a:bodyPr>
          <a:lstStyle/>
          <a:p>
            <a:r>
              <a:rPr lang="en-US" dirty="0"/>
              <a:t>IDEAA and Student Success</a:t>
            </a:r>
          </a:p>
        </p:txBody>
      </p:sp>
      <p:sp>
        <p:nvSpPr>
          <p:cNvPr id="3" name="Content Placeholder 2">
            <a:extLst>
              <a:ext uri="{FF2B5EF4-FFF2-40B4-BE49-F238E27FC236}">
                <a16:creationId xmlns:a16="http://schemas.microsoft.com/office/drawing/2014/main" id="{C658F910-C3C5-41FF-9B5C-901BB4D0CA7F}"/>
              </a:ext>
            </a:extLst>
          </p:cNvPr>
          <p:cNvSpPr>
            <a:spLocks noGrp="1"/>
          </p:cNvSpPr>
          <p:nvPr>
            <p:ph sz="half" idx="4294967295"/>
          </p:nvPr>
        </p:nvSpPr>
        <p:spPr>
          <a:xfrm>
            <a:off x="1175658" y="1798638"/>
            <a:ext cx="10415708" cy="4419600"/>
          </a:xfrm>
        </p:spPr>
        <p:txBody>
          <a:bodyPr vert="horz" lIns="91440" tIns="45720" rIns="91440" bIns="45720" rtlCol="0">
            <a:normAutofit/>
          </a:bodyPr>
          <a:lstStyle/>
          <a:p>
            <a:r>
              <a:rPr lang="en-US" sz="2200" dirty="0"/>
              <a:t>Vision for Success Goals: </a:t>
            </a:r>
          </a:p>
          <a:p>
            <a:pPr lvl="1"/>
            <a:r>
              <a:rPr lang="en-US" sz="2200" dirty="0"/>
              <a:t>Goals 1 &amp; 2: increase the number of California Community College students annually who acquire associate degrees, credentials, certificates, or specific skill sets that prepare them for an in-demand job &amp; increase transfers to CSU &amp; UC</a:t>
            </a:r>
          </a:p>
          <a:p>
            <a:pPr lvl="1"/>
            <a:r>
              <a:rPr lang="en-US" sz="2200" dirty="0"/>
              <a:t>Goal 3: Decrease the average number of units accumulated by California Community College students earning associate degrees,</a:t>
            </a:r>
          </a:p>
          <a:p>
            <a:pPr lvl="1"/>
            <a:r>
              <a:rPr lang="en-US" sz="2200" dirty="0"/>
              <a:t>Goal 5: Reduce equity gaps across all goals through faster improvements among traditionally underrepresented student groups</a:t>
            </a:r>
          </a:p>
        </p:txBody>
      </p:sp>
      <p:sp>
        <p:nvSpPr>
          <p:cNvPr id="4" name="Slide Number Placeholder 3">
            <a:extLst>
              <a:ext uri="{FF2B5EF4-FFF2-40B4-BE49-F238E27FC236}">
                <a16:creationId xmlns:a16="http://schemas.microsoft.com/office/drawing/2014/main" id="{B598308E-14BB-4F34-9F50-0181BF49D938}"/>
              </a:ext>
            </a:extLst>
          </p:cNvPr>
          <p:cNvSpPr>
            <a:spLocks noGrp="1"/>
          </p:cNvSpPr>
          <p:nvPr>
            <p:ph type="sldNum" sz="quarter" idx="12"/>
          </p:nvPr>
        </p:nvSpPr>
        <p:spPr/>
        <p:txBody>
          <a:bodyPr anchor="ctr">
            <a:normAutofit/>
          </a:bodyPr>
          <a:lstStyle/>
          <a:p>
            <a:pPr>
              <a:spcAft>
                <a:spcPts val="600"/>
              </a:spcAft>
            </a:pPr>
            <a:fld id="{492D8F1A-69A8-9242-9469-8400121D240A}" type="slidenum">
              <a:rPr lang="en-US" smtClean="0"/>
              <a:pPr>
                <a:spcAft>
                  <a:spcPts val="600"/>
                </a:spcAft>
              </a:pPr>
              <a:t>5</a:t>
            </a:fld>
            <a:endParaRPr lang="en-US"/>
          </a:p>
        </p:txBody>
      </p:sp>
    </p:spTree>
    <p:extLst>
      <p:ext uri="{BB962C8B-B14F-4D97-AF65-F5344CB8AC3E}">
        <p14:creationId xmlns:p14="http://schemas.microsoft.com/office/powerpoint/2010/main" val="203365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4C91F-1650-3819-250F-8857FD346B69}"/>
              </a:ext>
            </a:extLst>
          </p:cNvPr>
          <p:cNvSpPr>
            <a:spLocks noGrp="1"/>
          </p:cNvSpPr>
          <p:nvPr>
            <p:ph type="title"/>
          </p:nvPr>
        </p:nvSpPr>
        <p:spPr/>
        <p:txBody>
          <a:bodyPr/>
          <a:lstStyle/>
          <a:p>
            <a:r>
              <a:rPr lang="en-US" dirty="0"/>
              <a:t>Scheduling and Curriculum Basics</a:t>
            </a:r>
          </a:p>
        </p:txBody>
      </p:sp>
      <p:sp>
        <p:nvSpPr>
          <p:cNvPr id="5" name="Content Placeholder 4">
            <a:extLst>
              <a:ext uri="{FF2B5EF4-FFF2-40B4-BE49-F238E27FC236}">
                <a16:creationId xmlns:a16="http://schemas.microsoft.com/office/drawing/2014/main" id="{E1674233-7C44-B102-57CD-26D131CBBC3D}"/>
              </a:ext>
            </a:extLst>
          </p:cNvPr>
          <p:cNvSpPr>
            <a:spLocks noGrp="1"/>
          </p:cNvSpPr>
          <p:nvPr>
            <p:ph sz="half" idx="1"/>
          </p:nvPr>
        </p:nvSpPr>
        <p:spPr/>
        <p:txBody>
          <a:bodyPr/>
          <a:lstStyle/>
          <a:p>
            <a:r>
              <a:rPr lang="en-US" dirty="0"/>
              <a:t>Elements of the COR that may impact scheduling: </a:t>
            </a:r>
          </a:p>
          <a:p>
            <a:pPr lvl="1"/>
            <a:r>
              <a:rPr lang="en-US" dirty="0"/>
              <a:t>Units/hours</a:t>
            </a:r>
          </a:p>
          <a:p>
            <a:pPr lvl="1"/>
            <a:r>
              <a:rPr lang="en-US" dirty="0"/>
              <a:t>Requisites and Advisories</a:t>
            </a:r>
          </a:p>
          <a:p>
            <a:pPr lvl="1"/>
            <a:r>
              <a:rPr lang="en-US" dirty="0"/>
              <a:t>Modality </a:t>
            </a:r>
          </a:p>
          <a:p>
            <a:pPr lvl="1"/>
            <a:endParaRPr lang="en-US" dirty="0"/>
          </a:p>
          <a:p>
            <a:r>
              <a:rPr lang="en-US" dirty="0"/>
              <a:t>Elements of the COR that may also impact your class search: </a:t>
            </a:r>
          </a:p>
          <a:p>
            <a:pPr lvl="1"/>
            <a:r>
              <a:rPr lang="en-US" dirty="0"/>
              <a:t>Course title and description</a:t>
            </a:r>
          </a:p>
          <a:p>
            <a:pPr lvl="1"/>
            <a:r>
              <a:rPr lang="en-US" dirty="0"/>
              <a:t>ZTC and LTC</a:t>
            </a:r>
          </a:p>
          <a:p>
            <a:pPr lvl="1"/>
            <a:r>
              <a:rPr lang="en-US" dirty="0"/>
              <a:t>GE and Transfer information</a:t>
            </a:r>
          </a:p>
          <a:p>
            <a:pPr lvl="1"/>
            <a:r>
              <a:rPr lang="en-US" dirty="0"/>
              <a:t>Course Number</a:t>
            </a:r>
          </a:p>
          <a:p>
            <a:pPr lvl="1"/>
            <a:endParaRPr lang="en-US" dirty="0"/>
          </a:p>
          <a:p>
            <a:pPr lvl="1"/>
            <a:endParaRPr lang="en-US" dirty="0"/>
          </a:p>
          <a:p>
            <a:pPr lvl="1"/>
            <a:endParaRPr lang="en-US" dirty="0"/>
          </a:p>
        </p:txBody>
      </p:sp>
      <p:sp>
        <p:nvSpPr>
          <p:cNvPr id="2" name="Slide Number Placeholder 1">
            <a:extLst>
              <a:ext uri="{FF2B5EF4-FFF2-40B4-BE49-F238E27FC236}">
                <a16:creationId xmlns:a16="http://schemas.microsoft.com/office/drawing/2014/main" id="{0A91E4E6-11F0-2435-04D1-0F2191776492}"/>
              </a:ext>
            </a:extLst>
          </p:cNvPr>
          <p:cNvSpPr>
            <a:spLocks noGrp="1"/>
          </p:cNvSpPr>
          <p:nvPr>
            <p:ph type="sldNum" sz="quarter" idx="12"/>
          </p:nvPr>
        </p:nvSpPr>
        <p:spPr/>
        <p:txBody>
          <a:bodyPr/>
          <a:lstStyle/>
          <a:p>
            <a:fld id="{FC94C22D-D015-6649-B5C3-596F33FC97D2}" type="slidenum">
              <a:rPr lang="en-US" smtClean="0"/>
              <a:t>6</a:t>
            </a:fld>
            <a:endParaRPr lang="en-US"/>
          </a:p>
        </p:txBody>
      </p:sp>
      <p:sp>
        <p:nvSpPr>
          <p:cNvPr id="6" name="Content Placeholder 5">
            <a:extLst>
              <a:ext uri="{FF2B5EF4-FFF2-40B4-BE49-F238E27FC236}">
                <a16:creationId xmlns:a16="http://schemas.microsoft.com/office/drawing/2014/main" id="{8496D888-8995-A86E-A761-67BC4B588210}"/>
              </a:ext>
            </a:extLst>
          </p:cNvPr>
          <p:cNvSpPr>
            <a:spLocks noGrp="1"/>
          </p:cNvSpPr>
          <p:nvPr>
            <p:ph sz="half" idx="13"/>
          </p:nvPr>
        </p:nvSpPr>
        <p:spPr/>
        <p:txBody>
          <a:bodyPr/>
          <a:lstStyle/>
          <a:p>
            <a:r>
              <a:rPr lang="en-US" dirty="0"/>
              <a:t>Elements of Programs that may impact scheduling:</a:t>
            </a:r>
          </a:p>
          <a:p>
            <a:pPr lvl="1"/>
            <a:r>
              <a:rPr lang="en-US" dirty="0"/>
              <a:t>Program requirements</a:t>
            </a:r>
          </a:p>
          <a:p>
            <a:pPr lvl="1"/>
            <a:r>
              <a:rPr lang="en-US" dirty="0"/>
              <a:t>General education and transfer requirements</a:t>
            </a:r>
          </a:p>
          <a:p>
            <a:pPr lvl="1"/>
            <a:r>
              <a:rPr lang="en-US" dirty="0"/>
              <a:t>Course sequencing/mapping</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58316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25EEB-0D25-0CE6-0538-428187822D1A}"/>
              </a:ext>
            </a:extLst>
          </p:cNvPr>
          <p:cNvSpPr>
            <a:spLocks noGrp="1"/>
          </p:cNvSpPr>
          <p:nvPr>
            <p:ph type="title"/>
          </p:nvPr>
        </p:nvSpPr>
        <p:spPr/>
        <p:txBody>
          <a:bodyPr/>
          <a:lstStyle/>
          <a:p>
            <a:r>
              <a:rPr lang="en-US" dirty="0"/>
              <a:t>Scheduling and Curriculum Currency</a:t>
            </a:r>
          </a:p>
        </p:txBody>
      </p:sp>
      <p:sp>
        <p:nvSpPr>
          <p:cNvPr id="5" name="Content Placeholder 4">
            <a:extLst>
              <a:ext uri="{FF2B5EF4-FFF2-40B4-BE49-F238E27FC236}">
                <a16:creationId xmlns:a16="http://schemas.microsoft.com/office/drawing/2014/main" id="{8B44CDE8-8DF9-6F63-B7DB-C956744979F0}"/>
              </a:ext>
            </a:extLst>
          </p:cNvPr>
          <p:cNvSpPr>
            <a:spLocks noGrp="1"/>
          </p:cNvSpPr>
          <p:nvPr>
            <p:ph idx="4294967295"/>
          </p:nvPr>
        </p:nvSpPr>
        <p:spPr>
          <a:xfrm>
            <a:off x="1175657" y="1627188"/>
            <a:ext cx="9840686" cy="5094287"/>
          </a:xfrm>
        </p:spPr>
        <p:txBody>
          <a:bodyPr>
            <a:normAutofit/>
          </a:bodyPr>
          <a:lstStyle/>
          <a:p>
            <a:r>
              <a:rPr lang="en-US" dirty="0"/>
              <a:t>Ensuring accurate and timely curriculum information is critical to the scheduling process.</a:t>
            </a:r>
          </a:p>
          <a:p>
            <a:r>
              <a:rPr lang="en-US" dirty="0"/>
              <a:t>Start by asking:</a:t>
            </a:r>
          </a:p>
          <a:p>
            <a:pPr lvl="1"/>
            <a:r>
              <a:rPr lang="en-US" dirty="0"/>
              <a:t>Are there courses in your catalog that are never offered?</a:t>
            </a:r>
          </a:p>
          <a:p>
            <a:pPr lvl="1"/>
            <a:r>
              <a:rPr lang="en-US" dirty="0"/>
              <a:t>Are there programs in your catalog that no longer exist?</a:t>
            </a:r>
          </a:p>
          <a:p>
            <a:pPr lvl="1"/>
            <a:r>
              <a:rPr lang="en-US" dirty="0"/>
              <a:t>Are there certificate and/or degree options that have never been awarded?</a:t>
            </a:r>
          </a:p>
          <a:p>
            <a:pPr lvl="1"/>
            <a:r>
              <a:rPr lang="en-US" dirty="0"/>
              <a:t>Who is responsible for curriculum “clean-up” decisions?</a:t>
            </a:r>
          </a:p>
          <a:p>
            <a:pPr lvl="1"/>
            <a:r>
              <a:rPr lang="en-US" dirty="0"/>
              <a:t>How do you engage in campus-wide clean-up of curriculum/catalog?</a:t>
            </a:r>
          </a:p>
          <a:p>
            <a:endParaRPr lang="en-US" dirty="0"/>
          </a:p>
          <a:p>
            <a:endParaRPr lang="en-US" dirty="0"/>
          </a:p>
        </p:txBody>
      </p:sp>
      <p:sp>
        <p:nvSpPr>
          <p:cNvPr id="2" name="Slide Number Placeholder 1">
            <a:extLst>
              <a:ext uri="{FF2B5EF4-FFF2-40B4-BE49-F238E27FC236}">
                <a16:creationId xmlns:a16="http://schemas.microsoft.com/office/drawing/2014/main" id="{01BD19D7-30C8-1DC9-9A7A-1C73AEA815A1}"/>
              </a:ext>
            </a:extLst>
          </p:cNvPr>
          <p:cNvSpPr>
            <a:spLocks noGrp="1"/>
          </p:cNvSpPr>
          <p:nvPr>
            <p:ph type="sldNum" sz="quarter" idx="12"/>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157302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7E2F-5153-6553-806C-627D3A699D83}"/>
              </a:ext>
            </a:extLst>
          </p:cNvPr>
          <p:cNvSpPr>
            <a:spLocks noGrp="1"/>
          </p:cNvSpPr>
          <p:nvPr>
            <p:ph type="title"/>
          </p:nvPr>
        </p:nvSpPr>
        <p:spPr/>
        <p:txBody>
          <a:bodyPr/>
          <a:lstStyle/>
          <a:p>
            <a:r>
              <a:rPr lang="en-US" dirty="0"/>
              <a:t>Example: COS Courses Not Offered Report</a:t>
            </a:r>
          </a:p>
        </p:txBody>
      </p:sp>
      <p:pic>
        <p:nvPicPr>
          <p:cNvPr id="6" name="Content Placeholder 5" descr="A screenshot of an excel spreadsheet report showing courses not offered at COS within in the last two years. ">
            <a:extLst>
              <a:ext uri="{FF2B5EF4-FFF2-40B4-BE49-F238E27FC236}">
                <a16:creationId xmlns:a16="http://schemas.microsoft.com/office/drawing/2014/main" id="{7EF34AD6-4616-0B47-24AD-EDEA2A06A09D}"/>
              </a:ext>
            </a:extLst>
          </p:cNvPr>
          <p:cNvPicPr>
            <a:picLocks noGrp="1" noChangeAspect="1"/>
          </p:cNvPicPr>
          <p:nvPr>
            <p:ph sz="half" idx="4294967295"/>
          </p:nvPr>
        </p:nvPicPr>
        <p:blipFill>
          <a:blip r:embed="rId2"/>
          <a:stretch>
            <a:fillRect/>
          </a:stretch>
        </p:blipFill>
        <p:spPr>
          <a:xfrm>
            <a:off x="1175657" y="1690688"/>
            <a:ext cx="10780712" cy="3521075"/>
          </a:xfrm>
          <a:ln>
            <a:solidFill>
              <a:schemeClr val="tx2"/>
            </a:solidFill>
          </a:ln>
        </p:spPr>
      </p:pic>
      <p:sp>
        <p:nvSpPr>
          <p:cNvPr id="4" name="Slide Number Placeholder 3">
            <a:extLst>
              <a:ext uri="{FF2B5EF4-FFF2-40B4-BE49-F238E27FC236}">
                <a16:creationId xmlns:a16="http://schemas.microsoft.com/office/drawing/2014/main" id="{25B26BAE-9D57-E662-7C26-7B0946067446}"/>
              </a:ext>
            </a:extLst>
          </p:cNvPr>
          <p:cNvSpPr>
            <a:spLocks noGrp="1"/>
          </p:cNvSpPr>
          <p:nvPr>
            <p:ph type="sldNum" sz="quarter" idx="12"/>
          </p:nvPr>
        </p:nvSpPr>
        <p:spPr/>
        <p:txBody>
          <a:bodyPr/>
          <a:lstStyle/>
          <a:p>
            <a:pPr>
              <a:defRPr/>
            </a:pPr>
            <a:fld id="{576C9E23-81DC-524C-9AAF-31FE3F6CAB57}" type="slidenum">
              <a:rPr lang="en-US" altLang="en-US" smtClean="0"/>
              <a:pPr>
                <a:defRPr/>
              </a:pPr>
              <a:t>8</a:t>
            </a:fld>
            <a:endParaRPr lang="en-US" altLang="en-US"/>
          </a:p>
        </p:txBody>
      </p:sp>
    </p:spTree>
    <p:extLst>
      <p:ext uri="{BB962C8B-B14F-4D97-AF65-F5344CB8AC3E}">
        <p14:creationId xmlns:p14="http://schemas.microsoft.com/office/powerpoint/2010/main" val="38112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F9FC-3DE2-ADD2-D0C9-7D3C27ED2A4A}"/>
              </a:ext>
            </a:extLst>
          </p:cNvPr>
          <p:cNvSpPr>
            <a:spLocks noGrp="1"/>
          </p:cNvSpPr>
          <p:nvPr>
            <p:ph type="title"/>
          </p:nvPr>
        </p:nvSpPr>
        <p:spPr/>
        <p:txBody>
          <a:bodyPr/>
          <a:lstStyle/>
          <a:p>
            <a:r>
              <a:rPr lang="en-US" dirty="0"/>
              <a:t>Curriculum Cleanup – What Does it Mean?</a:t>
            </a:r>
          </a:p>
        </p:txBody>
      </p:sp>
      <p:sp>
        <p:nvSpPr>
          <p:cNvPr id="4" name="Content Placeholder 3">
            <a:extLst>
              <a:ext uri="{FF2B5EF4-FFF2-40B4-BE49-F238E27FC236}">
                <a16:creationId xmlns:a16="http://schemas.microsoft.com/office/drawing/2014/main" id="{B93B8281-693F-14D8-A4C8-FA770926D574}"/>
              </a:ext>
            </a:extLst>
          </p:cNvPr>
          <p:cNvSpPr>
            <a:spLocks noGrp="1"/>
          </p:cNvSpPr>
          <p:nvPr>
            <p:ph idx="4294967295"/>
          </p:nvPr>
        </p:nvSpPr>
        <p:spPr>
          <a:xfrm>
            <a:off x="1320801" y="1690688"/>
            <a:ext cx="10178142" cy="4522787"/>
          </a:xfrm>
        </p:spPr>
        <p:txBody>
          <a:bodyPr>
            <a:normAutofit fontScale="92500" lnSpcReduction="10000"/>
          </a:bodyPr>
          <a:lstStyle/>
          <a:p>
            <a:pPr>
              <a:spcBef>
                <a:spcPts val="0"/>
              </a:spcBef>
              <a:tabLst>
                <a:tab pos="457200" algn="l"/>
              </a:tabLst>
            </a:pPr>
            <a:r>
              <a:rPr lang="en-US" dirty="0"/>
              <a:t>Curriculum and discipline experts examine data across the institution</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Asking questions – lots of questions – across programs</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Not jumping to conclusions</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May (or may not) mean discontinuing certain awards, programs or classes</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May (or may not) mean creating new awards, programs, classes</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May (or may not) mean re-designing</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Question/focus on the end goal of the program – employment, transfer, local needs</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Be sure data analysis and context include your IDEAA goals </a:t>
            </a:r>
          </a:p>
          <a:p>
            <a:pPr marL="0" marR="0" lvl="0" indent="0">
              <a:spcBef>
                <a:spcPts val="0"/>
              </a:spcBef>
              <a:spcAft>
                <a:spcPts val="0"/>
              </a:spcAft>
              <a:buNone/>
              <a:tabLst>
                <a:tab pos="457200" algn="l"/>
              </a:tabLst>
            </a:pPr>
            <a:endParaRPr lang="en-US" dirty="0"/>
          </a:p>
          <a:p>
            <a:pPr>
              <a:spcBef>
                <a:spcPts val="0"/>
              </a:spcBef>
              <a:tabLst>
                <a:tab pos="457200" algn="l"/>
              </a:tabLst>
            </a:pPr>
            <a:r>
              <a:rPr lang="en-US" dirty="0"/>
              <a:t>Working with faculty and departments to assess course and program viability - who has the conversation and at what level</a:t>
            </a:r>
          </a:p>
          <a:p>
            <a:pPr marL="0" marR="0" lvl="0" indent="0">
              <a:spcBef>
                <a:spcPts val="0"/>
              </a:spcBef>
              <a:spcAft>
                <a:spcPts val="0"/>
              </a:spcAft>
              <a:buNone/>
              <a:tabLst>
                <a:tab pos="457200" algn="l"/>
              </a:tabLst>
            </a:pPr>
            <a:endParaRPr lang="en-US" dirty="0"/>
          </a:p>
          <a:p>
            <a:pPr marL="0" marR="0" lvl="0" indent="0">
              <a:spcBef>
                <a:spcPts val="0"/>
              </a:spcBef>
              <a:spcAft>
                <a:spcPts val="0"/>
              </a:spcAft>
              <a:buNone/>
              <a:tabLst>
                <a:tab pos="457200" algn="l"/>
              </a:tabLst>
            </a:pPr>
            <a:endParaRPr lang="en-US" dirty="0"/>
          </a:p>
        </p:txBody>
      </p:sp>
      <p:sp>
        <p:nvSpPr>
          <p:cNvPr id="5" name="Slide Number Placeholder 4">
            <a:extLst>
              <a:ext uri="{FF2B5EF4-FFF2-40B4-BE49-F238E27FC236}">
                <a16:creationId xmlns:a16="http://schemas.microsoft.com/office/drawing/2014/main" id="{436DB93F-6FE8-6A33-83D2-5C96C1B251F3}"/>
              </a:ext>
            </a:extLst>
          </p:cNvPr>
          <p:cNvSpPr>
            <a:spLocks noGrp="1"/>
          </p:cNvSpPr>
          <p:nvPr>
            <p:ph type="sldNum" sz="quarter" idx="12"/>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1389004795"/>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TotalTime>
  <Words>1520</Words>
  <Application>Microsoft Macintosh PowerPoint</Application>
  <PresentationFormat>Widescreen</PresentationFormat>
  <Paragraphs>196</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Georgia</vt:lpstr>
      <vt:lpstr>Office Theme</vt:lpstr>
      <vt:lpstr>Curriculum and the Schedule: Strategic Enrollment Management to Support Student Success  </vt:lpstr>
      <vt:lpstr>Session Description</vt:lpstr>
      <vt:lpstr>Session Learning OUtcomes</vt:lpstr>
      <vt:lpstr>Scheduling Basics</vt:lpstr>
      <vt:lpstr>IDEAA and Student Success</vt:lpstr>
      <vt:lpstr>Scheduling and Curriculum Basics</vt:lpstr>
      <vt:lpstr>Scheduling and Curriculum Currency</vt:lpstr>
      <vt:lpstr>Example: COS Courses Not Offered Report</vt:lpstr>
      <vt:lpstr>Curriculum Cleanup – What Does it Mean?</vt:lpstr>
      <vt:lpstr>Building the Schedule</vt:lpstr>
      <vt:lpstr>Priority Enrollment</vt:lpstr>
      <vt:lpstr>Data Mart:  State FT/PT Report from F'21-S'22 Guided Pathways program maps that serve student needs</vt:lpstr>
      <vt:lpstr>Data and Program Mapping</vt:lpstr>
      <vt:lpstr>Scheduling Basics: Know Your Stuff!</vt:lpstr>
      <vt:lpstr>Strategic Enrollment Management</vt:lpstr>
      <vt:lpstr>Why Does a Course Belong in a Specific Semester?</vt:lpstr>
      <vt:lpstr>Course Scheduling: Points to Consider</vt:lpstr>
      <vt:lpstr>Scheduling Example 1</vt:lpstr>
      <vt:lpstr>Scheduling Example 2</vt:lpstr>
      <vt:lpstr>Focus on Students</vt:lpstr>
      <vt:lpstr>Other Considerations &amp; Questions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Harris</dc:creator>
  <cp:keywords/>
  <dc:description/>
  <cp:lastModifiedBy>Sarah Harris</cp:lastModifiedBy>
  <cp:revision>171</cp:revision>
  <dcterms:created xsi:type="dcterms:W3CDTF">2023-06-22T19:16:59Z</dcterms:created>
  <dcterms:modified xsi:type="dcterms:W3CDTF">2023-07-10T23:06:51Z</dcterms:modified>
  <cp:category/>
</cp:coreProperties>
</file>