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75" r:id="rId7"/>
    <p:sldId id="261" r:id="rId8"/>
    <p:sldId id="262" r:id="rId9"/>
    <p:sldId id="263" r:id="rId10"/>
    <p:sldId id="274" r:id="rId11"/>
    <p:sldId id="265" r:id="rId12"/>
    <p:sldId id="272" r:id="rId13"/>
    <p:sldId id="266" r:id="rId14"/>
    <p:sldId id="267" r:id="rId15"/>
    <p:sldId id="268" r:id="rId16"/>
    <p:sldId id="270" r:id="rId17"/>
    <p:sldId id="273" r:id="rId18"/>
    <p:sldId id="271"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qtt1Uk2e0Dix6WVxTzdvzp69I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7ba0fad5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g257ba0fad5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7ba0fad5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57ba0fad5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89a7870f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89a7870f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89a7870fa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89a7870fa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834012" y="4180113"/>
            <a:ext cx="10519788" cy="159367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000"/>
              <a:buFont typeface="Georgia"/>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15"/>
          <p:cNvSpPr txBox="1">
            <a:spLocks noGrp="1"/>
          </p:cNvSpPr>
          <p:nvPr>
            <p:ph type="subTitle" idx="1"/>
          </p:nvPr>
        </p:nvSpPr>
        <p:spPr>
          <a:xfrm>
            <a:off x="834012" y="5865223"/>
            <a:ext cx="10519788" cy="89480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2"/>
              </a:buClr>
              <a:buSzPts val="2000"/>
              <a:buNone/>
              <a:defRPr sz="2000">
                <a:solidFill>
                  <a:schemeClr val="lt2"/>
                </a:solidFill>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grpSp>
        <p:nvGrpSpPr>
          <p:cNvPr id="13" name="Google Shape;13;p16"/>
          <p:cNvGrpSpPr/>
          <p:nvPr/>
        </p:nvGrpSpPr>
        <p:grpSpPr>
          <a:xfrm>
            <a:off x="0" y="0"/>
            <a:ext cx="12192000" cy="2272937"/>
            <a:chOff x="0" y="0"/>
            <a:chExt cx="12192000" cy="2272937"/>
          </a:xfrm>
        </p:grpSpPr>
        <p:sp>
          <p:nvSpPr>
            <p:cNvPr id="14" name="Google Shape;14;p16"/>
            <p:cNvSpPr/>
            <p:nvPr/>
          </p:nvSpPr>
          <p:spPr>
            <a:xfrm>
              <a:off x="0" y="0"/>
              <a:ext cx="12192000" cy="2272937"/>
            </a:xfrm>
            <a:prstGeom prst="rect">
              <a:avLst/>
            </a:prstGeom>
            <a:solidFill>
              <a:schemeClr val="accent5"/>
            </a:solidFill>
            <a:ln w="12700" cap="flat" cmpd="sng">
              <a:solidFill>
                <a:srgbClr val="00696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16"/>
            <p:cNvPicPr preferRelativeResize="0"/>
            <p:nvPr/>
          </p:nvPicPr>
          <p:blipFill rotWithShape="1">
            <a:blip r:embed="rId2">
              <a:alphaModFix/>
            </a:blip>
            <a:srcRect/>
            <a:stretch/>
          </p:blipFill>
          <p:spPr>
            <a:xfrm>
              <a:off x="0" y="1"/>
              <a:ext cx="2575994" cy="2272936"/>
            </a:xfrm>
            <a:prstGeom prst="rect">
              <a:avLst/>
            </a:prstGeom>
            <a:noFill/>
            <a:ln>
              <a:noFill/>
            </a:ln>
          </p:spPr>
        </p:pic>
      </p:grpSp>
      <p:sp>
        <p:nvSpPr>
          <p:cNvPr id="16" name="Google Shape;16;p16"/>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Georg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838200" y="2415993"/>
            <a:ext cx="10515600" cy="38411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30200" algn="l">
              <a:lnSpc>
                <a:spcPct val="90000"/>
              </a:lnSpc>
              <a:spcBef>
                <a:spcPts val="500"/>
              </a:spcBef>
              <a:spcAft>
                <a:spcPts val="0"/>
              </a:spcAft>
              <a:buClr>
                <a:srgbClr val="262626"/>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6"/>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16"/>
          <p:cNvPicPr preferRelativeResize="0"/>
          <p:nvPr/>
        </p:nvPicPr>
        <p:blipFill rotWithShape="1">
          <a:blip r:embed="rId3">
            <a:alphaModFix/>
          </a:blip>
          <a:srcRect/>
          <a:stretch/>
        </p:blipFill>
        <p:spPr>
          <a:xfrm>
            <a:off x="834012" y="6343650"/>
            <a:ext cx="377825" cy="377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1175657" y="365125"/>
            <a:ext cx="1017814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body" idx="1"/>
          </p:nvPr>
        </p:nvSpPr>
        <p:spPr>
          <a:xfrm>
            <a:off x="1179488" y="1720352"/>
            <a:ext cx="494871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solidFill>
                  <a:srgbClr val="3F3F3F"/>
                </a:solidFill>
              </a:defRPr>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 name="Google Shape;23;p17"/>
          <p:cNvSpPr txBox="1">
            <a:spLocks noGrp="1"/>
          </p:cNvSpPr>
          <p:nvPr>
            <p:ph type="body" idx="2"/>
          </p:nvPr>
        </p:nvSpPr>
        <p:spPr>
          <a:xfrm>
            <a:off x="1179488" y="2544264"/>
            <a:ext cx="494871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17"/>
          <p:cNvSpPr txBox="1">
            <a:spLocks noGrp="1"/>
          </p:cNvSpPr>
          <p:nvPr>
            <p:ph type="body" idx="3"/>
          </p:nvPr>
        </p:nvSpPr>
        <p:spPr>
          <a:xfrm>
            <a:off x="6405083" y="1720352"/>
            <a:ext cx="494871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solidFill>
                  <a:srgbClr val="3F3F3F"/>
                </a:solidFill>
              </a:defRPr>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7"/>
          <p:cNvSpPr txBox="1">
            <a:spLocks noGrp="1"/>
          </p:cNvSpPr>
          <p:nvPr>
            <p:ph type="body" idx="4"/>
          </p:nvPr>
        </p:nvSpPr>
        <p:spPr>
          <a:xfrm>
            <a:off x="6405083" y="2544264"/>
            <a:ext cx="494871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17"/>
          <p:cNvPicPr preferRelativeResize="0"/>
          <p:nvPr/>
        </p:nvPicPr>
        <p:blipFill rotWithShape="1">
          <a:blip r:embed="rId2">
            <a:alphaModFix/>
          </a:blip>
          <a:srcRect/>
          <a:stretch/>
        </p:blipFill>
        <p:spPr>
          <a:xfrm>
            <a:off x="1175657" y="6343650"/>
            <a:ext cx="377825" cy="377825"/>
          </a:xfrm>
          <a:prstGeom prst="rect">
            <a:avLst/>
          </a:prstGeom>
          <a:noFill/>
          <a:ln>
            <a:noFill/>
          </a:ln>
        </p:spPr>
      </p:pic>
      <p:pic>
        <p:nvPicPr>
          <p:cNvPr id="28" name="Google Shape;28;p17"/>
          <p:cNvPicPr preferRelativeResize="0"/>
          <p:nvPr/>
        </p:nvPicPr>
        <p:blipFill rotWithShape="1">
          <a:blip r:embed="rId3">
            <a:alphaModFix/>
          </a:blip>
          <a:srcRect/>
          <a:stretch/>
        </p:blipFill>
        <p:spPr>
          <a:xfrm>
            <a:off x="-7113" y="3808"/>
            <a:ext cx="822046" cy="6850383"/>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1175657" y="365125"/>
            <a:ext cx="1017814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1175656" y="1825625"/>
            <a:ext cx="495082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18"/>
          <p:cNvPicPr preferRelativeResize="0"/>
          <p:nvPr/>
        </p:nvPicPr>
        <p:blipFill rotWithShape="1">
          <a:blip r:embed="rId2">
            <a:alphaModFix/>
          </a:blip>
          <a:srcRect/>
          <a:stretch/>
        </p:blipFill>
        <p:spPr>
          <a:xfrm>
            <a:off x="1175656" y="6343650"/>
            <a:ext cx="377825" cy="377825"/>
          </a:xfrm>
          <a:prstGeom prst="rect">
            <a:avLst/>
          </a:prstGeom>
          <a:noFill/>
          <a:ln>
            <a:noFill/>
          </a:ln>
        </p:spPr>
      </p:pic>
      <p:pic>
        <p:nvPicPr>
          <p:cNvPr id="34" name="Google Shape;34;p18"/>
          <p:cNvPicPr preferRelativeResize="0"/>
          <p:nvPr/>
        </p:nvPicPr>
        <p:blipFill rotWithShape="1">
          <a:blip r:embed="rId3">
            <a:alphaModFix/>
          </a:blip>
          <a:srcRect/>
          <a:stretch/>
        </p:blipFill>
        <p:spPr>
          <a:xfrm>
            <a:off x="-7113" y="3808"/>
            <a:ext cx="822046" cy="6850383"/>
          </a:xfrm>
          <a:prstGeom prst="rect">
            <a:avLst/>
          </a:prstGeom>
          <a:noFill/>
          <a:ln>
            <a:noFill/>
          </a:ln>
          <a:effectLst>
            <a:outerShdw blurRad="190500" dist="50800" algn="ctr" rotWithShape="0">
              <a:srgbClr val="000000">
                <a:alpha val="40000"/>
              </a:srgbClr>
            </a:outerShdw>
          </a:effectLst>
        </p:spPr>
      </p:pic>
      <p:sp>
        <p:nvSpPr>
          <p:cNvPr id="35" name="Google Shape;35;p18"/>
          <p:cNvSpPr txBox="1">
            <a:spLocks noGrp="1"/>
          </p:cNvSpPr>
          <p:nvPr>
            <p:ph type="body" idx="2"/>
          </p:nvPr>
        </p:nvSpPr>
        <p:spPr>
          <a:xfrm>
            <a:off x="6402975" y="1825625"/>
            <a:ext cx="495082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19"/>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19"/>
          <p:cNvPicPr preferRelativeResize="0"/>
          <p:nvPr/>
        </p:nvPicPr>
        <p:blipFill rotWithShape="1">
          <a:blip r:embed="rId2">
            <a:alphaModFix/>
          </a:blip>
          <a:srcRect/>
          <a:stretch/>
        </p:blipFill>
        <p:spPr>
          <a:xfrm>
            <a:off x="1175657" y="6343650"/>
            <a:ext cx="377825" cy="377825"/>
          </a:xfrm>
          <a:prstGeom prst="rect">
            <a:avLst/>
          </a:prstGeom>
          <a:noFill/>
          <a:ln>
            <a:noFill/>
          </a:ln>
        </p:spPr>
      </p:pic>
      <p:pic>
        <p:nvPicPr>
          <p:cNvPr id="39" name="Google Shape;39;p19"/>
          <p:cNvPicPr preferRelativeResize="0"/>
          <p:nvPr/>
        </p:nvPicPr>
        <p:blipFill rotWithShape="1">
          <a:blip r:embed="rId3">
            <a:alphaModFix/>
          </a:blip>
          <a:srcRect/>
          <a:stretch/>
        </p:blipFill>
        <p:spPr>
          <a:xfrm>
            <a:off x="-7113" y="3808"/>
            <a:ext cx="822046" cy="6850383"/>
          </a:xfrm>
          <a:prstGeom prst="rect">
            <a:avLst/>
          </a:prstGeom>
          <a:noFill/>
          <a:ln>
            <a:noFill/>
          </a:ln>
          <a:effectLst>
            <a:outerShdw blurRad="190500" dist="50800" algn="ctr" rotWithShape="0">
              <a:srgbClr val="000000">
                <a:alpha val="40000"/>
              </a:srgbClr>
            </a:outerShdw>
          </a:effectLst>
        </p:spPr>
      </p:pic>
      <p:sp>
        <p:nvSpPr>
          <p:cNvPr id="40" name="Google Shape;40;p19"/>
          <p:cNvSpPr txBox="1">
            <a:spLocks noGrp="1"/>
          </p:cNvSpPr>
          <p:nvPr>
            <p:ph type="title"/>
          </p:nvPr>
        </p:nvSpPr>
        <p:spPr>
          <a:xfrm>
            <a:off x="1175657" y="365125"/>
            <a:ext cx="1017814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20"/>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20"/>
          <p:cNvPicPr preferRelativeResize="0"/>
          <p:nvPr/>
        </p:nvPicPr>
        <p:blipFill rotWithShape="1">
          <a:blip r:embed="rId2">
            <a:alphaModFix/>
          </a:blip>
          <a:srcRect/>
          <a:stretch/>
        </p:blipFill>
        <p:spPr>
          <a:xfrm>
            <a:off x="834012" y="6343650"/>
            <a:ext cx="377825" cy="377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5"/>
              </a:buClr>
              <a:buSzPts val="3600"/>
              <a:buFont typeface="Georgia"/>
              <a:buNone/>
              <a:defRPr sz="3600" b="0" i="0" u="none" strike="noStrike" cap="none">
                <a:solidFill>
                  <a:schemeClr val="accent5"/>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431484"/>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1pPr>
            <a:lvl2pPr marL="914400" marR="0" lvl="1" indent="-355600" algn="l" rtl="0">
              <a:lnSpc>
                <a:spcPct val="90000"/>
              </a:lnSpc>
              <a:spcBef>
                <a:spcPts val="5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90000"/>
              </a:lnSpc>
              <a:spcBef>
                <a:spcPts val="50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17500" algn="l" rtl="0">
              <a:lnSpc>
                <a:spcPct val="90000"/>
              </a:lnSpc>
              <a:spcBef>
                <a:spcPts val="50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610600" y="6392046"/>
            <a:ext cx="2743200" cy="32942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ccco.edu/-/media/CCCCO-Website/docs/curriculum/pcah-8th-edition-summary-of-substantial-changes-a11y.pdf?la=en&amp;hash=4EB7D84CFEE402EC90A2467FF8711FFAB5A89427" TargetMode="External"/><Relationship Id="rId2" Type="http://schemas.openxmlformats.org/officeDocument/2006/relationships/hyperlink" Target="https://www.cccco.edu/-/media/CCCCO-Website/docs/handbook/program-course-approval-handbook-8th-edition.pdf?la=en&amp;hash=ACB8BD54D5D41C84946997A66D5451FA0B5F4109" TargetMode="External"/><Relationship Id="rId1" Type="http://schemas.openxmlformats.org/officeDocument/2006/relationships/slideLayout" Target="../slideLayouts/slideLayout2.xml"/><Relationship Id="rId6" Type="http://schemas.openxmlformats.org/officeDocument/2006/relationships/hyperlink" Target="https://www.asccc.org/directory/curriculum-committee" TargetMode="External"/><Relationship Id="rId5" Type="http://schemas.openxmlformats.org/officeDocument/2006/relationships/hyperlink" Target="https://www.cccco.edu/About-Us/Chancellors-Office/Divisions/Educational-Services-and-Support/What-we-do/Curriculum-and-Instruction-Unit/California-Community-College-Curriculum-Committee" TargetMode="External"/><Relationship Id="rId4" Type="http://schemas.openxmlformats.org/officeDocument/2006/relationships/hyperlink" Target="https://www.cccco.edu/-/media/CCCCO-Website/docs/manuals-guides/ccc-curriculum-submission-approval-tech-manual.pdf?la=en&amp;hash=506591E304230481C8B96476FFE3986AC29F881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834012" y="4180113"/>
            <a:ext cx="10519788" cy="79113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Georgia"/>
              <a:buNone/>
            </a:pPr>
            <a:r>
              <a:rPr lang="en-US"/>
              <a:t>Updates to the PCAH</a:t>
            </a:r>
            <a:endParaRPr/>
          </a:p>
        </p:txBody>
      </p:sp>
      <p:sp>
        <p:nvSpPr>
          <p:cNvPr id="49" name="Google Shape;49;p1"/>
          <p:cNvSpPr txBox="1">
            <a:spLocks noGrp="1"/>
          </p:cNvSpPr>
          <p:nvPr>
            <p:ph type="subTitle" idx="1"/>
          </p:nvPr>
        </p:nvSpPr>
        <p:spPr>
          <a:xfrm>
            <a:off x="834012" y="4971245"/>
            <a:ext cx="10519788" cy="159716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1800"/>
              <a:buNone/>
            </a:pPr>
            <a:r>
              <a:rPr lang="en-US" sz="1800"/>
              <a:t>Madelyn Arballo, Mt. San Antonio College</a:t>
            </a:r>
            <a:endParaRPr/>
          </a:p>
          <a:p>
            <a:pPr marL="0" lvl="0" indent="0" algn="ctr" rtl="0">
              <a:lnSpc>
                <a:spcPct val="90000"/>
              </a:lnSpc>
              <a:spcBef>
                <a:spcPts val="1000"/>
              </a:spcBef>
              <a:spcAft>
                <a:spcPts val="0"/>
              </a:spcAft>
              <a:buClr>
                <a:schemeClr val="lt2"/>
              </a:buClr>
              <a:buSzPts val="1800"/>
              <a:buNone/>
            </a:pPr>
            <a:r>
              <a:rPr lang="en-US" sz="1800"/>
              <a:t>Amber Gillis, Compton College</a:t>
            </a:r>
            <a:endParaRPr/>
          </a:p>
          <a:p>
            <a:pPr marL="0" lvl="0" indent="0" algn="ctr" rtl="0">
              <a:lnSpc>
                <a:spcPct val="90000"/>
              </a:lnSpc>
              <a:spcBef>
                <a:spcPts val="1000"/>
              </a:spcBef>
              <a:spcAft>
                <a:spcPts val="0"/>
              </a:spcAft>
              <a:buClr>
                <a:schemeClr val="lt2"/>
              </a:buClr>
              <a:buSzPts val="1800"/>
              <a:buNone/>
            </a:pPr>
            <a:r>
              <a:rPr lang="en-US" sz="1800"/>
              <a:t>Mark Edward Osea, Mendocino College</a:t>
            </a:r>
            <a:endParaRPr/>
          </a:p>
          <a:p>
            <a:pPr marL="0" lvl="0" indent="0" algn="ctr" rtl="0">
              <a:lnSpc>
                <a:spcPct val="90000"/>
              </a:lnSpc>
              <a:spcBef>
                <a:spcPts val="1000"/>
              </a:spcBef>
              <a:spcAft>
                <a:spcPts val="0"/>
              </a:spcAft>
              <a:buClr>
                <a:schemeClr val="lt2"/>
              </a:buClr>
              <a:buSzPts val="1800"/>
              <a:buNone/>
            </a:pPr>
            <a:r>
              <a:rPr lang="en-US" sz="1800"/>
              <a:t>Omar Torres, College of the Canyons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0052-277A-DCC7-A2E8-8C4DD10987BA}"/>
              </a:ext>
            </a:extLst>
          </p:cNvPr>
          <p:cNvSpPr>
            <a:spLocks noGrp="1"/>
          </p:cNvSpPr>
          <p:nvPr>
            <p:ph type="title"/>
          </p:nvPr>
        </p:nvSpPr>
        <p:spPr/>
        <p:txBody>
          <a:bodyPr/>
          <a:lstStyle/>
          <a:p>
            <a:r>
              <a:rPr lang="en-US" dirty="0"/>
              <a:t>Technical Manual – Clarifying the Process</a:t>
            </a:r>
          </a:p>
        </p:txBody>
      </p:sp>
      <p:sp>
        <p:nvSpPr>
          <p:cNvPr id="3" name="Text Placeholder 2">
            <a:extLst>
              <a:ext uri="{FF2B5EF4-FFF2-40B4-BE49-F238E27FC236}">
                <a16:creationId xmlns:a16="http://schemas.microsoft.com/office/drawing/2014/main" id="{4CDFE503-78BB-15A4-575E-EEC2F8F912C7}"/>
              </a:ext>
            </a:extLst>
          </p:cNvPr>
          <p:cNvSpPr>
            <a:spLocks noGrp="1"/>
          </p:cNvSpPr>
          <p:nvPr>
            <p:ph type="body" idx="1"/>
          </p:nvPr>
        </p:nvSpPr>
        <p:spPr>
          <a:xfrm>
            <a:off x="1175656" y="1379095"/>
            <a:ext cx="4950824" cy="4797868"/>
          </a:xfrm>
        </p:spPr>
        <p:txBody>
          <a:bodyPr>
            <a:normAutofit lnSpcReduction="10000"/>
          </a:bodyPr>
          <a:lstStyle/>
          <a:p>
            <a:r>
              <a:rPr lang="en-US" dirty="0"/>
              <a:t>Clarifies information regarding course and program submissions to the CO including:</a:t>
            </a:r>
          </a:p>
          <a:p>
            <a:pPr lvl="1"/>
            <a:r>
              <a:rPr lang="en-US" dirty="0"/>
              <a:t>Acronyms listing</a:t>
            </a:r>
          </a:p>
          <a:p>
            <a:pPr lvl="1"/>
            <a:r>
              <a:rPr lang="en-US" dirty="0"/>
              <a:t>Explanation of CB Codes</a:t>
            </a:r>
          </a:p>
          <a:p>
            <a:pPr lvl="1"/>
            <a:r>
              <a:rPr lang="en-US" dirty="0"/>
              <a:t>Flow charts of curriculum process with timelines</a:t>
            </a:r>
          </a:p>
          <a:p>
            <a:pPr lvl="1"/>
            <a:r>
              <a:rPr lang="en-US" dirty="0"/>
              <a:t>Relevant title 5 information</a:t>
            </a:r>
          </a:p>
          <a:p>
            <a:r>
              <a:rPr lang="en-US" dirty="0"/>
              <a:t>Provides concrete examples for course and program submissions including:</a:t>
            </a:r>
          </a:p>
          <a:p>
            <a:pPr lvl="1"/>
            <a:r>
              <a:rPr lang="en-US" dirty="0"/>
              <a:t>Curriculum templates</a:t>
            </a:r>
          </a:p>
          <a:p>
            <a:pPr lvl="1"/>
            <a:r>
              <a:rPr lang="en-US" dirty="0"/>
              <a:t>Narrative Examples</a:t>
            </a:r>
          </a:p>
          <a:p>
            <a:pPr lvl="1"/>
            <a:r>
              <a:rPr lang="en-US" dirty="0"/>
              <a:t>Baccalaureate submission information</a:t>
            </a:r>
          </a:p>
        </p:txBody>
      </p:sp>
      <p:pic>
        <p:nvPicPr>
          <p:cNvPr id="5" name="Picture 4" descr="cover page of the California Community Colleges Curriculum Submission and Approval Technical Manual">
            <a:extLst>
              <a:ext uri="{FF2B5EF4-FFF2-40B4-BE49-F238E27FC236}">
                <a16:creationId xmlns:a16="http://schemas.microsoft.com/office/drawing/2014/main" id="{0AE43070-33DB-DD43-A714-B7D93400F4D7}"/>
              </a:ext>
            </a:extLst>
          </p:cNvPr>
          <p:cNvPicPr>
            <a:picLocks noChangeAspect="1"/>
          </p:cNvPicPr>
          <p:nvPr/>
        </p:nvPicPr>
        <p:blipFill>
          <a:blip r:embed="rId2"/>
          <a:stretch>
            <a:fillRect/>
          </a:stretch>
        </p:blipFill>
        <p:spPr>
          <a:xfrm>
            <a:off x="6895090" y="1379095"/>
            <a:ext cx="4004404" cy="5029200"/>
          </a:xfrm>
          <a:prstGeom prst="rect">
            <a:avLst/>
          </a:prstGeom>
        </p:spPr>
      </p:pic>
    </p:spTree>
    <p:extLst>
      <p:ext uri="{BB962C8B-B14F-4D97-AF65-F5344CB8AC3E}">
        <p14:creationId xmlns:p14="http://schemas.microsoft.com/office/powerpoint/2010/main" val="329562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2022-2023 5C </a:t>
            </a:r>
            <a:br>
              <a:rPr lang="en-US"/>
            </a:br>
            <a:r>
              <a:rPr lang="en-US"/>
              <a:t>Reimagining the PCAH Workgroup</a:t>
            </a:r>
            <a:endParaRPr/>
          </a:p>
        </p:txBody>
      </p:sp>
      <p:sp>
        <p:nvSpPr>
          <p:cNvPr id="102" name="Google Shape;102;p6"/>
          <p:cNvSpPr txBox="1">
            <a:spLocks noGrp="1"/>
          </p:cNvSpPr>
          <p:nvPr>
            <p:ph type="body" idx="1"/>
          </p:nvPr>
        </p:nvSpPr>
        <p:spPr>
          <a:xfrm>
            <a:off x="838200" y="2415993"/>
            <a:ext cx="10515600" cy="384111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200"/>
              <a:buChar char="•"/>
            </a:pPr>
            <a:r>
              <a:rPr lang="en-US" sz="2400" dirty="0">
                <a:solidFill>
                  <a:schemeClr val="tx1"/>
                </a:solidFill>
              </a:rPr>
              <a:t>Workgroup membership</a:t>
            </a:r>
            <a:endParaRPr sz="2400" dirty="0">
              <a:solidFill>
                <a:schemeClr val="tx1"/>
              </a:solidFill>
            </a:endParaRPr>
          </a:p>
          <a:p>
            <a:pPr marL="228600" lvl="0" indent="-228600" algn="l" rtl="0">
              <a:lnSpc>
                <a:spcPct val="90000"/>
              </a:lnSpc>
              <a:spcBef>
                <a:spcPts val="1000"/>
              </a:spcBef>
              <a:spcAft>
                <a:spcPts val="0"/>
              </a:spcAft>
              <a:buClr>
                <a:srgbClr val="262626"/>
              </a:buClr>
              <a:buSzPts val="2200"/>
              <a:buChar char="•"/>
            </a:pPr>
            <a:r>
              <a:rPr lang="en-US" sz="2400" dirty="0">
                <a:solidFill>
                  <a:schemeClr val="tx1"/>
                </a:solidFill>
              </a:rPr>
              <a:t>Workgroup goals:</a:t>
            </a:r>
            <a:endParaRPr sz="2400" dirty="0">
              <a:solidFill>
                <a:schemeClr val="tx1"/>
              </a:solidFill>
            </a:endParaRPr>
          </a:p>
          <a:p>
            <a:pPr marL="800100" lvl="1" indent="-342900" algn="l" rtl="0">
              <a:lnSpc>
                <a:spcPct val="100000"/>
              </a:lnSpc>
              <a:spcBef>
                <a:spcPts val="0"/>
              </a:spcBef>
              <a:spcAft>
                <a:spcPts val="0"/>
              </a:spcAft>
              <a:buClr>
                <a:schemeClr val="dk1"/>
              </a:buClr>
              <a:buSzPts val="1800"/>
              <a:buFont typeface="Georgia"/>
              <a:buAutoNum type="alphaLcPeriod"/>
            </a:pPr>
            <a:r>
              <a:rPr lang="en-US" sz="2200" b="0" i="0" u="none" strike="noStrike" dirty="0">
                <a:solidFill>
                  <a:schemeClr val="tx1"/>
                </a:solidFill>
                <a:latin typeface="Arial"/>
                <a:ea typeface="Arial"/>
                <a:cs typeface="Arial"/>
                <a:sym typeface="Arial"/>
              </a:rPr>
              <a:t>Change the name of the PCAH (proposed: Curriculum Handbook of California Community Colleges). </a:t>
            </a:r>
            <a:endParaRPr sz="2200" dirty="0">
              <a:solidFill>
                <a:schemeClr val="tx1"/>
              </a:solidFill>
            </a:endParaRPr>
          </a:p>
          <a:p>
            <a:pPr marL="800100" lvl="1" indent="-342900" algn="l" rtl="0">
              <a:lnSpc>
                <a:spcPct val="100000"/>
              </a:lnSpc>
              <a:spcBef>
                <a:spcPts val="0"/>
              </a:spcBef>
              <a:spcAft>
                <a:spcPts val="0"/>
              </a:spcAft>
              <a:buClr>
                <a:schemeClr val="dk1"/>
              </a:buClr>
              <a:buSzPts val="1800"/>
              <a:buFont typeface="Georgia"/>
              <a:buAutoNum type="alphaLcPeriod"/>
            </a:pPr>
            <a:r>
              <a:rPr lang="en-US" sz="2200" b="0" i="0" u="none" strike="noStrike" dirty="0">
                <a:solidFill>
                  <a:schemeClr val="tx1"/>
                </a:solidFill>
                <a:latin typeface="Arial"/>
                <a:ea typeface="Arial"/>
                <a:cs typeface="Arial"/>
                <a:sym typeface="Arial"/>
              </a:rPr>
              <a:t>Transform into a living electronic document with edited date (like attendance model). </a:t>
            </a:r>
            <a:endParaRPr sz="2200" dirty="0">
              <a:solidFill>
                <a:schemeClr val="tx1"/>
              </a:solidFill>
            </a:endParaRPr>
          </a:p>
          <a:p>
            <a:pPr marL="800100" lvl="1" indent="-342900" algn="l" rtl="0">
              <a:lnSpc>
                <a:spcPct val="100000"/>
              </a:lnSpc>
              <a:spcBef>
                <a:spcPts val="0"/>
              </a:spcBef>
              <a:spcAft>
                <a:spcPts val="0"/>
              </a:spcAft>
              <a:buClr>
                <a:schemeClr val="dk1"/>
              </a:buClr>
              <a:buSzPts val="1800"/>
              <a:buFont typeface="Georgia"/>
              <a:buAutoNum type="alphaLcPeriod"/>
            </a:pPr>
            <a:r>
              <a:rPr lang="en-US" sz="2200" b="0" i="0" u="none" strike="noStrike" dirty="0">
                <a:solidFill>
                  <a:schemeClr val="tx1"/>
                </a:solidFill>
                <a:latin typeface="Arial"/>
                <a:ea typeface="Arial"/>
                <a:cs typeface="Arial"/>
                <a:sym typeface="Arial"/>
              </a:rPr>
              <a:t>Simplify and streamline (ex. </a:t>
            </a:r>
            <a:r>
              <a:rPr lang="en-US" sz="2200" dirty="0">
                <a:solidFill>
                  <a:schemeClr val="tx1"/>
                </a:solidFill>
                <a:latin typeface="Arial"/>
                <a:ea typeface="Arial"/>
                <a:cs typeface="Arial"/>
                <a:sym typeface="Arial"/>
              </a:rPr>
              <a:t>c</a:t>
            </a:r>
            <a:r>
              <a:rPr lang="en-US" sz="2200" b="0" i="0" u="none" strike="noStrike" dirty="0">
                <a:solidFill>
                  <a:schemeClr val="tx1"/>
                </a:solidFill>
                <a:latin typeface="Arial"/>
                <a:ea typeface="Arial"/>
                <a:cs typeface="Arial"/>
                <a:sym typeface="Arial"/>
              </a:rPr>
              <a:t>ombine credit and noncredit so not distinct and repetitive. Note only specific differences.) </a:t>
            </a:r>
            <a:endParaRPr sz="2200" dirty="0">
              <a:solidFill>
                <a:schemeClr val="tx1"/>
              </a:solidFill>
            </a:endParaRPr>
          </a:p>
          <a:p>
            <a:pPr marL="457200" lvl="1" indent="0" algn="l" rtl="0">
              <a:lnSpc>
                <a:spcPct val="90000"/>
              </a:lnSpc>
              <a:spcBef>
                <a:spcPts val="500"/>
              </a:spcBef>
              <a:spcAft>
                <a:spcPts val="0"/>
              </a:spcAft>
              <a:buClr>
                <a:srgbClr val="262626"/>
              </a:buClr>
              <a:buSzPts val="2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4B01-DA6C-06DC-D497-E978C21789FD}"/>
              </a:ext>
            </a:extLst>
          </p:cNvPr>
          <p:cNvSpPr>
            <a:spLocks noGrp="1"/>
          </p:cNvSpPr>
          <p:nvPr>
            <p:ph type="title"/>
          </p:nvPr>
        </p:nvSpPr>
        <p:spPr>
          <a:xfrm>
            <a:off x="1175657" y="365126"/>
            <a:ext cx="10178142" cy="998980"/>
          </a:xfrm>
        </p:spPr>
        <p:txBody>
          <a:bodyPr>
            <a:normAutofit fontScale="90000"/>
          </a:bodyPr>
          <a:lstStyle/>
          <a:p>
            <a:r>
              <a:rPr lang="en-US" dirty="0"/>
              <a:t>Other PCAH Workgroup Goals/Tasks: 2022-2023</a:t>
            </a:r>
          </a:p>
        </p:txBody>
      </p:sp>
      <p:sp>
        <p:nvSpPr>
          <p:cNvPr id="3" name="TextBox 2">
            <a:extLst>
              <a:ext uri="{FF2B5EF4-FFF2-40B4-BE49-F238E27FC236}">
                <a16:creationId xmlns:a16="http://schemas.microsoft.com/office/drawing/2014/main" id="{43AAC354-E088-762A-7759-EEA0D0EC86EB}"/>
              </a:ext>
            </a:extLst>
          </p:cNvPr>
          <p:cNvSpPr txBox="1"/>
          <p:nvPr/>
        </p:nvSpPr>
        <p:spPr>
          <a:xfrm>
            <a:off x="1175657" y="1364106"/>
            <a:ext cx="10516671" cy="5078313"/>
          </a:xfrm>
          <a:prstGeom prst="rect">
            <a:avLst/>
          </a:prstGeom>
          <a:noFill/>
        </p:spPr>
        <p:txBody>
          <a:bodyPr wrap="square" rtlCol="0">
            <a:spAutoFit/>
          </a:bodyPr>
          <a:lstStyle/>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Add section/language for WE.</a:t>
            </a: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Review and update Credit Hour Description area.</a:t>
            </a:r>
            <a:endParaRPr lang="en-US" sz="2000" dirty="0">
              <a:latin typeface="Arial" panose="020B0604020202020204" pitchFamily="34" charset="0"/>
              <a:ea typeface="Arial" panose="020B0604020202020204" pitchFamily="34" charset="0"/>
            </a:endParaRP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Adding headers to the PCAH to distinguish between sections in the document (i.e. Credit vs. Noncredit).</a:t>
            </a: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Revisit language to make the PCAH more user friendly (not so technical).</a:t>
            </a:r>
            <a:endParaRPr lang="en-US" sz="2000" dirty="0">
              <a:latin typeface="Arial" panose="020B0604020202020204" pitchFamily="34" charset="0"/>
              <a:ea typeface="Arial" panose="020B0604020202020204" pitchFamily="34" charset="0"/>
            </a:endParaRP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Checklist for course or program submission to alleviate possible errors. Also to include any Title 5 language changes.</a:t>
            </a: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Making the PCAH more accessible online - perhaps moving into sections on the CO’s website.</a:t>
            </a:r>
          </a:p>
          <a:p>
            <a:r>
              <a:rPr lang="en-US" sz="2400" dirty="0"/>
              <a:t>Other Goals (Time Pending)</a:t>
            </a: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More technical or clearer areas around process (yay for technical manual).</a:t>
            </a: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Appendix - CB Codes.</a:t>
            </a:r>
            <a:endParaRPr lang="en-US" sz="2000" dirty="0">
              <a:latin typeface="Arial" panose="020B0604020202020204" pitchFamily="34" charset="0"/>
              <a:ea typeface="Arial" panose="020B0604020202020204" pitchFamily="34" charset="0"/>
            </a:endParaRP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Examples/best practices for submissions (noncredit areas in particular).</a:t>
            </a: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How to submit for cross listing in COCI (not mirrored content).</a:t>
            </a:r>
            <a:endParaRPr lang="en-US" sz="2000" dirty="0">
              <a:latin typeface="Arial" panose="020B0604020202020204" pitchFamily="34" charset="0"/>
              <a:ea typeface="Arial" panose="020B0604020202020204" pitchFamily="34" charset="0"/>
            </a:endParaRP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Credit for Prior Learning (CPL) and Credit by Exam - some suggestions for COR?</a:t>
            </a:r>
          </a:p>
          <a:p>
            <a:pPr marL="342900" indent="-34290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Articulation Considerations: Do’s and Don’ts (HS Articulation).</a:t>
            </a:r>
            <a:endParaRPr lang="en-US" sz="2000" dirty="0"/>
          </a:p>
        </p:txBody>
      </p:sp>
    </p:spTree>
    <p:extLst>
      <p:ext uri="{BB962C8B-B14F-4D97-AF65-F5344CB8AC3E}">
        <p14:creationId xmlns:p14="http://schemas.microsoft.com/office/powerpoint/2010/main" val="625941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Workgroup Accomplishments</a:t>
            </a:r>
            <a:endParaRPr/>
          </a:p>
        </p:txBody>
      </p:sp>
      <p:sp>
        <p:nvSpPr>
          <p:cNvPr id="108" name="Google Shape;108;p7"/>
          <p:cNvSpPr txBox="1">
            <a:spLocks noGrp="1"/>
          </p:cNvSpPr>
          <p:nvPr>
            <p:ph type="body" idx="1"/>
          </p:nvPr>
        </p:nvSpPr>
        <p:spPr>
          <a:xfrm>
            <a:off x="838200" y="2415993"/>
            <a:ext cx="10515600" cy="384111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262626"/>
              </a:buClr>
              <a:buSzPts val="2400"/>
              <a:buChar char="•"/>
            </a:pPr>
            <a:r>
              <a:rPr lang="en-US" sz="2400" dirty="0">
                <a:solidFill>
                  <a:schemeClr val="tx1"/>
                </a:solidFill>
              </a:rPr>
              <a:t>Began revisions on PCAH language to reflect recent or pending </a:t>
            </a:r>
            <a:r>
              <a:rPr lang="en-US" sz="2400" b="1" dirty="0">
                <a:solidFill>
                  <a:schemeClr val="tx1"/>
                </a:solidFill>
              </a:rPr>
              <a:t>title 5 language changes </a:t>
            </a:r>
            <a:r>
              <a:rPr lang="en-US" sz="2400" dirty="0">
                <a:solidFill>
                  <a:schemeClr val="tx1"/>
                </a:solidFill>
              </a:rPr>
              <a:t>in the following areas: work experience, credit hour, distance education, and other miscellaneous sections.</a:t>
            </a:r>
            <a:endParaRPr dirty="0">
              <a:solidFill>
                <a:schemeClr val="tx1"/>
              </a:solidFill>
            </a:endParaRPr>
          </a:p>
          <a:p>
            <a:pPr marL="228600" lvl="0" indent="-228600" algn="l" rtl="0">
              <a:lnSpc>
                <a:spcPct val="100000"/>
              </a:lnSpc>
              <a:spcBef>
                <a:spcPts val="0"/>
              </a:spcBef>
              <a:spcAft>
                <a:spcPts val="0"/>
              </a:spcAft>
              <a:buClr>
                <a:srgbClr val="262626"/>
              </a:buClr>
              <a:buSzPts val="2400"/>
              <a:buChar char="•"/>
            </a:pPr>
            <a:r>
              <a:rPr lang="en-US" sz="2400" dirty="0">
                <a:solidFill>
                  <a:schemeClr val="tx1"/>
                </a:solidFill>
              </a:rPr>
              <a:t>The noncredit subgroup </a:t>
            </a:r>
            <a:r>
              <a:rPr lang="en-US" sz="2400" b="1" dirty="0">
                <a:solidFill>
                  <a:schemeClr val="tx1"/>
                </a:solidFill>
              </a:rPr>
              <a:t>revised the noncredit section </a:t>
            </a:r>
            <a:r>
              <a:rPr lang="en-US" sz="2400" dirty="0">
                <a:solidFill>
                  <a:schemeClr val="tx1"/>
                </a:solidFill>
              </a:rPr>
              <a:t>of the PCAH with attention to readability and content clarifications.</a:t>
            </a:r>
            <a:endParaRPr dirty="0">
              <a:solidFill>
                <a:schemeClr val="tx1"/>
              </a:solidFill>
            </a:endParaRPr>
          </a:p>
          <a:p>
            <a:pPr marL="228600" lvl="0" indent="-228600" algn="l" rtl="0">
              <a:lnSpc>
                <a:spcPct val="100000"/>
              </a:lnSpc>
              <a:spcBef>
                <a:spcPts val="0"/>
              </a:spcBef>
              <a:spcAft>
                <a:spcPts val="0"/>
              </a:spcAft>
              <a:buClr>
                <a:srgbClr val="262626"/>
              </a:buClr>
              <a:buSzPts val="2400"/>
              <a:buChar char="•"/>
            </a:pPr>
            <a:r>
              <a:rPr lang="en-US" sz="2400" dirty="0">
                <a:solidFill>
                  <a:schemeClr val="tx1"/>
                </a:solidFill>
              </a:rPr>
              <a:t>Discussed and considered </a:t>
            </a:r>
            <a:r>
              <a:rPr lang="en-US" sz="2400" b="1" dirty="0">
                <a:solidFill>
                  <a:schemeClr val="tx1"/>
                </a:solidFill>
              </a:rPr>
              <a:t>changing the title of the PCAH</a:t>
            </a:r>
            <a:r>
              <a:rPr lang="en-US" sz="2400" dirty="0">
                <a:solidFill>
                  <a:schemeClr val="tx1"/>
                </a:solidFill>
              </a:rPr>
              <a:t>.</a:t>
            </a:r>
            <a:endParaRPr dirty="0">
              <a:solidFill>
                <a:schemeClr val="tx1"/>
              </a:solidFill>
            </a:endParaRPr>
          </a:p>
          <a:p>
            <a:pPr marL="228600" lvl="0" indent="-228600" algn="l" rtl="0">
              <a:lnSpc>
                <a:spcPct val="100000"/>
              </a:lnSpc>
              <a:spcBef>
                <a:spcPts val="0"/>
              </a:spcBef>
              <a:spcAft>
                <a:spcPts val="0"/>
              </a:spcAft>
              <a:buClr>
                <a:srgbClr val="262626"/>
              </a:buClr>
              <a:buSzPts val="2400"/>
              <a:buChar char="•"/>
            </a:pPr>
            <a:r>
              <a:rPr lang="en-US" sz="2400" dirty="0">
                <a:solidFill>
                  <a:schemeClr val="tx1"/>
                </a:solidFill>
              </a:rPr>
              <a:t>Began discussions on the </a:t>
            </a:r>
            <a:r>
              <a:rPr lang="en-US" sz="2400" b="1" dirty="0">
                <a:solidFill>
                  <a:schemeClr val="tx1"/>
                </a:solidFill>
              </a:rPr>
              <a:t>transition of the PCAH </a:t>
            </a:r>
            <a:r>
              <a:rPr lang="en-US" sz="2400" dirty="0">
                <a:solidFill>
                  <a:schemeClr val="tx1"/>
                </a:solidFill>
              </a:rPr>
              <a:t>into an online format: organization and formatting</a:t>
            </a:r>
            <a:endParaRPr dirty="0">
              <a:solidFill>
                <a:schemeClr val="tx1"/>
              </a:solidFill>
            </a:endParaRPr>
          </a:p>
          <a:p>
            <a:pPr marL="228600" lvl="0" indent="-228600" algn="l" rtl="0">
              <a:lnSpc>
                <a:spcPct val="100000"/>
              </a:lnSpc>
              <a:spcBef>
                <a:spcPts val="0"/>
              </a:spcBef>
              <a:spcAft>
                <a:spcPts val="0"/>
              </a:spcAft>
              <a:buClr>
                <a:srgbClr val="262626"/>
              </a:buClr>
              <a:buSzPts val="2400"/>
              <a:buChar char="•"/>
            </a:pPr>
            <a:r>
              <a:rPr lang="en-US" sz="2400" dirty="0">
                <a:solidFill>
                  <a:schemeClr val="tx1"/>
                </a:solidFill>
              </a:rPr>
              <a:t>Began discussions on the integration of </a:t>
            </a:r>
            <a:r>
              <a:rPr lang="en-US" sz="2400" b="1" dirty="0">
                <a:solidFill>
                  <a:schemeClr val="tx1"/>
                </a:solidFill>
              </a:rPr>
              <a:t>IDEAA</a:t>
            </a:r>
            <a:r>
              <a:rPr lang="en-US" sz="2400" dirty="0">
                <a:solidFill>
                  <a:schemeClr val="tx1"/>
                </a:solidFill>
              </a:rPr>
              <a:t> language into the PCAH.</a:t>
            </a:r>
          </a:p>
          <a:p>
            <a:pPr marL="685800" lvl="1" indent="-228600">
              <a:lnSpc>
                <a:spcPct val="100000"/>
              </a:lnSpc>
              <a:spcBef>
                <a:spcPts val="0"/>
              </a:spcBef>
              <a:buSzPts val="2400"/>
            </a:pPr>
            <a:r>
              <a:rPr lang="en-US" dirty="0">
                <a:solidFill>
                  <a:schemeClr val="tx1"/>
                </a:solidFill>
              </a:rPr>
              <a:t>Worked with the DEI in Curriculum Workgroup to begin drafting language suggestions</a:t>
            </a:r>
            <a:endParaRPr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Georgia"/>
              <a:buNone/>
            </a:pPr>
            <a:r>
              <a:rPr lang="en-US"/>
              <a:t>Noncredit Subcommittee Accomplishments</a:t>
            </a:r>
            <a:endParaRPr/>
          </a:p>
        </p:txBody>
      </p:sp>
      <p:sp>
        <p:nvSpPr>
          <p:cNvPr id="114" name="Google Shape;114;p8"/>
          <p:cNvSpPr txBox="1">
            <a:spLocks noGrp="1"/>
          </p:cNvSpPr>
          <p:nvPr>
            <p:ph type="body" idx="1"/>
          </p:nvPr>
        </p:nvSpPr>
        <p:spPr>
          <a:xfrm>
            <a:off x="200750" y="2416000"/>
            <a:ext cx="11792700" cy="4260600"/>
          </a:xfrm>
          <a:prstGeom prst="rect">
            <a:avLst/>
          </a:prstGeom>
          <a:noFill/>
          <a:ln>
            <a:noFill/>
          </a:ln>
        </p:spPr>
        <p:txBody>
          <a:bodyPr spcFirstLastPara="1" wrap="square" lIns="91425" tIns="45700" rIns="91425" bIns="45700" anchor="t" anchorCtr="0">
            <a:normAutofit fontScale="92500" lnSpcReduction="10000"/>
          </a:bodyPr>
          <a:lstStyle/>
          <a:p>
            <a:pPr marL="139700" lvl="0" indent="0" algn="l" rtl="0">
              <a:spcBef>
                <a:spcPts val="0"/>
              </a:spcBef>
              <a:spcAft>
                <a:spcPts val="0"/>
              </a:spcAft>
              <a:buClr>
                <a:schemeClr val="dk1"/>
              </a:buClr>
              <a:buSzPct val="50000"/>
              <a:buNone/>
            </a:pPr>
            <a:r>
              <a:rPr lang="en-US" sz="2400" dirty="0">
                <a:solidFill>
                  <a:schemeClr val="tx1"/>
                </a:solidFill>
              </a:rPr>
              <a:t>Noncredit curriculum specialist and faculty from Glendale, LA Mission, and Mt. SAC reviewed PCAH 7/8. Some suggested revisions for future PCAH updates:</a:t>
            </a:r>
            <a:endParaRPr sz="2400" dirty="0">
              <a:solidFill>
                <a:schemeClr val="tx1"/>
              </a:solidFill>
            </a:endParaRPr>
          </a:p>
          <a:p>
            <a:pPr marL="139700" lvl="0" indent="0" algn="l" rtl="0">
              <a:spcBef>
                <a:spcPts val="0"/>
              </a:spcBef>
              <a:spcAft>
                <a:spcPts val="0"/>
              </a:spcAft>
              <a:buClr>
                <a:schemeClr val="dk1"/>
              </a:buClr>
              <a:buSzPct val="50000"/>
              <a:buFont typeface="Arial"/>
              <a:buNone/>
            </a:pPr>
            <a:endParaRPr sz="2400" dirty="0">
              <a:solidFill>
                <a:schemeClr val="tx1"/>
              </a:solidFill>
            </a:endParaRPr>
          </a:p>
          <a:p>
            <a:pPr marL="457200" lvl="0" indent="-334327" algn="l" rtl="0">
              <a:spcBef>
                <a:spcPts val="0"/>
              </a:spcBef>
              <a:spcAft>
                <a:spcPts val="0"/>
              </a:spcAft>
              <a:buSzPct val="81818"/>
              <a:buChar char="•"/>
            </a:pPr>
            <a:r>
              <a:rPr lang="en-US" sz="2400" dirty="0">
                <a:solidFill>
                  <a:schemeClr val="tx1"/>
                </a:solidFill>
              </a:rPr>
              <a:t>Add to History and Philosophy of adult education the history of the GED for those serving in the military, DEI language, and more on student characteristics.</a:t>
            </a:r>
            <a:endParaRPr sz="2400" dirty="0">
              <a:solidFill>
                <a:schemeClr val="tx1"/>
              </a:solidFill>
            </a:endParaRPr>
          </a:p>
          <a:p>
            <a:pPr marL="0" lvl="0" indent="0" algn="l" rtl="0">
              <a:spcBef>
                <a:spcPts val="0"/>
              </a:spcBef>
              <a:spcAft>
                <a:spcPts val="0"/>
              </a:spcAft>
              <a:buNone/>
            </a:pPr>
            <a:endParaRPr sz="2400" dirty="0">
              <a:solidFill>
                <a:schemeClr val="tx1"/>
              </a:solidFill>
            </a:endParaRPr>
          </a:p>
          <a:p>
            <a:pPr marL="457200" lvl="0" indent="-334327" algn="l" rtl="0">
              <a:spcBef>
                <a:spcPts val="0"/>
              </a:spcBef>
              <a:spcAft>
                <a:spcPts val="0"/>
              </a:spcAft>
              <a:buSzPct val="81818"/>
              <a:buChar char="•"/>
            </a:pPr>
            <a:r>
              <a:rPr lang="en-US" sz="2400" dirty="0">
                <a:solidFill>
                  <a:schemeClr val="tx1"/>
                </a:solidFill>
              </a:rPr>
              <a:t>Add language that the adult high school diploma/secondary program may also include courses in the sciences, social sciences, and arts.</a:t>
            </a:r>
            <a:endParaRPr sz="2400" dirty="0">
              <a:solidFill>
                <a:schemeClr val="tx1"/>
              </a:solidFill>
            </a:endParaRPr>
          </a:p>
          <a:p>
            <a:pPr marL="0" lvl="0" indent="0" algn="l" rtl="0">
              <a:spcBef>
                <a:spcPts val="0"/>
              </a:spcBef>
              <a:spcAft>
                <a:spcPts val="0"/>
              </a:spcAft>
              <a:buNone/>
            </a:pPr>
            <a:endParaRPr sz="2400" dirty="0">
              <a:solidFill>
                <a:schemeClr val="tx1"/>
              </a:solidFill>
            </a:endParaRPr>
          </a:p>
          <a:p>
            <a:pPr marL="457200" lvl="0" indent="-334327" algn="l" rtl="0">
              <a:spcBef>
                <a:spcPts val="0"/>
              </a:spcBef>
              <a:spcAft>
                <a:spcPts val="0"/>
              </a:spcAft>
              <a:buSzPct val="81818"/>
              <a:buChar char="•"/>
            </a:pPr>
            <a:r>
              <a:rPr lang="en-US" sz="2400" dirty="0">
                <a:solidFill>
                  <a:schemeClr val="tx1"/>
                </a:solidFill>
              </a:rPr>
              <a:t>Remove in HS Diploma section the reference to the California HS exit exam (CAHSEE).</a:t>
            </a:r>
            <a:endParaRPr sz="2400" dirty="0">
              <a:solidFill>
                <a:schemeClr val="tx1"/>
              </a:solidFill>
            </a:endParaRPr>
          </a:p>
          <a:p>
            <a:pPr marL="0" lvl="0" indent="0" algn="l" rtl="0">
              <a:spcBef>
                <a:spcPts val="0"/>
              </a:spcBef>
              <a:spcAft>
                <a:spcPts val="0"/>
              </a:spcAft>
              <a:buNone/>
            </a:pPr>
            <a:endParaRPr sz="2400" dirty="0">
              <a:solidFill>
                <a:schemeClr val="tx1"/>
              </a:solidFill>
            </a:endParaRPr>
          </a:p>
          <a:p>
            <a:pPr marL="457200" lvl="0" indent="-334327" algn="l" rtl="0">
              <a:spcBef>
                <a:spcPts val="0"/>
              </a:spcBef>
              <a:spcAft>
                <a:spcPts val="0"/>
              </a:spcAft>
              <a:buSzPct val="81818"/>
              <a:buChar char="•"/>
            </a:pPr>
            <a:r>
              <a:rPr lang="en-US" sz="2400" dirty="0">
                <a:solidFill>
                  <a:schemeClr val="tx1"/>
                </a:solidFill>
              </a:rPr>
              <a:t>Remove some of the repetitive references to supervised tutoring and learning assistance, CCCCO’S MIS Data Element Dictionary (DED).</a:t>
            </a:r>
            <a:endParaRPr sz="2400" dirty="0">
              <a:solidFill>
                <a:schemeClr val="tx1"/>
              </a:solidFill>
            </a:endParaRPr>
          </a:p>
          <a:p>
            <a:pPr marL="0" lvl="0" indent="0" algn="l" rtl="0">
              <a:spcBef>
                <a:spcPts val="0"/>
              </a:spcBef>
              <a:spcAft>
                <a:spcPts val="0"/>
              </a:spcAft>
              <a:buNone/>
            </a:pPr>
            <a:endParaRPr sz="2400" dirty="0">
              <a:solidFill>
                <a:schemeClr val="tx1"/>
              </a:solidFill>
            </a:endParaRPr>
          </a:p>
          <a:p>
            <a:pPr marL="457200" lvl="0" indent="-334327" algn="l" rtl="0">
              <a:spcBef>
                <a:spcPts val="0"/>
              </a:spcBef>
              <a:spcAft>
                <a:spcPts val="0"/>
              </a:spcAft>
              <a:buSzPct val="81818"/>
              <a:buChar char="•"/>
            </a:pPr>
            <a:r>
              <a:rPr lang="en-US" sz="2400" dirty="0">
                <a:solidFill>
                  <a:schemeClr val="tx1"/>
                </a:solidFill>
              </a:rPr>
              <a:t>Add DEI framework language to Standards for Approval of Noncredit Curriculum.</a:t>
            </a:r>
            <a:endParaRPr sz="2400" dirty="0">
              <a:solidFill>
                <a:schemeClr val="tx1"/>
              </a:solidFill>
            </a:endParaRPr>
          </a:p>
          <a:p>
            <a:pPr marL="45720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0"/>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Suggestions for the 2023-2024 PCAH Workgroup </a:t>
            </a:r>
            <a:endParaRPr/>
          </a:p>
        </p:txBody>
      </p:sp>
      <p:sp>
        <p:nvSpPr>
          <p:cNvPr id="120" name="Google Shape;120;p10"/>
          <p:cNvSpPr txBox="1">
            <a:spLocks noGrp="1"/>
          </p:cNvSpPr>
          <p:nvPr>
            <p:ph type="body" idx="1"/>
          </p:nvPr>
        </p:nvSpPr>
        <p:spPr>
          <a:xfrm>
            <a:off x="838200" y="2415993"/>
            <a:ext cx="10515600" cy="384111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262626"/>
              </a:buClr>
              <a:buSzPts val="2400"/>
              <a:buChar char="•"/>
            </a:pPr>
            <a:r>
              <a:rPr lang="en-US" sz="2400" dirty="0">
                <a:solidFill>
                  <a:schemeClr val="tx1"/>
                </a:solidFill>
              </a:rPr>
              <a:t>Continue transition of the PCAH into an online format.</a:t>
            </a:r>
            <a:endParaRPr dirty="0">
              <a:solidFill>
                <a:schemeClr val="tx1"/>
              </a:solidFill>
            </a:endParaRPr>
          </a:p>
          <a:p>
            <a:pPr marL="228600" lvl="0" indent="-228600" algn="l" rtl="0">
              <a:lnSpc>
                <a:spcPct val="100000"/>
              </a:lnSpc>
              <a:spcBef>
                <a:spcPts val="0"/>
              </a:spcBef>
              <a:spcAft>
                <a:spcPts val="0"/>
              </a:spcAft>
              <a:buClr>
                <a:srgbClr val="262626"/>
              </a:buClr>
              <a:buSzPts val="2400"/>
              <a:buChar char="•"/>
            </a:pPr>
            <a:r>
              <a:rPr lang="en-US" sz="2400" dirty="0">
                <a:solidFill>
                  <a:schemeClr val="tx1"/>
                </a:solidFill>
              </a:rPr>
              <a:t>Continue integration/synthesis of IDEAA language into the entire PCAH, including a revised introduction demonstrating the commitment of the California Community Colleges in developing culturally-relevant, culturally-responsive curriculum processes and classroom andragogies.</a:t>
            </a:r>
            <a:endParaRPr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2"/>
          <p:cNvSpPr txBox="1">
            <a:spLocks noGrp="1"/>
          </p:cNvSpPr>
          <p:nvPr>
            <p:ph type="title"/>
          </p:nvPr>
        </p:nvSpPr>
        <p:spPr>
          <a:xfrm>
            <a:off x="1175657" y="365125"/>
            <a:ext cx="1017814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Georgia"/>
              <a:buNone/>
            </a:pPr>
            <a:r>
              <a:rPr lang="en-US"/>
              <a:t>Let’s Chat</a:t>
            </a:r>
            <a:endParaRPr/>
          </a:p>
        </p:txBody>
      </p:sp>
      <p:pic>
        <p:nvPicPr>
          <p:cNvPr id="132" name="Google Shape;132;p12" descr="Magnifying glass and question mark"/>
          <p:cNvPicPr preferRelativeResize="0"/>
          <p:nvPr/>
        </p:nvPicPr>
        <p:blipFill rotWithShape="1">
          <a:blip r:embed="rId3">
            <a:alphaModFix/>
          </a:blip>
          <a:srcRect l="19674" r="16326" b="-1"/>
          <a:stretch/>
        </p:blipFill>
        <p:spPr>
          <a:xfrm>
            <a:off x="1175656" y="1825625"/>
            <a:ext cx="4950824" cy="4351338"/>
          </a:xfrm>
          <a:prstGeom prst="rect">
            <a:avLst/>
          </a:prstGeom>
          <a:noFill/>
          <a:ln>
            <a:noFill/>
          </a:ln>
        </p:spPr>
      </p:pic>
      <p:sp>
        <p:nvSpPr>
          <p:cNvPr id="133" name="Google Shape;133;p12"/>
          <p:cNvSpPr txBox="1">
            <a:spLocks noGrp="1"/>
          </p:cNvSpPr>
          <p:nvPr>
            <p:ph type="body" idx="2"/>
          </p:nvPr>
        </p:nvSpPr>
        <p:spPr>
          <a:xfrm>
            <a:off x="6402975" y="1825625"/>
            <a:ext cx="4950824" cy="4351338"/>
          </a:xfrm>
          <a:prstGeom prst="rect">
            <a:avLst/>
          </a:prstGeom>
          <a:noFill/>
          <a:ln>
            <a:noFill/>
          </a:ln>
        </p:spPr>
        <p:txBody>
          <a:bodyPr spcFirstLastPara="1" wrap="square" lIns="91425" tIns="45700" rIns="91425" bIns="45700" anchor="t" anchorCtr="0">
            <a:normAutofit/>
          </a:bodyPr>
          <a:lstStyle/>
          <a:p>
            <a:pPr marL="228600" lvl="0" indent="-88900" algn="l" rtl="0">
              <a:lnSpc>
                <a:spcPct val="90000"/>
              </a:lnSpc>
              <a:spcBef>
                <a:spcPts val="0"/>
              </a:spcBef>
              <a:spcAft>
                <a:spcPts val="0"/>
              </a:spcAft>
              <a:buClr>
                <a:srgbClr val="262626"/>
              </a:buClr>
              <a:buSzPts val="2200"/>
              <a:buNone/>
            </a:pPr>
            <a:endParaRPr dirty="0"/>
          </a:p>
          <a:p>
            <a:pPr marL="228600" lvl="0" indent="-228600" algn="l" rtl="0">
              <a:lnSpc>
                <a:spcPct val="90000"/>
              </a:lnSpc>
              <a:spcBef>
                <a:spcPts val="1000"/>
              </a:spcBef>
              <a:spcAft>
                <a:spcPts val="0"/>
              </a:spcAft>
              <a:buClr>
                <a:srgbClr val="262626"/>
              </a:buClr>
              <a:buSzPts val="2200"/>
              <a:buChar char="•"/>
            </a:pPr>
            <a:r>
              <a:rPr lang="en-US" dirty="0"/>
              <a:t>What questions to you have for the workgroup?</a:t>
            </a:r>
            <a:endParaRPr dirty="0"/>
          </a:p>
          <a:p>
            <a:pPr marL="228600" lvl="0" indent="-228600" algn="l" rtl="0">
              <a:lnSpc>
                <a:spcPct val="90000"/>
              </a:lnSpc>
              <a:spcBef>
                <a:spcPts val="1000"/>
              </a:spcBef>
              <a:spcAft>
                <a:spcPts val="0"/>
              </a:spcAft>
              <a:buClr>
                <a:srgbClr val="262626"/>
              </a:buClr>
              <a:buSzPts val="2200"/>
              <a:buChar char="•"/>
            </a:pPr>
            <a:r>
              <a:rPr lang="en-US" dirty="0"/>
              <a:t>Now that you’ve had a chance to look at the 8th Edition and Technical Manual, what suggestions do you have to make the PCAH easier to navigate that we can pass along to next year’s team?</a:t>
            </a:r>
          </a:p>
          <a:p>
            <a:pPr marL="228600" lvl="0" indent="-228600" algn="l" rtl="0">
              <a:lnSpc>
                <a:spcPct val="90000"/>
              </a:lnSpc>
              <a:spcBef>
                <a:spcPts val="1000"/>
              </a:spcBef>
              <a:spcAft>
                <a:spcPts val="0"/>
              </a:spcAft>
              <a:buClr>
                <a:srgbClr val="262626"/>
              </a:buClr>
              <a:buSzPts val="2200"/>
              <a:buChar char="•"/>
            </a:pPr>
            <a:r>
              <a:rPr lang="en-US" dirty="0"/>
              <a:t>What are your thoughts on an online PCAH and Technical Manual?</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9BA0-CD30-3ABC-E4F7-F78DCEAAFCA6}"/>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64D0AD06-4E72-0906-3C50-041021D818E2}"/>
              </a:ext>
            </a:extLst>
          </p:cNvPr>
          <p:cNvSpPr>
            <a:spLocks noGrp="1"/>
          </p:cNvSpPr>
          <p:nvPr>
            <p:ph type="body" idx="1"/>
          </p:nvPr>
        </p:nvSpPr>
        <p:spPr/>
        <p:txBody>
          <a:bodyPr/>
          <a:lstStyle/>
          <a:p>
            <a:r>
              <a:rPr lang="en-US" dirty="0">
                <a:hlinkClick r:id="rId2"/>
              </a:rPr>
              <a:t>8</a:t>
            </a:r>
            <a:r>
              <a:rPr lang="en-US" baseline="30000" dirty="0">
                <a:hlinkClick r:id="rId2"/>
              </a:rPr>
              <a:t>th</a:t>
            </a:r>
            <a:r>
              <a:rPr lang="en-US" dirty="0">
                <a:hlinkClick r:id="rId2"/>
              </a:rPr>
              <a:t> Edition PCAH</a:t>
            </a:r>
            <a:r>
              <a:rPr lang="en-US" dirty="0"/>
              <a:t>, PDF</a:t>
            </a:r>
          </a:p>
          <a:p>
            <a:r>
              <a:rPr lang="en-US" dirty="0">
                <a:hlinkClick r:id="rId3"/>
              </a:rPr>
              <a:t>Summary of Substantive Changes: 8</a:t>
            </a:r>
            <a:r>
              <a:rPr lang="en-US" baseline="30000" dirty="0">
                <a:hlinkClick r:id="rId3"/>
              </a:rPr>
              <a:t>th</a:t>
            </a:r>
            <a:r>
              <a:rPr lang="en-US" dirty="0">
                <a:hlinkClick r:id="rId3"/>
              </a:rPr>
              <a:t> Edition PCAH</a:t>
            </a:r>
            <a:r>
              <a:rPr lang="en-US" dirty="0"/>
              <a:t>, PDF</a:t>
            </a:r>
          </a:p>
          <a:p>
            <a:r>
              <a:rPr lang="en-US" dirty="0">
                <a:hlinkClick r:id="rId4"/>
              </a:rPr>
              <a:t>California Community Colleges Curriculum Submission and Approval Technical Manual</a:t>
            </a:r>
            <a:r>
              <a:rPr lang="en-US" dirty="0"/>
              <a:t>, PDF</a:t>
            </a:r>
          </a:p>
          <a:p>
            <a:r>
              <a:rPr lang="en-US" dirty="0">
                <a:hlinkClick r:id="rId5"/>
              </a:rPr>
              <a:t>California Community Colleges Curriculum Committee </a:t>
            </a:r>
            <a:r>
              <a:rPr lang="en-US" dirty="0"/>
              <a:t>Webpage</a:t>
            </a:r>
          </a:p>
          <a:p>
            <a:r>
              <a:rPr lang="en-US" dirty="0">
                <a:hlinkClick r:id="rId5"/>
              </a:rPr>
              <a:t>California Community Colleges Chancellor’s Office Curriculum and Instruction Unit </a:t>
            </a:r>
            <a:r>
              <a:rPr lang="en-US" dirty="0"/>
              <a:t>Webpage</a:t>
            </a:r>
          </a:p>
          <a:p>
            <a:r>
              <a:rPr lang="en-US" dirty="0">
                <a:hlinkClick r:id="rId6"/>
              </a:rPr>
              <a:t>ASCCC Curriculum Committee </a:t>
            </a:r>
            <a:r>
              <a:rPr lang="en-US" dirty="0"/>
              <a:t>Webpage/Resources Page</a:t>
            </a:r>
          </a:p>
        </p:txBody>
      </p:sp>
    </p:spTree>
    <p:extLst>
      <p:ext uri="{BB962C8B-B14F-4D97-AF65-F5344CB8AC3E}">
        <p14:creationId xmlns:p14="http://schemas.microsoft.com/office/powerpoint/2010/main" val="168742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3"/>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Thank you!</a:t>
            </a:r>
            <a:endParaRPr/>
          </a:p>
        </p:txBody>
      </p:sp>
      <p:sp>
        <p:nvSpPr>
          <p:cNvPr id="139" name="Google Shape;139;p13"/>
          <p:cNvSpPr txBox="1">
            <a:spLocks noGrp="1"/>
          </p:cNvSpPr>
          <p:nvPr>
            <p:ph type="body" idx="1"/>
          </p:nvPr>
        </p:nvSpPr>
        <p:spPr>
          <a:xfrm>
            <a:off x="838200" y="2415993"/>
            <a:ext cx="10515600" cy="3841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3600"/>
              <a:buNone/>
            </a:pPr>
            <a:endParaRPr sz="3600"/>
          </a:p>
          <a:p>
            <a:pPr marL="0" lvl="0" indent="0" algn="ctr" rtl="0">
              <a:lnSpc>
                <a:spcPct val="90000"/>
              </a:lnSpc>
              <a:spcBef>
                <a:spcPts val="1000"/>
              </a:spcBef>
              <a:spcAft>
                <a:spcPts val="0"/>
              </a:spcAft>
              <a:buClr>
                <a:srgbClr val="262626"/>
              </a:buClr>
              <a:buSzPts val="3600"/>
              <a:buNone/>
            </a:pPr>
            <a:r>
              <a:rPr lang="en-US" sz="3600"/>
              <a:t>Please send additional questions to info@asccc.org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a:t>Session Description</a:t>
            </a:r>
            <a:endParaRPr/>
          </a:p>
        </p:txBody>
      </p:sp>
      <p:sp>
        <p:nvSpPr>
          <p:cNvPr id="55" name="Google Shape;55;p2"/>
          <p:cNvSpPr txBox="1">
            <a:spLocks noGrp="1"/>
          </p:cNvSpPr>
          <p:nvPr>
            <p:ph type="body" idx="1"/>
          </p:nvPr>
        </p:nvSpPr>
        <p:spPr>
          <a:xfrm>
            <a:off x="838200" y="2415993"/>
            <a:ext cx="10515600" cy="3841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200"/>
              <a:buNone/>
            </a:pPr>
            <a:endParaRPr dirty="0"/>
          </a:p>
          <a:p>
            <a:pPr marL="0" lvl="0" indent="0" algn="l" rtl="0">
              <a:lnSpc>
                <a:spcPct val="90000"/>
              </a:lnSpc>
              <a:spcBef>
                <a:spcPts val="1000"/>
              </a:spcBef>
              <a:spcAft>
                <a:spcPts val="0"/>
              </a:spcAft>
              <a:buClr>
                <a:srgbClr val="262626"/>
              </a:buClr>
              <a:buSzPts val="3200"/>
              <a:buNone/>
            </a:pPr>
            <a:r>
              <a:rPr lang="en-US" sz="3200" dirty="0"/>
              <a:t>Join members of the 5C Program and Course Approval Handbook (PCAH) workgroup to learn more about updates and changes to the 8th Edition of the PCAH. The presentation will also review proposed changes for the 9th Edition as well as the potential future of the PCAH as it potentially evolves into an online document.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2795450" y="365125"/>
            <a:ext cx="8558349"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Georgia"/>
              <a:buNone/>
            </a:pPr>
            <a:r>
              <a:rPr lang="en-US" dirty="0"/>
              <a:t>8</a:t>
            </a:r>
            <a:r>
              <a:rPr lang="en-US" baseline="30000" dirty="0"/>
              <a:t>th</a:t>
            </a:r>
            <a:r>
              <a:rPr lang="en-US" dirty="0"/>
              <a:t> Edition PCAH</a:t>
            </a:r>
            <a:endParaRPr dirty="0"/>
          </a:p>
        </p:txBody>
      </p:sp>
      <p:sp>
        <p:nvSpPr>
          <p:cNvPr id="61" name="Google Shape;61;p3"/>
          <p:cNvSpPr txBox="1">
            <a:spLocks noGrp="1"/>
          </p:cNvSpPr>
          <p:nvPr>
            <p:ph type="body" idx="1"/>
          </p:nvPr>
        </p:nvSpPr>
        <p:spPr>
          <a:xfrm>
            <a:off x="838200" y="2415993"/>
            <a:ext cx="10515600" cy="384111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200"/>
              <a:buChar char="•"/>
            </a:pPr>
            <a:r>
              <a:rPr lang="en-US" dirty="0"/>
              <a:t>Updates to the 8</a:t>
            </a:r>
            <a:r>
              <a:rPr lang="en-US" baseline="30000" dirty="0"/>
              <a:t>th</a:t>
            </a:r>
            <a:r>
              <a:rPr lang="en-US" dirty="0"/>
              <a:t> Edition</a:t>
            </a:r>
          </a:p>
          <a:p>
            <a:pPr marL="0" lvl="0" indent="0" algn="l" rtl="0">
              <a:lnSpc>
                <a:spcPct val="90000"/>
              </a:lnSpc>
              <a:spcBef>
                <a:spcPts val="0"/>
              </a:spcBef>
              <a:spcAft>
                <a:spcPts val="0"/>
              </a:spcAft>
              <a:buClr>
                <a:srgbClr val="262626"/>
              </a:buClr>
              <a:buSzPts val="2200"/>
              <a:buNone/>
            </a:pPr>
            <a:endParaRPr dirty="0"/>
          </a:p>
          <a:p>
            <a:pPr marL="228600" indent="-228600">
              <a:spcBef>
                <a:spcPts val="0"/>
              </a:spcBef>
              <a:buSzPts val="2200"/>
            </a:pPr>
            <a:r>
              <a:rPr lang="en-US" dirty="0"/>
              <a:t>Introduction of the </a:t>
            </a:r>
            <a:r>
              <a:rPr lang="en-US" i="1" kern="100" dirty="0">
                <a:effectLst/>
                <a:latin typeface="Calibri" panose="020F0502020204030204" pitchFamily="34" charset="0"/>
                <a:ea typeface="Calibri" panose="020F0502020204030204" pitchFamily="34" charset="0"/>
                <a:cs typeface="Times New Roman" panose="02020603050405020304" pitchFamily="18" charset="0"/>
              </a:rPr>
              <a:t>California Community Colleges </a:t>
            </a:r>
          </a:p>
          <a:p>
            <a:pPr marL="0" indent="0">
              <a:spcBef>
                <a:spcPts val="0"/>
              </a:spcBef>
              <a:buSzPts val="2200"/>
              <a:buNone/>
            </a:pPr>
            <a:r>
              <a:rPr lang="en-US" i="1" kern="100" dirty="0">
                <a:latin typeface="Calibri" panose="020F0502020204030204" pitchFamily="34" charset="0"/>
                <a:ea typeface="Calibri" panose="020F0502020204030204" pitchFamily="34" charset="0"/>
                <a:cs typeface="Times New Roman" panose="02020603050405020304" pitchFamily="18" charset="0"/>
              </a:rPr>
              <a:t>     </a:t>
            </a:r>
            <a:r>
              <a:rPr lang="en-US" i="1" kern="100" dirty="0">
                <a:effectLst/>
                <a:latin typeface="Calibri" panose="020F0502020204030204" pitchFamily="34" charset="0"/>
                <a:ea typeface="Calibri" panose="020F0502020204030204" pitchFamily="34" charset="0"/>
                <a:cs typeface="Times New Roman" panose="02020603050405020304" pitchFamily="18" charset="0"/>
              </a:rPr>
              <a:t>Curriculum Submission and Approval Technical Manual </a:t>
            </a:r>
          </a:p>
          <a:p>
            <a:pPr marL="0" indent="0">
              <a:spcBef>
                <a:spcPts val="0"/>
              </a:spcBef>
              <a:buSzPts val="2200"/>
              <a:buNone/>
            </a:pPr>
            <a:r>
              <a:rPr lang="en-US" i="1" kern="100" dirty="0">
                <a:latin typeface="Calibri" panose="020F0502020204030204" pitchFamily="34" charset="0"/>
                <a:ea typeface="Calibri" panose="020F0502020204030204" pitchFamily="34" charset="0"/>
                <a:cs typeface="Times New Roman" panose="02020603050405020304" pitchFamily="18" charset="0"/>
              </a:rPr>
              <a:t>      </a:t>
            </a:r>
            <a:r>
              <a:rPr lang="en-US" dirty="0"/>
              <a:t>for the field</a:t>
            </a:r>
          </a:p>
          <a:p>
            <a:pPr marL="0" indent="0">
              <a:spcBef>
                <a:spcPts val="0"/>
              </a:spcBef>
              <a:buSzPts val="2200"/>
              <a:buNone/>
            </a:pPr>
            <a:endParaRPr dirty="0"/>
          </a:p>
          <a:p>
            <a:pPr marL="228600" lvl="0" indent="-228600" algn="l" rtl="0">
              <a:lnSpc>
                <a:spcPct val="90000"/>
              </a:lnSpc>
              <a:spcBef>
                <a:spcPts val="1000"/>
              </a:spcBef>
              <a:spcAft>
                <a:spcPts val="0"/>
              </a:spcAft>
              <a:buClr>
                <a:srgbClr val="262626"/>
              </a:buClr>
              <a:buSzPts val="2200"/>
              <a:buChar char="•"/>
            </a:pPr>
            <a:r>
              <a:rPr lang="en-US" dirty="0"/>
              <a:t>Publication timeline information</a:t>
            </a:r>
            <a:endParaRPr dirty="0"/>
          </a:p>
        </p:txBody>
      </p:sp>
      <p:pic>
        <p:nvPicPr>
          <p:cNvPr id="2" name="Picture 1">
            <a:extLst>
              <a:ext uri="{FF2B5EF4-FFF2-40B4-BE49-F238E27FC236}">
                <a16:creationId xmlns:a16="http://schemas.microsoft.com/office/drawing/2014/main" id="{1983A6A4-ACD4-1973-A302-8BF68A559D89}"/>
              </a:ext>
              <a:ext uri="{C183D7F6-B498-43B3-948B-1728B52AA6E4}">
                <adec:decorative xmlns:adec="http://schemas.microsoft.com/office/drawing/2017/decorative" val="1"/>
              </a:ext>
            </a:extLst>
          </p:cNvPr>
          <p:cNvPicPr>
            <a:picLocks noChangeAspect="1"/>
          </p:cNvPicPr>
          <p:nvPr/>
        </p:nvPicPr>
        <p:blipFill rotWithShape="1">
          <a:blip r:embed="rId3"/>
          <a:srcRect r="66189" b="16308"/>
          <a:stretch/>
        </p:blipFill>
        <p:spPr>
          <a:xfrm>
            <a:off x="8424476" y="2415993"/>
            <a:ext cx="3344659" cy="4297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2795450" y="365125"/>
            <a:ext cx="85584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Georgia"/>
              <a:buNone/>
            </a:pPr>
            <a:r>
              <a:rPr lang="en-US"/>
              <a:t>Updates to the 8</a:t>
            </a:r>
            <a:r>
              <a:rPr lang="en-US" baseline="30000"/>
              <a:t>th</a:t>
            </a:r>
            <a:r>
              <a:rPr lang="en-US"/>
              <a:t> Edition PCAH</a:t>
            </a:r>
            <a:endParaRPr/>
          </a:p>
        </p:txBody>
      </p:sp>
      <p:sp>
        <p:nvSpPr>
          <p:cNvPr id="67" name="Google Shape;67;p4"/>
          <p:cNvSpPr txBox="1">
            <a:spLocks noGrp="1"/>
          </p:cNvSpPr>
          <p:nvPr>
            <p:ph type="body" idx="1"/>
          </p:nvPr>
        </p:nvSpPr>
        <p:spPr>
          <a:xfrm>
            <a:off x="539646" y="2460963"/>
            <a:ext cx="11053996" cy="40319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2400"/>
              <a:buNone/>
            </a:pPr>
            <a:r>
              <a:rPr lang="en-US" sz="2400" dirty="0">
                <a:solidFill>
                  <a:srgbClr val="000000"/>
                </a:solidFill>
              </a:rPr>
              <a:t>Credit Course Standards Updates - Correspondence Education</a:t>
            </a:r>
            <a:endParaRPr sz="2400" dirty="0">
              <a:solidFill>
                <a:srgbClr val="000000"/>
              </a:solidFill>
            </a:endParaRPr>
          </a:p>
          <a:p>
            <a:pPr marL="0" lvl="0" indent="0" algn="l" rtl="0">
              <a:lnSpc>
                <a:spcPct val="90000"/>
              </a:lnSpc>
              <a:spcBef>
                <a:spcPts val="0"/>
              </a:spcBef>
              <a:spcAft>
                <a:spcPts val="0"/>
              </a:spcAft>
              <a:buClr>
                <a:srgbClr val="3F3F3F"/>
              </a:buClr>
              <a:buSzPts val="2400"/>
              <a:buNone/>
            </a:pPr>
            <a:endParaRPr sz="2000" dirty="0">
              <a:solidFill>
                <a:srgbClr val="000000"/>
              </a:solidFill>
            </a:endParaRPr>
          </a:p>
          <a:p>
            <a:pPr marL="444500">
              <a:spcBef>
                <a:spcPts val="0"/>
              </a:spcBef>
              <a:buClr>
                <a:srgbClr val="000000"/>
              </a:buClr>
              <a:buSzPts val="2000"/>
            </a:pPr>
            <a:r>
              <a:rPr lang="en-US" dirty="0">
                <a:solidFill>
                  <a:srgbClr val="000000"/>
                </a:solidFill>
              </a:rPr>
              <a:t>Not found in the 7th edition of the PCAH.</a:t>
            </a:r>
          </a:p>
          <a:p>
            <a:pPr marL="444500">
              <a:spcBef>
                <a:spcPts val="0"/>
              </a:spcBef>
              <a:buClr>
                <a:srgbClr val="000000"/>
              </a:buClr>
              <a:buSzPts val="2000"/>
            </a:pPr>
            <a:r>
              <a:rPr lang="en-US" dirty="0">
                <a:solidFill>
                  <a:schemeClr val="tx1"/>
                </a:solidFill>
              </a:rPr>
              <a:t>Title 5 § 55260 defines correspondence education as instruction provided through one or more courses by a community college or district under which the college or district provides instructional materials, by mail or electronic transmission, including examinations on the materials, to students who are separated from the instructor. interaction between the instructor and student is limited due to separation, is not regular and substantive, and is primarily initiated by the student.</a:t>
            </a:r>
          </a:p>
          <a:p>
            <a:pPr marL="444500">
              <a:spcBef>
                <a:spcPts val="0"/>
              </a:spcBef>
              <a:buClr>
                <a:srgbClr val="000000"/>
              </a:buClr>
              <a:buSzPts val="2000"/>
            </a:pPr>
            <a:r>
              <a:rPr lang="en-US" dirty="0">
                <a:solidFill>
                  <a:schemeClr val="tx1"/>
                </a:solidFill>
              </a:rPr>
              <a:t>Title 5 §§ 55260-55264 specifies that course quality standards apply to correspondence education in the same manner as standards for regular classroom courses.</a:t>
            </a:r>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257ba0fad57_0_3"/>
          <p:cNvSpPr txBox="1">
            <a:spLocks noGrp="1"/>
          </p:cNvSpPr>
          <p:nvPr>
            <p:ph type="title"/>
          </p:nvPr>
        </p:nvSpPr>
        <p:spPr>
          <a:xfrm>
            <a:off x="2795450" y="365125"/>
            <a:ext cx="85584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Georgia"/>
              <a:buNone/>
            </a:pPr>
            <a:r>
              <a:rPr lang="en-US" dirty="0"/>
              <a:t>Updates to the 8</a:t>
            </a:r>
            <a:r>
              <a:rPr lang="en-US" baseline="30000" dirty="0"/>
              <a:t>th</a:t>
            </a:r>
            <a:r>
              <a:rPr lang="en-US" dirty="0"/>
              <a:t> Edition PCAH </a:t>
            </a:r>
            <a:r>
              <a:rPr lang="en-US" dirty="0">
                <a:solidFill>
                  <a:srgbClr val="007071"/>
                </a:solidFill>
              </a:rPr>
              <a:t>2</a:t>
            </a:r>
            <a:endParaRPr dirty="0">
              <a:solidFill>
                <a:srgbClr val="007071"/>
              </a:solidFill>
            </a:endParaRPr>
          </a:p>
        </p:txBody>
      </p:sp>
      <p:sp>
        <p:nvSpPr>
          <p:cNvPr id="73" name="Google Shape;73;g257ba0fad57_0_3"/>
          <p:cNvSpPr txBox="1">
            <a:spLocks noGrp="1"/>
          </p:cNvSpPr>
          <p:nvPr>
            <p:ph type="body" idx="1"/>
          </p:nvPr>
        </p:nvSpPr>
        <p:spPr>
          <a:xfrm>
            <a:off x="554635" y="2415993"/>
            <a:ext cx="11422505" cy="384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2400"/>
              <a:buNone/>
            </a:pPr>
            <a:r>
              <a:rPr lang="en-US" sz="2400" dirty="0">
                <a:solidFill>
                  <a:schemeClr val="tx1"/>
                </a:solidFill>
              </a:rPr>
              <a:t>General Baccalaureate Degree Standards</a:t>
            </a:r>
          </a:p>
          <a:p>
            <a:pPr marL="0" lvl="0" indent="0" algn="l" rtl="0">
              <a:lnSpc>
                <a:spcPct val="90000"/>
              </a:lnSpc>
              <a:spcBef>
                <a:spcPts val="0"/>
              </a:spcBef>
              <a:spcAft>
                <a:spcPts val="0"/>
              </a:spcAft>
              <a:buClr>
                <a:srgbClr val="3F3F3F"/>
              </a:buClr>
              <a:buSzPts val="2400"/>
              <a:buNone/>
            </a:pPr>
            <a:endParaRPr sz="2400" dirty="0">
              <a:solidFill>
                <a:schemeClr val="tx1"/>
              </a:solidFill>
            </a:endParaRPr>
          </a:p>
          <a:p>
            <a:pPr marL="444500">
              <a:spcBef>
                <a:spcPts val="0"/>
              </a:spcBef>
              <a:buClr>
                <a:srgbClr val="565659"/>
              </a:buClr>
              <a:buSzPts val="2000"/>
            </a:pPr>
            <a:r>
              <a:rPr lang="en-US" dirty="0">
                <a:solidFill>
                  <a:schemeClr val="tx1"/>
                </a:solidFill>
              </a:rPr>
              <a:t>Not found in the 7th edition of the PCAH.</a:t>
            </a:r>
          </a:p>
          <a:p>
            <a:pPr marL="444500">
              <a:spcBef>
                <a:spcPts val="0"/>
              </a:spcBef>
              <a:buClr>
                <a:srgbClr val="565659"/>
              </a:buClr>
              <a:buSzPts val="2000"/>
            </a:pPr>
            <a:r>
              <a:rPr lang="en-US" dirty="0">
                <a:solidFill>
                  <a:schemeClr val="tx1"/>
                </a:solidFill>
              </a:rPr>
              <a:t>Upper and lower division units must equal a minimum of 120 semester (180 quarter) units.</a:t>
            </a:r>
          </a:p>
          <a:p>
            <a:pPr marL="444500">
              <a:spcBef>
                <a:spcPts val="0"/>
              </a:spcBef>
              <a:buClr>
                <a:srgbClr val="565659"/>
              </a:buClr>
              <a:buSzPts val="2000"/>
            </a:pPr>
            <a:r>
              <a:rPr lang="en-US" u="sng" dirty="0">
                <a:solidFill>
                  <a:schemeClr val="tx1"/>
                </a:solidFill>
              </a:rPr>
              <a:t>lower division requirements</a:t>
            </a:r>
            <a:r>
              <a:rPr lang="en-US" dirty="0">
                <a:solidFill>
                  <a:schemeClr val="tx1"/>
                </a:solidFill>
              </a:rPr>
              <a:t>: Minimum of 60 semester (90 quarter) units with 36 semester (54 quarter) lower division GE. A minimum of 18 semester (or 27 quarter) units must be in the declared major.</a:t>
            </a:r>
          </a:p>
          <a:p>
            <a:pPr marL="444500">
              <a:spcBef>
                <a:spcPts val="0"/>
              </a:spcBef>
              <a:buClr>
                <a:srgbClr val="565659"/>
              </a:buClr>
              <a:buSzPts val="2000"/>
            </a:pPr>
            <a:r>
              <a:rPr lang="en-US" u="sng" dirty="0">
                <a:solidFill>
                  <a:schemeClr val="tx1"/>
                </a:solidFill>
              </a:rPr>
              <a:t>upper division requirements</a:t>
            </a:r>
            <a:r>
              <a:rPr lang="en-US" dirty="0">
                <a:solidFill>
                  <a:schemeClr val="tx1"/>
                </a:solidFill>
              </a:rPr>
              <a:t>: Minimum of 40 semester (60 quarter) units with 9 semester (13.5 quarter) upper division GE.</a:t>
            </a:r>
            <a:endParaRP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A4DD-6F5C-7D45-9A9C-D1644E39178A}"/>
              </a:ext>
            </a:extLst>
          </p:cNvPr>
          <p:cNvSpPr>
            <a:spLocks noGrp="1"/>
          </p:cNvSpPr>
          <p:nvPr>
            <p:ph type="title"/>
          </p:nvPr>
        </p:nvSpPr>
        <p:spPr/>
        <p:txBody>
          <a:bodyPr/>
          <a:lstStyle/>
          <a:p>
            <a:r>
              <a:rPr lang="en-US" dirty="0"/>
              <a:t>Updates to the 8</a:t>
            </a:r>
            <a:r>
              <a:rPr lang="en-US" baseline="30000" dirty="0"/>
              <a:t>th</a:t>
            </a:r>
            <a:r>
              <a:rPr lang="en-US" dirty="0"/>
              <a:t> Edition PCAH </a:t>
            </a:r>
            <a:r>
              <a:rPr lang="en-US" dirty="0">
                <a:solidFill>
                  <a:srgbClr val="007071"/>
                </a:solidFill>
              </a:rPr>
              <a:t>3</a:t>
            </a:r>
          </a:p>
        </p:txBody>
      </p:sp>
      <p:sp>
        <p:nvSpPr>
          <p:cNvPr id="3" name="Text Placeholder 2">
            <a:extLst>
              <a:ext uri="{FF2B5EF4-FFF2-40B4-BE49-F238E27FC236}">
                <a16:creationId xmlns:a16="http://schemas.microsoft.com/office/drawing/2014/main" id="{14ACE1F2-6016-BFFA-FA8D-F3301A91B67D}"/>
              </a:ext>
            </a:extLst>
          </p:cNvPr>
          <p:cNvSpPr>
            <a:spLocks noGrp="1"/>
          </p:cNvSpPr>
          <p:nvPr>
            <p:ph type="body" idx="1"/>
          </p:nvPr>
        </p:nvSpPr>
        <p:spPr/>
        <p:txBody>
          <a:bodyPr>
            <a:normAutofit/>
          </a:bodyPr>
          <a:lstStyle/>
          <a:p>
            <a:pPr marL="114300" indent="0">
              <a:buNone/>
            </a:pPr>
            <a:r>
              <a:rPr lang="en-US" sz="2400" b="0" i="0" u="none" strike="noStrike" baseline="0" dirty="0">
                <a:solidFill>
                  <a:srgbClr val="000000"/>
                </a:solidFill>
                <a:latin typeface="Arial" panose="020B0604020202020204" pitchFamily="34" charset="0"/>
                <a:cs typeface="Arial" panose="020B0604020202020204" pitchFamily="34" charset="0"/>
              </a:rPr>
              <a:t>Addition of Ethnic Studies Requirement</a:t>
            </a:r>
          </a:p>
          <a:p>
            <a:r>
              <a:rPr lang="en-US" b="0" i="0" u="none" strike="noStrike" baseline="0" dirty="0">
                <a:solidFill>
                  <a:srgbClr val="000000"/>
                </a:solidFill>
                <a:latin typeface="Arial" panose="020B0604020202020204" pitchFamily="34" charset="0"/>
                <a:cs typeface="Arial" panose="020B0604020202020204" pitchFamily="34" charset="0"/>
              </a:rPr>
              <a:t> General Associate Degree Requirements </a:t>
            </a:r>
          </a:p>
          <a:p>
            <a:pPr lvl="1"/>
            <a:r>
              <a:rPr lang="en-US" sz="2200" b="0" i="0" u="none" strike="noStrike" baseline="0" dirty="0">
                <a:solidFill>
                  <a:srgbClr val="000000"/>
                </a:solidFill>
                <a:latin typeface="Arial" panose="020B0604020202020204" pitchFamily="34" charset="0"/>
                <a:cs typeface="Arial" panose="020B0604020202020204" pitchFamily="34" charset="0"/>
              </a:rPr>
              <a:t>Satisfactory completion of a transfer-level course (minimum of three semester units or four quarter units) in ethnic studies. This requirement may be satisfied by obtaining a satisfactory grade in a course in ethnic studies taught in or on behalf of other departments and disciplines.</a:t>
            </a:r>
          </a:p>
        </p:txBody>
      </p:sp>
    </p:spTree>
    <p:extLst>
      <p:ext uri="{BB962C8B-B14F-4D97-AF65-F5344CB8AC3E}">
        <p14:creationId xmlns:p14="http://schemas.microsoft.com/office/powerpoint/2010/main" val="409434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57ba0fad57_0_8"/>
          <p:cNvSpPr txBox="1">
            <a:spLocks noGrp="1"/>
          </p:cNvSpPr>
          <p:nvPr>
            <p:ph type="title"/>
          </p:nvPr>
        </p:nvSpPr>
        <p:spPr>
          <a:xfrm>
            <a:off x="2795450" y="365125"/>
            <a:ext cx="85584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Georgia"/>
              <a:buNone/>
            </a:pPr>
            <a:r>
              <a:rPr lang="en-US" dirty="0"/>
              <a:t>Updates to the 8</a:t>
            </a:r>
            <a:r>
              <a:rPr lang="en-US" baseline="30000" dirty="0"/>
              <a:t>th</a:t>
            </a:r>
            <a:r>
              <a:rPr lang="en-US" dirty="0"/>
              <a:t> Edition PCAH </a:t>
            </a:r>
            <a:r>
              <a:rPr lang="en-US" dirty="0">
                <a:solidFill>
                  <a:srgbClr val="007071"/>
                </a:solidFill>
              </a:rPr>
              <a:t>4</a:t>
            </a:r>
            <a:endParaRPr dirty="0">
              <a:solidFill>
                <a:srgbClr val="007071"/>
              </a:solidFill>
            </a:endParaRPr>
          </a:p>
        </p:txBody>
      </p:sp>
      <p:sp>
        <p:nvSpPr>
          <p:cNvPr id="79" name="Google Shape;79;g257ba0fad57_0_8"/>
          <p:cNvSpPr txBox="1">
            <a:spLocks noGrp="1"/>
          </p:cNvSpPr>
          <p:nvPr>
            <p:ph type="body" idx="1"/>
          </p:nvPr>
        </p:nvSpPr>
        <p:spPr>
          <a:xfrm>
            <a:off x="838200" y="2416000"/>
            <a:ext cx="10515600" cy="402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2400"/>
              <a:buNone/>
            </a:pPr>
            <a:r>
              <a:rPr lang="en-US" sz="2400" dirty="0">
                <a:solidFill>
                  <a:srgbClr val="000000"/>
                </a:solidFill>
              </a:rPr>
              <a:t>Baccalaureate Degree Criteria for Approval</a:t>
            </a:r>
            <a:endParaRPr sz="2400" dirty="0">
              <a:solidFill>
                <a:srgbClr val="000000"/>
              </a:solidFill>
            </a:endParaRPr>
          </a:p>
          <a:p>
            <a:pPr marL="0" lvl="0" indent="0" algn="l" rtl="0">
              <a:lnSpc>
                <a:spcPct val="90000"/>
              </a:lnSpc>
              <a:spcBef>
                <a:spcPts val="0"/>
              </a:spcBef>
              <a:spcAft>
                <a:spcPts val="0"/>
              </a:spcAft>
              <a:buClr>
                <a:srgbClr val="3F3F3F"/>
              </a:buClr>
              <a:buSzPts val="2400"/>
              <a:buNone/>
            </a:pPr>
            <a:endParaRPr dirty="0">
              <a:solidFill>
                <a:srgbClr val="000000"/>
              </a:solidFill>
            </a:endParaRPr>
          </a:p>
          <a:p>
            <a:pPr marL="457200" lvl="0" indent="-355600" algn="l" rtl="0">
              <a:lnSpc>
                <a:spcPct val="90000"/>
              </a:lnSpc>
              <a:spcBef>
                <a:spcPts val="0"/>
              </a:spcBef>
              <a:spcAft>
                <a:spcPts val="0"/>
              </a:spcAft>
              <a:buClr>
                <a:srgbClr val="565659"/>
              </a:buClr>
              <a:buSzPts val="2000"/>
              <a:buChar char="•"/>
            </a:pPr>
            <a:r>
              <a:rPr lang="en-US" dirty="0">
                <a:solidFill>
                  <a:srgbClr val="000000"/>
                </a:solidFill>
              </a:rPr>
              <a:t>Program Narrative (Goals, Objectives, Administrative Plan, Resources, Student Interest, Catalog Description, Program Requirements, Master Planning, Enrollment/Completer Projections, Program Inventory “Fit”, and Service Area Need).</a:t>
            </a:r>
          </a:p>
          <a:p>
            <a:pPr marL="457200" lvl="0" indent="-355600" algn="l" rtl="0">
              <a:lnSpc>
                <a:spcPct val="90000"/>
              </a:lnSpc>
              <a:spcBef>
                <a:spcPts val="0"/>
              </a:spcBef>
              <a:spcAft>
                <a:spcPts val="0"/>
              </a:spcAft>
              <a:buClr>
                <a:srgbClr val="565659"/>
              </a:buClr>
              <a:buSzPts val="2000"/>
              <a:buChar char="•"/>
            </a:pPr>
            <a:r>
              <a:rPr lang="en-US" dirty="0">
                <a:solidFill>
                  <a:srgbClr val="000000"/>
                </a:solidFill>
              </a:rPr>
              <a:t>CORs for all courses included in the major.</a:t>
            </a:r>
          </a:p>
          <a:p>
            <a:pPr marL="457200" lvl="0" indent="-355600" algn="l" rtl="0">
              <a:lnSpc>
                <a:spcPct val="90000"/>
              </a:lnSpc>
              <a:spcBef>
                <a:spcPts val="0"/>
              </a:spcBef>
              <a:spcAft>
                <a:spcPts val="0"/>
              </a:spcAft>
              <a:buClr>
                <a:srgbClr val="565659"/>
              </a:buClr>
              <a:buSzPts val="2000"/>
              <a:buChar char="•"/>
            </a:pPr>
            <a:r>
              <a:rPr lang="en-US" dirty="0">
                <a:solidFill>
                  <a:srgbClr val="000000"/>
                </a:solidFill>
              </a:rPr>
              <a:t>Evidence of unmet workforce need including: LMI, employer need, higher wages for workers with baccalaureate, regional consortium approval.</a:t>
            </a:r>
          </a:p>
          <a:p>
            <a:pPr marL="457200" lvl="0" indent="-355600" algn="l" rtl="0">
              <a:lnSpc>
                <a:spcPct val="90000"/>
              </a:lnSpc>
              <a:spcBef>
                <a:spcPts val="0"/>
              </a:spcBef>
              <a:spcAft>
                <a:spcPts val="0"/>
              </a:spcAft>
              <a:buClr>
                <a:srgbClr val="565659"/>
              </a:buClr>
              <a:buSzPts val="2000"/>
              <a:buChar char="•"/>
            </a:pPr>
            <a:r>
              <a:rPr lang="en-US" dirty="0">
                <a:solidFill>
                  <a:srgbClr val="000000"/>
                </a:solidFill>
              </a:rPr>
              <a:t>Advisory board recommendation.</a:t>
            </a:r>
          </a:p>
          <a:p>
            <a:pPr marL="457200" lvl="0" indent="-355600" algn="l" rtl="0">
              <a:lnSpc>
                <a:spcPct val="90000"/>
              </a:lnSpc>
              <a:spcBef>
                <a:spcPts val="0"/>
              </a:spcBef>
              <a:spcAft>
                <a:spcPts val="0"/>
              </a:spcAft>
              <a:buClr>
                <a:srgbClr val="565659"/>
              </a:buClr>
              <a:buSzPts val="2000"/>
              <a:buChar char="•"/>
            </a:pPr>
            <a:r>
              <a:rPr lang="en-US" dirty="0">
                <a:solidFill>
                  <a:srgbClr val="000000"/>
                </a:solidFill>
              </a:rPr>
              <a:t>Consultation with regional employers and workforce development boards.</a:t>
            </a: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589a7870fa_1_0"/>
          <p:cNvSpPr txBox="1">
            <a:spLocks noGrp="1"/>
          </p:cNvSpPr>
          <p:nvPr>
            <p:ph type="title"/>
          </p:nvPr>
        </p:nvSpPr>
        <p:spPr>
          <a:xfrm>
            <a:off x="2795450" y="365125"/>
            <a:ext cx="8558400" cy="1685700"/>
          </a:xfrm>
          <a:prstGeom prst="rect">
            <a:avLst/>
          </a:prstGeom>
        </p:spPr>
        <p:txBody>
          <a:bodyPr spcFirstLastPara="1" wrap="square" lIns="91425" tIns="45700" rIns="91425" bIns="45700" anchor="ctr" anchorCtr="0">
            <a:normAutofit/>
          </a:bodyPr>
          <a:lstStyle/>
          <a:p>
            <a:pPr marL="0" lvl="0" indent="0" rtl="0">
              <a:spcBef>
                <a:spcPts val="0"/>
              </a:spcBef>
              <a:spcAft>
                <a:spcPts val="0"/>
              </a:spcAft>
              <a:buClr>
                <a:schemeClr val="dk1"/>
              </a:buClr>
              <a:buSzPts val="1100"/>
              <a:buFont typeface="Arial"/>
              <a:buNone/>
            </a:pPr>
            <a:r>
              <a:rPr lang="en-US" dirty="0">
                <a:solidFill>
                  <a:srgbClr val="FFFFFF"/>
                </a:solidFill>
              </a:rPr>
              <a:t>Updates to the 8</a:t>
            </a:r>
            <a:r>
              <a:rPr lang="en-US" baseline="30000" dirty="0">
                <a:solidFill>
                  <a:srgbClr val="FFFFFF"/>
                </a:solidFill>
              </a:rPr>
              <a:t>th</a:t>
            </a:r>
            <a:r>
              <a:rPr lang="en-US" dirty="0">
                <a:solidFill>
                  <a:srgbClr val="FFFFFF"/>
                </a:solidFill>
              </a:rPr>
              <a:t> Edition PCAH:  </a:t>
            </a:r>
            <a:endParaRPr dirty="0">
              <a:solidFill>
                <a:srgbClr val="FFFFFF"/>
              </a:solidFill>
            </a:endParaRPr>
          </a:p>
          <a:p>
            <a:pPr marL="0" lvl="0" indent="0" rtl="0">
              <a:spcBef>
                <a:spcPts val="0"/>
              </a:spcBef>
              <a:spcAft>
                <a:spcPts val="0"/>
              </a:spcAft>
              <a:buNone/>
            </a:pPr>
            <a:r>
              <a:rPr lang="en-US" dirty="0">
                <a:solidFill>
                  <a:srgbClr val="FFFFFF"/>
                </a:solidFill>
              </a:rPr>
              <a:t>Noncredit Highlights</a:t>
            </a:r>
            <a:endParaRPr dirty="0"/>
          </a:p>
        </p:txBody>
      </p:sp>
      <p:sp>
        <p:nvSpPr>
          <p:cNvPr id="85" name="Google Shape;85;g2589a7870fa_1_0"/>
          <p:cNvSpPr txBox="1">
            <a:spLocks noGrp="1"/>
          </p:cNvSpPr>
          <p:nvPr>
            <p:ph type="body" idx="1"/>
          </p:nvPr>
        </p:nvSpPr>
        <p:spPr>
          <a:xfrm>
            <a:off x="142475" y="2357725"/>
            <a:ext cx="12049500" cy="42606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Char char="•"/>
            </a:pPr>
            <a:r>
              <a:rPr lang="en-US" sz="2400" dirty="0">
                <a:solidFill>
                  <a:schemeClr val="tx1"/>
                </a:solidFill>
              </a:rPr>
              <a:t>Added “credit </a:t>
            </a:r>
            <a:r>
              <a:rPr lang="en-US" sz="2400" u="sng" dirty="0">
                <a:solidFill>
                  <a:schemeClr val="tx1"/>
                </a:solidFill>
              </a:rPr>
              <a:t>and noncredit” </a:t>
            </a:r>
            <a:r>
              <a:rPr lang="en-US" sz="2400" dirty="0">
                <a:solidFill>
                  <a:schemeClr val="tx1"/>
                </a:solidFill>
              </a:rPr>
              <a:t>throughout edition  </a:t>
            </a:r>
          </a:p>
          <a:p>
            <a:pPr marL="76200" lvl="0" indent="0" algn="l" rtl="0">
              <a:lnSpc>
                <a:spcPct val="100000"/>
              </a:lnSpc>
              <a:spcBef>
                <a:spcPts val="0"/>
              </a:spcBef>
              <a:spcAft>
                <a:spcPts val="0"/>
              </a:spcAft>
              <a:buSzPts val="2400"/>
              <a:buNone/>
            </a:pPr>
            <a:endParaRPr sz="2400" dirty="0">
              <a:solidFill>
                <a:schemeClr val="tx1"/>
              </a:solidFill>
            </a:endParaRPr>
          </a:p>
          <a:p>
            <a:pPr marL="457200" lvl="0" indent="-381000" algn="l" rtl="0">
              <a:lnSpc>
                <a:spcPct val="100000"/>
              </a:lnSpc>
              <a:spcBef>
                <a:spcPts val="0"/>
              </a:spcBef>
              <a:spcAft>
                <a:spcPts val="0"/>
              </a:spcAft>
              <a:buSzPts val="2400"/>
              <a:buChar char="•"/>
            </a:pPr>
            <a:r>
              <a:rPr lang="en-US" sz="2400" u="sng" dirty="0">
                <a:solidFill>
                  <a:schemeClr val="tx1"/>
                </a:solidFill>
              </a:rPr>
              <a:t>Minimum Conditions </a:t>
            </a:r>
            <a:r>
              <a:rPr lang="en-US" sz="2400" dirty="0">
                <a:solidFill>
                  <a:schemeClr val="tx1"/>
                </a:solidFill>
              </a:rPr>
              <a:t>(p.109) replaced with title 5, §55150, </a:t>
            </a:r>
            <a:r>
              <a:rPr lang="en-US" sz="2400" i="1" dirty="0">
                <a:solidFill>
                  <a:schemeClr val="tx1"/>
                </a:solidFill>
              </a:rPr>
              <a:t>Approval of Noncredit Courses and Programs </a:t>
            </a:r>
            <a:r>
              <a:rPr lang="en-US" sz="2400" dirty="0">
                <a:solidFill>
                  <a:schemeClr val="tx1"/>
                </a:solidFill>
              </a:rPr>
              <a:t>that more adequately describes the responsibility of the college and the board for establishing curriculum policies, submission, and approval</a:t>
            </a:r>
          </a:p>
          <a:p>
            <a:pPr marL="76200" lvl="0" indent="0" algn="l" rtl="0">
              <a:lnSpc>
                <a:spcPct val="100000"/>
              </a:lnSpc>
              <a:spcBef>
                <a:spcPts val="0"/>
              </a:spcBef>
              <a:spcAft>
                <a:spcPts val="0"/>
              </a:spcAft>
              <a:buSzPts val="2400"/>
              <a:buNone/>
            </a:pPr>
            <a:endParaRPr sz="2400" dirty="0">
              <a:solidFill>
                <a:schemeClr val="tx1"/>
              </a:solidFill>
            </a:endParaRPr>
          </a:p>
          <a:p>
            <a:pPr marL="457200" lvl="0" indent="-381000" algn="l" rtl="0">
              <a:lnSpc>
                <a:spcPct val="100000"/>
              </a:lnSpc>
              <a:spcBef>
                <a:spcPts val="0"/>
              </a:spcBef>
              <a:spcAft>
                <a:spcPts val="0"/>
              </a:spcAft>
              <a:buSzPts val="2400"/>
              <a:buChar char="•"/>
            </a:pPr>
            <a:r>
              <a:rPr lang="en-US" sz="2400" u="sng" dirty="0">
                <a:solidFill>
                  <a:schemeClr val="tx1"/>
                </a:solidFill>
              </a:rPr>
              <a:t>Annual Course and Program Certification </a:t>
            </a:r>
            <a:r>
              <a:rPr lang="en-US" sz="2400" dirty="0">
                <a:solidFill>
                  <a:schemeClr val="tx1"/>
                </a:solidFill>
              </a:rPr>
              <a:t>(new section p. 110) with additional title 5 references relating to apportionment </a:t>
            </a:r>
          </a:p>
          <a:p>
            <a:pPr marL="76200" lvl="0" indent="0" algn="l" rtl="0">
              <a:lnSpc>
                <a:spcPct val="100000"/>
              </a:lnSpc>
              <a:spcBef>
                <a:spcPts val="0"/>
              </a:spcBef>
              <a:spcAft>
                <a:spcPts val="0"/>
              </a:spcAft>
              <a:buSzPts val="2400"/>
              <a:buNone/>
            </a:pPr>
            <a:endParaRPr sz="2400" dirty="0">
              <a:solidFill>
                <a:schemeClr val="tx1"/>
              </a:solidFill>
            </a:endParaRPr>
          </a:p>
          <a:p>
            <a:pPr marL="457200" lvl="0" indent="-342900" algn="l" rtl="0">
              <a:lnSpc>
                <a:spcPct val="100000"/>
              </a:lnSpc>
              <a:spcBef>
                <a:spcPts val="0"/>
              </a:spcBef>
              <a:spcAft>
                <a:spcPts val="0"/>
              </a:spcAft>
              <a:buSzPts val="1800"/>
              <a:buChar char="•"/>
            </a:pPr>
            <a:r>
              <a:rPr lang="en-US" sz="2400" dirty="0">
                <a:solidFill>
                  <a:schemeClr val="tx1"/>
                </a:solidFill>
              </a:rPr>
              <a:t>Updated title 5 and Ed Code reference listings by substituting more current citations   </a:t>
            </a:r>
            <a:endParaRPr sz="2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589a7870fa_3_4"/>
          <p:cNvSpPr txBox="1">
            <a:spLocks noGrp="1"/>
          </p:cNvSpPr>
          <p:nvPr>
            <p:ph type="title"/>
          </p:nvPr>
        </p:nvSpPr>
        <p:spPr>
          <a:xfrm>
            <a:off x="2795450" y="365125"/>
            <a:ext cx="8558400" cy="168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dirty="0">
                <a:solidFill>
                  <a:srgbClr val="FFFFFF"/>
                </a:solidFill>
              </a:rPr>
              <a:t>Updates to the 8</a:t>
            </a:r>
            <a:r>
              <a:rPr lang="en-US" baseline="30000" dirty="0">
                <a:solidFill>
                  <a:srgbClr val="FFFFFF"/>
                </a:solidFill>
              </a:rPr>
              <a:t>th</a:t>
            </a:r>
            <a:r>
              <a:rPr lang="en-US" dirty="0">
                <a:solidFill>
                  <a:srgbClr val="FFFFFF"/>
                </a:solidFill>
              </a:rPr>
              <a:t> Edition PCAH  </a:t>
            </a:r>
            <a:endParaRPr dirty="0">
              <a:solidFill>
                <a:srgbClr val="FFFFFF"/>
              </a:solidFill>
            </a:endParaRPr>
          </a:p>
          <a:p>
            <a:pPr marL="0" lvl="0" indent="0" algn="ctr" rtl="0">
              <a:spcBef>
                <a:spcPts val="0"/>
              </a:spcBef>
              <a:spcAft>
                <a:spcPts val="0"/>
              </a:spcAft>
              <a:buClr>
                <a:schemeClr val="dk1"/>
              </a:buClr>
              <a:buSzPts val="1100"/>
              <a:buFont typeface="Arial"/>
              <a:buNone/>
            </a:pPr>
            <a:r>
              <a:rPr lang="en-US" dirty="0">
                <a:solidFill>
                  <a:srgbClr val="FFFFFF"/>
                </a:solidFill>
              </a:rPr>
              <a:t>Noncredit Highlights</a:t>
            </a:r>
            <a:endParaRPr dirty="0"/>
          </a:p>
        </p:txBody>
      </p:sp>
      <p:sp>
        <p:nvSpPr>
          <p:cNvPr id="91" name="Google Shape;91;g2589a7870fa_3_4"/>
          <p:cNvSpPr txBox="1">
            <a:spLocks noGrp="1"/>
          </p:cNvSpPr>
          <p:nvPr>
            <p:ph type="body" idx="1"/>
          </p:nvPr>
        </p:nvSpPr>
        <p:spPr>
          <a:xfrm>
            <a:off x="142475" y="2416000"/>
            <a:ext cx="11753700" cy="4299600"/>
          </a:xfrm>
          <a:prstGeom prst="rect">
            <a:avLst/>
          </a:prstGeom>
        </p:spPr>
        <p:txBody>
          <a:bodyPr spcFirstLastPara="1" wrap="square" lIns="91425" tIns="45700" rIns="91425" bIns="45700" anchor="t" anchorCtr="0">
            <a:normAutofit/>
          </a:bodyPr>
          <a:lstStyle/>
          <a:p>
            <a:pPr marL="457200" lvl="0" indent="-334327" algn="l" rtl="0">
              <a:spcBef>
                <a:spcPts val="0"/>
              </a:spcBef>
              <a:spcAft>
                <a:spcPts val="0"/>
              </a:spcAft>
              <a:buSzPct val="81818"/>
              <a:buChar char="•"/>
            </a:pPr>
            <a:r>
              <a:rPr lang="en-US" u="sng" dirty="0">
                <a:solidFill>
                  <a:schemeClr val="tx1"/>
                </a:solidFill>
              </a:rPr>
              <a:t>Apportionment and Noncredit Courses </a:t>
            </a:r>
            <a:r>
              <a:rPr lang="en-US" dirty="0">
                <a:solidFill>
                  <a:schemeClr val="tx1"/>
                </a:solidFill>
              </a:rPr>
              <a:t>section (p.130) significantly expanded and strongly emphasizes and outlines the conditions for claiming attendance in a noncredit course  </a:t>
            </a:r>
            <a:endParaRPr dirty="0">
              <a:solidFill>
                <a:schemeClr val="tx1"/>
              </a:solidFill>
            </a:endParaRPr>
          </a:p>
          <a:p>
            <a:pPr marL="0" lvl="0" indent="0" algn="l" rtl="0">
              <a:spcBef>
                <a:spcPts val="0"/>
              </a:spcBef>
              <a:spcAft>
                <a:spcPts val="0"/>
              </a:spcAft>
              <a:buNone/>
            </a:pPr>
            <a:endParaRPr dirty="0">
              <a:solidFill>
                <a:schemeClr val="tx1"/>
              </a:solidFill>
            </a:endParaRPr>
          </a:p>
          <a:p>
            <a:pPr marL="457200" lvl="0" indent="-334327" algn="l" rtl="0">
              <a:spcBef>
                <a:spcPts val="0"/>
              </a:spcBef>
              <a:spcAft>
                <a:spcPts val="0"/>
              </a:spcAft>
              <a:buSzPct val="81818"/>
              <a:buChar char="•"/>
            </a:pPr>
            <a:r>
              <a:rPr lang="en-US" u="sng" dirty="0">
                <a:solidFill>
                  <a:schemeClr val="tx1"/>
                </a:solidFill>
              </a:rPr>
              <a:t>Distance Education </a:t>
            </a:r>
            <a:r>
              <a:rPr lang="en-US" dirty="0">
                <a:solidFill>
                  <a:schemeClr val="tx1"/>
                </a:solidFill>
              </a:rPr>
              <a:t>section (p.131) strikes language for separate local curriculum approval for DE courses and adds substantive interaction title 5 </a:t>
            </a:r>
            <a:r>
              <a:rPr lang="en-US" sz="2000" dirty="0">
                <a:solidFill>
                  <a:schemeClr val="tx1"/>
                </a:solidFill>
              </a:rPr>
              <a:t>§</a:t>
            </a:r>
            <a:r>
              <a:rPr lang="en-US" dirty="0">
                <a:solidFill>
                  <a:schemeClr val="tx1"/>
                </a:solidFill>
              </a:rPr>
              <a:t>55204</a:t>
            </a:r>
            <a:endParaRPr dirty="0">
              <a:solidFill>
                <a:schemeClr val="tx1"/>
              </a:solidFill>
            </a:endParaRPr>
          </a:p>
          <a:p>
            <a:pPr marL="0" lvl="0" indent="0" algn="l" rtl="0">
              <a:spcBef>
                <a:spcPts val="0"/>
              </a:spcBef>
              <a:spcAft>
                <a:spcPts val="0"/>
              </a:spcAft>
              <a:buNone/>
            </a:pPr>
            <a:endParaRPr dirty="0">
              <a:solidFill>
                <a:schemeClr val="tx1"/>
              </a:solidFill>
            </a:endParaRPr>
          </a:p>
          <a:p>
            <a:pPr marL="457200" lvl="0" indent="-334327" algn="l" rtl="0">
              <a:spcBef>
                <a:spcPts val="0"/>
              </a:spcBef>
              <a:spcAft>
                <a:spcPts val="0"/>
              </a:spcAft>
              <a:buSzPct val="81818"/>
              <a:buChar char="•"/>
            </a:pPr>
            <a:r>
              <a:rPr lang="en-US" u="sng" dirty="0">
                <a:solidFill>
                  <a:schemeClr val="tx1"/>
                </a:solidFill>
              </a:rPr>
              <a:t>Supplemental learning assistance courses </a:t>
            </a:r>
            <a:r>
              <a:rPr lang="en-US" dirty="0">
                <a:solidFill>
                  <a:schemeClr val="tx1"/>
                </a:solidFill>
              </a:rPr>
              <a:t>new (p. 133) adds language on collecting apportionment, title 5 </a:t>
            </a:r>
            <a:r>
              <a:rPr lang="en-US" sz="2400" dirty="0">
                <a:solidFill>
                  <a:schemeClr val="tx1"/>
                </a:solidFill>
              </a:rPr>
              <a:t>§</a:t>
            </a:r>
            <a:r>
              <a:rPr lang="en-US" dirty="0">
                <a:solidFill>
                  <a:schemeClr val="tx1"/>
                </a:solidFill>
              </a:rPr>
              <a:t>58172 (primary/parent course, open-entry/exit)</a:t>
            </a:r>
            <a:endParaRPr dirty="0">
              <a:solidFill>
                <a:schemeClr val="tx1"/>
              </a:solidFill>
            </a:endParaRPr>
          </a:p>
          <a:p>
            <a:pPr marL="0" lvl="0" indent="0" algn="l" rtl="0">
              <a:spcBef>
                <a:spcPts val="0"/>
              </a:spcBef>
              <a:spcAft>
                <a:spcPts val="0"/>
              </a:spcAft>
              <a:buNone/>
            </a:pPr>
            <a:endParaRPr dirty="0">
              <a:solidFill>
                <a:schemeClr val="tx1"/>
              </a:solidFill>
            </a:endParaRPr>
          </a:p>
          <a:p>
            <a:pPr marL="457200" lvl="0" indent="-334327" algn="l" rtl="0">
              <a:spcBef>
                <a:spcPts val="0"/>
              </a:spcBef>
              <a:spcAft>
                <a:spcPts val="0"/>
              </a:spcAft>
              <a:buSzPct val="81818"/>
              <a:buChar char="•"/>
            </a:pPr>
            <a:r>
              <a:rPr lang="en-US" u="sng" dirty="0">
                <a:solidFill>
                  <a:schemeClr val="tx1"/>
                </a:solidFill>
              </a:rPr>
              <a:t>Community Services Offerings </a:t>
            </a:r>
            <a:r>
              <a:rPr lang="en-US" dirty="0">
                <a:solidFill>
                  <a:schemeClr val="tx1"/>
                </a:solidFill>
              </a:rPr>
              <a:t>(new section p.135): Education Code section 78300 states fee-based courses are ineligible for apportionment and not included in the CCCCO’s curriculum inventory system.</a:t>
            </a:r>
            <a:endParaRPr dirty="0">
              <a:solidFill>
                <a:schemeClr val="tx1"/>
              </a:solidFill>
            </a:endParaRPr>
          </a:p>
          <a:p>
            <a:pPr marL="0" lvl="0" indent="0" algn="l" rtl="0">
              <a:spcBef>
                <a:spcPts val="1000"/>
              </a:spcBef>
              <a:spcAft>
                <a:spcPts val="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1419</Words>
  <Application>Microsoft Office PowerPoint</Application>
  <PresentationFormat>Widescreen</PresentationFormat>
  <Paragraphs>126</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Georgia</vt:lpstr>
      <vt:lpstr>Office Theme</vt:lpstr>
      <vt:lpstr>Updates to the PCAH</vt:lpstr>
      <vt:lpstr>Session Description</vt:lpstr>
      <vt:lpstr>8th Edition PCAH</vt:lpstr>
      <vt:lpstr>Updates to the 8th Edition PCAH</vt:lpstr>
      <vt:lpstr>Updates to the 8th Edition PCAH 2</vt:lpstr>
      <vt:lpstr>Updates to the 8th Edition PCAH 3</vt:lpstr>
      <vt:lpstr>Updates to the 8th Edition PCAH 4</vt:lpstr>
      <vt:lpstr>Updates to the 8th Edition PCAH:   Noncredit Highlights</vt:lpstr>
      <vt:lpstr>Updates to the 8th Edition PCAH   Noncredit Highlights</vt:lpstr>
      <vt:lpstr>Technical Manual – Clarifying the Process</vt:lpstr>
      <vt:lpstr>2022-2023 5C  Reimagining the PCAH Workgroup</vt:lpstr>
      <vt:lpstr>Other PCAH Workgroup Goals/Tasks: 2022-2023</vt:lpstr>
      <vt:lpstr>Workgroup Accomplishments</vt:lpstr>
      <vt:lpstr>Noncredit Subcommittee Accomplishments</vt:lpstr>
      <vt:lpstr>Suggestions for the 2023-2024 PCAH Workgroup </vt:lpstr>
      <vt:lpstr>Let’s Chat</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to the PCAH</dc:title>
  <dc:creator>Amber Gillis</dc:creator>
  <cp:lastModifiedBy>Kyoko Hatano</cp:lastModifiedBy>
  <cp:revision>3</cp:revision>
  <dcterms:created xsi:type="dcterms:W3CDTF">2023-07-06T02:25:05Z</dcterms:created>
  <dcterms:modified xsi:type="dcterms:W3CDTF">2023-07-16T05:38:46Z</dcterms:modified>
</cp:coreProperties>
</file>