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256" r:id="rId2"/>
    <p:sldId id="257" r:id="rId3"/>
    <p:sldId id="280" r:id="rId4"/>
    <p:sldId id="276" r:id="rId5"/>
    <p:sldId id="284" r:id="rId6"/>
    <p:sldId id="264" r:id="rId7"/>
    <p:sldId id="278" r:id="rId8"/>
    <p:sldId id="289" r:id="rId9"/>
    <p:sldId id="267" r:id="rId10"/>
    <p:sldId id="290" r:id="rId11"/>
    <p:sldId id="288" r:id="rId12"/>
    <p:sldId id="269" r:id="rId13"/>
    <p:sldId id="292" r:id="rId14"/>
    <p:sldId id="270" r:id="rId15"/>
    <p:sldId id="291" r:id="rId16"/>
    <p:sldId id="293" r:id="rId17"/>
    <p:sldId id="294" r:id="rId18"/>
    <p:sldId id="295" r:id="rId19"/>
    <p:sldId id="275"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BF5E6-8EAE-264F-8BED-544FD406AFAA}" v="920" dt="2021-06-28T21:59:18.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694"/>
  </p:normalViewPr>
  <p:slideViewPr>
    <p:cSldViewPr snapToGrid="0">
      <p:cViewPr varScale="1">
        <p:scale>
          <a:sx n="121" d="100"/>
          <a:sy n="121"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CE65F-CFEF-4243-AECD-31BEA686892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69C05C51-BF6E-E449-A301-0F4BB6542C38}">
      <dgm:prSet phldrT="[Text]"/>
      <dgm:spPr/>
      <dgm:t>
        <a:bodyPr/>
        <a:lstStyle/>
        <a:p>
          <a:r>
            <a:rPr lang="en-US"/>
            <a:t>Clear pathways and programs</a:t>
          </a:r>
        </a:p>
      </dgm:t>
    </dgm:pt>
    <dgm:pt modelId="{B59B4505-E813-064C-96D1-A6AC0B104DB6}" type="parTrans" cxnId="{E7F4DA84-81C9-BD4E-9808-3E5DA47444F4}">
      <dgm:prSet/>
      <dgm:spPr/>
      <dgm:t>
        <a:bodyPr/>
        <a:lstStyle/>
        <a:p>
          <a:endParaRPr lang="en-US"/>
        </a:p>
      </dgm:t>
    </dgm:pt>
    <dgm:pt modelId="{F79C4E78-F559-AA4E-BC2D-F78342EC830A}" type="sibTrans" cxnId="{E7F4DA84-81C9-BD4E-9808-3E5DA47444F4}">
      <dgm:prSet/>
      <dgm:spPr/>
      <dgm:t>
        <a:bodyPr/>
        <a:lstStyle/>
        <a:p>
          <a:endParaRPr lang="en-US"/>
        </a:p>
      </dgm:t>
    </dgm:pt>
    <dgm:pt modelId="{E2A28B8B-37A8-1B41-81C4-6AF1E4FEB0FA}">
      <dgm:prSet phldrT="[Text]" custT="1"/>
      <dgm:spPr/>
      <dgm:t>
        <a:bodyPr/>
        <a:lstStyle/>
        <a:p>
          <a:r>
            <a:rPr lang="en-US" sz="1400" b="1" dirty="0">
              <a:solidFill>
                <a:schemeClr val="accent5">
                  <a:lumMod val="50000"/>
                </a:schemeClr>
              </a:solidFill>
            </a:rPr>
            <a:t>Curriculum</a:t>
          </a:r>
        </a:p>
      </dgm:t>
    </dgm:pt>
    <dgm:pt modelId="{EB124BF8-A84A-B443-B957-3EBB1F38139B}" type="parTrans" cxnId="{D3D65AA7-F77C-2C46-AA24-2EE77F5982DF}">
      <dgm:prSet/>
      <dgm:spPr/>
      <dgm:t>
        <a:bodyPr/>
        <a:lstStyle/>
        <a:p>
          <a:endParaRPr lang="en-US"/>
        </a:p>
      </dgm:t>
    </dgm:pt>
    <dgm:pt modelId="{B7663A3B-9785-C641-B84E-E94611BB3D6E}" type="sibTrans" cxnId="{D3D65AA7-F77C-2C46-AA24-2EE77F5982DF}">
      <dgm:prSet/>
      <dgm:spPr/>
      <dgm:t>
        <a:bodyPr/>
        <a:lstStyle/>
        <a:p>
          <a:endParaRPr lang="en-US"/>
        </a:p>
      </dgm:t>
    </dgm:pt>
    <dgm:pt modelId="{05BFC133-399A-0D47-B69E-BB11F649CBED}">
      <dgm:prSet phldrT="[Text]"/>
      <dgm:spPr/>
      <dgm:t>
        <a:bodyPr/>
        <a:lstStyle/>
        <a:p>
          <a:r>
            <a:rPr lang="en-US"/>
            <a:t>Guided Exploration and Progress</a:t>
          </a:r>
        </a:p>
      </dgm:t>
    </dgm:pt>
    <dgm:pt modelId="{F0098D94-17DE-044C-BB6B-86E30E410F5D}" type="parTrans" cxnId="{A27ED0DE-9C96-9B44-87E8-F6E06CA7FDED}">
      <dgm:prSet/>
      <dgm:spPr/>
      <dgm:t>
        <a:bodyPr/>
        <a:lstStyle/>
        <a:p>
          <a:endParaRPr lang="en-US"/>
        </a:p>
      </dgm:t>
    </dgm:pt>
    <dgm:pt modelId="{612C8D6B-9495-514A-A5B4-4B9FD50AC390}" type="sibTrans" cxnId="{A27ED0DE-9C96-9B44-87E8-F6E06CA7FDED}">
      <dgm:prSet/>
      <dgm:spPr/>
      <dgm:t>
        <a:bodyPr/>
        <a:lstStyle/>
        <a:p>
          <a:endParaRPr lang="en-US"/>
        </a:p>
      </dgm:t>
    </dgm:pt>
    <dgm:pt modelId="{6AB71816-34A7-0C4E-81D5-9C8C133E3B25}">
      <dgm:prSet phldrT="[Text]" custT="1"/>
      <dgm:spPr/>
      <dgm:t>
        <a:bodyPr/>
        <a:lstStyle/>
        <a:p>
          <a:r>
            <a:rPr lang="en-US" sz="1400" b="1" dirty="0">
              <a:solidFill>
                <a:schemeClr val="accent5">
                  <a:lumMod val="50000"/>
                </a:schemeClr>
              </a:solidFill>
            </a:rPr>
            <a:t>Curriculum</a:t>
          </a:r>
        </a:p>
      </dgm:t>
    </dgm:pt>
    <dgm:pt modelId="{9D8695C3-8740-3A47-B58E-38DABDE33116}" type="parTrans" cxnId="{EB155BBF-3748-2941-A2DF-101B3A54AE25}">
      <dgm:prSet/>
      <dgm:spPr/>
      <dgm:t>
        <a:bodyPr/>
        <a:lstStyle/>
        <a:p>
          <a:endParaRPr lang="en-US"/>
        </a:p>
      </dgm:t>
    </dgm:pt>
    <dgm:pt modelId="{134F6593-05F0-C549-BB66-36DE7A48325F}" type="sibTrans" cxnId="{EB155BBF-3748-2941-A2DF-101B3A54AE25}">
      <dgm:prSet/>
      <dgm:spPr/>
      <dgm:t>
        <a:bodyPr/>
        <a:lstStyle/>
        <a:p>
          <a:endParaRPr lang="en-US"/>
        </a:p>
      </dgm:t>
    </dgm:pt>
    <dgm:pt modelId="{F3D98577-6CBC-5C48-B36D-2C537012475E}">
      <dgm:prSet phldrT="[Text]"/>
      <dgm:spPr/>
      <dgm:t>
        <a:bodyPr/>
        <a:lstStyle/>
        <a:p>
          <a:r>
            <a:rPr lang="en-US"/>
            <a:t>Academic and Student Support</a:t>
          </a:r>
        </a:p>
      </dgm:t>
    </dgm:pt>
    <dgm:pt modelId="{BC55AF75-F510-A04E-A4FE-C155AC9D1E02}" type="parTrans" cxnId="{E8664606-6759-6340-ADE2-6D87F1A17DDD}">
      <dgm:prSet/>
      <dgm:spPr/>
      <dgm:t>
        <a:bodyPr/>
        <a:lstStyle/>
        <a:p>
          <a:endParaRPr lang="en-US"/>
        </a:p>
      </dgm:t>
    </dgm:pt>
    <dgm:pt modelId="{FAAB0B14-4AA4-934C-8691-C550B1493C9E}" type="sibTrans" cxnId="{E8664606-6759-6340-ADE2-6D87F1A17DDD}">
      <dgm:prSet/>
      <dgm:spPr/>
      <dgm:t>
        <a:bodyPr/>
        <a:lstStyle/>
        <a:p>
          <a:endParaRPr lang="en-US"/>
        </a:p>
      </dgm:t>
    </dgm:pt>
    <dgm:pt modelId="{7A57615B-4E59-C045-8E9A-3B80201363C3}">
      <dgm:prSet phldrT="[Text]" custT="1"/>
      <dgm:spPr/>
      <dgm:t>
        <a:bodyPr/>
        <a:lstStyle/>
        <a:p>
          <a:r>
            <a:rPr lang="en-US" sz="1400" b="1" dirty="0">
              <a:solidFill>
                <a:schemeClr val="accent5">
                  <a:lumMod val="50000"/>
                </a:schemeClr>
              </a:solidFill>
            </a:rPr>
            <a:t>Curriculum</a:t>
          </a:r>
        </a:p>
      </dgm:t>
    </dgm:pt>
    <dgm:pt modelId="{CEB42F53-7123-884D-B719-FCE5E77627E7}" type="parTrans" cxnId="{EAF97366-A513-5949-A249-461055264157}">
      <dgm:prSet/>
      <dgm:spPr/>
      <dgm:t>
        <a:bodyPr/>
        <a:lstStyle/>
        <a:p>
          <a:endParaRPr lang="en-US"/>
        </a:p>
      </dgm:t>
    </dgm:pt>
    <dgm:pt modelId="{1342B31A-41C1-1143-A17E-055A878962CF}" type="sibTrans" cxnId="{EAF97366-A513-5949-A249-461055264157}">
      <dgm:prSet/>
      <dgm:spPr/>
      <dgm:t>
        <a:bodyPr/>
        <a:lstStyle/>
        <a:p>
          <a:endParaRPr lang="en-US"/>
        </a:p>
      </dgm:t>
    </dgm:pt>
    <dgm:pt modelId="{B74EDBB3-E128-DA45-82A4-8AD797CBA545}">
      <dgm:prSet phldrT="[Text]"/>
      <dgm:spPr/>
      <dgm:t>
        <a:bodyPr/>
        <a:lstStyle/>
        <a:p>
          <a:r>
            <a:rPr lang="en-US"/>
            <a:t>Teaching and Learning</a:t>
          </a:r>
        </a:p>
      </dgm:t>
    </dgm:pt>
    <dgm:pt modelId="{F542A9E6-7610-0240-9132-B6EE5EC86A67}" type="parTrans" cxnId="{BDA0AC30-89F9-A148-A203-DFDA3DC5AD8C}">
      <dgm:prSet/>
      <dgm:spPr/>
      <dgm:t>
        <a:bodyPr/>
        <a:lstStyle/>
        <a:p>
          <a:endParaRPr lang="en-US"/>
        </a:p>
      </dgm:t>
    </dgm:pt>
    <dgm:pt modelId="{88653128-1052-C54F-8A42-656D6B88E59D}" type="sibTrans" cxnId="{BDA0AC30-89F9-A148-A203-DFDA3DC5AD8C}">
      <dgm:prSet/>
      <dgm:spPr/>
      <dgm:t>
        <a:bodyPr/>
        <a:lstStyle/>
        <a:p>
          <a:endParaRPr lang="en-US"/>
        </a:p>
      </dgm:t>
    </dgm:pt>
    <dgm:pt modelId="{5FE18A65-22AC-C34D-9A8A-CA54BCBF719A}">
      <dgm:prSet custT="1"/>
      <dgm:spPr/>
      <dgm:t>
        <a:bodyPr/>
        <a:lstStyle/>
        <a:p>
          <a:r>
            <a:rPr lang="en-US" sz="1400" b="0"/>
            <a:t>Educational Programs</a:t>
          </a:r>
        </a:p>
      </dgm:t>
    </dgm:pt>
    <dgm:pt modelId="{E596220B-6725-5C4F-AE16-8F20863DFA6D}" type="parTrans" cxnId="{3F5C15B1-41DD-4E42-B641-C25A705F13C8}">
      <dgm:prSet/>
      <dgm:spPr/>
      <dgm:t>
        <a:bodyPr/>
        <a:lstStyle/>
        <a:p>
          <a:endParaRPr lang="en-US"/>
        </a:p>
      </dgm:t>
    </dgm:pt>
    <dgm:pt modelId="{8B23CF91-D0EC-F74C-A1DD-75304A38BCB2}" type="sibTrans" cxnId="{3F5C15B1-41DD-4E42-B641-C25A705F13C8}">
      <dgm:prSet/>
      <dgm:spPr/>
      <dgm:t>
        <a:bodyPr/>
        <a:lstStyle/>
        <a:p>
          <a:endParaRPr lang="en-US"/>
        </a:p>
      </dgm:t>
    </dgm:pt>
    <dgm:pt modelId="{8E7EE51A-958B-E140-A533-CCA84DE97297}">
      <dgm:prSet custT="1"/>
      <dgm:spPr/>
      <dgm:t>
        <a:bodyPr/>
        <a:lstStyle/>
        <a:p>
          <a:r>
            <a:rPr lang="en-US" sz="1400" b="0" dirty="0"/>
            <a:t>Degree and Certificate Requirements</a:t>
          </a:r>
        </a:p>
      </dgm:t>
    </dgm:pt>
    <dgm:pt modelId="{04EDD710-F34B-8E42-AE7B-0F334232689A}" type="parTrans" cxnId="{8D4794AC-3D14-9749-A211-B71ED8E6E4A6}">
      <dgm:prSet/>
      <dgm:spPr/>
      <dgm:t>
        <a:bodyPr/>
        <a:lstStyle/>
        <a:p>
          <a:endParaRPr lang="en-US"/>
        </a:p>
      </dgm:t>
    </dgm:pt>
    <dgm:pt modelId="{2EC525CA-3C04-B249-8BCF-7359A4ED0190}" type="sibTrans" cxnId="{8D4794AC-3D14-9749-A211-B71ED8E6E4A6}">
      <dgm:prSet/>
      <dgm:spPr/>
      <dgm:t>
        <a:bodyPr/>
        <a:lstStyle/>
        <a:p>
          <a:endParaRPr lang="en-US"/>
        </a:p>
      </dgm:t>
    </dgm:pt>
    <dgm:pt modelId="{A723BB35-C22E-4F43-91CB-49A4135F9DD9}">
      <dgm:prSet custT="1"/>
      <dgm:spPr/>
      <dgm:t>
        <a:bodyPr/>
        <a:lstStyle/>
        <a:p>
          <a:r>
            <a:rPr lang="en-US" sz="1400" b="0"/>
            <a:t>Student Preparation and Success</a:t>
          </a:r>
        </a:p>
      </dgm:t>
    </dgm:pt>
    <dgm:pt modelId="{E81A21B1-55B4-3C4A-8157-FF48A443F2DE}" type="parTrans" cxnId="{1C443E70-C79B-744D-A3CB-5A3DE85C0FAF}">
      <dgm:prSet/>
      <dgm:spPr/>
      <dgm:t>
        <a:bodyPr/>
        <a:lstStyle/>
        <a:p>
          <a:endParaRPr lang="en-US"/>
        </a:p>
      </dgm:t>
    </dgm:pt>
    <dgm:pt modelId="{2FFF4DCD-91D8-8F4E-BBE4-025DC7834B13}" type="sibTrans" cxnId="{1C443E70-C79B-744D-A3CB-5A3DE85C0FAF}">
      <dgm:prSet/>
      <dgm:spPr/>
      <dgm:t>
        <a:bodyPr/>
        <a:lstStyle/>
        <a:p>
          <a:endParaRPr lang="en-US"/>
        </a:p>
      </dgm:t>
    </dgm:pt>
    <dgm:pt modelId="{89FCA79A-04EE-C145-9760-87FB4AA2CC55}">
      <dgm:prSet custT="1"/>
      <dgm:spPr/>
      <dgm:t>
        <a:bodyPr/>
        <a:lstStyle/>
        <a:p>
          <a:r>
            <a:rPr lang="en-US" sz="1400" b="0"/>
            <a:t>Student Preparation and Success</a:t>
          </a:r>
        </a:p>
      </dgm:t>
    </dgm:pt>
    <dgm:pt modelId="{1108BFF4-B7B0-9746-B186-8D5D88211915}" type="parTrans" cxnId="{DB04D22E-E0A6-AE48-B787-ED7B09509804}">
      <dgm:prSet/>
      <dgm:spPr/>
      <dgm:t>
        <a:bodyPr/>
        <a:lstStyle/>
        <a:p>
          <a:endParaRPr lang="en-US"/>
        </a:p>
      </dgm:t>
    </dgm:pt>
    <dgm:pt modelId="{F9FD58A1-2431-EE41-BC15-210014A5F074}" type="sibTrans" cxnId="{DB04D22E-E0A6-AE48-B787-ED7B09509804}">
      <dgm:prSet/>
      <dgm:spPr/>
      <dgm:t>
        <a:bodyPr/>
        <a:lstStyle/>
        <a:p>
          <a:endParaRPr lang="en-US"/>
        </a:p>
      </dgm:t>
    </dgm:pt>
    <dgm:pt modelId="{9B467866-3DBB-FB47-B63D-0EC0241590CE}">
      <dgm:prSet custT="1"/>
      <dgm:spPr/>
      <dgm:t>
        <a:bodyPr/>
        <a:lstStyle/>
        <a:p>
          <a:r>
            <a:rPr lang="en-US" sz="1400" b="0"/>
            <a:t>Educational Programs</a:t>
          </a:r>
        </a:p>
      </dgm:t>
    </dgm:pt>
    <dgm:pt modelId="{4B14A92E-24E2-5A4C-AAA6-943E102FA9F3}" type="parTrans" cxnId="{F75B854C-BA16-0F4A-9E57-DE094DC34452}">
      <dgm:prSet/>
      <dgm:spPr/>
      <dgm:t>
        <a:bodyPr/>
        <a:lstStyle/>
        <a:p>
          <a:endParaRPr lang="en-US"/>
        </a:p>
      </dgm:t>
    </dgm:pt>
    <dgm:pt modelId="{8043E63C-FC4E-B844-A260-C75D9102E79C}" type="sibTrans" cxnId="{F75B854C-BA16-0F4A-9E57-DE094DC34452}">
      <dgm:prSet/>
      <dgm:spPr/>
      <dgm:t>
        <a:bodyPr/>
        <a:lstStyle/>
        <a:p>
          <a:endParaRPr lang="en-US"/>
        </a:p>
      </dgm:t>
    </dgm:pt>
    <dgm:pt modelId="{69A22550-D11B-B74B-8D27-51778B522887}">
      <dgm:prSet custT="1"/>
      <dgm:spPr/>
      <dgm:t>
        <a:bodyPr anchor="t"/>
        <a:lstStyle/>
        <a:p>
          <a:r>
            <a:rPr lang="en-US" sz="1400" b="0"/>
            <a:t>Student Preparation and Success</a:t>
          </a:r>
        </a:p>
      </dgm:t>
    </dgm:pt>
    <dgm:pt modelId="{E58122E2-BB28-234A-8093-A7F96BF39281}" type="parTrans" cxnId="{F8443FC6-E6F2-5E4E-924A-3BFE22878FC9}">
      <dgm:prSet/>
      <dgm:spPr/>
      <dgm:t>
        <a:bodyPr/>
        <a:lstStyle/>
        <a:p>
          <a:endParaRPr lang="en-US"/>
        </a:p>
      </dgm:t>
    </dgm:pt>
    <dgm:pt modelId="{23BA0530-5A99-7B4D-A663-9239FF76890C}" type="sibTrans" cxnId="{F8443FC6-E6F2-5E4E-924A-3BFE22878FC9}">
      <dgm:prSet/>
      <dgm:spPr/>
      <dgm:t>
        <a:bodyPr/>
        <a:lstStyle/>
        <a:p>
          <a:endParaRPr lang="en-US"/>
        </a:p>
      </dgm:t>
    </dgm:pt>
    <dgm:pt modelId="{F31D0E80-E037-F34C-8EDF-51DD1F803E66}">
      <dgm:prSet custT="1"/>
      <dgm:spPr/>
      <dgm:t>
        <a:bodyPr anchor="t"/>
        <a:lstStyle/>
        <a:p>
          <a:r>
            <a:rPr lang="en-US" sz="1400" b="0"/>
            <a:t>Educational Programs</a:t>
          </a:r>
        </a:p>
      </dgm:t>
    </dgm:pt>
    <dgm:pt modelId="{518339E1-9C0E-0345-B1DA-83384FFDE631}" type="parTrans" cxnId="{2794FA26-CB2C-954E-A32A-7A3DCDAB0D5A}">
      <dgm:prSet/>
      <dgm:spPr/>
      <dgm:t>
        <a:bodyPr/>
        <a:lstStyle/>
        <a:p>
          <a:endParaRPr lang="en-US"/>
        </a:p>
      </dgm:t>
    </dgm:pt>
    <dgm:pt modelId="{16757FC7-FA0B-AB4C-856A-7677639605CF}" type="sibTrans" cxnId="{2794FA26-CB2C-954E-A32A-7A3DCDAB0D5A}">
      <dgm:prSet/>
      <dgm:spPr/>
      <dgm:t>
        <a:bodyPr/>
        <a:lstStyle/>
        <a:p>
          <a:endParaRPr lang="en-US"/>
        </a:p>
      </dgm:t>
    </dgm:pt>
    <dgm:pt modelId="{DE3B4323-BDC6-3D4F-842E-4C28B7C1DFEE}">
      <dgm:prSet custT="1"/>
      <dgm:spPr/>
      <dgm:t>
        <a:bodyPr/>
        <a:lstStyle/>
        <a:p>
          <a:r>
            <a:rPr lang="en-US" sz="1400" b="0"/>
            <a:t>Student Preparation and Success</a:t>
          </a:r>
        </a:p>
      </dgm:t>
    </dgm:pt>
    <dgm:pt modelId="{51C87886-AC85-F34C-A110-91F14836F0D8}" type="parTrans" cxnId="{322FBA0F-3487-D341-B225-27AA46DF8188}">
      <dgm:prSet/>
      <dgm:spPr/>
      <dgm:t>
        <a:bodyPr/>
        <a:lstStyle/>
        <a:p>
          <a:endParaRPr lang="en-US"/>
        </a:p>
      </dgm:t>
    </dgm:pt>
    <dgm:pt modelId="{B6D28B62-1D3B-944E-BC49-20029F574BA2}" type="sibTrans" cxnId="{322FBA0F-3487-D341-B225-27AA46DF8188}">
      <dgm:prSet/>
      <dgm:spPr/>
      <dgm:t>
        <a:bodyPr/>
        <a:lstStyle/>
        <a:p>
          <a:endParaRPr lang="en-US"/>
        </a:p>
      </dgm:t>
    </dgm:pt>
    <dgm:pt modelId="{8FE4CFC5-C33D-EB41-819E-8A9A5A051B66}">
      <dgm:prSet phldrT="[Text]" custT="1"/>
      <dgm:spPr/>
      <dgm:t>
        <a:bodyPr anchor="t"/>
        <a:lstStyle/>
        <a:p>
          <a:r>
            <a:rPr lang="en-US" sz="1400" b="1" dirty="0">
              <a:solidFill>
                <a:schemeClr val="accent5">
                  <a:lumMod val="50000"/>
                </a:schemeClr>
              </a:solidFill>
            </a:rPr>
            <a:t>Curriculum</a:t>
          </a:r>
        </a:p>
      </dgm:t>
    </dgm:pt>
    <dgm:pt modelId="{FD601784-877A-7F41-AD74-05FACECF6C31}" type="sibTrans" cxnId="{FC0A0E12-CC77-1641-A08A-713D8E9D8A91}">
      <dgm:prSet/>
      <dgm:spPr/>
      <dgm:t>
        <a:bodyPr/>
        <a:lstStyle/>
        <a:p>
          <a:endParaRPr lang="en-US"/>
        </a:p>
      </dgm:t>
    </dgm:pt>
    <dgm:pt modelId="{943EAEE8-9A91-CA46-AA3B-F2ABBEB9157D}" type="parTrans" cxnId="{FC0A0E12-CC77-1641-A08A-713D8E9D8A91}">
      <dgm:prSet/>
      <dgm:spPr/>
      <dgm:t>
        <a:bodyPr/>
        <a:lstStyle/>
        <a:p>
          <a:endParaRPr lang="en-US"/>
        </a:p>
      </dgm:t>
    </dgm:pt>
    <dgm:pt modelId="{BC5E8B4B-6FC0-F24A-89B6-4E5297864980}">
      <dgm:prSet custT="1"/>
      <dgm:spPr/>
      <dgm:t>
        <a:bodyPr/>
        <a:lstStyle/>
        <a:p>
          <a:r>
            <a:rPr lang="en-US" sz="1400" b="0"/>
            <a:t>Program Review/Accreditation</a:t>
          </a:r>
        </a:p>
      </dgm:t>
    </dgm:pt>
    <dgm:pt modelId="{8CEC1F96-F14E-8D43-A8CD-EFC5F68188AD}" type="parTrans" cxnId="{A5A3F2AD-FD25-1645-A305-F58EEA195C15}">
      <dgm:prSet/>
      <dgm:spPr/>
      <dgm:t>
        <a:bodyPr/>
        <a:lstStyle/>
        <a:p>
          <a:endParaRPr lang="en-US"/>
        </a:p>
      </dgm:t>
    </dgm:pt>
    <dgm:pt modelId="{DE0DE344-80B2-B047-A9EC-F181C7478420}" type="sibTrans" cxnId="{A5A3F2AD-FD25-1645-A305-F58EEA195C15}">
      <dgm:prSet/>
      <dgm:spPr/>
      <dgm:t>
        <a:bodyPr/>
        <a:lstStyle/>
        <a:p>
          <a:endParaRPr lang="en-US"/>
        </a:p>
      </dgm:t>
    </dgm:pt>
    <dgm:pt modelId="{4E9D9E3B-8B8F-A742-881F-52FF8F470F7E}">
      <dgm:prSet custT="1"/>
      <dgm:spPr/>
      <dgm:t>
        <a:bodyPr anchor="t"/>
        <a:lstStyle/>
        <a:p>
          <a:r>
            <a:rPr lang="en-US" sz="1400" b="0"/>
            <a:t>Professional Development</a:t>
          </a:r>
        </a:p>
      </dgm:t>
    </dgm:pt>
    <dgm:pt modelId="{0881E4C9-B708-7C4D-94AD-17B16C1CCEE8}" type="parTrans" cxnId="{8B4363F1-843F-264A-8B04-EC668E0A303A}">
      <dgm:prSet/>
      <dgm:spPr/>
      <dgm:t>
        <a:bodyPr/>
        <a:lstStyle/>
        <a:p>
          <a:endParaRPr lang="en-US"/>
        </a:p>
      </dgm:t>
    </dgm:pt>
    <dgm:pt modelId="{AA5D85D1-FD29-8F40-9CC0-4DC7355413F5}" type="sibTrans" cxnId="{8B4363F1-843F-264A-8B04-EC668E0A303A}">
      <dgm:prSet/>
      <dgm:spPr/>
      <dgm:t>
        <a:bodyPr/>
        <a:lstStyle/>
        <a:p>
          <a:endParaRPr lang="en-US"/>
        </a:p>
      </dgm:t>
    </dgm:pt>
    <dgm:pt modelId="{EF7BB8C6-4848-7B47-AFB3-C2F8AB1D0C26}" type="pres">
      <dgm:prSet presAssocID="{F36CE65F-CFEF-4243-AECD-31BEA686892E}" presName="cycleMatrixDiagram" presStyleCnt="0">
        <dgm:presLayoutVars>
          <dgm:chMax val="1"/>
          <dgm:dir/>
          <dgm:animLvl val="lvl"/>
          <dgm:resizeHandles val="exact"/>
        </dgm:presLayoutVars>
      </dgm:prSet>
      <dgm:spPr/>
    </dgm:pt>
    <dgm:pt modelId="{4C2AA272-EE5E-114B-8DC5-32863548BF21}" type="pres">
      <dgm:prSet presAssocID="{F36CE65F-CFEF-4243-AECD-31BEA686892E}" presName="children" presStyleCnt="0"/>
      <dgm:spPr/>
    </dgm:pt>
    <dgm:pt modelId="{641E83A4-312F-6E4D-A003-BF552635FBA9}" type="pres">
      <dgm:prSet presAssocID="{F36CE65F-CFEF-4243-AECD-31BEA686892E}" presName="child1group" presStyleCnt="0"/>
      <dgm:spPr/>
    </dgm:pt>
    <dgm:pt modelId="{80B42364-F2F9-E84A-948B-597900802512}" type="pres">
      <dgm:prSet presAssocID="{F36CE65F-CFEF-4243-AECD-31BEA686892E}" presName="child1" presStyleLbl="bgAcc1" presStyleIdx="0" presStyleCnt="4" custScaleX="153857" custScaleY="126032" custLinFactNeighborX="-12104"/>
      <dgm:spPr/>
    </dgm:pt>
    <dgm:pt modelId="{ACD041F1-0CBD-D74A-A4BF-B19A6A6E4ABE}" type="pres">
      <dgm:prSet presAssocID="{F36CE65F-CFEF-4243-AECD-31BEA686892E}" presName="child1Text" presStyleLbl="bgAcc1" presStyleIdx="0" presStyleCnt="4">
        <dgm:presLayoutVars>
          <dgm:bulletEnabled val="1"/>
        </dgm:presLayoutVars>
      </dgm:prSet>
      <dgm:spPr/>
    </dgm:pt>
    <dgm:pt modelId="{A8F0276F-1107-C643-AE88-C1ACCE8868EB}" type="pres">
      <dgm:prSet presAssocID="{F36CE65F-CFEF-4243-AECD-31BEA686892E}" presName="child2group" presStyleCnt="0"/>
      <dgm:spPr/>
    </dgm:pt>
    <dgm:pt modelId="{33AF96FA-FFE6-C34E-BBBC-A7FE1809A2C0}" type="pres">
      <dgm:prSet presAssocID="{F36CE65F-CFEF-4243-AECD-31BEA686892E}" presName="child2" presStyleLbl="bgAcc1" presStyleIdx="1" presStyleCnt="4" custScaleX="159056" custScaleY="118496" custLinFactNeighborX="11164" custLinFactNeighborY="-4499"/>
      <dgm:spPr/>
    </dgm:pt>
    <dgm:pt modelId="{0355A7F7-B51B-E644-81B7-C9960A7361B4}" type="pres">
      <dgm:prSet presAssocID="{F36CE65F-CFEF-4243-AECD-31BEA686892E}" presName="child2Text" presStyleLbl="bgAcc1" presStyleIdx="1" presStyleCnt="4">
        <dgm:presLayoutVars>
          <dgm:bulletEnabled val="1"/>
        </dgm:presLayoutVars>
      </dgm:prSet>
      <dgm:spPr/>
    </dgm:pt>
    <dgm:pt modelId="{B6C76DAE-05F6-664A-84F6-77D74AE67CA5}" type="pres">
      <dgm:prSet presAssocID="{F36CE65F-CFEF-4243-AECD-31BEA686892E}" presName="child3group" presStyleCnt="0"/>
      <dgm:spPr/>
    </dgm:pt>
    <dgm:pt modelId="{D18DD8A1-DA29-B74E-8631-277C99C11976}" type="pres">
      <dgm:prSet presAssocID="{F36CE65F-CFEF-4243-AECD-31BEA686892E}" presName="child3" presStyleLbl="bgAcc1" presStyleIdx="2" presStyleCnt="4" custScaleX="156826" custScaleY="112498" custLinFactNeighborX="19137" custLinFactNeighborY="-347"/>
      <dgm:spPr/>
    </dgm:pt>
    <dgm:pt modelId="{F302BA81-37F4-8F4D-B8A9-70EEEBC69C36}" type="pres">
      <dgm:prSet presAssocID="{F36CE65F-CFEF-4243-AECD-31BEA686892E}" presName="child3Text" presStyleLbl="bgAcc1" presStyleIdx="2" presStyleCnt="4">
        <dgm:presLayoutVars>
          <dgm:bulletEnabled val="1"/>
        </dgm:presLayoutVars>
      </dgm:prSet>
      <dgm:spPr/>
    </dgm:pt>
    <dgm:pt modelId="{91B1C03C-4451-CA4C-AC1B-F9ED1699E964}" type="pres">
      <dgm:prSet presAssocID="{F36CE65F-CFEF-4243-AECD-31BEA686892E}" presName="child4group" presStyleCnt="0"/>
      <dgm:spPr/>
    </dgm:pt>
    <dgm:pt modelId="{1B275871-E10B-3149-9F47-BCBA3FB813E4}" type="pres">
      <dgm:prSet presAssocID="{F36CE65F-CFEF-4243-AECD-31BEA686892E}" presName="child4" presStyleLbl="bgAcc1" presStyleIdx="3" presStyleCnt="4" custScaleX="158448" custScaleY="109618" custLinFactNeighborX="-8460" custLinFactNeighborY="-1500"/>
      <dgm:spPr/>
    </dgm:pt>
    <dgm:pt modelId="{06B4635F-DBEB-3749-8013-582F3D87D356}" type="pres">
      <dgm:prSet presAssocID="{F36CE65F-CFEF-4243-AECD-31BEA686892E}" presName="child4Text" presStyleLbl="bgAcc1" presStyleIdx="3" presStyleCnt="4">
        <dgm:presLayoutVars>
          <dgm:bulletEnabled val="1"/>
        </dgm:presLayoutVars>
      </dgm:prSet>
      <dgm:spPr/>
    </dgm:pt>
    <dgm:pt modelId="{8D09CD47-FCDE-E74A-980C-31BEA5B0E9B5}" type="pres">
      <dgm:prSet presAssocID="{F36CE65F-CFEF-4243-AECD-31BEA686892E}" presName="childPlaceholder" presStyleCnt="0"/>
      <dgm:spPr/>
    </dgm:pt>
    <dgm:pt modelId="{ADE4AE70-A0D1-BF4B-81B6-028D8F9BFEE6}" type="pres">
      <dgm:prSet presAssocID="{F36CE65F-CFEF-4243-AECD-31BEA686892E}" presName="circle" presStyleCnt="0"/>
      <dgm:spPr/>
    </dgm:pt>
    <dgm:pt modelId="{9E6FBC5E-AFD8-224E-B38B-2688BF122A53}" type="pres">
      <dgm:prSet presAssocID="{F36CE65F-CFEF-4243-AECD-31BEA686892E}" presName="quadrant1" presStyleLbl="node1" presStyleIdx="0" presStyleCnt="4">
        <dgm:presLayoutVars>
          <dgm:chMax val="1"/>
          <dgm:bulletEnabled val="1"/>
        </dgm:presLayoutVars>
      </dgm:prSet>
      <dgm:spPr/>
    </dgm:pt>
    <dgm:pt modelId="{0079145D-538C-A44A-87FF-74C6D5CC5B54}" type="pres">
      <dgm:prSet presAssocID="{F36CE65F-CFEF-4243-AECD-31BEA686892E}" presName="quadrant2" presStyleLbl="node1" presStyleIdx="1" presStyleCnt="4">
        <dgm:presLayoutVars>
          <dgm:chMax val="1"/>
          <dgm:bulletEnabled val="1"/>
        </dgm:presLayoutVars>
      </dgm:prSet>
      <dgm:spPr/>
    </dgm:pt>
    <dgm:pt modelId="{2F583B56-7564-C449-AC6E-423BBCEF5717}" type="pres">
      <dgm:prSet presAssocID="{F36CE65F-CFEF-4243-AECD-31BEA686892E}" presName="quadrant3" presStyleLbl="node1" presStyleIdx="2" presStyleCnt="4">
        <dgm:presLayoutVars>
          <dgm:chMax val="1"/>
          <dgm:bulletEnabled val="1"/>
        </dgm:presLayoutVars>
      </dgm:prSet>
      <dgm:spPr/>
    </dgm:pt>
    <dgm:pt modelId="{E81C20FF-AA47-8340-803D-CF9568D13FD7}" type="pres">
      <dgm:prSet presAssocID="{F36CE65F-CFEF-4243-AECD-31BEA686892E}" presName="quadrant4" presStyleLbl="node1" presStyleIdx="3" presStyleCnt="4">
        <dgm:presLayoutVars>
          <dgm:chMax val="1"/>
          <dgm:bulletEnabled val="1"/>
        </dgm:presLayoutVars>
      </dgm:prSet>
      <dgm:spPr/>
    </dgm:pt>
    <dgm:pt modelId="{E467176C-6AE5-1A41-AF73-33AC281B25F1}" type="pres">
      <dgm:prSet presAssocID="{F36CE65F-CFEF-4243-AECD-31BEA686892E}" presName="quadrantPlaceholder" presStyleCnt="0"/>
      <dgm:spPr/>
    </dgm:pt>
    <dgm:pt modelId="{2F88C87E-C720-B44E-B2A9-1A1153783123}" type="pres">
      <dgm:prSet presAssocID="{F36CE65F-CFEF-4243-AECD-31BEA686892E}" presName="center1" presStyleLbl="fgShp" presStyleIdx="0" presStyleCnt="2"/>
      <dgm:spPr/>
    </dgm:pt>
    <dgm:pt modelId="{78BCF01A-CD1E-DF43-B23A-3259CC41584B}" type="pres">
      <dgm:prSet presAssocID="{F36CE65F-CFEF-4243-AECD-31BEA686892E}" presName="center2" presStyleLbl="fgShp" presStyleIdx="1" presStyleCnt="2"/>
      <dgm:spPr/>
    </dgm:pt>
  </dgm:ptLst>
  <dgm:cxnLst>
    <dgm:cxn modelId="{683D2001-D0DE-124D-AC96-EB466D58F1A2}" type="presOf" srcId="{89FCA79A-04EE-C145-9760-87FB4AA2CC55}" destId="{0355A7F7-B51B-E644-81B7-C9960A7361B4}" srcOrd="1" destOrd="1" presId="urn:microsoft.com/office/officeart/2005/8/layout/cycle4"/>
    <dgm:cxn modelId="{04E81406-3CFE-5F4E-A9D1-3F204E48BABB}" type="presOf" srcId="{69A22550-D11B-B74B-8D27-51778B522887}" destId="{06B4635F-DBEB-3749-8013-582F3D87D356}" srcOrd="1" destOrd="1" presId="urn:microsoft.com/office/officeart/2005/8/layout/cycle4"/>
    <dgm:cxn modelId="{E8664606-6759-6340-ADE2-6D87F1A17DDD}" srcId="{F36CE65F-CFEF-4243-AECD-31BEA686892E}" destId="{F3D98577-6CBC-5C48-B36D-2C537012475E}" srcOrd="2" destOrd="0" parTransId="{BC55AF75-F510-A04E-A4FE-C155AC9D1E02}" sibTransId="{FAAB0B14-4AA4-934C-8691-C550B1493C9E}"/>
    <dgm:cxn modelId="{322FBA0F-3487-D341-B225-27AA46DF8188}" srcId="{F3D98577-6CBC-5C48-B36D-2C537012475E}" destId="{DE3B4323-BDC6-3D4F-842E-4C28B7C1DFEE}" srcOrd="1" destOrd="0" parTransId="{51C87886-AC85-F34C-A110-91F14836F0D8}" sibTransId="{B6D28B62-1D3B-944E-BC49-20029F574BA2}"/>
    <dgm:cxn modelId="{FC0A0E12-CC77-1641-A08A-713D8E9D8A91}" srcId="{B74EDBB3-E128-DA45-82A4-8AD797CBA545}" destId="{8FE4CFC5-C33D-EB41-819E-8A9A5A051B66}" srcOrd="0" destOrd="0" parTransId="{943EAEE8-9A91-CA46-AA3B-F2ABBEB9157D}" sibTransId="{FD601784-877A-7F41-AD74-05FACECF6C31}"/>
    <dgm:cxn modelId="{2C8F1D14-86DE-C04F-8995-3B7B8A536157}" type="presOf" srcId="{7A57615B-4E59-C045-8E9A-3B80201363C3}" destId="{D18DD8A1-DA29-B74E-8631-277C99C11976}" srcOrd="0" destOrd="0" presId="urn:microsoft.com/office/officeart/2005/8/layout/cycle4"/>
    <dgm:cxn modelId="{24F3401F-009C-1345-9CAC-CD6A016C11AD}" type="presOf" srcId="{9B467866-3DBB-FB47-B63D-0EC0241590CE}" destId="{0355A7F7-B51B-E644-81B7-C9960A7361B4}" srcOrd="1" destOrd="2" presId="urn:microsoft.com/office/officeart/2005/8/layout/cycle4"/>
    <dgm:cxn modelId="{1279A720-1F69-F645-89A8-E93508E403B7}" type="presOf" srcId="{9B467866-3DBB-FB47-B63D-0EC0241590CE}" destId="{33AF96FA-FFE6-C34E-BBBC-A7FE1809A2C0}" srcOrd="0" destOrd="2" presId="urn:microsoft.com/office/officeart/2005/8/layout/cycle4"/>
    <dgm:cxn modelId="{D302FD20-363A-EE40-956B-AFEF4F906241}" type="presOf" srcId="{5FE18A65-22AC-C34D-9A8A-CA54BCBF719A}" destId="{ACD041F1-0CBD-D74A-A4BF-B19A6A6E4ABE}" srcOrd="1" destOrd="1" presId="urn:microsoft.com/office/officeart/2005/8/layout/cycle4"/>
    <dgm:cxn modelId="{AA073222-E957-A449-AA6F-FF0C15DE733B}" type="presOf" srcId="{E2A28B8B-37A8-1B41-81C4-6AF1E4FEB0FA}" destId="{80B42364-F2F9-E84A-948B-597900802512}" srcOrd="0" destOrd="0" presId="urn:microsoft.com/office/officeart/2005/8/layout/cycle4"/>
    <dgm:cxn modelId="{2794FA26-CB2C-954E-A32A-7A3DCDAB0D5A}" srcId="{B74EDBB3-E128-DA45-82A4-8AD797CBA545}" destId="{F31D0E80-E037-F34C-8EDF-51DD1F803E66}" srcOrd="2" destOrd="0" parTransId="{518339E1-9C0E-0345-B1DA-83384FFDE631}" sibTransId="{16757FC7-FA0B-AB4C-856A-7677639605CF}"/>
    <dgm:cxn modelId="{DDA43228-2BE2-C340-9059-E24F233A9982}" type="presOf" srcId="{6AB71816-34A7-0C4E-81D5-9C8C133E3B25}" destId="{0355A7F7-B51B-E644-81B7-C9960A7361B4}" srcOrd="1" destOrd="0" presId="urn:microsoft.com/office/officeart/2005/8/layout/cycle4"/>
    <dgm:cxn modelId="{DB04D22E-E0A6-AE48-B787-ED7B09509804}" srcId="{05BFC133-399A-0D47-B69E-BB11F649CBED}" destId="{89FCA79A-04EE-C145-9760-87FB4AA2CC55}" srcOrd="1" destOrd="0" parTransId="{1108BFF4-B7B0-9746-B186-8D5D88211915}" sibTransId="{F9FD58A1-2431-EE41-BC15-210014A5F074}"/>
    <dgm:cxn modelId="{BDA0AC30-89F9-A148-A203-DFDA3DC5AD8C}" srcId="{F36CE65F-CFEF-4243-AECD-31BEA686892E}" destId="{B74EDBB3-E128-DA45-82A4-8AD797CBA545}" srcOrd="3" destOrd="0" parTransId="{F542A9E6-7610-0240-9132-B6EE5EC86A67}" sibTransId="{88653128-1052-C54F-8A42-656D6B88E59D}"/>
    <dgm:cxn modelId="{FB3A8134-BB16-1344-97CB-1FA5ED9DDD63}" type="presOf" srcId="{BC5E8B4B-6FC0-F24A-89B6-4E5297864980}" destId="{ACD041F1-0CBD-D74A-A4BF-B19A6A6E4ABE}" srcOrd="1" destOrd="4" presId="urn:microsoft.com/office/officeart/2005/8/layout/cycle4"/>
    <dgm:cxn modelId="{C7804049-5BF4-B649-911A-9B5A7B0E7DF5}" type="presOf" srcId="{05BFC133-399A-0D47-B69E-BB11F649CBED}" destId="{0079145D-538C-A44A-87FF-74C6D5CC5B54}" srcOrd="0" destOrd="0" presId="urn:microsoft.com/office/officeart/2005/8/layout/cycle4"/>
    <dgm:cxn modelId="{F75B854C-BA16-0F4A-9E57-DE094DC34452}" srcId="{05BFC133-399A-0D47-B69E-BB11F649CBED}" destId="{9B467866-3DBB-FB47-B63D-0EC0241590CE}" srcOrd="2" destOrd="0" parTransId="{4B14A92E-24E2-5A4C-AAA6-943E102FA9F3}" sibTransId="{8043E63C-FC4E-B844-A260-C75D9102E79C}"/>
    <dgm:cxn modelId="{C2026859-6694-6A41-8C6D-3BD90FF419FA}" type="presOf" srcId="{7A57615B-4E59-C045-8E9A-3B80201363C3}" destId="{F302BA81-37F4-8F4D-B8A9-70EEEBC69C36}" srcOrd="1" destOrd="0" presId="urn:microsoft.com/office/officeart/2005/8/layout/cycle4"/>
    <dgm:cxn modelId="{BC18D160-5B0A-D241-83A7-BC26709D134F}" type="presOf" srcId="{B74EDBB3-E128-DA45-82A4-8AD797CBA545}" destId="{E81C20FF-AA47-8340-803D-CF9568D13FD7}" srcOrd="0" destOrd="0" presId="urn:microsoft.com/office/officeart/2005/8/layout/cycle4"/>
    <dgm:cxn modelId="{EAF97366-A513-5949-A249-461055264157}" srcId="{F3D98577-6CBC-5C48-B36D-2C537012475E}" destId="{7A57615B-4E59-C045-8E9A-3B80201363C3}" srcOrd="0" destOrd="0" parTransId="{CEB42F53-7123-884D-B719-FCE5E77627E7}" sibTransId="{1342B31A-41C1-1143-A17E-055A878962CF}"/>
    <dgm:cxn modelId="{C9585168-51A8-CC44-BBCA-003D3837A598}" type="presOf" srcId="{F36CE65F-CFEF-4243-AECD-31BEA686892E}" destId="{EF7BB8C6-4848-7B47-AFB3-C2F8AB1D0C26}" srcOrd="0" destOrd="0" presId="urn:microsoft.com/office/officeart/2005/8/layout/cycle4"/>
    <dgm:cxn modelId="{7EBCAD6E-29BA-0645-AC04-DCD6A5F4FA95}" type="presOf" srcId="{DE3B4323-BDC6-3D4F-842E-4C28B7C1DFEE}" destId="{D18DD8A1-DA29-B74E-8631-277C99C11976}" srcOrd="0" destOrd="1" presId="urn:microsoft.com/office/officeart/2005/8/layout/cycle4"/>
    <dgm:cxn modelId="{D371506F-AFB7-BB4B-8B67-2B13146494D2}" type="presOf" srcId="{8E7EE51A-958B-E140-A533-CCA84DE97297}" destId="{80B42364-F2F9-E84A-948B-597900802512}" srcOrd="0" destOrd="2" presId="urn:microsoft.com/office/officeart/2005/8/layout/cycle4"/>
    <dgm:cxn modelId="{A11EF16F-FF37-3142-A7C6-6308A10BB6AD}" type="presOf" srcId="{8E7EE51A-958B-E140-A533-CCA84DE97297}" destId="{ACD041F1-0CBD-D74A-A4BF-B19A6A6E4ABE}" srcOrd="1" destOrd="2" presId="urn:microsoft.com/office/officeart/2005/8/layout/cycle4"/>
    <dgm:cxn modelId="{1C443E70-C79B-744D-A3CB-5A3DE85C0FAF}" srcId="{69C05C51-BF6E-E449-A301-0F4BB6542C38}" destId="{A723BB35-C22E-4F43-91CB-49A4135F9DD9}" srcOrd="3" destOrd="0" parTransId="{E81A21B1-55B4-3C4A-8157-FF48A443F2DE}" sibTransId="{2FFF4DCD-91D8-8F4E-BBE4-025DC7834B13}"/>
    <dgm:cxn modelId="{A32F1378-57E2-744E-83F3-C94C82C11191}" type="presOf" srcId="{8FE4CFC5-C33D-EB41-819E-8A9A5A051B66}" destId="{1B275871-E10B-3149-9F47-BCBA3FB813E4}" srcOrd="0" destOrd="0" presId="urn:microsoft.com/office/officeart/2005/8/layout/cycle4"/>
    <dgm:cxn modelId="{8D604D7D-3E67-0740-B815-04AF04FAACC2}" type="presOf" srcId="{A723BB35-C22E-4F43-91CB-49A4135F9DD9}" destId="{ACD041F1-0CBD-D74A-A4BF-B19A6A6E4ABE}" srcOrd="1" destOrd="3" presId="urn:microsoft.com/office/officeart/2005/8/layout/cycle4"/>
    <dgm:cxn modelId="{AE530383-BEEF-3942-9921-F000B8726C08}" type="presOf" srcId="{DE3B4323-BDC6-3D4F-842E-4C28B7C1DFEE}" destId="{F302BA81-37F4-8F4D-B8A9-70EEEBC69C36}" srcOrd="1" destOrd="1" presId="urn:microsoft.com/office/officeart/2005/8/layout/cycle4"/>
    <dgm:cxn modelId="{E7F4DA84-81C9-BD4E-9808-3E5DA47444F4}" srcId="{F36CE65F-CFEF-4243-AECD-31BEA686892E}" destId="{69C05C51-BF6E-E449-A301-0F4BB6542C38}" srcOrd="0" destOrd="0" parTransId="{B59B4505-E813-064C-96D1-A6AC0B104DB6}" sibTransId="{F79C4E78-F559-AA4E-BC2D-F78342EC830A}"/>
    <dgm:cxn modelId="{7CEDBC8D-5EF5-C340-9418-454676F13668}" type="presOf" srcId="{89FCA79A-04EE-C145-9760-87FB4AA2CC55}" destId="{33AF96FA-FFE6-C34E-BBBC-A7FE1809A2C0}" srcOrd="0" destOrd="1" presId="urn:microsoft.com/office/officeart/2005/8/layout/cycle4"/>
    <dgm:cxn modelId="{DCDDBF9A-88CC-D84F-8BB2-689BE1606714}" type="presOf" srcId="{69C05C51-BF6E-E449-A301-0F4BB6542C38}" destId="{9E6FBC5E-AFD8-224E-B38B-2688BF122A53}" srcOrd="0" destOrd="0" presId="urn:microsoft.com/office/officeart/2005/8/layout/cycle4"/>
    <dgm:cxn modelId="{375DE29E-B0DB-B641-BCE8-D94B15D33EDE}" type="presOf" srcId="{A723BB35-C22E-4F43-91CB-49A4135F9DD9}" destId="{80B42364-F2F9-E84A-948B-597900802512}" srcOrd="0" destOrd="3" presId="urn:microsoft.com/office/officeart/2005/8/layout/cycle4"/>
    <dgm:cxn modelId="{4525A7A1-F6FD-D043-AC9B-CE5C5F410A85}" type="presOf" srcId="{8FE4CFC5-C33D-EB41-819E-8A9A5A051B66}" destId="{06B4635F-DBEB-3749-8013-582F3D87D356}" srcOrd="1" destOrd="0" presId="urn:microsoft.com/office/officeart/2005/8/layout/cycle4"/>
    <dgm:cxn modelId="{D3D65AA7-F77C-2C46-AA24-2EE77F5982DF}" srcId="{69C05C51-BF6E-E449-A301-0F4BB6542C38}" destId="{E2A28B8B-37A8-1B41-81C4-6AF1E4FEB0FA}" srcOrd="0" destOrd="0" parTransId="{EB124BF8-A84A-B443-B957-3EBB1F38139B}" sibTransId="{B7663A3B-9785-C641-B84E-E94611BB3D6E}"/>
    <dgm:cxn modelId="{5F20DBA9-82C4-F94B-82A2-A3A3106A159F}" type="presOf" srcId="{F3D98577-6CBC-5C48-B36D-2C537012475E}" destId="{2F583B56-7564-C449-AC6E-423BBCEF5717}" srcOrd="0" destOrd="0" presId="urn:microsoft.com/office/officeart/2005/8/layout/cycle4"/>
    <dgm:cxn modelId="{F45B76AB-37EE-F44B-8C2E-7AE16561C61C}" type="presOf" srcId="{E2A28B8B-37A8-1B41-81C4-6AF1E4FEB0FA}" destId="{ACD041F1-0CBD-D74A-A4BF-B19A6A6E4ABE}" srcOrd="1" destOrd="0" presId="urn:microsoft.com/office/officeart/2005/8/layout/cycle4"/>
    <dgm:cxn modelId="{8D4794AC-3D14-9749-A211-B71ED8E6E4A6}" srcId="{69C05C51-BF6E-E449-A301-0F4BB6542C38}" destId="{8E7EE51A-958B-E140-A533-CCA84DE97297}" srcOrd="2" destOrd="0" parTransId="{04EDD710-F34B-8E42-AE7B-0F334232689A}" sibTransId="{2EC525CA-3C04-B249-8BCF-7359A4ED0190}"/>
    <dgm:cxn modelId="{A5A3F2AD-FD25-1645-A305-F58EEA195C15}" srcId="{69C05C51-BF6E-E449-A301-0F4BB6542C38}" destId="{BC5E8B4B-6FC0-F24A-89B6-4E5297864980}" srcOrd="4" destOrd="0" parTransId="{8CEC1F96-F14E-8D43-A8CD-EFC5F68188AD}" sibTransId="{DE0DE344-80B2-B047-A9EC-F181C7478420}"/>
    <dgm:cxn modelId="{3F5C15B1-41DD-4E42-B641-C25A705F13C8}" srcId="{69C05C51-BF6E-E449-A301-0F4BB6542C38}" destId="{5FE18A65-22AC-C34D-9A8A-CA54BCBF719A}" srcOrd="1" destOrd="0" parTransId="{E596220B-6725-5C4F-AE16-8F20863DFA6D}" sibTransId="{8B23CF91-D0EC-F74C-A1DD-75304A38BCB2}"/>
    <dgm:cxn modelId="{F8C22DBC-9245-4645-B79E-711DDF480D8A}" type="presOf" srcId="{4E9D9E3B-8B8F-A742-881F-52FF8F470F7E}" destId="{1B275871-E10B-3149-9F47-BCBA3FB813E4}" srcOrd="0" destOrd="3" presId="urn:microsoft.com/office/officeart/2005/8/layout/cycle4"/>
    <dgm:cxn modelId="{ADE681BC-348A-F24E-AA36-0DD354B15157}" type="presOf" srcId="{5FE18A65-22AC-C34D-9A8A-CA54BCBF719A}" destId="{80B42364-F2F9-E84A-948B-597900802512}" srcOrd="0" destOrd="1" presId="urn:microsoft.com/office/officeart/2005/8/layout/cycle4"/>
    <dgm:cxn modelId="{EB155BBF-3748-2941-A2DF-101B3A54AE25}" srcId="{05BFC133-399A-0D47-B69E-BB11F649CBED}" destId="{6AB71816-34A7-0C4E-81D5-9C8C133E3B25}" srcOrd="0" destOrd="0" parTransId="{9D8695C3-8740-3A47-B58E-38DABDE33116}" sibTransId="{134F6593-05F0-C549-BB66-36DE7A48325F}"/>
    <dgm:cxn modelId="{F8443FC6-E6F2-5E4E-924A-3BFE22878FC9}" srcId="{B74EDBB3-E128-DA45-82A4-8AD797CBA545}" destId="{69A22550-D11B-B74B-8D27-51778B522887}" srcOrd="1" destOrd="0" parTransId="{E58122E2-BB28-234A-8093-A7F96BF39281}" sibTransId="{23BA0530-5A99-7B4D-A663-9239FF76890C}"/>
    <dgm:cxn modelId="{AC052CD1-2AF1-AD44-AE02-EA4788FBE2B4}" type="presOf" srcId="{4E9D9E3B-8B8F-A742-881F-52FF8F470F7E}" destId="{06B4635F-DBEB-3749-8013-582F3D87D356}" srcOrd="1" destOrd="3" presId="urn:microsoft.com/office/officeart/2005/8/layout/cycle4"/>
    <dgm:cxn modelId="{59412FD3-1FCF-0042-B8F8-8253B1DC0058}" type="presOf" srcId="{BC5E8B4B-6FC0-F24A-89B6-4E5297864980}" destId="{80B42364-F2F9-E84A-948B-597900802512}" srcOrd="0" destOrd="4" presId="urn:microsoft.com/office/officeart/2005/8/layout/cycle4"/>
    <dgm:cxn modelId="{A27ED0DE-9C96-9B44-87E8-F6E06CA7FDED}" srcId="{F36CE65F-CFEF-4243-AECD-31BEA686892E}" destId="{05BFC133-399A-0D47-B69E-BB11F649CBED}" srcOrd="1" destOrd="0" parTransId="{F0098D94-17DE-044C-BB6B-86E30E410F5D}" sibTransId="{612C8D6B-9495-514A-A5B4-4B9FD50AC390}"/>
    <dgm:cxn modelId="{438C9AE5-1B1C-9E42-B8DC-54A370E66458}" type="presOf" srcId="{6AB71816-34A7-0C4E-81D5-9C8C133E3B25}" destId="{33AF96FA-FFE6-C34E-BBBC-A7FE1809A2C0}" srcOrd="0" destOrd="0" presId="urn:microsoft.com/office/officeart/2005/8/layout/cycle4"/>
    <dgm:cxn modelId="{27B4C7E8-B05E-634D-8B7A-890378D6C766}" type="presOf" srcId="{69A22550-D11B-B74B-8D27-51778B522887}" destId="{1B275871-E10B-3149-9F47-BCBA3FB813E4}" srcOrd="0" destOrd="1" presId="urn:microsoft.com/office/officeart/2005/8/layout/cycle4"/>
    <dgm:cxn modelId="{5C29E9EE-2BE5-7A43-954A-DFD7013E0E21}" type="presOf" srcId="{F31D0E80-E037-F34C-8EDF-51DD1F803E66}" destId="{06B4635F-DBEB-3749-8013-582F3D87D356}" srcOrd="1" destOrd="2" presId="urn:microsoft.com/office/officeart/2005/8/layout/cycle4"/>
    <dgm:cxn modelId="{8B4363F1-843F-264A-8B04-EC668E0A303A}" srcId="{B74EDBB3-E128-DA45-82A4-8AD797CBA545}" destId="{4E9D9E3B-8B8F-A742-881F-52FF8F470F7E}" srcOrd="3" destOrd="0" parTransId="{0881E4C9-B708-7C4D-94AD-17B16C1CCEE8}" sibTransId="{AA5D85D1-FD29-8F40-9CC0-4DC7355413F5}"/>
    <dgm:cxn modelId="{826F2FFF-B3EA-664A-BC82-7649A610851B}" type="presOf" srcId="{F31D0E80-E037-F34C-8EDF-51DD1F803E66}" destId="{1B275871-E10B-3149-9F47-BCBA3FB813E4}" srcOrd="0" destOrd="2" presId="urn:microsoft.com/office/officeart/2005/8/layout/cycle4"/>
    <dgm:cxn modelId="{A08CFF83-DBB0-F047-87E9-D75AAA7FD28A}" type="presParOf" srcId="{EF7BB8C6-4848-7B47-AFB3-C2F8AB1D0C26}" destId="{4C2AA272-EE5E-114B-8DC5-32863548BF21}" srcOrd="0" destOrd="0" presId="urn:microsoft.com/office/officeart/2005/8/layout/cycle4"/>
    <dgm:cxn modelId="{9A6F866C-A521-2641-AA2A-BD46284CCCA1}" type="presParOf" srcId="{4C2AA272-EE5E-114B-8DC5-32863548BF21}" destId="{641E83A4-312F-6E4D-A003-BF552635FBA9}" srcOrd="0" destOrd="0" presId="urn:microsoft.com/office/officeart/2005/8/layout/cycle4"/>
    <dgm:cxn modelId="{3CCCCDB2-6B9D-094E-80F4-F5ED0E08EE15}" type="presParOf" srcId="{641E83A4-312F-6E4D-A003-BF552635FBA9}" destId="{80B42364-F2F9-E84A-948B-597900802512}" srcOrd="0" destOrd="0" presId="urn:microsoft.com/office/officeart/2005/8/layout/cycle4"/>
    <dgm:cxn modelId="{0C74A1FC-4813-474E-912C-BCC23B6EA8DD}" type="presParOf" srcId="{641E83A4-312F-6E4D-A003-BF552635FBA9}" destId="{ACD041F1-0CBD-D74A-A4BF-B19A6A6E4ABE}" srcOrd="1" destOrd="0" presId="urn:microsoft.com/office/officeart/2005/8/layout/cycle4"/>
    <dgm:cxn modelId="{C6CDD59F-3589-0241-966C-C421BD877532}" type="presParOf" srcId="{4C2AA272-EE5E-114B-8DC5-32863548BF21}" destId="{A8F0276F-1107-C643-AE88-C1ACCE8868EB}" srcOrd="1" destOrd="0" presId="urn:microsoft.com/office/officeart/2005/8/layout/cycle4"/>
    <dgm:cxn modelId="{CDAEB391-11C4-7E48-991D-3766139DE93B}" type="presParOf" srcId="{A8F0276F-1107-C643-AE88-C1ACCE8868EB}" destId="{33AF96FA-FFE6-C34E-BBBC-A7FE1809A2C0}" srcOrd="0" destOrd="0" presId="urn:microsoft.com/office/officeart/2005/8/layout/cycle4"/>
    <dgm:cxn modelId="{F74DA5CC-8955-4940-8549-70007541BF98}" type="presParOf" srcId="{A8F0276F-1107-C643-AE88-C1ACCE8868EB}" destId="{0355A7F7-B51B-E644-81B7-C9960A7361B4}" srcOrd="1" destOrd="0" presId="urn:microsoft.com/office/officeart/2005/8/layout/cycle4"/>
    <dgm:cxn modelId="{6166250C-5489-F44E-B946-87806C724936}" type="presParOf" srcId="{4C2AA272-EE5E-114B-8DC5-32863548BF21}" destId="{B6C76DAE-05F6-664A-84F6-77D74AE67CA5}" srcOrd="2" destOrd="0" presId="urn:microsoft.com/office/officeart/2005/8/layout/cycle4"/>
    <dgm:cxn modelId="{868669C7-2A27-7A42-9EA5-BA1EF4EFD3CF}" type="presParOf" srcId="{B6C76DAE-05F6-664A-84F6-77D74AE67CA5}" destId="{D18DD8A1-DA29-B74E-8631-277C99C11976}" srcOrd="0" destOrd="0" presId="urn:microsoft.com/office/officeart/2005/8/layout/cycle4"/>
    <dgm:cxn modelId="{A8041A8A-2878-644C-B7A5-37185E72C24C}" type="presParOf" srcId="{B6C76DAE-05F6-664A-84F6-77D74AE67CA5}" destId="{F302BA81-37F4-8F4D-B8A9-70EEEBC69C36}" srcOrd="1" destOrd="0" presId="urn:microsoft.com/office/officeart/2005/8/layout/cycle4"/>
    <dgm:cxn modelId="{6532ADA2-4482-E14A-B4ED-32F72A6EFB19}" type="presParOf" srcId="{4C2AA272-EE5E-114B-8DC5-32863548BF21}" destId="{91B1C03C-4451-CA4C-AC1B-F9ED1699E964}" srcOrd="3" destOrd="0" presId="urn:microsoft.com/office/officeart/2005/8/layout/cycle4"/>
    <dgm:cxn modelId="{DE750BFE-5595-564A-8F18-58D2E6DC5589}" type="presParOf" srcId="{91B1C03C-4451-CA4C-AC1B-F9ED1699E964}" destId="{1B275871-E10B-3149-9F47-BCBA3FB813E4}" srcOrd="0" destOrd="0" presId="urn:microsoft.com/office/officeart/2005/8/layout/cycle4"/>
    <dgm:cxn modelId="{D1B1EB17-BB24-2D45-B9D6-03FD527C7978}" type="presParOf" srcId="{91B1C03C-4451-CA4C-AC1B-F9ED1699E964}" destId="{06B4635F-DBEB-3749-8013-582F3D87D356}" srcOrd="1" destOrd="0" presId="urn:microsoft.com/office/officeart/2005/8/layout/cycle4"/>
    <dgm:cxn modelId="{56DE57BD-D94A-EC43-BF91-B292E64AB021}" type="presParOf" srcId="{4C2AA272-EE5E-114B-8DC5-32863548BF21}" destId="{8D09CD47-FCDE-E74A-980C-31BEA5B0E9B5}" srcOrd="4" destOrd="0" presId="urn:microsoft.com/office/officeart/2005/8/layout/cycle4"/>
    <dgm:cxn modelId="{2107C24B-180E-0D41-8650-1864236EA131}" type="presParOf" srcId="{EF7BB8C6-4848-7B47-AFB3-C2F8AB1D0C26}" destId="{ADE4AE70-A0D1-BF4B-81B6-028D8F9BFEE6}" srcOrd="1" destOrd="0" presId="urn:microsoft.com/office/officeart/2005/8/layout/cycle4"/>
    <dgm:cxn modelId="{04765399-11C8-A24A-A153-0E65EDB8FD59}" type="presParOf" srcId="{ADE4AE70-A0D1-BF4B-81B6-028D8F9BFEE6}" destId="{9E6FBC5E-AFD8-224E-B38B-2688BF122A53}" srcOrd="0" destOrd="0" presId="urn:microsoft.com/office/officeart/2005/8/layout/cycle4"/>
    <dgm:cxn modelId="{23A9240B-7D3A-484F-B1F6-7E0A9180EEBB}" type="presParOf" srcId="{ADE4AE70-A0D1-BF4B-81B6-028D8F9BFEE6}" destId="{0079145D-538C-A44A-87FF-74C6D5CC5B54}" srcOrd="1" destOrd="0" presId="urn:microsoft.com/office/officeart/2005/8/layout/cycle4"/>
    <dgm:cxn modelId="{AC993AAA-3C92-C64D-96A8-D93792E77A4E}" type="presParOf" srcId="{ADE4AE70-A0D1-BF4B-81B6-028D8F9BFEE6}" destId="{2F583B56-7564-C449-AC6E-423BBCEF5717}" srcOrd="2" destOrd="0" presId="urn:microsoft.com/office/officeart/2005/8/layout/cycle4"/>
    <dgm:cxn modelId="{BD4C0173-FC63-C34F-A3EF-953BD45BF881}" type="presParOf" srcId="{ADE4AE70-A0D1-BF4B-81B6-028D8F9BFEE6}" destId="{E81C20FF-AA47-8340-803D-CF9568D13FD7}" srcOrd="3" destOrd="0" presId="urn:microsoft.com/office/officeart/2005/8/layout/cycle4"/>
    <dgm:cxn modelId="{D31426B1-E933-4642-A7DC-F267808A3CC1}" type="presParOf" srcId="{ADE4AE70-A0D1-BF4B-81B6-028D8F9BFEE6}" destId="{E467176C-6AE5-1A41-AF73-33AC281B25F1}" srcOrd="4" destOrd="0" presId="urn:microsoft.com/office/officeart/2005/8/layout/cycle4"/>
    <dgm:cxn modelId="{B5ECAC57-49AD-764B-9D6A-FFBB10250B94}" type="presParOf" srcId="{EF7BB8C6-4848-7B47-AFB3-C2F8AB1D0C26}" destId="{2F88C87E-C720-B44E-B2A9-1A1153783123}" srcOrd="2" destOrd="0" presId="urn:microsoft.com/office/officeart/2005/8/layout/cycle4"/>
    <dgm:cxn modelId="{086982A9-57C2-8144-A44D-771BD3973FBD}" type="presParOf" srcId="{EF7BB8C6-4848-7B47-AFB3-C2F8AB1D0C26}" destId="{78BCF01A-CD1E-DF43-B23A-3259CC41584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87359-CA3A-4072-B330-F62187FA888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E97C1CF-68F2-4A3F-85C4-4E865A1297FC}">
      <dgm:prSet/>
      <dgm:spPr/>
      <dgm:t>
        <a:bodyPr/>
        <a:lstStyle/>
        <a:p>
          <a:r>
            <a:rPr lang="en-US"/>
            <a:t>The Guided Pathways mindset asks all governance structures to adopt data-informed decision-making to examine where a current practice is living up to shared values and where it is not.</a:t>
          </a:r>
        </a:p>
      </dgm:t>
    </dgm:pt>
    <dgm:pt modelId="{5CB99473-69EC-459F-883A-BA1AA10FEA83}" type="parTrans" cxnId="{404FD198-1B3A-44CF-82F1-17278FD4E6F7}">
      <dgm:prSet/>
      <dgm:spPr/>
      <dgm:t>
        <a:bodyPr/>
        <a:lstStyle/>
        <a:p>
          <a:endParaRPr lang="en-US"/>
        </a:p>
      </dgm:t>
    </dgm:pt>
    <dgm:pt modelId="{20288C1D-9E45-4E4E-8DAB-A686B168956F}" type="sibTrans" cxnId="{404FD198-1B3A-44CF-82F1-17278FD4E6F7}">
      <dgm:prSet/>
      <dgm:spPr/>
      <dgm:t>
        <a:bodyPr/>
        <a:lstStyle/>
        <a:p>
          <a:endParaRPr lang="en-US"/>
        </a:p>
      </dgm:t>
    </dgm:pt>
    <dgm:pt modelId="{A1BD613C-E570-4016-A2B3-DD6762A6240A}">
      <dgm:prSet/>
      <dgm:spPr/>
      <dgm:t>
        <a:bodyPr/>
        <a:lstStyle/>
        <a:p>
          <a:r>
            <a:rPr lang="en-US"/>
            <a:t>With its emphasis of breaking down barriers to student success, Guided Pathways, ultimately, is about advancing student equity.</a:t>
          </a:r>
        </a:p>
      </dgm:t>
    </dgm:pt>
    <dgm:pt modelId="{72F4BB35-972E-4FBF-8950-1BF1EC2FC034}" type="parTrans" cxnId="{C259F8AE-AF2F-4725-8677-5B023735DC0B}">
      <dgm:prSet/>
      <dgm:spPr/>
      <dgm:t>
        <a:bodyPr/>
        <a:lstStyle/>
        <a:p>
          <a:endParaRPr lang="en-US"/>
        </a:p>
      </dgm:t>
    </dgm:pt>
    <dgm:pt modelId="{3E468822-1F1B-4C1F-8DCE-E1BA7281F3F0}" type="sibTrans" cxnId="{C259F8AE-AF2F-4725-8677-5B023735DC0B}">
      <dgm:prSet/>
      <dgm:spPr/>
      <dgm:t>
        <a:bodyPr/>
        <a:lstStyle/>
        <a:p>
          <a:endParaRPr lang="en-US"/>
        </a:p>
      </dgm:t>
    </dgm:pt>
    <dgm:pt modelId="{54B55B8B-F3FB-4936-AE16-AD9D56CE9ACD}">
      <dgm:prSet/>
      <dgm:spPr/>
      <dgm:t>
        <a:bodyPr/>
        <a:lstStyle/>
        <a:p>
          <a:r>
            <a:rPr lang="en-US"/>
            <a:t>Locally adopted Student Equity Plans are examples of institutional planning that is grounded in values shared by Guided Pathways. </a:t>
          </a:r>
        </a:p>
      </dgm:t>
    </dgm:pt>
    <dgm:pt modelId="{D90892AB-527F-4587-A3D4-B7DCB33E3BE6}" type="parTrans" cxnId="{86487D10-25A3-42BA-BD84-2A2D80CB4E07}">
      <dgm:prSet/>
      <dgm:spPr/>
      <dgm:t>
        <a:bodyPr/>
        <a:lstStyle/>
        <a:p>
          <a:endParaRPr lang="en-US"/>
        </a:p>
      </dgm:t>
    </dgm:pt>
    <dgm:pt modelId="{5BE22C32-3A9B-45A0-9F97-F78003D1FC52}" type="sibTrans" cxnId="{86487D10-25A3-42BA-BD84-2A2D80CB4E07}">
      <dgm:prSet/>
      <dgm:spPr/>
      <dgm:t>
        <a:bodyPr/>
        <a:lstStyle/>
        <a:p>
          <a:endParaRPr lang="en-US"/>
        </a:p>
      </dgm:t>
    </dgm:pt>
    <dgm:pt modelId="{6E0E84CD-6CA2-4229-B096-F94912898DE9}" type="pres">
      <dgm:prSet presAssocID="{DE287359-CA3A-4072-B330-F62187FA8888}" presName="linear" presStyleCnt="0">
        <dgm:presLayoutVars>
          <dgm:animLvl val="lvl"/>
          <dgm:resizeHandles val="exact"/>
        </dgm:presLayoutVars>
      </dgm:prSet>
      <dgm:spPr/>
    </dgm:pt>
    <dgm:pt modelId="{A7AB67AF-6A6B-4169-A2EB-8D68F1E2CED4}" type="pres">
      <dgm:prSet presAssocID="{2E97C1CF-68F2-4A3F-85C4-4E865A1297FC}" presName="parentText" presStyleLbl="node1" presStyleIdx="0" presStyleCnt="3">
        <dgm:presLayoutVars>
          <dgm:chMax val="0"/>
          <dgm:bulletEnabled val="1"/>
        </dgm:presLayoutVars>
      </dgm:prSet>
      <dgm:spPr/>
    </dgm:pt>
    <dgm:pt modelId="{15642284-2AC7-4FA8-BCB5-5CA37B686E0B}" type="pres">
      <dgm:prSet presAssocID="{20288C1D-9E45-4E4E-8DAB-A686B168956F}" presName="spacer" presStyleCnt="0"/>
      <dgm:spPr/>
    </dgm:pt>
    <dgm:pt modelId="{184BD694-28E2-42C9-8552-94744D0A1A2F}" type="pres">
      <dgm:prSet presAssocID="{A1BD613C-E570-4016-A2B3-DD6762A6240A}" presName="parentText" presStyleLbl="node1" presStyleIdx="1" presStyleCnt="3">
        <dgm:presLayoutVars>
          <dgm:chMax val="0"/>
          <dgm:bulletEnabled val="1"/>
        </dgm:presLayoutVars>
      </dgm:prSet>
      <dgm:spPr/>
    </dgm:pt>
    <dgm:pt modelId="{5F27B726-7A0D-4E2F-A5A3-51FE9F9A026B}" type="pres">
      <dgm:prSet presAssocID="{3E468822-1F1B-4C1F-8DCE-E1BA7281F3F0}" presName="spacer" presStyleCnt="0"/>
      <dgm:spPr/>
    </dgm:pt>
    <dgm:pt modelId="{107A3D18-F1FD-4AE1-BF4B-845BB5AC0CC9}" type="pres">
      <dgm:prSet presAssocID="{54B55B8B-F3FB-4936-AE16-AD9D56CE9ACD}" presName="parentText" presStyleLbl="node1" presStyleIdx="2" presStyleCnt="3">
        <dgm:presLayoutVars>
          <dgm:chMax val="0"/>
          <dgm:bulletEnabled val="1"/>
        </dgm:presLayoutVars>
      </dgm:prSet>
      <dgm:spPr/>
    </dgm:pt>
  </dgm:ptLst>
  <dgm:cxnLst>
    <dgm:cxn modelId="{16660B06-83EB-4524-90D1-DDF2D6FFA0C7}" type="presOf" srcId="{A1BD613C-E570-4016-A2B3-DD6762A6240A}" destId="{184BD694-28E2-42C9-8552-94744D0A1A2F}" srcOrd="0" destOrd="0" presId="urn:microsoft.com/office/officeart/2005/8/layout/vList2"/>
    <dgm:cxn modelId="{86487D10-25A3-42BA-BD84-2A2D80CB4E07}" srcId="{DE287359-CA3A-4072-B330-F62187FA8888}" destId="{54B55B8B-F3FB-4936-AE16-AD9D56CE9ACD}" srcOrd="2" destOrd="0" parTransId="{D90892AB-527F-4587-A3D4-B7DCB33E3BE6}" sibTransId="{5BE22C32-3A9B-45A0-9F97-F78003D1FC52}"/>
    <dgm:cxn modelId="{61330577-8885-450D-B9C6-6B5D131BD3FF}" type="presOf" srcId="{54B55B8B-F3FB-4936-AE16-AD9D56CE9ACD}" destId="{107A3D18-F1FD-4AE1-BF4B-845BB5AC0CC9}" srcOrd="0" destOrd="0" presId="urn:microsoft.com/office/officeart/2005/8/layout/vList2"/>
    <dgm:cxn modelId="{404FD198-1B3A-44CF-82F1-17278FD4E6F7}" srcId="{DE287359-CA3A-4072-B330-F62187FA8888}" destId="{2E97C1CF-68F2-4A3F-85C4-4E865A1297FC}" srcOrd="0" destOrd="0" parTransId="{5CB99473-69EC-459F-883A-BA1AA10FEA83}" sibTransId="{20288C1D-9E45-4E4E-8DAB-A686B168956F}"/>
    <dgm:cxn modelId="{C259F8AE-AF2F-4725-8677-5B023735DC0B}" srcId="{DE287359-CA3A-4072-B330-F62187FA8888}" destId="{A1BD613C-E570-4016-A2B3-DD6762A6240A}" srcOrd="1" destOrd="0" parTransId="{72F4BB35-972E-4FBF-8950-1BF1EC2FC034}" sibTransId="{3E468822-1F1B-4C1F-8DCE-E1BA7281F3F0}"/>
    <dgm:cxn modelId="{AF5577B6-1D02-4EC5-9B66-59D1E749EF25}" type="presOf" srcId="{2E97C1CF-68F2-4A3F-85C4-4E865A1297FC}" destId="{A7AB67AF-6A6B-4169-A2EB-8D68F1E2CED4}" srcOrd="0" destOrd="0" presId="urn:microsoft.com/office/officeart/2005/8/layout/vList2"/>
    <dgm:cxn modelId="{477E4CF5-8263-4ACA-9634-BF27CA5FE1DD}" type="presOf" srcId="{DE287359-CA3A-4072-B330-F62187FA8888}" destId="{6E0E84CD-6CA2-4229-B096-F94912898DE9}" srcOrd="0" destOrd="0" presId="urn:microsoft.com/office/officeart/2005/8/layout/vList2"/>
    <dgm:cxn modelId="{A891FD01-61FE-47CB-A47E-5289DBE6E68F}" type="presParOf" srcId="{6E0E84CD-6CA2-4229-B096-F94912898DE9}" destId="{A7AB67AF-6A6B-4169-A2EB-8D68F1E2CED4}" srcOrd="0" destOrd="0" presId="urn:microsoft.com/office/officeart/2005/8/layout/vList2"/>
    <dgm:cxn modelId="{7C6E6AAC-FA04-44B1-8060-4DC63D170F92}" type="presParOf" srcId="{6E0E84CD-6CA2-4229-B096-F94912898DE9}" destId="{15642284-2AC7-4FA8-BCB5-5CA37B686E0B}" srcOrd="1" destOrd="0" presId="urn:microsoft.com/office/officeart/2005/8/layout/vList2"/>
    <dgm:cxn modelId="{AE3142E3-D9C5-40B6-A593-E63EAD5E68A8}" type="presParOf" srcId="{6E0E84CD-6CA2-4229-B096-F94912898DE9}" destId="{184BD694-28E2-42C9-8552-94744D0A1A2F}" srcOrd="2" destOrd="0" presId="urn:microsoft.com/office/officeart/2005/8/layout/vList2"/>
    <dgm:cxn modelId="{307012F1-474F-485A-BEA1-2FE83BCF99D7}" type="presParOf" srcId="{6E0E84CD-6CA2-4229-B096-F94912898DE9}" destId="{5F27B726-7A0D-4E2F-A5A3-51FE9F9A026B}" srcOrd="3" destOrd="0" presId="urn:microsoft.com/office/officeart/2005/8/layout/vList2"/>
    <dgm:cxn modelId="{C54C1A64-483E-4652-9633-E3D4397D0F71}" type="presParOf" srcId="{6E0E84CD-6CA2-4229-B096-F94912898DE9}" destId="{107A3D18-F1FD-4AE1-BF4B-845BB5AC0C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D8A1-DA29-B74E-8631-277C99C11976}">
      <dsp:nvSpPr>
        <dsp:cNvPr id="0" name=""/>
        <dsp:cNvSpPr/>
      </dsp:nvSpPr>
      <dsp:spPr>
        <a:xfrm>
          <a:off x="5536333" y="3128020"/>
          <a:ext cx="3589425" cy="16679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accent5">
                  <a:lumMod val="50000"/>
                </a:schemeClr>
              </a:solidFill>
            </a:rPr>
            <a:t>Curriculum</a:t>
          </a:r>
        </a:p>
        <a:p>
          <a:pPr marL="114300" lvl="1" indent="-114300" algn="l" defTabSz="622300">
            <a:lnSpc>
              <a:spcPct val="90000"/>
            </a:lnSpc>
            <a:spcBef>
              <a:spcPct val="0"/>
            </a:spcBef>
            <a:spcAft>
              <a:spcPct val="15000"/>
            </a:spcAft>
            <a:buChar char="•"/>
          </a:pPr>
          <a:r>
            <a:rPr lang="en-US" sz="1400" b="0" kern="1200"/>
            <a:t>Student Preparation and Success</a:t>
          </a:r>
        </a:p>
      </dsp:txBody>
      <dsp:txXfrm>
        <a:off x="6649800" y="3581639"/>
        <a:ext cx="2439319" cy="1177660"/>
      </dsp:txXfrm>
    </dsp:sp>
    <dsp:sp modelId="{1B275871-E10B-3149-9F47-BCBA3FB813E4}">
      <dsp:nvSpPr>
        <dsp:cNvPr id="0" name=""/>
        <dsp:cNvSpPr/>
      </dsp:nvSpPr>
      <dsp:spPr>
        <a:xfrm>
          <a:off x="1151783" y="3132275"/>
          <a:ext cx="3626549" cy="16252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accent5">
                  <a:lumMod val="50000"/>
                </a:schemeClr>
              </a:solidFill>
            </a:rPr>
            <a:t>Curriculum</a:t>
          </a:r>
        </a:p>
        <a:p>
          <a:pPr marL="114300" lvl="1" indent="-114300" algn="l" defTabSz="622300">
            <a:lnSpc>
              <a:spcPct val="90000"/>
            </a:lnSpc>
            <a:spcBef>
              <a:spcPct val="0"/>
            </a:spcBef>
            <a:spcAft>
              <a:spcPct val="15000"/>
            </a:spcAft>
            <a:buChar char="•"/>
          </a:pPr>
          <a:r>
            <a:rPr lang="en-US" sz="1400" b="0" kern="1200"/>
            <a:t>Student Preparation and Success</a:t>
          </a:r>
        </a:p>
        <a:p>
          <a:pPr marL="114300" lvl="1" indent="-114300" algn="l" defTabSz="622300">
            <a:lnSpc>
              <a:spcPct val="90000"/>
            </a:lnSpc>
            <a:spcBef>
              <a:spcPct val="0"/>
            </a:spcBef>
            <a:spcAft>
              <a:spcPct val="15000"/>
            </a:spcAft>
            <a:buChar char="•"/>
          </a:pPr>
          <a:r>
            <a:rPr lang="en-US" sz="1400" b="0" kern="1200"/>
            <a:t>Educational Programs</a:t>
          </a:r>
        </a:p>
        <a:p>
          <a:pPr marL="114300" lvl="1" indent="-114300" algn="l" defTabSz="622300">
            <a:lnSpc>
              <a:spcPct val="90000"/>
            </a:lnSpc>
            <a:spcBef>
              <a:spcPct val="0"/>
            </a:spcBef>
            <a:spcAft>
              <a:spcPct val="15000"/>
            </a:spcAft>
            <a:buChar char="•"/>
          </a:pPr>
          <a:r>
            <a:rPr lang="en-US" sz="1400" b="0" kern="1200"/>
            <a:t>Professional Development</a:t>
          </a:r>
        </a:p>
      </dsp:txBody>
      <dsp:txXfrm>
        <a:off x="1187484" y="3574281"/>
        <a:ext cx="2467182" cy="1147511"/>
      </dsp:txXfrm>
    </dsp:sp>
    <dsp:sp modelId="{33AF96FA-FFE6-C34E-BBBC-A7FE1809A2C0}">
      <dsp:nvSpPr>
        <dsp:cNvPr id="0" name=""/>
        <dsp:cNvSpPr/>
      </dsp:nvSpPr>
      <dsp:spPr>
        <a:xfrm>
          <a:off x="5328328" y="-61866"/>
          <a:ext cx="3640465" cy="17568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accent5">
                  <a:lumMod val="50000"/>
                </a:schemeClr>
              </a:solidFill>
            </a:rPr>
            <a:t>Curriculum</a:t>
          </a:r>
        </a:p>
        <a:p>
          <a:pPr marL="114300" lvl="1" indent="-114300" algn="l" defTabSz="622300">
            <a:lnSpc>
              <a:spcPct val="90000"/>
            </a:lnSpc>
            <a:spcBef>
              <a:spcPct val="0"/>
            </a:spcBef>
            <a:spcAft>
              <a:spcPct val="15000"/>
            </a:spcAft>
            <a:buChar char="•"/>
          </a:pPr>
          <a:r>
            <a:rPr lang="en-US" sz="1400" b="0" kern="1200"/>
            <a:t>Student Preparation and Success</a:t>
          </a:r>
        </a:p>
        <a:p>
          <a:pPr marL="114300" lvl="1" indent="-114300" algn="l" defTabSz="622300">
            <a:lnSpc>
              <a:spcPct val="90000"/>
            </a:lnSpc>
            <a:spcBef>
              <a:spcPct val="0"/>
            </a:spcBef>
            <a:spcAft>
              <a:spcPct val="15000"/>
            </a:spcAft>
            <a:buChar char="•"/>
          </a:pPr>
          <a:r>
            <a:rPr lang="en-US" sz="1400" b="0" kern="1200"/>
            <a:t>Educational Programs</a:t>
          </a:r>
        </a:p>
      </dsp:txBody>
      <dsp:txXfrm>
        <a:off x="6459059" y="-23274"/>
        <a:ext cx="2471141" cy="1240450"/>
      </dsp:txXfrm>
    </dsp:sp>
    <dsp:sp modelId="{80B42364-F2F9-E84A-948B-597900802512}">
      <dsp:nvSpPr>
        <dsp:cNvPr id="0" name=""/>
        <dsp:cNvSpPr/>
      </dsp:nvSpPr>
      <dsp:spPr>
        <a:xfrm>
          <a:off x="1120919" y="-117731"/>
          <a:ext cx="3521470" cy="18685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accent5">
                  <a:lumMod val="50000"/>
                </a:schemeClr>
              </a:solidFill>
            </a:rPr>
            <a:t>Curriculum</a:t>
          </a:r>
        </a:p>
        <a:p>
          <a:pPr marL="114300" lvl="1" indent="-114300" algn="l" defTabSz="622300">
            <a:lnSpc>
              <a:spcPct val="90000"/>
            </a:lnSpc>
            <a:spcBef>
              <a:spcPct val="0"/>
            </a:spcBef>
            <a:spcAft>
              <a:spcPct val="15000"/>
            </a:spcAft>
            <a:buChar char="•"/>
          </a:pPr>
          <a:r>
            <a:rPr lang="en-US" sz="1400" b="0" kern="1200"/>
            <a:t>Educational Programs</a:t>
          </a:r>
        </a:p>
        <a:p>
          <a:pPr marL="114300" lvl="1" indent="-114300" algn="l" defTabSz="622300">
            <a:lnSpc>
              <a:spcPct val="90000"/>
            </a:lnSpc>
            <a:spcBef>
              <a:spcPct val="0"/>
            </a:spcBef>
            <a:spcAft>
              <a:spcPct val="15000"/>
            </a:spcAft>
            <a:buChar char="•"/>
          </a:pPr>
          <a:r>
            <a:rPr lang="en-US" sz="1400" b="0" kern="1200" dirty="0"/>
            <a:t>Degree and Certificate Requirements</a:t>
          </a:r>
        </a:p>
        <a:p>
          <a:pPr marL="114300" lvl="1" indent="-114300" algn="l" defTabSz="622300">
            <a:lnSpc>
              <a:spcPct val="90000"/>
            </a:lnSpc>
            <a:spcBef>
              <a:spcPct val="0"/>
            </a:spcBef>
            <a:spcAft>
              <a:spcPct val="15000"/>
            </a:spcAft>
            <a:buChar char="•"/>
          </a:pPr>
          <a:r>
            <a:rPr lang="en-US" sz="1400" b="0" kern="1200"/>
            <a:t>Student Preparation and Success</a:t>
          </a:r>
        </a:p>
        <a:p>
          <a:pPr marL="114300" lvl="1" indent="-114300" algn="l" defTabSz="622300">
            <a:lnSpc>
              <a:spcPct val="90000"/>
            </a:lnSpc>
            <a:spcBef>
              <a:spcPct val="0"/>
            </a:spcBef>
            <a:spcAft>
              <a:spcPct val="15000"/>
            </a:spcAft>
            <a:buChar char="•"/>
          </a:pPr>
          <a:r>
            <a:rPr lang="en-US" sz="1400" b="0" kern="1200"/>
            <a:t>Program Review/Accreditation</a:t>
          </a:r>
        </a:p>
      </dsp:txBody>
      <dsp:txXfrm>
        <a:off x="1161966" y="-76684"/>
        <a:ext cx="2382935" cy="1319337"/>
      </dsp:txXfrm>
    </dsp:sp>
    <dsp:sp modelId="{9E6FBC5E-AFD8-224E-B38B-2688BF122A53}">
      <dsp:nvSpPr>
        <dsp:cNvPr id="0" name=""/>
        <dsp:cNvSpPr/>
      </dsp:nvSpPr>
      <dsp:spPr>
        <a:xfrm>
          <a:off x="2976841"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Clear pathways and programs</a:t>
          </a:r>
        </a:p>
      </dsp:txBody>
      <dsp:txXfrm>
        <a:off x="3564435" y="876767"/>
        <a:ext cx="1418576" cy="1418576"/>
      </dsp:txXfrm>
    </dsp:sp>
    <dsp:sp modelId="{0079145D-538C-A44A-87FF-74C6D5CC5B54}">
      <dsp:nvSpPr>
        <dsp:cNvPr id="0" name=""/>
        <dsp:cNvSpPr/>
      </dsp:nvSpPr>
      <dsp:spPr>
        <a:xfrm rot="5400000">
          <a:off x="5075675"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Guided Exploration and Progress</a:t>
          </a:r>
        </a:p>
      </dsp:txBody>
      <dsp:txXfrm rot="-5400000">
        <a:off x="5075675" y="876767"/>
        <a:ext cx="1418576" cy="1418576"/>
      </dsp:txXfrm>
    </dsp:sp>
    <dsp:sp modelId="{2F583B56-7564-C449-AC6E-423BBCEF5717}">
      <dsp:nvSpPr>
        <dsp:cNvPr id="0" name=""/>
        <dsp:cNvSpPr/>
      </dsp:nvSpPr>
      <dsp:spPr>
        <a:xfrm rot="10800000">
          <a:off x="5075675"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Academic and Student Support</a:t>
          </a:r>
        </a:p>
      </dsp:txBody>
      <dsp:txXfrm rot="10800000">
        <a:off x="5075675" y="2388007"/>
        <a:ext cx="1418576" cy="1418576"/>
      </dsp:txXfrm>
    </dsp:sp>
    <dsp:sp modelId="{E81C20FF-AA47-8340-803D-CF9568D13FD7}">
      <dsp:nvSpPr>
        <dsp:cNvPr id="0" name=""/>
        <dsp:cNvSpPr/>
      </dsp:nvSpPr>
      <dsp:spPr>
        <a:xfrm rot="16200000">
          <a:off x="2976841"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Teaching and Learning</a:t>
          </a:r>
        </a:p>
      </dsp:txBody>
      <dsp:txXfrm rot="5400000">
        <a:off x="3564435" y="2388007"/>
        <a:ext cx="1418576" cy="1418576"/>
      </dsp:txXfrm>
    </dsp:sp>
    <dsp:sp modelId="{2F88C87E-C720-B44E-B2A9-1A1153783123}">
      <dsp:nvSpPr>
        <dsp:cNvPr id="0" name=""/>
        <dsp:cNvSpPr/>
      </dsp:nvSpPr>
      <dsp:spPr>
        <a:xfrm>
          <a:off x="4683013" y="1924689"/>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78BCF01A-CD1E-DF43-B23A-3259CC41584B}">
      <dsp:nvSpPr>
        <dsp:cNvPr id="0" name=""/>
        <dsp:cNvSpPr/>
      </dsp:nvSpPr>
      <dsp:spPr>
        <a:xfrm rot="10800000">
          <a:off x="4683013" y="2156348"/>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B67AF-6A6B-4169-A2EB-8D68F1E2CED4}">
      <dsp:nvSpPr>
        <dsp:cNvPr id="0" name=""/>
        <dsp:cNvSpPr/>
      </dsp:nvSpPr>
      <dsp:spPr>
        <a:xfrm>
          <a:off x="0" y="465330"/>
          <a:ext cx="6900512" cy="1492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Guided Pathways mindset asks all governance structures to adopt data-informed decision-making to examine where a current practice is living up to shared values and where it is not.</a:t>
          </a:r>
        </a:p>
      </dsp:txBody>
      <dsp:txXfrm>
        <a:off x="72878" y="538208"/>
        <a:ext cx="6754756" cy="1347164"/>
      </dsp:txXfrm>
    </dsp:sp>
    <dsp:sp modelId="{184BD694-28E2-42C9-8552-94744D0A1A2F}">
      <dsp:nvSpPr>
        <dsp:cNvPr id="0" name=""/>
        <dsp:cNvSpPr/>
      </dsp:nvSpPr>
      <dsp:spPr>
        <a:xfrm>
          <a:off x="0" y="2021610"/>
          <a:ext cx="6900512" cy="1492920"/>
        </a:xfrm>
        <a:prstGeom prst="roundRect">
          <a:avLst/>
        </a:prstGeom>
        <a:solidFill>
          <a:schemeClr val="accent5">
            <a:hueOff val="143951"/>
            <a:satOff val="-24000"/>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With its emphasis of breaking down barriers to student success, Guided Pathways, ultimately, is about advancing student equity.</a:t>
          </a:r>
        </a:p>
      </dsp:txBody>
      <dsp:txXfrm>
        <a:off x="72878" y="2094488"/>
        <a:ext cx="6754756" cy="1347164"/>
      </dsp:txXfrm>
    </dsp:sp>
    <dsp:sp modelId="{107A3D18-F1FD-4AE1-BF4B-845BB5AC0CC9}">
      <dsp:nvSpPr>
        <dsp:cNvPr id="0" name=""/>
        <dsp:cNvSpPr/>
      </dsp:nvSpPr>
      <dsp:spPr>
        <a:xfrm>
          <a:off x="0" y="3577890"/>
          <a:ext cx="6900512" cy="1492920"/>
        </a:xfrm>
        <a:prstGeom prst="roundRect">
          <a:avLst/>
        </a:prstGeom>
        <a:solidFill>
          <a:schemeClr val="accent5">
            <a:hueOff val="287902"/>
            <a:satOff val="-48000"/>
            <a:lumOff val="2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Locally adopted Student Equity Plans are examples of institutional planning that is grounded in values shared by Guided Pathways. </a:t>
          </a:r>
        </a:p>
      </dsp:txBody>
      <dsp:txXfrm>
        <a:off x="72878" y="3650768"/>
        <a:ext cx="6754756" cy="134716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CB4D0-0763-664B-9198-6AD46B13ECA1}" type="datetimeFigureOut">
              <a:rPr lang="en-US" smtClean="0"/>
              <a:t>7/1/21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24EC1-6228-974B-8BCC-AA5623F37CA7}" type="slidenum">
              <a:rPr lang="en-US" smtClean="0"/>
              <a:t>‹#›</a:t>
            </a:fld>
            <a:endParaRPr lang="en-US"/>
          </a:p>
        </p:txBody>
      </p:sp>
    </p:spTree>
    <p:extLst>
      <p:ext uri="{BB962C8B-B14F-4D97-AF65-F5344CB8AC3E}">
        <p14:creationId xmlns:p14="http://schemas.microsoft.com/office/powerpoint/2010/main" val="367486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Both</a:t>
            </a:r>
          </a:p>
        </p:txBody>
      </p:sp>
      <p:sp>
        <p:nvSpPr>
          <p:cNvPr id="4" name="Slide Number Placeholder 3"/>
          <p:cNvSpPr>
            <a:spLocks noGrp="1"/>
          </p:cNvSpPr>
          <p:nvPr>
            <p:ph type="sldNum" sz="quarter" idx="5"/>
          </p:nvPr>
        </p:nvSpPr>
        <p:spPr/>
        <p:txBody>
          <a:bodyPr/>
          <a:lstStyle/>
          <a:p>
            <a:fld id="{A9224EC1-6228-974B-8BCC-AA5623F37CA7}" type="slidenum">
              <a:rPr lang="en-US" smtClean="0"/>
              <a:t>1</a:t>
            </a:fld>
            <a:endParaRPr lang="en-US"/>
          </a:p>
        </p:txBody>
      </p:sp>
    </p:spTree>
    <p:extLst>
      <p:ext uri="{BB962C8B-B14F-4D97-AF65-F5344CB8AC3E}">
        <p14:creationId xmlns:p14="http://schemas.microsoft.com/office/powerpoint/2010/main" val="369650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10</a:t>
            </a:fld>
            <a:endParaRPr lang="en-US" altLang="en-US"/>
          </a:p>
        </p:txBody>
      </p:sp>
    </p:spTree>
    <p:extLst>
      <p:ext uri="{BB962C8B-B14F-4D97-AF65-F5344CB8AC3E}">
        <p14:creationId xmlns:p14="http://schemas.microsoft.com/office/powerpoint/2010/main" val="279433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11</a:t>
            </a:fld>
            <a:endParaRPr lang="en-US" altLang="en-US"/>
          </a:p>
        </p:txBody>
      </p:sp>
    </p:spTree>
    <p:extLst>
      <p:ext uri="{BB962C8B-B14F-4D97-AF65-F5344CB8AC3E}">
        <p14:creationId xmlns:p14="http://schemas.microsoft.com/office/powerpoint/2010/main" val="182810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fd90124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fd90124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cs typeface="Calibri"/>
              </a:rPr>
              <a:t>Sarah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A9224EC1-6228-974B-8BCC-AA5623F37CA7}" type="slidenum">
              <a:rPr lang="en-US" smtClean="0"/>
              <a:t>13</a:t>
            </a:fld>
            <a:endParaRPr lang="en-US"/>
          </a:p>
        </p:txBody>
      </p:sp>
    </p:spTree>
    <p:extLst>
      <p:ext uri="{BB962C8B-B14F-4D97-AF65-F5344CB8AC3E}">
        <p14:creationId xmlns:p14="http://schemas.microsoft.com/office/powerpoint/2010/main" val="385683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ce334d9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ce334d9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cs typeface="Calibri"/>
              </a:rPr>
              <a:t>Jeff</a:t>
            </a:r>
            <a:endParaRPr/>
          </a:p>
          <a:p>
            <a:pPr marL="0" lvl="0" indent="0" algn="l" rtl="0">
              <a:spcBef>
                <a:spcPts val="0"/>
              </a:spcBef>
              <a:spcAft>
                <a:spcPts val="0"/>
              </a:spcAft>
              <a:buNone/>
            </a:pPr>
            <a:endParaRPr lang="en">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Jeff</a:t>
            </a:r>
          </a:p>
        </p:txBody>
      </p:sp>
      <p:sp>
        <p:nvSpPr>
          <p:cNvPr id="4" name="Slide Number Placeholder 3"/>
          <p:cNvSpPr>
            <a:spLocks noGrp="1"/>
          </p:cNvSpPr>
          <p:nvPr>
            <p:ph type="sldNum" sz="quarter" idx="5"/>
          </p:nvPr>
        </p:nvSpPr>
        <p:spPr/>
        <p:txBody>
          <a:bodyPr/>
          <a:lstStyle/>
          <a:p>
            <a:fld id="{A9224EC1-6228-974B-8BCC-AA5623F37CA7}" type="slidenum">
              <a:rPr lang="en-US" smtClean="0"/>
              <a:t>15</a:t>
            </a:fld>
            <a:endParaRPr lang="en-US"/>
          </a:p>
        </p:txBody>
      </p:sp>
    </p:spTree>
    <p:extLst>
      <p:ext uri="{BB962C8B-B14F-4D97-AF65-F5344CB8AC3E}">
        <p14:creationId xmlns:p14="http://schemas.microsoft.com/office/powerpoint/2010/main" val="163382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Jeff</a:t>
            </a:r>
          </a:p>
        </p:txBody>
      </p:sp>
      <p:sp>
        <p:nvSpPr>
          <p:cNvPr id="4" name="Slide Number Placeholder 3"/>
          <p:cNvSpPr>
            <a:spLocks noGrp="1"/>
          </p:cNvSpPr>
          <p:nvPr>
            <p:ph type="sldNum" sz="quarter" idx="5"/>
          </p:nvPr>
        </p:nvSpPr>
        <p:spPr/>
        <p:txBody>
          <a:bodyPr/>
          <a:lstStyle/>
          <a:p>
            <a:fld id="{A9224EC1-6228-974B-8BCC-AA5623F37CA7}" type="slidenum">
              <a:rPr lang="en-US" smtClean="0"/>
              <a:t>16</a:t>
            </a:fld>
            <a:endParaRPr lang="en-US"/>
          </a:p>
        </p:txBody>
      </p:sp>
    </p:spTree>
    <p:extLst>
      <p:ext uri="{BB962C8B-B14F-4D97-AF65-F5344CB8AC3E}">
        <p14:creationId xmlns:p14="http://schemas.microsoft.com/office/powerpoint/2010/main" val="260496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Jeff</a:t>
            </a:r>
          </a:p>
        </p:txBody>
      </p:sp>
      <p:sp>
        <p:nvSpPr>
          <p:cNvPr id="4" name="Slide Number Placeholder 3"/>
          <p:cNvSpPr>
            <a:spLocks noGrp="1"/>
          </p:cNvSpPr>
          <p:nvPr>
            <p:ph type="sldNum" sz="quarter" idx="5"/>
          </p:nvPr>
        </p:nvSpPr>
        <p:spPr/>
        <p:txBody>
          <a:bodyPr/>
          <a:lstStyle/>
          <a:p>
            <a:fld id="{A9224EC1-6228-974B-8BCC-AA5623F37CA7}" type="slidenum">
              <a:rPr lang="en-US" smtClean="0"/>
              <a:t>17</a:t>
            </a:fld>
            <a:endParaRPr lang="en-US"/>
          </a:p>
        </p:txBody>
      </p:sp>
    </p:spTree>
    <p:extLst>
      <p:ext uri="{BB962C8B-B14F-4D97-AF65-F5344CB8AC3E}">
        <p14:creationId xmlns:p14="http://schemas.microsoft.com/office/powerpoint/2010/main" val="254164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a:t>
            </a:r>
          </a:p>
        </p:txBody>
      </p:sp>
      <p:sp>
        <p:nvSpPr>
          <p:cNvPr id="4" name="Slide Number Placeholder 3"/>
          <p:cNvSpPr>
            <a:spLocks noGrp="1"/>
          </p:cNvSpPr>
          <p:nvPr>
            <p:ph type="sldNum" sz="quarter" idx="5"/>
          </p:nvPr>
        </p:nvSpPr>
        <p:spPr/>
        <p:txBody>
          <a:bodyPr/>
          <a:lstStyle/>
          <a:p>
            <a:fld id="{A9224EC1-6228-974B-8BCC-AA5623F37CA7}" type="slidenum">
              <a:rPr lang="en-US" smtClean="0"/>
              <a:t>19</a:t>
            </a:fld>
            <a:endParaRPr lang="en-US"/>
          </a:p>
        </p:txBody>
      </p:sp>
    </p:spTree>
    <p:extLst>
      <p:ext uri="{BB962C8B-B14F-4D97-AF65-F5344CB8AC3E}">
        <p14:creationId xmlns:p14="http://schemas.microsoft.com/office/powerpoint/2010/main" val="44798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A9224EC1-6228-974B-8BCC-AA5623F37CA7}" type="slidenum">
              <a:rPr lang="en-US" smtClean="0"/>
              <a:t>2</a:t>
            </a:fld>
            <a:endParaRPr lang="en-US"/>
          </a:p>
        </p:txBody>
      </p:sp>
    </p:spTree>
    <p:extLst>
      <p:ext uri="{BB962C8B-B14F-4D97-AF65-F5344CB8AC3E}">
        <p14:creationId xmlns:p14="http://schemas.microsoft.com/office/powerpoint/2010/main" val="133141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3</a:t>
            </a:fld>
            <a:endParaRPr lang="en-US" altLang="en-US"/>
          </a:p>
        </p:txBody>
      </p:sp>
    </p:spTree>
    <p:extLst>
      <p:ext uri="{BB962C8B-B14F-4D97-AF65-F5344CB8AC3E}">
        <p14:creationId xmlns:p14="http://schemas.microsoft.com/office/powerpoint/2010/main" val="17297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Sarah</a:t>
            </a:r>
          </a:p>
          <a:p>
            <a:pPr marL="0" indent="0">
              <a:buNone/>
            </a:pPr>
            <a:endParaRPr lang="en-US"/>
          </a:p>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4</a:t>
            </a:fld>
            <a:endParaRPr lang="en-US" altLang="en-US"/>
          </a:p>
        </p:txBody>
      </p:sp>
    </p:spTree>
    <p:extLst>
      <p:ext uri="{BB962C8B-B14F-4D97-AF65-F5344CB8AC3E}">
        <p14:creationId xmlns:p14="http://schemas.microsoft.com/office/powerpoint/2010/main" val="235253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5</a:t>
            </a:fld>
            <a:endParaRPr lang="en-US" altLang="en-US"/>
          </a:p>
        </p:txBody>
      </p:sp>
    </p:spTree>
    <p:extLst>
      <p:ext uri="{BB962C8B-B14F-4D97-AF65-F5344CB8AC3E}">
        <p14:creationId xmlns:p14="http://schemas.microsoft.com/office/powerpoint/2010/main" val="62827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94e54a23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b94e54a23c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
              <a:t>Sarah: The Vision for Success and Guided Pathways tell us that advancing student success is about breaking down barriers.  Those barriers are most greatly felt by disproportionately impacted populations. Using the Guided Pathways mindset of inquiry, we should ask how our current practices are moving the needle on student success and equity.</a:t>
            </a:r>
            <a:endParaRPr/>
          </a:p>
        </p:txBody>
      </p:sp>
      <p:sp>
        <p:nvSpPr>
          <p:cNvPr id="127" name="Google Shape;127;gb94e54a23c_0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endParaRPr lang="en-US">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7</a:t>
            </a:fld>
            <a:endParaRPr lang="en-US" altLang="en-US"/>
          </a:p>
        </p:txBody>
      </p:sp>
    </p:spTree>
    <p:extLst>
      <p:ext uri="{BB962C8B-B14F-4D97-AF65-F5344CB8AC3E}">
        <p14:creationId xmlns:p14="http://schemas.microsoft.com/office/powerpoint/2010/main" val="378522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8</a:t>
            </a:fld>
            <a:endParaRPr lang="en-US" altLang="en-US"/>
          </a:p>
        </p:txBody>
      </p:sp>
    </p:spTree>
    <p:extLst>
      <p:ext uri="{BB962C8B-B14F-4D97-AF65-F5344CB8AC3E}">
        <p14:creationId xmlns:p14="http://schemas.microsoft.com/office/powerpoint/2010/main" val="50369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e06ec08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e06ec08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cs typeface="Calibri"/>
              </a:rPr>
              <a:t>Jeff</a:t>
            </a: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898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43BF31-0F50-D545-981A-F2B09EB17F38}"/>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FE2F5E7D-FE4A-6E42-AD2B-5C2C071AAA4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79C0F967-1E60-F341-9C7F-8E40FD16448C}"/>
              </a:ext>
            </a:extLst>
          </p:cNvPr>
          <p:cNvSpPr>
            <a:spLocks noGrp="1"/>
          </p:cNvSpPr>
          <p:nvPr>
            <p:ph type="sldNum" sz="quarter" idx="10"/>
          </p:nvPr>
        </p:nvSpPr>
        <p:spPr/>
        <p:txBody>
          <a:bodyPr/>
          <a:lstStyle>
            <a:lvl1pPr>
              <a:defRPr/>
            </a:lvl1pPr>
          </a:lstStyle>
          <a:p>
            <a:fld id="{7FF04090-76E0-5041-85F4-967B5373F30D}" type="slidenum">
              <a:rPr lang="en-US" altLang="en-US"/>
              <a:pPr/>
              <a:t>‹#›</a:t>
            </a:fld>
            <a:endParaRPr lang="en-US" altLang="en-US"/>
          </a:p>
        </p:txBody>
      </p:sp>
    </p:spTree>
    <p:extLst>
      <p:ext uri="{BB962C8B-B14F-4D97-AF65-F5344CB8AC3E}">
        <p14:creationId xmlns:p14="http://schemas.microsoft.com/office/powerpoint/2010/main" val="122793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2929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fld id="{CF6FE07E-9B1C-E448-BFE0-588986D98241}" type="slidenum">
              <a:rPr lang="en-US" altLang="en-US" smtClean="0"/>
              <a:pPr/>
              <a:t>‹#›</a:t>
            </a:fld>
            <a:endParaRPr lang="en-US" altLang="en-US"/>
          </a:p>
        </p:txBody>
      </p:sp>
      <p:sp>
        <p:nvSpPr>
          <p:cNvPr id="9" name="Rectangle 8">
            <a:extLst>
              <a:ext uri="{FF2B5EF4-FFF2-40B4-BE49-F238E27FC236}">
                <a16:creationId xmlns:a16="http://schemas.microsoft.com/office/drawing/2014/main" id="{48E282C0-5643-724D-AC30-76D5B91267F5}"/>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5">
            <a:extLst>
              <a:ext uri="{FF2B5EF4-FFF2-40B4-BE49-F238E27FC236}">
                <a16:creationId xmlns:a16="http://schemas.microsoft.com/office/drawing/2014/main" id="{ACAACE4C-39B7-184D-9512-E977B5CB445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6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fld id="{7FF04090-76E0-5041-85F4-967B5373F30D}" type="slidenum">
              <a:rPr lang="en-US" altLang="en-US" smtClean="0"/>
              <a:pPr/>
              <a:t>‹#›</a:t>
            </a:fld>
            <a:endParaRPr lang="en-US" altLang="en-US"/>
          </a:p>
        </p:txBody>
      </p:sp>
      <p:sp>
        <p:nvSpPr>
          <p:cNvPr id="7" name="Rectangle 6">
            <a:extLst>
              <a:ext uri="{FF2B5EF4-FFF2-40B4-BE49-F238E27FC236}">
                <a16:creationId xmlns:a16="http://schemas.microsoft.com/office/drawing/2014/main" id="{CAAAF179-BF93-3F4A-9751-24929FB82E2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6">
            <a:extLst>
              <a:ext uri="{FF2B5EF4-FFF2-40B4-BE49-F238E27FC236}">
                <a16:creationId xmlns:a16="http://schemas.microsoft.com/office/drawing/2014/main" id="{363272D5-1B52-7547-BBC8-B40F72135A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2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1130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696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368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415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DF37F-44E2-2446-96A6-AA5F73343E1F}"/>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5">
            <a:extLst>
              <a:ext uri="{FF2B5EF4-FFF2-40B4-BE49-F238E27FC236}">
                <a16:creationId xmlns:a16="http://schemas.microsoft.com/office/drawing/2014/main" id="{B49F946E-001B-804E-920E-11834D2FEA3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291AD32-80CE-1C45-91C4-60A16419BA8A}"/>
              </a:ext>
            </a:extLst>
          </p:cNvPr>
          <p:cNvSpPr>
            <a:spLocks noGrp="1"/>
          </p:cNvSpPr>
          <p:nvPr>
            <p:ph type="sldNum" sz="quarter" idx="10"/>
          </p:nvPr>
        </p:nvSpPr>
        <p:spPr/>
        <p:txBody>
          <a:bodyPr/>
          <a:lstStyle>
            <a:lvl1pPr>
              <a:defRPr/>
            </a:lvl1pPr>
          </a:lstStyle>
          <a:p>
            <a:fld id="{CF6FE07E-9B1C-E448-BFE0-588986D98241}" type="slidenum">
              <a:rPr lang="en-US" altLang="en-US"/>
              <a:pPr/>
              <a:t>‹#›</a:t>
            </a:fld>
            <a:endParaRPr lang="en-US" altLang="en-US"/>
          </a:p>
        </p:txBody>
      </p:sp>
    </p:spTree>
    <p:extLst>
      <p:ext uri="{BB962C8B-B14F-4D97-AF65-F5344CB8AC3E}">
        <p14:creationId xmlns:p14="http://schemas.microsoft.com/office/powerpoint/2010/main" val="378475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407871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72" r:id="rId9"/>
    <p:sldLayoutId id="2147483673" r:id="rId10"/>
  </p:sldLayoutIdLst>
  <p:hf hdr="0" ft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asccc.org/sites/default/files/COR.pdf" TargetMode="External"/><Relationship Id="rId3" Type="http://schemas.openxmlformats.org/officeDocument/2006/relationships/hyperlink" Target="mailto:info@asccc.org" TargetMode="External"/><Relationship Id="rId7" Type="http://schemas.openxmlformats.org/officeDocument/2006/relationships/hyperlink" Target="https://www.asccc.org/events/2021-03-24-210000/data-101-using-data-ensure-learn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ccconlineed.instructure.com/courses/2634/pages/ensuring-learning" TargetMode="External"/><Relationship Id="rId5" Type="http://schemas.openxmlformats.org/officeDocument/2006/relationships/hyperlink" Target="https://ccconlineed.instructure.com/courses/2634" TargetMode="External"/><Relationship Id="rId4" Type="http://schemas.openxmlformats.org/officeDocument/2006/relationships/hyperlink" Target="https://asccc.org/guided-pathways" TargetMode="External"/><Relationship Id="rId9" Type="http://schemas.openxmlformats.org/officeDocument/2006/relationships/hyperlink" Target="https://guides.library.pdx.edu/c.php?g=527355&amp;p=360535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3" y="502920"/>
            <a:ext cx="4267199" cy="4205004"/>
          </a:xfrm>
        </p:spPr>
        <p:txBody>
          <a:bodyPr>
            <a:normAutofit/>
          </a:bodyPr>
          <a:lstStyle/>
          <a:p>
            <a:r>
              <a:rPr lang="en-US" b="1" dirty="0">
                <a:latin typeface="Calibri"/>
                <a:cs typeface="Calibri"/>
              </a:rPr>
              <a:t>Defining the Fourth Pillar: Enhancing Teaching, Learning, and Equity</a:t>
            </a:r>
            <a:endParaRPr lang="en-US" dirty="0"/>
          </a:p>
        </p:txBody>
      </p:sp>
      <p:sp>
        <p:nvSpPr>
          <p:cNvPr id="3" name="Subtitle 2"/>
          <p:cNvSpPr>
            <a:spLocks noGrp="1"/>
          </p:cNvSpPr>
          <p:nvPr>
            <p:ph type="subTitle" idx="4294967295"/>
          </p:nvPr>
        </p:nvSpPr>
        <p:spPr>
          <a:xfrm>
            <a:off x="7389341" y="4874784"/>
            <a:ext cx="4534929" cy="1655762"/>
          </a:xfrm>
        </p:spPr>
        <p:txBody>
          <a:bodyPr vert="horz" lIns="91440" tIns="45720" rIns="91440" bIns="45720" rtlCol="0" anchor="t">
            <a:normAutofit/>
          </a:bodyPr>
          <a:lstStyle/>
          <a:p>
            <a:pPr marL="285750" indent="-285750" algn="l">
              <a:buFont typeface="Arial"/>
              <a:buChar char="•"/>
            </a:pPr>
            <a:r>
              <a:rPr lang="en-US" dirty="0">
                <a:solidFill>
                  <a:schemeClr val="bg1"/>
                </a:solidFill>
                <a:cs typeface="Calibri"/>
              </a:rPr>
              <a:t>Sarah Harris, College of the Sequoias </a:t>
            </a:r>
            <a:endParaRPr lang="en-US" dirty="0">
              <a:solidFill>
                <a:schemeClr val="bg1"/>
              </a:solidFill>
              <a:ea typeface="+mn-lt"/>
              <a:cs typeface="+mn-lt"/>
            </a:endParaRPr>
          </a:p>
          <a:p>
            <a:pPr marL="285750" indent="-285750" algn="l">
              <a:buFont typeface="Arial"/>
              <a:buChar char="•"/>
            </a:pPr>
            <a:r>
              <a:rPr lang="en-US" dirty="0">
                <a:solidFill>
                  <a:schemeClr val="bg1"/>
                </a:solidFill>
                <a:cs typeface="Calibri"/>
              </a:rPr>
              <a:t>Jeffrey Hernandez, East Los Angeles College </a:t>
            </a:r>
            <a:endParaRPr lang="en-US" dirty="0">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68A1-B79E-7E45-9B1F-98333E52B941}"/>
              </a:ext>
            </a:extLst>
          </p:cNvPr>
          <p:cNvSpPr>
            <a:spLocks noGrp="1"/>
          </p:cNvSpPr>
          <p:nvPr>
            <p:ph type="title"/>
          </p:nvPr>
        </p:nvSpPr>
        <p:spPr/>
        <p:txBody>
          <a:bodyPr anchor="ctr"/>
          <a:lstStyle/>
          <a:p>
            <a:pPr algn="ctr"/>
            <a:r>
              <a:rPr lang="en-US" b="1" dirty="0">
                <a:cs typeface="Calibri Light"/>
              </a:rPr>
              <a:t>Designing with the End in Mind</a:t>
            </a:r>
          </a:p>
        </p:txBody>
      </p:sp>
      <p:sp>
        <p:nvSpPr>
          <p:cNvPr id="3" name="Content Placeholder 2">
            <a:extLst>
              <a:ext uri="{FF2B5EF4-FFF2-40B4-BE49-F238E27FC236}">
                <a16:creationId xmlns:a16="http://schemas.microsoft.com/office/drawing/2014/main" id="{1974CBEC-0C86-3D40-852A-BA8AA69FFC89}"/>
              </a:ext>
            </a:extLst>
          </p:cNvPr>
          <p:cNvSpPr>
            <a:spLocks noGrp="1"/>
          </p:cNvSpPr>
          <p:nvPr>
            <p:ph sz="half" idx="1"/>
          </p:nvPr>
        </p:nvSpPr>
        <p:spPr/>
        <p:txBody>
          <a:bodyPr vert="horz" lIns="91440" tIns="45720" rIns="91440" bIns="45720" rtlCol="0" anchor="t">
            <a:normAutofit/>
          </a:bodyPr>
          <a:lstStyle/>
          <a:p>
            <a:r>
              <a:rPr lang="en-US" sz="2300" dirty="0"/>
              <a:t>“Designing with the End in Mind” means leading with learning.</a:t>
            </a:r>
          </a:p>
          <a:p>
            <a:r>
              <a:rPr lang="en-US" sz="2300" dirty="0"/>
              <a:t>The fourth pillar is arguably the most important – all other work should ultimately lead to this goal.</a:t>
            </a:r>
            <a:endParaRPr lang="en-US" sz="2300" dirty="0">
              <a:cs typeface="Calibri"/>
            </a:endParaRPr>
          </a:p>
          <a:p>
            <a:r>
              <a:rPr lang="en-US" sz="2300" dirty="0"/>
              <a:t>Ensure learning using intentional outcomes – for example, program maps, career &amp; transfer goals</a:t>
            </a:r>
            <a:endParaRPr lang="en-US" sz="2300" dirty="0">
              <a:cs typeface="Calibri"/>
            </a:endParaRPr>
          </a:p>
          <a:p>
            <a:r>
              <a:rPr lang="en-US" sz="2300" dirty="0"/>
              <a:t>Focus on DEI goals with thoughtful and intentional disaggregation of learning assessment data. </a:t>
            </a:r>
            <a:endParaRPr lang="en-US" sz="2300" dirty="0">
              <a:cs typeface="Calibri"/>
            </a:endParaRPr>
          </a:p>
          <a:p>
            <a:r>
              <a:rPr lang="en-US" sz="2300" dirty="0">
                <a:cs typeface="Calibri"/>
              </a:rPr>
              <a:t>Consider: Re/designed Math, English, and ESL pathways to both close equity gaps in access </a:t>
            </a:r>
            <a:r>
              <a:rPr lang="en-US" sz="2300" i="1" dirty="0">
                <a:cs typeface="Calibri"/>
              </a:rPr>
              <a:t>and </a:t>
            </a:r>
            <a:r>
              <a:rPr lang="en-US" sz="2300" dirty="0">
                <a:cs typeface="Calibri"/>
              </a:rPr>
              <a:t>support students' learning goals</a:t>
            </a:r>
          </a:p>
          <a:p>
            <a:pPr marL="0" indent="0">
              <a:buNone/>
            </a:pPr>
            <a:endParaRPr lang="en-US" sz="2300" dirty="0">
              <a:cs typeface="Calibri"/>
            </a:endParaRPr>
          </a:p>
        </p:txBody>
      </p:sp>
      <p:sp>
        <p:nvSpPr>
          <p:cNvPr id="5" name="Slide Number Placeholder 4">
            <a:extLst>
              <a:ext uri="{FF2B5EF4-FFF2-40B4-BE49-F238E27FC236}">
                <a16:creationId xmlns:a16="http://schemas.microsoft.com/office/drawing/2014/main" id="{97A13EE8-B1B9-A74E-8B4E-2773ACC582A3}"/>
              </a:ext>
            </a:extLst>
          </p:cNvPr>
          <p:cNvSpPr>
            <a:spLocks noGrp="1"/>
          </p:cNvSpPr>
          <p:nvPr>
            <p:ph type="sldNum" sz="quarter" idx="10"/>
          </p:nvPr>
        </p:nvSpPr>
        <p:spPr/>
        <p:txBody>
          <a:bodyPr/>
          <a:lstStyle/>
          <a:p>
            <a:fld id="{CF6FE07E-9B1C-E448-BFE0-588986D98241}" type="slidenum">
              <a:rPr lang="en-US" altLang="en-US" smtClean="0"/>
              <a:pPr/>
              <a:t>10</a:t>
            </a:fld>
            <a:endParaRPr lang="en-US" altLang="en-US"/>
          </a:p>
        </p:txBody>
      </p:sp>
    </p:spTree>
    <p:extLst>
      <p:ext uri="{BB962C8B-B14F-4D97-AF65-F5344CB8AC3E}">
        <p14:creationId xmlns:p14="http://schemas.microsoft.com/office/powerpoint/2010/main" val="6289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t>Incorporating Student Voice into Guided Pathways Design</a:t>
            </a:r>
          </a:p>
        </p:txBody>
      </p:sp>
      <p:sp>
        <p:nvSpPr>
          <p:cNvPr id="6" name="Content Placeholder 5"/>
          <p:cNvSpPr>
            <a:spLocks noGrp="1"/>
          </p:cNvSpPr>
          <p:nvPr>
            <p:ph sz="half" idx="1"/>
          </p:nvPr>
        </p:nvSpPr>
        <p:spPr>
          <a:xfrm>
            <a:off x="1277650" y="1690688"/>
            <a:ext cx="10058400" cy="4527232"/>
          </a:xfrm>
        </p:spPr>
        <p:txBody>
          <a:bodyPr>
            <a:normAutofit lnSpcReduction="10000"/>
          </a:bodyPr>
          <a:lstStyle/>
          <a:p>
            <a:pPr marL="228600" lvl="1">
              <a:spcBef>
                <a:spcPts val="1000"/>
              </a:spcBef>
            </a:pPr>
            <a:r>
              <a:rPr lang="en-US" sz="2400"/>
              <a:t>We include student voice to reduce assumptions and increase awareness of students’ lived experiences in and out of the classroom and the impacts of those experiences on learning and student success. </a:t>
            </a:r>
          </a:p>
          <a:p>
            <a:pPr marL="228600" lvl="1">
              <a:spcBef>
                <a:spcPts val="1000"/>
              </a:spcBef>
            </a:pPr>
            <a:r>
              <a:rPr lang="en-US" sz="2400"/>
              <a:t>In doing so, we ensure the voice of students facing barriers, particularly disproportionately impacted students. </a:t>
            </a:r>
          </a:p>
          <a:p>
            <a:pPr marL="228600" lvl="1">
              <a:spcBef>
                <a:spcPts val="1000"/>
              </a:spcBef>
            </a:pPr>
            <a:r>
              <a:rPr lang="en-US" sz="2400"/>
              <a:t>Incorporating student voice applies to inquiry, design, implementation, and evaluation in Guided Pathways redesign and may include</a:t>
            </a:r>
          </a:p>
          <a:p>
            <a:pPr lvl="1"/>
            <a:r>
              <a:rPr lang="en-US"/>
              <a:t>Treating student engagement as an ongoing and iterative process</a:t>
            </a:r>
            <a:endParaRPr lang="en-US" sz="3800"/>
          </a:p>
          <a:p>
            <a:pPr lvl="1"/>
            <a:r>
              <a:rPr lang="en-US"/>
              <a:t>Ensuring equitable student representation</a:t>
            </a:r>
            <a:endParaRPr lang="en-US" sz="3800"/>
          </a:p>
          <a:p>
            <a:pPr lvl="1"/>
            <a:r>
              <a:rPr lang="en-US"/>
              <a:t>Creating conditions for full student access</a:t>
            </a:r>
            <a:endParaRPr lang="en-US" sz="3800"/>
          </a:p>
          <a:p>
            <a:pPr lvl="1"/>
            <a:r>
              <a:rPr lang="en-US"/>
              <a:t>Preparing students for the opportunity</a:t>
            </a:r>
            <a:endParaRPr lang="en-US" sz="3800"/>
          </a:p>
          <a:p>
            <a:pPr lvl="1"/>
            <a:r>
              <a:rPr lang="en-US"/>
              <a:t>Intentionally leveling the playing field in the presence of power dynamics</a:t>
            </a:r>
            <a:endParaRPr lang="en-US" sz="3800"/>
          </a:p>
          <a:p>
            <a:pPr lvl="1"/>
            <a:r>
              <a:rPr lang="en-US"/>
              <a:t>Honoring student involvement</a:t>
            </a:r>
            <a:endParaRPr lang="en-US" sz="3800"/>
          </a:p>
        </p:txBody>
      </p:sp>
      <p:sp>
        <p:nvSpPr>
          <p:cNvPr id="5" name="Slide Number Placeholder 4"/>
          <p:cNvSpPr>
            <a:spLocks noGrp="1"/>
          </p:cNvSpPr>
          <p:nvPr>
            <p:ph type="sldNum" sz="quarter" idx="10"/>
          </p:nvPr>
        </p:nvSpPr>
        <p:spPr/>
        <p:txBody>
          <a:bodyPr/>
          <a:lstStyle/>
          <a:p>
            <a:fld id="{CF6FE07E-9B1C-E448-BFE0-588986D98241}" type="slidenum">
              <a:rPr lang="en-US" altLang="en-US" smtClean="0"/>
              <a:pPr/>
              <a:t>11</a:t>
            </a:fld>
            <a:endParaRPr lang="en-US" altLang="en-US"/>
          </a:p>
        </p:txBody>
      </p:sp>
    </p:spTree>
    <p:extLst>
      <p:ext uri="{BB962C8B-B14F-4D97-AF65-F5344CB8AC3E}">
        <p14:creationId xmlns:p14="http://schemas.microsoft.com/office/powerpoint/2010/main" val="194361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FF04090-76E0-5041-85F4-967B5373F30D}" type="slidenum">
              <a:rPr lang="en-US" altLang="en-US" smtClean="0"/>
              <a:pPr/>
              <a:t>12</a:t>
            </a:fld>
            <a:endParaRPr lang="en-US" altLang="en-US"/>
          </a:p>
        </p:txBody>
      </p:sp>
      <p:pic>
        <p:nvPicPr>
          <p:cNvPr id="163" name="Google Shape;163;p27" descr="Split image. The top is photo with students collaboratively studying with books and notebooks and the bottom is large poster with an open book and a placard titled Curriculum." title="Curriculum"/>
          <p:cNvPicPr preferRelativeResize="0"/>
          <p:nvPr/>
        </p:nvPicPr>
        <p:blipFill rotWithShape="1">
          <a:blip r:embed="rId3"/>
          <a:srcRect l="6383" r="5413"/>
          <a:stretch/>
        </p:blipFill>
        <p:spPr>
          <a:xfrm>
            <a:off x="7611288" y="1547654"/>
            <a:ext cx="4147326" cy="4670266"/>
          </a:xfrm>
          <a:prstGeom prst="rect">
            <a:avLst/>
          </a:prstGeom>
          <a:noFill/>
          <a:ln>
            <a:solidFill>
              <a:schemeClr val="accent1"/>
            </a:solidFill>
          </a:ln>
        </p:spPr>
      </p:pic>
      <p:sp>
        <p:nvSpPr>
          <p:cNvPr id="162" name="Google Shape;162;p27"/>
          <p:cNvSpPr txBox="1">
            <a:spLocks noGrp="1"/>
          </p:cNvSpPr>
          <p:nvPr>
            <p:ph sz="half" idx="1"/>
          </p:nvPr>
        </p:nvSpPr>
        <p:spPr>
          <a:xfrm>
            <a:off x="1277650" y="1798320"/>
            <a:ext cx="6333637" cy="4419600"/>
          </a:xfrm>
          <a:prstGeom prst="rect">
            <a:avLst/>
          </a:prstGeom>
        </p:spPr>
        <p:txBody>
          <a:bodyPr spcFirstLastPara="1" vert="horz" wrap="square" lIns="121920" tIns="60960" rIns="121920" bIns="60960" rtlCol="0" anchor="t" anchorCtr="0">
            <a:noAutofit/>
          </a:bodyPr>
          <a:lstStyle/>
          <a:p>
            <a:pPr defTabSz="1219170"/>
            <a:r>
              <a:rPr lang="en-US" sz="2000" dirty="0"/>
              <a:t>Review all curricular elements with an equity lens:</a:t>
            </a:r>
          </a:p>
          <a:p>
            <a:pPr defTabSz="1219170">
              <a:spcBef>
                <a:spcPts val="1600"/>
              </a:spcBef>
            </a:pPr>
            <a:r>
              <a:rPr lang="en-US" sz="2000" dirty="0"/>
              <a:t>Program requirements</a:t>
            </a:r>
          </a:p>
          <a:p>
            <a:pPr defTabSz="1219170"/>
            <a:r>
              <a:rPr lang="en-US" sz="2000" dirty="0"/>
              <a:t>Catalog &amp; marketing materials</a:t>
            </a:r>
          </a:p>
          <a:p>
            <a:pPr defTabSz="1219170"/>
            <a:r>
              <a:rPr lang="en-US" sz="2000" dirty="0"/>
              <a:t>Course Outlines</a:t>
            </a:r>
          </a:p>
          <a:p>
            <a:pPr defTabSz="1219170"/>
            <a:r>
              <a:rPr lang="en-US" sz="2000" dirty="0"/>
              <a:t>Syllabi</a:t>
            </a:r>
          </a:p>
          <a:p>
            <a:pPr defTabSz="1219170"/>
            <a:r>
              <a:rPr lang="en-US" sz="2000" dirty="0"/>
              <a:t>Course materials and technology requirements</a:t>
            </a:r>
          </a:p>
          <a:p>
            <a:pPr defTabSz="1219170"/>
            <a:r>
              <a:rPr lang="en-US" sz="2000" dirty="0"/>
              <a:t>Assignments and assessments</a:t>
            </a:r>
          </a:p>
          <a:p>
            <a:pPr defTabSz="1219170">
              <a:spcBef>
                <a:spcPts val="1600"/>
              </a:spcBef>
              <a:spcAft>
                <a:spcPts val="1600"/>
              </a:spcAft>
            </a:pPr>
            <a:r>
              <a:rPr lang="en-US" sz="2000" dirty="0"/>
              <a:t>Equity-focused curriculum is clearly communicated, inclusive, welcoming, and effectively demystifies academia and expectations for students.</a:t>
            </a:r>
          </a:p>
        </p:txBody>
      </p:sp>
      <p:sp>
        <p:nvSpPr>
          <p:cNvPr id="161" name="Google Shape;161;p27"/>
          <p:cNvSpPr txBox="1">
            <a:spLocks noGrp="1"/>
          </p:cNvSpPr>
          <p:nvPr>
            <p:ph type="title"/>
          </p:nvPr>
        </p:nvSpPr>
        <p:spPr>
          <a:prstGeom prst="rect">
            <a:avLst/>
          </a:prstGeom>
        </p:spPr>
        <p:txBody>
          <a:bodyPr spcFirstLastPara="1" vert="horz" wrap="square" lIns="121920" tIns="60960" rIns="121920" bIns="60960" rtlCol="0" anchor="ctr" anchorCtr="0">
            <a:normAutofit/>
          </a:bodyPr>
          <a:lstStyle/>
          <a:p>
            <a:pPr algn="ctr" defTabSz="1219170">
              <a:spcBef>
                <a:spcPct val="0"/>
              </a:spcBef>
            </a:pPr>
            <a:r>
              <a:rPr lang="en-US" sz="3600" b="1" dirty="0"/>
              <a:t>Equity in Curriculum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EA57-570F-413D-A4A5-B9BEBE869A2F}"/>
              </a:ext>
            </a:extLst>
          </p:cNvPr>
          <p:cNvSpPr>
            <a:spLocks noGrp="1"/>
          </p:cNvSpPr>
          <p:nvPr>
            <p:ph type="title"/>
          </p:nvPr>
        </p:nvSpPr>
        <p:spPr/>
        <p:txBody>
          <a:bodyPr anchor="ctr"/>
          <a:lstStyle/>
          <a:p>
            <a:pPr algn="ctr"/>
            <a:r>
              <a:rPr lang="en-US" b="1" dirty="0">
                <a:cs typeface="Calibri Light"/>
              </a:rPr>
              <a:t>Course Outline of Record (COR) Review</a:t>
            </a:r>
            <a:endParaRPr lang="en-US" b="1" dirty="0"/>
          </a:p>
        </p:txBody>
      </p:sp>
      <p:sp>
        <p:nvSpPr>
          <p:cNvPr id="3" name="Content Placeholder 2">
            <a:extLst>
              <a:ext uri="{FF2B5EF4-FFF2-40B4-BE49-F238E27FC236}">
                <a16:creationId xmlns:a16="http://schemas.microsoft.com/office/drawing/2014/main" id="{45B597F9-1F32-4387-867F-4E94EE8B0F36}"/>
              </a:ext>
            </a:extLst>
          </p:cNvPr>
          <p:cNvSpPr>
            <a:spLocks noGrp="1"/>
          </p:cNvSpPr>
          <p:nvPr>
            <p:ph sz="half" idx="1"/>
          </p:nvPr>
        </p:nvSpPr>
        <p:spPr/>
        <p:txBody>
          <a:bodyPr vert="horz" lIns="91440" tIns="45720" rIns="91440" bIns="45720" rtlCol="0" anchor="t">
            <a:normAutofit fontScale="85000" lnSpcReduction="20000"/>
          </a:bodyPr>
          <a:lstStyle/>
          <a:p>
            <a:r>
              <a:rPr lang="en-US" dirty="0">
                <a:cs typeface="Calibri"/>
              </a:rPr>
              <a:t>Some Considerations for Equity in the COR:</a:t>
            </a:r>
          </a:p>
          <a:p>
            <a:pPr lvl="1"/>
            <a:r>
              <a:rPr lang="en-US" i="1" dirty="0">
                <a:cs typeface="Calibri"/>
              </a:rPr>
              <a:t>Requisites</a:t>
            </a:r>
            <a:r>
              <a:rPr lang="en-US" dirty="0">
                <a:cs typeface="Calibri"/>
              </a:rPr>
              <a:t>: Review for disproportionate impact and ensure these do not create undue barriers for students.</a:t>
            </a:r>
          </a:p>
          <a:p>
            <a:pPr lvl="1"/>
            <a:r>
              <a:rPr lang="en-US" i="1" dirty="0">
                <a:cs typeface="Calibri"/>
              </a:rPr>
              <a:t>Title and Course Description</a:t>
            </a:r>
            <a:r>
              <a:rPr lang="en-US" dirty="0">
                <a:cs typeface="Calibri"/>
              </a:rPr>
              <a:t>: Is language inclusive and relevant to students?</a:t>
            </a:r>
          </a:p>
          <a:p>
            <a:pPr lvl="1"/>
            <a:r>
              <a:rPr lang="en-US" i="1" dirty="0">
                <a:cs typeface="Calibri"/>
              </a:rPr>
              <a:t>Textbooks/Course Materials</a:t>
            </a:r>
            <a:r>
              <a:rPr lang="en-US" dirty="0">
                <a:cs typeface="Calibri"/>
              </a:rPr>
              <a:t>: Consider cost, OER options, and diversity of authors/content represented</a:t>
            </a:r>
          </a:p>
          <a:p>
            <a:r>
              <a:rPr lang="en-US" dirty="0">
                <a:cs typeface="Calibri"/>
              </a:rPr>
              <a:t>Example: C-ID</a:t>
            </a:r>
          </a:p>
          <a:p>
            <a:pPr lvl="1"/>
            <a:r>
              <a:rPr lang="en-US" dirty="0">
                <a:ea typeface="+mn-lt"/>
                <a:cs typeface="+mn-lt"/>
              </a:rPr>
              <a:t>Faculty Discipline Review Groups (FDRGs) involve faculty from CCCs, CSUs, and where possible UCs.</a:t>
            </a:r>
          </a:p>
          <a:p>
            <a:pPr lvl="1"/>
            <a:r>
              <a:rPr lang="en-US" dirty="0">
                <a:ea typeface="+mn-lt"/>
                <a:cs typeface="+mn-lt"/>
              </a:rPr>
              <a:t>5-year review surveys now ask for anti-racist and culturally-relevant curriculum in C-ID course descriptors and the Transfer Model Curriculum.</a:t>
            </a:r>
          </a:p>
          <a:p>
            <a:pPr lvl="1"/>
            <a:r>
              <a:rPr lang="en-US" dirty="0">
                <a:ea typeface="+mn-lt"/>
                <a:cs typeface="+mn-lt"/>
              </a:rPr>
              <a:t>FDRGs will use surveys responses to see how descriptors can be rewritten to focus on anti-racist and culturally-relevant curriculum.</a:t>
            </a:r>
          </a:p>
          <a:p>
            <a:pPr lvl="1"/>
            <a:r>
              <a:rPr lang="en-US" dirty="0">
                <a:ea typeface="+mn-lt"/>
                <a:cs typeface="+mn-lt"/>
              </a:rPr>
              <a:t>C-ID processes are being examined to improve inclusion in C-ID work.</a:t>
            </a:r>
            <a:endParaRPr lang="en-US" dirty="0">
              <a:cs typeface="Calibri" panose="020F0502020204030204"/>
            </a:endParaRPr>
          </a:p>
          <a:p>
            <a:r>
              <a:rPr lang="en-US" dirty="0">
                <a:cs typeface="Calibri" panose="020F0502020204030204"/>
              </a:rPr>
              <a:t>Poll: how are you incorporating culturally responsive curriculum and anti-racism into COR review/design? (Check all that apply)</a:t>
            </a:r>
          </a:p>
        </p:txBody>
      </p:sp>
      <p:sp>
        <p:nvSpPr>
          <p:cNvPr id="4" name="Slide Number Placeholder 3"/>
          <p:cNvSpPr>
            <a:spLocks noGrp="1"/>
          </p:cNvSpPr>
          <p:nvPr>
            <p:ph type="sldNum" sz="quarter" idx="10"/>
          </p:nvPr>
        </p:nvSpPr>
        <p:spPr/>
        <p:txBody>
          <a:bodyPr/>
          <a:lstStyle/>
          <a:p>
            <a:fld id="{7FF04090-76E0-5041-85F4-967B5373F30D}" type="slidenum">
              <a:rPr lang="en-US" altLang="en-US" smtClean="0"/>
              <a:pPr/>
              <a:t>13</a:t>
            </a:fld>
            <a:endParaRPr lang="en-US" altLang="en-US"/>
          </a:p>
        </p:txBody>
      </p:sp>
    </p:spTree>
    <p:extLst>
      <p:ext uri="{BB962C8B-B14F-4D97-AF65-F5344CB8AC3E}">
        <p14:creationId xmlns:p14="http://schemas.microsoft.com/office/powerpoint/2010/main" val="5308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FF04090-76E0-5041-85F4-967B5373F30D}" type="slidenum">
              <a:rPr lang="en-US" altLang="en-US" smtClean="0"/>
              <a:pPr/>
              <a:t>14</a:t>
            </a:fld>
            <a:endParaRPr lang="en-US" altLang="en-US"/>
          </a:p>
        </p:txBody>
      </p:sp>
      <p:pic>
        <p:nvPicPr>
          <p:cNvPr id="170" name="Google Shape;170;p28" descr="A graphic of a woman standing alongside an oversized checklist" title="Checklist"/>
          <p:cNvPicPr preferRelativeResize="0"/>
          <p:nvPr/>
        </p:nvPicPr>
        <p:blipFill rotWithShape="1">
          <a:blip r:embed="rId3"/>
          <a:srcRect l="20934" t="7090" r="19834" b="9188"/>
          <a:stretch/>
        </p:blipFill>
        <p:spPr>
          <a:xfrm>
            <a:off x="8072437" y="1961257"/>
            <a:ext cx="3704921" cy="3684784"/>
          </a:xfrm>
          <a:prstGeom prst="rect">
            <a:avLst/>
          </a:prstGeom>
          <a:noFill/>
          <a:ln>
            <a:solidFill>
              <a:schemeClr val="accent1"/>
            </a:solidFill>
          </a:ln>
        </p:spPr>
      </p:pic>
      <p:sp>
        <p:nvSpPr>
          <p:cNvPr id="169" name="Google Shape;169;p28"/>
          <p:cNvSpPr txBox="1">
            <a:spLocks noGrp="1"/>
          </p:cNvSpPr>
          <p:nvPr>
            <p:ph sz="half" idx="1"/>
          </p:nvPr>
        </p:nvSpPr>
        <p:spPr>
          <a:xfrm>
            <a:off x="1277650" y="1398270"/>
            <a:ext cx="6794787" cy="5116830"/>
          </a:xfrm>
          <a:prstGeom prst="rect">
            <a:avLst/>
          </a:prstGeom>
        </p:spPr>
        <p:txBody>
          <a:bodyPr spcFirstLastPara="1" vert="horz" wrap="square" lIns="121920" tIns="60960" rIns="121920" bIns="60960" rtlCol="0" anchor="t" anchorCtr="0">
            <a:noAutofit/>
          </a:bodyPr>
          <a:lstStyle/>
          <a:p>
            <a:pPr marL="0" indent="0" defTabSz="1219170">
              <a:buNone/>
            </a:pPr>
            <a:r>
              <a:rPr lang="en-US" sz="1800" dirty="0"/>
              <a:t>To further anti-racism with culturally responsive teaching, colleges can develop a Cultural Curriculum Audit (CCA):</a:t>
            </a:r>
            <a:endParaRPr lang="en-US" sz="1800" dirty="0">
              <a:cs typeface="Calibri"/>
            </a:endParaRPr>
          </a:p>
          <a:p>
            <a:pPr marL="608965" indent="-304165" defTabSz="1219170">
              <a:spcBef>
                <a:spcPts val="1600"/>
              </a:spcBef>
              <a:buSzPct val="100000"/>
              <a:buFont typeface="Arial" panose="020B0604020202020204" pitchFamily="34" charset="0"/>
              <a:buChar char="•"/>
            </a:pPr>
            <a:r>
              <a:rPr lang="en-US" sz="1800" dirty="0"/>
              <a:t>CCA is a data-informed evaluation and redesign of a course in order to make it one that is inclusive, equity-minded and culturally relevant. </a:t>
            </a:r>
            <a:endParaRPr lang="en-US" sz="1800" dirty="0">
              <a:cs typeface="Calibri"/>
            </a:endParaRPr>
          </a:p>
          <a:p>
            <a:pPr marL="608965" indent="-304165" defTabSz="1219170">
              <a:buSzPct val="100000"/>
              <a:buFont typeface="Arial" panose="020B0604020202020204" pitchFamily="34" charset="0"/>
              <a:buChar char="•"/>
            </a:pPr>
            <a:r>
              <a:rPr lang="en-US" sz="1800" dirty="0"/>
              <a:t>The Long Beach City College CCA model was highlighted at the 2020 Curriculum Institute and other colleges are following suit. The idea is to provide faculty the opportunity to look the data from their own courses, identify missed opportunities, and develop strategies based on culturally responsive training. </a:t>
            </a:r>
            <a:endParaRPr lang="en-US" sz="1800" dirty="0">
              <a:cs typeface="Calibri"/>
            </a:endParaRPr>
          </a:p>
          <a:p>
            <a:pPr marL="608965" indent="-304165" defTabSz="1219170">
              <a:buSzPct val="100000"/>
              <a:buFont typeface="Arial" panose="020B0604020202020204" pitchFamily="34" charset="0"/>
              <a:buChar char="•"/>
            </a:pPr>
            <a:r>
              <a:rPr lang="en-US" sz="1800" dirty="0"/>
              <a:t>The CCA deliverables can include COR/SLO analysis, redesigned assessments and rubrics, and updated teaching plans with revised syllabus and coursework.</a:t>
            </a:r>
            <a:endParaRPr lang="en-US" sz="1800" dirty="0">
              <a:cs typeface="Calibri"/>
            </a:endParaRPr>
          </a:p>
          <a:p>
            <a:pPr marL="608965" indent="-304165" defTabSz="1219170">
              <a:buSzPct val="100000"/>
              <a:buFont typeface="Arial" panose="020B0604020202020204" pitchFamily="34" charset="0"/>
              <a:buChar char="•"/>
            </a:pPr>
            <a:r>
              <a:rPr lang="en-US" sz="1800" dirty="0"/>
              <a:t>Data coaches can help meta-major completion teams identify areas where discipline faculty can be recruited to join the CCA to advance equity in their own classes.</a:t>
            </a:r>
            <a:endParaRPr lang="en-US" sz="1800" dirty="0">
              <a:cs typeface="Calibri"/>
            </a:endParaRPr>
          </a:p>
        </p:txBody>
      </p:sp>
      <p:sp>
        <p:nvSpPr>
          <p:cNvPr id="168" name="Google Shape;168;p28"/>
          <p:cNvSpPr txBox="1">
            <a:spLocks noGrp="1"/>
          </p:cNvSpPr>
          <p:nvPr>
            <p:ph type="title"/>
          </p:nvPr>
        </p:nvSpPr>
        <p:spPr>
          <a:prstGeom prst="rect">
            <a:avLst/>
          </a:prstGeom>
        </p:spPr>
        <p:txBody>
          <a:bodyPr spcFirstLastPara="1" vert="horz" wrap="square" lIns="121920" tIns="60960" rIns="121920" bIns="60960" rtlCol="0" anchor="ctr" anchorCtr="0">
            <a:normAutofit/>
          </a:bodyPr>
          <a:lstStyle/>
          <a:p>
            <a:pPr algn="ctr" defTabSz="1219170">
              <a:spcBef>
                <a:spcPct val="0"/>
              </a:spcBef>
            </a:pPr>
            <a:r>
              <a:rPr lang="en-US" sz="3600" b="1" dirty="0"/>
              <a:t>Cultural Curriculum Audit</a:t>
            </a:r>
          </a:p>
          <a:p>
            <a:pPr defTabSz="1219170">
              <a:spcBef>
                <a:spcPct val="0"/>
              </a:spcBef>
            </a:pPr>
            <a:endParaRPr lang="en-US" sz="36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365A-D610-674E-A2E4-001E792C06AA}"/>
              </a:ext>
            </a:extLst>
          </p:cNvPr>
          <p:cNvSpPr>
            <a:spLocks noGrp="1"/>
          </p:cNvSpPr>
          <p:nvPr>
            <p:ph type="title"/>
          </p:nvPr>
        </p:nvSpPr>
        <p:spPr/>
        <p:txBody>
          <a:bodyPr anchor="ctr">
            <a:normAutofit/>
          </a:bodyPr>
          <a:lstStyle/>
          <a:p>
            <a:pPr algn="ctr"/>
            <a:r>
              <a:rPr lang="en-US" b="1" dirty="0">
                <a:ea typeface="+mj-lt"/>
                <a:cs typeface="+mj-lt"/>
              </a:rPr>
              <a:t>CCA - Sample Workshop Sessions</a:t>
            </a:r>
            <a:endParaRPr lang="en-US" b="1" dirty="0"/>
          </a:p>
        </p:txBody>
      </p:sp>
      <p:sp>
        <p:nvSpPr>
          <p:cNvPr id="3" name="Text Placeholder 2">
            <a:extLst>
              <a:ext uri="{FF2B5EF4-FFF2-40B4-BE49-F238E27FC236}">
                <a16:creationId xmlns:a16="http://schemas.microsoft.com/office/drawing/2014/main" id="{28214481-19BA-1143-A6A7-26B1D131D58B}"/>
              </a:ext>
            </a:extLst>
          </p:cNvPr>
          <p:cNvSpPr>
            <a:spLocks noGrp="1"/>
          </p:cNvSpPr>
          <p:nvPr>
            <p:ph sz="half" idx="1"/>
          </p:nvPr>
        </p:nvSpPr>
        <p:spPr/>
        <p:txBody>
          <a:bodyPr/>
          <a:lstStyle/>
          <a:p>
            <a:pPr marL="608965" indent="-456565">
              <a:buNone/>
            </a:pPr>
            <a:r>
              <a:rPr lang="en-US" b="1" dirty="0">
                <a:ea typeface="+mn-lt"/>
                <a:cs typeface="+mn-lt"/>
              </a:rPr>
              <a:t>The Importance of Equity-minded, Racially Conscious Instruction</a:t>
            </a:r>
            <a:endParaRPr lang="en-US" dirty="0">
              <a:cs typeface="Calibri" panose="020F0502020204030204"/>
            </a:endParaRPr>
          </a:p>
          <a:p>
            <a:pPr marL="608965" indent="-456565"/>
            <a:r>
              <a:rPr lang="en-US" dirty="0">
                <a:ea typeface="+mn-lt"/>
                <a:cs typeface="+mn-lt"/>
              </a:rPr>
              <a:t>Culturally relevant pedagogy/culturally responsive teaching</a:t>
            </a:r>
            <a:endParaRPr lang="en-US" dirty="0">
              <a:cs typeface="Calibri" panose="020F0502020204030204"/>
            </a:endParaRPr>
          </a:p>
          <a:p>
            <a:pPr marL="608965" indent="-456565"/>
            <a:r>
              <a:rPr lang="en-US" dirty="0">
                <a:ea typeface="+mn-lt"/>
                <a:cs typeface="+mn-lt"/>
              </a:rPr>
              <a:t>The importance of diversifying our curriculum</a:t>
            </a:r>
            <a:endParaRPr lang="en-US" dirty="0">
              <a:cs typeface="Calibri" panose="020F0502020204030204"/>
            </a:endParaRPr>
          </a:p>
          <a:p>
            <a:pPr marL="608965" indent="-456565"/>
            <a:r>
              <a:rPr lang="en-US" dirty="0">
                <a:ea typeface="+mn-lt"/>
                <a:cs typeface="+mn-lt"/>
              </a:rPr>
              <a:t>Developing equitable &amp; inclusive teaching practices</a:t>
            </a:r>
            <a:endParaRPr lang="en-US" dirty="0">
              <a:cs typeface="Calibri" panose="020F0502020204030204"/>
            </a:endParaRPr>
          </a:p>
          <a:p>
            <a:pPr marL="608965" indent="-456565"/>
            <a:r>
              <a:rPr lang="en-US" dirty="0">
                <a:ea typeface="+mn-lt"/>
                <a:cs typeface="+mn-lt"/>
              </a:rPr>
              <a:t>Building an equity toolbox</a:t>
            </a:r>
          </a:p>
          <a:p>
            <a:pPr marL="608965" indent="-456565">
              <a:buNone/>
            </a:pPr>
            <a:r>
              <a:rPr lang="en-US" b="1" dirty="0">
                <a:ea typeface="+mn-lt"/>
                <a:cs typeface="+mn-lt"/>
              </a:rPr>
              <a:t>Who are our students, how do they learn, what do they need?</a:t>
            </a:r>
            <a:endParaRPr lang="en-US" dirty="0">
              <a:cs typeface="Calibri" panose="020F0502020204030204"/>
            </a:endParaRPr>
          </a:p>
          <a:p>
            <a:pPr marL="608965" indent="-456565"/>
            <a:r>
              <a:rPr lang="en-US" dirty="0">
                <a:ea typeface="+mn-lt"/>
                <a:cs typeface="+mn-lt"/>
              </a:rPr>
              <a:t>Understanding how students learn (learning theories)</a:t>
            </a:r>
            <a:endParaRPr lang="en-US" dirty="0">
              <a:cs typeface="Calibri" panose="020F0502020204030204"/>
            </a:endParaRPr>
          </a:p>
          <a:p>
            <a:pPr marL="608965" indent="-456565"/>
            <a:r>
              <a:rPr lang="en-US" dirty="0">
                <a:ea typeface="+mn-lt"/>
                <a:cs typeface="+mn-lt"/>
              </a:rPr>
              <a:t>Addressing students’ basic needs/social emotional learning (SEL)</a:t>
            </a:r>
            <a:endParaRPr lang="en-US" dirty="0">
              <a:cs typeface="Calibri" panose="020F0502020204030204"/>
            </a:endParaRPr>
          </a:p>
          <a:p>
            <a:pPr marL="608965" indent="-456565"/>
            <a:r>
              <a:rPr lang="en-US" dirty="0">
                <a:ea typeface="+mn-lt"/>
                <a:cs typeface="+mn-lt"/>
              </a:rPr>
              <a:t>The 3 C’s: Community, Connection, Caring (student voice)</a:t>
            </a:r>
          </a:p>
        </p:txBody>
      </p:sp>
      <p:sp>
        <p:nvSpPr>
          <p:cNvPr id="4" name="Slide Number Placeholder 3"/>
          <p:cNvSpPr>
            <a:spLocks noGrp="1"/>
          </p:cNvSpPr>
          <p:nvPr>
            <p:ph type="sldNum" sz="quarter" idx="10"/>
          </p:nvPr>
        </p:nvSpPr>
        <p:spPr/>
        <p:txBody>
          <a:bodyPr/>
          <a:lstStyle/>
          <a:p>
            <a:fld id="{7FF04090-76E0-5041-85F4-967B5373F30D}" type="slidenum">
              <a:rPr lang="en-US" altLang="en-US" smtClean="0"/>
              <a:pPr/>
              <a:t>15</a:t>
            </a:fld>
            <a:endParaRPr lang="en-US" altLang="en-US"/>
          </a:p>
        </p:txBody>
      </p:sp>
    </p:spTree>
    <p:extLst>
      <p:ext uri="{BB962C8B-B14F-4D97-AF65-F5344CB8AC3E}">
        <p14:creationId xmlns:p14="http://schemas.microsoft.com/office/powerpoint/2010/main" val="300495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365A-D610-674E-A2E4-001E792C06AA}"/>
              </a:ext>
            </a:extLst>
          </p:cNvPr>
          <p:cNvSpPr>
            <a:spLocks noGrp="1"/>
          </p:cNvSpPr>
          <p:nvPr>
            <p:ph type="title"/>
          </p:nvPr>
        </p:nvSpPr>
        <p:spPr/>
        <p:txBody>
          <a:bodyPr anchor="ctr">
            <a:normAutofit/>
          </a:bodyPr>
          <a:lstStyle/>
          <a:p>
            <a:pPr algn="ctr"/>
            <a:r>
              <a:rPr lang="en-US" b="1" dirty="0">
                <a:ea typeface="+mj-lt"/>
                <a:cs typeface="+mj-lt"/>
              </a:rPr>
              <a:t>CCA - Sample Workshop Sessions (cont.)</a:t>
            </a:r>
            <a:endParaRPr lang="en-US" b="1" dirty="0"/>
          </a:p>
        </p:txBody>
      </p:sp>
      <p:sp>
        <p:nvSpPr>
          <p:cNvPr id="3" name="Text Placeholder 2">
            <a:extLst>
              <a:ext uri="{FF2B5EF4-FFF2-40B4-BE49-F238E27FC236}">
                <a16:creationId xmlns:a16="http://schemas.microsoft.com/office/drawing/2014/main" id="{28214481-19BA-1143-A6A7-26B1D131D58B}"/>
              </a:ext>
            </a:extLst>
          </p:cNvPr>
          <p:cNvSpPr>
            <a:spLocks noGrp="1"/>
          </p:cNvSpPr>
          <p:nvPr>
            <p:ph sz="half" idx="1"/>
          </p:nvPr>
        </p:nvSpPr>
        <p:spPr/>
        <p:txBody>
          <a:bodyPr/>
          <a:lstStyle/>
          <a:p>
            <a:pPr marL="608965" indent="-456565">
              <a:buNone/>
            </a:pPr>
            <a:r>
              <a:rPr lang="en-US" b="1" dirty="0">
                <a:ea typeface="+mn-lt"/>
                <a:cs typeface="+mn-lt"/>
              </a:rPr>
              <a:t>Understanding the Data/Redefining Course Level Success</a:t>
            </a:r>
            <a:endParaRPr lang="en-US" dirty="0">
              <a:cs typeface="Calibri" panose="020F0502020204030204"/>
            </a:endParaRPr>
          </a:p>
          <a:p>
            <a:pPr marL="608965" indent="-456565"/>
            <a:r>
              <a:rPr lang="en-US" dirty="0">
                <a:ea typeface="+mn-lt"/>
                <a:cs typeface="+mn-lt"/>
              </a:rPr>
              <a:t>Examining &amp; understanding course level data</a:t>
            </a:r>
            <a:endParaRPr lang="en-US" dirty="0">
              <a:cs typeface="Calibri" panose="020F0502020204030204"/>
            </a:endParaRPr>
          </a:p>
          <a:p>
            <a:pPr marL="608965" indent="-456565"/>
            <a:r>
              <a:rPr lang="en-US" dirty="0">
                <a:ea typeface="+mn-lt"/>
                <a:cs typeface="+mn-lt"/>
              </a:rPr>
              <a:t>Establishing course/student success goals using a data-based approach</a:t>
            </a:r>
            <a:endParaRPr lang="en-US" dirty="0">
              <a:cs typeface="Calibri" panose="020F0502020204030204"/>
            </a:endParaRPr>
          </a:p>
          <a:p>
            <a:pPr marL="608965" indent="-456565"/>
            <a:r>
              <a:rPr lang="en-US" dirty="0">
                <a:ea typeface="+mn-lt"/>
                <a:cs typeface="+mn-lt"/>
              </a:rPr>
              <a:t>Assessing Individual Course Content &amp; Teaching Practices</a:t>
            </a:r>
            <a:endParaRPr lang="en-US" dirty="0">
              <a:cs typeface="Calibri" panose="020F0502020204030204"/>
            </a:endParaRPr>
          </a:p>
          <a:p>
            <a:pPr marL="608965" indent="-456565"/>
            <a:r>
              <a:rPr lang="en-US" dirty="0">
                <a:ea typeface="+mn-lt"/>
                <a:cs typeface="+mn-lt"/>
              </a:rPr>
              <a:t>Write preliminary plan for course redesign </a:t>
            </a:r>
            <a:endParaRPr lang="en-US" dirty="0">
              <a:cs typeface="Calibri" panose="020F0502020204030204"/>
            </a:endParaRPr>
          </a:p>
          <a:p>
            <a:pPr marL="608965" indent="-456565">
              <a:buNone/>
            </a:pPr>
            <a:r>
              <a:rPr lang="en-US" b="1" dirty="0">
                <a:ea typeface="+mn-lt"/>
                <a:cs typeface="+mn-lt"/>
              </a:rPr>
              <a:t>Redesigning our Students’ Learning Journey</a:t>
            </a:r>
            <a:endParaRPr lang="en-US" dirty="0">
              <a:cs typeface="Calibri" panose="020F0502020204030204"/>
            </a:endParaRPr>
          </a:p>
          <a:p>
            <a:pPr marL="608965" indent="-456565"/>
            <a:r>
              <a:rPr lang="en-US" dirty="0">
                <a:ea typeface="+mn-lt"/>
                <a:cs typeface="+mn-lt"/>
              </a:rPr>
              <a:t>Using design thinking in course creation/beginning with the end in mind</a:t>
            </a:r>
            <a:endParaRPr lang="en-US" dirty="0">
              <a:cs typeface="Calibri" panose="020F0502020204030204"/>
            </a:endParaRPr>
          </a:p>
          <a:p>
            <a:pPr marL="608965" indent="-456565"/>
            <a:r>
              <a:rPr lang="en-US" dirty="0">
                <a:ea typeface="+mn-lt"/>
                <a:cs typeface="+mn-lt"/>
              </a:rPr>
              <a:t>Revising SLOs/Course Outline of Record (COR)</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FF04090-76E0-5041-85F4-967B5373F30D}" type="slidenum">
              <a:rPr lang="en-US" altLang="en-US" smtClean="0"/>
              <a:pPr/>
              <a:t>16</a:t>
            </a:fld>
            <a:endParaRPr lang="en-US" altLang="en-US"/>
          </a:p>
        </p:txBody>
      </p:sp>
    </p:spTree>
    <p:extLst>
      <p:ext uri="{BB962C8B-B14F-4D97-AF65-F5344CB8AC3E}">
        <p14:creationId xmlns:p14="http://schemas.microsoft.com/office/powerpoint/2010/main" val="272880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C4E9-961E-4385-A298-9596AD973A03}"/>
              </a:ext>
            </a:extLst>
          </p:cNvPr>
          <p:cNvSpPr>
            <a:spLocks noGrp="1"/>
          </p:cNvSpPr>
          <p:nvPr>
            <p:ph type="title"/>
          </p:nvPr>
        </p:nvSpPr>
        <p:spPr/>
        <p:txBody>
          <a:bodyPr anchor="ctr"/>
          <a:lstStyle/>
          <a:p>
            <a:pPr algn="ctr"/>
            <a:r>
              <a:rPr lang="en-US" b="1" dirty="0">
                <a:ea typeface="+mj-lt"/>
                <a:cs typeface="+mj-lt"/>
              </a:rPr>
              <a:t>Using Learning Outcomes Assessment to Advance Guided Pathways &amp; Equity</a:t>
            </a:r>
            <a:endParaRPr lang="en-US" dirty="0"/>
          </a:p>
        </p:txBody>
      </p:sp>
      <p:sp>
        <p:nvSpPr>
          <p:cNvPr id="3" name="Content Placeholder 2">
            <a:extLst>
              <a:ext uri="{FF2B5EF4-FFF2-40B4-BE49-F238E27FC236}">
                <a16:creationId xmlns:a16="http://schemas.microsoft.com/office/drawing/2014/main" id="{80007D7F-2AD8-4736-9B37-B2C9F693CF1B}"/>
              </a:ext>
            </a:extLst>
          </p:cNvPr>
          <p:cNvSpPr>
            <a:spLocks noGrp="1"/>
          </p:cNvSpPr>
          <p:nvPr>
            <p:ph sz="half" idx="1"/>
          </p:nvPr>
        </p:nvSpPr>
        <p:spPr>
          <a:xfrm>
            <a:off x="1277650" y="1798319"/>
            <a:ext cx="10058400" cy="4923155"/>
          </a:xfrm>
        </p:spPr>
        <p:txBody>
          <a:bodyPr vert="horz" lIns="91440" tIns="45720" rIns="91440" bIns="45720" rtlCol="0" anchor="t">
            <a:normAutofit fontScale="77500" lnSpcReduction="20000"/>
          </a:bodyPr>
          <a:lstStyle/>
          <a:p>
            <a:pPr>
              <a:lnSpc>
                <a:spcPct val="110000"/>
              </a:lnSpc>
              <a:spcBef>
                <a:spcPts val="0"/>
              </a:spcBef>
            </a:pPr>
            <a:r>
              <a:rPr lang="en-US" dirty="0">
                <a:ea typeface="+mn-lt"/>
                <a:cs typeface="+mn-lt"/>
              </a:rPr>
              <a:t>Guided Pathways promotes designing with the students’ end goal in mind, which includes fostering student learning of soft skills that build success in career and transfer—skills that are embedded in Institutional and General Education Learning Outcomes (IGELOs). Meaningful and authentic student-level data can be used for exploration of equity gaps.</a:t>
            </a:r>
            <a:endParaRPr lang="en-US" dirty="0"/>
          </a:p>
          <a:p>
            <a:pPr>
              <a:lnSpc>
                <a:spcPct val="110000"/>
              </a:lnSpc>
            </a:pPr>
            <a:r>
              <a:rPr lang="en-US" b="1" dirty="0">
                <a:ea typeface="+mn-lt"/>
                <a:cs typeface="+mn-lt"/>
              </a:rPr>
              <a:t>An institution-wide assessment led by faculty in the classroom used to consider race, class and equity, including anti-racism and intersectionality (where feasible), and explore pedagogical opportunities to enhance inclusivity in the classroom</a:t>
            </a:r>
            <a:endParaRPr lang="en-US" dirty="0"/>
          </a:p>
          <a:p>
            <a:r>
              <a:rPr lang="en-US" dirty="0">
                <a:ea typeface="+mn-lt"/>
                <a:cs typeface="+mn-lt"/>
              </a:rPr>
              <a:t>Volunteer instructors to embed</a:t>
            </a:r>
            <a:endParaRPr lang="en-US" dirty="0"/>
          </a:p>
          <a:p>
            <a:pPr marL="914400" lvl="1" indent="-457200">
              <a:lnSpc>
                <a:spcPct val="110000"/>
              </a:lnSpc>
              <a:spcBef>
                <a:spcPts val="0"/>
              </a:spcBef>
              <a:buFont typeface="+mj-lt"/>
              <a:buAutoNum type="arabicPeriod"/>
            </a:pPr>
            <a:r>
              <a:rPr lang="en-US" sz="2100" dirty="0">
                <a:ea typeface="+mn-lt"/>
                <a:cs typeface="+mn-lt"/>
              </a:rPr>
              <a:t>an IGELO in classroom instruction, </a:t>
            </a:r>
            <a:endParaRPr lang="en-US" sz="2100" dirty="0"/>
          </a:p>
          <a:p>
            <a:pPr marL="914400" lvl="1" indent="-457200">
              <a:lnSpc>
                <a:spcPct val="110000"/>
              </a:lnSpc>
              <a:spcBef>
                <a:spcPts val="0"/>
              </a:spcBef>
              <a:buFont typeface="+mj-lt"/>
              <a:buAutoNum type="arabicPeriod"/>
            </a:pPr>
            <a:r>
              <a:rPr lang="en-US" sz="2100" dirty="0">
                <a:ea typeface="+mn-lt"/>
                <a:cs typeface="+mn-lt"/>
              </a:rPr>
              <a:t>a teaching objective of COR material aligned with the IGELO, </a:t>
            </a:r>
            <a:endParaRPr lang="en-US" sz="2100" dirty="0"/>
          </a:p>
          <a:p>
            <a:pPr marL="914400" lvl="1" indent="-457200">
              <a:lnSpc>
                <a:spcPct val="110000"/>
              </a:lnSpc>
              <a:spcBef>
                <a:spcPts val="0"/>
              </a:spcBef>
              <a:buFont typeface="+mj-lt"/>
              <a:buAutoNum type="arabicPeriod"/>
            </a:pPr>
            <a:r>
              <a:rPr lang="en-US" sz="2100" dirty="0">
                <a:ea typeface="+mn-lt"/>
                <a:cs typeface="+mn-lt"/>
              </a:rPr>
              <a:t>a universal rubric aligned with the IGELO, </a:t>
            </a:r>
            <a:endParaRPr lang="en-US" sz="2100" dirty="0"/>
          </a:p>
          <a:p>
            <a:pPr marL="914400" lvl="1" indent="-457200">
              <a:lnSpc>
                <a:spcPct val="110000"/>
              </a:lnSpc>
              <a:spcBef>
                <a:spcPts val="0"/>
              </a:spcBef>
              <a:buFont typeface="+mj-lt"/>
              <a:buAutoNum type="arabicPeriod"/>
            </a:pPr>
            <a:r>
              <a:rPr lang="en-US" sz="2100" dirty="0">
                <a:ea typeface="+mn-lt"/>
                <a:cs typeface="+mn-lt"/>
              </a:rPr>
              <a:t>an assignment that carries weight for the grade, and</a:t>
            </a:r>
            <a:endParaRPr lang="en-US" sz="2100" dirty="0"/>
          </a:p>
          <a:p>
            <a:pPr marL="914400" lvl="1" indent="-457200">
              <a:lnSpc>
                <a:spcPct val="110000"/>
              </a:lnSpc>
              <a:spcBef>
                <a:spcPts val="0"/>
              </a:spcBef>
              <a:buFont typeface="+mj-lt"/>
              <a:buAutoNum type="arabicPeriod"/>
            </a:pPr>
            <a:r>
              <a:rPr lang="en-US" sz="2100" dirty="0">
                <a:ea typeface="+mn-lt"/>
                <a:cs typeface="+mn-lt"/>
              </a:rPr>
              <a:t>an authentic assessment for the IGELO</a:t>
            </a:r>
            <a:r>
              <a:rPr lang="en-US" dirty="0">
                <a:ea typeface="+mn-lt"/>
                <a:cs typeface="+mn-lt"/>
              </a:rPr>
              <a:t>.</a:t>
            </a:r>
            <a:endParaRPr lang="en-US" dirty="0"/>
          </a:p>
          <a:p>
            <a:pPr>
              <a:lnSpc>
                <a:spcPct val="110000"/>
              </a:lnSpc>
            </a:pPr>
            <a:r>
              <a:rPr lang="en-US" dirty="0">
                <a:ea typeface="+mn-lt"/>
                <a:cs typeface="+mn-lt"/>
              </a:rPr>
              <a:t>With annual analysis of IGELO data, the college can work with specific faculty on their action plans to address any gaps that emerge. The guidance may be informed by the meta-major teams, industry and program alignment, equity, and improvements ascertained by data coaches</a:t>
            </a:r>
            <a:endParaRPr lang="en-US" dirty="0"/>
          </a:p>
        </p:txBody>
      </p:sp>
      <p:sp>
        <p:nvSpPr>
          <p:cNvPr id="4" name="Slide Number Placeholder 3"/>
          <p:cNvSpPr>
            <a:spLocks noGrp="1"/>
          </p:cNvSpPr>
          <p:nvPr>
            <p:ph type="sldNum" sz="quarter" idx="10"/>
          </p:nvPr>
        </p:nvSpPr>
        <p:spPr/>
        <p:txBody>
          <a:bodyPr/>
          <a:lstStyle/>
          <a:p>
            <a:fld id="{7FF04090-76E0-5041-85F4-967B5373F30D}" type="slidenum">
              <a:rPr lang="en-US" altLang="en-US" smtClean="0"/>
              <a:pPr/>
              <a:t>17</a:t>
            </a:fld>
            <a:endParaRPr lang="en-US" altLang="en-US"/>
          </a:p>
        </p:txBody>
      </p:sp>
    </p:spTree>
    <p:extLst>
      <p:ext uri="{BB962C8B-B14F-4D97-AF65-F5344CB8AC3E}">
        <p14:creationId xmlns:p14="http://schemas.microsoft.com/office/powerpoint/2010/main" val="408235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64B5D-40B5-0F43-A57F-6962146B8E8F}"/>
              </a:ext>
            </a:extLst>
          </p:cNvPr>
          <p:cNvSpPr>
            <a:spLocks noGrp="1"/>
          </p:cNvSpPr>
          <p:nvPr>
            <p:ph type="title"/>
          </p:nvPr>
        </p:nvSpPr>
        <p:spPr>
          <a:xfrm>
            <a:off x="247135" y="1335091"/>
            <a:ext cx="3583461" cy="1611995"/>
          </a:xfrm>
        </p:spPr>
        <p:txBody>
          <a:bodyPr wrap="square" anchor="b">
            <a:normAutofit/>
          </a:bodyPr>
          <a:lstStyle/>
          <a:p>
            <a:r>
              <a:rPr lang="en-US" dirty="0"/>
              <a:t>Q&amp;A</a:t>
            </a:r>
          </a:p>
        </p:txBody>
      </p:sp>
      <p:sp>
        <p:nvSpPr>
          <p:cNvPr id="5" name="Text Placeholder 4">
            <a:extLst>
              <a:ext uri="{FF2B5EF4-FFF2-40B4-BE49-F238E27FC236}">
                <a16:creationId xmlns:a16="http://schemas.microsoft.com/office/drawing/2014/main" id="{6BC3135C-7AA4-AE44-8989-FC3C614800D5}"/>
              </a:ext>
            </a:extLst>
          </p:cNvPr>
          <p:cNvSpPr>
            <a:spLocks noGrp="1"/>
          </p:cNvSpPr>
          <p:nvPr>
            <p:ph type="body" sz="half" idx="2"/>
          </p:nvPr>
        </p:nvSpPr>
        <p:spPr>
          <a:xfrm>
            <a:off x="247135" y="2947086"/>
            <a:ext cx="3583461" cy="2575824"/>
          </a:xfrm>
        </p:spPr>
        <p:txBody>
          <a:bodyPr wrap="square" anchor="t">
            <a:normAutofit/>
          </a:bodyPr>
          <a:lstStyle/>
          <a:p>
            <a:r>
              <a:rPr lang="en-US" dirty="0"/>
              <a:t>Thank you for joining us! </a:t>
            </a:r>
          </a:p>
          <a:p>
            <a:r>
              <a:rPr lang="en-US" dirty="0"/>
              <a:t>Please use raise hand for questions, or type in chat.</a:t>
            </a:r>
          </a:p>
        </p:txBody>
      </p:sp>
      <p:pic>
        <p:nvPicPr>
          <p:cNvPr id="1026" name="Picture 2" descr="an image of raised hands and question marks">
            <a:extLst>
              <a:ext uri="{FF2B5EF4-FFF2-40B4-BE49-F238E27FC236}">
                <a16:creationId xmlns:a16="http://schemas.microsoft.com/office/drawing/2014/main" id="{D49AE458-C715-7740-952C-C6431DC2F641}"/>
              </a:ext>
              <a:ext uri="{C183D7F6-B498-43B3-948B-1728B52AA6E4}">
                <adec:decorative xmlns:adec="http://schemas.microsoft.com/office/drawing/2017/decorative" val="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60759" y="1717465"/>
            <a:ext cx="6672648" cy="3881029"/>
          </a:xfrm>
          <a:prstGeom prst="rect">
            <a:avLst/>
          </a:prstGeom>
          <a:solidFill>
            <a:srgbClr val="FFFFFF"/>
          </a:solidFill>
        </p:spPr>
      </p:pic>
      <p:sp>
        <p:nvSpPr>
          <p:cNvPr id="2" name="Slide Number Placeholder 1"/>
          <p:cNvSpPr>
            <a:spLocks noGrp="1"/>
          </p:cNvSpPr>
          <p:nvPr>
            <p:ph type="sldNum" sz="quarter" idx="10"/>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53896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01A8-B45E-0349-9248-B5A3C35A2C78}"/>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60F6FE19-ECDF-3F47-9DC7-CC9EA6771275}"/>
              </a:ext>
            </a:extLst>
          </p:cNvPr>
          <p:cNvSpPr>
            <a:spLocks noGrp="1"/>
          </p:cNvSpPr>
          <p:nvPr>
            <p:ph sz="half" idx="1"/>
          </p:nvPr>
        </p:nvSpPr>
        <p:spPr>
          <a:xfrm>
            <a:off x="1277650" y="1420586"/>
            <a:ext cx="10058400" cy="4797334"/>
          </a:xfrm>
        </p:spPr>
        <p:txBody>
          <a:bodyPr vert="horz" lIns="91440" tIns="45720" rIns="91440" bIns="45720" rtlCol="0" anchor="t">
            <a:normAutofit/>
          </a:bodyPr>
          <a:lstStyle/>
          <a:p>
            <a:r>
              <a:rPr lang="en-US" dirty="0"/>
              <a:t>Email questions and requests to </a:t>
            </a:r>
            <a:r>
              <a:rPr lang="en-US" dirty="0">
                <a:hlinkClick r:id="rId3" tooltip="Contact ASCCC"/>
              </a:rPr>
              <a:t>info@asccc.org</a:t>
            </a:r>
            <a:endParaRPr lang="en-US" dirty="0"/>
          </a:p>
          <a:p>
            <a:r>
              <a:rPr lang="en-US" dirty="0"/>
              <a:t>Guided Pathways Resources: </a:t>
            </a:r>
            <a:r>
              <a:rPr lang="en-US" dirty="0">
                <a:hlinkClick r:id="rId4" tooltip="ASCCC Guided Pathways"/>
              </a:rPr>
              <a:t>https://asccc.org/guided-pathways</a:t>
            </a:r>
            <a:endParaRPr lang="en-US" dirty="0"/>
          </a:p>
          <a:p>
            <a:r>
              <a:rPr lang="en-US" dirty="0"/>
              <a:t>ASCCC Online Handbook for Guided Pathways (Canvas Login required): </a:t>
            </a:r>
            <a:r>
              <a:rPr lang="en-US" dirty="0">
                <a:hlinkClick r:id="rId5" tooltip="ASCCC Guided Pathways Handbook on Canvas"/>
              </a:rPr>
              <a:t>https://ccconlineed.instructure.com/courses/2634</a:t>
            </a:r>
            <a:endParaRPr lang="en-US" dirty="0"/>
          </a:p>
          <a:p>
            <a:r>
              <a:rPr lang="en-US" dirty="0">
                <a:ea typeface="+mn-lt"/>
                <a:cs typeface="+mn-lt"/>
                <a:hlinkClick r:id="rId6"/>
              </a:rPr>
              <a:t>Ensuring Learning Mini-Paper available in Canvas</a:t>
            </a:r>
            <a:endParaRPr lang="en-US" dirty="0">
              <a:ea typeface="+mn-lt"/>
              <a:cs typeface="+mn-lt"/>
            </a:endParaRPr>
          </a:p>
          <a:p>
            <a:r>
              <a:rPr lang="en-US" dirty="0">
                <a:ea typeface="+mn-lt"/>
                <a:cs typeface="+mn-lt"/>
              </a:rPr>
              <a:t>Using Data to Ensure Learning </a:t>
            </a:r>
            <a:r>
              <a:rPr lang="en-US" dirty="0">
                <a:ea typeface="+mn-lt"/>
                <a:cs typeface="+mn-lt"/>
                <a:hlinkClick r:id="rId7"/>
              </a:rPr>
              <a:t>Webinar</a:t>
            </a:r>
            <a:endParaRPr lang="en-US" dirty="0">
              <a:ea typeface="+mn-lt"/>
              <a:cs typeface="+mn-lt"/>
            </a:endParaRPr>
          </a:p>
          <a:p>
            <a:r>
              <a:rPr lang="en-US" dirty="0">
                <a:ea typeface="+mn-lt"/>
                <a:cs typeface="+mn-lt"/>
                <a:hlinkClick r:id="rId8"/>
              </a:rPr>
              <a:t>The Course Outline of Record: A Curriculum Reference Guide Revisited </a:t>
            </a:r>
            <a:endParaRPr lang="en-US" dirty="0">
              <a:cs typeface="Calibri"/>
            </a:endParaRPr>
          </a:p>
          <a:p>
            <a:r>
              <a:rPr lang="en-US" dirty="0">
                <a:ea typeface="+mn-lt"/>
                <a:cs typeface="+mn-lt"/>
                <a:hlinkClick r:id="rId9"/>
              </a:rPr>
              <a:t>Culturally Responsive &amp; Inclusive Curriculum Resources: Creating Culturally Responsive Curriculum</a:t>
            </a:r>
            <a:endParaRPr lang="en-US" dirty="0"/>
          </a:p>
          <a:p>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CDD12391-C3DF-534E-A27B-B648B260E9CC}"/>
              </a:ext>
            </a:extLst>
          </p:cNvPr>
          <p:cNvSpPr>
            <a:spLocks noGrp="1"/>
          </p:cNvSpPr>
          <p:nvPr>
            <p:ph type="sldNum" sz="quarter" idx="10"/>
          </p:nvPr>
        </p:nvSpPr>
        <p:spPr/>
        <p:txBody>
          <a:bodyPr/>
          <a:lstStyle/>
          <a:p>
            <a:fld id="{7FF04090-76E0-5041-85F4-967B5373F30D}" type="slidenum">
              <a:rPr lang="en-US" altLang="en-US" smtClean="0"/>
              <a:pPr/>
              <a:t>19</a:t>
            </a:fld>
            <a:endParaRPr lang="en-US" altLang="en-US"/>
          </a:p>
        </p:txBody>
      </p:sp>
    </p:spTree>
    <p:extLst>
      <p:ext uri="{BB962C8B-B14F-4D97-AF65-F5344CB8AC3E}">
        <p14:creationId xmlns:p14="http://schemas.microsoft.com/office/powerpoint/2010/main" val="2811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2E5D-754D-4B3F-96EE-33BC00B5A359}"/>
              </a:ext>
            </a:extLst>
          </p:cNvPr>
          <p:cNvSpPr>
            <a:spLocks noGrp="1"/>
          </p:cNvSpPr>
          <p:nvPr>
            <p:ph type="title"/>
          </p:nvPr>
        </p:nvSpPr>
        <p:spPr/>
        <p:txBody>
          <a:bodyPr anchor="ctr"/>
          <a:lstStyle/>
          <a:p>
            <a:pPr algn="ctr"/>
            <a:r>
              <a:rPr lang="en-US" b="1" dirty="0">
                <a:cs typeface="Calibri Light"/>
              </a:rPr>
              <a:t>Session Description</a:t>
            </a:r>
            <a:endParaRPr lang="en-US" b="1" dirty="0"/>
          </a:p>
        </p:txBody>
      </p:sp>
      <p:sp>
        <p:nvSpPr>
          <p:cNvPr id="3" name="Content Placeholder 2">
            <a:extLst>
              <a:ext uri="{FF2B5EF4-FFF2-40B4-BE49-F238E27FC236}">
                <a16:creationId xmlns:a16="http://schemas.microsoft.com/office/drawing/2014/main" id="{D6AE283C-4C9E-4D6F-816C-48FA0EC00B34}"/>
              </a:ext>
            </a:extLst>
          </p:cNvPr>
          <p:cNvSpPr>
            <a:spLocks noGrp="1"/>
          </p:cNvSpPr>
          <p:nvPr>
            <p:ph sz="half" idx="1"/>
          </p:nvPr>
        </p:nvSpPr>
        <p:spPr/>
        <p:txBody>
          <a:bodyPr vert="horz" lIns="91440" tIns="45720" rIns="91440" bIns="45720" rtlCol="0" anchor="t">
            <a:normAutofit/>
          </a:bodyPr>
          <a:lstStyle/>
          <a:p>
            <a:pPr marL="0" indent="0">
              <a:buNone/>
            </a:pPr>
            <a:r>
              <a:rPr lang="en-US" dirty="0">
                <a:ea typeface="+mn-lt"/>
                <a:cs typeface="+mn-lt"/>
              </a:rPr>
              <a:t>How do we know students are learning? And if they are not learning, or if outcomes are inequitable, how do we improve? In this breakout, participants will discuss the fourth pillar of the Guided Pathways framework, Ensure Learning, and its focus on using meaningful data about student learning (such as data analysis, student input, and outcomes assessment) to guide the strategies of the other pillars and re/design curriculum and instruction to be culturally responsive, equitable, and meet students’ goals.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FF04090-76E0-5041-85F4-967B5373F30D}" type="slidenum">
              <a:rPr lang="en-US" altLang="en-US" smtClean="0"/>
              <a:pPr/>
              <a:t>2</a:t>
            </a:fld>
            <a:endParaRPr lang="en-US" altLang="en-US"/>
          </a:p>
        </p:txBody>
      </p:sp>
    </p:spTree>
    <p:extLst>
      <p:ext uri="{BB962C8B-B14F-4D97-AF65-F5344CB8AC3E}">
        <p14:creationId xmlns:p14="http://schemas.microsoft.com/office/powerpoint/2010/main" val="217816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73E2-BD41-1243-AB56-5EB9E73FC26D}"/>
              </a:ext>
            </a:extLst>
          </p:cNvPr>
          <p:cNvSpPr>
            <a:spLocks noGrp="1"/>
          </p:cNvSpPr>
          <p:nvPr>
            <p:ph type="title"/>
          </p:nvPr>
        </p:nvSpPr>
        <p:spPr/>
        <p:txBody>
          <a:bodyPr anchor="ctr"/>
          <a:lstStyle/>
          <a:p>
            <a:pPr algn="ctr"/>
            <a:r>
              <a:rPr lang="en-US" b="1" dirty="0"/>
              <a:t>A Brief Overview of Guided Pathways</a:t>
            </a:r>
            <a:endParaRPr lang="en-US" dirty="0"/>
          </a:p>
        </p:txBody>
      </p:sp>
      <p:pic>
        <p:nvPicPr>
          <p:cNvPr id="6" name="Content Placeholder 5" descr="An image of four pillars holding up a roof. Text on each pillar reads: 1. Clarify the Path, 2. Enter the Path, 3. Stay on the Path, 4. Ensure Learning.">
            <a:extLst>
              <a:ext uri="{FF2B5EF4-FFF2-40B4-BE49-F238E27FC236}">
                <a16:creationId xmlns:a16="http://schemas.microsoft.com/office/drawing/2014/main" id="{E2EB2795-A1DE-6A4A-B93B-660D3A74C7F8}"/>
              </a:ext>
            </a:extLst>
          </p:cNvPr>
          <p:cNvPicPr>
            <a:picLocks noGrp="1" noChangeAspect="1"/>
          </p:cNvPicPr>
          <p:nvPr>
            <p:ph sz="half" idx="1"/>
          </p:nvPr>
        </p:nvPicPr>
        <p:blipFill>
          <a:blip r:embed="rId3"/>
          <a:stretch>
            <a:fillRect/>
          </a:stretch>
        </p:blipFill>
        <p:spPr>
          <a:xfrm>
            <a:off x="1832337" y="1784350"/>
            <a:ext cx="5034828" cy="4419600"/>
          </a:xfrm>
          <a:prstGeom prst="rect">
            <a:avLst/>
          </a:prstGeom>
        </p:spPr>
      </p:pic>
      <p:sp>
        <p:nvSpPr>
          <p:cNvPr id="5" name="Slide Number Placeholder 4">
            <a:extLst>
              <a:ext uri="{FF2B5EF4-FFF2-40B4-BE49-F238E27FC236}">
                <a16:creationId xmlns:a16="http://schemas.microsoft.com/office/drawing/2014/main" id="{F14296F4-A301-6D42-80E8-BACDB280E6A8}"/>
              </a:ext>
            </a:extLst>
          </p:cNvPr>
          <p:cNvSpPr>
            <a:spLocks noGrp="1"/>
          </p:cNvSpPr>
          <p:nvPr>
            <p:ph type="sldNum" sz="quarter" idx="10"/>
          </p:nvPr>
        </p:nvSpPr>
        <p:spPr/>
        <p:txBody>
          <a:bodyPr/>
          <a:lstStyle/>
          <a:p>
            <a:fld id="{CF6FE07E-9B1C-E448-BFE0-588986D98241}" type="slidenum">
              <a:rPr lang="en-US" altLang="en-US" smtClean="0"/>
              <a:pPr/>
              <a:t>3</a:t>
            </a:fld>
            <a:endParaRPr lang="en-US" altLang="en-US"/>
          </a:p>
        </p:txBody>
      </p:sp>
      <p:pic>
        <p:nvPicPr>
          <p:cNvPr id="7" name="Picture 2" descr="An image describing the four pillars of Guided Pathways. ">
            <a:extLst>
              <a:ext uri="{FF2B5EF4-FFF2-40B4-BE49-F238E27FC236}">
                <a16:creationId xmlns:a16="http://schemas.microsoft.com/office/drawing/2014/main" id="{60844F75-20CF-AB47-8C6C-7FC04F703B5E}"/>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bwMode="auto">
          <a:xfrm>
            <a:off x="7242175" y="2133600"/>
            <a:ext cx="4949825" cy="3149600"/>
          </a:xfrm>
          <a:prstGeom prst="rect">
            <a:avLst/>
          </a:prstGeom>
          <a:solidFill>
            <a:srgbClr val="FFFFFF"/>
          </a:solidFill>
        </p:spPr>
      </p:pic>
    </p:spTree>
    <p:extLst>
      <p:ext uri="{BB962C8B-B14F-4D97-AF65-F5344CB8AC3E}">
        <p14:creationId xmlns:p14="http://schemas.microsoft.com/office/powerpoint/2010/main" val="212819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8809E2-B292-7F41-8A55-49871D53D9DF}"/>
              </a:ext>
            </a:extLst>
          </p:cNvPr>
          <p:cNvSpPr>
            <a:spLocks noGrp="1"/>
          </p:cNvSpPr>
          <p:nvPr>
            <p:ph type="sldNum" sz="quarter" idx="10"/>
          </p:nvPr>
        </p:nvSpPr>
        <p:spPr>
          <a:xfrm>
            <a:off x="10437813" y="6356350"/>
            <a:ext cx="915987" cy="365125"/>
          </a:xfrm>
        </p:spPr>
        <p:txBody>
          <a:bodyPr/>
          <a:lstStyle/>
          <a:p>
            <a:fld id="{7FF04090-76E0-5041-85F4-967B5373F30D}" type="slidenum">
              <a:rPr lang="en-US" altLang="en-US" smtClean="0"/>
              <a:pPr/>
              <a:t>4</a:t>
            </a:fld>
            <a:endParaRPr lang="en-US" altLang="en-US"/>
          </a:p>
        </p:txBody>
      </p:sp>
      <p:sp>
        <p:nvSpPr>
          <p:cNvPr id="3" name="Content Placeholder 2">
            <a:extLst>
              <a:ext uri="{FF2B5EF4-FFF2-40B4-BE49-F238E27FC236}">
                <a16:creationId xmlns:a16="http://schemas.microsoft.com/office/drawing/2014/main" id="{1340CDC8-014F-4A44-B051-DFA7F5407968}"/>
              </a:ext>
            </a:extLst>
          </p:cNvPr>
          <p:cNvSpPr>
            <a:spLocks noGrp="1"/>
          </p:cNvSpPr>
          <p:nvPr>
            <p:ph sz="half" idx="1"/>
          </p:nvPr>
        </p:nvSpPr>
        <p:spPr>
          <a:xfrm>
            <a:off x="6840619" y="4160928"/>
            <a:ext cx="3902220" cy="1508018"/>
          </a:xfrm>
        </p:spPr>
        <p:txBody>
          <a:bodyPr/>
          <a:lstStyle/>
          <a:p>
            <a:pPr marL="0" indent="0" algn="ctr">
              <a:buNone/>
            </a:pPr>
            <a:r>
              <a:rPr lang="en-US" b="1">
                <a:solidFill>
                  <a:srgbClr val="008A6A"/>
                </a:solidFill>
              </a:rPr>
              <a:t>An ASCCC visualization of Guided Pathways</a:t>
            </a:r>
          </a:p>
        </p:txBody>
      </p:sp>
      <p:pic>
        <p:nvPicPr>
          <p:cNvPr id="9" name="Content Placeholder 3" descr="The logo for ASCCC Guided Pathways">
            <a:extLst>
              <a:ext uri="{FF2B5EF4-FFF2-40B4-BE49-F238E27FC236}">
                <a16:creationId xmlns:a16="http://schemas.microsoft.com/office/drawing/2014/main" id="{D45197AB-6ABF-A04B-8912-AF886827111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6904803" y="2108881"/>
            <a:ext cx="3792621" cy="17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descr="An image of nested circles. From the inner to the outer circle, the text reads: Clear Pathways and Programs, Academic and Student Support, Guided Exploration and Progression, Teaching and Learning.">
            <a:extLst>
              <a:ext uri="{FF2B5EF4-FFF2-40B4-BE49-F238E27FC236}">
                <a16:creationId xmlns:a16="http://schemas.microsoft.com/office/drawing/2014/main" id="{4E156123-625D-874D-BD2B-2AC6188B3099}"/>
              </a:ext>
            </a:extLst>
          </p:cNvPr>
          <p:cNvGrpSpPr/>
          <p:nvPr/>
        </p:nvGrpSpPr>
        <p:grpSpPr>
          <a:xfrm>
            <a:off x="1528439" y="1427648"/>
            <a:ext cx="4840924" cy="4712555"/>
            <a:chOff x="181449" y="-38859"/>
            <a:chExt cx="4840924" cy="4712555"/>
          </a:xfrm>
          <a:scene3d>
            <a:camera prst="orthographicFront">
              <a:rot lat="0" lon="0" rev="0"/>
            </a:camera>
            <a:lightRig rig="contrasting" dir="t">
              <a:rot lat="0" lon="0" rev="1200000"/>
            </a:lightRig>
          </a:scene3d>
        </p:grpSpPr>
        <p:sp>
          <p:nvSpPr>
            <p:cNvPr id="11" name="Oval 10">
              <a:extLst>
                <a:ext uri="{FF2B5EF4-FFF2-40B4-BE49-F238E27FC236}">
                  <a16:creationId xmlns:a16="http://schemas.microsoft.com/office/drawing/2014/main" id="{17FC9353-EA71-E84B-A506-446E20985991}"/>
                </a:ext>
              </a:extLst>
            </p:cNvPr>
            <p:cNvSpPr/>
            <p:nvPr/>
          </p:nvSpPr>
          <p:spPr>
            <a:xfrm>
              <a:off x="181449" y="-38859"/>
              <a:ext cx="4840924" cy="471255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F5BC3FE8-D696-644A-9DF4-429CB2DA2B37}"/>
                </a:ext>
              </a:extLst>
            </p:cNvPr>
            <p:cNvSpPr txBox="1"/>
            <p:nvPr/>
          </p:nvSpPr>
          <p:spPr>
            <a:xfrm>
              <a:off x="1925150" y="196768"/>
              <a:ext cx="1353522" cy="7068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Teaching and Learning</a:t>
              </a:r>
            </a:p>
          </p:txBody>
        </p:sp>
      </p:grpSp>
      <p:grpSp>
        <p:nvGrpSpPr>
          <p:cNvPr id="13" name="Group 12" title="Guided Exploration and Progression">
            <a:extLst>
              <a:ext uri="{FF2B5EF4-FFF2-40B4-BE49-F238E27FC236}">
                <a16:creationId xmlns:a16="http://schemas.microsoft.com/office/drawing/2014/main" id="{75E23765-3A6A-9149-878C-29C186BBBA3A}"/>
              </a:ext>
              <a:ext uri="{C183D7F6-B498-43B3-948B-1728B52AA6E4}">
                <adec:decorative xmlns:adec="http://schemas.microsoft.com/office/drawing/2017/decorative" val="1"/>
              </a:ext>
            </a:extLst>
          </p:cNvPr>
          <p:cNvGrpSpPr/>
          <p:nvPr/>
        </p:nvGrpSpPr>
        <p:grpSpPr>
          <a:xfrm>
            <a:off x="2063879" y="2292438"/>
            <a:ext cx="3770044" cy="3925482"/>
            <a:chOff x="716889" y="825931"/>
            <a:chExt cx="3770044" cy="3925482"/>
          </a:xfrm>
          <a:scene3d>
            <a:camera prst="orthographicFront">
              <a:rot lat="0" lon="0" rev="0"/>
            </a:camera>
            <a:lightRig rig="contrasting" dir="t">
              <a:rot lat="0" lon="0" rev="1200000"/>
            </a:lightRig>
          </a:scene3d>
        </p:grpSpPr>
        <p:sp>
          <p:nvSpPr>
            <p:cNvPr id="14" name="Oval 13">
              <a:extLst>
                <a:ext uri="{FF2B5EF4-FFF2-40B4-BE49-F238E27FC236}">
                  <a16:creationId xmlns:a16="http://schemas.microsoft.com/office/drawing/2014/main" id="{F4A6578F-BACB-F146-93E9-BD94F1BB8178}"/>
                </a:ext>
              </a:extLst>
            </p:cNvPr>
            <p:cNvSpPr/>
            <p:nvPr/>
          </p:nvSpPr>
          <p:spPr>
            <a:xfrm>
              <a:off x="716889" y="825931"/>
              <a:ext cx="3770044" cy="392548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157531"/>
                <a:satOff val="-4239"/>
                <a:lumOff val="9567"/>
                <a:alphaOff val="0"/>
              </a:schemeClr>
            </a:fillRef>
            <a:effectRef idx="2">
              <a:schemeClr val="accent1">
                <a:shade val="80000"/>
                <a:hueOff val="157531"/>
                <a:satOff val="-4239"/>
                <a:lumOff val="9567"/>
                <a:alphaOff val="0"/>
              </a:schemeClr>
            </a:effectRef>
            <a:fontRef idx="minor">
              <a:schemeClr val="lt1"/>
            </a:fontRef>
          </p:style>
        </p:sp>
        <p:sp>
          <p:nvSpPr>
            <p:cNvPr id="15" name="Oval 6">
              <a:extLst>
                <a:ext uri="{FF2B5EF4-FFF2-40B4-BE49-F238E27FC236}">
                  <a16:creationId xmlns:a16="http://schemas.microsoft.com/office/drawing/2014/main" id="{360FE30D-A973-3241-BE4B-2931FB886064}"/>
                </a:ext>
              </a:extLst>
            </p:cNvPr>
            <p:cNvSpPr txBox="1"/>
            <p:nvPr/>
          </p:nvSpPr>
          <p:spPr>
            <a:xfrm>
              <a:off x="1943096" y="1061460"/>
              <a:ext cx="1317630" cy="706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Guided Exploration and Progression</a:t>
              </a:r>
            </a:p>
          </p:txBody>
        </p:sp>
      </p:grpSp>
      <p:grpSp>
        <p:nvGrpSpPr>
          <p:cNvPr id="16" name="Group 15" title="Academic and Support Programs">
            <a:extLst>
              <a:ext uri="{FF2B5EF4-FFF2-40B4-BE49-F238E27FC236}">
                <a16:creationId xmlns:a16="http://schemas.microsoft.com/office/drawing/2014/main" id="{A16322FF-6EC1-0942-B734-616584B52960}"/>
              </a:ext>
              <a:ext uri="{C183D7F6-B498-43B3-948B-1728B52AA6E4}">
                <adec:decorative xmlns:adec="http://schemas.microsoft.com/office/drawing/2017/decorative" val="1"/>
              </a:ext>
            </a:extLst>
          </p:cNvPr>
          <p:cNvGrpSpPr/>
          <p:nvPr/>
        </p:nvGrpSpPr>
        <p:grpSpPr>
          <a:xfrm>
            <a:off x="2535135" y="3312669"/>
            <a:ext cx="2827533" cy="2827533"/>
            <a:chOff x="1188145" y="1846162"/>
            <a:chExt cx="2827533" cy="2827533"/>
          </a:xfrm>
          <a:scene3d>
            <a:camera prst="orthographicFront">
              <a:rot lat="0" lon="0" rev="0"/>
            </a:camera>
            <a:lightRig rig="contrasting" dir="t">
              <a:rot lat="0" lon="0" rev="1200000"/>
            </a:lightRig>
          </a:scene3d>
        </p:grpSpPr>
        <p:sp>
          <p:nvSpPr>
            <p:cNvPr id="17" name="Oval 16">
              <a:extLst>
                <a:ext uri="{FF2B5EF4-FFF2-40B4-BE49-F238E27FC236}">
                  <a16:creationId xmlns:a16="http://schemas.microsoft.com/office/drawing/2014/main" id="{A62A9055-6951-9D4F-96BC-C45DC4787612}"/>
                </a:ext>
              </a:extLst>
            </p:cNvPr>
            <p:cNvSpPr/>
            <p:nvPr/>
          </p:nvSpPr>
          <p:spPr>
            <a:xfrm>
              <a:off x="1188145" y="1846162"/>
              <a:ext cx="2827533" cy="2827533"/>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315062"/>
                <a:satOff val="-8478"/>
                <a:lumOff val="19134"/>
                <a:alphaOff val="0"/>
              </a:schemeClr>
            </a:fillRef>
            <a:effectRef idx="2">
              <a:schemeClr val="accent1">
                <a:shade val="80000"/>
                <a:hueOff val="315062"/>
                <a:satOff val="-8478"/>
                <a:lumOff val="19134"/>
                <a:alphaOff val="0"/>
              </a:schemeClr>
            </a:effectRef>
            <a:fontRef idx="minor">
              <a:schemeClr val="lt1"/>
            </a:fontRef>
          </p:style>
        </p:sp>
        <p:sp>
          <p:nvSpPr>
            <p:cNvPr id="18" name="Oval 8">
              <a:extLst>
                <a:ext uri="{FF2B5EF4-FFF2-40B4-BE49-F238E27FC236}">
                  <a16:creationId xmlns:a16="http://schemas.microsoft.com/office/drawing/2014/main" id="{F138E712-F707-7D42-A6F7-0E048A076107}"/>
                </a:ext>
              </a:extLst>
            </p:cNvPr>
            <p:cNvSpPr txBox="1"/>
            <p:nvPr/>
          </p:nvSpPr>
          <p:spPr>
            <a:xfrm>
              <a:off x="1943096" y="2058227"/>
              <a:ext cx="1317630" cy="6361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Academic and Student Support</a:t>
              </a:r>
            </a:p>
          </p:txBody>
        </p:sp>
      </p:grpSp>
      <p:grpSp>
        <p:nvGrpSpPr>
          <p:cNvPr id="19" name="Group 18" title="Clear Pathways and Programs">
            <a:extLst>
              <a:ext uri="{FF2B5EF4-FFF2-40B4-BE49-F238E27FC236}">
                <a16:creationId xmlns:a16="http://schemas.microsoft.com/office/drawing/2014/main" id="{A2306512-A619-8D43-BF05-CB953BC0E5DE}"/>
              </a:ext>
              <a:ext uri="{C183D7F6-B498-43B3-948B-1728B52AA6E4}">
                <adec:decorative xmlns:adec="http://schemas.microsoft.com/office/drawing/2017/decorative" val="1"/>
              </a:ext>
            </a:extLst>
          </p:cNvPr>
          <p:cNvGrpSpPr/>
          <p:nvPr/>
        </p:nvGrpSpPr>
        <p:grpSpPr>
          <a:xfrm>
            <a:off x="3006391" y="4255180"/>
            <a:ext cx="1885022" cy="1885022"/>
            <a:chOff x="1659401" y="2788673"/>
            <a:chExt cx="1885022" cy="1885022"/>
          </a:xfrm>
          <a:scene3d>
            <a:camera prst="orthographicFront">
              <a:rot lat="0" lon="0" rev="0"/>
            </a:camera>
            <a:lightRig rig="contrasting" dir="t">
              <a:rot lat="0" lon="0" rev="1200000"/>
            </a:lightRig>
          </a:scene3d>
        </p:grpSpPr>
        <p:sp>
          <p:nvSpPr>
            <p:cNvPr id="20" name="Oval 19">
              <a:extLst>
                <a:ext uri="{FF2B5EF4-FFF2-40B4-BE49-F238E27FC236}">
                  <a16:creationId xmlns:a16="http://schemas.microsoft.com/office/drawing/2014/main" id="{3C92E46D-E7CE-584B-A2C1-635C5818CFCD}"/>
                </a:ext>
              </a:extLst>
            </p:cNvPr>
            <p:cNvSpPr/>
            <p:nvPr/>
          </p:nvSpPr>
          <p:spPr>
            <a:xfrm>
              <a:off x="1659401" y="2788673"/>
              <a:ext cx="1885022" cy="188502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472593"/>
                <a:satOff val="-12717"/>
                <a:lumOff val="28701"/>
                <a:alphaOff val="0"/>
              </a:schemeClr>
            </a:fillRef>
            <a:effectRef idx="2">
              <a:schemeClr val="accent1">
                <a:shade val="80000"/>
                <a:hueOff val="472593"/>
                <a:satOff val="-12717"/>
                <a:lumOff val="28701"/>
                <a:alphaOff val="0"/>
              </a:schemeClr>
            </a:effectRef>
            <a:fontRef idx="minor">
              <a:schemeClr val="lt1"/>
            </a:fontRef>
          </p:style>
        </p:sp>
        <p:sp>
          <p:nvSpPr>
            <p:cNvPr id="21" name="Oval 10">
              <a:extLst>
                <a:ext uri="{FF2B5EF4-FFF2-40B4-BE49-F238E27FC236}">
                  <a16:creationId xmlns:a16="http://schemas.microsoft.com/office/drawing/2014/main" id="{0271CBF2-D18E-4845-9FCC-864B1E84B9D5}"/>
                </a:ext>
              </a:extLst>
            </p:cNvPr>
            <p:cNvSpPr txBox="1"/>
            <p:nvPr/>
          </p:nvSpPr>
          <p:spPr>
            <a:xfrm>
              <a:off x="1935456" y="3259928"/>
              <a:ext cx="1332911" cy="942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Clear Pathways and Programs</a:t>
              </a:r>
            </a:p>
          </p:txBody>
        </p:sp>
      </p:grpSp>
      <p:sp>
        <p:nvSpPr>
          <p:cNvPr id="2" name="Title 1">
            <a:extLst>
              <a:ext uri="{FF2B5EF4-FFF2-40B4-BE49-F238E27FC236}">
                <a16:creationId xmlns:a16="http://schemas.microsoft.com/office/drawing/2014/main" id="{9FF204ED-6E4A-EE46-AF75-3D2429930407}"/>
              </a:ext>
            </a:extLst>
          </p:cNvPr>
          <p:cNvSpPr>
            <a:spLocks noGrp="1"/>
          </p:cNvSpPr>
          <p:nvPr>
            <p:ph type="title"/>
          </p:nvPr>
        </p:nvSpPr>
        <p:spPr/>
        <p:txBody>
          <a:bodyPr anchor="ctr"/>
          <a:lstStyle/>
          <a:p>
            <a:pPr algn="ctr"/>
            <a:r>
              <a:rPr lang="en-US" b="1" dirty="0"/>
              <a:t>The ASCCC and Guided Pathways</a:t>
            </a:r>
          </a:p>
        </p:txBody>
      </p:sp>
    </p:spTree>
    <p:extLst>
      <p:ext uri="{BB962C8B-B14F-4D97-AF65-F5344CB8AC3E}">
        <p14:creationId xmlns:p14="http://schemas.microsoft.com/office/powerpoint/2010/main" val="394687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4C9F-D1A5-194A-9EDC-D4487D6EA55A}"/>
              </a:ext>
            </a:extLst>
          </p:cNvPr>
          <p:cNvSpPr>
            <a:spLocks noGrp="1"/>
          </p:cNvSpPr>
          <p:nvPr>
            <p:ph type="title"/>
          </p:nvPr>
        </p:nvSpPr>
        <p:spPr/>
        <p:txBody>
          <a:bodyPr anchor="ctr"/>
          <a:lstStyle/>
          <a:p>
            <a:pPr algn="ctr"/>
            <a:r>
              <a:rPr lang="en-US" b="1" dirty="0"/>
              <a:t>Guided Pathways and The 10+1</a:t>
            </a:r>
            <a:endParaRPr lang="en-US" sz="2400" dirty="0"/>
          </a:p>
        </p:txBody>
      </p:sp>
      <p:graphicFrame>
        <p:nvGraphicFramePr>
          <p:cNvPr id="5" name="Content Placeholder 3" descr="A graphic representation of Guided Pathwats and the 10+1. Curriculum is included in each area.">
            <a:extLst>
              <a:ext uri="{FF2B5EF4-FFF2-40B4-BE49-F238E27FC236}">
                <a16:creationId xmlns:a16="http://schemas.microsoft.com/office/drawing/2014/main" id="{CC6A4DF3-8C5F-C140-A1B6-5314A0EE1678}"/>
              </a:ext>
            </a:extLst>
          </p:cNvPr>
          <p:cNvGraphicFramePr>
            <a:graphicFrameLocks noGrp="1"/>
          </p:cNvGraphicFramePr>
          <p:nvPr>
            <p:ph sz="half" idx="1"/>
            <p:extLst>
              <p:ext uri="{D42A27DB-BD31-4B8C-83A1-F6EECF244321}">
                <p14:modId xmlns:p14="http://schemas.microsoft.com/office/powerpoint/2010/main" val="1120993241"/>
              </p:ext>
            </p:extLst>
          </p:nvPr>
        </p:nvGraphicFramePr>
        <p:xfrm>
          <a:off x="1277650" y="1534886"/>
          <a:ext cx="10058688" cy="468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ADFE436-C568-1E4E-B234-47B195C88263}"/>
              </a:ext>
            </a:extLst>
          </p:cNvPr>
          <p:cNvSpPr>
            <a:spLocks noGrp="1"/>
          </p:cNvSpPr>
          <p:nvPr>
            <p:ph type="sldNum" sz="quarter" idx="10"/>
          </p:nvPr>
        </p:nvSpPr>
        <p:spPr/>
        <p:txBody>
          <a:bodyPr/>
          <a:lstStyle/>
          <a:p>
            <a:fld id="{7FF04090-76E0-5041-85F4-967B5373F30D}" type="slidenum">
              <a:rPr lang="en-US" altLang="en-US" smtClean="0"/>
              <a:pPr/>
              <a:t>5</a:t>
            </a:fld>
            <a:endParaRPr lang="en-US" altLang="en-US"/>
          </a:p>
        </p:txBody>
      </p:sp>
    </p:spTree>
    <p:extLst>
      <p:ext uri="{BB962C8B-B14F-4D97-AF65-F5344CB8AC3E}">
        <p14:creationId xmlns:p14="http://schemas.microsoft.com/office/powerpoint/2010/main" val="17515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35000" y="640823"/>
            <a:ext cx="3418659" cy="5583148"/>
          </a:xfrm>
          <a:prstGeom prst="rect">
            <a:avLst/>
          </a:prstGeom>
        </p:spPr>
        <p:txBody>
          <a:bodyPr spcFirstLastPara="1" vert="horz" lIns="121900" tIns="60933" rIns="121900" bIns="60933" rtlCol="0" anchor="ctr" anchorCtr="0">
            <a:normAutofit/>
          </a:bodyPr>
          <a:lstStyle/>
          <a:p>
            <a:pPr>
              <a:spcBef>
                <a:spcPts val="0"/>
              </a:spcBef>
              <a:buClr>
                <a:schemeClr val="dk1"/>
              </a:buClr>
              <a:buSzPts val="4400"/>
            </a:pPr>
            <a:r>
              <a:rPr lang="en-US" sz="5467" dirty="0"/>
              <a:t>Guided Pathways Redesign: Equity</a:t>
            </a:r>
          </a:p>
        </p:txBody>
      </p:sp>
      <p:graphicFrame>
        <p:nvGraphicFramePr>
          <p:cNvPr id="140" name="Google Shape;130;p22" descr="The Guided Pathways mindset asks all governance structures to adopt data-informed decision-making to examine where a current practice is living up to shared values and where it is not.&#10;&#10;With its emphasis of breaking down barriers to student success, Guided Pathways, ultimately, is about advancing student equity.&#10;&#10;Locally adopted Student Equity Plans are examples of institutional planning that is grounded in values shared by Guided Pathways.&#10;" title="3 bullets about Guided Pathways Redesign and Equity">
            <a:extLst>
              <a:ext uri="{FF2B5EF4-FFF2-40B4-BE49-F238E27FC236}">
                <a16:creationId xmlns:a16="http://schemas.microsoft.com/office/drawing/2014/main" id="{76DEFEC3-CE72-440B-ACFE-9E034D6C7634}"/>
              </a:ext>
            </a:extLst>
          </p:cNvPr>
          <p:cNvGraphicFramePr>
            <a:graphicFrameLocks noGrp="1"/>
          </p:cNvGraphicFramePr>
          <p:nvPr>
            <p:ph idx="1"/>
          </p:nvPr>
        </p:nvGraphicFramePr>
        <p:xfrm>
          <a:off x="4648017"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330EA680-D336-4FF7-8B7A-9848BB0A1C32}"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284B-96BC-5B43-A105-783C9BB6D647}"/>
              </a:ext>
            </a:extLst>
          </p:cNvPr>
          <p:cNvSpPr>
            <a:spLocks noGrp="1"/>
          </p:cNvSpPr>
          <p:nvPr>
            <p:ph type="title"/>
          </p:nvPr>
        </p:nvSpPr>
        <p:spPr/>
        <p:txBody>
          <a:bodyPr anchor="ctr"/>
          <a:lstStyle/>
          <a:p>
            <a:pPr algn="ctr"/>
            <a:r>
              <a:rPr lang="en-US" b="1" dirty="0">
                <a:latin typeface="Palatino" pitchFamily="2" charset="0"/>
                <a:cs typeface="Calibri"/>
              </a:rPr>
              <a:t>Enhancing Teaching, Learning, and Equity</a:t>
            </a:r>
            <a:endParaRPr lang="en-US" b="1" dirty="0">
              <a:latin typeface="Palatino" pitchFamily="2" charset="0"/>
              <a:ea typeface="+mj-lt"/>
              <a:cs typeface="+mj-lt"/>
            </a:endParaRPr>
          </a:p>
        </p:txBody>
      </p:sp>
      <p:sp>
        <p:nvSpPr>
          <p:cNvPr id="3" name="Content Placeholder 2">
            <a:extLst>
              <a:ext uri="{FF2B5EF4-FFF2-40B4-BE49-F238E27FC236}">
                <a16:creationId xmlns:a16="http://schemas.microsoft.com/office/drawing/2014/main" id="{691F1475-C500-934C-9728-E988FE662EFC}"/>
              </a:ext>
            </a:extLst>
          </p:cNvPr>
          <p:cNvSpPr>
            <a:spLocks noGrp="1"/>
          </p:cNvSpPr>
          <p:nvPr>
            <p:ph sz="half" idx="1"/>
          </p:nvPr>
        </p:nvSpPr>
        <p:spPr/>
        <p:txBody>
          <a:bodyPr vert="horz" lIns="91440" tIns="45720" rIns="91440" bIns="45720" rtlCol="0" anchor="t">
            <a:normAutofit/>
          </a:bodyPr>
          <a:lstStyle/>
          <a:p>
            <a:pPr marL="0" indent="0">
              <a:buNone/>
            </a:pPr>
            <a:r>
              <a:rPr lang="en-US" dirty="0"/>
              <a:t>Major Objectives of Guided Pathways to Ensure Learning:</a:t>
            </a:r>
          </a:p>
          <a:p>
            <a:r>
              <a:rPr lang="en-US" dirty="0"/>
              <a:t>Close equity, achievement, and opportunity gaps</a:t>
            </a:r>
            <a:endParaRPr lang="en-US" dirty="0">
              <a:cs typeface="Calibri"/>
            </a:endParaRPr>
          </a:p>
          <a:p>
            <a:r>
              <a:rPr lang="en-US" dirty="0"/>
              <a:t>English, English as a Second Language, and Mathematics Pathways</a:t>
            </a:r>
            <a:endParaRPr lang="en-US" dirty="0">
              <a:cs typeface="Calibri"/>
            </a:endParaRPr>
          </a:p>
          <a:p>
            <a:r>
              <a:rPr lang="en-US" dirty="0"/>
              <a:t>Streamlined student journey focused on transfer and career goals</a:t>
            </a:r>
            <a:endParaRPr lang="en-US" dirty="0">
              <a:cs typeface="Calibri"/>
            </a:endParaRPr>
          </a:p>
          <a:p>
            <a:r>
              <a:rPr lang="en-US" dirty="0"/>
              <a:t>Curriculum that is culturally responsive as well as relevant to students’ career and future educational goals</a:t>
            </a:r>
          </a:p>
          <a:p>
            <a:r>
              <a:rPr lang="en-US" dirty="0">
                <a:cs typeface="Calibri"/>
              </a:rPr>
              <a:t>Student Learning Outcomes assessment aligned to equity and success</a:t>
            </a:r>
          </a:p>
        </p:txBody>
      </p:sp>
      <p:sp>
        <p:nvSpPr>
          <p:cNvPr id="4" name="Slide Number Placeholder 3">
            <a:extLst>
              <a:ext uri="{FF2B5EF4-FFF2-40B4-BE49-F238E27FC236}">
                <a16:creationId xmlns:a16="http://schemas.microsoft.com/office/drawing/2014/main" id="{B144BBDF-744D-E84E-8C4D-5EFD8285EB09}"/>
              </a:ext>
            </a:extLst>
          </p:cNvPr>
          <p:cNvSpPr>
            <a:spLocks noGrp="1"/>
          </p:cNvSpPr>
          <p:nvPr>
            <p:ph type="sldNum" sz="quarter" idx="10"/>
          </p:nvPr>
        </p:nvSpPr>
        <p:spPr/>
        <p:txBody>
          <a:bodyPr/>
          <a:lstStyle/>
          <a:p>
            <a:fld id="{7FF04090-76E0-5041-85F4-967B5373F30D}" type="slidenum">
              <a:rPr lang="en-US" altLang="en-US" smtClean="0"/>
              <a:pPr/>
              <a:t>7</a:t>
            </a:fld>
            <a:endParaRPr lang="en-US" altLang="en-US"/>
          </a:p>
        </p:txBody>
      </p:sp>
    </p:spTree>
    <p:extLst>
      <p:ext uri="{BB962C8B-B14F-4D97-AF65-F5344CB8AC3E}">
        <p14:creationId xmlns:p14="http://schemas.microsoft.com/office/powerpoint/2010/main" val="178910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b="1" dirty="0"/>
              <a:t>Aligning Guided Pathways with </a:t>
            </a:r>
            <a:br>
              <a:rPr lang="en-US" b="1" dirty="0"/>
            </a:br>
            <a:r>
              <a:rPr lang="en-US" b="1" dirty="0"/>
              <a:t>Equity-Minded Actions</a:t>
            </a:r>
            <a:endParaRPr lang="en-US" dirty="0"/>
          </a:p>
        </p:txBody>
      </p:sp>
      <p:sp>
        <p:nvSpPr>
          <p:cNvPr id="7" name="Content Placeholder 6"/>
          <p:cNvSpPr>
            <a:spLocks noGrp="1"/>
          </p:cNvSpPr>
          <p:nvPr>
            <p:ph sz="half" idx="1"/>
          </p:nvPr>
        </p:nvSpPr>
        <p:spPr>
          <a:xfrm>
            <a:off x="1277650" y="1690688"/>
            <a:ext cx="10346079" cy="4665662"/>
          </a:xfrm>
        </p:spPr>
        <p:txBody>
          <a:bodyPr vert="horz" lIns="91440" tIns="45720" rIns="91440" bIns="45720" rtlCol="0" anchor="t">
            <a:normAutofit/>
          </a:bodyPr>
          <a:lstStyle/>
          <a:p>
            <a:pPr lvl="0"/>
            <a:r>
              <a:rPr lang="en-US" dirty="0"/>
              <a:t>With its emphasis of breaking down barriers to student success, Guided Pathways (GP), ultimately, is about advancing student equity.</a:t>
            </a:r>
          </a:p>
          <a:p>
            <a:r>
              <a:rPr lang="en-US" dirty="0"/>
              <a:t>Money allocated for GP to serve as “The How” for accomplishing Vision for Success goals, including closing equity gaps in 10 years and for Student Equity and Achievement Program to support GP implementation.</a:t>
            </a:r>
            <a:endParaRPr lang="en-US" dirty="0">
              <a:cs typeface="Calibri"/>
            </a:endParaRPr>
          </a:p>
          <a:p>
            <a:r>
              <a:rPr lang="en-US" dirty="0"/>
              <a:t>Guided Pathways implementation to ensure learning:</a:t>
            </a:r>
            <a:endParaRPr lang="en-US" dirty="0">
              <a:cs typeface="Calibri"/>
            </a:endParaRPr>
          </a:p>
          <a:p>
            <a:pPr lvl="1"/>
            <a:r>
              <a:rPr lang="en-US" dirty="0"/>
              <a:t>Meta major teams focusing on equity gaps identified by data coaches</a:t>
            </a:r>
            <a:endParaRPr lang="en-US" dirty="0">
              <a:cs typeface="Calibri"/>
            </a:endParaRPr>
          </a:p>
          <a:p>
            <a:pPr lvl="1"/>
            <a:r>
              <a:rPr lang="en-US" dirty="0"/>
              <a:t>Cultural curriculum audits engaging faculty in equity-minded instruction</a:t>
            </a:r>
            <a:endParaRPr lang="en-US" dirty="0">
              <a:cs typeface="Calibri"/>
            </a:endParaRPr>
          </a:p>
          <a:p>
            <a:pPr lvl="1"/>
            <a:r>
              <a:rPr lang="en-US" dirty="0">
                <a:cs typeface="Calibri"/>
              </a:rPr>
              <a:t>Review of disaggregated data for student learning outcomes</a:t>
            </a:r>
            <a:endParaRPr lang="en-US" dirty="0"/>
          </a:p>
          <a:p>
            <a:pPr lvl="1"/>
            <a:r>
              <a:rPr lang="en-US" dirty="0"/>
              <a:t>A process that incorporates brave spaces for students of color to “call out” systemic barriers</a:t>
            </a:r>
            <a:endParaRPr lang="en-US" dirty="0">
              <a:cs typeface="Calibri"/>
            </a:endParaRPr>
          </a:p>
        </p:txBody>
      </p:sp>
      <p:sp>
        <p:nvSpPr>
          <p:cNvPr id="5" name="Slide Number Placeholder 4"/>
          <p:cNvSpPr>
            <a:spLocks noGrp="1"/>
          </p:cNvSpPr>
          <p:nvPr>
            <p:ph type="sldNum" sz="quarter" idx="10"/>
          </p:nvPr>
        </p:nvSpPr>
        <p:spPr/>
        <p:txBody>
          <a:bodyPr/>
          <a:lstStyle/>
          <a:p>
            <a:fld id="{CF6FE07E-9B1C-E448-BFE0-588986D98241}" type="slidenum">
              <a:rPr lang="en-US" altLang="en-US" smtClean="0"/>
              <a:pPr/>
              <a:t>8</a:t>
            </a:fld>
            <a:endParaRPr lang="en-US" altLang="en-US"/>
          </a:p>
        </p:txBody>
      </p:sp>
    </p:spTree>
    <p:extLst>
      <p:ext uri="{BB962C8B-B14F-4D97-AF65-F5344CB8AC3E}">
        <p14:creationId xmlns:p14="http://schemas.microsoft.com/office/powerpoint/2010/main" val="16152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FF04090-76E0-5041-85F4-967B5373F30D}" type="slidenum">
              <a:rPr lang="en-US" altLang="en-US" smtClean="0"/>
              <a:pPr/>
              <a:t>9</a:t>
            </a:fld>
            <a:endParaRPr lang="en-US" altLang="en-US"/>
          </a:p>
        </p:txBody>
      </p:sp>
      <p:pic>
        <p:nvPicPr>
          <p:cNvPr id="149" name="Google Shape;149;p25" descr="graphic of a storybook with words &quot;Use data to tell a story&quot;" title="Image of a Story book"/>
          <p:cNvPicPr preferRelativeResize="0"/>
          <p:nvPr/>
        </p:nvPicPr>
        <p:blipFill>
          <a:blip r:embed="rId3"/>
          <a:stretch>
            <a:fillRect/>
          </a:stretch>
        </p:blipFill>
        <p:spPr>
          <a:xfrm>
            <a:off x="7849398" y="4608195"/>
            <a:ext cx="3486652" cy="2177492"/>
          </a:xfrm>
          <a:prstGeom prst="rect">
            <a:avLst/>
          </a:prstGeom>
          <a:noFill/>
          <a:ln>
            <a:solidFill>
              <a:schemeClr val="accent1"/>
            </a:solidFill>
          </a:ln>
        </p:spPr>
      </p:pic>
      <p:sp>
        <p:nvSpPr>
          <p:cNvPr id="3" name="TextBox 2">
            <a:extLst>
              <a:ext uri="{FF2B5EF4-FFF2-40B4-BE49-F238E27FC236}">
                <a16:creationId xmlns:a16="http://schemas.microsoft.com/office/drawing/2014/main" id="{3AC2C59F-A8FE-524C-8D57-C9679ECB1990}"/>
              </a:ext>
            </a:extLst>
          </p:cNvPr>
          <p:cNvSpPr txBox="1"/>
          <p:nvPr/>
        </p:nvSpPr>
        <p:spPr>
          <a:xfrm>
            <a:off x="1277650" y="4500563"/>
            <a:ext cx="6243638" cy="1856919"/>
          </a:xfrm>
          <a:prstGeom prst="rect">
            <a:avLst/>
          </a:prstGeom>
          <a:noFill/>
        </p:spPr>
        <p:txBody>
          <a:bodyPr wrap="square" rtlCol="0">
            <a:spAutoFit/>
          </a:bodyPr>
          <a:lstStyle/>
          <a:p>
            <a:pPr marL="285750" indent="-285750" defTabSz="1219170">
              <a:spcAft>
                <a:spcPts val="800"/>
              </a:spcAft>
              <a:buSzPct val="100000"/>
              <a:buFont typeface="Arial" panose="020B0604020202020204" pitchFamily="34" charset="0"/>
              <a:buChar char="•"/>
            </a:pPr>
            <a:r>
              <a:rPr lang="en-US" dirty="0">
                <a:solidFill>
                  <a:schemeClr val="accent3"/>
                </a:solidFill>
                <a:latin typeface="+mj-lt"/>
              </a:rPr>
              <a:t>Measurable outcomes related to equity become an institutional expectation and mainstay of planning and resource allocation.</a:t>
            </a:r>
          </a:p>
          <a:p>
            <a:pPr marL="285750" indent="-285750" defTabSz="1219170">
              <a:spcAft>
                <a:spcPts val="800"/>
              </a:spcAft>
              <a:buSzPct val="100000"/>
              <a:buFont typeface="Arial" panose="020B0604020202020204" pitchFamily="34" charset="0"/>
              <a:buChar char="•"/>
            </a:pPr>
            <a:r>
              <a:rPr lang="en-US" dirty="0">
                <a:solidFill>
                  <a:schemeClr val="accent3"/>
                </a:solidFill>
                <a:latin typeface="+mj-lt"/>
              </a:rPr>
              <a:t>Narratives of the student experience can be gleaned from regular examination of institutional data through an equity lens.</a:t>
            </a:r>
          </a:p>
        </p:txBody>
      </p:sp>
      <p:sp>
        <p:nvSpPr>
          <p:cNvPr id="148" name="Google Shape;148;p25"/>
          <p:cNvSpPr txBox="1">
            <a:spLocks noGrp="1"/>
          </p:cNvSpPr>
          <p:nvPr>
            <p:ph sz="half" idx="1"/>
          </p:nvPr>
        </p:nvSpPr>
        <p:spPr>
          <a:xfrm>
            <a:off x="1277650" y="1690688"/>
            <a:ext cx="10058400" cy="2917507"/>
          </a:xfrm>
          <a:prstGeom prst="rect">
            <a:avLst/>
          </a:prstGeom>
        </p:spPr>
        <p:txBody>
          <a:bodyPr spcFirstLastPara="1" vert="horz" wrap="square" lIns="121920" tIns="60960" rIns="121920" bIns="60960" rtlCol="0" anchor="t" anchorCtr="0">
            <a:normAutofit fontScale="32500" lnSpcReduction="20000"/>
          </a:bodyPr>
          <a:lstStyle/>
          <a:p>
            <a:pPr defTabSz="1219170">
              <a:lnSpc>
                <a:spcPct val="120000"/>
              </a:lnSpc>
              <a:spcBef>
                <a:spcPts val="0"/>
              </a:spcBef>
              <a:spcAft>
                <a:spcPts val="800"/>
              </a:spcAft>
              <a:buSzPct val="100000"/>
            </a:pPr>
            <a:r>
              <a:rPr lang="en-US" sz="5500" dirty="0"/>
              <a:t>Data coaching - engaging college personnel in providing direct support to their peers to build their capacity to access and use data - is one recommended strategy for helping people across the institution effectively engage in data-driven, inclusive redesign in its pursuit of student equity.</a:t>
            </a:r>
          </a:p>
          <a:p>
            <a:pPr defTabSz="1219170">
              <a:lnSpc>
                <a:spcPct val="120000"/>
              </a:lnSpc>
              <a:spcBef>
                <a:spcPts val="0"/>
              </a:spcBef>
              <a:spcAft>
                <a:spcPts val="800"/>
              </a:spcAft>
              <a:buSzPct val="100000"/>
            </a:pPr>
            <a:r>
              <a:rPr lang="en-US" sz="5500" dirty="0"/>
              <a:t>Data coaching attuned to equity allows for a sustained focus on measuring, and interpreting the effectiveness of, student momentum points (i.e. financial aid) on the road to completion and success.</a:t>
            </a:r>
          </a:p>
          <a:p>
            <a:pPr defTabSz="1219170">
              <a:lnSpc>
                <a:spcPct val="120000"/>
              </a:lnSpc>
              <a:spcBef>
                <a:spcPts val="0"/>
              </a:spcBef>
              <a:spcAft>
                <a:spcPts val="800"/>
              </a:spcAft>
              <a:buSzPct val="100000"/>
            </a:pPr>
            <a:r>
              <a:rPr lang="en-US" sz="5500" dirty="0"/>
              <a:t>Data literacy is enhanced amongst an institution’s growing cadre of equity-minded practitioners.</a:t>
            </a:r>
          </a:p>
          <a:p>
            <a:pPr marL="0" indent="-304792" defTabSz="1219170">
              <a:spcBef>
                <a:spcPts val="1600"/>
              </a:spcBef>
              <a:spcAft>
                <a:spcPts val="1600"/>
              </a:spcAft>
              <a:buFont typeface="Arial" panose="020B0604020202020204" pitchFamily="34" charset="0"/>
              <a:buChar char="•"/>
            </a:pPr>
            <a:endParaRPr lang="en-US" sz="1467" dirty="0"/>
          </a:p>
        </p:txBody>
      </p:sp>
      <p:sp>
        <p:nvSpPr>
          <p:cNvPr id="147" name="Google Shape;147;p25"/>
          <p:cNvSpPr txBox="1">
            <a:spLocks noGrp="1"/>
          </p:cNvSpPr>
          <p:nvPr>
            <p:ph type="title"/>
          </p:nvPr>
        </p:nvSpPr>
        <p:spPr>
          <a:prstGeom prst="rect">
            <a:avLst/>
          </a:prstGeom>
        </p:spPr>
        <p:txBody>
          <a:bodyPr spcFirstLastPara="1" vert="horz" wrap="square" lIns="121920" tIns="60960" rIns="121920" bIns="60960" rtlCol="0" anchor="ctr" anchorCtr="0">
            <a:normAutofit/>
          </a:bodyPr>
          <a:lstStyle/>
          <a:p>
            <a:pPr algn="ctr" defTabSz="1219170">
              <a:spcBef>
                <a:spcPct val="0"/>
              </a:spcBef>
              <a:buSzPts val="990"/>
            </a:pPr>
            <a:r>
              <a:rPr lang="en-US" sz="4000" b="1" dirty="0"/>
              <a:t>Data Coaching</a:t>
            </a:r>
          </a:p>
        </p:txBody>
      </p:sp>
    </p:spTree>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2</Template>
  <TotalTime>240</TotalTime>
  <Words>1771</Words>
  <Application>Microsoft Macintosh PowerPoint</Application>
  <PresentationFormat>Widescreen</PresentationFormat>
  <Paragraphs>196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Palatino</vt:lpstr>
      <vt:lpstr>ASCCC Curriculum Inst. 2020 Theme</vt:lpstr>
      <vt:lpstr>Defining the Fourth Pillar: Enhancing Teaching, Learning, and Equity</vt:lpstr>
      <vt:lpstr>Session Description</vt:lpstr>
      <vt:lpstr>A Brief Overview of Guided Pathways</vt:lpstr>
      <vt:lpstr>The ASCCC and Guided Pathways</vt:lpstr>
      <vt:lpstr>Guided Pathways and The 10+1</vt:lpstr>
      <vt:lpstr>Guided Pathways Redesign: Equity</vt:lpstr>
      <vt:lpstr>Enhancing Teaching, Learning, and Equity</vt:lpstr>
      <vt:lpstr>Aligning Guided Pathways with  Equity-Minded Actions</vt:lpstr>
      <vt:lpstr>Data Coaching</vt:lpstr>
      <vt:lpstr>Designing with the End in Mind</vt:lpstr>
      <vt:lpstr>Incorporating Student Voice into Guided Pathways Design</vt:lpstr>
      <vt:lpstr>Equity in Curriculum Development</vt:lpstr>
      <vt:lpstr>Course Outline of Record (COR) Review</vt:lpstr>
      <vt:lpstr>Cultural Curriculum Audit </vt:lpstr>
      <vt:lpstr>CCA - Sample Workshop Sessions</vt:lpstr>
      <vt:lpstr>CCA - Sample Workshop Sessions (cont.)</vt:lpstr>
      <vt:lpstr>Using Learning Outcomes Assessment to Advance Guided Pathways &amp; Equity</vt:lpstr>
      <vt:lpstr>Q&amp;A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elac</dc:creator>
  <cp:lastModifiedBy>Sarah Harris</cp:lastModifiedBy>
  <cp:revision>5</cp:revision>
  <dcterms:created xsi:type="dcterms:W3CDTF">2021-06-17T18:09:11Z</dcterms:created>
  <dcterms:modified xsi:type="dcterms:W3CDTF">2021-07-01T16:02:37Z</dcterms:modified>
</cp:coreProperties>
</file>