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6" r:id="rId7"/>
    <p:sldId id="261" r:id="rId8"/>
    <p:sldId id="262" r:id="rId9"/>
    <p:sldId id="267" r:id="rId10"/>
    <p:sldId id="264" r:id="rId11"/>
    <p:sldId id="263"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18"/>
  </p:normalViewPr>
  <p:slideViewPr>
    <p:cSldViewPr snapToGrid="0" snapToObjects="1">
      <p:cViewPr varScale="1">
        <p:scale>
          <a:sx n="93" d="100"/>
          <a:sy n="93" d="100"/>
        </p:scale>
        <p:origin x="1664"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CD7103BF-B6AF-2940-B5BB-D7E14C101A89}" type="datetimeFigureOut">
              <a:rPr lang="en-US" smtClean="0"/>
              <a:t>6/13/17</a:t>
            </a:fld>
            <a:endParaRPr lang="en-US"/>
          </a:p>
        </p:txBody>
      </p:sp>
      <p:sp>
        <p:nvSpPr>
          <p:cNvPr id="23" name="Footer Placeholder 22"/>
          <p:cNvSpPr>
            <a:spLocks noGrp="1"/>
          </p:cNvSpPr>
          <p:nvPr>
            <p:ph type="ftr" sz="quarter" idx="15"/>
          </p:nvPr>
        </p:nvSpPr>
        <p:spPr/>
        <p:txBody>
          <a:bodyPr/>
          <a:lstStyle/>
          <a:p>
            <a:endParaRPr lang="en-US"/>
          </a:p>
        </p:txBody>
      </p:sp>
      <p:sp>
        <p:nvSpPr>
          <p:cNvPr id="24" name="Slide Number Placeholder 23"/>
          <p:cNvSpPr>
            <a:spLocks noGrp="1"/>
          </p:cNvSpPr>
          <p:nvPr>
            <p:ph type="sldNum" sz="quarter" idx="16"/>
          </p:nvPr>
        </p:nvSpPr>
        <p:spPr/>
        <p:txBody>
          <a:bodyPr/>
          <a:lstStyle/>
          <a:p>
            <a:fld id="{520877E2-9B90-B34D-AB48-9669FA661BE5}" type="slidenum">
              <a:rPr lang="en-US" smtClean="0"/>
              <a:t>‹#›</a:t>
            </a:fld>
            <a:endParaRPr lang="en-US"/>
          </a:p>
        </p:txBody>
      </p:sp>
    </p:spTree>
    <p:extLst>
      <p:ext uri="{BB962C8B-B14F-4D97-AF65-F5344CB8AC3E}">
        <p14:creationId xmlns:p14="http://schemas.microsoft.com/office/powerpoint/2010/main" val="3086419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7103BF-B6AF-2940-B5BB-D7E14C101A89}" type="datetimeFigureOut">
              <a:rPr lang="en-US" smtClean="0"/>
              <a:t>6/13/17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877E2-9B90-B34D-AB48-9669FA661BE5}" type="slidenum">
              <a:rPr lang="en-US" smtClean="0"/>
              <a:t>‹#›</a:t>
            </a:fld>
            <a:endParaRPr lang="en-US"/>
          </a:p>
        </p:txBody>
      </p:sp>
    </p:spTree>
    <p:extLst>
      <p:ext uri="{BB962C8B-B14F-4D97-AF65-F5344CB8AC3E}">
        <p14:creationId xmlns:p14="http://schemas.microsoft.com/office/powerpoint/2010/main" val="77603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923925"/>
            <a:ext cx="1971675" cy="52530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923925"/>
            <a:ext cx="5800725" cy="5253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7103BF-B6AF-2940-B5BB-D7E14C101A89}" type="datetimeFigureOut">
              <a:rPr lang="en-US" smtClean="0"/>
              <a:t>6/13/17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877E2-9B90-B34D-AB48-9669FA661BE5}" type="slidenum">
              <a:rPr lang="en-US" smtClean="0"/>
              <a:t>‹#›</a:t>
            </a:fld>
            <a:endParaRPr lang="en-US"/>
          </a:p>
        </p:txBody>
      </p:sp>
    </p:spTree>
    <p:extLst>
      <p:ext uri="{BB962C8B-B14F-4D97-AF65-F5344CB8AC3E}">
        <p14:creationId xmlns:p14="http://schemas.microsoft.com/office/powerpoint/2010/main" val="89633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7103BF-B6AF-2940-B5BB-D7E14C101A89}" type="datetimeFigureOut">
              <a:rPr lang="en-US" smtClean="0"/>
              <a:t>6/13/17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877E2-9B90-B34D-AB48-9669FA661BE5}" type="slidenum">
              <a:rPr lang="en-US" smtClean="0"/>
              <a:t>‹#›</a:t>
            </a:fld>
            <a:endParaRPr lang="en-US"/>
          </a:p>
        </p:txBody>
      </p:sp>
    </p:spTree>
    <p:extLst>
      <p:ext uri="{BB962C8B-B14F-4D97-AF65-F5344CB8AC3E}">
        <p14:creationId xmlns:p14="http://schemas.microsoft.com/office/powerpoint/2010/main" val="3671675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7103BF-B6AF-2940-B5BB-D7E14C101A89}" type="datetimeFigureOut">
              <a:rPr lang="en-US" smtClean="0"/>
              <a:t>6/13/17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877E2-9B90-B34D-AB48-9669FA661BE5}" type="slidenum">
              <a:rPr lang="en-US" smtClean="0"/>
              <a:t>‹#›</a:t>
            </a:fld>
            <a:endParaRPr lang="en-US"/>
          </a:p>
        </p:txBody>
      </p:sp>
    </p:spTree>
    <p:extLst>
      <p:ext uri="{BB962C8B-B14F-4D97-AF65-F5344CB8AC3E}">
        <p14:creationId xmlns:p14="http://schemas.microsoft.com/office/powerpoint/2010/main" val="4250139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D7103BF-B6AF-2940-B5BB-D7E14C101A89}" type="datetimeFigureOut">
              <a:rPr lang="en-US" smtClean="0"/>
              <a:t>6/13/17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877E2-9B90-B34D-AB48-9669FA661BE5}" type="slidenum">
              <a:rPr lang="en-US" smtClean="0"/>
              <a:t>‹#›</a:t>
            </a:fld>
            <a:endParaRPr lang="en-US"/>
          </a:p>
        </p:txBody>
      </p:sp>
    </p:spTree>
    <p:extLst>
      <p:ext uri="{BB962C8B-B14F-4D97-AF65-F5344CB8AC3E}">
        <p14:creationId xmlns:p14="http://schemas.microsoft.com/office/powerpoint/2010/main" val="352810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895350"/>
            <a:ext cx="7886700" cy="79533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D7103BF-B6AF-2940-B5BB-D7E14C101A89}" type="datetimeFigureOut">
              <a:rPr lang="en-US" smtClean="0"/>
              <a:t>6/13/17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0877E2-9B90-B34D-AB48-9669FA661BE5}" type="slidenum">
              <a:rPr lang="en-US" smtClean="0"/>
              <a:t>‹#›</a:t>
            </a:fld>
            <a:endParaRPr lang="en-US"/>
          </a:p>
        </p:txBody>
      </p:sp>
    </p:spTree>
    <p:extLst>
      <p:ext uri="{BB962C8B-B14F-4D97-AF65-F5344CB8AC3E}">
        <p14:creationId xmlns:p14="http://schemas.microsoft.com/office/powerpoint/2010/main" val="365435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D7103BF-B6AF-2940-B5BB-D7E14C101A89}" type="datetimeFigureOut">
              <a:rPr lang="en-US" smtClean="0"/>
              <a:t>6/13/17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0877E2-9B90-B34D-AB48-9669FA661BE5}" type="slidenum">
              <a:rPr lang="en-US" smtClean="0"/>
              <a:t>‹#›</a:t>
            </a:fld>
            <a:endParaRPr lang="en-US"/>
          </a:p>
        </p:txBody>
      </p:sp>
    </p:spTree>
    <p:extLst>
      <p:ext uri="{BB962C8B-B14F-4D97-AF65-F5344CB8AC3E}">
        <p14:creationId xmlns:p14="http://schemas.microsoft.com/office/powerpoint/2010/main" val="2226639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7103BF-B6AF-2940-B5BB-D7E14C101A89}" type="datetimeFigureOut">
              <a:rPr lang="en-US" smtClean="0"/>
              <a:t>6/13/17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0877E2-9B90-B34D-AB48-9669FA661BE5}" type="slidenum">
              <a:rPr lang="en-US" smtClean="0"/>
              <a:t>‹#›</a:t>
            </a:fld>
            <a:endParaRPr lang="en-US"/>
          </a:p>
        </p:txBody>
      </p:sp>
    </p:spTree>
    <p:extLst>
      <p:ext uri="{BB962C8B-B14F-4D97-AF65-F5344CB8AC3E}">
        <p14:creationId xmlns:p14="http://schemas.microsoft.com/office/powerpoint/2010/main" val="3605009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193799"/>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987426"/>
            <a:ext cx="462915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181225"/>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7103BF-B6AF-2940-B5BB-D7E14C101A89}" type="datetimeFigureOut">
              <a:rPr lang="en-US" smtClean="0"/>
              <a:t>6/13/17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877E2-9B90-B34D-AB48-9669FA661BE5}" type="slidenum">
              <a:rPr lang="en-US" smtClean="0"/>
              <a:t>‹#›</a:t>
            </a:fld>
            <a:endParaRPr lang="en-US"/>
          </a:p>
        </p:txBody>
      </p:sp>
    </p:spTree>
    <p:extLst>
      <p:ext uri="{BB962C8B-B14F-4D97-AF65-F5344CB8AC3E}">
        <p14:creationId xmlns:p14="http://schemas.microsoft.com/office/powerpoint/2010/main" val="250750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069974"/>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7103BF-B6AF-2940-B5BB-D7E14C101A89}" type="datetimeFigureOut">
              <a:rPr lang="en-US" smtClean="0"/>
              <a:t>6/13/17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877E2-9B90-B34D-AB48-9669FA661BE5}" type="slidenum">
              <a:rPr lang="en-US" smtClean="0"/>
              <a:t>‹#›</a:t>
            </a:fld>
            <a:endParaRPr lang="en-US"/>
          </a:p>
        </p:txBody>
      </p:sp>
    </p:spTree>
    <p:extLst>
      <p:ext uri="{BB962C8B-B14F-4D97-AF65-F5344CB8AC3E}">
        <p14:creationId xmlns:p14="http://schemas.microsoft.com/office/powerpoint/2010/main" val="31916299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904875"/>
            <a:ext cx="7886700" cy="91440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7103BF-B6AF-2940-B5BB-D7E14C101A89}" type="datetimeFigureOut">
              <a:rPr lang="en-US" smtClean="0"/>
              <a:t>6/13/17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877E2-9B90-B34D-AB48-9669FA661BE5}" type="slidenum">
              <a:rPr lang="en-US" smtClean="0"/>
              <a:t>‹#›</a:t>
            </a:fld>
            <a:endParaRPr lang="en-US"/>
          </a:p>
        </p:txBody>
      </p:sp>
    </p:spTree>
    <p:extLst>
      <p:ext uri="{BB962C8B-B14F-4D97-AF65-F5344CB8AC3E}">
        <p14:creationId xmlns:p14="http://schemas.microsoft.com/office/powerpoint/2010/main" val="4155815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94889"/>
            <a:ext cx="7772400" cy="2387600"/>
          </a:xfrm>
        </p:spPr>
        <p:txBody>
          <a:bodyPr/>
          <a:lstStyle/>
          <a:p>
            <a:r>
              <a:rPr lang="en-US" dirty="0" smtClean="0"/>
              <a:t>Collegiality in Action</a:t>
            </a:r>
            <a:endParaRPr lang="en-US" dirty="0"/>
          </a:p>
        </p:txBody>
      </p:sp>
      <p:sp>
        <p:nvSpPr>
          <p:cNvPr id="3" name="Subtitle 2"/>
          <p:cNvSpPr>
            <a:spLocks noGrp="1"/>
          </p:cNvSpPr>
          <p:nvPr>
            <p:ph type="subTitle" idx="1"/>
          </p:nvPr>
        </p:nvSpPr>
        <p:spPr>
          <a:xfrm>
            <a:off x="1143000" y="3991497"/>
            <a:ext cx="6858000" cy="1655762"/>
          </a:xfrm>
        </p:spPr>
        <p:txBody>
          <a:bodyPr>
            <a:normAutofit/>
          </a:bodyPr>
          <a:lstStyle/>
          <a:p>
            <a:r>
              <a:rPr lang="en-US" sz="4800" dirty="0" smtClean="0"/>
              <a:t>Part 2</a:t>
            </a:r>
            <a:endParaRPr lang="en-US" sz="4800" dirty="0"/>
          </a:p>
        </p:txBody>
      </p:sp>
    </p:spTree>
    <p:extLst>
      <p:ext uri="{BB962C8B-B14F-4D97-AF65-F5344CB8AC3E}">
        <p14:creationId xmlns:p14="http://schemas.microsoft.com/office/powerpoint/2010/main" val="3049788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06473"/>
            <a:ext cx="7886700" cy="914401"/>
          </a:xfrm>
        </p:spPr>
        <p:txBody>
          <a:bodyPr>
            <a:normAutofit/>
          </a:bodyPr>
          <a:lstStyle/>
          <a:p>
            <a:r>
              <a:rPr lang="en-US" b="1" dirty="0" smtClean="0"/>
              <a:t>Words of Advice </a:t>
            </a:r>
            <a:endParaRPr lang="en-US" dirty="0"/>
          </a:p>
        </p:txBody>
      </p:sp>
      <p:sp>
        <p:nvSpPr>
          <p:cNvPr id="3" name="Content Placeholder 2"/>
          <p:cNvSpPr>
            <a:spLocks noGrp="1"/>
          </p:cNvSpPr>
          <p:nvPr>
            <p:ph idx="1"/>
          </p:nvPr>
        </p:nvSpPr>
        <p:spPr>
          <a:xfrm>
            <a:off x="628650" y="1944156"/>
            <a:ext cx="7886700" cy="4351338"/>
          </a:xfrm>
        </p:spPr>
        <p:txBody>
          <a:bodyPr>
            <a:normAutofit/>
          </a:bodyPr>
          <a:lstStyle/>
          <a:p>
            <a:r>
              <a:rPr lang="en-US" sz="3200" dirty="0" smtClean="0"/>
              <a:t>Pause</a:t>
            </a:r>
          </a:p>
          <a:p>
            <a:r>
              <a:rPr lang="en-US" sz="3200" dirty="0" smtClean="0"/>
              <a:t>Breathe</a:t>
            </a:r>
            <a:endParaRPr lang="en-US" sz="3200" dirty="0"/>
          </a:p>
          <a:p>
            <a:r>
              <a:rPr lang="en-US" sz="3200" dirty="0"/>
              <a:t>Don’t take it </a:t>
            </a:r>
            <a:r>
              <a:rPr lang="en-US" sz="3200" dirty="0" smtClean="0"/>
              <a:t>personally</a:t>
            </a:r>
          </a:p>
          <a:p>
            <a:r>
              <a:rPr lang="en-US" sz="3200" dirty="0" smtClean="0"/>
              <a:t>Think</a:t>
            </a:r>
            <a:r>
              <a:rPr lang="en-US" sz="3200" dirty="0"/>
              <a:t>…Decide…Act or </a:t>
            </a:r>
            <a:r>
              <a:rPr lang="en-US" sz="3200" dirty="0" smtClean="0"/>
              <a:t>Speak</a:t>
            </a:r>
          </a:p>
          <a:p>
            <a:r>
              <a:rPr lang="en-US" sz="3200" dirty="0" smtClean="0"/>
              <a:t>Model the behavior you want to see in others.</a:t>
            </a:r>
            <a:endParaRPr lang="en-US" sz="3200" dirty="0"/>
          </a:p>
          <a:p>
            <a:pPr marL="0" indent="0">
              <a:buNone/>
            </a:pPr>
            <a:endParaRPr lang="en-US" sz="3200" dirty="0"/>
          </a:p>
        </p:txBody>
      </p:sp>
    </p:spTree>
    <p:extLst>
      <p:ext uri="{BB962C8B-B14F-4D97-AF65-F5344CB8AC3E}">
        <p14:creationId xmlns:p14="http://schemas.microsoft.com/office/powerpoint/2010/main" val="4213168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idx="1"/>
          </p:nvPr>
        </p:nvSpPr>
        <p:spPr>
          <a:xfrm>
            <a:off x="628650" y="1994955"/>
            <a:ext cx="7886700" cy="4351338"/>
          </a:xfrm>
        </p:spPr>
        <p:txBody>
          <a:bodyPr/>
          <a:lstStyle/>
          <a:p>
            <a:r>
              <a:rPr lang="en-US" dirty="0" smtClean="0"/>
              <a:t>How do we continue to create and hold space for constructive dialogue and critical conversations?</a:t>
            </a:r>
          </a:p>
          <a:p>
            <a:r>
              <a:rPr lang="en-US" dirty="0" smtClean="0"/>
              <a:t>If you are missing skills, identify and seek help.</a:t>
            </a:r>
          </a:p>
          <a:p>
            <a:r>
              <a:rPr lang="en-US" dirty="0" smtClean="0"/>
              <a:t>What skills or knowledge might be useful as you move forward with the work?</a:t>
            </a:r>
            <a:endParaRPr lang="en-US" dirty="0"/>
          </a:p>
        </p:txBody>
      </p:sp>
    </p:spTree>
    <p:extLst>
      <p:ext uri="{BB962C8B-B14F-4D97-AF65-F5344CB8AC3E}">
        <p14:creationId xmlns:p14="http://schemas.microsoft.com/office/powerpoint/2010/main" val="4121745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98997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a:xfrm>
            <a:off x="628649" y="2198151"/>
            <a:ext cx="8075083" cy="3779316"/>
          </a:xfrm>
        </p:spPr>
        <p:txBody>
          <a:bodyPr/>
          <a:lstStyle/>
          <a:p>
            <a:pPr marL="0" indent="0" algn="ctr">
              <a:buNone/>
            </a:pPr>
            <a:r>
              <a:rPr lang="en-US" sz="3200" dirty="0" smtClean="0"/>
              <a:t>Create and hold space for constructive dialogue and critical conversations that are characterized by collegiality and respect</a:t>
            </a:r>
            <a:r>
              <a:rPr lang="en-US" sz="3200" dirty="0" smtClean="0"/>
              <a:t>.  </a:t>
            </a:r>
            <a:endParaRPr lang="en-US" sz="3200" dirty="0" smtClean="0"/>
          </a:p>
          <a:p>
            <a:pPr marL="0" indent="0" algn="ctr">
              <a:buNone/>
            </a:pPr>
            <a:endParaRPr lang="en-US" dirty="0"/>
          </a:p>
        </p:txBody>
      </p:sp>
    </p:spTree>
    <p:extLst>
      <p:ext uri="{BB962C8B-B14F-4D97-AF65-F5344CB8AC3E}">
        <p14:creationId xmlns:p14="http://schemas.microsoft.com/office/powerpoint/2010/main" val="2655734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Norms</a:t>
            </a:r>
            <a:endParaRPr lang="en-US" dirty="0"/>
          </a:p>
        </p:txBody>
      </p:sp>
      <p:sp>
        <p:nvSpPr>
          <p:cNvPr id="3" name="Content Placeholder 2"/>
          <p:cNvSpPr>
            <a:spLocks noGrp="1"/>
          </p:cNvSpPr>
          <p:nvPr>
            <p:ph idx="1"/>
          </p:nvPr>
        </p:nvSpPr>
        <p:spPr>
          <a:xfrm>
            <a:off x="457200" y="1981200"/>
            <a:ext cx="8229600" cy="4385734"/>
          </a:xfrm>
        </p:spPr>
        <p:txBody>
          <a:bodyPr>
            <a:normAutofit lnSpcReduction="10000"/>
          </a:bodyPr>
          <a:lstStyle/>
          <a:p>
            <a:r>
              <a:rPr lang="en-US" dirty="0" smtClean="0"/>
              <a:t>Listen actively and with empathy.</a:t>
            </a:r>
          </a:p>
          <a:p>
            <a:r>
              <a:rPr lang="en-US" dirty="0" smtClean="0"/>
              <a:t>Share what you can.</a:t>
            </a:r>
          </a:p>
          <a:p>
            <a:r>
              <a:rPr lang="en-US" dirty="0" smtClean="0"/>
              <a:t>Be truthful.</a:t>
            </a:r>
          </a:p>
          <a:p>
            <a:r>
              <a:rPr lang="en-US" dirty="0" smtClean="0"/>
              <a:t>Be kind.</a:t>
            </a:r>
          </a:p>
          <a:p>
            <a:r>
              <a:rPr lang="en-US" dirty="0" smtClean="0"/>
              <a:t>Be respectful and collegial.</a:t>
            </a:r>
          </a:p>
          <a:p>
            <a:r>
              <a:rPr lang="en-US" dirty="0" smtClean="0"/>
              <a:t>Presume good intent.</a:t>
            </a:r>
          </a:p>
          <a:p>
            <a:r>
              <a:rPr lang="en-US" dirty="0" smtClean="0"/>
              <a:t>Ask for and give help.</a:t>
            </a:r>
          </a:p>
          <a:p>
            <a:r>
              <a:rPr lang="en-US" dirty="0" smtClean="0"/>
              <a:t>Ask for and give forgiveness.</a:t>
            </a:r>
          </a:p>
          <a:p>
            <a:r>
              <a:rPr lang="en-US" dirty="0" smtClean="0"/>
              <a:t>Give and receive grace.</a:t>
            </a:r>
          </a:p>
          <a:p>
            <a:pPr marL="0" indent="0" algn="ctr">
              <a:buNone/>
            </a:pPr>
            <a:r>
              <a:rPr lang="en-US" dirty="0" smtClean="0"/>
              <a:t>We are all imperfect and that’s okay.</a:t>
            </a:r>
          </a:p>
          <a:p>
            <a:pPr marL="0" indent="0">
              <a:buNone/>
            </a:pPr>
            <a:endParaRPr lang="en-US" dirty="0"/>
          </a:p>
        </p:txBody>
      </p:sp>
    </p:spTree>
    <p:extLst>
      <p:ext uri="{BB962C8B-B14F-4D97-AF65-F5344CB8AC3E}">
        <p14:creationId xmlns:p14="http://schemas.microsoft.com/office/powerpoint/2010/main" val="3203456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a:xfrm>
            <a:off x="457200" y="1964267"/>
            <a:ext cx="8229600" cy="4453466"/>
          </a:xfrm>
        </p:spPr>
        <p:txBody>
          <a:bodyPr>
            <a:normAutofit fontScale="85000" lnSpcReduction="20000"/>
          </a:bodyPr>
          <a:lstStyle/>
          <a:p>
            <a:pPr marL="0" indent="0">
              <a:lnSpc>
                <a:spcPct val="110000"/>
              </a:lnSpc>
              <a:buNone/>
            </a:pPr>
            <a:r>
              <a:rPr lang="en-US" dirty="0"/>
              <a:t>A college is considering hiring a new administrative position at a college council meeting.  One person suggests that they look at the qualities women bring to positions of leadership and authority and how that benefits the college.  Some are offended by the suggestion because it is stereotyping all women.  Some are offended because the suggestion implies that there is a lack of value or gender parity sensitivity within the college and they believe that the college actively recruits women and minority candidates already.  The person who provided the suggestion is offended by both of these viewpoints, feels she has not been heard, and will probably not make a suggestion again in the future.  The conversation devolves for the rest of the meeting around those who are offended, who has the right to be offended, and what viewpoint is most offensive.  </a:t>
            </a:r>
          </a:p>
        </p:txBody>
      </p:sp>
    </p:spTree>
    <p:extLst>
      <p:ext uri="{BB962C8B-B14F-4D97-AF65-F5344CB8AC3E}">
        <p14:creationId xmlns:p14="http://schemas.microsoft.com/office/powerpoint/2010/main" val="4260425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72607"/>
            <a:ext cx="7886700" cy="914401"/>
          </a:xfrm>
        </p:spPr>
        <p:txBody>
          <a:bodyPr/>
          <a:lstStyle/>
          <a:p>
            <a:r>
              <a:rPr lang="en-US" dirty="0" smtClean="0"/>
              <a:t>Discussion in Pairs</a:t>
            </a:r>
            <a:endParaRPr lang="en-US" dirty="0"/>
          </a:p>
        </p:txBody>
      </p:sp>
      <p:sp>
        <p:nvSpPr>
          <p:cNvPr id="3" name="Content Placeholder 2"/>
          <p:cNvSpPr>
            <a:spLocks noGrp="1"/>
          </p:cNvSpPr>
          <p:nvPr>
            <p:ph idx="1"/>
          </p:nvPr>
        </p:nvSpPr>
        <p:spPr>
          <a:xfrm>
            <a:off x="628650" y="2045754"/>
            <a:ext cx="7886700" cy="4351338"/>
          </a:xfrm>
        </p:spPr>
        <p:txBody>
          <a:bodyPr>
            <a:normAutofit/>
          </a:bodyPr>
          <a:lstStyle/>
          <a:p>
            <a:r>
              <a:rPr lang="en-US" dirty="0" smtClean="0"/>
              <a:t>Have you ever experienced a similar situation?</a:t>
            </a:r>
          </a:p>
          <a:p>
            <a:r>
              <a:rPr lang="en-US" dirty="0" smtClean="0"/>
              <a:t>How comfortable were you in expressing your viewpoints?</a:t>
            </a:r>
          </a:p>
          <a:p>
            <a:r>
              <a:rPr lang="en-US" dirty="0" smtClean="0"/>
              <a:t>Did you handle the situation well? If so, how?</a:t>
            </a:r>
          </a:p>
          <a:p>
            <a:r>
              <a:rPr lang="en-US" dirty="0" smtClean="0"/>
              <a:t>Do you think you could have handled the situation better? If so, how?</a:t>
            </a:r>
          </a:p>
          <a:p>
            <a:r>
              <a:rPr lang="en-US" dirty="0" smtClean="0"/>
              <a:t>What skills, knowledge or abilities do think would have been most helpful in the situation?</a:t>
            </a:r>
          </a:p>
        </p:txBody>
      </p:sp>
    </p:spTree>
    <p:extLst>
      <p:ext uri="{BB962C8B-B14F-4D97-AF65-F5344CB8AC3E}">
        <p14:creationId xmlns:p14="http://schemas.microsoft.com/office/powerpoint/2010/main" val="2923773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Lean Into the Discomfort	</a:t>
            </a:r>
            <a:endParaRPr lang="en-US" dirty="0"/>
          </a:p>
        </p:txBody>
      </p:sp>
      <p:sp>
        <p:nvSpPr>
          <p:cNvPr id="3" name="Content Placeholder 2"/>
          <p:cNvSpPr>
            <a:spLocks noGrp="1"/>
          </p:cNvSpPr>
          <p:nvPr>
            <p:ph idx="1"/>
          </p:nvPr>
        </p:nvSpPr>
        <p:spPr/>
        <p:txBody>
          <a:bodyPr/>
          <a:lstStyle/>
          <a:p>
            <a:r>
              <a:rPr lang="en-US" dirty="0" smtClean="0"/>
              <a:t>As leaders, we will encounter situations or topics that make our members and maybe ourselves uncomfortable.  </a:t>
            </a:r>
          </a:p>
          <a:p>
            <a:r>
              <a:rPr lang="en-US" dirty="0" smtClean="0"/>
              <a:t>A natural reaction is to avoid, minimize or ”solve” the discomfort but sometimes we need to distill the essence of the communication and create space for the topic using our Norms and expectations.</a:t>
            </a:r>
          </a:p>
        </p:txBody>
      </p:sp>
    </p:spTree>
    <p:extLst>
      <p:ext uri="{BB962C8B-B14F-4D97-AF65-F5344CB8AC3E}">
        <p14:creationId xmlns:p14="http://schemas.microsoft.com/office/powerpoint/2010/main" val="584546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suggestions</a:t>
            </a:r>
            <a:r>
              <a:rPr lang="mr-IN" dirty="0" smtClean="0"/>
              <a:t>…</a:t>
            </a:r>
            <a:endParaRPr lang="en-US" dirty="0"/>
          </a:p>
        </p:txBody>
      </p:sp>
      <p:sp>
        <p:nvSpPr>
          <p:cNvPr id="3" name="Content Placeholder 2"/>
          <p:cNvSpPr>
            <a:spLocks noGrp="1"/>
          </p:cNvSpPr>
          <p:nvPr>
            <p:ph idx="1"/>
          </p:nvPr>
        </p:nvSpPr>
        <p:spPr>
          <a:xfrm>
            <a:off x="628650" y="1961089"/>
            <a:ext cx="7886700" cy="4351338"/>
          </a:xfrm>
        </p:spPr>
        <p:txBody>
          <a:bodyPr>
            <a:normAutofit/>
          </a:bodyPr>
          <a:lstStyle/>
          <a:p>
            <a:pPr marL="0" indent="0">
              <a:lnSpc>
                <a:spcPct val="100000"/>
              </a:lnSpc>
              <a:buNone/>
            </a:pPr>
            <a:r>
              <a:rPr lang="en-US" dirty="0"/>
              <a:t>In reality, a slight change of wording could have provided a more constructive conversation.  She could have suggested a review of the job duties, desired qualities, and necessary characteristics for the next hire.  That might lead to a dialog about what qualities and characteristics are valued by the company and why some qualities and characteristics are possibly undervalued.  This, in essence, seems to be the content of the suggestion.  </a:t>
            </a:r>
          </a:p>
          <a:p>
            <a:endParaRPr lang="en-US" dirty="0"/>
          </a:p>
        </p:txBody>
      </p:sp>
    </p:spTree>
    <p:extLst>
      <p:ext uri="{BB962C8B-B14F-4D97-AF65-F5344CB8AC3E}">
        <p14:creationId xmlns:p14="http://schemas.microsoft.com/office/powerpoint/2010/main" val="4012936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suggestion</a:t>
            </a:r>
            <a:r>
              <a:rPr lang="mr-IN" dirty="0" smtClean="0"/>
              <a:t>…</a:t>
            </a:r>
            <a:endParaRPr lang="en-US" dirty="0"/>
          </a:p>
        </p:txBody>
      </p:sp>
      <p:sp>
        <p:nvSpPr>
          <p:cNvPr id="3" name="Content Placeholder 2"/>
          <p:cNvSpPr>
            <a:spLocks noGrp="1"/>
          </p:cNvSpPr>
          <p:nvPr>
            <p:ph idx="1"/>
          </p:nvPr>
        </p:nvSpPr>
        <p:spPr>
          <a:xfrm>
            <a:off x="628650" y="1978022"/>
            <a:ext cx="7886700" cy="4351338"/>
          </a:xfrm>
        </p:spPr>
        <p:txBody>
          <a:bodyPr/>
          <a:lstStyle/>
          <a:p>
            <a:pPr marL="0" indent="0">
              <a:lnSpc>
                <a:spcPct val="100000"/>
              </a:lnSpc>
              <a:buNone/>
            </a:pPr>
            <a:r>
              <a:rPr lang="en-US" dirty="0"/>
              <a:t>Sometimes, we do not take the time to hear the content of the words of our colleagues</a:t>
            </a:r>
            <a:r>
              <a:rPr lang="en-US" dirty="0" smtClean="0"/>
              <a:t>. Or we choose to ignore the emotions behind the words.  </a:t>
            </a:r>
            <a:r>
              <a:rPr lang="en-US" dirty="0"/>
              <a:t>We can be much more effective if we assume good intent and treat our colleagues with grace and kindness.  If we can take a few minutes before we react and try to consider what is the </a:t>
            </a:r>
            <a:r>
              <a:rPr lang="en-US" dirty="0" smtClean="0"/>
              <a:t>meaning of </a:t>
            </a:r>
            <a:r>
              <a:rPr lang="en-US" dirty="0"/>
              <a:t>the communication. </a:t>
            </a:r>
          </a:p>
          <a:p>
            <a:pPr marL="0" indent="0">
              <a:buNone/>
            </a:pPr>
            <a:endParaRPr lang="en-US" dirty="0"/>
          </a:p>
        </p:txBody>
      </p:sp>
    </p:spTree>
    <p:extLst>
      <p:ext uri="{BB962C8B-B14F-4D97-AF65-F5344CB8AC3E}">
        <p14:creationId xmlns:p14="http://schemas.microsoft.com/office/powerpoint/2010/main" val="3892928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suggestions</a:t>
            </a:r>
            <a:r>
              <a:rPr lang="mr-IN" dirty="0" smtClean="0"/>
              <a:t>…</a:t>
            </a:r>
            <a:endParaRPr lang="en-US" dirty="0"/>
          </a:p>
        </p:txBody>
      </p:sp>
      <p:sp>
        <p:nvSpPr>
          <p:cNvPr id="3" name="Content Placeholder 2"/>
          <p:cNvSpPr>
            <a:spLocks noGrp="1"/>
          </p:cNvSpPr>
          <p:nvPr>
            <p:ph idx="1"/>
          </p:nvPr>
        </p:nvSpPr>
        <p:spPr>
          <a:xfrm>
            <a:off x="628650" y="1961089"/>
            <a:ext cx="7886700" cy="4351338"/>
          </a:xfrm>
        </p:spPr>
        <p:txBody>
          <a:bodyPr>
            <a:normAutofit/>
          </a:bodyPr>
          <a:lstStyle/>
          <a:p>
            <a:pPr marL="0" indent="0">
              <a:lnSpc>
                <a:spcPct val="100000"/>
              </a:lnSpc>
              <a:buNone/>
            </a:pPr>
            <a:r>
              <a:rPr lang="en-US" dirty="0" smtClean="0"/>
              <a:t>As a faculty leader, could we hear the suggestion and shape it into a constructive, if difficult, conversation?</a:t>
            </a:r>
          </a:p>
          <a:p>
            <a:pPr marL="0" indent="0">
              <a:lnSpc>
                <a:spcPct val="100000"/>
              </a:lnSpc>
              <a:buNone/>
            </a:pPr>
            <a:endParaRPr lang="en-US" dirty="0"/>
          </a:p>
          <a:p>
            <a:pPr marL="0" indent="0">
              <a:lnSpc>
                <a:spcPct val="100000"/>
              </a:lnSpc>
              <a:buNone/>
            </a:pPr>
            <a:r>
              <a:rPr lang="en-US" dirty="0" smtClean="0"/>
              <a:t>This is not a skill set many of us have training or natural ability in – that’s ok!</a:t>
            </a:r>
            <a:endParaRPr lang="en-US" dirty="0"/>
          </a:p>
          <a:p>
            <a:endParaRPr lang="en-US" dirty="0"/>
          </a:p>
        </p:txBody>
      </p:sp>
    </p:spTree>
    <p:extLst>
      <p:ext uri="{BB962C8B-B14F-4D97-AF65-F5344CB8AC3E}">
        <p14:creationId xmlns:p14="http://schemas.microsoft.com/office/powerpoint/2010/main" val="1823683632"/>
      </p:ext>
    </p:extLst>
  </p:cSld>
  <p:clrMapOvr>
    <a:masterClrMapping/>
  </p:clrMapOvr>
</p:sld>
</file>

<file path=ppt/theme/theme1.xml><?xml version="1.0" encoding="utf-8"?>
<a:theme xmlns:a="http://schemas.openxmlformats.org/drawingml/2006/main" name="Senate Template Plain">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docProps/app.xml><?xml version="1.0" encoding="utf-8"?>
<Properties xmlns="http://schemas.openxmlformats.org/officeDocument/2006/extended-properties" xmlns:vt="http://schemas.openxmlformats.org/officeDocument/2006/docPropsVTypes">
  <Template>Senate Template Plain.thmx</Template>
  <TotalTime>62</TotalTime>
  <Words>621</Words>
  <Application>Microsoft Macintosh PowerPoint</Application>
  <PresentationFormat>On-screen Show (4:3)</PresentationFormat>
  <Paragraphs>45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Georgia</vt:lpstr>
      <vt:lpstr>Mangal</vt:lpstr>
      <vt:lpstr>Arial</vt:lpstr>
      <vt:lpstr>Senate Template Plain</vt:lpstr>
      <vt:lpstr>Collegiality in Action</vt:lpstr>
      <vt:lpstr>Goal</vt:lpstr>
      <vt:lpstr>Norms</vt:lpstr>
      <vt:lpstr>Scenario</vt:lpstr>
      <vt:lpstr>Discussion in Pairs</vt:lpstr>
      <vt:lpstr>Lean Into the Discomfort </vt:lpstr>
      <vt:lpstr>Some suggestions…</vt:lpstr>
      <vt:lpstr>Another suggestion…</vt:lpstr>
      <vt:lpstr>Some suggestions…</vt:lpstr>
      <vt:lpstr>Words of Advice </vt:lpstr>
      <vt:lpstr>What’s Next?</vt:lpstr>
      <vt:lpstr>Thank You!</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Bruno</dc:creator>
  <cp:lastModifiedBy>Stanskas, Peter-John</cp:lastModifiedBy>
  <cp:revision>10</cp:revision>
  <dcterms:created xsi:type="dcterms:W3CDTF">2017-06-13T21:35:18Z</dcterms:created>
  <dcterms:modified xsi:type="dcterms:W3CDTF">2017-06-14T04:16:58Z</dcterms:modified>
</cp:coreProperties>
</file>