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34"/>
  </p:notesMasterIdLst>
  <p:sldIdLst>
    <p:sldId id="256" r:id="rId3"/>
    <p:sldId id="283" r:id="rId4"/>
    <p:sldId id="306" r:id="rId5"/>
    <p:sldId id="287" r:id="rId6"/>
    <p:sldId id="303" r:id="rId7"/>
    <p:sldId id="304" r:id="rId8"/>
    <p:sldId id="284" r:id="rId9"/>
    <p:sldId id="305" r:id="rId10"/>
    <p:sldId id="289" r:id="rId11"/>
    <p:sldId id="307" r:id="rId12"/>
    <p:sldId id="285" r:id="rId13"/>
    <p:sldId id="286" r:id="rId14"/>
    <p:sldId id="301" r:id="rId15"/>
    <p:sldId id="288" r:id="rId16"/>
    <p:sldId id="30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310" r:id="rId25"/>
    <p:sldId id="297" r:id="rId26"/>
    <p:sldId id="298" r:id="rId27"/>
    <p:sldId id="299" r:id="rId28"/>
    <p:sldId id="300" r:id="rId29"/>
    <p:sldId id="312" r:id="rId30"/>
    <p:sldId id="311" r:id="rId31"/>
    <p:sldId id="302" r:id="rId32"/>
    <p:sldId id="26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86397" autoAdjust="0"/>
  </p:normalViewPr>
  <p:slideViewPr>
    <p:cSldViewPr snapToGrid="0">
      <p:cViewPr>
        <p:scale>
          <a:sx n="82" d="100"/>
          <a:sy n="82" d="100"/>
        </p:scale>
        <p:origin x="1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11/6/15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11/6/15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11/6/15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11/6/15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11/6/15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CTE Leadership Institute May 8 - 9, 2015 </a:t>
            </a:r>
            <a:r>
              <a:rPr lang="en-US" dirty="0" err="1" smtClean="0"/>
              <a:t>LaJolla</a:t>
            </a:r>
            <a:r>
              <a:rPr lang="en-US" dirty="0" smtClean="0"/>
              <a:t>,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May 8 - 9, 2015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LaJolla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11/6/15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c-id.net/docs/policies/Reciprocity-September_12_2013.p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support@c-id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180681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Evolution of C-ID, Transfer Degrees and Model Curriculum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86068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Craig Rutan, ASCCC C-ID Liaison</a:t>
            </a:r>
          </a:p>
          <a:p>
            <a:pPr algn="r"/>
            <a:r>
              <a:rPr lang="en-US" dirty="0" smtClean="0"/>
              <a:t>Erik, Shearer, C-ID Curriculum Director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2015 ASCCC Fall Plenary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549887"/>
          </a:xfrm>
        </p:spPr>
        <p:txBody>
          <a:bodyPr/>
          <a:lstStyle/>
          <a:p>
            <a:r>
              <a:rPr lang="en-US" dirty="0" smtClean="0"/>
              <a:t>C-ID for CTE and Basic Skills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2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C-ID for CTE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0" dirty="0" smtClean="0"/>
              <a:t>C-ID Descriptor and Model Curriculum development continues. In addition to Addi</a:t>
            </a:r>
            <a:r>
              <a:rPr lang="en-US" i="0" dirty="0"/>
              <a:t>c</a:t>
            </a:r>
            <a:r>
              <a:rPr lang="en-US" i="0" dirty="0" smtClean="0"/>
              <a:t>tion Studies, Automotive Technology, , Commercial Music, Culinary Arts, Emergency Medical Services, and Biotechnology meetings were held in October to discuss: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1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Health </a:t>
            </a:r>
            <a:r>
              <a:rPr lang="en-US" dirty="0"/>
              <a:t>Occupations/Allied Health Preparation - Radiologic Technology, Respiratory Therapy, Medical Assistant, Diagnostic Medical Sonography 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Office </a:t>
            </a:r>
            <a:r>
              <a:rPr lang="en-US" dirty="0"/>
              <a:t>Technology/Office Computer Applications/Business Information </a:t>
            </a:r>
            <a:r>
              <a:rPr lang="en-US" dirty="0" smtClean="0"/>
              <a:t>Worker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Small </a:t>
            </a:r>
            <a:r>
              <a:rPr lang="en-US" dirty="0"/>
              <a:t>Business and </a:t>
            </a:r>
            <a:r>
              <a:rPr lang="en-US" dirty="0" smtClean="0"/>
              <a:t>Entrepreneurship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Hospitality </a:t>
            </a:r>
            <a:r>
              <a:rPr lang="en-US" dirty="0"/>
              <a:t>– Culinary </a:t>
            </a:r>
            <a:r>
              <a:rPr lang="en-US" dirty="0" smtClean="0"/>
              <a:t>Arts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Welding </a:t>
            </a:r>
            <a:r>
              <a:rPr lang="en-US" dirty="0"/>
              <a:t>Technology </a:t>
            </a:r>
            <a:endParaRPr lang="en-US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sz="1100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Focus on the development of both descriptors and  Model Curricula, including certificates.  Great progress!  Dozens of new descriptors and MC for certificates.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0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C-ID for CTE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development of C-ID and Model Curriculum certificates for CTE helps to create a uniform set of standards for CTE programs. 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dirty="0" smtClean="0"/>
              <a:t>These standards help colleges guarantee that students have the skills that employers are looking for.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The development of these descriptors and model curriculum is done in collaboration with discipline faculty, industry partners, sector navigators, and deputy sector navigators.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These descriptors are mostly for CCCs only, but some may transfer to the CSU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C-ID, Model Curriculum, CTE and The WFTF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ja-JP" dirty="0" smtClean="0"/>
              <a:t>The recommendations from the Taskforce on Workforce, Jobs, and a Strong economy calls for the development of CTE Model Curriculum.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 smtClean="0"/>
              <a:t>Develop </a:t>
            </a:r>
            <a:r>
              <a:rPr lang="en-US" altLang="ja-JP" dirty="0"/>
              <a:t>CTE Model Curriculum 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</a:pPr>
            <a:r>
              <a:rPr lang="en-US" altLang="en-US" dirty="0">
                <a:ea typeface="ＭＳ Ｐゴシック" charset="-128"/>
              </a:rPr>
              <a:t>Align </a:t>
            </a:r>
            <a:r>
              <a:rPr lang="en-US" altLang="en-US" dirty="0" smtClean="0">
                <a:ea typeface="ＭＳ Ｐゴシック" charset="-128"/>
              </a:rPr>
              <a:t>model curriculum </a:t>
            </a:r>
            <a:r>
              <a:rPr lang="en-US" altLang="en-US" dirty="0">
                <a:ea typeface="ＭＳ Ｐゴシック" charset="-128"/>
              </a:rPr>
              <a:t>with </a:t>
            </a:r>
            <a:r>
              <a:rPr lang="en-US" altLang="en-US" dirty="0" smtClean="0">
                <a:ea typeface="ＭＳ Ｐゴシック" charset="-128"/>
              </a:rPr>
              <a:t>high schools </a:t>
            </a:r>
            <a:r>
              <a:rPr lang="en-US" altLang="en-US" dirty="0">
                <a:ea typeface="ＭＳ Ｐゴシック" charset="-128"/>
              </a:rPr>
              <a:t>and adult </a:t>
            </a:r>
            <a:r>
              <a:rPr lang="en-US" altLang="en-US" dirty="0" smtClean="0">
                <a:ea typeface="ＭＳ Ｐゴシック" charset="-128"/>
              </a:rPr>
              <a:t>education </a:t>
            </a:r>
            <a:r>
              <a:rPr lang="en-US" altLang="en-US" dirty="0">
                <a:ea typeface="ＭＳ Ｐゴシック" charset="-128"/>
              </a:rPr>
              <a:t>to enable articulation, dual enrollment and CTE pathways between </a:t>
            </a:r>
            <a:r>
              <a:rPr lang="en-US" altLang="en-US" dirty="0" smtClean="0">
                <a:ea typeface="ＭＳ Ｐゴシック" charset="-128"/>
              </a:rPr>
              <a:t>high schools, </a:t>
            </a:r>
            <a:r>
              <a:rPr lang="en-US" altLang="en-US" dirty="0">
                <a:ea typeface="ＭＳ Ｐゴシック" charset="-128"/>
              </a:rPr>
              <a:t>adult </a:t>
            </a:r>
            <a:r>
              <a:rPr lang="en-US" altLang="en-US" dirty="0" smtClean="0">
                <a:ea typeface="ＭＳ Ｐゴシック" charset="-128"/>
              </a:rPr>
              <a:t>education </a:t>
            </a:r>
            <a:r>
              <a:rPr lang="en-US" altLang="en-US" dirty="0">
                <a:ea typeface="ＭＳ Ｐゴシック" charset="-128"/>
              </a:rPr>
              <a:t>and </a:t>
            </a:r>
            <a:r>
              <a:rPr lang="en-US" altLang="en-US" dirty="0" smtClean="0">
                <a:ea typeface="ＭＳ Ｐゴシック" charset="-128"/>
              </a:rPr>
              <a:t>California community colleges.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</a:pPr>
            <a:endParaRPr lang="en-US" altLang="en-US" dirty="0">
              <a:ea typeface="ＭＳ Ｐゴシック" charset="-128"/>
            </a:endParaRPr>
          </a:p>
          <a:p>
            <a:pPr lvl="1">
              <a:lnSpc>
                <a:spcPct val="100000"/>
              </a:lnSpc>
              <a:buFont typeface="Courier New" charset="0"/>
              <a:buChar char="o"/>
            </a:pPr>
            <a:r>
              <a:rPr lang="en-US" altLang="en-US" dirty="0">
                <a:ea typeface="ＭＳ Ｐゴシック" charset="-128"/>
              </a:rPr>
              <a:t>Collaborate with </a:t>
            </a:r>
            <a:r>
              <a:rPr lang="en-US" altLang="en-US" dirty="0" smtClean="0">
                <a:ea typeface="ＭＳ Ｐゴシック" charset="-128"/>
              </a:rPr>
              <a:t>high school, </a:t>
            </a:r>
            <a:r>
              <a:rPr lang="en-US" altLang="en-US" dirty="0">
                <a:ea typeface="ＭＳ Ｐゴシック" charset="-128"/>
              </a:rPr>
              <a:t>adult </a:t>
            </a:r>
            <a:r>
              <a:rPr lang="en-US" altLang="en-US" dirty="0" smtClean="0">
                <a:ea typeface="ＭＳ Ｐゴシック" charset="-128"/>
              </a:rPr>
              <a:t>education </a:t>
            </a:r>
            <a:r>
              <a:rPr lang="en-US" altLang="en-US" dirty="0">
                <a:ea typeface="ＭＳ Ｐゴシック" charset="-128"/>
              </a:rPr>
              <a:t>and </a:t>
            </a:r>
            <a:r>
              <a:rPr lang="en-US" altLang="en-US" dirty="0" smtClean="0">
                <a:ea typeface="ＭＳ Ｐゴシック" charset="-128"/>
              </a:rPr>
              <a:t>California community college educators </a:t>
            </a:r>
            <a:r>
              <a:rPr lang="en-US" altLang="en-US" dirty="0">
                <a:ea typeface="ＭＳ Ｐゴシック" charset="-128"/>
              </a:rPr>
              <a:t>on the development of </a:t>
            </a:r>
            <a:r>
              <a:rPr lang="en-US" altLang="en-US" dirty="0" smtClean="0">
                <a:ea typeface="ＭＳ Ｐゴシック" charset="-128"/>
              </a:rPr>
              <a:t>model curriculum</a:t>
            </a:r>
            <a:r>
              <a:rPr lang="en-US" altLang="ja-JP" dirty="0" smtClean="0"/>
              <a:t> </a:t>
            </a:r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C-ID and Basic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skills descriptors in Math and English have been drafted and vetting was completed in September.  Math currently discussing additional descriptors for alternate pathway courses.  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ESL is still discussing possible descriptor development.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Alignment with these descriptors would make it easier for basic skills students to change colleges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These descriptors will be aligned to the CAI assessment competencies to assist colleges as they prepare for the Common Assessment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549887"/>
          </a:xfrm>
        </p:spPr>
        <p:txBody>
          <a:bodyPr/>
          <a:lstStyle/>
          <a:p>
            <a:r>
              <a:rPr lang="en-US" dirty="0" smtClean="0"/>
              <a:t>Area of Emphasis (</a:t>
            </a:r>
            <a:r>
              <a:rPr lang="en-US" dirty="0" err="1" smtClean="0"/>
              <a:t>AoE</a:t>
            </a:r>
            <a:r>
              <a:rPr lang="en-US" dirty="0" smtClean="0"/>
              <a:t>) TMCs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17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Emphasis (</a:t>
            </a:r>
            <a:r>
              <a:rPr lang="en-US" dirty="0" err="1" smtClean="0"/>
              <a:t>AoE</a:t>
            </a:r>
            <a:r>
              <a:rPr lang="en-US" dirty="0" smtClean="0"/>
              <a:t>) 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Mandated by SB </a:t>
            </a:r>
            <a:r>
              <a:rPr lang="en-US" altLang="en-US" dirty="0" smtClean="0">
                <a:ea typeface="ＭＳ Ｐゴシック" charset="-128"/>
              </a:rPr>
              <a:t>440   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Used for majors without a high transfer volume warranting single-discipline </a:t>
            </a:r>
            <a:r>
              <a:rPr lang="en-US" altLang="en-US" dirty="0" smtClean="0">
                <a:ea typeface="ＭＳ Ｐゴシック" charset="-128"/>
              </a:rPr>
              <a:t>TMC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Interdisciplinary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Single </a:t>
            </a:r>
            <a:r>
              <a:rPr lang="en-US" altLang="en-US" dirty="0" smtClean="0">
                <a:ea typeface="ＭＳ Ｐゴシック" charset="-128"/>
              </a:rPr>
              <a:t>AOE </a:t>
            </a:r>
            <a:r>
              <a:rPr lang="en-US" altLang="en-US" dirty="0">
                <a:ea typeface="ＭＳ Ｐゴシック" charset="-128"/>
              </a:rPr>
              <a:t>TMC feeds multiple majors at CSU and may be used to develop more than one ADT </a:t>
            </a:r>
            <a:r>
              <a:rPr lang="en-US" altLang="en-US" dirty="0" smtClean="0">
                <a:ea typeface="ＭＳ Ｐゴシック" charset="-128"/>
              </a:rPr>
              <a:t>CCC 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While </a:t>
            </a:r>
            <a:r>
              <a:rPr lang="en-US" altLang="en-US" dirty="0" smtClean="0">
                <a:ea typeface="ＭＳ Ｐゴシック" charset="-128"/>
              </a:rPr>
              <a:t>AOE </a:t>
            </a:r>
            <a:r>
              <a:rPr lang="en-US" altLang="en-US" dirty="0">
                <a:ea typeface="ＭＳ Ｐゴシック" charset="-128"/>
              </a:rPr>
              <a:t>TMCs are general, local degrees may be </a:t>
            </a:r>
            <a:r>
              <a:rPr lang="en-US" altLang="en-US" dirty="0" smtClean="0">
                <a:ea typeface="ＭＳ Ｐゴシック" charset="-128"/>
              </a:rPr>
              <a:t>specific</a:t>
            </a:r>
          </a:p>
          <a:p>
            <a:r>
              <a:rPr lang="en-US" altLang="en-US" dirty="0" smtClean="0">
                <a:ea typeface="ＭＳ Ｐゴシック" charset="-128"/>
              </a:rPr>
              <a:t>Each AOE TMC will have a unique TOP code, so there is no requirement for colleges to develop an ADT in these areas!</a:t>
            </a:r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37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AoE</a:t>
            </a:r>
            <a:r>
              <a:rPr lang="en-US" dirty="0" smtClean="0"/>
              <a:t> 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Social Justice </a:t>
            </a:r>
            <a:r>
              <a:rPr lang="en-US" altLang="en-US" dirty="0" smtClean="0">
                <a:ea typeface="ＭＳ Ｐゴシック" charset="-128"/>
              </a:rPr>
              <a:t>Studies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18-19 </a:t>
            </a:r>
            <a:r>
              <a:rPr lang="en-US" altLang="en-US" dirty="0">
                <a:ea typeface="ＭＳ Ｐゴシック" charset="-128"/>
              </a:rPr>
              <a:t>units in area of </a:t>
            </a:r>
            <a:r>
              <a:rPr lang="en-US" altLang="en-US" dirty="0" smtClean="0">
                <a:ea typeface="ＭＳ Ｐゴシック" charset="-128"/>
              </a:rPr>
              <a:t>emphasis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9-unit core</a:t>
            </a:r>
          </a:p>
          <a:p>
            <a:pPr marL="457200"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Global Studies/International </a:t>
            </a:r>
            <a:r>
              <a:rPr lang="en-US" altLang="en-US" dirty="0" smtClean="0">
                <a:ea typeface="ＭＳ Ｐゴシック" charset="-128"/>
              </a:rPr>
              <a:t>Relations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21 </a:t>
            </a:r>
            <a:r>
              <a:rPr lang="en-US" altLang="en-US" dirty="0">
                <a:ea typeface="ＭＳ Ｐゴシック" charset="-128"/>
              </a:rPr>
              <a:t>units in area of </a:t>
            </a:r>
            <a:r>
              <a:rPr lang="en-US" altLang="en-US" dirty="0" smtClean="0">
                <a:ea typeface="ＭＳ Ｐゴシック" charset="-128"/>
              </a:rPr>
              <a:t>emphasis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6-unit </a:t>
            </a:r>
            <a:r>
              <a:rPr lang="en-US" altLang="en-US" dirty="0">
                <a:ea typeface="ＭＳ Ｐゴシック" charset="-128"/>
              </a:rPr>
              <a:t>core, both defined by new C-ID </a:t>
            </a:r>
            <a:r>
              <a:rPr lang="en-US" altLang="en-US" dirty="0" smtClean="0">
                <a:ea typeface="ＭＳ Ｐゴシック" charset="-128"/>
              </a:rPr>
              <a:t>descriptors</a:t>
            </a:r>
          </a:p>
          <a:p>
            <a:pPr marL="457200"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Chancellor’s Office Templates for these TMCs will be posted to the Chancellor’s Office website by </a:t>
            </a:r>
            <a:r>
              <a:rPr lang="en-US" altLang="en-US" dirty="0" err="1" smtClean="0">
                <a:ea typeface="ＭＳ Ｐゴシック" charset="-128"/>
              </a:rPr>
              <a:t>Febraury</a:t>
            </a:r>
            <a:r>
              <a:rPr lang="en-US" altLang="en-US" dirty="0" smtClean="0">
                <a:ea typeface="ＭＳ Ｐゴシック" charset="-128"/>
              </a:rPr>
              <a:t> 1, 2016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6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3000" dirty="0">
                <a:ea typeface="ＭＳ Ｐゴシック" charset="-128"/>
              </a:rPr>
              <a:t>Designed to meet lower division requirements for multiple CSU majors, including, but not limited to the following: </a:t>
            </a:r>
            <a:endParaRPr lang="en-US" altLang="en-US" sz="3000" dirty="0" smtClean="0">
              <a:ea typeface="ＭＳ Ｐゴシック" charset="-128"/>
            </a:endParaRPr>
          </a:p>
          <a:p>
            <a:pPr marL="0" indent="0">
              <a:buFont typeface="Arial" charset="0"/>
              <a:buNone/>
            </a:pPr>
            <a:endParaRPr lang="en-US" altLang="en-US" sz="3000" dirty="0" smtClean="0">
              <a:ea typeface="ＭＳ Ｐゴシック" charset="-128"/>
            </a:endParaRPr>
          </a:p>
          <a:p>
            <a:pPr marL="457200" lvl="1" indent="0">
              <a:buFont typeface="Arial" charset="0"/>
              <a:buNone/>
            </a:pPr>
            <a:r>
              <a:rPr lang="en-US" altLang="en-US" dirty="0" smtClean="0">
                <a:ea typeface="ＭＳ Ｐゴシック" charset="-128"/>
              </a:rPr>
              <a:t>Africana </a:t>
            </a:r>
            <a:r>
              <a:rPr lang="en-US" altLang="en-US" dirty="0">
                <a:ea typeface="ＭＳ Ｐゴシック" charset="-128"/>
              </a:rPr>
              <a:t>/ African American Studies; Ethnic Studies; Asian / Asian American Studies; Chicano/Chicana Studies; LGBT Studies; Women</a:t>
            </a:r>
            <a:r>
              <a:rPr lang="ja-JP" altLang="en-US" dirty="0"/>
              <a:t>’</a:t>
            </a:r>
            <a:r>
              <a:rPr lang="en-US" altLang="ja-JP" dirty="0"/>
              <a:t>s, Gender, and Sexuality Studies; Modern Jewish Studies; Native American Studies; Diversity Studies; Critical Race, Gender, and Sexuality Studies. </a:t>
            </a:r>
          </a:p>
          <a:p>
            <a:pPr marL="0" indent="0">
              <a:buFont typeface="Arial" charset="0"/>
              <a:buNone/>
            </a:pPr>
            <a:endParaRPr lang="en-US" altLang="en-US" sz="1600" dirty="0">
              <a:ea typeface="ＭＳ Ｐゴシック" charset="-128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600" dirty="0">
                <a:ea typeface="ＭＳ Ｐゴシック" charset="-128"/>
              </a:rPr>
              <a:t>This list is not meant to be exhaustive.  Additional majors, options, or concentrations that focus on a particular population may also be served by this TMC.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43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4027"/>
            <a:ext cx="10515600" cy="3992936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2800" dirty="0">
                <a:ea typeface="ＭＳ Ｐゴシック" charset="-128"/>
              </a:rPr>
              <a:t>Designed to meet lower division requirements for multiple CSU majors, </a:t>
            </a:r>
            <a:r>
              <a:rPr lang="en-US" altLang="en-US" sz="2800" dirty="0" smtClean="0">
                <a:ea typeface="ＭＳ Ｐゴシック" charset="-128"/>
              </a:rPr>
              <a:t>including:</a:t>
            </a:r>
          </a:p>
          <a:p>
            <a:pPr marL="0" indent="0">
              <a:buFont typeface="Arial" charset="0"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marL="457200" lvl="1" indent="0">
              <a:buFont typeface="Arial" charset="0"/>
              <a:buNone/>
            </a:pPr>
            <a:r>
              <a:rPr lang="en-US" altLang="en-US" dirty="0" smtClean="0">
                <a:ea typeface="ＭＳ Ｐゴシック" charset="-128"/>
              </a:rPr>
              <a:t>Global </a:t>
            </a:r>
            <a:r>
              <a:rPr lang="en-US" altLang="en-US" dirty="0">
                <a:ea typeface="ＭＳ Ｐゴシック" charset="-128"/>
              </a:rPr>
              <a:t>Studies, Global Politics, International Relations, International Studies, International Relations and Comparative Government.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5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6369"/>
            <a:ext cx="10515600" cy="37605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Five Year Review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200" dirty="0" smtClean="0"/>
              <a:t>CTE and C-ID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200" dirty="0" smtClean="0"/>
              <a:t>Area of Emphasis TMCs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200" dirty="0" smtClean="0"/>
              <a:t>Model Curriculum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AoE</a:t>
            </a:r>
            <a:r>
              <a:rPr lang="en-US" dirty="0" smtClean="0"/>
              <a:t> 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Georgia" charset="0"/>
                <a:cs typeface="Georgia" charset="0"/>
              </a:rPr>
              <a:t>Previous TMCs were designed to create a single degree that aligned to the TMC and transferred into a single major.</a:t>
            </a:r>
          </a:p>
          <a:p>
            <a:pPr marL="0" indent="0">
              <a:buNone/>
            </a:pPr>
            <a:endParaRPr lang="en-US" altLang="en-US" dirty="0" smtClean="0">
              <a:latin typeface="Georgia" charset="0"/>
              <a:ea typeface="Georgia" charset="0"/>
              <a:cs typeface="Georgia" charset="0"/>
            </a:endParaRPr>
          </a:p>
          <a:p>
            <a:r>
              <a:rPr lang="en-US" altLang="en-US" dirty="0" smtClean="0">
                <a:latin typeface="Georgia" charset="0"/>
                <a:ea typeface="Georgia" charset="0"/>
                <a:cs typeface="Georgia" charset="0"/>
              </a:rPr>
              <a:t>Area of Emphasis TMCs are broad and colleges could develop multiple degrees that align with a single TMC.</a:t>
            </a:r>
          </a:p>
          <a:p>
            <a:pPr marL="0" indent="0">
              <a:buNone/>
            </a:pPr>
            <a:endParaRPr lang="en-US" altLang="en-US" dirty="0">
              <a:latin typeface="Georgia" charset="0"/>
              <a:ea typeface="Georgia" charset="0"/>
              <a:cs typeface="Georgia" charset="0"/>
            </a:endParaRPr>
          </a:p>
          <a:p>
            <a:r>
              <a:rPr lang="en-US" altLang="en-US" dirty="0" smtClean="0">
                <a:latin typeface="Georgia" charset="0"/>
                <a:ea typeface="Georgia" charset="0"/>
                <a:cs typeface="Georgia" charset="0"/>
              </a:rPr>
              <a:t>For </a:t>
            </a:r>
            <a:r>
              <a:rPr lang="en-US" altLang="en-US" dirty="0">
                <a:latin typeface="Georgia" charset="0"/>
                <a:ea typeface="Georgia" charset="0"/>
                <a:cs typeface="Georgia" charset="0"/>
              </a:rPr>
              <a:t>instance: Social Justice Studies TMC could be used to develop ADTs in Women</a:t>
            </a:r>
            <a:r>
              <a:rPr lang="ja-JP" altLang="en-US" dirty="0">
                <a:latin typeface="Georgia" charset="0"/>
                <a:ea typeface="Georgia" charset="0"/>
                <a:cs typeface="Georgia" charset="0"/>
              </a:rPr>
              <a:t>’</a:t>
            </a:r>
            <a:r>
              <a:rPr lang="en-US" altLang="ja-JP" dirty="0">
                <a:latin typeface="Georgia" charset="0"/>
                <a:ea typeface="Georgia" charset="0"/>
                <a:cs typeface="Georgia" charset="0"/>
              </a:rPr>
              <a:t>s Studies, Latin American Studies, LGBT Studies, and Africana/African American Studies at a single college.   </a:t>
            </a:r>
            <a:endParaRPr lang="en-US" altLang="en-US" dirty="0">
              <a:latin typeface="Georgia" charset="0"/>
              <a:ea typeface="Georgia" charset="0"/>
              <a:cs typeface="Georgia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68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How </a:t>
            </a:r>
            <a:r>
              <a:rPr lang="en-US" altLang="en-US" dirty="0">
                <a:ea typeface="ＭＳ Ｐゴシック" charset="-128"/>
              </a:rPr>
              <a:t>can you help your faculty develop these new degrees?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Educate your faculty regarding </a:t>
            </a:r>
            <a:r>
              <a:rPr lang="en-US" altLang="en-US" dirty="0" smtClean="0">
                <a:ea typeface="ＭＳ Ｐゴシック" charset="-128"/>
              </a:rPr>
              <a:t>AOEs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2"/>
            <a:r>
              <a:rPr lang="en-US" altLang="en-US" dirty="0" smtClean="0">
                <a:ea typeface="ＭＳ Ｐゴシック" charset="-128"/>
              </a:rPr>
              <a:t>These TMCs are designed to serve a wide range of majors that individually do not have enough transfer students, but could be grouped together to serve a wide range of major.</a:t>
            </a:r>
          </a:p>
          <a:p>
            <a:pPr lvl="2"/>
            <a:r>
              <a:rPr lang="en-US" altLang="ja-JP" dirty="0" smtClean="0">
                <a:ea typeface="ＭＳ Ｐゴシック" charset="-128"/>
              </a:rPr>
              <a:t>Even though each degree will have the same core courses, colleges can create multiple degrees to serve various student populations.</a:t>
            </a:r>
            <a:endParaRPr lang="en-US" altLang="ja-JP" dirty="0"/>
          </a:p>
          <a:p>
            <a:pPr lvl="2"/>
            <a:r>
              <a:rPr lang="en-US" altLang="en-US" dirty="0" smtClean="0">
                <a:ea typeface="ＭＳ Ｐゴシック" charset="-128"/>
              </a:rPr>
              <a:t>Local degrees can be very specific for a single major or broad to cover multiple majors.</a:t>
            </a:r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24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AOE 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2839"/>
            <a:ext cx="10515600" cy="3714124"/>
          </a:xfrm>
        </p:spPr>
        <p:txBody>
          <a:bodyPr/>
          <a:lstStyle/>
          <a:p>
            <a:r>
              <a:rPr lang="en-US" sz="2800" dirty="0" smtClean="0"/>
              <a:t>SB440 requires us to develop two more AOE TMCs by September 1, 2016.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altLang="en-US" sz="2800" dirty="0">
                <a:ea typeface="ＭＳ Ｐゴシック" charset="-128"/>
              </a:rPr>
              <a:t>What other Area of Emphasis TMCs could our system explore?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4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534398"/>
          </a:xfrm>
        </p:spPr>
        <p:txBody>
          <a:bodyPr/>
          <a:lstStyle/>
          <a:p>
            <a:r>
              <a:rPr lang="en-US" dirty="0" smtClean="0"/>
              <a:t>Other Updates and Topics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84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Model curriculum (MC) is a curricular structure collaboratively developed by discipline faculty for a certificate or a degree that specifies the required and optional courses that comprise a locally offered award that is recognized statewide as MC-aligned</a:t>
            </a:r>
            <a:r>
              <a:rPr lang="en-US" altLang="en-US" dirty="0" smtClean="0">
                <a:ea typeface="ＭＳ Ｐゴシック" charset="-128"/>
              </a:rPr>
              <a:t>.</a:t>
            </a:r>
          </a:p>
          <a:p>
            <a:pPr marL="0" indent="0">
              <a:buNone/>
            </a:pP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Two types: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CCCMC </a:t>
            </a:r>
            <a:r>
              <a:rPr lang="en-US" altLang="en-US" dirty="0" err="1">
                <a:ea typeface="ＭＳ Ｐゴシック" charset="-128"/>
              </a:rPr>
              <a:t>Intrasegmental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ISMC </a:t>
            </a:r>
            <a:r>
              <a:rPr lang="en-US" altLang="en-US" dirty="0" err="1">
                <a:ea typeface="ＭＳ Ｐゴシック" charset="-128"/>
              </a:rPr>
              <a:t>Intersegmental</a:t>
            </a:r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4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Model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558"/>
            <a:ext cx="10515600" cy="4039404"/>
          </a:xfrm>
        </p:spPr>
        <p:txBody>
          <a:bodyPr>
            <a:noAutofit/>
          </a:bodyPr>
          <a:lstStyle/>
          <a:p>
            <a:r>
              <a:rPr lang="en-US" altLang="en-US" sz="2100" dirty="0">
                <a:ea typeface="ＭＳ Ｐゴシック" charset="-128"/>
              </a:rPr>
              <a:t>Could provide transfer benefits to students when universities have agreed to recognize an MC and offer students locally-defined benefits</a:t>
            </a:r>
            <a:r>
              <a:rPr lang="en-US" altLang="en-US" sz="2100" dirty="0" smtClean="0">
                <a:ea typeface="ＭＳ Ｐゴシック" charset="-128"/>
              </a:rPr>
              <a:t>.</a:t>
            </a:r>
          </a:p>
          <a:p>
            <a:pPr marL="0" indent="0">
              <a:buNone/>
            </a:pPr>
            <a:endParaRPr lang="en-US" altLang="en-US" sz="2100" dirty="0">
              <a:ea typeface="ＭＳ Ｐゴシック" charset="-128"/>
            </a:endParaRPr>
          </a:p>
          <a:p>
            <a:r>
              <a:rPr lang="en-US" altLang="en-US" sz="2100" dirty="0">
                <a:ea typeface="ＭＳ Ｐゴシック" charset="-128"/>
              </a:rPr>
              <a:t>May facilitate meeting employer needs for specified training</a:t>
            </a:r>
            <a:r>
              <a:rPr lang="en-US" altLang="en-US" sz="2100" dirty="0" smtClean="0">
                <a:ea typeface="ＭＳ Ｐゴシック" charset="-128"/>
              </a:rPr>
              <a:t>.</a:t>
            </a:r>
          </a:p>
          <a:p>
            <a:pPr marL="0" indent="0">
              <a:buNone/>
            </a:pPr>
            <a:endParaRPr lang="en-US" altLang="en-US" sz="2100" dirty="0">
              <a:ea typeface="ＭＳ Ｐゴシック" charset="-128"/>
            </a:endParaRPr>
          </a:p>
          <a:p>
            <a:r>
              <a:rPr lang="en-US" altLang="en-US" sz="2100" dirty="0">
                <a:ea typeface="ＭＳ Ｐゴシック" charset="-128"/>
              </a:rPr>
              <a:t>Can establish appropriate program consistency in awards across the colleges</a:t>
            </a:r>
            <a:r>
              <a:rPr lang="en-US" altLang="en-US" sz="2100" dirty="0" smtClean="0">
                <a:ea typeface="ＭＳ Ｐゴシック" charset="-128"/>
              </a:rPr>
              <a:t>.</a:t>
            </a:r>
          </a:p>
          <a:p>
            <a:pPr marL="0" indent="0">
              <a:buNone/>
            </a:pPr>
            <a:endParaRPr lang="en-US" altLang="en-US" sz="2100" dirty="0">
              <a:ea typeface="ＭＳ Ｐゴシック" charset="-128"/>
            </a:endParaRPr>
          </a:p>
          <a:p>
            <a:r>
              <a:rPr lang="en-US" altLang="en-US" sz="2100" dirty="0">
                <a:ea typeface="ＭＳ Ｐゴシック" charset="-128"/>
              </a:rPr>
              <a:t>Could facilitate student goal completion by simplifying student movement between colleges and honoring completed coursework through reciprocity</a:t>
            </a:r>
            <a:endParaRPr lang="en-US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23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 for Model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8537"/>
            <a:ext cx="10515600" cy="4008425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Course reciprocity as established for TMCs.</a:t>
            </a:r>
          </a:p>
          <a:p>
            <a:r>
              <a:rPr lang="en-US" altLang="en-US" dirty="0">
                <a:ea typeface="ＭＳ Ｐゴシック" charset="-128"/>
              </a:rPr>
              <a:t>Consistency in MC-aligned degrees across colleges –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MCs for degrees must identify the GE options permissible – 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Local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Transfer</a:t>
            </a:r>
          </a:p>
          <a:p>
            <a:pPr lvl="2"/>
            <a:r>
              <a:rPr lang="en-US" altLang="en-US" dirty="0">
                <a:ea typeface="ＭＳ Ｐゴシック" charset="-128"/>
              </a:rPr>
              <a:t>Transfer for STEM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No local graduation requirements.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32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Model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sz="2800" dirty="0" smtClean="0"/>
              <a:t>Work with universities to determine if degrees Intersegmental </a:t>
            </a:r>
            <a:r>
              <a:rPr lang="en-US" altLang="ja-JP" sz="2800" dirty="0"/>
              <a:t>Model Curriculum </a:t>
            </a:r>
            <a:r>
              <a:rPr lang="en-US" altLang="ja-JP" sz="2800" dirty="0" smtClean="0"/>
              <a:t>can help transfer students</a:t>
            </a:r>
          </a:p>
          <a:p>
            <a:pPr marL="0" indent="0">
              <a:buNone/>
            </a:pPr>
            <a:endParaRPr lang="en-US" altLang="ja-JP" sz="2800" dirty="0"/>
          </a:p>
          <a:p>
            <a:r>
              <a:rPr lang="en-US" altLang="en-US" sz="2800" dirty="0">
                <a:ea typeface="ＭＳ Ｐゴシック" charset="-128"/>
              </a:rPr>
              <a:t>Develop process for recognizing and signaling </a:t>
            </a:r>
            <a:r>
              <a:rPr lang="en-US" altLang="en-US" sz="2800" dirty="0" smtClean="0">
                <a:ea typeface="ＭＳ Ｐゴシック" charset="-128"/>
              </a:rPr>
              <a:t>model curriculum alignment</a:t>
            </a:r>
            <a:r>
              <a:rPr lang="en-US" altLang="en-US" sz="2800" dirty="0">
                <a:ea typeface="ＭＳ Ｐゴシック" charset="-128"/>
              </a:rPr>
              <a:t>.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Associate of Arts MC Aligned Degrees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 smtClean="0">
                <a:ea typeface="ＭＳ Ｐゴシック" charset="-128"/>
              </a:rPr>
              <a:t>Associate of Science MC Aligned Degrees</a:t>
            </a:r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 smtClean="0">
                <a:ea typeface="ＭＳ Ｐゴシック" charset="-128"/>
              </a:rPr>
              <a:t>Certificate of Achievement MC</a:t>
            </a:r>
          </a:p>
          <a:p>
            <a:pPr marL="457200"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r>
              <a:rPr lang="en-US" altLang="en-US" sz="2800" dirty="0">
                <a:ea typeface="ＭＳ Ｐゴシック" charset="-128"/>
              </a:rPr>
              <a:t>Establish means of ensuring colleges </a:t>
            </a:r>
            <a:r>
              <a:rPr lang="en-US" altLang="en-US" sz="2800" dirty="0" smtClean="0">
                <a:ea typeface="ＭＳ Ｐゴシック" charset="-128"/>
              </a:rPr>
              <a:t>align with model curriculum in the same way they develop degrees that align with TMCs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95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Substitutions and Reciprocity in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5005"/>
            <a:ext cx="10515600" cy="39619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Matter of local policy, but must retain alignment with TMC.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Process should rely on professional judgment of discipline faculty.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uidance on local policy provided in the ASCCC Reciprocity document: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i="1" dirty="0" smtClean="0">
                <a:hlinkClick r:id="rId2"/>
              </a:rPr>
              <a:t>https://c-id.net/docs/policies/Reciprocity-September_12_2013.pdf</a:t>
            </a:r>
            <a:endParaRPr lang="en-US" b="1" i="1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36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with C-ID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111"/>
            <a:ext cx="10515600" cy="4116852"/>
          </a:xfrm>
        </p:spPr>
        <p:txBody>
          <a:bodyPr/>
          <a:lstStyle/>
          <a:p>
            <a:r>
              <a:rPr lang="en-US" dirty="0" smtClean="0"/>
              <a:t>Articulation Officers are the primary conduit of information to and from C-ID.  If you need to know something or have a concern, start with your AO.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communications to C-ID go to </a:t>
            </a:r>
            <a:r>
              <a:rPr lang="en-US" dirty="0" smtClean="0">
                <a:hlinkClick r:id="rId2"/>
              </a:rPr>
              <a:t>support@c-id.net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Questions will be routed to appropriate person(s) who will then respond in a timely fashion.   </a:t>
            </a:r>
          </a:p>
          <a:p>
            <a:pPr marL="0" indent="0">
              <a:buNone/>
            </a:pP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4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Updates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04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posted from updates from the five year review process.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Encourage your CTE faculty to engage in descriptor and MC development and review.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basic skills descriptors and consider submitting your basic skills courses for C-ID designations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Prepare for the new AOE TMCs by creating courses in the required core.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71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31</a:t>
            </a:fld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838200" y="3423191"/>
            <a:ext cx="10515600" cy="2463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cap="all" dirty="0" smtClean="0"/>
              <a:t>Questions? 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Faces in C-ID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7349"/>
            <a:ext cx="10515600" cy="37296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Erik Shearer: C-ID Curriculum Director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200" dirty="0" smtClean="0"/>
              <a:t>Robert Cabral: CTE Director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3200" dirty="0" smtClean="0"/>
              <a:t>Craig Rutan: ASCCC Liaison to C-ID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1300"/>
            <a:ext cx="10972800" cy="46957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34 TMCs now available for local ADT development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 smtClean="0"/>
          </a:p>
          <a:p>
            <a:pPr>
              <a:lnSpc>
                <a:spcPct val="100000"/>
              </a:lnSpc>
            </a:pPr>
            <a:r>
              <a:rPr lang="en-US" sz="3200" dirty="0"/>
              <a:t>As of </a:t>
            </a:r>
            <a:r>
              <a:rPr lang="en-US" sz="3200" dirty="0" smtClean="0"/>
              <a:t>October, 2015: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16,828 </a:t>
            </a:r>
            <a:r>
              <a:rPr lang="en-US" sz="3200" dirty="0"/>
              <a:t>courses have received determinations (total for approved, conditional, and not approved columns</a:t>
            </a:r>
            <a:r>
              <a:rPr lang="en-US" sz="32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13,597 </a:t>
            </a:r>
            <a:r>
              <a:rPr lang="en-US" sz="3200" dirty="0"/>
              <a:t>courses receiving a C-ID designation </a:t>
            </a:r>
            <a:r>
              <a:rPr lang="en-US" sz="3200" dirty="0" smtClean="0"/>
              <a:t>(80.7%)</a:t>
            </a:r>
          </a:p>
        </p:txBody>
      </p:sp>
    </p:spTree>
    <p:extLst>
      <p:ext uri="{BB962C8B-B14F-4D97-AF65-F5344CB8AC3E}">
        <p14:creationId xmlns:p14="http://schemas.microsoft.com/office/powerpoint/2010/main" val="6104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Review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92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High volume of work from faculty reviewers in past year:  </a:t>
            </a:r>
          </a:p>
          <a:p>
            <a:pPr>
              <a:lnSpc>
                <a:spcPct val="110000"/>
              </a:lnSpc>
            </a:pPr>
            <a:r>
              <a:rPr lang="en-US" b="0" i="0" dirty="0" smtClean="0"/>
              <a:t>15 disciplines have fewer than 10 courses in queue</a:t>
            </a:r>
          </a:p>
          <a:p>
            <a:pPr>
              <a:lnSpc>
                <a:spcPct val="110000"/>
              </a:lnSpc>
            </a:pPr>
            <a:r>
              <a:rPr lang="en-US" b="0" i="0" dirty="0" smtClean="0"/>
              <a:t>10 disciplines have 10 – 20 courses in queue</a:t>
            </a:r>
          </a:p>
          <a:p>
            <a:pPr>
              <a:lnSpc>
                <a:spcPct val="110000"/>
              </a:lnSpc>
            </a:pPr>
            <a:r>
              <a:rPr lang="en-US" b="0" i="0" dirty="0" smtClean="0"/>
              <a:t>4 disciplines have 20 – 40</a:t>
            </a:r>
          </a:p>
          <a:p>
            <a:pPr>
              <a:lnSpc>
                <a:spcPct val="110000"/>
              </a:lnSpc>
            </a:pPr>
            <a:r>
              <a:rPr lang="en-US" b="0" i="0" dirty="0" smtClean="0"/>
              <a:t>2 disciplines have 50 – 100</a:t>
            </a:r>
          </a:p>
          <a:p>
            <a:pPr>
              <a:lnSpc>
                <a:spcPct val="110000"/>
              </a:lnSpc>
            </a:pPr>
            <a:r>
              <a:rPr lang="en-US" b="0" i="0" dirty="0"/>
              <a:t>3</a:t>
            </a:r>
            <a:r>
              <a:rPr lang="en-US" b="0" i="0" dirty="0" smtClean="0"/>
              <a:t> disciplines have 100 – 200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Engineering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Film, Television, and Electronic Media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Agriculture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Studio Arts: 700+ completed review, 460 in queue, 370 with no CSU reviewer.  Forthcoming TMC changes to address backlog.  </a:t>
            </a:r>
          </a:p>
        </p:txBody>
      </p:sp>
    </p:spTree>
    <p:extLst>
      <p:ext uri="{BB962C8B-B14F-4D97-AF65-F5344CB8AC3E}">
        <p14:creationId xmlns:p14="http://schemas.microsoft.com/office/powerpoint/2010/main" val="149223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Year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Speech Com, Psychology, Sociology: No major changes.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11 disciplines currently going through five-year review:</a:t>
            </a:r>
          </a:p>
          <a:p>
            <a:pPr lvl="1">
              <a:buFont typeface="Courier New"/>
              <a:buChar char="o"/>
            </a:pPr>
            <a:r>
              <a:rPr lang="en-US" dirty="0"/>
              <a:t>Administration of Justice, Physics, Early Childhood Education, Political Science, Geology, Studio Arts, History, Theater Arts, Kinesiology, Mathematics, and Computer Science</a:t>
            </a:r>
          </a:p>
          <a:p>
            <a:pPr marL="274320" lvl="1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Working with FDRGs on reviews, emphasizing the impact of changes to existing C-ID descriptors and </a:t>
            </a:r>
            <a:r>
              <a:rPr lang="en-US" dirty="0" smtClean="0"/>
              <a:t>TMCs.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In-progress TMCs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Completed, awaiting COT release on February 1:</a:t>
            </a:r>
          </a:p>
          <a:p>
            <a:r>
              <a:rPr lang="en-US" b="0" i="0" dirty="0" smtClean="0"/>
              <a:t>Public </a:t>
            </a:r>
            <a:r>
              <a:rPr lang="en-US" b="0" i="0" dirty="0"/>
              <a:t>Health Science </a:t>
            </a:r>
          </a:p>
          <a:p>
            <a:r>
              <a:rPr lang="en-US" b="0" i="0" dirty="0" smtClean="0"/>
              <a:t>Child </a:t>
            </a:r>
            <a:r>
              <a:rPr lang="en-US" b="0" i="0" dirty="0"/>
              <a:t>and Adolescent </a:t>
            </a:r>
            <a:r>
              <a:rPr lang="en-US" b="0" i="0" dirty="0" smtClean="0"/>
              <a:t>Development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Under Development based on previous faculty work</a:t>
            </a:r>
            <a:endParaRPr lang="en-US" sz="2800" dirty="0"/>
          </a:p>
          <a:p>
            <a:r>
              <a:rPr lang="en-US" b="0" i="0" dirty="0"/>
              <a:t>Environmental Science </a:t>
            </a:r>
            <a:endParaRPr lang="en-US" b="0" i="0" dirty="0" smtClean="0"/>
          </a:p>
          <a:p>
            <a:r>
              <a:rPr lang="en-US" b="0" i="0" dirty="0" smtClean="0"/>
              <a:t>Graphic </a:t>
            </a:r>
            <a:r>
              <a:rPr lang="en-US" b="0" i="0" dirty="0"/>
              <a:t>Design </a:t>
            </a:r>
            <a:endParaRPr lang="en-US" b="0" i="0" dirty="0" smtClean="0"/>
          </a:p>
          <a:p>
            <a:r>
              <a:rPr lang="en-US" b="0" i="0" dirty="0" smtClean="0"/>
              <a:t>Hospitality Management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093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i="0" dirty="0" smtClean="0"/>
              <a:t>The requirement to create an Associate Degree for Transfer if your college has an existing Associate Degree in the same TOP code began on August 30.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you haven’t been able to create an ADT, please contact the Chancellor’s Office.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Colleges are not being asked to deactivate existing degrees if they are unable to comply with SB440.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Chemistry and Biology ADTs will be due in September 2016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New TMCs require degrees to be developed 18 months after posting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6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1922</Words>
  <Application>Microsoft Macintosh PowerPoint</Application>
  <PresentationFormat>Widescreen</PresentationFormat>
  <Paragraphs>250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Courier New</vt:lpstr>
      <vt:lpstr>Georgia</vt:lpstr>
      <vt:lpstr>ＭＳ Ｐゴシック</vt:lpstr>
      <vt:lpstr>Arial</vt:lpstr>
      <vt:lpstr>1_Office Theme</vt:lpstr>
      <vt:lpstr>Office Theme</vt:lpstr>
      <vt:lpstr>Evolution of C-ID, Transfer Degrees and Model Curriculum</vt:lpstr>
      <vt:lpstr>Overview</vt:lpstr>
      <vt:lpstr>General Updates</vt:lpstr>
      <vt:lpstr>New Faces in C-ID</vt:lpstr>
      <vt:lpstr>General Updates</vt:lpstr>
      <vt:lpstr>Course Review Updates</vt:lpstr>
      <vt:lpstr>Five Year Review</vt:lpstr>
      <vt:lpstr>New and In-progress TMCs</vt:lpstr>
      <vt:lpstr>ADT Obligation</vt:lpstr>
      <vt:lpstr>C-ID for CTE and Basic Skills</vt:lpstr>
      <vt:lpstr>C-ID for CTE</vt:lpstr>
      <vt:lpstr>C-ID for CTE</vt:lpstr>
      <vt:lpstr>C-ID, Model Curriculum, CTE and The WFTF</vt:lpstr>
      <vt:lpstr>C-ID and Basic Skills</vt:lpstr>
      <vt:lpstr>Area of Emphasis (AoE) TMCs</vt:lpstr>
      <vt:lpstr>Area of Emphasis (AoE) TMCs</vt:lpstr>
      <vt:lpstr>First AoE TMCs</vt:lpstr>
      <vt:lpstr>Social Justice Studies</vt:lpstr>
      <vt:lpstr>Global Studies</vt:lpstr>
      <vt:lpstr>Using AoE TMCs</vt:lpstr>
      <vt:lpstr>At Your Campus</vt:lpstr>
      <vt:lpstr>Additional AOE TMCs</vt:lpstr>
      <vt:lpstr>Other Updates and Topics</vt:lpstr>
      <vt:lpstr>Model Curriculum</vt:lpstr>
      <vt:lpstr>Why Have Model Curriculum?</vt:lpstr>
      <vt:lpstr>Reciprocity for Model Curriculum</vt:lpstr>
      <vt:lpstr>Next Steps for Model Curriculum</vt:lpstr>
      <vt:lpstr>Course Substitutions and Reciprocity in ADTs</vt:lpstr>
      <vt:lpstr>Communications with C-ID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Craig Rutan</cp:lastModifiedBy>
  <cp:revision>74</cp:revision>
  <dcterms:created xsi:type="dcterms:W3CDTF">2015-05-02T02:46:00Z</dcterms:created>
  <dcterms:modified xsi:type="dcterms:W3CDTF">2015-11-06T22:29:34Z</dcterms:modified>
</cp:coreProperties>
</file>