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60" r:id="rId2"/>
    <p:sldId id="261" r:id="rId3"/>
    <p:sldId id="288" r:id="rId4"/>
    <p:sldId id="262" r:id="rId5"/>
    <p:sldId id="293" r:id="rId6"/>
    <p:sldId id="294" r:id="rId7"/>
    <p:sldId id="298" r:id="rId8"/>
    <p:sldId id="295" r:id="rId9"/>
    <p:sldId id="296" r:id="rId10"/>
    <p:sldId id="297" r:id="rId11"/>
    <p:sldId id="29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BFD6"/>
    <a:srgbClr val="EA831C"/>
    <a:srgbClr val="E16C1C"/>
    <a:srgbClr val="674831"/>
    <a:srgbClr val="04A07D"/>
    <a:srgbClr val="FFDE62"/>
    <a:srgbClr val="054690"/>
    <a:srgbClr val="D0EA6F"/>
    <a:srgbClr val="D0EA5B"/>
    <a:srgbClr val="533A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85"/>
    <p:restoredTop sz="94733"/>
  </p:normalViewPr>
  <p:slideViewPr>
    <p:cSldViewPr snapToGrid="0" snapToObjects="1">
      <p:cViewPr varScale="1">
        <p:scale>
          <a:sx n="63" d="100"/>
          <a:sy n="63" d="100"/>
        </p:scale>
        <p:origin x="730" y="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F1718C-EE5C-A545-A26B-F1D44DE2C295}" type="datetimeFigureOut">
              <a:rPr lang="en-US" smtClean="0"/>
              <a:t>7/7/2020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7E57F4-9D9C-5847-BCD2-13B860A1E044}" type="slidenum">
              <a:rPr lang="en-US" smtClean="0"/>
              <a:t>‹#›</a:t>
            </a:fld>
            <a:endParaRPr lang="en-US" dirty="0"/>
          </a:p>
        </p:txBody>
      </p:sp>
    </p:spTree>
    <p:extLst>
      <p:ext uri="{BB962C8B-B14F-4D97-AF65-F5344CB8AC3E}">
        <p14:creationId xmlns:p14="http://schemas.microsoft.com/office/powerpoint/2010/main" val="1454596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8C01E4-BBDE-A04D-BF52-50C7E63D7B5A}"/>
              </a:ext>
            </a:extLst>
          </p:cNvPr>
          <p:cNvSpPr>
            <a:spLocks noGrp="1"/>
          </p:cNvSpPr>
          <p:nvPr>
            <p:ph type="title" hasCustomPrompt="1"/>
          </p:nvPr>
        </p:nvSpPr>
        <p:spPr>
          <a:xfrm>
            <a:off x="815926" y="5176909"/>
            <a:ext cx="10547847" cy="1505243"/>
          </a:xfrm>
        </p:spPr>
        <p:txBody>
          <a:bodyPr anchor="ctr">
            <a:normAutofit/>
          </a:bodyPr>
          <a:lstStyle>
            <a:lvl1pPr algn="ctr">
              <a:lnSpc>
                <a:spcPct val="100000"/>
              </a:lnSpc>
              <a:defRPr sz="4400">
                <a:solidFill>
                  <a:schemeClr val="bg1"/>
                </a:solidFill>
              </a:defRPr>
            </a:lvl1pPr>
          </a:lstStyle>
          <a:p>
            <a:r>
              <a:rPr lang="en-US" dirty="0"/>
              <a:t>Click to Edit Title</a:t>
            </a:r>
          </a:p>
        </p:txBody>
      </p:sp>
    </p:spTree>
    <p:extLst>
      <p:ext uri="{BB962C8B-B14F-4D97-AF65-F5344CB8AC3E}">
        <p14:creationId xmlns:p14="http://schemas.microsoft.com/office/powerpoint/2010/main" val="3057468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A">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663493-8C84-E346-96AF-8ED8B8873B92}"/>
              </a:ext>
            </a:extLst>
          </p:cNvPr>
          <p:cNvSpPr/>
          <p:nvPr userDrawn="1"/>
        </p:nvSpPr>
        <p:spPr>
          <a:xfrm>
            <a:off x="0" y="0"/>
            <a:ext cx="12192000" cy="2355163"/>
          </a:xfrm>
          <a:prstGeom prst="rect">
            <a:avLst/>
          </a:prstGeom>
          <a:solidFill>
            <a:schemeClr val="accent6">
              <a:lumMod val="75000"/>
            </a:schemeClr>
          </a:solidFill>
          <a:ln>
            <a:noFill/>
          </a:ln>
          <a:effectLst>
            <a:outerShdw blurRad="190500" dist="38100" dir="54000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280103-BDBC-4A40-9E85-AE3F70CBE934}"/>
              </a:ext>
            </a:extLst>
          </p:cNvPr>
          <p:cNvSpPr>
            <a:spLocks noGrp="1"/>
          </p:cNvSpPr>
          <p:nvPr>
            <p:ph type="title" hasCustomPrompt="1"/>
          </p:nvPr>
        </p:nvSpPr>
        <p:spPr>
          <a:xfrm>
            <a:off x="1066801" y="403412"/>
            <a:ext cx="10058400" cy="1685768"/>
          </a:xfrm>
        </p:spPr>
        <p:txBody>
          <a:bodyPr anchor="b">
            <a:normAutofit/>
          </a:bodyPr>
          <a:lstStyle>
            <a:lvl1pPr algn="ctr">
              <a:defRPr sz="3600">
                <a:solidFill>
                  <a:schemeClr val="bg1"/>
                </a:solidFill>
              </a:defRPr>
            </a:lvl1pPr>
          </a:lstStyle>
          <a:p>
            <a:r>
              <a:rPr lang="en-US" dirty="0"/>
              <a:t>Click to Edit Section Title</a:t>
            </a:r>
          </a:p>
        </p:txBody>
      </p:sp>
      <p:sp>
        <p:nvSpPr>
          <p:cNvPr id="3" name="Content Placeholder 2">
            <a:extLst>
              <a:ext uri="{FF2B5EF4-FFF2-40B4-BE49-F238E27FC236}">
                <a16:creationId xmlns:a16="http://schemas.microsoft.com/office/drawing/2014/main" id="{788E3A56-FB7B-AC46-8402-D5947961F472}"/>
              </a:ext>
            </a:extLst>
          </p:cNvPr>
          <p:cNvSpPr>
            <a:spLocks noGrp="1"/>
          </p:cNvSpPr>
          <p:nvPr>
            <p:ph idx="1" hasCustomPrompt="1"/>
          </p:nvPr>
        </p:nvSpPr>
        <p:spPr>
          <a:xfrm>
            <a:off x="1066800" y="2662569"/>
            <a:ext cx="10058400" cy="3120392"/>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6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 (Remember to add alt text to all imported graphics and images.)</a:t>
            </a:r>
          </a:p>
          <a:p>
            <a:pPr lvl="1"/>
            <a:r>
              <a:rPr lang="en-US" dirty="0"/>
              <a:t>Second level</a:t>
            </a:r>
          </a:p>
          <a:p>
            <a:pPr lvl="2"/>
            <a:r>
              <a:rPr lang="en-US" dirty="0"/>
              <a:t>Third level</a:t>
            </a:r>
          </a:p>
          <a:p>
            <a:pPr lvl="3"/>
            <a:r>
              <a:rPr lang="en-US" dirty="0"/>
              <a:t>Fourth level</a:t>
            </a:r>
          </a:p>
        </p:txBody>
      </p:sp>
      <p:sp>
        <p:nvSpPr>
          <p:cNvPr id="7" name="Slide Number Placeholder 6">
            <a:extLst>
              <a:ext uri="{FF2B5EF4-FFF2-40B4-BE49-F238E27FC236}">
                <a16:creationId xmlns:a16="http://schemas.microsoft.com/office/drawing/2014/main" id="{4782F75C-9DD2-074A-96FF-53829C465CFC}"/>
              </a:ext>
            </a:extLst>
          </p:cNvPr>
          <p:cNvSpPr>
            <a:spLocks noGrp="1"/>
          </p:cNvSpPr>
          <p:nvPr>
            <p:ph type="sldNum" sz="quarter" idx="12"/>
          </p:nvPr>
        </p:nvSpPr>
        <p:spPr>
          <a:xfrm>
            <a:off x="8382000" y="6356350"/>
            <a:ext cx="2743200" cy="365125"/>
          </a:xfrm>
        </p:spPr>
        <p:txBody>
          <a:bodyPr rIns="0"/>
          <a:lstStyle/>
          <a:p>
            <a:fld id="{492D8F1A-69A8-9242-9469-8400121D240A}" type="slidenum">
              <a:rPr lang="en-US" smtClean="0"/>
              <a:t>‹#›</a:t>
            </a:fld>
            <a:endParaRPr lang="en-US" dirty="0"/>
          </a:p>
        </p:txBody>
      </p:sp>
      <p:cxnSp>
        <p:nvCxnSpPr>
          <p:cNvPr id="6" name="Straight Connector 5">
            <a:extLst>
              <a:ext uri="{FF2B5EF4-FFF2-40B4-BE49-F238E27FC236}">
                <a16:creationId xmlns:a16="http://schemas.microsoft.com/office/drawing/2014/main" id="{8335C675-F55A-8A44-9B93-9E37ED70F138}"/>
              </a:ext>
            </a:extLst>
          </p:cNvPr>
          <p:cNvCxnSpPr>
            <a:cxnSpLocks/>
          </p:cNvCxnSpPr>
          <p:nvPr userDrawn="1"/>
        </p:nvCxnSpPr>
        <p:spPr>
          <a:xfrm flipH="1">
            <a:off x="0" y="2329763"/>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016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reserve="1">
  <p:cSld name="Section Slide B">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663493-8C84-E346-96AF-8ED8B8873B92}"/>
              </a:ext>
            </a:extLst>
          </p:cNvPr>
          <p:cNvSpPr/>
          <p:nvPr userDrawn="1"/>
        </p:nvSpPr>
        <p:spPr>
          <a:xfrm>
            <a:off x="0" y="0"/>
            <a:ext cx="4049486" cy="6858000"/>
          </a:xfrm>
          <a:prstGeom prst="rect">
            <a:avLst/>
          </a:prstGeom>
          <a:solidFill>
            <a:schemeClr val="accent5"/>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11B4FB25-3788-9D40-8C85-70A6F279CB68}"/>
              </a:ext>
            </a:extLst>
          </p:cNvPr>
          <p:cNvSpPr/>
          <p:nvPr userDrawn="1"/>
        </p:nvSpPr>
        <p:spPr>
          <a:xfrm>
            <a:off x="-1734" y="1112108"/>
            <a:ext cx="4049486" cy="4559350"/>
          </a:xfrm>
          <a:prstGeom prst="rect">
            <a:avLst/>
          </a:prstGeom>
          <a:solidFill>
            <a:srgbClr val="3EBFD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280103-BDBC-4A40-9E85-AE3F70CBE934}"/>
              </a:ext>
            </a:extLst>
          </p:cNvPr>
          <p:cNvSpPr>
            <a:spLocks noGrp="1"/>
          </p:cNvSpPr>
          <p:nvPr>
            <p:ph type="title" hasCustomPrompt="1"/>
          </p:nvPr>
        </p:nvSpPr>
        <p:spPr>
          <a:xfrm>
            <a:off x="247135" y="1335091"/>
            <a:ext cx="3583461" cy="1611995"/>
          </a:xfrm>
        </p:spPr>
        <p:txBody>
          <a:bodyPr anchor="b">
            <a:normAutofit/>
          </a:bodyPr>
          <a:lstStyle>
            <a:lvl1pPr algn="ctr">
              <a:defRPr sz="3600">
                <a:solidFill>
                  <a:schemeClr val="bg1"/>
                </a:solidFill>
              </a:defRPr>
            </a:lvl1pPr>
          </a:lstStyle>
          <a:p>
            <a:r>
              <a:rPr lang="en-US" dirty="0"/>
              <a:t>Click to edit Section title</a:t>
            </a:r>
          </a:p>
        </p:txBody>
      </p:sp>
      <p:sp>
        <p:nvSpPr>
          <p:cNvPr id="3" name="Content Placeholder 2">
            <a:extLst>
              <a:ext uri="{FF2B5EF4-FFF2-40B4-BE49-F238E27FC236}">
                <a16:creationId xmlns:a16="http://schemas.microsoft.com/office/drawing/2014/main" id="{788E3A56-FB7B-AC46-8402-D5947961F472}"/>
              </a:ext>
            </a:extLst>
          </p:cNvPr>
          <p:cNvSpPr>
            <a:spLocks noGrp="1"/>
          </p:cNvSpPr>
          <p:nvPr>
            <p:ph idx="1" hasCustomPrompt="1"/>
          </p:nvPr>
        </p:nvSpPr>
        <p:spPr>
          <a:xfrm>
            <a:off x="4360759" y="1112108"/>
            <a:ext cx="6672648" cy="467085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 (Remember to add alt text to all imported graphics and images.)</a:t>
            </a:r>
          </a:p>
          <a:p>
            <a:pPr lvl="1"/>
            <a:r>
              <a:rPr lang="en-US" dirty="0"/>
              <a:t>Second level</a:t>
            </a:r>
          </a:p>
          <a:p>
            <a:pPr lvl="2"/>
            <a:r>
              <a:rPr lang="en-US" dirty="0"/>
              <a:t>Third level</a:t>
            </a:r>
          </a:p>
          <a:p>
            <a:pPr lvl="3"/>
            <a:r>
              <a:rPr lang="en-US" dirty="0"/>
              <a:t>Fourth level</a:t>
            </a:r>
          </a:p>
        </p:txBody>
      </p:sp>
      <p:sp>
        <p:nvSpPr>
          <p:cNvPr id="4" name="Text Placeholder 3">
            <a:extLst>
              <a:ext uri="{FF2B5EF4-FFF2-40B4-BE49-F238E27FC236}">
                <a16:creationId xmlns:a16="http://schemas.microsoft.com/office/drawing/2014/main" id="{16BCEDA2-8D63-C44F-BC49-24E0BC45BAEB}"/>
              </a:ext>
            </a:extLst>
          </p:cNvPr>
          <p:cNvSpPr>
            <a:spLocks noGrp="1"/>
          </p:cNvSpPr>
          <p:nvPr>
            <p:ph type="body" sz="half" idx="2" hasCustomPrompt="1"/>
          </p:nvPr>
        </p:nvSpPr>
        <p:spPr>
          <a:xfrm>
            <a:off x="247135" y="2928551"/>
            <a:ext cx="3583461" cy="2533135"/>
          </a:xfrm>
          <a:ln>
            <a:solidFill>
              <a:schemeClr val="accent3">
                <a:lumMod val="20000"/>
                <a:lumOff val="80000"/>
              </a:schemeClr>
            </a:solidFill>
          </a:ln>
        </p:spPr>
        <p:txBody>
          <a:bodyPr>
            <a:normAutofit/>
          </a:bodyPr>
          <a:lstStyle>
            <a:lvl1pPr marL="0" indent="0" algn="ctr">
              <a:buNone/>
              <a:defRPr sz="2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text</a:t>
            </a:r>
          </a:p>
        </p:txBody>
      </p:sp>
      <p:sp>
        <p:nvSpPr>
          <p:cNvPr id="7" name="Slide Number Placeholder 6">
            <a:extLst>
              <a:ext uri="{FF2B5EF4-FFF2-40B4-BE49-F238E27FC236}">
                <a16:creationId xmlns:a16="http://schemas.microsoft.com/office/drawing/2014/main" id="{4782F75C-9DD2-074A-96FF-53829C465CFC}"/>
              </a:ext>
            </a:extLst>
          </p:cNvPr>
          <p:cNvSpPr>
            <a:spLocks noGrp="1"/>
          </p:cNvSpPr>
          <p:nvPr>
            <p:ph type="sldNum" sz="quarter" idx="12"/>
          </p:nvPr>
        </p:nvSpPr>
        <p:spPr>
          <a:xfrm>
            <a:off x="8290207" y="6356350"/>
            <a:ext cx="2743200" cy="365125"/>
          </a:xfrm>
        </p:spPr>
        <p:txBody>
          <a:bodyPr rIns="0"/>
          <a:lstStyle>
            <a:lvl1pPr>
              <a:defRPr>
                <a:solidFill>
                  <a:schemeClr val="accent2"/>
                </a:solidFill>
              </a:defRPr>
            </a:lvl1pPr>
          </a:lstStyle>
          <a:p>
            <a:fld id="{492D8F1A-69A8-9242-9469-8400121D240A}" type="slidenum">
              <a:rPr lang="en-US" smtClean="0"/>
              <a:pPr/>
              <a:t>‹#›</a:t>
            </a:fld>
            <a:endParaRPr lang="en-US" dirty="0"/>
          </a:p>
        </p:txBody>
      </p:sp>
      <p:sp>
        <p:nvSpPr>
          <p:cNvPr id="10" name="Rectangle 9">
            <a:extLst>
              <a:ext uri="{FF2B5EF4-FFF2-40B4-BE49-F238E27FC236}">
                <a16:creationId xmlns:a16="http://schemas.microsoft.com/office/drawing/2014/main" id="{187515FF-A0B8-C748-B888-B5E7E36D9E01}"/>
              </a:ext>
            </a:extLst>
          </p:cNvPr>
          <p:cNvSpPr/>
          <p:nvPr userDrawn="1"/>
        </p:nvSpPr>
        <p:spPr>
          <a:xfrm>
            <a:off x="11510682" y="-37218"/>
            <a:ext cx="681318" cy="6895217"/>
          </a:xfrm>
          <a:prstGeom prst="rect">
            <a:avLst/>
          </a:prstGeom>
          <a:solidFill>
            <a:schemeClr val="accent5"/>
          </a:solidFill>
          <a:ln>
            <a:noFill/>
          </a:ln>
          <a:effectLst>
            <a:outerShdw blurRad="190500" dist="38100" dir="10800000" sx="101000" sy="101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4DEB78EA-BEEE-F349-88FC-0EA343974678}"/>
              </a:ext>
            </a:extLst>
          </p:cNvPr>
          <p:cNvCxnSpPr>
            <a:cxnSpLocks/>
          </p:cNvCxnSpPr>
          <p:nvPr userDrawn="1"/>
        </p:nvCxnSpPr>
        <p:spPr>
          <a:xfrm flipH="1">
            <a:off x="-1734" y="1112108"/>
            <a:ext cx="4049486"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6D4A47C-A252-5E44-B313-E53706F59CD9}"/>
              </a:ext>
            </a:extLst>
          </p:cNvPr>
          <p:cNvCxnSpPr>
            <a:cxnSpLocks/>
          </p:cNvCxnSpPr>
          <p:nvPr userDrawn="1"/>
        </p:nvCxnSpPr>
        <p:spPr>
          <a:xfrm flipH="1">
            <a:off x="-1734" y="5671458"/>
            <a:ext cx="4049486"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26225CB-6D53-5B4E-9EFA-34719523B6EC}"/>
              </a:ext>
            </a:extLst>
          </p:cNvPr>
          <p:cNvCxnSpPr>
            <a:cxnSpLocks/>
          </p:cNvCxnSpPr>
          <p:nvPr userDrawn="1"/>
        </p:nvCxnSpPr>
        <p:spPr>
          <a:xfrm flipV="1">
            <a:off x="11510682" y="-37218"/>
            <a:ext cx="0" cy="689522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1754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2 Column Slid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98F2EA-9DEA-EE4D-B840-68DE3891D4D8}"/>
              </a:ext>
            </a:extLst>
          </p:cNvPr>
          <p:cNvSpPr/>
          <p:nvPr userDrawn="1"/>
        </p:nvSpPr>
        <p:spPr>
          <a:xfrm>
            <a:off x="0" y="0"/>
            <a:ext cx="927847" cy="6858000"/>
          </a:xfrm>
          <a:prstGeom prst="rect">
            <a:avLst/>
          </a:prstGeom>
          <a:solidFill>
            <a:schemeClr val="accent6">
              <a:lumMod val="75000"/>
            </a:schemeClr>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DEDC0F-3BCC-4B40-AC8B-5FD51655BC3D}"/>
              </a:ext>
            </a:extLst>
          </p:cNvPr>
          <p:cNvSpPr>
            <a:spLocks noGrp="1"/>
          </p:cNvSpPr>
          <p:nvPr>
            <p:ph type="title"/>
          </p:nvPr>
        </p:nvSpPr>
        <p:spPr>
          <a:xfrm>
            <a:off x="1277650" y="365125"/>
            <a:ext cx="10046043" cy="1325563"/>
          </a:xfrm>
        </p:spPr>
        <p:txBody>
          <a:bodyPr anchor="b">
            <a:normAutofit/>
          </a:bodyPr>
          <a:lstStyle>
            <a:lvl1pPr>
              <a:defRPr sz="3600"/>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F8ADAEDF-6709-4345-868D-28A3E2BF9A07}"/>
              </a:ext>
            </a:extLst>
          </p:cNvPr>
          <p:cNvSpPr>
            <a:spLocks noGrp="1"/>
          </p:cNvSpPr>
          <p:nvPr>
            <p:ph sz="half" idx="2"/>
          </p:nvPr>
        </p:nvSpPr>
        <p:spPr>
          <a:xfrm>
            <a:off x="1277650" y="1798320"/>
            <a:ext cx="4922537"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6" name="Content Placeholder 5">
            <a:extLst>
              <a:ext uri="{FF2B5EF4-FFF2-40B4-BE49-F238E27FC236}">
                <a16:creationId xmlns:a16="http://schemas.microsoft.com/office/drawing/2014/main" id="{9A17F0D2-6EF4-B446-81DE-946EB47EBEC5}"/>
              </a:ext>
            </a:extLst>
          </p:cNvPr>
          <p:cNvSpPr>
            <a:spLocks noGrp="1"/>
          </p:cNvSpPr>
          <p:nvPr>
            <p:ph sz="quarter" idx="4"/>
          </p:nvPr>
        </p:nvSpPr>
        <p:spPr>
          <a:xfrm>
            <a:off x="6388259" y="1798320"/>
            <a:ext cx="4948881"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7" name="Slide Number Placeholder 6">
            <a:extLst>
              <a:ext uri="{FF2B5EF4-FFF2-40B4-BE49-F238E27FC236}">
                <a16:creationId xmlns:a16="http://schemas.microsoft.com/office/drawing/2014/main" id="{62B3F740-1E9C-A544-964D-48014EBF79BE}"/>
              </a:ext>
            </a:extLst>
          </p:cNvPr>
          <p:cNvSpPr txBox="1">
            <a:spLocks/>
          </p:cNvSpPr>
          <p:nvPr userDrawn="1"/>
        </p:nvSpPr>
        <p:spPr>
          <a:xfrm>
            <a:off x="8580493" y="6356350"/>
            <a:ext cx="2743200" cy="365125"/>
          </a:xfrm>
          <a:prstGeom prst="rect">
            <a:avLst/>
          </a:prstGeom>
        </p:spPr>
        <p:txBody>
          <a:bodyPr vert="horz" lIns="91440" tIns="45720" rIns="0" bIns="45720" rtlCol="0" anchor="ctr"/>
          <a:lstStyle>
            <a:defPPr>
              <a:defRPr lang="en-US"/>
            </a:defPPr>
            <a:lvl1pPr marL="0" algn="r" defTabSz="914400" rtl="0" eaLnBrk="1" latinLnBrk="0" hangingPunct="1">
              <a:defRPr sz="1200" kern="1200">
                <a:solidFill>
                  <a:schemeClr val="accent4"/>
                </a:solidFill>
                <a:latin typeface="Gill Sans Ultra Bold" panose="020B0A0202010402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D8F1A-69A8-9242-9469-8400121D240A}" type="slidenum">
              <a:rPr lang="en-US" sz="1000" smtClean="0">
                <a:solidFill>
                  <a:schemeClr val="accent2"/>
                </a:solidFill>
                <a:latin typeface="+mj-lt"/>
              </a:rPr>
              <a:pPr/>
              <a:t>‹#›</a:t>
            </a:fld>
            <a:endParaRPr lang="en-US" sz="1000" dirty="0">
              <a:solidFill>
                <a:schemeClr val="accent2"/>
              </a:solidFill>
              <a:latin typeface="+mj-lt"/>
            </a:endParaRPr>
          </a:p>
        </p:txBody>
      </p:sp>
      <p:cxnSp>
        <p:nvCxnSpPr>
          <p:cNvPr id="9" name="Straight Connector 8">
            <a:extLst>
              <a:ext uri="{FF2B5EF4-FFF2-40B4-BE49-F238E27FC236}">
                <a16:creationId xmlns:a16="http://schemas.microsoft.com/office/drawing/2014/main" id="{F3EB2186-3A18-D445-88A4-34402F9511EA}"/>
              </a:ext>
            </a:extLst>
          </p:cNvPr>
          <p:cNvCxnSpPr>
            <a:cxnSpLocks/>
          </p:cNvCxnSpPr>
          <p:nvPr userDrawn="1"/>
        </p:nvCxnSpPr>
        <p:spPr>
          <a:xfrm flipV="1">
            <a:off x="907790" y="-37218"/>
            <a:ext cx="0" cy="689522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6163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1 Column Slide">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47686E-7239-014B-BDE6-C25098C3A993}"/>
              </a:ext>
            </a:extLst>
          </p:cNvPr>
          <p:cNvSpPr/>
          <p:nvPr userDrawn="1"/>
        </p:nvSpPr>
        <p:spPr>
          <a:xfrm>
            <a:off x="0" y="0"/>
            <a:ext cx="927847" cy="6858000"/>
          </a:xfrm>
          <a:prstGeom prst="rect">
            <a:avLst/>
          </a:prstGeom>
          <a:solidFill>
            <a:schemeClr val="accent6">
              <a:lumMod val="75000"/>
            </a:schemeClr>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DEDC0F-3BCC-4B40-AC8B-5FD51655BC3D}"/>
              </a:ext>
            </a:extLst>
          </p:cNvPr>
          <p:cNvSpPr>
            <a:spLocks noGrp="1"/>
          </p:cNvSpPr>
          <p:nvPr>
            <p:ph type="title"/>
          </p:nvPr>
        </p:nvSpPr>
        <p:spPr>
          <a:xfrm>
            <a:off x="1277650" y="365125"/>
            <a:ext cx="10046043" cy="1325563"/>
          </a:xfrm>
        </p:spPr>
        <p:txBody>
          <a:bodyPr anchor="b">
            <a:normAutofit/>
          </a:bodyPr>
          <a:lstStyle>
            <a:lvl1pPr>
              <a:defRPr sz="3600"/>
            </a:lvl1pPr>
          </a:lstStyle>
          <a:p>
            <a:r>
              <a:rPr lang="en-US"/>
              <a:t>Click to edit Master title style</a:t>
            </a:r>
            <a:endParaRPr lang="en-US" dirty="0"/>
          </a:p>
        </p:txBody>
      </p:sp>
      <p:sp>
        <p:nvSpPr>
          <p:cNvPr id="13" name="Slide Number Placeholder 6">
            <a:extLst>
              <a:ext uri="{FF2B5EF4-FFF2-40B4-BE49-F238E27FC236}">
                <a16:creationId xmlns:a16="http://schemas.microsoft.com/office/drawing/2014/main" id="{7E383382-0294-BD4C-A5F0-F13A44A6EA7B}"/>
              </a:ext>
            </a:extLst>
          </p:cNvPr>
          <p:cNvSpPr txBox="1">
            <a:spLocks/>
          </p:cNvSpPr>
          <p:nvPr userDrawn="1"/>
        </p:nvSpPr>
        <p:spPr>
          <a:xfrm>
            <a:off x="8580493" y="6356350"/>
            <a:ext cx="2743200" cy="365125"/>
          </a:xfrm>
          <a:prstGeom prst="rect">
            <a:avLst/>
          </a:prstGeom>
        </p:spPr>
        <p:txBody>
          <a:bodyPr vert="horz" lIns="91440" tIns="45720" rIns="0" bIns="45720" rtlCol="0" anchor="ctr"/>
          <a:lstStyle>
            <a:defPPr>
              <a:defRPr lang="en-US"/>
            </a:defPPr>
            <a:lvl1pPr marL="0" algn="r" defTabSz="914400" rtl="0" eaLnBrk="1" latinLnBrk="0" hangingPunct="1">
              <a:defRPr sz="1200" kern="1200">
                <a:solidFill>
                  <a:schemeClr val="accent4"/>
                </a:solidFill>
                <a:latin typeface="Gill Sans Ultra Bold" panose="020B0A0202010402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D8F1A-69A8-9242-9469-8400121D240A}" type="slidenum">
              <a:rPr lang="en-US" sz="1000" smtClean="0">
                <a:solidFill>
                  <a:schemeClr val="accent4">
                    <a:lumMod val="50000"/>
                  </a:schemeClr>
                </a:solidFill>
                <a:latin typeface="+mj-lt"/>
              </a:rPr>
              <a:pPr/>
              <a:t>‹#›</a:t>
            </a:fld>
            <a:endParaRPr lang="en-US" sz="1000" dirty="0">
              <a:solidFill>
                <a:schemeClr val="accent4">
                  <a:lumMod val="50000"/>
                </a:schemeClr>
              </a:solidFill>
              <a:latin typeface="+mj-lt"/>
            </a:endParaRPr>
          </a:p>
        </p:txBody>
      </p:sp>
      <p:sp>
        <p:nvSpPr>
          <p:cNvPr id="11" name="Content Placeholder 2">
            <a:extLst>
              <a:ext uri="{FF2B5EF4-FFF2-40B4-BE49-F238E27FC236}">
                <a16:creationId xmlns:a16="http://schemas.microsoft.com/office/drawing/2014/main" id="{19193D36-B121-6342-A5EB-898D4AD08232}"/>
              </a:ext>
            </a:extLst>
          </p:cNvPr>
          <p:cNvSpPr>
            <a:spLocks noGrp="1"/>
          </p:cNvSpPr>
          <p:nvPr>
            <p:ph sz="half" idx="1"/>
          </p:nvPr>
        </p:nvSpPr>
        <p:spPr>
          <a:xfrm>
            <a:off x="1277650" y="1798320"/>
            <a:ext cx="100584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a:extLst>
              <a:ext uri="{FF2B5EF4-FFF2-40B4-BE49-F238E27FC236}">
                <a16:creationId xmlns:a16="http://schemas.microsoft.com/office/drawing/2014/main" id="{1D860091-E249-9C44-9CCA-1956D1962FF4}"/>
              </a:ext>
            </a:extLst>
          </p:cNvPr>
          <p:cNvCxnSpPr>
            <a:cxnSpLocks/>
          </p:cNvCxnSpPr>
          <p:nvPr userDrawn="1"/>
        </p:nvCxnSpPr>
        <p:spPr>
          <a:xfrm flipV="1">
            <a:off x="907790" y="-37218"/>
            <a:ext cx="0" cy="689522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2964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8B9249B-BE17-6849-9D73-B0C3BA84C550}"/>
              </a:ext>
            </a:extLst>
          </p:cNvPr>
          <p:cNvSpPr>
            <a:spLocks noGrp="1"/>
          </p:cNvSpPr>
          <p:nvPr>
            <p:ph type="sldNum" sz="quarter" idx="12"/>
          </p:nvPr>
        </p:nvSpPr>
        <p:spPr/>
        <p:txBody>
          <a:bodyPr/>
          <a:lstStyle>
            <a:lvl1pPr>
              <a:defRPr>
                <a:solidFill>
                  <a:schemeClr val="accent4">
                    <a:lumMod val="50000"/>
                  </a:schemeClr>
                </a:solidFill>
              </a:defRPr>
            </a:lvl1pPr>
          </a:lstStyle>
          <a:p>
            <a:fld id="{492D8F1A-69A8-9242-9469-8400121D240A}" type="slidenum">
              <a:rPr lang="en-US" smtClean="0"/>
              <a:pPr/>
              <a:t>‹#›</a:t>
            </a:fld>
            <a:endParaRPr lang="en-US" dirty="0"/>
          </a:p>
        </p:txBody>
      </p:sp>
    </p:spTree>
    <p:extLst>
      <p:ext uri="{BB962C8B-B14F-4D97-AF65-F5344CB8AC3E}">
        <p14:creationId xmlns:p14="http://schemas.microsoft.com/office/powerpoint/2010/main" val="568866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700D047F-D585-4C09-9146-83C02B8DC9F9}" type="datetimeFigureOut">
              <a:rPr lang="en-US" altLang="en-US"/>
              <a:pPr/>
              <a:t>7/7/2020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005F07E7-6348-4D56-B87A-C7B999557B70}" type="slidenum">
              <a:rPr lang="en-US" altLang="en-US"/>
              <a:pPr/>
              <a:t>‹#›</a:t>
            </a:fld>
            <a:endParaRPr lang="en-US" altLang="en-US" dirty="0"/>
          </a:p>
        </p:txBody>
      </p:sp>
    </p:spTree>
    <p:extLst>
      <p:ext uri="{BB962C8B-B14F-4D97-AF65-F5344CB8AC3E}">
        <p14:creationId xmlns:p14="http://schemas.microsoft.com/office/powerpoint/2010/main" val="2005758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52D507-5401-464E-AD07-D24EE91AF6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3A2FC3-D2C7-9B4C-9B9B-A2C7D0FDA3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 Remember to ad alt text to all imported graphics and images.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2F650318-0809-C04F-9288-E60B69D54831}"/>
              </a:ext>
            </a:extLst>
          </p:cNvPr>
          <p:cNvSpPr>
            <a:spLocks noGrp="1"/>
          </p:cNvSpPr>
          <p:nvPr>
            <p:ph type="sldNum" sz="quarter" idx="4"/>
          </p:nvPr>
        </p:nvSpPr>
        <p:spPr>
          <a:xfrm>
            <a:off x="8610600" y="6356350"/>
            <a:ext cx="2743200" cy="365125"/>
          </a:xfrm>
          <a:prstGeom prst="rect">
            <a:avLst/>
          </a:prstGeom>
        </p:spPr>
        <p:txBody>
          <a:bodyPr vert="horz" lIns="91440" tIns="45720" rIns="0" bIns="45720" rtlCol="0" anchor="ctr"/>
          <a:lstStyle>
            <a:lvl1pPr algn="r">
              <a:defRPr sz="1000">
                <a:solidFill>
                  <a:schemeClr val="accent4">
                    <a:lumMod val="50000"/>
                  </a:schemeClr>
                </a:solidFill>
                <a:latin typeface="+mj-lt"/>
              </a:defRPr>
            </a:lvl1pPr>
          </a:lstStyle>
          <a:p>
            <a:fld id="{492D8F1A-69A8-9242-9469-8400121D240A}" type="slidenum">
              <a:rPr lang="en-US" smtClean="0"/>
              <a:pPr/>
              <a:t>‹#›</a:t>
            </a:fld>
            <a:endParaRPr lang="en-US" dirty="0"/>
          </a:p>
        </p:txBody>
      </p:sp>
    </p:spTree>
    <p:extLst>
      <p:ext uri="{BB962C8B-B14F-4D97-AF65-F5344CB8AC3E}">
        <p14:creationId xmlns:p14="http://schemas.microsoft.com/office/powerpoint/2010/main" val="984657070"/>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8" r:id="rId3"/>
    <p:sldLayoutId id="2147483653" r:id="rId4"/>
    <p:sldLayoutId id="2147483666" r:id="rId5"/>
    <p:sldLayoutId id="2147483655" r:id="rId6"/>
    <p:sldLayoutId id="2147483669" r:id="rId7"/>
  </p:sldLayoutIdLst>
  <p:hf hdr="0" ftr="0" dt="0"/>
  <p:txStyles>
    <p:titleStyle>
      <a:lvl1pPr algn="l" defTabSz="914400" rtl="0" eaLnBrk="1" latinLnBrk="0" hangingPunct="1">
        <a:lnSpc>
          <a:spcPct val="90000"/>
        </a:lnSpc>
        <a:spcBef>
          <a:spcPct val="0"/>
        </a:spcBef>
        <a:buNone/>
        <a:defRPr sz="4400" kern="1200">
          <a:solidFill>
            <a:schemeClr val="accent4">
              <a:lumMod val="50000"/>
            </a:schemeClr>
          </a:solidFill>
          <a:latin typeface="Palatino" pitchFamily="2" charset="77"/>
          <a:ea typeface="Palatino" pitchFamily="2" charset="7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2">
              <a:lumMod val="75000"/>
              <a:lumOff val="25000"/>
            </a:schemeClr>
          </a:solidFill>
          <a:latin typeface="+mj-lt"/>
          <a:ea typeface="+mn-ea"/>
          <a:cs typeface="Gill Sans" panose="020B05020201040202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2">
              <a:lumMod val="75000"/>
              <a:lumOff val="25000"/>
            </a:schemeClr>
          </a:solidFill>
          <a:latin typeface="+mj-lt"/>
          <a:ea typeface="+mn-ea"/>
          <a:cs typeface="Gill Sans" panose="020B05020201040202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lumMod val="75000"/>
              <a:lumOff val="25000"/>
            </a:schemeClr>
          </a:solidFill>
          <a:latin typeface="+mj-lt"/>
          <a:ea typeface="+mn-ea"/>
          <a:cs typeface="Gill Sans" panose="020B05020201040202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lumMod val="75000"/>
              <a:lumOff val="25000"/>
            </a:schemeClr>
          </a:solidFill>
          <a:latin typeface="+mj-lt"/>
          <a:ea typeface="+mn-ea"/>
          <a:cs typeface="Gill Sans" panose="020B05020201040202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lumMod val="75000"/>
              <a:lumOff val="25000"/>
            </a:schemeClr>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info@asccc.org" TargetMode="External"/><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hyperlink" Target="https://www.cccco.edu/-/media/CCCCO-Website/Files/Communications/COVID-19/Memos/fs20-06-emergency-protections-for-apportionment-calculations.pdf?la=en&amp;hash=01607F0D86E128D72D56D7346A55AA58EEDFD518" TargetMode="External"/><Relationship Id="rId2" Type="http://schemas.openxmlformats.org/officeDocument/2006/relationships/hyperlink" Target="https://www.cccco.edu/-/media/CCCCO-Website/College-Finance-and-Facilities/Emergency-Preparedness/updated-emergency-conditions-oct2019-memo-a11y.pdf?la=en&amp;hash=3329D3FDD416A7C83EFAEBCAD22DAFC16AA8BECD"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B4136-8A07-5641-9BB4-C3C7D2C0DDBA}"/>
              </a:ext>
            </a:extLst>
          </p:cNvPr>
          <p:cNvSpPr>
            <a:spLocks noGrp="1"/>
          </p:cNvSpPr>
          <p:nvPr>
            <p:ph type="title"/>
          </p:nvPr>
        </p:nvSpPr>
        <p:spPr/>
        <p:txBody>
          <a:bodyPr/>
          <a:lstStyle/>
          <a:p>
            <a:r>
              <a:rPr lang="en-US" dirty="0">
                <a:latin typeface="+mj-lt"/>
              </a:rPr>
              <a:t>Considerations for Continuity of Instruction during Emergencies</a:t>
            </a:r>
          </a:p>
        </p:txBody>
      </p:sp>
    </p:spTree>
    <p:extLst>
      <p:ext uri="{BB962C8B-B14F-4D97-AF65-F5344CB8AC3E}">
        <p14:creationId xmlns:p14="http://schemas.microsoft.com/office/powerpoint/2010/main" val="1508829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33FFA-EEC9-1540-9CC4-43B84EA31A68}"/>
              </a:ext>
            </a:extLst>
          </p:cNvPr>
          <p:cNvSpPr>
            <a:spLocks noGrp="1"/>
          </p:cNvSpPr>
          <p:nvPr>
            <p:ph type="title"/>
          </p:nvPr>
        </p:nvSpPr>
        <p:spPr/>
        <p:txBody>
          <a:bodyPr/>
          <a:lstStyle/>
          <a:p>
            <a:r>
              <a:rPr lang="en-US" dirty="0"/>
              <a:t>Lessons Learned / Guidance</a:t>
            </a:r>
          </a:p>
        </p:txBody>
      </p:sp>
      <p:sp>
        <p:nvSpPr>
          <p:cNvPr id="3" name="Content Placeholder 2">
            <a:extLst>
              <a:ext uri="{FF2B5EF4-FFF2-40B4-BE49-F238E27FC236}">
                <a16:creationId xmlns:a16="http://schemas.microsoft.com/office/drawing/2014/main" id="{A84C697C-D280-3C4F-B4E8-B905BB97A52B}"/>
              </a:ext>
            </a:extLst>
          </p:cNvPr>
          <p:cNvSpPr>
            <a:spLocks noGrp="1"/>
          </p:cNvSpPr>
          <p:nvPr>
            <p:ph idx="1"/>
          </p:nvPr>
        </p:nvSpPr>
        <p:spPr>
          <a:xfrm>
            <a:off x="1066800" y="2471057"/>
            <a:ext cx="10058400" cy="4250417"/>
          </a:xfrm>
        </p:spPr>
        <p:txBody>
          <a:bodyPr>
            <a:normAutofit fontScale="92500" lnSpcReduction="20000"/>
          </a:bodyPr>
          <a:lstStyle/>
          <a:p>
            <a:pPr marL="457200" indent="-457200">
              <a:buFont typeface="Arial" panose="020B0604020202020204" pitchFamily="34" charset="0"/>
              <a:buChar char="•"/>
            </a:pPr>
            <a:r>
              <a:rPr lang="en-US" dirty="0"/>
              <a:t>Plan for emergencies and have protocol in place that deal with: </a:t>
            </a:r>
          </a:p>
          <a:p>
            <a:pPr marL="1143000" lvl="1" indent="-457200"/>
            <a:r>
              <a:rPr lang="en-US" dirty="0"/>
              <a:t>Decisions on how / when / whether to handle lost instructional time.</a:t>
            </a:r>
          </a:p>
          <a:p>
            <a:pPr marL="1143000" lvl="1" indent="-457200"/>
            <a:r>
              <a:rPr lang="en-US" dirty="0"/>
              <a:t>Changes to instructional calendar</a:t>
            </a:r>
          </a:p>
          <a:p>
            <a:pPr marL="1143000" lvl="1" indent="-457200"/>
            <a:r>
              <a:rPr lang="en-US" dirty="0"/>
              <a:t>Academic standards – grading, due dates, testing, etc.  </a:t>
            </a:r>
          </a:p>
          <a:p>
            <a:pPr marL="1143000" lvl="1" indent="-457200"/>
            <a:r>
              <a:rPr lang="en-US" dirty="0"/>
              <a:t>Communication plans, including preparation for massive disruption to usual communication channels. </a:t>
            </a:r>
          </a:p>
          <a:p>
            <a:pPr marL="1143000" lvl="1" indent="-457200"/>
            <a:r>
              <a:rPr lang="en-US" dirty="0"/>
              <a:t>Maintenance of and contingencies for participatory governance and college decision-making structures in an emergency.  </a:t>
            </a:r>
          </a:p>
          <a:p>
            <a:pPr marL="1143000" lvl="1" indent="-457200"/>
            <a:r>
              <a:rPr lang="en-US" dirty="0"/>
              <a:t>Standards and criteria for triage: how to determine what is critical, what can wait.  </a:t>
            </a:r>
          </a:p>
          <a:p>
            <a:pPr marL="457200" indent="-457200">
              <a:buFont typeface="Arial" panose="020B0604020202020204" pitchFamily="34" charset="0"/>
              <a:buChar char="•"/>
            </a:pPr>
            <a:r>
              <a:rPr lang="en-US" dirty="0"/>
              <a:t>Be prepared for personal responses to trauma.  They can be surprising and go on for a long time after the event.  s </a:t>
            </a:r>
          </a:p>
          <a:p>
            <a:pPr marL="457200" indent="-457200">
              <a:buFont typeface="Arial" panose="020B0604020202020204" pitchFamily="34" charset="0"/>
              <a:buChar char="•"/>
            </a:pPr>
            <a:r>
              <a:rPr lang="en-US" dirty="0"/>
              <a:t>Prepare for aftermath with students and faculty.  We saw lingering problems and grievances for a long time after the fires. </a:t>
            </a:r>
          </a:p>
          <a:p>
            <a:endParaRPr lang="en-US" dirty="0"/>
          </a:p>
        </p:txBody>
      </p:sp>
      <p:sp>
        <p:nvSpPr>
          <p:cNvPr id="4" name="Slide Number Placeholder 3">
            <a:extLst>
              <a:ext uri="{FF2B5EF4-FFF2-40B4-BE49-F238E27FC236}">
                <a16:creationId xmlns:a16="http://schemas.microsoft.com/office/drawing/2014/main" id="{FCEFFA2C-3FE3-CB49-BF2C-0F7FEE461E49}"/>
              </a:ext>
            </a:extLst>
          </p:cNvPr>
          <p:cNvSpPr>
            <a:spLocks noGrp="1"/>
          </p:cNvSpPr>
          <p:nvPr>
            <p:ph type="sldNum" sz="quarter" idx="12"/>
          </p:nvPr>
        </p:nvSpPr>
        <p:spPr/>
        <p:txBody>
          <a:bodyPr/>
          <a:lstStyle/>
          <a:p>
            <a:fld id="{492D8F1A-69A8-9242-9469-8400121D240A}" type="slidenum">
              <a:rPr lang="en-US" smtClean="0"/>
              <a:t>10</a:t>
            </a:fld>
            <a:endParaRPr lang="en-US" dirty="0"/>
          </a:p>
        </p:txBody>
      </p:sp>
    </p:spTree>
    <p:extLst>
      <p:ext uri="{BB962C8B-B14F-4D97-AF65-F5344CB8AC3E}">
        <p14:creationId xmlns:p14="http://schemas.microsoft.com/office/powerpoint/2010/main" val="2169662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67651-9015-4E76-BAEF-7E464A1F66F5}"/>
              </a:ext>
            </a:extLst>
          </p:cNvPr>
          <p:cNvSpPr>
            <a:spLocks noGrp="1"/>
          </p:cNvSpPr>
          <p:nvPr>
            <p:ph type="title"/>
          </p:nvPr>
        </p:nvSpPr>
        <p:spPr>
          <a:xfrm>
            <a:off x="247135" y="1335091"/>
            <a:ext cx="3583461" cy="1611995"/>
          </a:xfrm>
        </p:spPr>
        <p:txBody>
          <a:bodyPr anchor="b">
            <a:normAutofit/>
          </a:bodyPr>
          <a:lstStyle/>
          <a:p>
            <a:r>
              <a:rPr lang="en-US"/>
              <a:t>Questions? </a:t>
            </a:r>
          </a:p>
        </p:txBody>
      </p:sp>
      <p:pic>
        <p:nvPicPr>
          <p:cNvPr id="6" name="Picture 5">
            <a:extLst>
              <a:ext uri="{FF2B5EF4-FFF2-40B4-BE49-F238E27FC236}">
                <a16:creationId xmlns:a16="http://schemas.microsoft.com/office/drawing/2014/main" id="{75CA898B-7607-4F4E-B311-C4673995FD2D}"/>
              </a:ext>
              <a:ext uri="{C183D7F6-B498-43B3-948B-1728B52AA6E4}">
                <adec:decorative xmlns:adec="http://schemas.microsoft.com/office/drawing/2017/decorative" val="1"/>
              </a:ext>
            </a:extLst>
          </p:cNvPr>
          <p:cNvPicPr>
            <a:picLocks noChangeAspect="1"/>
          </p:cNvPicPr>
          <p:nvPr/>
        </p:nvPicPr>
        <p:blipFill rotWithShape="1">
          <a:blip r:embed="rId2"/>
          <a:srcRect t="25795" r="-1" b="-1"/>
          <a:stretch/>
        </p:blipFill>
        <p:spPr>
          <a:xfrm>
            <a:off x="4360759" y="1112108"/>
            <a:ext cx="6672648" cy="4670854"/>
          </a:xfrm>
          <a:prstGeom prst="rect">
            <a:avLst/>
          </a:prstGeom>
          <a:noFill/>
        </p:spPr>
      </p:pic>
      <p:sp>
        <p:nvSpPr>
          <p:cNvPr id="3" name="Content Placeholder 2">
            <a:extLst>
              <a:ext uri="{FF2B5EF4-FFF2-40B4-BE49-F238E27FC236}">
                <a16:creationId xmlns:a16="http://schemas.microsoft.com/office/drawing/2014/main" id="{7A00DE93-9033-4497-B4A1-15B77370A91C}"/>
              </a:ext>
            </a:extLst>
          </p:cNvPr>
          <p:cNvSpPr>
            <a:spLocks noGrp="1"/>
          </p:cNvSpPr>
          <p:nvPr>
            <p:ph type="body" sz="half" idx="2"/>
          </p:nvPr>
        </p:nvSpPr>
        <p:spPr>
          <a:xfrm>
            <a:off x="247135" y="2928551"/>
            <a:ext cx="3583461" cy="2533135"/>
          </a:xfrm>
        </p:spPr>
        <p:txBody>
          <a:bodyPr>
            <a:normAutofit/>
          </a:bodyPr>
          <a:lstStyle/>
          <a:p>
            <a:r>
              <a:rPr lang="en-US" dirty="0">
                <a:hlinkClick r:id="rId3"/>
              </a:rPr>
              <a:t>info@asccc.org</a:t>
            </a:r>
            <a:r>
              <a:rPr lang="en-US" dirty="0"/>
              <a:t> </a:t>
            </a:r>
          </a:p>
          <a:p>
            <a:endParaRPr lang="en-US" dirty="0"/>
          </a:p>
        </p:txBody>
      </p:sp>
      <p:sp>
        <p:nvSpPr>
          <p:cNvPr id="4" name="Slide Number Placeholder 3">
            <a:extLst>
              <a:ext uri="{FF2B5EF4-FFF2-40B4-BE49-F238E27FC236}">
                <a16:creationId xmlns:a16="http://schemas.microsoft.com/office/drawing/2014/main" id="{05FF2A34-5B9C-4CBF-9DC6-8E2ED14EEACB}"/>
              </a:ext>
            </a:extLst>
          </p:cNvPr>
          <p:cNvSpPr>
            <a:spLocks noGrp="1"/>
          </p:cNvSpPr>
          <p:nvPr>
            <p:ph type="sldNum" sz="quarter" idx="12"/>
          </p:nvPr>
        </p:nvSpPr>
        <p:spPr>
          <a:xfrm>
            <a:off x="8290207" y="6356350"/>
            <a:ext cx="2743200" cy="365125"/>
          </a:xfrm>
        </p:spPr>
        <p:txBody>
          <a:bodyPr anchor="ctr">
            <a:normAutofit/>
          </a:bodyPr>
          <a:lstStyle/>
          <a:p>
            <a:pPr>
              <a:spcAft>
                <a:spcPts val="600"/>
              </a:spcAft>
            </a:pPr>
            <a:fld id="{492D8F1A-69A8-9242-9469-8400121D240A}" type="slidenum">
              <a:rPr lang="en-US" smtClean="0"/>
              <a:pPr>
                <a:spcAft>
                  <a:spcPts val="600"/>
                </a:spcAft>
              </a:pPr>
              <a:t>11</a:t>
            </a:fld>
            <a:endParaRPr lang="en-US"/>
          </a:p>
        </p:txBody>
      </p:sp>
    </p:spTree>
    <p:extLst>
      <p:ext uri="{BB962C8B-B14F-4D97-AF65-F5344CB8AC3E}">
        <p14:creationId xmlns:p14="http://schemas.microsoft.com/office/powerpoint/2010/main" val="548029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4749C-B65E-4737-A9D5-DF95616ACEF7}"/>
              </a:ext>
            </a:extLst>
          </p:cNvPr>
          <p:cNvSpPr>
            <a:spLocks noGrp="1"/>
          </p:cNvSpPr>
          <p:nvPr>
            <p:ph type="title"/>
          </p:nvPr>
        </p:nvSpPr>
        <p:spPr/>
        <p:txBody>
          <a:bodyPr>
            <a:normAutofit/>
          </a:bodyPr>
          <a:lstStyle/>
          <a:p>
            <a:r>
              <a:rPr lang="en-US" sz="5400" dirty="0">
                <a:latin typeface="+mj-lt"/>
              </a:rPr>
              <a:t>Breakout Description </a:t>
            </a:r>
          </a:p>
        </p:txBody>
      </p:sp>
      <p:sp>
        <p:nvSpPr>
          <p:cNvPr id="3" name="Content Placeholder 2">
            <a:extLst>
              <a:ext uri="{FF2B5EF4-FFF2-40B4-BE49-F238E27FC236}">
                <a16:creationId xmlns:a16="http://schemas.microsoft.com/office/drawing/2014/main" id="{973B4D4C-81F9-4FC3-887C-09588DC1B3E4}"/>
              </a:ext>
            </a:extLst>
          </p:cNvPr>
          <p:cNvSpPr>
            <a:spLocks noGrp="1"/>
          </p:cNvSpPr>
          <p:nvPr>
            <p:ph idx="1"/>
          </p:nvPr>
        </p:nvSpPr>
        <p:spPr/>
        <p:txBody>
          <a:bodyPr>
            <a:normAutofit/>
          </a:bodyPr>
          <a:lstStyle/>
          <a:p>
            <a:r>
              <a:rPr lang="en-US" dirty="0"/>
              <a:t>Whether fire, smoke, earthquake, power outage, snow, protest, or other unfortunate events, colleges have been increasingly impacted by emergencies causing closures and disruption to instruction, some for extended periods of time. When should instruction continue? When should it not? What needs to be taken into consideration for faculty? for students? for support services? Join presenters in a discussion about considerations for maintaining continuity of instruction during unplanned closures.</a:t>
            </a:r>
          </a:p>
        </p:txBody>
      </p:sp>
      <p:sp>
        <p:nvSpPr>
          <p:cNvPr id="4" name="Slide Number Placeholder 3">
            <a:extLst>
              <a:ext uri="{FF2B5EF4-FFF2-40B4-BE49-F238E27FC236}">
                <a16:creationId xmlns:a16="http://schemas.microsoft.com/office/drawing/2014/main" id="{B9E76637-0953-4FEA-81E5-5FB67712763D}"/>
              </a:ext>
            </a:extLst>
          </p:cNvPr>
          <p:cNvSpPr>
            <a:spLocks noGrp="1"/>
          </p:cNvSpPr>
          <p:nvPr>
            <p:ph type="sldNum" sz="quarter" idx="12"/>
          </p:nvPr>
        </p:nvSpPr>
        <p:spPr/>
        <p:txBody>
          <a:bodyPr/>
          <a:lstStyle/>
          <a:p>
            <a:fld id="{492D8F1A-69A8-9242-9469-8400121D240A}" type="slidenum">
              <a:rPr lang="en-US" smtClean="0"/>
              <a:t>2</a:t>
            </a:fld>
            <a:endParaRPr lang="en-US" dirty="0"/>
          </a:p>
        </p:txBody>
      </p:sp>
    </p:spTree>
    <p:extLst>
      <p:ext uri="{BB962C8B-B14F-4D97-AF65-F5344CB8AC3E}">
        <p14:creationId xmlns:p14="http://schemas.microsoft.com/office/powerpoint/2010/main" val="1097053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947DF-EDBD-4726-BD7A-1DCBB02BB313}"/>
              </a:ext>
            </a:extLst>
          </p:cNvPr>
          <p:cNvSpPr>
            <a:spLocks noGrp="1"/>
          </p:cNvSpPr>
          <p:nvPr>
            <p:ph type="title"/>
          </p:nvPr>
        </p:nvSpPr>
        <p:spPr/>
        <p:txBody>
          <a:bodyPr>
            <a:normAutofit/>
          </a:bodyPr>
          <a:lstStyle/>
          <a:p>
            <a:r>
              <a:rPr lang="en-US" sz="5400">
                <a:latin typeface="+mj-lt"/>
              </a:rPr>
              <a:t>Pathable: POLL </a:t>
            </a:r>
            <a:endParaRPr lang="en-US" sz="5400" dirty="0">
              <a:latin typeface="+mj-lt"/>
            </a:endParaRPr>
          </a:p>
        </p:txBody>
      </p:sp>
      <p:sp>
        <p:nvSpPr>
          <p:cNvPr id="3" name="Content Placeholder 2">
            <a:extLst>
              <a:ext uri="{FF2B5EF4-FFF2-40B4-BE49-F238E27FC236}">
                <a16:creationId xmlns:a16="http://schemas.microsoft.com/office/drawing/2014/main" id="{691648DB-9651-4268-B06F-FDC516909127}"/>
              </a:ext>
            </a:extLst>
          </p:cNvPr>
          <p:cNvSpPr>
            <a:spLocks noGrp="1"/>
          </p:cNvSpPr>
          <p:nvPr>
            <p:ph idx="1"/>
          </p:nvPr>
        </p:nvSpPr>
        <p:spPr>
          <a:xfrm>
            <a:off x="763009" y="2505205"/>
            <a:ext cx="10809298" cy="2530258"/>
          </a:xfrm>
        </p:spPr>
        <p:txBody>
          <a:bodyPr>
            <a:normAutofit fontScale="92500" lnSpcReduction="10000"/>
          </a:bodyPr>
          <a:lstStyle/>
          <a:p>
            <a:endParaRPr lang="en-US" dirty="0"/>
          </a:p>
          <a:p>
            <a:pPr marL="514350" indent="-514350">
              <a:buAutoNum type="arabicParenR"/>
            </a:pPr>
            <a:r>
              <a:rPr lang="en-US" sz="3200" dirty="0"/>
              <a:t>Who is “virtually” in the room?</a:t>
            </a:r>
          </a:p>
          <a:p>
            <a:pPr lvl="1" indent="0">
              <a:buNone/>
            </a:pPr>
            <a:endParaRPr lang="en-US" dirty="0"/>
          </a:p>
          <a:p>
            <a:pPr marL="514350" indent="-514350">
              <a:buAutoNum type="arabicParenR"/>
            </a:pPr>
            <a:r>
              <a:rPr lang="en-US" sz="3200" dirty="0"/>
              <a:t>What is your experience level with campus emergencies, disasters, and/or crisis? </a:t>
            </a:r>
          </a:p>
          <a:p>
            <a:pPr lvl="1" indent="0">
              <a:buNone/>
            </a:pPr>
            <a:r>
              <a:rPr lang="en-US" dirty="0"/>
              <a:t>	</a:t>
            </a:r>
          </a:p>
        </p:txBody>
      </p:sp>
      <p:sp>
        <p:nvSpPr>
          <p:cNvPr id="4" name="Slide Number Placeholder 3">
            <a:extLst>
              <a:ext uri="{FF2B5EF4-FFF2-40B4-BE49-F238E27FC236}">
                <a16:creationId xmlns:a16="http://schemas.microsoft.com/office/drawing/2014/main" id="{E1E48D12-BDA3-4BD0-8EC8-818EAC382984}"/>
              </a:ext>
            </a:extLst>
          </p:cNvPr>
          <p:cNvSpPr>
            <a:spLocks noGrp="1"/>
          </p:cNvSpPr>
          <p:nvPr>
            <p:ph type="sldNum" sz="quarter" idx="12"/>
          </p:nvPr>
        </p:nvSpPr>
        <p:spPr/>
        <p:txBody>
          <a:bodyPr/>
          <a:lstStyle/>
          <a:p>
            <a:fld id="{492D8F1A-69A8-9242-9469-8400121D240A}" type="slidenum">
              <a:rPr lang="en-US" smtClean="0"/>
              <a:t>3</a:t>
            </a:fld>
            <a:endParaRPr lang="en-US" dirty="0"/>
          </a:p>
        </p:txBody>
      </p:sp>
      <p:pic>
        <p:nvPicPr>
          <p:cNvPr id="6" name="Picture 5">
            <a:extLst>
              <a:ext uri="{FF2B5EF4-FFF2-40B4-BE49-F238E27FC236}">
                <a16:creationId xmlns:a16="http://schemas.microsoft.com/office/drawing/2014/main" id="{88AB5F41-0AF9-491E-AF5F-CE85313965C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824299" y="4243171"/>
            <a:ext cx="3365326" cy="2523995"/>
          </a:xfrm>
          <a:prstGeom prst="rect">
            <a:avLst/>
          </a:prstGeom>
        </p:spPr>
      </p:pic>
    </p:spTree>
    <p:extLst>
      <p:ext uri="{BB962C8B-B14F-4D97-AF65-F5344CB8AC3E}">
        <p14:creationId xmlns:p14="http://schemas.microsoft.com/office/powerpoint/2010/main" val="1944493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CBA1D-2DF4-4C06-8AAC-7F87FA494FA0}"/>
              </a:ext>
            </a:extLst>
          </p:cNvPr>
          <p:cNvSpPr>
            <a:spLocks noGrp="1"/>
          </p:cNvSpPr>
          <p:nvPr>
            <p:ph type="title"/>
          </p:nvPr>
        </p:nvSpPr>
        <p:spPr/>
        <p:txBody>
          <a:bodyPr>
            <a:normAutofit/>
          </a:bodyPr>
          <a:lstStyle/>
          <a:p>
            <a:r>
              <a:rPr lang="en-US" sz="5400" dirty="0">
                <a:latin typeface="+mj-lt"/>
              </a:rPr>
              <a:t>Introductions </a:t>
            </a:r>
          </a:p>
        </p:txBody>
      </p:sp>
      <p:sp>
        <p:nvSpPr>
          <p:cNvPr id="4" name="Slide Number Placeholder 3">
            <a:extLst>
              <a:ext uri="{FF2B5EF4-FFF2-40B4-BE49-F238E27FC236}">
                <a16:creationId xmlns:a16="http://schemas.microsoft.com/office/drawing/2014/main" id="{BD550098-0C4E-454F-A567-4941B3DBFDC0}"/>
              </a:ext>
            </a:extLst>
          </p:cNvPr>
          <p:cNvSpPr>
            <a:spLocks noGrp="1"/>
          </p:cNvSpPr>
          <p:nvPr>
            <p:ph type="sldNum" sz="quarter" idx="12"/>
          </p:nvPr>
        </p:nvSpPr>
        <p:spPr/>
        <p:txBody>
          <a:bodyPr/>
          <a:lstStyle/>
          <a:p>
            <a:fld id="{492D8F1A-69A8-9242-9469-8400121D240A}" type="slidenum">
              <a:rPr lang="en-US" smtClean="0"/>
              <a:t>4</a:t>
            </a:fld>
            <a:endParaRPr lang="en-US" dirty="0"/>
          </a:p>
        </p:txBody>
      </p:sp>
      <p:pic>
        <p:nvPicPr>
          <p:cNvPr id="1030" name="Picture 6" descr="Carrie R">
            <a:extLst>
              <a:ext uri="{FF2B5EF4-FFF2-40B4-BE49-F238E27FC236}">
                <a16:creationId xmlns:a16="http://schemas.microsoft.com/office/drawing/2014/main" id="{4B7481A2-CA52-43D8-9F81-F9708F90A7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0240" y="5535088"/>
            <a:ext cx="852603" cy="11368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A281224-5C70-449F-939A-690B744C7CD5}"/>
              </a:ext>
            </a:extLst>
          </p:cNvPr>
          <p:cNvSpPr txBox="1"/>
          <p:nvPr/>
        </p:nvSpPr>
        <p:spPr>
          <a:xfrm>
            <a:off x="1695575" y="3263153"/>
            <a:ext cx="8814275" cy="461665"/>
          </a:xfrm>
          <a:prstGeom prst="rect">
            <a:avLst/>
          </a:prstGeom>
          <a:noFill/>
        </p:spPr>
        <p:txBody>
          <a:bodyPr wrap="square" rtlCol="0">
            <a:spAutoFit/>
          </a:bodyPr>
          <a:lstStyle/>
          <a:p>
            <a:r>
              <a:rPr lang="en-US" sz="2400" dirty="0"/>
              <a:t>Virginia Guleff, Vice President of Instruction, Butte College</a:t>
            </a:r>
          </a:p>
        </p:txBody>
      </p:sp>
      <p:sp>
        <p:nvSpPr>
          <p:cNvPr id="6" name="TextBox 5">
            <a:extLst>
              <a:ext uri="{FF2B5EF4-FFF2-40B4-BE49-F238E27FC236}">
                <a16:creationId xmlns:a16="http://schemas.microsoft.com/office/drawing/2014/main" id="{6CBB2775-1592-4AF3-A521-78FBA7F9873F}"/>
              </a:ext>
            </a:extLst>
          </p:cNvPr>
          <p:cNvSpPr txBox="1"/>
          <p:nvPr/>
        </p:nvSpPr>
        <p:spPr>
          <a:xfrm>
            <a:off x="2505725" y="4584155"/>
            <a:ext cx="7340728" cy="461665"/>
          </a:xfrm>
          <a:prstGeom prst="rect">
            <a:avLst/>
          </a:prstGeom>
          <a:noFill/>
        </p:spPr>
        <p:txBody>
          <a:bodyPr wrap="square" rtlCol="0">
            <a:spAutoFit/>
          </a:bodyPr>
          <a:lstStyle/>
          <a:p>
            <a:r>
              <a:rPr lang="en-US" dirty="0"/>
              <a:t>   </a:t>
            </a:r>
            <a:r>
              <a:rPr lang="en-US" sz="2400" dirty="0"/>
              <a:t>Erik Shearer, Professor of Art, Napa Valley College</a:t>
            </a:r>
          </a:p>
        </p:txBody>
      </p:sp>
      <p:sp>
        <p:nvSpPr>
          <p:cNvPr id="7" name="TextBox 6">
            <a:extLst>
              <a:ext uri="{FF2B5EF4-FFF2-40B4-BE49-F238E27FC236}">
                <a16:creationId xmlns:a16="http://schemas.microsoft.com/office/drawing/2014/main" id="{ABC43E92-36C9-43B2-A597-6F994D48EEC6}"/>
              </a:ext>
            </a:extLst>
          </p:cNvPr>
          <p:cNvSpPr txBox="1"/>
          <p:nvPr/>
        </p:nvSpPr>
        <p:spPr>
          <a:xfrm>
            <a:off x="3173150" y="5872658"/>
            <a:ext cx="6915527" cy="461665"/>
          </a:xfrm>
          <a:prstGeom prst="rect">
            <a:avLst/>
          </a:prstGeom>
          <a:noFill/>
        </p:spPr>
        <p:txBody>
          <a:bodyPr wrap="square" rtlCol="0">
            <a:spAutoFit/>
          </a:bodyPr>
          <a:lstStyle/>
          <a:p>
            <a:r>
              <a:rPr lang="en-US" sz="2400" dirty="0"/>
              <a:t>Carrie Roberson, ASCCC North Representative </a:t>
            </a:r>
          </a:p>
        </p:txBody>
      </p:sp>
      <p:pic>
        <p:nvPicPr>
          <p:cNvPr id="8" name="Picture 7" descr="A person wearing glasses and looking at the camera&#10;&#10;Description automatically generated">
            <a:extLst>
              <a:ext uri="{FF2B5EF4-FFF2-40B4-BE49-F238E27FC236}">
                <a16:creationId xmlns:a16="http://schemas.microsoft.com/office/drawing/2014/main" id="{F5E2653D-9B90-7D4A-A82F-6923049AD812}"/>
              </a:ext>
            </a:extLst>
          </p:cNvPr>
          <p:cNvPicPr>
            <a:picLocks noChangeAspect="1"/>
          </p:cNvPicPr>
          <p:nvPr/>
        </p:nvPicPr>
        <p:blipFill>
          <a:blip r:embed="rId3"/>
          <a:stretch>
            <a:fillRect/>
          </a:stretch>
        </p:blipFill>
        <p:spPr>
          <a:xfrm>
            <a:off x="1495548" y="4115825"/>
            <a:ext cx="849999" cy="1206856"/>
          </a:xfrm>
          <a:prstGeom prst="rect">
            <a:avLst/>
          </a:prstGeom>
        </p:spPr>
      </p:pic>
      <p:pic>
        <p:nvPicPr>
          <p:cNvPr id="1026" name="Picture 2" descr="Our History - 50th Anniversary - Butte College">
            <a:extLst>
              <a:ext uri="{FF2B5EF4-FFF2-40B4-BE49-F238E27FC236}">
                <a16:creationId xmlns:a16="http://schemas.microsoft.com/office/drawing/2014/main" id="{DF7E2227-1770-491A-98EE-8E90988F1D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049" y="2783981"/>
            <a:ext cx="1203628" cy="1203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2397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C0F31-7DF7-1441-A5EA-5F33015AA4F2}"/>
              </a:ext>
            </a:extLst>
          </p:cNvPr>
          <p:cNvSpPr>
            <a:spLocks noGrp="1"/>
          </p:cNvSpPr>
          <p:nvPr>
            <p:ph type="title"/>
          </p:nvPr>
        </p:nvSpPr>
        <p:spPr/>
        <p:txBody>
          <a:bodyPr/>
          <a:lstStyle/>
          <a:p>
            <a:r>
              <a:rPr lang="en-US" dirty="0"/>
              <a:t>Extraordinary / Emergency Conditions Defined</a:t>
            </a:r>
          </a:p>
        </p:txBody>
      </p:sp>
      <p:sp>
        <p:nvSpPr>
          <p:cNvPr id="3" name="Content Placeholder 2">
            <a:extLst>
              <a:ext uri="{FF2B5EF4-FFF2-40B4-BE49-F238E27FC236}">
                <a16:creationId xmlns:a16="http://schemas.microsoft.com/office/drawing/2014/main" id="{FE0B55C7-0F9B-404C-A660-7B3720C14D58}"/>
              </a:ext>
            </a:extLst>
          </p:cNvPr>
          <p:cNvSpPr>
            <a:spLocks noGrp="1"/>
          </p:cNvSpPr>
          <p:nvPr>
            <p:ph idx="1"/>
          </p:nvPr>
        </p:nvSpPr>
        <p:spPr/>
        <p:txBody>
          <a:bodyPr>
            <a:normAutofit fontScale="92500"/>
          </a:bodyPr>
          <a:lstStyle/>
          <a:p>
            <a:pPr marL="457200" indent="-457200">
              <a:buFont typeface="Arial" panose="020B0604020202020204" pitchFamily="34" charset="0"/>
              <a:buChar char="•"/>
            </a:pPr>
            <a:r>
              <a:rPr lang="en-US" dirty="0"/>
              <a:t>Title 5 §58146 for colleges, title 5 §58509 for students</a:t>
            </a:r>
          </a:p>
          <a:p>
            <a:pPr marL="457200" indent="-457200">
              <a:buFont typeface="Arial" panose="020B0604020202020204" pitchFamily="34" charset="0"/>
              <a:buChar char="•"/>
            </a:pPr>
            <a:r>
              <a:rPr lang="en-US" dirty="0"/>
              <a:t>Primarily refer to natural disasters (fires, floods, pandemics, etc.) but can include other situations that disrupt a college’s ability to provide instruction (political upheaval, </a:t>
            </a:r>
            <a:r>
              <a:rPr lang="en-US" dirty="0" err="1"/>
              <a:t>etc</a:t>
            </a:r>
            <a:r>
              <a:rPr lang="en-US" dirty="0"/>
              <a:t>) resulting in loss of instructional time.  </a:t>
            </a:r>
          </a:p>
          <a:p>
            <a:pPr marL="457200" indent="-457200">
              <a:buFont typeface="Arial" panose="020B0604020202020204" pitchFamily="34" charset="0"/>
              <a:buChar char="•"/>
            </a:pPr>
            <a:r>
              <a:rPr lang="en-US" dirty="0"/>
              <a:t>Guidance on Emergency Conditions from CCC Chancellor’s Office</a:t>
            </a:r>
          </a:p>
          <a:p>
            <a:pPr marL="1143000" lvl="1" indent="-457200"/>
            <a:r>
              <a:rPr lang="en-US" dirty="0">
                <a:hlinkClick r:id="rId2"/>
              </a:rPr>
              <a:t>CCCCO October 2019 Memo</a:t>
            </a:r>
            <a:endParaRPr lang="en-US" dirty="0"/>
          </a:p>
          <a:p>
            <a:pPr marL="1143000" lvl="1" indent="-457200"/>
            <a:r>
              <a:rPr lang="en-US" dirty="0">
                <a:hlinkClick r:id="rId3"/>
              </a:rPr>
              <a:t>CCCCO May 2020 Memo </a:t>
            </a:r>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F9897B41-8328-3E4B-90FD-798E2395CF20}"/>
              </a:ext>
            </a:extLst>
          </p:cNvPr>
          <p:cNvSpPr>
            <a:spLocks noGrp="1"/>
          </p:cNvSpPr>
          <p:nvPr>
            <p:ph type="sldNum" sz="quarter" idx="12"/>
          </p:nvPr>
        </p:nvSpPr>
        <p:spPr/>
        <p:txBody>
          <a:bodyPr/>
          <a:lstStyle/>
          <a:p>
            <a:fld id="{492D8F1A-69A8-9242-9469-8400121D240A}" type="slidenum">
              <a:rPr lang="en-US" smtClean="0"/>
              <a:t>5</a:t>
            </a:fld>
            <a:endParaRPr lang="en-US" dirty="0"/>
          </a:p>
        </p:txBody>
      </p:sp>
    </p:spTree>
    <p:extLst>
      <p:ext uri="{BB962C8B-B14F-4D97-AF65-F5344CB8AC3E}">
        <p14:creationId xmlns:p14="http://schemas.microsoft.com/office/powerpoint/2010/main" val="770901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012F3-D076-DD4D-9EFE-4C212174327F}"/>
              </a:ext>
            </a:extLst>
          </p:cNvPr>
          <p:cNvSpPr>
            <a:spLocks noGrp="1"/>
          </p:cNvSpPr>
          <p:nvPr>
            <p:ph type="title"/>
          </p:nvPr>
        </p:nvSpPr>
        <p:spPr/>
        <p:txBody>
          <a:bodyPr/>
          <a:lstStyle/>
          <a:p>
            <a:r>
              <a:rPr lang="en-US" dirty="0"/>
              <a:t>Primary Considerations for College</a:t>
            </a:r>
          </a:p>
        </p:txBody>
      </p:sp>
      <p:sp>
        <p:nvSpPr>
          <p:cNvPr id="3" name="Content Placeholder 2">
            <a:extLst>
              <a:ext uri="{FF2B5EF4-FFF2-40B4-BE49-F238E27FC236}">
                <a16:creationId xmlns:a16="http://schemas.microsoft.com/office/drawing/2014/main" id="{C88CC06F-E75D-B64C-A599-62802BEB74CC}"/>
              </a:ext>
            </a:extLst>
          </p:cNvPr>
          <p:cNvSpPr>
            <a:spLocks noGrp="1"/>
          </p:cNvSpPr>
          <p:nvPr>
            <p:ph idx="1"/>
          </p:nvPr>
        </p:nvSpPr>
        <p:spPr/>
        <p:txBody>
          <a:bodyPr>
            <a:normAutofit lnSpcReduction="10000"/>
          </a:bodyPr>
          <a:lstStyle/>
          <a:p>
            <a:pPr marL="457200" indent="-457200">
              <a:buFont typeface="Arial" panose="020B0604020202020204" pitchFamily="34" charset="0"/>
              <a:buChar char="•"/>
            </a:pPr>
            <a:r>
              <a:rPr lang="en-US" dirty="0"/>
              <a:t>Loss of instructional hours / disruption to instructional continuity</a:t>
            </a:r>
          </a:p>
          <a:p>
            <a:pPr marL="457200" indent="-457200">
              <a:buFont typeface="Arial" panose="020B0604020202020204" pitchFamily="34" charset="0"/>
              <a:buChar char="•"/>
            </a:pPr>
            <a:r>
              <a:rPr lang="en-US" dirty="0"/>
              <a:t>Loss of apportionment and other fiscal impacts</a:t>
            </a:r>
          </a:p>
          <a:p>
            <a:pPr marL="457200" indent="-457200">
              <a:buFont typeface="Arial" panose="020B0604020202020204" pitchFamily="34" charset="0"/>
              <a:buChar char="•"/>
            </a:pPr>
            <a:r>
              <a:rPr lang="en-US" dirty="0"/>
              <a:t>Declaring and operating under emergency circumstances</a:t>
            </a:r>
          </a:p>
          <a:p>
            <a:pPr marL="457200" indent="-457200">
              <a:buFont typeface="Arial" panose="020B0604020202020204" pitchFamily="34" charset="0"/>
              <a:buChar char="•"/>
            </a:pPr>
            <a:r>
              <a:rPr lang="en-US" dirty="0"/>
              <a:t>Internal and external communications</a:t>
            </a:r>
          </a:p>
          <a:p>
            <a:pPr marL="457200" indent="-457200">
              <a:buFont typeface="Arial" panose="020B0604020202020204" pitchFamily="34" charset="0"/>
              <a:buChar char="•"/>
            </a:pPr>
            <a:r>
              <a:rPr lang="en-US" dirty="0"/>
              <a:t>Local policies to guide decision making and operations</a:t>
            </a:r>
          </a:p>
          <a:p>
            <a:pPr marL="457200" indent="-457200">
              <a:buFont typeface="Arial" panose="020B0604020202020204" pitchFamily="34" charset="0"/>
              <a:buChar char="•"/>
            </a:pPr>
            <a:r>
              <a:rPr lang="en-US" dirty="0"/>
              <a:t>Participatory governance in emergencies</a:t>
            </a:r>
          </a:p>
          <a:p>
            <a:pPr marL="457200" indent="-457200">
              <a:buFont typeface="Arial" panose="020B0604020202020204" pitchFamily="34" charset="0"/>
              <a:buChar char="•"/>
            </a:pPr>
            <a:r>
              <a:rPr lang="en-US" dirty="0"/>
              <a:t>Personnel issues related to health and safety</a:t>
            </a:r>
          </a:p>
        </p:txBody>
      </p:sp>
      <p:sp>
        <p:nvSpPr>
          <p:cNvPr id="4" name="Slide Number Placeholder 3">
            <a:extLst>
              <a:ext uri="{FF2B5EF4-FFF2-40B4-BE49-F238E27FC236}">
                <a16:creationId xmlns:a16="http://schemas.microsoft.com/office/drawing/2014/main" id="{51D320C0-9415-C648-92A2-8391AB5233DE}"/>
              </a:ext>
            </a:extLst>
          </p:cNvPr>
          <p:cNvSpPr>
            <a:spLocks noGrp="1"/>
          </p:cNvSpPr>
          <p:nvPr>
            <p:ph type="sldNum" sz="quarter" idx="12"/>
          </p:nvPr>
        </p:nvSpPr>
        <p:spPr/>
        <p:txBody>
          <a:bodyPr/>
          <a:lstStyle/>
          <a:p>
            <a:fld id="{492D8F1A-69A8-9242-9469-8400121D240A}" type="slidenum">
              <a:rPr lang="en-US" smtClean="0"/>
              <a:t>6</a:t>
            </a:fld>
            <a:endParaRPr lang="en-US" dirty="0"/>
          </a:p>
        </p:txBody>
      </p:sp>
    </p:spTree>
    <p:extLst>
      <p:ext uri="{BB962C8B-B14F-4D97-AF65-F5344CB8AC3E}">
        <p14:creationId xmlns:p14="http://schemas.microsoft.com/office/powerpoint/2010/main" val="1619260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32300-4A62-DB49-A7D1-B8E8213A1F0B}"/>
              </a:ext>
            </a:extLst>
          </p:cNvPr>
          <p:cNvSpPr>
            <a:spLocks noGrp="1"/>
          </p:cNvSpPr>
          <p:nvPr>
            <p:ph type="title"/>
          </p:nvPr>
        </p:nvSpPr>
        <p:spPr/>
        <p:txBody>
          <a:bodyPr/>
          <a:lstStyle/>
          <a:p>
            <a:r>
              <a:rPr lang="en-US" dirty="0"/>
              <a:t>Primary Considerations for CIOs</a:t>
            </a:r>
          </a:p>
        </p:txBody>
      </p:sp>
      <p:sp>
        <p:nvSpPr>
          <p:cNvPr id="3" name="Content Placeholder 2">
            <a:extLst>
              <a:ext uri="{FF2B5EF4-FFF2-40B4-BE49-F238E27FC236}">
                <a16:creationId xmlns:a16="http://schemas.microsoft.com/office/drawing/2014/main" id="{7B44B0E4-2B39-064F-BEEC-2E766A3840EE}"/>
              </a:ext>
            </a:extLst>
          </p:cNvPr>
          <p:cNvSpPr>
            <a:spLocks noGrp="1"/>
          </p:cNvSpPr>
          <p:nvPr>
            <p:ph idx="1"/>
          </p:nvPr>
        </p:nvSpPr>
        <p:spPr/>
        <p:txBody>
          <a:bodyPr/>
          <a:lstStyle/>
          <a:p>
            <a:pPr marL="457200" indent="-457200">
              <a:buFont typeface="Arial" panose="020B0604020202020204" pitchFamily="34" charset="0"/>
              <a:buChar char="•"/>
            </a:pPr>
            <a:r>
              <a:rPr lang="en-US" dirty="0"/>
              <a:t>Communication is essential!</a:t>
            </a:r>
          </a:p>
          <a:p>
            <a:pPr marL="1143000" lvl="1" indent="-457200"/>
            <a:r>
              <a:rPr lang="en-US" dirty="0"/>
              <a:t>Clear and published communication plan</a:t>
            </a:r>
          </a:p>
          <a:p>
            <a:pPr marL="1143000" lvl="1" indent="-457200"/>
            <a:r>
              <a:rPr lang="en-US" dirty="0"/>
              <a:t>Connectivity with the following:</a:t>
            </a:r>
          </a:p>
          <a:p>
            <a:pPr marL="1600200" lvl="2" indent="-457200"/>
            <a:r>
              <a:rPr lang="en-US" dirty="0"/>
              <a:t>Deans / Directors</a:t>
            </a:r>
          </a:p>
          <a:p>
            <a:pPr marL="1600200" lvl="2" indent="-457200"/>
            <a:r>
              <a:rPr lang="en-US" dirty="0"/>
              <a:t>President / Cabinet</a:t>
            </a:r>
          </a:p>
          <a:p>
            <a:pPr marL="1600200" lvl="2" indent="-457200"/>
            <a:r>
              <a:rPr lang="en-US" dirty="0"/>
              <a:t>Academic Senate</a:t>
            </a:r>
          </a:p>
          <a:p>
            <a:pPr marL="1600200" lvl="2" indent="-457200"/>
            <a:r>
              <a:rPr lang="en-US" dirty="0"/>
              <a:t>Collective Bargaining Units</a:t>
            </a:r>
          </a:p>
          <a:p>
            <a:pPr marL="1600200" lvl="2" indent="-457200"/>
            <a:r>
              <a:rPr lang="en-US" dirty="0"/>
              <a:t>Student Services</a:t>
            </a:r>
          </a:p>
        </p:txBody>
      </p:sp>
      <p:sp>
        <p:nvSpPr>
          <p:cNvPr id="4" name="Slide Number Placeholder 3">
            <a:extLst>
              <a:ext uri="{FF2B5EF4-FFF2-40B4-BE49-F238E27FC236}">
                <a16:creationId xmlns:a16="http://schemas.microsoft.com/office/drawing/2014/main" id="{E580B8D1-50CA-194B-8CE2-100B310EAF25}"/>
              </a:ext>
            </a:extLst>
          </p:cNvPr>
          <p:cNvSpPr>
            <a:spLocks noGrp="1"/>
          </p:cNvSpPr>
          <p:nvPr>
            <p:ph type="sldNum" sz="quarter" idx="12"/>
          </p:nvPr>
        </p:nvSpPr>
        <p:spPr/>
        <p:txBody>
          <a:bodyPr/>
          <a:lstStyle/>
          <a:p>
            <a:fld id="{492D8F1A-69A8-9242-9469-8400121D240A}" type="slidenum">
              <a:rPr lang="en-US" smtClean="0"/>
              <a:t>7</a:t>
            </a:fld>
            <a:endParaRPr lang="en-US" dirty="0"/>
          </a:p>
        </p:txBody>
      </p:sp>
    </p:spTree>
    <p:extLst>
      <p:ext uri="{BB962C8B-B14F-4D97-AF65-F5344CB8AC3E}">
        <p14:creationId xmlns:p14="http://schemas.microsoft.com/office/powerpoint/2010/main" val="2482613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52596-BACC-0541-9C16-FAFE3C949ADB}"/>
              </a:ext>
            </a:extLst>
          </p:cNvPr>
          <p:cNvSpPr>
            <a:spLocks noGrp="1"/>
          </p:cNvSpPr>
          <p:nvPr>
            <p:ph type="title"/>
          </p:nvPr>
        </p:nvSpPr>
        <p:spPr/>
        <p:txBody>
          <a:bodyPr/>
          <a:lstStyle/>
          <a:p>
            <a:r>
              <a:rPr lang="en-US" dirty="0"/>
              <a:t>Case Study #1: Napa Valley College</a:t>
            </a:r>
          </a:p>
        </p:txBody>
      </p:sp>
      <p:sp>
        <p:nvSpPr>
          <p:cNvPr id="3" name="Content Placeholder 2">
            <a:extLst>
              <a:ext uri="{FF2B5EF4-FFF2-40B4-BE49-F238E27FC236}">
                <a16:creationId xmlns:a16="http://schemas.microsoft.com/office/drawing/2014/main" id="{69C0E6E0-1379-BB46-81C2-9A2F550C454E}"/>
              </a:ext>
            </a:extLst>
          </p:cNvPr>
          <p:cNvSpPr>
            <a:spLocks noGrp="1"/>
          </p:cNvSpPr>
          <p:nvPr>
            <p:ph idx="1"/>
          </p:nvPr>
        </p:nvSpPr>
        <p:spPr>
          <a:xfrm>
            <a:off x="1066800" y="2471056"/>
            <a:ext cx="10058400" cy="3885293"/>
          </a:xfrm>
        </p:spPr>
        <p:txBody>
          <a:bodyPr>
            <a:normAutofit fontScale="92500" lnSpcReduction="20000"/>
          </a:bodyPr>
          <a:lstStyle/>
          <a:p>
            <a:pPr marL="457200" indent="-457200">
              <a:buFont typeface="Arial" panose="020B0604020202020204" pitchFamily="34" charset="0"/>
              <a:buChar char="•"/>
            </a:pPr>
            <a:r>
              <a:rPr lang="en-US" dirty="0"/>
              <a:t>2017 Atlas, Tubbs, and Nuns Fires.  Massive evacuations.  Fires within a mile of the college.  </a:t>
            </a:r>
          </a:p>
          <a:p>
            <a:pPr marL="457200" indent="-457200">
              <a:buFont typeface="Arial" panose="020B0604020202020204" pitchFamily="34" charset="0"/>
              <a:buChar char="•"/>
            </a:pPr>
            <a:r>
              <a:rPr lang="en-US" dirty="0"/>
              <a:t>NVC designated as County Evacuation Center at 5:00 a.m. the first morning of the fires.  </a:t>
            </a:r>
          </a:p>
          <a:p>
            <a:pPr marL="457200" indent="-457200">
              <a:buFont typeface="Arial" panose="020B0604020202020204" pitchFamily="34" charset="0"/>
              <a:buChar char="•"/>
            </a:pPr>
            <a:r>
              <a:rPr lang="en-US" dirty="0"/>
              <a:t>Fires lasted nearly two weeks, evacuation center in operation for most of that time.  </a:t>
            </a:r>
          </a:p>
          <a:p>
            <a:pPr marL="457200" indent="-457200">
              <a:buFont typeface="Arial" panose="020B0604020202020204" pitchFamily="34" charset="0"/>
              <a:buChar char="•"/>
            </a:pPr>
            <a:r>
              <a:rPr lang="en-US" dirty="0"/>
              <a:t>Lost all internet and phone at the college for some time, taking email and website offline.  Cell reception was spotty for first three days.    </a:t>
            </a:r>
          </a:p>
          <a:p>
            <a:pPr marL="457200" indent="-457200">
              <a:buFont typeface="Arial" panose="020B0604020202020204" pitchFamily="34" charset="0"/>
              <a:buChar char="•"/>
            </a:pPr>
            <a:r>
              <a:rPr lang="en-US" dirty="0"/>
              <a:t>Two weeks of cancelled classes. </a:t>
            </a:r>
          </a:p>
          <a:p>
            <a:pPr marL="457200" indent="-457200">
              <a:buFont typeface="Arial" panose="020B0604020202020204" pitchFamily="34" charset="0"/>
              <a:buChar char="•"/>
            </a:pPr>
            <a:r>
              <a:rPr lang="en-US" dirty="0"/>
              <a:t>NVC Response: academic and professional matters; class scheduling; personnel; trauma response; student support.  </a:t>
            </a:r>
          </a:p>
        </p:txBody>
      </p:sp>
      <p:sp>
        <p:nvSpPr>
          <p:cNvPr id="4" name="Slide Number Placeholder 3">
            <a:extLst>
              <a:ext uri="{FF2B5EF4-FFF2-40B4-BE49-F238E27FC236}">
                <a16:creationId xmlns:a16="http://schemas.microsoft.com/office/drawing/2014/main" id="{21310F7A-2D48-E548-A0FC-59F54AD67BE5}"/>
              </a:ext>
            </a:extLst>
          </p:cNvPr>
          <p:cNvSpPr>
            <a:spLocks noGrp="1"/>
          </p:cNvSpPr>
          <p:nvPr>
            <p:ph type="sldNum" sz="quarter" idx="12"/>
          </p:nvPr>
        </p:nvSpPr>
        <p:spPr/>
        <p:txBody>
          <a:bodyPr/>
          <a:lstStyle/>
          <a:p>
            <a:fld id="{492D8F1A-69A8-9242-9469-8400121D240A}" type="slidenum">
              <a:rPr lang="en-US" smtClean="0"/>
              <a:t>8</a:t>
            </a:fld>
            <a:endParaRPr lang="en-US" dirty="0"/>
          </a:p>
        </p:txBody>
      </p:sp>
    </p:spTree>
    <p:extLst>
      <p:ext uri="{BB962C8B-B14F-4D97-AF65-F5344CB8AC3E}">
        <p14:creationId xmlns:p14="http://schemas.microsoft.com/office/powerpoint/2010/main" val="947237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EED72-4B4C-6A4B-BB40-77F6230B2343}"/>
              </a:ext>
            </a:extLst>
          </p:cNvPr>
          <p:cNvSpPr>
            <a:spLocks noGrp="1"/>
          </p:cNvSpPr>
          <p:nvPr>
            <p:ph type="title"/>
          </p:nvPr>
        </p:nvSpPr>
        <p:spPr>
          <a:xfrm>
            <a:off x="1277650" y="200416"/>
            <a:ext cx="10046043" cy="682670"/>
          </a:xfrm>
        </p:spPr>
        <p:txBody>
          <a:bodyPr anchor="b">
            <a:normAutofit/>
          </a:bodyPr>
          <a:lstStyle/>
          <a:p>
            <a:r>
              <a:rPr lang="en-US" dirty="0">
                <a:solidFill>
                  <a:schemeClr val="accent6">
                    <a:lumMod val="50000"/>
                  </a:schemeClr>
                </a:solidFill>
              </a:rPr>
              <a:t>Case Study #2: Butte College</a:t>
            </a:r>
          </a:p>
        </p:txBody>
      </p:sp>
      <p:sp>
        <p:nvSpPr>
          <p:cNvPr id="3" name="Content Placeholder 2">
            <a:extLst>
              <a:ext uri="{FF2B5EF4-FFF2-40B4-BE49-F238E27FC236}">
                <a16:creationId xmlns:a16="http://schemas.microsoft.com/office/drawing/2014/main" id="{A828225C-1AC9-D34A-837A-6151B2E8A8F1}"/>
              </a:ext>
            </a:extLst>
          </p:cNvPr>
          <p:cNvSpPr>
            <a:spLocks noGrp="1"/>
          </p:cNvSpPr>
          <p:nvPr>
            <p:ph sz="half" idx="1"/>
          </p:nvPr>
        </p:nvSpPr>
        <p:spPr>
          <a:xfrm>
            <a:off x="1211126" y="968901"/>
            <a:ext cx="10694240" cy="5688684"/>
          </a:xfrm>
        </p:spPr>
        <p:txBody>
          <a:bodyPr>
            <a:noAutofit/>
          </a:bodyPr>
          <a:lstStyle/>
          <a:p>
            <a:pPr marL="0" indent="0">
              <a:buNone/>
            </a:pPr>
            <a:r>
              <a:rPr lang="en-US" sz="1800" b="1" dirty="0"/>
              <a:t>February 6</a:t>
            </a:r>
            <a:r>
              <a:rPr lang="en-US" sz="1800" b="1" baseline="30000" dirty="0"/>
              <a:t>th</a:t>
            </a:r>
            <a:r>
              <a:rPr lang="en-US" sz="1800" b="1" dirty="0"/>
              <a:t> – 12</a:t>
            </a:r>
            <a:r>
              <a:rPr lang="en-US" sz="1800" b="1" baseline="30000" dirty="0"/>
              <a:t>th</a:t>
            </a:r>
            <a:r>
              <a:rPr lang="en-US" sz="1800" b="1" dirty="0"/>
              <a:t> 2017: </a:t>
            </a:r>
            <a:r>
              <a:rPr lang="en-US" sz="1800" dirty="0"/>
              <a:t>Unprecedented rain-Oroville Dam spillway concerns lead to evacuation orders for the Butte, Sutter and Yuba counties in the Feather River Basin</a:t>
            </a:r>
          </a:p>
          <a:p>
            <a:pPr marL="0" indent="0">
              <a:buNone/>
            </a:pPr>
            <a:r>
              <a:rPr lang="en-US" sz="1800" b="1" dirty="0"/>
              <a:t>February 13</a:t>
            </a:r>
            <a:r>
              <a:rPr lang="en-US" sz="1800" b="1" baseline="30000" dirty="0"/>
              <a:t>th</a:t>
            </a:r>
            <a:r>
              <a:rPr lang="en-US" sz="1800" b="1" dirty="0"/>
              <a:t> 2017: </a:t>
            </a:r>
            <a:r>
              <a:rPr lang="en-US" sz="1800" dirty="0"/>
              <a:t>Oroville Dam spillway failure/ disaster leads to180,000+ people evacuated, threats to the college and surrounding communities, school closures, repair of damage and impact to community lasts until November 2018 then…</a:t>
            </a:r>
          </a:p>
          <a:p>
            <a:pPr marL="0" indent="0">
              <a:buNone/>
            </a:pPr>
            <a:r>
              <a:rPr lang="en-US" sz="1800" b="1" dirty="0"/>
              <a:t>November 18</a:t>
            </a:r>
            <a:r>
              <a:rPr lang="en-US" sz="1800" b="1" baseline="30000" dirty="0"/>
              <a:t>th</a:t>
            </a:r>
            <a:r>
              <a:rPr lang="en-US" sz="1800" b="1" dirty="0"/>
              <a:t> 2018: </a:t>
            </a:r>
            <a:r>
              <a:rPr lang="en-US" sz="1800" dirty="0"/>
              <a:t>Camp Fire began the deadliest/most destructive wildfire in CA history (86 lives lost, 18,804 buildings destroyed, $16.5 billion+ cost is most expensive natural disaster in the world)</a:t>
            </a:r>
          </a:p>
          <a:p>
            <a:r>
              <a:rPr lang="en-US" sz="1800" dirty="0"/>
              <a:t>Camp Fire burned for 18 days creating uninhabitable lands, air pollution/school closures all the way to the Bay Area and beyond (smoke seen in NYC!</a:t>
            </a:r>
          </a:p>
          <a:p>
            <a:r>
              <a:rPr lang="en-US" sz="1800" dirty="0"/>
              <a:t>139 Butte College employees and 871 students lost EVERYTHING leading to significant impact to surrounding community dynamics</a:t>
            </a:r>
          </a:p>
          <a:p>
            <a:r>
              <a:rPr lang="en-US" sz="1800" dirty="0"/>
              <a:t>10% of Butte College’s service area is lost</a:t>
            </a:r>
          </a:p>
          <a:p>
            <a:pPr marL="0" indent="0">
              <a:buNone/>
            </a:pPr>
            <a:r>
              <a:rPr lang="en-US" sz="1800" b="1" dirty="0"/>
              <a:t>November 26</a:t>
            </a:r>
            <a:r>
              <a:rPr lang="en-US" sz="1800" b="1" baseline="30000" dirty="0"/>
              <a:t>th</a:t>
            </a:r>
            <a:r>
              <a:rPr lang="en-US" sz="1800" b="1" dirty="0"/>
              <a:t> 2018: </a:t>
            </a:r>
            <a:r>
              <a:rPr lang="en-US" sz="1800" dirty="0"/>
              <a:t>1 day after fire containment of 100%, Butte College re-opens with dynamic changes to instruction, workloads, employee/student support</a:t>
            </a:r>
          </a:p>
          <a:p>
            <a:r>
              <a:rPr lang="en-US" sz="1800" dirty="0"/>
              <a:t>Nothing is the same again…</a:t>
            </a:r>
          </a:p>
          <a:p>
            <a:pPr marL="0" indent="0">
              <a:buNone/>
            </a:pPr>
            <a:r>
              <a:rPr lang="en-US" sz="1800" b="1" dirty="0"/>
              <a:t>October 9</a:t>
            </a:r>
            <a:r>
              <a:rPr lang="en-US" sz="1800" b="1" baseline="30000" dirty="0"/>
              <a:t>th</a:t>
            </a:r>
            <a:r>
              <a:rPr lang="en-US" sz="1800" b="1" dirty="0"/>
              <a:t>, 2019 – November 26</a:t>
            </a:r>
            <a:r>
              <a:rPr lang="en-US" sz="1800" b="1" baseline="30000" dirty="0"/>
              <a:t>th</a:t>
            </a:r>
            <a:r>
              <a:rPr lang="en-US" sz="1800" b="1" dirty="0"/>
              <a:t> 2019: </a:t>
            </a:r>
            <a:r>
              <a:rPr lang="en-US" sz="1800" dirty="0"/>
              <a:t>PG&amp;E Power Shut-Offs impact Butte College operations</a:t>
            </a:r>
          </a:p>
          <a:p>
            <a:pPr marL="0" indent="0">
              <a:buNone/>
            </a:pPr>
            <a:r>
              <a:rPr lang="en-US" sz="1800" b="1" dirty="0"/>
              <a:t>ONGOING Butte College RESPONSE: </a:t>
            </a:r>
            <a:r>
              <a:rPr lang="en-US" sz="1800" dirty="0"/>
              <a:t>Patience, leniency, and grace… and BE PREPARED!?</a:t>
            </a:r>
          </a:p>
        </p:txBody>
      </p:sp>
      <p:sp>
        <p:nvSpPr>
          <p:cNvPr id="4" name="Slide Number Placeholder 3" hidden="1">
            <a:extLst>
              <a:ext uri="{FF2B5EF4-FFF2-40B4-BE49-F238E27FC236}">
                <a16:creationId xmlns:a16="http://schemas.microsoft.com/office/drawing/2014/main" id="{0F15CAE1-9176-6942-907C-83F5BF4A8B4B}"/>
              </a:ext>
            </a:extLst>
          </p:cNvPr>
          <p:cNvSpPr>
            <a:spLocks noGrp="1"/>
          </p:cNvSpPr>
          <p:nvPr>
            <p:ph type="sldNum" sz="quarter" idx="4294967295"/>
          </p:nvPr>
        </p:nvSpPr>
        <p:spPr>
          <a:xfrm>
            <a:off x="8290207" y="6356350"/>
            <a:ext cx="2743200" cy="365125"/>
          </a:xfrm>
        </p:spPr>
        <p:txBody>
          <a:bodyPr/>
          <a:lstStyle/>
          <a:p>
            <a:pPr>
              <a:spcAft>
                <a:spcPts val="600"/>
              </a:spcAft>
            </a:pPr>
            <a:fld id="{492D8F1A-69A8-9242-9469-8400121D240A}" type="slidenum">
              <a:rPr lang="en-US" smtClean="0"/>
              <a:pPr>
                <a:spcAft>
                  <a:spcPts val="600"/>
                </a:spcAft>
              </a:pPr>
              <a:t>9</a:t>
            </a:fld>
            <a:endParaRPr lang="en-US"/>
          </a:p>
        </p:txBody>
      </p:sp>
    </p:spTree>
    <p:extLst>
      <p:ext uri="{BB962C8B-B14F-4D97-AF65-F5344CB8AC3E}">
        <p14:creationId xmlns:p14="http://schemas.microsoft.com/office/powerpoint/2010/main" val="2007015057"/>
      </p:ext>
    </p:extLst>
  </p:cSld>
  <p:clrMapOvr>
    <a:masterClrMapping/>
  </p:clrMapOvr>
</p:sld>
</file>

<file path=ppt/theme/theme1.xml><?xml version="1.0" encoding="utf-8"?>
<a:theme xmlns:a="http://schemas.openxmlformats.org/drawingml/2006/main" name="ASCCC Curriculum Inst. 2020 Theme">
  <a:themeElements>
    <a:clrScheme name="Custom 1">
      <a:dk1>
        <a:srgbClr val="E0661C"/>
      </a:dk1>
      <a:lt1>
        <a:srgbClr val="FFFFFF"/>
      </a:lt1>
      <a:dk2>
        <a:srgbClr val="000000"/>
      </a:dk2>
      <a:lt2>
        <a:srgbClr val="F4E2C5"/>
      </a:lt2>
      <a:accent1>
        <a:srgbClr val="E0661C"/>
      </a:accent1>
      <a:accent2>
        <a:srgbClr val="3F240D"/>
      </a:accent2>
      <a:accent3>
        <a:srgbClr val="E0AD50"/>
      </a:accent3>
      <a:accent4>
        <a:srgbClr val="A65E23"/>
      </a:accent4>
      <a:accent5>
        <a:srgbClr val="008796"/>
      </a:accent5>
      <a:accent6>
        <a:srgbClr val="5BBBD0"/>
      </a:accent6>
      <a:hlink>
        <a:srgbClr val="007082"/>
      </a:hlink>
      <a:folHlink>
        <a:srgbClr val="5C362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CI 2020 ppt template A" id="{ADC5DAE8-A688-1548-AE6D-F5DEF3785157}" vid="{6BE316A9-A3F1-D946-B9BC-49085B7BC9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808</Words>
  <Application>Microsoft Office PowerPoint</Application>
  <PresentationFormat>Widescreen</PresentationFormat>
  <Paragraphs>76</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Palatino</vt:lpstr>
      <vt:lpstr>ASCCC Curriculum Inst. 2020 Theme</vt:lpstr>
      <vt:lpstr>Considerations for Continuity of Instruction during Emergencies</vt:lpstr>
      <vt:lpstr>Breakout Description </vt:lpstr>
      <vt:lpstr>Pathable: POLL </vt:lpstr>
      <vt:lpstr>Introductions </vt:lpstr>
      <vt:lpstr>Extraordinary / Emergency Conditions Defined</vt:lpstr>
      <vt:lpstr>Primary Considerations for College</vt:lpstr>
      <vt:lpstr>Primary Considerations for CIOs</vt:lpstr>
      <vt:lpstr>Case Study #1: Napa Valley College</vt:lpstr>
      <vt:lpstr>Case Study #2: Butte College</vt:lpstr>
      <vt:lpstr>Lessons Learned / Guidance</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Considerations for Continuity of Instruction during Emergencies</dc:title>
  <dc:creator>Carrie Roberson</dc:creator>
  <cp:lastModifiedBy>Carrie Roberson</cp:lastModifiedBy>
  <cp:revision>3</cp:revision>
  <dcterms:created xsi:type="dcterms:W3CDTF">2020-07-07T15:43:19Z</dcterms:created>
  <dcterms:modified xsi:type="dcterms:W3CDTF">2020-07-07T15:57:48Z</dcterms:modified>
</cp:coreProperties>
</file>