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43"/>
  </p:notesMasterIdLst>
  <p:sldIdLst>
    <p:sldId id="256" r:id="rId2"/>
    <p:sldId id="257" r:id="rId3"/>
    <p:sldId id="258" r:id="rId4"/>
    <p:sldId id="259" r:id="rId5"/>
    <p:sldId id="272" r:id="rId6"/>
    <p:sldId id="273" r:id="rId7"/>
    <p:sldId id="274" r:id="rId8"/>
    <p:sldId id="275" r:id="rId9"/>
    <p:sldId id="276" r:id="rId10"/>
    <p:sldId id="277" r:id="rId11"/>
    <p:sldId id="278" r:id="rId12"/>
    <p:sldId id="279" r:id="rId13"/>
    <p:sldId id="260" r:id="rId14"/>
    <p:sldId id="293" r:id="rId15"/>
    <p:sldId id="294" r:id="rId16"/>
    <p:sldId id="295" r:id="rId17"/>
    <p:sldId id="296" r:id="rId18"/>
    <p:sldId id="261" r:id="rId19"/>
    <p:sldId id="262" r:id="rId20"/>
    <p:sldId id="263" r:id="rId21"/>
    <p:sldId id="264" r:id="rId22"/>
    <p:sldId id="265" r:id="rId23"/>
    <p:sldId id="266" r:id="rId24"/>
    <p:sldId id="267" r:id="rId25"/>
    <p:sldId id="268" r:id="rId26"/>
    <p:sldId id="269" r:id="rId27"/>
    <p:sldId id="270" r:id="rId28"/>
    <p:sldId id="298" r:id="rId29"/>
    <p:sldId id="299" r:id="rId30"/>
    <p:sldId id="280" r:id="rId31"/>
    <p:sldId id="282" r:id="rId32"/>
    <p:sldId id="283" r:id="rId33"/>
    <p:sldId id="284" r:id="rId34"/>
    <p:sldId id="285" r:id="rId35"/>
    <p:sldId id="286" r:id="rId36"/>
    <p:sldId id="287" r:id="rId37"/>
    <p:sldId id="288" r:id="rId38"/>
    <p:sldId id="289" r:id="rId39"/>
    <p:sldId id="290" r:id="rId40"/>
    <p:sldId id="291" r:id="rId41"/>
    <p:sldId id="292"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168"/>
  </p:normalViewPr>
  <p:slideViewPr>
    <p:cSldViewPr snapToGrid="0" snapToObjects="1">
      <p:cViewPr varScale="1">
        <p:scale>
          <a:sx n="73" d="100"/>
          <a:sy n="73" d="100"/>
        </p:scale>
        <p:origin x="1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E44BE-F22C-44BD-8301-F67642335A89}" type="doc">
      <dgm:prSet loTypeId="urn:microsoft.com/office/officeart/2005/8/layout/hProcess7" loCatId="process" qsTypeId="urn:microsoft.com/office/officeart/2005/8/quickstyle/simple1" qsCatId="simple" csTypeId="urn:microsoft.com/office/officeart/2005/8/colors/accent6_2" csCatId="accent6" phldr="1"/>
      <dgm:spPr/>
      <dgm:t>
        <a:bodyPr/>
        <a:lstStyle/>
        <a:p>
          <a:endParaRPr lang="en-US"/>
        </a:p>
      </dgm:t>
    </dgm:pt>
    <dgm:pt modelId="{76816406-74BB-4DB2-A127-9E4E6BCAF88A}">
      <dgm:prSet phldrT="[Text]"/>
      <dgm:spPr/>
      <dgm:t>
        <a:bodyPr/>
        <a:lstStyle/>
        <a:p>
          <a:r>
            <a:rPr lang="en-US" dirty="0" smtClean="0"/>
            <a:t>Access</a:t>
          </a:r>
          <a:endParaRPr lang="en-US" dirty="0"/>
        </a:p>
      </dgm:t>
    </dgm:pt>
    <dgm:pt modelId="{5B436A6B-407C-490F-8DD8-64CBBAE88A25}" type="parTrans" cxnId="{CFD1A4C7-79EB-4B81-85BF-D90868A5BAFE}">
      <dgm:prSet/>
      <dgm:spPr/>
      <dgm:t>
        <a:bodyPr/>
        <a:lstStyle/>
        <a:p>
          <a:endParaRPr lang="en-US"/>
        </a:p>
      </dgm:t>
    </dgm:pt>
    <dgm:pt modelId="{EB1D431F-2E94-4140-9257-F87D688334B2}" type="sibTrans" cxnId="{CFD1A4C7-79EB-4B81-85BF-D90868A5BAFE}">
      <dgm:prSet/>
      <dgm:spPr/>
      <dgm:t>
        <a:bodyPr/>
        <a:lstStyle/>
        <a:p>
          <a:endParaRPr lang="en-US"/>
        </a:p>
      </dgm:t>
    </dgm:pt>
    <dgm:pt modelId="{BF7687A9-D74E-4459-807F-83A7C3479718}">
      <dgm:prSet phldrT="[Text]"/>
      <dgm:spPr/>
      <dgm:t>
        <a:bodyPr/>
        <a:lstStyle/>
        <a:p>
          <a:r>
            <a:rPr lang="en-US" dirty="0" smtClean="0"/>
            <a:t>Comprehensively informing students</a:t>
          </a:r>
          <a:endParaRPr lang="en-US" dirty="0"/>
        </a:p>
      </dgm:t>
    </dgm:pt>
    <dgm:pt modelId="{B844017E-1B89-4896-932E-AB42C770890F}" type="parTrans" cxnId="{858E1EBA-06D8-481F-B49F-461196A2F812}">
      <dgm:prSet/>
      <dgm:spPr/>
      <dgm:t>
        <a:bodyPr/>
        <a:lstStyle/>
        <a:p>
          <a:endParaRPr lang="en-US"/>
        </a:p>
      </dgm:t>
    </dgm:pt>
    <dgm:pt modelId="{B15C3FC3-74C5-45F4-9868-ED1B0C9A3A51}" type="sibTrans" cxnId="{858E1EBA-06D8-481F-B49F-461196A2F812}">
      <dgm:prSet/>
      <dgm:spPr/>
      <dgm:t>
        <a:bodyPr/>
        <a:lstStyle/>
        <a:p>
          <a:endParaRPr lang="en-US"/>
        </a:p>
      </dgm:t>
    </dgm:pt>
    <dgm:pt modelId="{6633B73A-8D98-4C33-8239-D7594A48A53B}">
      <dgm:prSet phldrT="[Text]"/>
      <dgm:spPr/>
      <dgm:t>
        <a:bodyPr/>
        <a:lstStyle/>
        <a:p>
          <a:r>
            <a:rPr lang="en-US" dirty="0" smtClean="0"/>
            <a:t>Enrollment</a:t>
          </a:r>
          <a:endParaRPr lang="en-US" dirty="0"/>
        </a:p>
      </dgm:t>
    </dgm:pt>
    <dgm:pt modelId="{A7F7BD78-1343-4CC6-8BFF-182CEA58500E}" type="parTrans" cxnId="{49CE721A-22BD-4465-92A7-BE77F041A58C}">
      <dgm:prSet/>
      <dgm:spPr/>
      <dgm:t>
        <a:bodyPr/>
        <a:lstStyle/>
        <a:p>
          <a:endParaRPr lang="en-US"/>
        </a:p>
      </dgm:t>
    </dgm:pt>
    <dgm:pt modelId="{81739639-EA75-401F-B57D-615D779F9C7F}" type="sibTrans" cxnId="{49CE721A-22BD-4465-92A7-BE77F041A58C}">
      <dgm:prSet/>
      <dgm:spPr/>
      <dgm:t>
        <a:bodyPr/>
        <a:lstStyle/>
        <a:p>
          <a:endParaRPr lang="en-US"/>
        </a:p>
      </dgm:t>
    </dgm:pt>
    <dgm:pt modelId="{452F9DC6-0F10-47F4-88AD-E4B68EEEDF51}">
      <dgm:prSet phldrT="[Text]"/>
      <dgm:spPr/>
      <dgm:t>
        <a:bodyPr/>
        <a:lstStyle/>
        <a:p>
          <a:r>
            <a:rPr lang="en-US" dirty="0" smtClean="0"/>
            <a:t>Ensuring students enroll in gateway courses (not simply giving them the option to)</a:t>
          </a:r>
          <a:endParaRPr lang="en-US" dirty="0"/>
        </a:p>
      </dgm:t>
    </dgm:pt>
    <dgm:pt modelId="{6BD96EA5-416C-44E0-B7AD-6E502DE76D04}" type="parTrans" cxnId="{F60045CC-6ABC-4B2A-BBB2-00DA0D01AAAB}">
      <dgm:prSet/>
      <dgm:spPr/>
      <dgm:t>
        <a:bodyPr/>
        <a:lstStyle/>
        <a:p>
          <a:endParaRPr lang="en-US"/>
        </a:p>
      </dgm:t>
    </dgm:pt>
    <dgm:pt modelId="{5D076A12-0FB4-49DB-BC7B-60BFBD917254}" type="sibTrans" cxnId="{F60045CC-6ABC-4B2A-BBB2-00DA0D01AAAB}">
      <dgm:prSet/>
      <dgm:spPr/>
      <dgm:t>
        <a:bodyPr/>
        <a:lstStyle/>
        <a:p>
          <a:endParaRPr lang="en-US"/>
        </a:p>
      </dgm:t>
    </dgm:pt>
    <dgm:pt modelId="{2AD11356-C8B2-4626-9A90-6FDEDE7346A4}">
      <dgm:prSet phldrT="[Text]"/>
      <dgm:spPr/>
      <dgm:t>
        <a:bodyPr/>
        <a:lstStyle/>
        <a:p>
          <a:r>
            <a:rPr lang="en-US" dirty="0" smtClean="0"/>
            <a:t>Performance</a:t>
          </a:r>
          <a:endParaRPr lang="en-US" dirty="0"/>
        </a:p>
      </dgm:t>
    </dgm:pt>
    <dgm:pt modelId="{DA6727ED-6CE4-42FB-8AB7-50FF4B3F1DCB}" type="parTrans" cxnId="{27FC22D2-E44B-4156-8A0C-63119F95650E}">
      <dgm:prSet/>
      <dgm:spPr/>
      <dgm:t>
        <a:bodyPr/>
        <a:lstStyle/>
        <a:p>
          <a:endParaRPr lang="en-US"/>
        </a:p>
      </dgm:t>
    </dgm:pt>
    <dgm:pt modelId="{F4749E28-A90C-4E99-9B55-CD17AEB1850B}" type="sibTrans" cxnId="{27FC22D2-E44B-4156-8A0C-63119F95650E}">
      <dgm:prSet/>
      <dgm:spPr/>
      <dgm:t>
        <a:bodyPr/>
        <a:lstStyle/>
        <a:p>
          <a:endParaRPr lang="en-US"/>
        </a:p>
      </dgm:t>
    </dgm:pt>
    <dgm:pt modelId="{3F1CA9CD-206B-4768-9591-6EC5168197A0}">
      <dgm:prSet phldrT="[Text]"/>
      <dgm:spPr/>
      <dgm:t>
        <a:bodyPr/>
        <a:lstStyle/>
        <a:p>
          <a:r>
            <a:rPr lang="en-US" dirty="0" smtClean="0"/>
            <a:t>Investing in concurrent support</a:t>
          </a:r>
          <a:endParaRPr lang="en-US" dirty="0"/>
        </a:p>
      </dgm:t>
    </dgm:pt>
    <dgm:pt modelId="{0041535A-25D7-4465-8B48-2ED9D8E2D363}" type="parTrans" cxnId="{D10F29A9-145E-44B3-9E39-19FE7457A936}">
      <dgm:prSet/>
      <dgm:spPr/>
      <dgm:t>
        <a:bodyPr/>
        <a:lstStyle/>
        <a:p>
          <a:endParaRPr lang="en-US"/>
        </a:p>
      </dgm:t>
    </dgm:pt>
    <dgm:pt modelId="{6625D8DB-8F79-42EA-9674-4318FB4044C5}" type="sibTrans" cxnId="{D10F29A9-145E-44B3-9E39-19FE7457A936}">
      <dgm:prSet/>
      <dgm:spPr/>
      <dgm:t>
        <a:bodyPr/>
        <a:lstStyle/>
        <a:p>
          <a:endParaRPr lang="en-US"/>
        </a:p>
      </dgm:t>
    </dgm:pt>
    <dgm:pt modelId="{3A5AFC4E-6116-4EDA-AD61-D60EFFFA1C10}">
      <dgm:prSet phldrT="[Text]"/>
      <dgm:spPr/>
      <dgm:t>
        <a:bodyPr/>
        <a:lstStyle/>
        <a:p>
          <a:r>
            <a:rPr lang="en-US" dirty="0" smtClean="0"/>
            <a:t>Data-driven advising</a:t>
          </a:r>
          <a:endParaRPr lang="en-US" dirty="0"/>
        </a:p>
      </dgm:t>
    </dgm:pt>
    <dgm:pt modelId="{54612E9A-3E16-4803-AF97-0AB847AC7D76}" type="parTrans" cxnId="{317272EF-C7C6-471D-9B37-552C506AD3B6}">
      <dgm:prSet/>
      <dgm:spPr/>
      <dgm:t>
        <a:bodyPr/>
        <a:lstStyle/>
        <a:p>
          <a:endParaRPr lang="en-US"/>
        </a:p>
      </dgm:t>
    </dgm:pt>
    <dgm:pt modelId="{D0FCBF1F-FA24-4681-82F2-2FF0CAC59D4B}" type="sibTrans" cxnId="{317272EF-C7C6-471D-9B37-552C506AD3B6}">
      <dgm:prSet/>
      <dgm:spPr/>
      <dgm:t>
        <a:bodyPr/>
        <a:lstStyle/>
        <a:p>
          <a:endParaRPr lang="en-US"/>
        </a:p>
      </dgm:t>
    </dgm:pt>
    <dgm:pt modelId="{ADCF7EEB-5881-4C92-BFBE-15A9C0C73CCC}">
      <dgm:prSet phldrT="[Text]"/>
      <dgm:spPr/>
      <dgm:t>
        <a:bodyPr/>
        <a:lstStyle/>
        <a:p>
          <a:r>
            <a:rPr lang="en-US" dirty="0" smtClean="0"/>
            <a:t>Defaulting to transfer-level placement</a:t>
          </a:r>
          <a:endParaRPr lang="en-US" dirty="0"/>
        </a:p>
      </dgm:t>
    </dgm:pt>
    <dgm:pt modelId="{97B0B008-18D9-4FDA-BE95-3314FD46A107}" type="parTrans" cxnId="{9EEF6DDB-E034-4228-B3F5-BA3A3E03B935}">
      <dgm:prSet/>
      <dgm:spPr/>
      <dgm:t>
        <a:bodyPr/>
        <a:lstStyle/>
        <a:p>
          <a:endParaRPr lang="en-US"/>
        </a:p>
      </dgm:t>
    </dgm:pt>
    <dgm:pt modelId="{A8AF24C8-6280-425E-ADFA-542DEC9B2774}" type="sibTrans" cxnId="{9EEF6DDB-E034-4228-B3F5-BA3A3E03B935}">
      <dgm:prSet/>
      <dgm:spPr/>
      <dgm:t>
        <a:bodyPr/>
        <a:lstStyle/>
        <a:p>
          <a:endParaRPr lang="en-US"/>
        </a:p>
      </dgm:t>
    </dgm:pt>
    <dgm:pt modelId="{D5E79E99-58F5-481B-8F25-38860AC72A94}">
      <dgm:prSet phldrT="[Text]"/>
      <dgm:spPr/>
      <dgm:t>
        <a:bodyPr/>
        <a:lstStyle/>
        <a:p>
          <a:r>
            <a:rPr lang="en-US" dirty="0" smtClean="0"/>
            <a:t>Ensuring equity in classroom curriculum and pedagogy</a:t>
          </a:r>
          <a:endParaRPr lang="en-US" dirty="0"/>
        </a:p>
      </dgm:t>
    </dgm:pt>
    <dgm:pt modelId="{05BD1209-0BC5-4340-94F7-52A264EC1903}" type="parTrans" cxnId="{BF342FCC-BD66-4A85-88EA-4D66048DDD44}">
      <dgm:prSet/>
      <dgm:spPr/>
      <dgm:t>
        <a:bodyPr/>
        <a:lstStyle/>
        <a:p>
          <a:endParaRPr lang="en-US"/>
        </a:p>
      </dgm:t>
    </dgm:pt>
    <dgm:pt modelId="{FFB1D53F-75E6-4702-8A1E-785C9D4F6D0E}" type="sibTrans" cxnId="{BF342FCC-BD66-4A85-88EA-4D66048DDD44}">
      <dgm:prSet/>
      <dgm:spPr/>
      <dgm:t>
        <a:bodyPr/>
        <a:lstStyle/>
        <a:p>
          <a:endParaRPr lang="en-US"/>
        </a:p>
      </dgm:t>
    </dgm:pt>
    <dgm:pt modelId="{0FF2BE69-CE04-48D5-AFC0-A31DF8A21321}" type="pres">
      <dgm:prSet presAssocID="{EB5E44BE-F22C-44BD-8301-F67642335A89}" presName="Name0" presStyleCnt="0">
        <dgm:presLayoutVars>
          <dgm:dir/>
          <dgm:animLvl val="lvl"/>
          <dgm:resizeHandles val="exact"/>
        </dgm:presLayoutVars>
      </dgm:prSet>
      <dgm:spPr/>
      <dgm:t>
        <a:bodyPr/>
        <a:lstStyle/>
        <a:p>
          <a:endParaRPr lang="en-US"/>
        </a:p>
      </dgm:t>
    </dgm:pt>
    <dgm:pt modelId="{95355BC2-5EA6-4EF9-A2E1-8153EA759362}" type="pres">
      <dgm:prSet presAssocID="{76816406-74BB-4DB2-A127-9E4E6BCAF88A}" presName="compositeNode" presStyleCnt="0">
        <dgm:presLayoutVars>
          <dgm:bulletEnabled val="1"/>
        </dgm:presLayoutVars>
      </dgm:prSet>
      <dgm:spPr/>
      <dgm:t>
        <a:bodyPr/>
        <a:lstStyle/>
        <a:p>
          <a:endParaRPr lang="en-US"/>
        </a:p>
      </dgm:t>
    </dgm:pt>
    <dgm:pt modelId="{CAE23D7B-E99A-44BD-9867-3F479D62793B}" type="pres">
      <dgm:prSet presAssocID="{76816406-74BB-4DB2-A127-9E4E6BCAF88A}" presName="bgRect" presStyleLbl="node1" presStyleIdx="0" presStyleCnt="3"/>
      <dgm:spPr/>
      <dgm:t>
        <a:bodyPr/>
        <a:lstStyle/>
        <a:p>
          <a:endParaRPr lang="en-US"/>
        </a:p>
      </dgm:t>
    </dgm:pt>
    <dgm:pt modelId="{8CCE7CC3-A8DC-4AF0-A28B-08090AD1FDB7}" type="pres">
      <dgm:prSet presAssocID="{76816406-74BB-4DB2-A127-9E4E6BCAF88A}" presName="parentNode" presStyleLbl="node1" presStyleIdx="0" presStyleCnt="3">
        <dgm:presLayoutVars>
          <dgm:chMax val="0"/>
          <dgm:bulletEnabled val="1"/>
        </dgm:presLayoutVars>
      </dgm:prSet>
      <dgm:spPr/>
      <dgm:t>
        <a:bodyPr/>
        <a:lstStyle/>
        <a:p>
          <a:endParaRPr lang="en-US"/>
        </a:p>
      </dgm:t>
    </dgm:pt>
    <dgm:pt modelId="{1B775AB3-E495-41AB-8DBA-913B3B037BED}" type="pres">
      <dgm:prSet presAssocID="{76816406-74BB-4DB2-A127-9E4E6BCAF88A}" presName="childNode" presStyleLbl="node1" presStyleIdx="0" presStyleCnt="3">
        <dgm:presLayoutVars>
          <dgm:bulletEnabled val="1"/>
        </dgm:presLayoutVars>
      </dgm:prSet>
      <dgm:spPr/>
      <dgm:t>
        <a:bodyPr/>
        <a:lstStyle/>
        <a:p>
          <a:endParaRPr lang="en-US"/>
        </a:p>
      </dgm:t>
    </dgm:pt>
    <dgm:pt modelId="{E93EDE00-4984-4422-B8FB-0433042ED4F9}" type="pres">
      <dgm:prSet presAssocID="{EB1D431F-2E94-4140-9257-F87D688334B2}" presName="hSp" presStyleCnt="0"/>
      <dgm:spPr/>
      <dgm:t>
        <a:bodyPr/>
        <a:lstStyle/>
        <a:p>
          <a:endParaRPr lang="en-US"/>
        </a:p>
      </dgm:t>
    </dgm:pt>
    <dgm:pt modelId="{CE46E66A-E79F-464F-A119-29DB4B345857}" type="pres">
      <dgm:prSet presAssocID="{EB1D431F-2E94-4140-9257-F87D688334B2}" presName="vProcSp" presStyleCnt="0"/>
      <dgm:spPr/>
      <dgm:t>
        <a:bodyPr/>
        <a:lstStyle/>
        <a:p>
          <a:endParaRPr lang="en-US"/>
        </a:p>
      </dgm:t>
    </dgm:pt>
    <dgm:pt modelId="{4B960070-FAA3-4971-8A2C-A38073BAD749}" type="pres">
      <dgm:prSet presAssocID="{EB1D431F-2E94-4140-9257-F87D688334B2}" presName="vSp1" presStyleCnt="0"/>
      <dgm:spPr/>
      <dgm:t>
        <a:bodyPr/>
        <a:lstStyle/>
        <a:p>
          <a:endParaRPr lang="en-US"/>
        </a:p>
      </dgm:t>
    </dgm:pt>
    <dgm:pt modelId="{D547E0DE-10D6-4CEA-9389-830E05979282}" type="pres">
      <dgm:prSet presAssocID="{EB1D431F-2E94-4140-9257-F87D688334B2}" presName="simulatedConn" presStyleLbl="solidFgAcc1" presStyleIdx="0" presStyleCnt="2"/>
      <dgm:spPr/>
      <dgm:t>
        <a:bodyPr/>
        <a:lstStyle/>
        <a:p>
          <a:endParaRPr lang="en-US"/>
        </a:p>
      </dgm:t>
    </dgm:pt>
    <dgm:pt modelId="{8FF021B9-FCAC-4700-89DE-1A6A420F89C3}" type="pres">
      <dgm:prSet presAssocID="{EB1D431F-2E94-4140-9257-F87D688334B2}" presName="vSp2" presStyleCnt="0"/>
      <dgm:spPr/>
      <dgm:t>
        <a:bodyPr/>
        <a:lstStyle/>
        <a:p>
          <a:endParaRPr lang="en-US"/>
        </a:p>
      </dgm:t>
    </dgm:pt>
    <dgm:pt modelId="{82BD7E1A-75F4-4F2E-B9B2-8C123A706026}" type="pres">
      <dgm:prSet presAssocID="{EB1D431F-2E94-4140-9257-F87D688334B2}" presName="sibTrans" presStyleCnt="0"/>
      <dgm:spPr/>
      <dgm:t>
        <a:bodyPr/>
        <a:lstStyle/>
        <a:p>
          <a:endParaRPr lang="en-US"/>
        </a:p>
      </dgm:t>
    </dgm:pt>
    <dgm:pt modelId="{15AB8907-897F-4F80-8342-C5C49C976FC4}" type="pres">
      <dgm:prSet presAssocID="{6633B73A-8D98-4C33-8239-D7594A48A53B}" presName="compositeNode" presStyleCnt="0">
        <dgm:presLayoutVars>
          <dgm:bulletEnabled val="1"/>
        </dgm:presLayoutVars>
      </dgm:prSet>
      <dgm:spPr/>
      <dgm:t>
        <a:bodyPr/>
        <a:lstStyle/>
        <a:p>
          <a:endParaRPr lang="en-US"/>
        </a:p>
      </dgm:t>
    </dgm:pt>
    <dgm:pt modelId="{1E56C8CA-94C4-4ECE-A0FB-C1FBC7A6A778}" type="pres">
      <dgm:prSet presAssocID="{6633B73A-8D98-4C33-8239-D7594A48A53B}" presName="bgRect" presStyleLbl="node1" presStyleIdx="1" presStyleCnt="3"/>
      <dgm:spPr/>
      <dgm:t>
        <a:bodyPr/>
        <a:lstStyle/>
        <a:p>
          <a:endParaRPr lang="en-US"/>
        </a:p>
      </dgm:t>
    </dgm:pt>
    <dgm:pt modelId="{F1F4B968-6EB0-4EA9-9C01-C87ED6903FB8}" type="pres">
      <dgm:prSet presAssocID="{6633B73A-8D98-4C33-8239-D7594A48A53B}" presName="parentNode" presStyleLbl="node1" presStyleIdx="1" presStyleCnt="3">
        <dgm:presLayoutVars>
          <dgm:chMax val="0"/>
          <dgm:bulletEnabled val="1"/>
        </dgm:presLayoutVars>
      </dgm:prSet>
      <dgm:spPr/>
      <dgm:t>
        <a:bodyPr/>
        <a:lstStyle/>
        <a:p>
          <a:endParaRPr lang="en-US"/>
        </a:p>
      </dgm:t>
    </dgm:pt>
    <dgm:pt modelId="{1DBFB691-848A-46FB-B617-5F18BEDF9B8A}" type="pres">
      <dgm:prSet presAssocID="{6633B73A-8D98-4C33-8239-D7594A48A53B}" presName="childNode" presStyleLbl="node1" presStyleIdx="1" presStyleCnt="3">
        <dgm:presLayoutVars>
          <dgm:bulletEnabled val="1"/>
        </dgm:presLayoutVars>
      </dgm:prSet>
      <dgm:spPr/>
      <dgm:t>
        <a:bodyPr/>
        <a:lstStyle/>
        <a:p>
          <a:endParaRPr lang="en-US"/>
        </a:p>
      </dgm:t>
    </dgm:pt>
    <dgm:pt modelId="{2008FF38-74BD-489A-9E7A-FF822ECB7182}" type="pres">
      <dgm:prSet presAssocID="{81739639-EA75-401F-B57D-615D779F9C7F}" presName="hSp" presStyleCnt="0"/>
      <dgm:spPr/>
      <dgm:t>
        <a:bodyPr/>
        <a:lstStyle/>
        <a:p>
          <a:endParaRPr lang="en-US"/>
        </a:p>
      </dgm:t>
    </dgm:pt>
    <dgm:pt modelId="{DBD9EB00-81FD-4089-8CFF-FDB1EFBCD367}" type="pres">
      <dgm:prSet presAssocID="{81739639-EA75-401F-B57D-615D779F9C7F}" presName="vProcSp" presStyleCnt="0"/>
      <dgm:spPr/>
      <dgm:t>
        <a:bodyPr/>
        <a:lstStyle/>
        <a:p>
          <a:endParaRPr lang="en-US"/>
        </a:p>
      </dgm:t>
    </dgm:pt>
    <dgm:pt modelId="{6651EF52-F00F-45E1-A708-96BAFC41C6BC}" type="pres">
      <dgm:prSet presAssocID="{81739639-EA75-401F-B57D-615D779F9C7F}" presName="vSp1" presStyleCnt="0"/>
      <dgm:spPr/>
      <dgm:t>
        <a:bodyPr/>
        <a:lstStyle/>
        <a:p>
          <a:endParaRPr lang="en-US"/>
        </a:p>
      </dgm:t>
    </dgm:pt>
    <dgm:pt modelId="{67461E58-A7CF-431F-AD12-2BA5B3F2E90B}" type="pres">
      <dgm:prSet presAssocID="{81739639-EA75-401F-B57D-615D779F9C7F}" presName="simulatedConn" presStyleLbl="solidFgAcc1" presStyleIdx="1" presStyleCnt="2"/>
      <dgm:spPr/>
      <dgm:t>
        <a:bodyPr/>
        <a:lstStyle/>
        <a:p>
          <a:endParaRPr lang="en-US"/>
        </a:p>
      </dgm:t>
    </dgm:pt>
    <dgm:pt modelId="{660151D3-9BEB-434B-9805-D82E4F81A4BE}" type="pres">
      <dgm:prSet presAssocID="{81739639-EA75-401F-B57D-615D779F9C7F}" presName="vSp2" presStyleCnt="0"/>
      <dgm:spPr/>
      <dgm:t>
        <a:bodyPr/>
        <a:lstStyle/>
        <a:p>
          <a:endParaRPr lang="en-US"/>
        </a:p>
      </dgm:t>
    </dgm:pt>
    <dgm:pt modelId="{4671EA2D-2C8A-4879-B6D3-18FF0447EAB9}" type="pres">
      <dgm:prSet presAssocID="{81739639-EA75-401F-B57D-615D779F9C7F}" presName="sibTrans" presStyleCnt="0"/>
      <dgm:spPr/>
      <dgm:t>
        <a:bodyPr/>
        <a:lstStyle/>
        <a:p>
          <a:endParaRPr lang="en-US"/>
        </a:p>
      </dgm:t>
    </dgm:pt>
    <dgm:pt modelId="{4DA39F35-FFB0-4681-B67B-EC966D1B9E0E}" type="pres">
      <dgm:prSet presAssocID="{2AD11356-C8B2-4626-9A90-6FDEDE7346A4}" presName="compositeNode" presStyleCnt="0">
        <dgm:presLayoutVars>
          <dgm:bulletEnabled val="1"/>
        </dgm:presLayoutVars>
      </dgm:prSet>
      <dgm:spPr/>
      <dgm:t>
        <a:bodyPr/>
        <a:lstStyle/>
        <a:p>
          <a:endParaRPr lang="en-US"/>
        </a:p>
      </dgm:t>
    </dgm:pt>
    <dgm:pt modelId="{41C08FC7-4CC6-4939-95C9-CCE0776760F8}" type="pres">
      <dgm:prSet presAssocID="{2AD11356-C8B2-4626-9A90-6FDEDE7346A4}" presName="bgRect" presStyleLbl="node1" presStyleIdx="2" presStyleCnt="3"/>
      <dgm:spPr/>
      <dgm:t>
        <a:bodyPr/>
        <a:lstStyle/>
        <a:p>
          <a:endParaRPr lang="en-US"/>
        </a:p>
      </dgm:t>
    </dgm:pt>
    <dgm:pt modelId="{80A5FC8F-1926-47BD-AEA3-201F53B31177}" type="pres">
      <dgm:prSet presAssocID="{2AD11356-C8B2-4626-9A90-6FDEDE7346A4}" presName="parentNode" presStyleLbl="node1" presStyleIdx="2" presStyleCnt="3">
        <dgm:presLayoutVars>
          <dgm:chMax val="0"/>
          <dgm:bulletEnabled val="1"/>
        </dgm:presLayoutVars>
      </dgm:prSet>
      <dgm:spPr/>
      <dgm:t>
        <a:bodyPr/>
        <a:lstStyle/>
        <a:p>
          <a:endParaRPr lang="en-US"/>
        </a:p>
      </dgm:t>
    </dgm:pt>
    <dgm:pt modelId="{32E7A874-093C-4F48-ADC4-8ABE36126232}" type="pres">
      <dgm:prSet presAssocID="{2AD11356-C8B2-4626-9A90-6FDEDE7346A4}" presName="childNode" presStyleLbl="node1" presStyleIdx="2" presStyleCnt="3">
        <dgm:presLayoutVars>
          <dgm:bulletEnabled val="1"/>
        </dgm:presLayoutVars>
      </dgm:prSet>
      <dgm:spPr/>
      <dgm:t>
        <a:bodyPr/>
        <a:lstStyle/>
        <a:p>
          <a:endParaRPr lang="en-US"/>
        </a:p>
      </dgm:t>
    </dgm:pt>
  </dgm:ptLst>
  <dgm:cxnLst>
    <dgm:cxn modelId="{BAD53355-CEE1-754B-80E1-C619BC4D4DBB}" type="presOf" srcId="{6633B73A-8D98-4C33-8239-D7594A48A53B}" destId="{1E56C8CA-94C4-4ECE-A0FB-C1FBC7A6A778}" srcOrd="0" destOrd="0" presId="urn:microsoft.com/office/officeart/2005/8/layout/hProcess7"/>
    <dgm:cxn modelId="{27FC22D2-E44B-4156-8A0C-63119F95650E}" srcId="{EB5E44BE-F22C-44BD-8301-F67642335A89}" destId="{2AD11356-C8B2-4626-9A90-6FDEDE7346A4}" srcOrd="2" destOrd="0" parTransId="{DA6727ED-6CE4-42FB-8AB7-50FF4B3F1DCB}" sibTransId="{F4749E28-A90C-4E99-9B55-CD17AEB1850B}"/>
    <dgm:cxn modelId="{CFD1A4C7-79EB-4B81-85BF-D90868A5BAFE}" srcId="{EB5E44BE-F22C-44BD-8301-F67642335A89}" destId="{76816406-74BB-4DB2-A127-9E4E6BCAF88A}" srcOrd="0" destOrd="0" parTransId="{5B436A6B-407C-490F-8DD8-64CBBAE88A25}" sibTransId="{EB1D431F-2E94-4140-9257-F87D688334B2}"/>
    <dgm:cxn modelId="{72DCF987-9F78-C446-B1D2-317AF6933479}" type="presOf" srcId="{452F9DC6-0F10-47F4-88AD-E4B68EEEDF51}" destId="{1DBFB691-848A-46FB-B617-5F18BEDF9B8A}" srcOrd="0" destOrd="0" presId="urn:microsoft.com/office/officeart/2005/8/layout/hProcess7"/>
    <dgm:cxn modelId="{8058143B-051C-0941-9815-3BEAF1E98034}" type="presOf" srcId="{2AD11356-C8B2-4626-9A90-6FDEDE7346A4}" destId="{41C08FC7-4CC6-4939-95C9-CCE0776760F8}" srcOrd="0" destOrd="0" presId="urn:microsoft.com/office/officeart/2005/8/layout/hProcess7"/>
    <dgm:cxn modelId="{317272EF-C7C6-471D-9B37-552C506AD3B6}" srcId="{76816406-74BB-4DB2-A127-9E4E6BCAF88A}" destId="{3A5AFC4E-6116-4EDA-AD61-D60EFFFA1C10}" srcOrd="1" destOrd="0" parTransId="{54612E9A-3E16-4803-AF97-0AB847AC7D76}" sibTransId="{D0FCBF1F-FA24-4681-82F2-2FF0CAC59D4B}"/>
    <dgm:cxn modelId="{9EEF6DDB-E034-4228-B3F5-BA3A3E03B935}" srcId="{76816406-74BB-4DB2-A127-9E4E6BCAF88A}" destId="{ADCF7EEB-5881-4C92-BFBE-15A9C0C73CCC}" srcOrd="2" destOrd="0" parTransId="{97B0B008-18D9-4FDA-BE95-3314FD46A107}" sibTransId="{A8AF24C8-6280-425E-ADFA-542DEC9B2774}"/>
    <dgm:cxn modelId="{49C0B5D4-35C7-D54C-A5DD-1BB639D892E1}" type="presOf" srcId="{3A5AFC4E-6116-4EDA-AD61-D60EFFFA1C10}" destId="{1B775AB3-E495-41AB-8DBA-913B3B037BED}" srcOrd="0" destOrd="1" presId="urn:microsoft.com/office/officeart/2005/8/layout/hProcess7"/>
    <dgm:cxn modelId="{2D8EA722-B065-194A-870B-0DA55B36FC95}" type="presOf" srcId="{76816406-74BB-4DB2-A127-9E4E6BCAF88A}" destId="{8CCE7CC3-A8DC-4AF0-A28B-08090AD1FDB7}" srcOrd="1" destOrd="0" presId="urn:microsoft.com/office/officeart/2005/8/layout/hProcess7"/>
    <dgm:cxn modelId="{3FB24266-8DB9-D748-8D63-BB81FBF7F05A}" type="presOf" srcId="{3F1CA9CD-206B-4768-9591-6EC5168197A0}" destId="{32E7A874-093C-4F48-ADC4-8ABE36126232}" srcOrd="0" destOrd="0" presId="urn:microsoft.com/office/officeart/2005/8/layout/hProcess7"/>
    <dgm:cxn modelId="{35CFAAAC-660F-3448-9248-61BDF93A050F}" type="presOf" srcId="{D5E79E99-58F5-481B-8F25-38860AC72A94}" destId="{32E7A874-093C-4F48-ADC4-8ABE36126232}" srcOrd="0" destOrd="1" presId="urn:microsoft.com/office/officeart/2005/8/layout/hProcess7"/>
    <dgm:cxn modelId="{858E1EBA-06D8-481F-B49F-461196A2F812}" srcId="{76816406-74BB-4DB2-A127-9E4E6BCAF88A}" destId="{BF7687A9-D74E-4459-807F-83A7C3479718}" srcOrd="0" destOrd="0" parTransId="{B844017E-1B89-4896-932E-AB42C770890F}" sibTransId="{B15C3FC3-74C5-45F4-9868-ED1B0C9A3A51}"/>
    <dgm:cxn modelId="{E934F147-0AEA-6241-944A-5713919C217B}" type="presOf" srcId="{76816406-74BB-4DB2-A127-9E4E6BCAF88A}" destId="{CAE23D7B-E99A-44BD-9867-3F479D62793B}" srcOrd="0" destOrd="0" presId="urn:microsoft.com/office/officeart/2005/8/layout/hProcess7"/>
    <dgm:cxn modelId="{BF342FCC-BD66-4A85-88EA-4D66048DDD44}" srcId="{2AD11356-C8B2-4626-9A90-6FDEDE7346A4}" destId="{D5E79E99-58F5-481B-8F25-38860AC72A94}" srcOrd="1" destOrd="0" parTransId="{05BD1209-0BC5-4340-94F7-52A264EC1903}" sibTransId="{FFB1D53F-75E6-4702-8A1E-785C9D4F6D0E}"/>
    <dgm:cxn modelId="{D10F29A9-145E-44B3-9E39-19FE7457A936}" srcId="{2AD11356-C8B2-4626-9A90-6FDEDE7346A4}" destId="{3F1CA9CD-206B-4768-9591-6EC5168197A0}" srcOrd="0" destOrd="0" parTransId="{0041535A-25D7-4465-8B48-2ED9D8E2D363}" sibTransId="{6625D8DB-8F79-42EA-9674-4318FB4044C5}"/>
    <dgm:cxn modelId="{F60045CC-6ABC-4B2A-BBB2-00DA0D01AAAB}" srcId="{6633B73A-8D98-4C33-8239-D7594A48A53B}" destId="{452F9DC6-0F10-47F4-88AD-E4B68EEEDF51}" srcOrd="0" destOrd="0" parTransId="{6BD96EA5-416C-44E0-B7AD-6E502DE76D04}" sibTransId="{5D076A12-0FB4-49DB-BC7B-60BFBD917254}"/>
    <dgm:cxn modelId="{67ADDDEE-B99E-4244-93D0-54DA6AE3BB5F}" type="presOf" srcId="{BF7687A9-D74E-4459-807F-83A7C3479718}" destId="{1B775AB3-E495-41AB-8DBA-913B3B037BED}" srcOrd="0" destOrd="0" presId="urn:microsoft.com/office/officeart/2005/8/layout/hProcess7"/>
    <dgm:cxn modelId="{3413336C-E453-424E-BE4D-22A7C323BCDD}" type="presOf" srcId="{2AD11356-C8B2-4626-9A90-6FDEDE7346A4}" destId="{80A5FC8F-1926-47BD-AEA3-201F53B31177}" srcOrd="1" destOrd="0" presId="urn:microsoft.com/office/officeart/2005/8/layout/hProcess7"/>
    <dgm:cxn modelId="{49CE721A-22BD-4465-92A7-BE77F041A58C}" srcId="{EB5E44BE-F22C-44BD-8301-F67642335A89}" destId="{6633B73A-8D98-4C33-8239-D7594A48A53B}" srcOrd="1" destOrd="0" parTransId="{A7F7BD78-1343-4CC6-8BFF-182CEA58500E}" sibTransId="{81739639-EA75-401F-B57D-615D779F9C7F}"/>
    <dgm:cxn modelId="{B5D5C5BB-7CE5-D04A-8606-B4993A1BB9E5}" type="presOf" srcId="{ADCF7EEB-5881-4C92-BFBE-15A9C0C73CCC}" destId="{1B775AB3-E495-41AB-8DBA-913B3B037BED}" srcOrd="0" destOrd="2" presId="urn:microsoft.com/office/officeart/2005/8/layout/hProcess7"/>
    <dgm:cxn modelId="{4847CA33-11FE-3543-8AAC-F6F7F6A6CD9E}" type="presOf" srcId="{EB5E44BE-F22C-44BD-8301-F67642335A89}" destId="{0FF2BE69-CE04-48D5-AFC0-A31DF8A21321}" srcOrd="0" destOrd="0" presId="urn:microsoft.com/office/officeart/2005/8/layout/hProcess7"/>
    <dgm:cxn modelId="{7D5BC383-D6B5-024B-8B05-2AA918CCFD94}" type="presOf" srcId="{6633B73A-8D98-4C33-8239-D7594A48A53B}" destId="{F1F4B968-6EB0-4EA9-9C01-C87ED6903FB8}" srcOrd="1" destOrd="0" presId="urn:microsoft.com/office/officeart/2005/8/layout/hProcess7"/>
    <dgm:cxn modelId="{48D33B6D-2A29-8A4E-82F2-A209A34EAAC4}" type="presParOf" srcId="{0FF2BE69-CE04-48D5-AFC0-A31DF8A21321}" destId="{95355BC2-5EA6-4EF9-A2E1-8153EA759362}" srcOrd="0" destOrd="0" presId="urn:microsoft.com/office/officeart/2005/8/layout/hProcess7"/>
    <dgm:cxn modelId="{31C3BAAC-E90F-4347-B5C0-A3184EC43280}" type="presParOf" srcId="{95355BC2-5EA6-4EF9-A2E1-8153EA759362}" destId="{CAE23D7B-E99A-44BD-9867-3F479D62793B}" srcOrd="0" destOrd="0" presId="urn:microsoft.com/office/officeart/2005/8/layout/hProcess7"/>
    <dgm:cxn modelId="{41C71A55-81E0-5542-9021-786A6E76DFA8}" type="presParOf" srcId="{95355BC2-5EA6-4EF9-A2E1-8153EA759362}" destId="{8CCE7CC3-A8DC-4AF0-A28B-08090AD1FDB7}" srcOrd="1" destOrd="0" presId="urn:microsoft.com/office/officeart/2005/8/layout/hProcess7"/>
    <dgm:cxn modelId="{BFF700C1-336E-2E44-AC66-93C57BE3C1B7}" type="presParOf" srcId="{95355BC2-5EA6-4EF9-A2E1-8153EA759362}" destId="{1B775AB3-E495-41AB-8DBA-913B3B037BED}" srcOrd="2" destOrd="0" presId="urn:microsoft.com/office/officeart/2005/8/layout/hProcess7"/>
    <dgm:cxn modelId="{E85DA52F-FA65-FE4B-B376-01C8BB52F707}" type="presParOf" srcId="{0FF2BE69-CE04-48D5-AFC0-A31DF8A21321}" destId="{E93EDE00-4984-4422-B8FB-0433042ED4F9}" srcOrd="1" destOrd="0" presId="urn:microsoft.com/office/officeart/2005/8/layout/hProcess7"/>
    <dgm:cxn modelId="{CE591B44-97C6-D74F-AE1C-260C7BC05949}" type="presParOf" srcId="{0FF2BE69-CE04-48D5-AFC0-A31DF8A21321}" destId="{CE46E66A-E79F-464F-A119-29DB4B345857}" srcOrd="2" destOrd="0" presId="urn:microsoft.com/office/officeart/2005/8/layout/hProcess7"/>
    <dgm:cxn modelId="{3A32D21D-90C7-D644-A69C-F91E74520DCF}" type="presParOf" srcId="{CE46E66A-E79F-464F-A119-29DB4B345857}" destId="{4B960070-FAA3-4971-8A2C-A38073BAD749}" srcOrd="0" destOrd="0" presId="urn:microsoft.com/office/officeart/2005/8/layout/hProcess7"/>
    <dgm:cxn modelId="{A082EE2B-014E-974E-9D31-99B876C7439E}" type="presParOf" srcId="{CE46E66A-E79F-464F-A119-29DB4B345857}" destId="{D547E0DE-10D6-4CEA-9389-830E05979282}" srcOrd="1" destOrd="0" presId="urn:microsoft.com/office/officeart/2005/8/layout/hProcess7"/>
    <dgm:cxn modelId="{E6122C04-4A62-2F4F-A652-E8A667355DF6}" type="presParOf" srcId="{CE46E66A-E79F-464F-A119-29DB4B345857}" destId="{8FF021B9-FCAC-4700-89DE-1A6A420F89C3}" srcOrd="2" destOrd="0" presId="urn:microsoft.com/office/officeart/2005/8/layout/hProcess7"/>
    <dgm:cxn modelId="{0D41A367-C5DE-914B-9832-412164756FC8}" type="presParOf" srcId="{0FF2BE69-CE04-48D5-AFC0-A31DF8A21321}" destId="{82BD7E1A-75F4-4F2E-B9B2-8C123A706026}" srcOrd="3" destOrd="0" presId="urn:microsoft.com/office/officeart/2005/8/layout/hProcess7"/>
    <dgm:cxn modelId="{52EBAFB4-BB5F-064F-A3AF-E171C5ADA54F}" type="presParOf" srcId="{0FF2BE69-CE04-48D5-AFC0-A31DF8A21321}" destId="{15AB8907-897F-4F80-8342-C5C49C976FC4}" srcOrd="4" destOrd="0" presId="urn:microsoft.com/office/officeart/2005/8/layout/hProcess7"/>
    <dgm:cxn modelId="{0DC0AA10-2C93-7148-A1C4-FB0AA0C3D34E}" type="presParOf" srcId="{15AB8907-897F-4F80-8342-C5C49C976FC4}" destId="{1E56C8CA-94C4-4ECE-A0FB-C1FBC7A6A778}" srcOrd="0" destOrd="0" presId="urn:microsoft.com/office/officeart/2005/8/layout/hProcess7"/>
    <dgm:cxn modelId="{1788F824-73CE-B143-A6B0-FED1F78D6D75}" type="presParOf" srcId="{15AB8907-897F-4F80-8342-C5C49C976FC4}" destId="{F1F4B968-6EB0-4EA9-9C01-C87ED6903FB8}" srcOrd="1" destOrd="0" presId="urn:microsoft.com/office/officeart/2005/8/layout/hProcess7"/>
    <dgm:cxn modelId="{A5172EBE-17E9-9D48-8D5E-4ADE993E0036}" type="presParOf" srcId="{15AB8907-897F-4F80-8342-C5C49C976FC4}" destId="{1DBFB691-848A-46FB-B617-5F18BEDF9B8A}" srcOrd="2" destOrd="0" presId="urn:microsoft.com/office/officeart/2005/8/layout/hProcess7"/>
    <dgm:cxn modelId="{1F6236E2-909F-764F-97BB-534B42599772}" type="presParOf" srcId="{0FF2BE69-CE04-48D5-AFC0-A31DF8A21321}" destId="{2008FF38-74BD-489A-9E7A-FF822ECB7182}" srcOrd="5" destOrd="0" presId="urn:microsoft.com/office/officeart/2005/8/layout/hProcess7"/>
    <dgm:cxn modelId="{0BF0217A-0B9F-0040-BDA2-F24DF8A15896}" type="presParOf" srcId="{0FF2BE69-CE04-48D5-AFC0-A31DF8A21321}" destId="{DBD9EB00-81FD-4089-8CFF-FDB1EFBCD367}" srcOrd="6" destOrd="0" presId="urn:microsoft.com/office/officeart/2005/8/layout/hProcess7"/>
    <dgm:cxn modelId="{360A5024-5A1A-884C-95A0-1154885A49E1}" type="presParOf" srcId="{DBD9EB00-81FD-4089-8CFF-FDB1EFBCD367}" destId="{6651EF52-F00F-45E1-A708-96BAFC41C6BC}" srcOrd="0" destOrd="0" presId="urn:microsoft.com/office/officeart/2005/8/layout/hProcess7"/>
    <dgm:cxn modelId="{A02BC34A-046E-E24D-8116-301DCF31BD4B}" type="presParOf" srcId="{DBD9EB00-81FD-4089-8CFF-FDB1EFBCD367}" destId="{67461E58-A7CF-431F-AD12-2BA5B3F2E90B}" srcOrd="1" destOrd="0" presId="urn:microsoft.com/office/officeart/2005/8/layout/hProcess7"/>
    <dgm:cxn modelId="{BE3A4022-8BB2-144C-8400-D4679161DC1D}" type="presParOf" srcId="{DBD9EB00-81FD-4089-8CFF-FDB1EFBCD367}" destId="{660151D3-9BEB-434B-9805-D82E4F81A4BE}" srcOrd="2" destOrd="0" presId="urn:microsoft.com/office/officeart/2005/8/layout/hProcess7"/>
    <dgm:cxn modelId="{D14ADE7B-E4B1-044E-80E3-747F69AAC59F}" type="presParOf" srcId="{0FF2BE69-CE04-48D5-AFC0-A31DF8A21321}" destId="{4671EA2D-2C8A-4879-B6D3-18FF0447EAB9}" srcOrd="7" destOrd="0" presId="urn:microsoft.com/office/officeart/2005/8/layout/hProcess7"/>
    <dgm:cxn modelId="{7762616C-9E95-E643-BE34-2C3E9A1DA219}" type="presParOf" srcId="{0FF2BE69-CE04-48D5-AFC0-A31DF8A21321}" destId="{4DA39F35-FFB0-4681-B67B-EC966D1B9E0E}" srcOrd="8" destOrd="0" presId="urn:microsoft.com/office/officeart/2005/8/layout/hProcess7"/>
    <dgm:cxn modelId="{ACE9D9B9-C456-644A-B0ED-0172096BF37D}" type="presParOf" srcId="{4DA39F35-FFB0-4681-B67B-EC966D1B9E0E}" destId="{41C08FC7-4CC6-4939-95C9-CCE0776760F8}" srcOrd="0" destOrd="0" presId="urn:microsoft.com/office/officeart/2005/8/layout/hProcess7"/>
    <dgm:cxn modelId="{A74E057E-6AE6-0746-A3AF-14C0F4EDC67A}" type="presParOf" srcId="{4DA39F35-FFB0-4681-B67B-EC966D1B9E0E}" destId="{80A5FC8F-1926-47BD-AEA3-201F53B31177}" srcOrd="1" destOrd="0" presId="urn:microsoft.com/office/officeart/2005/8/layout/hProcess7"/>
    <dgm:cxn modelId="{139EDFAA-174B-7B4D-A03B-9707FCC732BE}" type="presParOf" srcId="{4DA39F35-FFB0-4681-B67B-EC966D1B9E0E}" destId="{32E7A874-093C-4F48-ADC4-8ABE36126232}"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3D7B-E99A-44BD-9867-3F479D62793B}">
      <dsp:nvSpPr>
        <dsp:cNvPr id="0" name=""/>
        <dsp:cNvSpPr/>
      </dsp:nvSpPr>
      <dsp:spPr>
        <a:xfrm>
          <a:off x="795" y="0"/>
          <a:ext cx="3424758" cy="3654425"/>
        </a:xfrm>
        <a:prstGeom prst="roundRect">
          <a:avLst>
            <a:gd name="adj" fmla="val 5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lvl="0" algn="r" defTabSz="1689100">
            <a:lnSpc>
              <a:spcPct val="90000"/>
            </a:lnSpc>
            <a:spcBef>
              <a:spcPct val="0"/>
            </a:spcBef>
            <a:spcAft>
              <a:spcPct val="35000"/>
            </a:spcAft>
          </a:pPr>
          <a:r>
            <a:rPr lang="en-US" sz="3800" kern="1200" dirty="0" smtClean="0"/>
            <a:t>Access</a:t>
          </a:r>
          <a:endParaRPr lang="en-US" sz="3800" kern="1200" dirty="0"/>
        </a:p>
      </dsp:txBody>
      <dsp:txXfrm rot="16200000">
        <a:off x="-1155042" y="1155838"/>
        <a:ext cx="2996628" cy="684951"/>
      </dsp:txXfrm>
    </dsp:sp>
    <dsp:sp modelId="{1B775AB3-E495-41AB-8DBA-913B3B037BED}">
      <dsp:nvSpPr>
        <dsp:cNvPr id="0" name=""/>
        <dsp:cNvSpPr/>
      </dsp:nvSpPr>
      <dsp:spPr>
        <a:xfrm>
          <a:off x="685747" y="0"/>
          <a:ext cx="2551445" cy="36544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dirty="0" smtClean="0"/>
            <a:t>Comprehensively informing students</a:t>
          </a:r>
          <a:endParaRPr lang="en-US" sz="2600" kern="1200" dirty="0"/>
        </a:p>
        <a:p>
          <a:pPr lvl="0" algn="l" defTabSz="1155700">
            <a:lnSpc>
              <a:spcPct val="90000"/>
            </a:lnSpc>
            <a:spcBef>
              <a:spcPct val="0"/>
            </a:spcBef>
            <a:spcAft>
              <a:spcPct val="35000"/>
            </a:spcAft>
          </a:pPr>
          <a:r>
            <a:rPr lang="en-US" sz="2600" kern="1200" dirty="0" smtClean="0"/>
            <a:t>Data-driven advising</a:t>
          </a:r>
          <a:endParaRPr lang="en-US" sz="2600" kern="1200" dirty="0"/>
        </a:p>
        <a:p>
          <a:pPr lvl="0" algn="l" defTabSz="1155700">
            <a:lnSpc>
              <a:spcPct val="90000"/>
            </a:lnSpc>
            <a:spcBef>
              <a:spcPct val="0"/>
            </a:spcBef>
            <a:spcAft>
              <a:spcPct val="35000"/>
            </a:spcAft>
          </a:pPr>
          <a:r>
            <a:rPr lang="en-US" sz="2600" kern="1200" dirty="0" smtClean="0"/>
            <a:t>Defaulting to transfer-level placement</a:t>
          </a:r>
          <a:endParaRPr lang="en-US" sz="2600" kern="1200" dirty="0"/>
        </a:p>
      </dsp:txBody>
      <dsp:txXfrm>
        <a:off x="685747" y="0"/>
        <a:ext cx="2551445" cy="3654425"/>
      </dsp:txXfrm>
    </dsp:sp>
    <dsp:sp modelId="{1E56C8CA-94C4-4ECE-A0FB-C1FBC7A6A778}">
      <dsp:nvSpPr>
        <dsp:cNvPr id="0" name=""/>
        <dsp:cNvSpPr/>
      </dsp:nvSpPr>
      <dsp:spPr>
        <a:xfrm>
          <a:off x="3545420" y="0"/>
          <a:ext cx="3424758" cy="3654425"/>
        </a:xfrm>
        <a:prstGeom prst="roundRect">
          <a:avLst>
            <a:gd name="adj" fmla="val 5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lvl="0" algn="r" defTabSz="1689100">
            <a:lnSpc>
              <a:spcPct val="90000"/>
            </a:lnSpc>
            <a:spcBef>
              <a:spcPct val="0"/>
            </a:spcBef>
            <a:spcAft>
              <a:spcPct val="35000"/>
            </a:spcAft>
          </a:pPr>
          <a:r>
            <a:rPr lang="en-US" sz="3800" kern="1200" dirty="0" smtClean="0"/>
            <a:t>Enrollment</a:t>
          </a:r>
          <a:endParaRPr lang="en-US" sz="3800" kern="1200" dirty="0"/>
        </a:p>
      </dsp:txBody>
      <dsp:txXfrm rot="16200000">
        <a:off x="2389582" y="1155838"/>
        <a:ext cx="2996628" cy="684951"/>
      </dsp:txXfrm>
    </dsp:sp>
    <dsp:sp modelId="{D547E0DE-10D6-4CEA-9389-830E05979282}">
      <dsp:nvSpPr>
        <dsp:cNvPr id="0" name=""/>
        <dsp:cNvSpPr/>
      </dsp:nvSpPr>
      <dsp:spPr>
        <a:xfrm rot="5400000">
          <a:off x="3294134" y="2874589"/>
          <a:ext cx="536819" cy="513713"/>
        </a:xfrm>
        <a:prstGeom prst="flowChartExtra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BFB691-848A-46FB-B617-5F18BEDF9B8A}">
      <dsp:nvSpPr>
        <dsp:cNvPr id="0" name=""/>
        <dsp:cNvSpPr/>
      </dsp:nvSpPr>
      <dsp:spPr>
        <a:xfrm>
          <a:off x="4230372" y="0"/>
          <a:ext cx="2551445" cy="36544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dirty="0" smtClean="0"/>
            <a:t>Ensuring students enroll in gateway courses (not simply giving them the option to)</a:t>
          </a:r>
          <a:endParaRPr lang="en-US" sz="2600" kern="1200" dirty="0"/>
        </a:p>
      </dsp:txBody>
      <dsp:txXfrm>
        <a:off x="4230372" y="0"/>
        <a:ext cx="2551445" cy="3654425"/>
      </dsp:txXfrm>
    </dsp:sp>
    <dsp:sp modelId="{41C08FC7-4CC6-4939-95C9-CCE0776760F8}">
      <dsp:nvSpPr>
        <dsp:cNvPr id="0" name=""/>
        <dsp:cNvSpPr/>
      </dsp:nvSpPr>
      <dsp:spPr>
        <a:xfrm>
          <a:off x="7090045" y="0"/>
          <a:ext cx="3424758" cy="3654425"/>
        </a:xfrm>
        <a:prstGeom prst="roundRect">
          <a:avLst>
            <a:gd name="adj" fmla="val 5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lvl="0" algn="r" defTabSz="1689100">
            <a:lnSpc>
              <a:spcPct val="90000"/>
            </a:lnSpc>
            <a:spcBef>
              <a:spcPct val="0"/>
            </a:spcBef>
            <a:spcAft>
              <a:spcPct val="35000"/>
            </a:spcAft>
          </a:pPr>
          <a:r>
            <a:rPr lang="en-US" sz="3800" kern="1200" dirty="0" smtClean="0"/>
            <a:t>Performance</a:t>
          </a:r>
          <a:endParaRPr lang="en-US" sz="3800" kern="1200" dirty="0"/>
        </a:p>
      </dsp:txBody>
      <dsp:txXfrm rot="16200000">
        <a:off x="5934207" y="1155838"/>
        <a:ext cx="2996628" cy="684951"/>
      </dsp:txXfrm>
    </dsp:sp>
    <dsp:sp modelId="{67461E58-A7CF-431F-AD12-2BA5B3F2E90B}">
      <dsp:nvSpPr>
        <dsp:cNvPr id="0" name=""/>
        <dsp:cNvSpPr/>
      </dsp:nvSpPr>
      <dsp:spPr>
        <a:xfrm rot="5400000">
          <a:off x="6838759" y="2874589"/>
          <a:ext cx="536819" cy="513713"/>
        </a:xfrm>
        <a:prstGeom prst="flowChartExtra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E7A874-093C-4F48-ADC4-8ABE36126232}">
      <dsp:nvSpPr>
        <dsp:cNvPr id="0" name=""/>
        <dsp:cNvSpPr/>
      </dsp:nvSpPr>
      <dsp:spPr>
        <a:xfrm>
          <a:off x="7774997" y="0"/>
          <a:ext cx="2551445" cy="36544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dirty="0" smtClean="0"/>
            <a:t>Investing in concurrent support</a:t>
          </a:r>
          <a:endParaRPr lang="en-US" sz="2600" kern="1200" dirty="0"/>
        </a:p>
        <a:p>
          <a:pPr lvl="0" algn="l" defTabSz="1155700">
            <a:lnSpc>
              <a:spcPct val="90000"/>
            </a:lnSpc>
            <a:spcBef>
              <a:spcPct val="0"/>
            </a:spcBef>
            <a:spcAft>
              <a:spcPct val="35000"/>
            </a:spcAft>
          </a:pPr>
          <a:r>
            <a:rPr lang="en-US" sz="2600" kern="1200" dirty="0" smtClean="0"/>
            <a:t>Ensuring equity in classroom curriculum and pedagogy</a:t>
          </a:r>
          <a:endParaRPr lang="en-US" sz="2600" kern="1200" dirty="0"/>
        </a:p>
      </dsp:txBody>
      <dsp:txXfrm>
        <a:off x="7774997" y="0"/>
        <a:ext cx="2551445" cy="36544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CASAS: </a:t>
            </a:r>
            <a:r>
              <a:rPr lang="en-US" sz="1200" b="1" i="0" kern="1200" dirty="0" smtClean="0">
                <a:solidFill>
                  <a:schemeClr val="tx1"/>
                </a:solidFill>
                <a:effectLst/>
                <a:latin typeface="+mn-lt"/>
                <a:ea typeface="+mn-ea"/>
                <a:cs typeface="+mn-cs"/>
              </a:rPr>
              <a:t>Probationary approval</a:t>
            </a:r>
            <a:r>
              <a:rPr lang="en-US" sz="1200" b="0" i="0" kern="1200" dirty="0" smtClean="0">
                <a:solidFill>
                  <a:schemeClr val="tx1"/>
                </a:solidFill>
                <a:effectLst/>
                <a:latin typeface="+mn-lt"/>
                <a:ea typeface="+mn-ea"/>
                <a:cs typeface="+mn-cs"/>
              </a:rPr>
              <a:t> for the 80R and 80L tests due to sampling methodology used for the consequential validity data collection and the need to collect data from a sufficient number of community colleges with samples that meet CCC </a:t>
            </a:r>
            <a:r>
              <a:rPr lang="en-US" sz="1200" b="0" i="1" kern="1200" dirty="0" smtClean="0">
                <a:solidFill>
                  <a:schemeClr val="tx1"/>
                </a:solidFill>
                <a:effectLst/>
                <a:latin typeface="+mn-lt"/>
                <a:ea typeface="+mn-ea"/>
                <a:cs typeface="+mn-cs"/>
              </a:rPr>
              <a:t>Standards</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CELSA: </a:t>
            </a:r>
            <a:r>
              <a:rPr lang="en-US" sz="1200" b="1" i="0" kern="1200" dirty="0" smtClean="0">
                <a:solidFill>
                  <a:schemeClr val="tx1"/>
                </a:solidFill>
                <a:effectLst/>
                <a:latin typeface="+mn-lt"/>
                <a:ea typeface="+mn-ea"/>
                <a:cs typeface="+mn-cs"/>
              </a:rPr>
              <a:t>Not approved</a:t>
            </a:r>
            <a:r>
              <a:rPr lang="en-US" sz="1200" b="0" i="0" kern="1200" dirty="0" smtClean="0">
                <a:solidFill>
                  <a:schemeClr val="tx1"/>
                </a:solidFill>
                <a:effectLst/>
                <a:latin typeface="+mn-lt"/>
                <a:ea typeface="+mn-ea"/>
                <a:cs typeface="+mn-cs"/>
              </a:rPr>
              <a:t> for CELSA paper-and-pencil and computer-delivered version due to the missing documentation for logical and empirical fairness reviews of the tests.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Accuplacer:</a:t>
            </a:r>
          </a:p>
          <a:p>
            <a:r>
              <a:rPr lang="en-US" sz="1200" b="1" i="0" kern="1200" dirty="0" smtClean="0">
                <a:solidFill>
                  <a:schemeClr val="tx1"/>
                </a:solidFill>
                <a:effectLst/>
                <a:latin typeface="+mn-lt"/>
                <a:ea typeface="+mn-ea"/>
                <a:cs typeface="+mn-cs"/>
              </a:rPr>
              <a:t>Not approved</a:t>
            </a:r>
            <a:r>
              <a:rPr lang="en-US" sz="1200" b="0" i="0" kern="1200" dirty="0" smtClean="0">
                <a:solidFill>
                  <a:schemeClr val="tx1"/>
                </a:solidFill>
                <a:effectLst/>
                <a:latin typeface="+mn-lt"/>
                <a:ea typeface="+mn-ea"/>
                <a:cs typeface="+mn-cs"/>
              </a:rPr>
              <a:t> for ESL Listening and </a:t>
            </a:r>
            <a:r>
              <a:rPr lang="en-US" sz="1200" b="0" i="0" kern="1200" dirty="0" err="1" smtClean="0">
                <a:solidFill>
                  <a:schemeClr val="tx1"/>
                </a:solidFill>
                <a:effectLst/>
                <a:latin typeface="+mn-lt"/>
                <a:ea typeface="+mn-ea"/>
                <a:cs typeface="+mn-cs"/>
              </a:rPr>
              <a:t>WritePlacer</a:t>
            </a:r>
            <a:r>
              <a:rPr lang="en-US" sz="1200" b="0" i="0" kern="1200" dirty="0" smtClean="0">
                <a:solidFill>
                  <a:schemeClr val="tx1"/>
                </a:solidFill>
                <a:effectLst/>
                <a:latin typeface="+mn-lt"/>
                <a:ea typeface="+mn-ea"/>
                <a:cs typeface="+mn-cs"/>
              </a:rPr>
              <a:t> ESL (Computer-delivered and COMPANION forms) due to the absence of criterion/consequential validity evidence.  </a:t>
            </a:r>
            <a:r>
              <a:rPr lang="en-US" sz="1200" b="1" i="0" kern="1200" dirty="0" smtClean="0">
                <a:solidFill>
                  <a:schemeClr val="tx1"/>
                </a:solidFill>
                <a:effectLst/>
                <a:latin typeface="+mn-lt"/>
                <a:ea typeface="+mn-ea"/>
                <a:cs typeface="+mn-cs"/>
              </a:rPr>
              <a:t>Probationary approval</a:t>
            </a:r>
            <a:r>
              <a:rPr lang="en-US" sz="1200" b="0" i="0" kern="1200" dirty="0" smtClean="0">
                <a:solidFill>
                  <a:schemeClr val="tx1"/>
                </a:solidFill>
                <a:effectLst/>
                <a:latin typeface="+mn-lt"/>
                <a:ea typeface="+mn-ea"/>
                <a:cs typeface="+mn-cs"/>
              </a:rPr>
              <a:t> for ESL Reading Skills, ESL Sentence Meaning, and ESL Language Use (Computer-delivered and COMPANION forms) due to the need for criterion/consequential validity data to be collected from a sufficient number of community colleges with samples that meet CCC </a:t>
            </a:r>
            <a:r>
              <a:rPr lang="en-US" sz="1200" b="0" i="1" kern="1200" dirty="0" smtClean="0">
                <a:solidFill>
                  <a:schemeClr val="tx1"/>
                </a:solidFill>
                <a:effectLst/>
                <a:latin typeface="+mn-lt"/>
                <a:ea typeface="+mn-ea"/>
                <a:cs typeface="+mn-cs"/>
              </a:rPr>
              <a:t>Standards</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11</a:t>
            </a:fld>
            <a:endParaRPr lang="en-US"/>
          </a:p>
        </p:txBody>
      </p:sp>
    </p:spTree>
    <p:extLst>
      <p:ext uri="{BB962C8B-B14F-4D97-AF65-F5344CB8AC3E}">
        <p14:creationId xmlns:p14="http://schemas.microsoft.com/office/powerpoint/2010/main" val="365484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we continue to implement and evaluate the implementation of this transformational reform, our focus is on shifting from compliance to full implementation, not simply to the letter of the law, but the spirit of the law</a:t>
            </a:r>
          </a:p>
          <a:p>
            <a:pPr marL="171450" indent="-171450">
              <a:buFont typeface="Arial" panose="020B0604020202020204" pitchFamily="34" charset="0"/>
              <a:buChar char="•"/>
            </a:pPr>
            <a:r>
              <a:rPr lang="en-US" dirty="0" smtClean="0"/>
              <a:t>The spirit and intent of this reform is not simply that students have the option to enroll in these</a:t>
            </a:r>
            <a:r>
              <a:rPr lang="en-US" baseline="0" dirty="0" smtClean="0"/>
              <a:t> essential gateway courses, but that our districts and colleges ensure students’ entrance into, support in, and successful completion of these courses is maximized</a:t>
            </a:r>
          </a:p>
          <a:p>
            <a:pPr marL="171450" indent="-171450">
              <a:buFont typeface="Arial" panose="020B0604020202020204" pitchFamily="34" charset="0"/>
              <a:buChar char="•"/>
            </a:pPr>
            <a:r>
              <a:rPr lang="en-US" baseline="0" dirty="0" smtClean="0"/>
              <a:t>Maximized, which by definition means to make as large or great as possible, and to make the best use of</a:t>
            </a:r>
          </a:p>
          <a:p>
            <a:pPr marL="171450" indent="-171450">
              <a:buFont typeface="Arial" panose="020B0604020202020204" pitchFamily="34" charset="0"/>
              <a:buChar char="•"/>
            </a:pPr>
            <a:r>
              <a:rPr lang="en-US" baseline="0" dirty="0" smtClean="0"/>
              <a:t>The work of implementing AB 705 with fidelity requires that we create the largest opportunities possible for access to gateway courses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That we ensure the greatest enrollment possible into gateway courses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And that make the best use of these opportunities for students by providing them the support they need to perform well and be successful in completing gateway courses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we review our implementation progress and the work still before us, we want to keep this ecosystem of equitable placement in mind – Access, Enrollment and Performance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12</a:t>
            </a:fld>
            <a:endParaRPr lang="en-US"/>
          </a:p>
        </p:txBody>
      </p:sp>
    </p:spTree>
    <p:extLst>
      <p:ext uri="{BB962C8B-B14F-4D97-AF65-F5344CB8AC3E}">
        <p14:creationId xmlns:p14="http://schemas.microsoft.com/office/powerpoint/2010/main" val="18884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4da49295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4da49295a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Cheryl</a:t>
            </a:r>
            <a:endParaRPr/>
          </a:p>
        </p:txBody>
      </p:sp>
      <p:sp>
        <p:nvSpPr>
          <p:cNvPr id="71" name="Google Shape;71;g134da49295a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36263d7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36263d7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Cheryl</a:t>
            </a:r>
            <a:endParaRPr dirty="0"/>
          </a:p>
        </p:txBody>
      </p:sp>
    </p:spTree>
    <p:extLst>
      <p:ext uri="{BB962C8B-B14F-4D97-AF65-F5344CB8AC3E}">
        <p14:creationId xmlns:p14="http://schemas.microsoft.com/office/powerpoint/2010/main" val="2065146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36263d79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36263d79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2400"/>
              </a:spcBef>
              <a:buClr>
                <a:schemeClr val="dk1"/>
              </a:buClr>
              <a:buSzPts val="1100"/>
              <a:buNone/>
            </a:pPr>
            <a:r>
              <a:rPr lang="en-US" sz="1200" dirty="0">
                <a:solidFill>
                  <a:schemeClr val="dk1"/>
                </a:solidFill>
              </a:rPr>
              <a:t>Sam</a:t>
            </a:r>
          </a:p>
          <a:p>
            <a:pPr marL="0" indent="0">
              <a:spcBef>
                <a:spcPts val="2400"/>
              </a:spcBef>
              <a:buClr>
                <a:schemeClr val="dk1"/>
              </a:buClr>
              <a:buSzPts val="1100"/>
              <a:buNone/>
            </a:pPr>
            <a:r>
              <a:rPr lang="en" sz="1200" dirty="0">
                <a:solidFill>
                  <a:schemeClr val="dk1"/>
                </a:solidFill>
              </a:rPr>
              <a:t>•</a:t>
            </a:r>
            <a:r>
              <a:rPr lang="en" sz="1200" dirty="0">
                <a:solidFill>
                  <a:srgbClr val="1E1C11"/>
                </a:solidFill>
              </a:rPr>
              <a:t>CCCCO </a:t>
            </a:r>
            <a:r>
              <a:rPr lang="en" sz="1200" dirty="0" err="1">
                <a:solidFill>
                  <a:srgbClr val="1E1C11"/>
                </a:solidFill>
              </a:rPr>
              <a:t>Datamart</a:t>
            </a:r>
            <a:endParaRPr lang="en" sz="1200" dirty="0">
              <a:solidFill>
                <a:srgbClr val="1E1C11"/>
              </a:solidFill>
            </a:endParaRPr>
          </a:p>
          <a:p>
            <a:pPr marL="0" indent="0">
              <a:spcBef>
                <a:spcPts val="2400"/>
              </a:spcBef>
              <a:buClr>
                <a:schemeClr val="dk1"/>
              </a:buClr>
              <a:buSzPts val="1100"/>
              <a:buNone/>
            </a:pPr>
            <a:r>
              <a:rPr lang="en" sz="1200" dirty="0">
                <a:solidFill>
                  <a:schemeClr val="dk1"/>
                </a:solidFill>
              </a:rPr>
              <a:t>•</a:t>
            </a:r>
            <a:r>
              <a:rPr lang="en" sz="1200" dirty="0">
                <a:solidFill>
                  <a:srgbClr val="1E1C11"/>
                </a:solidFill>
              </a:rPr>
              <a:t>Queries</a:t>
            </a:r>
          </a:p>
          <a:p>
            <a:pPr marL="0" indent="0">
              <a:spcBef>
                <a:spcPts val="667"/>
              </a:spcBef>
              <a:buClr>
                <a:schemeClr val="dk1"/>
              </a:buClr>
              <a:buSzPts val="1100"/>
              <a:buNone/>
            </a:pPr>
            <a:r>
              <a:rPr lang="en" sz="1050" dirty="0">
                <a:solidFill>
                  <a:schemeClr val="dk1"/>
                </a:solidFill>
              </a:rPr>
              <a:t>•</a:t>
            </a:r>
            <a:r>
              <a:rPr lang="en" sz="1050" dirty="0">
                <a:solidFill>
                  <a:srgbClr val="1E1C11"/>
                </a:solidFill>
              </a:rPr>
              <a:t>Outcomes</a:t>
            </a:r>
          </a:p>
          <a:p>
            <a:pPr marL="0" indent="0">
              <a:spcBef>
                <a:spcPts val="667"/>
              </a:spcBef>
              <a:buClr>
                <a:schemeClr val="dk1"/>
              </a:buClr>
              <a:buSzPts val="1100"/>
              <a:buNone/>
            </a:pPr>
            <a:r>
              <a:rPr lang="en" sz="1050" dirty="0">
                <a:solidFill>
                  <a:schemeClr val="dk1"/>
                </a:solidFill>
              </a:rPr>
              <a:t>•</a:t>
            </a:r>
            <a:r>
              <a:rPr lang="en" sz="1050" dirty="0">
                <a:solidFill>
                  <a:srgbClr val="1E1C11"/>
                </a:solidFill>
              </a:rPr>
              <a:t>Retention and Success Rates</a:t>
            </a:r>
          </a:p>
          <a:p>
            <a:pPr marL="0" indent="0">
              <a:spcBef>
                <a:spcPts val="2400"/>
              </a:spcBef>
              <a:buClr>
                <a:schemeClr val="dk1"/>
              </a:buClr>
              <a:buSzPts val="1100"/>
              <a:buNone/>
            </a:pPr>
            <a:r>
              <a:rPr lang="en" sz="1200" dirty="0">
                <a:solidFill>
                  <a:schemeClr val="dk1"/>
                </a:solidFill>
              </a:rPr>
              <a:t>•</a:t>
            </a:r>
            <a:r>
              <a:rPr lang="en" sz="1200" dirty="0">
                <a:solidFill>
                  <a:srgbClr val="1E1C11"/>
                </a:solidFill>
              </a:rPr>
              <a:t>Examined Fall 2016 thru Fall 2019</a:t>
            </a:r>
          </a:p>
          <a:p>
            <a:pPr marL="0" indent="0">
              <a:spcBef>
                <a:spcPts val="2400"/>
              </a:spcBef>
              <a:buClr>
                <a:schemeClr val="dk1"/>
              </a:buClr>
              <a:buSzPts val="1100"/>
              <a:buNone/>
            </a:pPr>
            <a:r>
              <a:rPr lang="en" sz="1200" dirty="0">
                <a:solidFill>
                  <a:schemeClr val="dk1"/>
                </a:solidFill>
              </a:rPr>
              <a:t>•</a:t>
            </a:r>
            <a:r>
              <a:rPr lang="en" sz="1200" dirty="0">
                <a:solidFill>
                  <a:srgbClr val="1E1C11"/>
                </a:solidFill>
              </a:rPr>
              <a:t>Used TOP Codes for English (1501.00) and Mathematics (1701.00)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7911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36263d79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36263d7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Cheryl (1</a:t>
            </a:r>
            <a:r>
              <a:rPr lang="en-US" baseline="30000" dirty="0"/>
              <a:t>st</a:t>
            </a:r>
            <a:r>
              <a:rPr lang="en-US" dirty="0"/>
              <a:t> bullet=English),</a:t>
            </a:r>
            <a:r>
              <a:rPr lang="en-US" baseline="0" dirty="0"/>
              <a:t> Sam (2</a:t>
            </a:r>
            <a:r>
              <a:rPr lang="en-US" baseline="30000" dirty="0"/>
              <a:t>nd</a:t>
            </a:r>
            <a:r>
              <a:rPr lang="en-US" baseline="0" dirty="0"/>
              <a:t> bullet=math)</a:t>
            </a:r>
            <a:endParaRPr dirty="0"/>
          </a:p>
        </p:txBody>
      </p:sp>
    </p:spTree>
    <p:extLst>
      <p:ext uri="{BB962C8B-B14F-4D97-AF65-F5344CB8AC3E}">
        <p14:creationId xmlns:p14="http://schemas.microsoft.com/office/powerpoint/2010/main" val="227871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4da49295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4da49295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Craig</a:t>
            </a:r>
            <a:endParaRPr/>
          </a:p>
        </p:txBody>
      </p:sp>
      <p:sp>
        <p:nvSpPr>
          <p:cNvPr id="79" name="Google Shape;79;g134da49295a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4da49295a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4da49295a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 name="Google Shape;87;g134da49295a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357c75507939e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357c75507939e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g7357c75507939e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57c75507939e4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57c75507939e4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7357c75507939e4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34da4929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34da4929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g134da49295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357c75507939e4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357c75507939e4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g7357c75507939e4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9f59a7b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9f59a7bf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g139f59a7bf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a41b267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3a41b2679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g13a41b2679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9f59a7bf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39f59a7bf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g139f59a7bf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3d992f342f0157b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3d992f342f0157b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4" name="Google Shape;144;g43d992f342f0157b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4da49295a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4da49295a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g134da49295a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(Aisha)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93016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(Aisha)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87388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(Aisha)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31540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(Aisha)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5709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34da49295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34da49295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g134da49295a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565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Key Terms</a:t>
            </a:r>
          </a:p>
          <a:p>
            <a:r>
              <a:rPr lang="en-US" sz="1200" b="1" kern="1200" dirty="0" smtClean="0">
                <a:solidFill>
                  <a:schemeClr val="tx1"/>
                </a:solidFill>
                <a:effectLst/>
                <a:latin typeface="+mn-lt"/>
                <a:ea typeface="+mn-ea"/>
                <a:cs typeface="+mn-cs"/>
              </a:rPr>
              <a:t>Gateway Course: </a:t>
            </a:r>
            <a:r>
              <a:rPr lang="en-US" sz="1200" kern="1200" dirty="0" smtClean="0">
                <a:solidFill>
                  <a:schemeClr val="tx1"/>
                </a:solidFill>
                <a:effectLst/>
                <a:latin typeface="+mn-lt"/>
                <a:ea typeface="+mn-ea"/>
                <a:cs typeface="+mn-cs"/>
              </a:rPr>
              <a:t>A transfer-level course or degree-applicable course appropriate to a students’ educational goal </a:t>
            </a:r>
          </a:p>
          <a:p>
            <a:r>
              <a:rPr lang="en-US" sz="1200" b="1" kern="1200" dirty="0" smtClean="0">
                <a:solidFill>
                  <a:schemeClr val="tx1"/>
                </a:solidFill>
                <a:effectLst/>
                <a:latin typeface="+mn-lt"/>
                <a:ea typeface="+mn-ea"/>
                <a:cs typeface="+mn-cs"/>
              </a:rPr>
              <a:t>Pre-Gateway Course:</a:t>
            </a:r>
            <a:r>
              <a:rPr lang="en-US" sz="1200" kern="1200" dirty="0" smtClean="0">
                <a:solidFill>
                  <a:schemeClr val="tx1"/>
                </a:solidFill>
                <a:effectLst/>
                <a:latin typeface="+mn-lt"/>
                <a:ea typeface="+mn-ea"/>
                <a:cs typeface="+mn-cs"/>
              </a:rPr>
              <a:t> A pre-transfer-level or pre-degree-level course appropriate to a students’ educational goal </a:t>
            </a:r>
          </a:p>
          <a:p>
            <a:r>
              <a:rPr lang="en-US" sz="1200" b="1" kern="1200" dirty="0" smtClean="0">
                <a:solidFill>
                  <a:schemeClr val="tx1"/>
                </a:solidFill>
                <a:effectLst/>
                <a:latin typeface="+mn-lt"/>
                <a:ea typeface="+mn-ea"/>
                <a:cs typeface="+mn-cs"/>
              </a:rPr>
              <a:t>Throughput: </a:t>
            </a:r>
            <a:r>
              <a:rPr lang="en-US" sz="1200" kern="1200" dirty="0" smtClean="0">
                <a:solidFill>
                  <a:schemeClr val="tx1"/>
                </a:solidFill>
                <a:effectLst/>
                <a:latin typeface="+mn-lt"/>
                <a:ea typeface="+mn-ea"/>
                <a:cs typeface="+mn-cs"/>
              </a:rPr>
              <a:t>The percentage of students who successfully complete the gateway course within a specified timeframe from their first enrollment in either English or math (one year) </a:t>
            </a:r>
          </a:p>
          <a:p>
            <a:r>
              <a:rPr lang="en-US" sz="1200" b="1" kern="1200" dirty="0" smtClean="0">
                <a:solidFill>
                  <a:schemeClr val="tx1"/>
                </a:solidFill>
                <a:effectLst/>
                <a:latin typeface="+mn-lt"/>
                <a:ea typeface="+mn-ea"/>
                <a:cs typeface="+mn-cs"/>
              </a:rPr>
              <a:t>Maximizing Throughput:</a:t>
            </a:r>
            <a:r>
              <a:rPr lang="en-US" sz="1200" kern="1200" dirty="0" smtClean="0">
                <a:solidFill>
                  <a:schemeClr val="tx1"/>
                </a:solidFill>
                <a:effectLst/>
                <a:latin typeface="+mn-lt"/>
                <a:ea typeface="+mn-ea"/>
                <a:cs typeface="+mn-cs"/>
              </a:rPr>
              <a:t> To determine if throughput has been maximized, students whose first course enrollment in the discipline is </a:t>
            </a:r>
            <a:r>
              <a:rPr lang="en-US" sz="1200" i="1" kern="1200" dirty="0" smtClean="0">
                <a:solidFill>
                  <a:schemeClr val="tx1"/>
                </a:solidFill>
                <a:effectLst/>
                <a:latin typeface="+mn-lt"/>
                <a:ea typeface="+mn-ea"/>
                <a:cs typeface="+mn-cs"/>
              </a:rPr>
              <a:t>below the gateway course</a:t>
            </a:r>
            <a:r>
              <a:rPr lang="en-US" sz="1200" kern="1200" dirty="0" smtClean="0">
                <a:solidFill>
                  <a:schemeClr val="tx1"/>
                </a:solidFill>
                <a:effectLst/>
                <a:latin typeface="+mn-lt"/>
                <a:ea typeface="+mn-ea"/>
                <a:cs typeface="+mn-cs"/>
              </a:rPr>
              <a:t> are compared to students in the same high school GPA band and with the same educational goal who started directly </a:t>
            </a:r>
            <a:r>
              <a:rPr lang="en-US" sz="1200" i="1" kern="1200" dirty="0" smtClean="0">
                <a:solidFill>
                  <a:schemeClr val="tx1"/>
                </a:solidFill>
                <a:effectLst/>
                <a:latin typeface="+mn-lt"/>
                <a:ea typeface="+mn-ea"/>
                <a:cs typeface="+mn-cs"/>
              </a:rPr>
              <a:t>in the gateway course</a:t>
            </a:r>
            <a:r>
              <a:rPr lang="en-US" sz="1200" kern="1200" dirty="0" smtClean="0">
                <a:solidFill>
                  <a:schemeClr val="tx1"/>
                </a:solidFill>
                <a:effectLst/>
                <a:latin typeface="+mn-lt"/>
                <a:ea typeface="+mn-ea"/>
                <a:cs typeface="+mn-cs"/>
              </a:rPr>
              <a:t>. If students enrolled </a:t>
            </a:r>
            <a:r>
              <a:rPr lang="en-US" sz="1200" i="1" kern="1200" dirty="0" smtClean="0">
                <a:solidFill>
                  <a:schemeClr val="tx1"/>
                </a:solidFill>
                <a:effectLst/>
                <a:latin typeface="+mn-lt"/>
                <a:ea typeface="+mn-ea"/>
                <a:cs typeface="+mn-cs"/>
              </a:rPr>
              <a:t>below the gateway course</a:t>
            </a:r>
            <a:r>
              <a:rPr lang="en-US" sz="1200" kern="1200" dirty="0" smtClean="0">
                <a:solidFill>
                  <a:schemeClr val="tx1"/>
                </a:solidFill>
                <a:effectLst/>
                <a:latin typeface="+mn-lt"/>
                <a:ea typeface="+mn-ea"/>
                <a:cs typeface="+mn-cs"/>
              </a:rPr>
              <a:t> exhibit equal or higher completion of the gateway course in one year than similar students enrolled </a:t>
            </a:r>
            <a:r>
              <a:rPr lang="en-US" sz="1200" i="1" kern="1200" dirty="0" smtClean="0">
                <a:solidFill>
                  <a:schemeClr val="tx1"/>
                </a:solidFill>
                <a:effectLst/>
                <a:latin typeface="+mn-lt"/>
                <a:ea typeface="+mn-ea"/>
                <a:cs typeface="+mn-cs"/>
              </a:rPr>
              <a:t>in the gateway course</a:t>
            </a:r>
            <a:r>
              <a:rPr lang="en-US" sz="1200" kern="1200" dirty="0" smtClean="0">
                <a:solidFill>
                  <a:schemeClr val="tx1"/>
                </a:solidFill>
                <a:effectLst/>
                <a:latin typeface="+mn-lt"/>
                <a:ea typeface="+mn-ea"/>
                <a:cs typeface="+mn-cs"/>
              </a:rPr>
              <a:t>, throughput has been maximized. </a:t>
            </a:r>
          </a:p>
          <a:p>
            <a:r>
              <a:rPr lang="en-US" sz="1200" b="1" kern="1200" dirty="0" smtClean="0">
                <a:solidFill>
                  <a:schemeClr val="tx1"/>
                </a:solidFill>
                <a:effectLst/>
                <a:latin typeface="+mn-lt"/>
                <a:ea typeface="+mn-ea"/>
                <a:cs typeface="+mn-cs"/>
              </a:rPr>
              <a:t>Local Throughput Rate: </a:t>
            </a:r>
            <a:r>
              <a:rPr lang="en-US" sz="1200" kern="1200" dirty="0" smtClean="0">
                <a:solidFill>
                  <a:schemeClr val="tx1"/>
                </a:solidFill>
                <a:effectLst/>
                <a:latin typeface="+mn-lt"/>
                <a:ea typeface="+mn-ea"/>
                <a:cs typeface="+mn-cs"/>
              </a:rPr>
              <a:t>The college’s gateway course completion rate </a:t>
            </a:r>
          </a:p>
          <a:p>
            <a:r>
              <a:rPr lang="en-US" sz="1200" b="1" kern="1200" dirty="0" smtClean="0">
                <a:solidFill>
                  <a:schemeClr val="tx1"/>
                </a:solidFill>
                <a:effectLst/>
                <a:latin typeface="+mn-lt"/>
                <a:ea typeface="+mn-ea"/>
                <a:cs typeface="+mn-cs"/>
              </a:rPr>
              <a:t>Local Throughput Rate Comparison: </a:t>
            </a:r>
            <a:r>
              <a:rPr lang="en-US" sz="1200" kern="1200" dirty="0" smtClean="0">
                <a:solidFill>
                  <a:schemeClr val="tx1"/>
                </a:solidFill>
                <a:effectLst/>
                <a:latin typeface="+mn-lt"/>
                <a:ea typeface="+mn-ea"/>
                <a:cs typeface="+mn-cs"/>
              </a:rPr>
              <a:t>The college’s pre-gateway course completion rate is compared to the college’s gateway course completion rate (used when enrollment in the gateway course is 20 students or more). If the college’s pre-gateway course completion rate is equal to or higher than the college’s gateway course completion rate, throughput is maximized. </a:t>
            </a:r>
          </a:p>
          <a:p>
            <a:r>
              <a:rPr lang="en-US" sz="1200" b="1" kern="1200" dirty="0" smtClean="0">
                <a:solidFill>
                  <a:schemeClr val="tx1"/>
                </a:solidFill>
                <a:effectLst/>
                <a:latin typeface="+mn-lt"/>
                <a:ea typeface="+mn-ea"/>
                <a:cs typeface="+mn-cs"/>
              </a:rPr>
              <a:t>Statewide Throughput Rate: </a:t>
            </a:r>
            <a:r>
              <a:rPr lang="en-US" sz="1200" kern="1200" dirty="0" smtClean="0">
                <a:solidFill>
                  <a:schemeClr val="tx1"/>
                </a:solidFill>
                <a:effectLst/>
                <a:latin typeface="+mn-lt"/>
                <a:ea typeface="+mn-ea"/>
                <a:cs typeface="+mn-cs"/>
              </a:rPr>
              <a:t>The statewide gateway course completion rate</a:t>
            </a:r>
          </a:p>
          <a:p>
            <a:r>
              <a:rPr lang="en-US" sz="1200" b="1" kern="1200" dirty="0" smtClean="0">
                <a:solidFill>
                  <a:schemeClr val="tx1"/>
                </a:solidFill>
                <a:effectLst/>
                <a:latin typeface="+mn-lt"/>
                <a:ea typeface="+mn-ea"/>
                <a:cs typeface="+mn-cs"/>
              </a:rPr>
              <a:t>Statewide Throughput Rate Comparison: </a:t>
            </a:r>
            <a:r>
              <a:rPr lang="en-US" sz="1200" kern="1200" dirty="0" smtClean="0">
                <a:solidFill>
                  <a:schemeClr val="tx1"/>
                </a:solidFill>
                <a:effectLst/>
                <a:latin typeface="+mn-lt"/>
                <a:ea typeface="+mn-ea"/>
                <a:cs typeface="+mn-cs"/>
              </a:rPr>
              <a:t>The college’s pre-gateway course completion rate is compared to the statewide gateway course completion rate (used when enrollment in the gateway course is less than 20 students). If the college’s pre-gateway course completion rate is equal to or higher than the statewide gateway course completion rate, throughput is maximized.</a:t>
            </a:r>
          </a:p>
          <a:p>
            <a:r>
              <a:rPr lang="en-US" sz="1200" b="1" kern="1200" dirty="0" smtClean="0">
                <a:solidFill>
                  <a:schemeClr val="tx1"/>
                </a:solidFill>
                <a:effectLst/>
                <a:latin typeface="+mn-lt"/>
                <a:ea typeface="+mn-ea"/>
                <a:cs typeface="+mn-cs"/>
              </a:rPr>
              <a:t>Student Groupings</a:t>
            </a:r>
            <a:r>
              <a:rPr lang="en-US" sz="1200" kern="1200" dirty="0" smtClean="0">
                <a:solidFill>
                  <a:schemeClr val="tx1"/>
                </a:solidFill>
                <a:effectLst/>
                <a:latin typeface="+mn-lt"/>
                <a:ea typeface="+mn-ea"/>
                <a:cs typeface="+mn-cs"/>
              </a:rPr>
              <a:t>: Colleges were asked to report enrollment based on various student groupings including: students’ educational goal (degree or transfer), high school GPA band (as defined using the default placement rules), and based on the three reporting tabs in the template (all enrollment below the gateway course, placement below the gateway course using a local model, and placement using guided or self-placement).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40</a:t>
            </a:fld>
            <a:endParaRPr lang="en-US"/>
          </a:p>
        </p:txBody>
      </p:sp>
    </p:spTree>
    <p:extLst>
      <p:ext uri="{BB962C8B-B14F-4D97-AF65-F5344CB8AC3E}">
        <p14:creationId xmlns:p14="http://schemas.microsoft.com/office/powerpoint/2010/main" val="2097320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Key Terms</a:t>
            </a:r>
          </a:p>
          <a:p>
            <a:r>
              <a:rPr lang="en-US" sz="1200" b="1" kern="1200" dirty="0" smtClean="0">
                <a:solidFill>
                  <a:schemeClr val="tx1"/>
                </a:solidFill>
                <a:effectLst/>
                <a:latin typeface="+mn-lt"/>
                <a:ea typeface="+mn-ea"/>
                <a:cs typeface="+mn-cs"/>
              </a:rPr>
              <a:t>Gateway Course: </a:t>
            </a:r>
            <a:r>
              <a:rPr lang="en-US" sz="1200" kern="1200" dirty="0" smtClean="0">
                <a:solidFill>
                  <a:schemeClr val="tx1"/>
                </a:solidFill>
                <a:effectLst/>
                <a:latin typeface="+mn-lt"/>
                <a:ea typeface="+mn-ea"/>
                <a:cs typeface="+mn-cs"/>
              </a:rPr>
              <a:t>A transfer-level course or degree-applicable course appropriate to a students’ educational goal </a:t>
            </a:r>
          </a:p>
          <a:p>
            <a:r>
              <a:rPr lang="en-US" sz="1200" b="1" kern="1200" dirty="0" smtClean="0">
                <a:solidFill>
                  <a:schemeClr val="tx1"/>
                </a:solidFill>
                <a:effectLst/>
                <a:latin typeface="+mn-lt"/>
                <a:ea typeface="+mn-ea"/>
                <a:cs typeface="+mn-cs"/>
              </a:rPr>
              <a:t>Pre-Gateway Course:</a:t>
            </a:r>
            <a:r>
              <a:rPr lang="en-US" sz="1200" kern="1200" dirty="0" smtClean="0">
                <a:solidFill>
                  <a:schemeClr val="tx1"/>
                </a:solidFill>
                <a:effectLst/>
                <a:latin typeface="+mn-lt"/>
                <a:ea typeface="+mn-ea"/>
                <a:cs typeface="+mn-cs"/>
              </a:rPr>
              <a:t> A pre-transfer-level or pre-degree-level course appropriate to a students’ educational goal </a:t>
            </a:r>
          </a:p>
          <a:p>
            <a:r>
              <a:rPr lang="en-US" sz="1200" b="1" kern="1200" dirty="0" smtClean="0">
                <a:solidFill>
                  <a:schemeClr val="tx1"/>
                </a:solidFill>
                <a:effectLst/>
                <a:latin typeface="+mn-lt"/>
                <a:ea typeface="+mn-ea"/>
                <a:cs typeface="+mn-cs"/>
              </a:rPr>
              <a:t>Throughput: </a:t>
            </a:r>
            <a:r>
              <a:rPr lang="en-US" sz="1200" kern="1200" dirty="0" smtClean="0">
                <a:solidFill>
                  <a:schemeClr val="tx1"/>
                </a:solidFill>
                <a:effectLst/>
                <a:latin typeface="+mn-lt"/>
                <a:ea typeface="+mn-ea"/>
                <a:cs typeface="+mn-cs"/>
              </a:rPr>
              <a:t>The percentage of students who successfully complete the gateway course within a specified timeframe from their first enrollment in either English or math (one year) </a:t>
            </a:r>
          </a:p>
          <a:p>
            <a:r>
              <a:rPr lang="en-US" sz="1200" b="1" kern="1200" dirty="0" smtClean="0">
                <a:solidFill>
                  <a:schemeClr val="tx1"/>
                </a:solidFill>
                <a:effectLst/>
                <a:latin typeface="+mn-lt"/>
                <a:ea typeface="+mn-ea"/>
                <a:cs typeface="+mn-cs"/>
              </a:rPr>
              <a:t>Maximizing Throughput:</a:t>
            </a:r>
            <a:r>
              <a:rPr lang="en-US" sz="1200" kern="1200" dirty="0" smtClean="0">
                <a:solidFill>
                  <a:schemeClr val="tx1"/>
                </a:solidFill>
                <a:effectLst/>
                <a:latin typeface="+mn-lt"/>
                <a:ea typeface="+mn-ea"/>
                <a:cs typeface="+mn-cs"/>
              </a:rPr>
              <a:t> To determine if throughput has been maximized, students whose first course enrollment in the discipline is </a:t>
            </a:r>
            <a:r>
              <a:rPr lang="en-US" sz="1200" i="1" kern="1200" dirty="0" smtClean="0">
                <a:solidFill>
                  <a:schemeClr val="tx1"/>
                </a:solidFill>
                <a:effectLst/>
                <a:latin typeface="+mn-lt"/>
                <a:ea typeface="+mn-ea"/>
                <a:cs typeface="+mn-cs"/>
              </a:rPr>
              <a:t>below the gateway course</a:t>
            </a:r>
            <a:r>
              <a:rPr lang="en-US" sz="1200" kern="1200" dirty="0" smtClean="0">
                <a:solidFill>
                  <a:schemeClr val="tx1"/>
                </a:solidFill>
                <a:effectLst/>
                <a:latin typeface="+mn-lt"/>
                <a:ea typeface="+mn-ea"/>
                <a:cs typeface="+mn-cs"/>
              </a:rPr>
              <a:t> are compared to students in the same high school GPA band and with the same educational goal who started directly </a:t>
            </a:r>
            <a:r>
              <a:rPr lang="en-US" sz="1200" i="1" kern="1200" dirty="0" smtClean="0">
                <a:solidFill>
                  <a:schemeClr val="tx1"/>
                </a:solidFill>
                <a:effectLst/>
                <a:latin typeface="+mn-lt"/>
                <a:ea typeface="+mn-ea"/>
                <a:cs typeface="+mn-cs"/>
              </a:rPr>
              <a:t>in the gateway course</a:t>
            </a:r>
            <a:r>
              <a:rPr lang="en-US" sz="1200" kern="1200" dirty="0" smtClean="0">
                <a:solidFill>
                  <a:schemeClr val="tx1"/>
                </a:solidFill>
                <a:effectLst/>
                <a:latin typeface="+mn-lt"/>
                <a:ea typeface="+mn-ea"/>
                <a:cs typeface="+mn-cs"/>
              </a:rPr>
              <a:t>. If students enrolled </a:t>
            </a:r>
            <a:r>
              <a:rPr lang="en-US" sz="1200" i="1" kern="1200" dirty="0" smtClean="0">
                <a:solidFill>
                  <a:schemeClr val="tx1"/>
                </a:solidFill>
                <a:effectLst/>
                <a:latin typeface="+mn-lt"/>
                <a:ea typeface="+mn-ea"/>
                <a:cs typeface="+mn-cs"/>
              </a:rPr>
              <a:t>below the gateway course</a:t>
            </a:r>
            <a:r>
              <a:rPr lang="en-US" sz="1200" kern="1200" dirty="0" smtClean="0">
                <a:solidFill>
                  <a:schemeClr val="tx1"/>
                </a:solidFill>
                <a:effectLst/>
                <a:latin typeface="+mn-lt"/>
                <a:ea typeface="+mn-ea"/>
                <a:cs typeface="+mn-cs"/>
              </a:rPr>
              <a:t> exhibit equal or higher completion of the gateway course in one year than similar students enrolled </a:t>
            </a:r>
            <a:r>
              <a:rPr lang="en-US" sz="1200" i="1" kern="1200" dirty="0" smtClean="0">
                <a:solidFill>
                  <a:schemeClr val="tx1"/>
                </a:solidFill>
                <a:effectLst/>
                <a:latin typeface="+mn-lt"/>
                <a:ea typeface="+mn-ea"/>
                <a:cs typeface="+mn-cs"/>
              </a:rPr>
              <a:t>in the gateway course</a:t>
            </a:r>
            <a:r>
              <a:rPr lang="en-US" sz="1200" kern="1200" dirty="0" smtClean="0">
                <a:solidFill>
                  <a:schemeClr val="tx1"/>
                </a:solidFill>
                <a:effectLst/>
                <a:latin typeface="+mn-lt"/>
                <a:ea typeface="+mn-ea"/>
                <a:cs typeface="+mn-cs"/>
              </a:rPr>
              <a:t>, throughput has been maximized. </a:t>
            </a:r>
          </a:p>
          <a:p>
            <a:r>
              <a:rPr lang="en-US" sz="1200" b="1" kern="1200" dirty="0" smtClean="0">
                <a:solidFill>
                  <a:schemeClr val="tx1"/>
                </a:solidFill>
                <a:effectLst/>
                <a:latin typeface="+mn-lt"/>
                <a:ea typeface="+mn-ea"/>
                <a:cs typeface="+mn-cs"/>
              </a:rPr>
              <a:t>Local Throughput Rate: </a:t>
            </a:r>
            <a:r>
              <a:rPr lang="en-US" sz="1200" kern="1200" dirty="0" smtClean="0">
                <a:solidFill>
                  <a:schemeClr val="tx1"/>
                </a:solidFill>
                <a:effectLst/>
                <a:latin typeface="+mn-lt"/>
                <a:ea typeface="+mn-ea"/>
                <a:cs typeface="+mn-cs"/>
              </a:rPr>
              <a:t>The college’s gateway course completion rate </a:t>
            </a:r>
          </a:p>
          <a:p>
            <a:r>
              <a:rPr lang="en-US" sz="1200" b="1" kern="1200" dirty="0" smtClean="0">
                <a:solidFill>
                  <a:schemeClr val="tx1"/>
                </a:solidFill>
                <a:effectLst/>
                <a:latin typeface="+mn-lt"/>
                <a:ea typeface="+mn-ea"/>
                <a:cs typeface="+mn-cs"/>
              </a:rPr>
              <a:t>Local Throughput Rate Comparison: </a:t>
            </a:r>
            <a:r>
              <a:rPr lang="en-US" sz="1200" kern="1200" dirty="0" smtClean="0">
                <a:solidFill>
                  <a:schemeClr val="tx1"/>
                </a:solidFill>
                <a:effectLst/>
                <a:latin typeface="+mn-lt"/>
                <a:ea typeface="+mn-ea"/>
                <a:cs typeface="+mn-cs"/>
              </a:rPr>
              <a:t>The college’s pre-gateway course completion rate is compared to the college’s gateway course completion rate (used when enrollment in the gateway course is 20 students or more). If the college’s pre-gateway course completion rate is equal to or higher than the college’s gateway course completion rate, throughput is maximized. </a:t>
            </a:r>
          </a:p>
          <a:p>
            <a:r>
              <a:rPr lang="en-US" sz="1200" b="1" kern="1200" dirty="0" smtClean="0">
                <a:solidFill>
                  <a:schemeClr val="tx1"/>
                </a:solidFill>
                <a:effectLst/>
                <a:latin typeface="+mn-lt"/>
                <a:ea typeface="+mn-ea"/>
                <a:cs typeface="+mn-cs"/>
              </a:rPr>
              <a:t>Statewide Throughput Rate: </a:t>
            </a:r>
            <a:r>
              <a:rPr lang="en-US" sz="1200" kern="1200" dirty="0" smtClean="0">
                <a:solidFill>
                  <a:schemeClr val="tx1"/>
                </a:solidFill>
                <a:effectLst/>
                <a:latin typeface="+mn-lt"/>
                <a:ea typeface="+mn-ea"/>
                <a:cs typeface="+mn-cs"/>
              </a:rPr>
              <a:t>The statewide gateway course completion rate</a:t>
            </a:r>
          </a:p>
          <a:p>
            <a:r>
              <a:rPr lang="en-US" sz="1200" b="1" kern="1200" dirty="0" smtClean="0">
                <a:solidFill>
                  <a:schemeClr val="tx1"/>
                </a:solidFill>
                <a:effectLst/>
                <a:latin typeface="+mn-lt"/>
                <a:ea typeface="+mn-ea"/>
                <a:cs typeface="+mn-cs"/>
              </a:rPr>
              <a:t>Statewide Throughput Rate Comparison: </a:t>
            </a:r>
            <a:r>
              <a:rPr lang="en-US" sz="1200" kern="1200" dirty="0" smtClean="0">
                <a:solidFill>
                  <a:schemeClr val="tx1"/>
                </a:solidFill>
                <a:effectLst/>
                <a:latin typeface="+mn-lt"/>
                <a:ea typeface="+mn-ea"/>
                <a:cs typeface="+mn-cs"/>
              </a:rPr>
              <a:t>The college’s pre-gateway course completion rate is compared to the statewide gateway course completion rate (used when enrollment in the gateway course is less than 20 students). If the college’s pre-gateway course completion rate is equal to or higher than the statewide gateway course completion rate, throughput is maximized.</a:t>
            </a:r>
          </a:p>
          <a:p>
            <a:r>
              <a:rPr lang="en-US" sz="1200" b="1" kern="1200" dirty="0" smtClean="0">
                <a:solidFill>
                  <a:schemeClr val="tx1"/>
                </a:solidFill>
                <a:effectLst/>
                <a:latin typeface="+mn-lt"/>
                <a:ea typeface="+mn-ea"/>
                <a:cs typeface="+mn-cs"/>
              </a:rPr>
              <a:t>Student Groupings</a:t>
            </a:r>
            <a:r>
              <a:rPr lang="en-US" sz="1200" kern="1200" dirty="0" smtClean="0">
                <a:solidFill>
                  <a:schemeClr val="tx1"/>
                </a:solidFill>
                <a:effectLst/>
                <a:latin typeface="+mn-lt"/>
                <a:ea typeface="+mn-ea"/>
                <a:cs typeface="+mn-cs"/>
              </a:rPr>
              <a:t>: Colleges were asked to report enrollment based on various student groupings including: students’ educational goal (degree or transfer), high school GPA band (as defined using the default placement rules), and based on the three reporting tabs in the template (all enrollment below the gateway course, placement below the gateway course using a local model, and placement using guided or self-placement).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41</a:t>
            </a:fld>
            <a:endParaRPr lang="en-US"/>
          </a:p>
        </p:txBody>
      </p:sp>
    </p:spTree>
    <p:extLst>
      <p:ext uri="{BB962C8B-B14F-4D97-AF65-F5344CB8AC3E}">
        <p14:creationId xmlns:p14="http://schemas.microsoft.com/office/powerpoint/2010/main" val="145572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4da49295a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34da49295a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Aisha</a:t>
            </a:r>
            <a:endParaRPr/>
          </a:p>
        </p:txBody>
      </p:sp>
      <p:sp>
        <p:nvSpPr>
          <p:cNvPr id="63" name="Google Shape;63;g134da49295a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Equitable Placement as a historic structural reform aligned to the VfS, GP, &amp; DEI call to action.</a:t>
            </a:r>
          </a:p>
          <a:p>
            <a:pPr marL="171450" indent="-171450">
              <a:buFont typeface="Arial" panose="020B0604020202020204" pitchFamily="34" charset="0"/>
              <a:buChar char="•"/>
            </a:pPr>
            <a:r>
              <a:rPr lang="en-US" sz="3200" dirty="0" smtClean="0"/>
              <a:t>Prior to AB 705, the vast majority of CCC students started in remedial courses</a:t>
            </a:r>
          </a:p>
          <a:p>
            <a:pPr marL="628650" lvl="1" indent="-171450">
              <a:buFont typeface="Arial" panose="020B0604020202020204" pitchFamily="34" charset="0"/>
              <a:buChar char="•"/>
            </a:pPr>
            <a:r>
              <a:rPr lang="en-US" sz="2800" dirty="0" smtClean="0"/>
              <a:t>Attrition was high, particularly for African American and Latinx students</a:t>
            </a:r>
          </a:p>
          <a:p>
            <a:pPr marL="628650" lvl="1" indent="-171450">
              <a:buFont typeface="Arial" panose="020B0604020202020204" pitchFamily="34" charset="0"/>
              <a:buChar char="•"/>
            </a:pPr>
            <a:r>
              <a:rPr lang="en-US" sz="2800" dirty="0" smtClean="0"/>
              <a:t>Few successfully transitioned to transfer-level English and math courses</a:t>
            </a:r>
          </a:p>
          <a:p>
            <a:pPr marL="628650" lvl="1" indent="-171450">
              <a:buFont typeface="Arial" panose="020B0604020202020204" pitchFamily="34" charset="0"/>
              <a:buChar char="•"/>
            </a:pPr>
            <a:r>
              <a:rPr lang="en-US" sz="2800" dirty="0" smtClean="0"/>
              <a:t>These practices and outcomes halted students’ academic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Goal: to help get students into the course where they were most likely to complete the gateway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Evidence has consistently and reliably shown that being at transfer-level</a:t>
            </a:r>
            <a:r>
              <a:rPr lang="en-US" sz="1200" b="0" i="0" kern="1200" baseline="0" dirty="0" smtClean="0">
                <a:solidFill>
                  <a:schemeClr val="tx1"/>
                </a:solidFill>
                <a:effectLst/>
                <a:latin typeface="+mn-lt"/>
                <a:ea typeface="+mn-ea"/>
                <a:cs typeface="+mn-cs"/>
              </a:rPr>
              <a:t> benefits students</a:t>
            </a:r>
            <a:endParaRPr lang="en-US"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5D23763C-7202-47A1-9572-D05ED6E486A1}" type="slidenum">
              <a:rPr lang="en-US" smtClean="0"/>
              <a:t>5</a:t>
            </a:fld>
            <a:endParaRPr lang="en-US"/>
          </a:p>
        </p:txBody>
      </p:sp>
    </p:spTree>
    <p:extLst>
      <p:ext uri="{BB962C8B-B14F-4D97-AF65-F5344CB8AC3E}">
        <p14:creationId xmlns:p14="http://schemas.microsoft.com/office/powerpoint/2010/main" val="196572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ESL Research:</a:t>
            </a:r>
          </a:p>
          <a:p>
            <a:pPr marL="914400" lvl="1" indent="-457200">
              <a:buFont typeface="Arial" panose="020B0604020202020204" pitchFamily="34" charset="0"/>
              <a:buChar char="•"/>
            </a:pPr>
            <a:r>
              <a:rPr lang="en-US" sz="2600" dirty="0"/>
              <a:t>Assess colleges with high populations of international students (assessment, placement &amp; outcome data) to assess correlations and establish criteria (quantitative)</a:t>
            </a:r>
          </a:p>
          <a:p>
            <a:pPr marL="914400" lvl="1" indent="-457200">
              <a:buFont typeface="Arial" panose="020B0604020202020204" pitchFamily="34" charset="0"/>
              <a:buChar char="•"/>
            </a:pPr>
            <a:r>
              <a:rPr lang="en-US" sz="2600" dirty="0"/>
              <a:t>Assess colleges with high throughout for ESL to assess best practices (qualitative)</a:t>
            </a:r>
          </a:p>
          <a:p>
            <a:pPr marL="914400" lvl="1" indent="-457200">
              <a:buFont typeface="Arial" panose="020B0604020202020204" pitchFamily="34" charset="0"/>
              <a:buChar char="•"/>
            </a:pPr>
            <a:r>
              <a:rPr lang="en-US" sz="2600" dirty="0"/>
              <a:t>Assess colleges with promising GSP models (qualitative)</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7</a:t>
            </a:fld>
            <a:endParaRPr lang="en-US" dirty="0"/>
          </a:p>
        </p:txBody>
      </p:sp>
    </p:spTree>
    <p:extLst>
      <p:ext uri="{BB962C8B-B14F-4D97-AF65-F5344CB8AC3E}">
        <p14:creationId xmlns:p14="http://schemas.microsoft.com/office/powerpoint/2010/main" val="156093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CASAS: </a:t>
            </a:r>
            <a:r>
              <a:rPr lang="en-US" sz="1200" b="1" i="0" kern="1200" dirty="0" smtClean="0">
                <a:solidFill>
                  <a:schemeClr val="tx1"/>
                </a:solidFill>
                <a:effectLst/>
                <a:latin typeface="+mn-lt"/>
                <a:ea typeface="+mn-ea"/>
                <a:cs typeface="+mn-cs"/>
              </a:rPr>
              <a:t>Probationary approval</a:t>
            </a:r>
            <a:r>
              <a:rPr lang="en-US" sz="1200" b="0" i="0" kern="1200" dirty="0" smtClean="0">
                <a:solidFill>
                  <a:schemeClr val="tx1"/>
                </a:solidFill>
                <a:effectLst/>
                <a:latin typeface="+mn-lt"/>
                <a:ea typeface="+mn-ea"/>
                <a:cs typeface="+mn-cs"/>
              </a:rPr>
              <a:t> for the 80R and 80L tests due to sampling methodology used for the consequential validity data collection and the need to collect data from a sufficient number of community colleges with samples that meet CCC </a:t>
            </a:r>
            <a:r>
              <a:rPr lang="en-US" sz="1200" b="0" i="1" kern="1200" dirty="0" smtClean="0">
                <a:solidFill>
                  <a:schemeClr val="tx1"/>
                </a:solidFill>
                <a:effectLst/>
                <a:latin typeface="+mn-lt"/>
                <a:ea typeface="+mn-ea"/>
                <a:cs typeface="+mn-cs"/>
              </a:rPr>
              <a:t>Standards</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CELSA: </a:t>
            </a:r>
            <a:r>
              <a:rPr lang="en-US" sz="1200" b="1" i="0" kern="1200" dirty="0" smtClean="0">
                <a:solidFill>
                  <a:schemeClr val="tx1"/>
                </a:solidFill>
                <a:effectLst/>
                <a:latin typeface="+mn-lt"/>
                <a:ea typeface="+mn-ea"/>
                <a:cs typeface="+mn-cs"/>
              </a:rPr>
              <a:t>Not approved</a:t>
            </a:r>
            <a:r>
              <a:rPr lang="en-US" sz="1200" b="0" i="0" kern="1200" dirty="0" smtClean="0">
                <a:solidFill>
                  <a:schemeClr val="tx1"/>
                </a:solidFill>
                <a:effectLst/>
                <a:latin typeface="+mn-lt"/>
                <a:ea typeface="+mn-ea"/>
                <a:cs typeface="+mn-cs"/>
              </a:rPr>
              <a:t> for CELSA paper-and-pencil and computer-delivered version due to the missing documentation for logical and empirical fairness reviews of the tests.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Accuplacer:</a:t>
            </a:r>
          </a:p>
          <a:p>
            <a:r>
              <a:rPr lang="en-US" sz="1200" b="1" i="0" kern="1200" dirty="0" smtClean="0">
                <a:solidFill>
                  <a:schemeClr val="tx1"/>
                </a:solidFill>
                <a:effectLst/>
                <a:latin typeface="+mn-lt"/>
                <a:ea typeface="+mn-ea"/>
                <a:cs typeface="+mn-cs"/>
              </a:rPr>
              <a:t>Not approved</a:t>
            </a:r>
            <a:r>
              <a:rPr lang="en-US" sz="1200" b="0" i="0" kern="1200" dirty="0" smtClean="0">
                <a:solidFill>
                  <a:schemeClr val="tx1"/>
                </a:solidFill>
                <a:effectLst/>
                <a:latin typeface="+mn-lt"/>
                <a:ea typeface="+mn-ea"/>
                <a:cs typeface="+mn-cs"/>
              </a:rPr>
              <a:t> for ESL Listening and </a:t>
            </a:r>
            <a:r>
              <a:rPr lang="en-US" sz="1200" b="0" i="0" kern="1200" dirty="0" err="1" smtClean="0">
                <a:solidFill>
                  <a:schemeClr val="tx1"/>
                </a:solidFill>
                <a:effectLst/>
                <a:latin typeface="+mn-lt"/>
                <a:ea typeface="+mn-ea"/>
                <a:cs typeface="+mn-cs"/>
              </a:rPr>
              <a:t>WritePlacer</a:t>
            </a:r>
            <a:r>
              <a:rPr lang="en-US" sz="1200" b="0" i="0" kern="1200" dirty="0" smtClean="0">
                <a:solidFill>
                  <a:schemeClr val="tx1"/>
                </a:solidFill>
                <a:effectLst/>
                <a:latin typeface="+mn-lt"/>
                <a:ea typeface="+mn-ea"/>
                <a:cs typeface="+mn-cs"/>
              </a:rPr>
              <a:t> ESL (Computer-delivered and COMPANION forms) due to the absence of criterion/consequential validity evidence.  </a:t>
            </a:r>
            <a:r>
              <a:rPr lang="en-US" sz="1200" b="1" i="0" kern="1200" dirty="0" smtClean="0">
                <a:solidFill>
                  <a:schemeClr val="tx1"/>
                </a:solidFill>
                <a:effectLst/>
                <a:latin typeface="+mn-lt"/>
                <a:ea typeface="+mn-ea"/>
                <a:cs typeface="+mn-cs"/>
              </a:rPr>
              <a:t>Probationary approval</a:t>
            </a:r>
            <a:r>
              <a:rPr lang="en-US" sz="1200" b="0" i="0" kern="1200" dirty="0" smtClean="0">
                <a:solidFill>
                  <a:schemeClr val="tx1"/>
                </a:solidFill>
                <a:effectLst/>
                <a:latin typeface="+mn-lt"/>
                <a:ea typeface="+mn-ea"/>
                <a:cs typeface="+mn-cs"/>
              </a:rPr>
              <a:t> for ESL Reading Skills, ESL Sentence Meaning, and ESL Language Use (Computer-delivered and COMPANION forms) due to the need for criterion/consequential validity data to be collected from a sufficient number of community colleges with samples that meet CCC </a:t>
            </a:r>
            <a:r>
              <a:rPr lang="en-US" sz="1200" b="0" i="1" kern="1200" dirty="0" smtClean="0">
                <a:solidFill>
                  <a:schemeClr val="tx1"/>
                </a:solidFill>
                <a:effectLst/>
                <a:latin typeface="+mn-lt"/>
                <a:ea typeface="+mn-ea"/>
                <a:cs typeface="+mn-cs"/>
              </a:rPr>
              <a:t>Standards</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8</a:t>
            </a:fld>
            <a:endParaRPr lang="en-US"/>
          </a:p>
        </p:txBody>
      </p:sp>
    </p:spTree>
    <p:extLst>
      <p:ext uri="{BB962C8B-B14F-4D97-AF65-F5344CB8AC3E}">
        <p14:creationId xmlns:p14="http://schemas.microsoft.com/office/powerpoint/2010/main" val="31708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CASAS: </a:t>
            </a:r>
            <a:r>
              <a:rPr lang="en-US" sz="1200" b="1" i="0" kern="1200" dirty="0" smtClean="0">
                <a:solidFill>
                  <a:schemeClr val="tx1"/>
                </a:solidFill>
                <a:effectLst/>
                <a:latin typeface="+mn-lt"/>
                <a:ea typeface="+mn-ea"/>
                <a:cs typeface="+mn-cs"/>
              </a:rPr>
              <a:t>Probationary approval</a:t>
            </a:r>
            <a:r>
              <a:rPr lang="en-US" sz="1200" b="0" i="0" kern="1200" dirty="0" smtClean="0">
                <a:solidFill>
                  <a:schemeClr val="tx1"/>
                </a:solidFill>
                <a:effectLst/>
                <a:latin typeface="+mn-lt"/>
                <a:ea typeface="+mn-ea"/>
                <a:cs typeface="+mn-cs"/>
              </a:rPr>
              <a:t> for the 80R and 80L tests due to sampling methodology used for the consequential validity data collection and the need to collect data from a sufficient number of community colleges with samples that meet CCC </a:t>
            </a:r>
            <a:r>
              <a:rPr lang="en-US" sz="1200" b="0" i="1" kern="1200" dirty="0" smtClean="0">
                <a:solidFill>
                  <a:schemeClr val="tx1"/>
                </a:solidFill>
                <a:effectLst/>
                <a:latin typeface="+mn-lt"/>
                <a:ea typeface="+mn-ea"/>
                <a:cs typeface="+mn-cs"/>
              </a:rPr>
              <a:t>Standards</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CELSA: </a:t>
            </a:r>
            <a:r>
              <a:rPr lang="en-US" sz="1200" b="1" i="0" kern="1200" dirty="0" smtClean="0">
                <a:solidFill>
                  <a:schemeClr val="tx1"/>
                </a:solidFill>
                <a:effectLst/>
                <a:latin typeface="+mn-lt"/>
                <a:ea typeface="+mn-ea"/>
                <a:cs typeface="+mn-cs"/>
              </a:rPr>
              <a:t>Not approved</a:t>
            </a:r>
            <a:r>
              <a:rPr lang="en-US" sz="1200" b="0" i="0" kern="1200" dirty="0" smtClean="0">
                <a:solidFill>
                  <a:schemeClr val="tx1"/>
                </a:solidFill>
                <a:effectLst/>
                <a:latin typeface="+mn-lt"/>
                <a:ea typeface="+mn-ea"/>
                <a:cs typeface="+mn-cs"/>
              </a:rPr>
              <a:t> for CELSA paper-and-pencil and computer-delivered version due to the missing documentation for logical and empirical fairness reviews of the tests.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Accuplacer:</a:t>
            </a:r>
          </a:p>
          <a:p>
            <a:r>
              <a:rPr lang="en-US" sz="1200" b="1" i="0" kern="1200" dirty="0" smtClean="0">
                <a:solidFill>
                  <a:schemeClr val="tx1"/>
                </a:solidFill>
                <a:effectLst/>
                <a:latin typeface="+mn-lt"/>
                <a:ea typeface="+mn-ea"/>
                <a:cs typeface="+mn-cs"/>
              </a:rPr>
              <a:t>Not approved</a:t>
            </a:r>
            <a:r>
              <a:rPr lang="en-US" sz="1200" b="0" i="0" kern="1200" dirty="0" smtClean="0">
                <a:solidFill>
                  <a:schemeClr val="tx1"/>
                </a:solidFill>
                <a:effectLst/>
                <a:latin typeface="+mn-lt"/>
                <a:ea typeface="+mn-ea"/>
                <a:cs typeface="+mn-cs"/>
              </a:rPr>
              <a:t> for ESL Listening and </a:t>
            </a:r>
            <a:r>
              <a:rPr lang="en-US" sz="1200" b="0" i="0" kern="1200" dirty="0" err="1" smtClean="0">
                <a:solidFill>
                  <a:schemeClr val="tx1"/>
                </a:solidFill>
                <a:effectLst/>
                <a:latin typeface="+mn-lt"/>
                <a:ea typeface="+mn-ea"/>
                <a:cs typeface="+mn-cs"/>
              </a:rPr>
              <a:t>WritePlacer</a:t>
            </a:r>
            <a:r>
              <a:rPr lang="en-US" sz="1200" b="0" i="0" kern="1200" dirty="0" smtClean="0">
                <a:solidFill>
                  <a:schemeClr val="tx1"/>
                </a:solidFill>
                <a:effectLst/>
                <a:latin typeface="+mn-lt"/>
                <a:ea typeface="+mn-ea"/>
                <a:cs typeface="+mn-cs"/>
              </a:rPr>
              <a:t> ESL (Computer-delivered and COMPANION forms) due to the absence of criterion/consequential validity evidence.  </a:t>
            </a:r>
            <a:r>
              <a:rPr lang="en-US" sz="1200" b="1" i="0" kern="1200" dirty="0" smtClean="0">
                <a:solidFill>
                  <a:schemeClr val="tx1"/>
                </a:solidFill>
                <a:effectLst/>
                <a:latin typeface="+mn-lt"/>
                <a:ea typeface="+mn-ea"/>
                <a:cs typeface="+mn-cs"/>
              </a:rPr>
              <a:t>Probationary approval</a:t>
            </a:r>
            <a:r>
              <a:rPr lang="en-US" sz="1200" b="0" i="0" kern="1200" dirty="0" smtClean="0">
                <a:solidFill>
                  <a:schemeClr val="tx1"/>
                </a:solidFill>
                <a:effectLst/>
                <a:latin typeface="+mn-lt"/>
                <a:ea typeface="+mn-ea"/>
                <a:cs typeface="+mn-cs"/>
              </a:rPr>
              <a:t> for ESL Reading Skills, ESL Sentence Meaning, and ESL Language Use (Computer-delivered and COMPANION forms) due to the need for criterion/consequential validity data to be collected from a sufficient number of community colleges with samples that meet CCC </a:t>
            </a:r>
            <a:r>
              <a:rPr lang="en-US" sz="1200" b="0" i="1" kern="1200" dirty="0" smtClean="0">
                <a:solidFill>
                  <a:schemeClr val="tx1"/>
                </a:solidFill>
                <a:effectLst/>
                <a:latin typeface="+mn-lt"/>
                <a:ea typeface="+mn-ea"/>
                <a:cs typeface="+mn-cs"/>
              </a:rPr>
              <a:t>Standards</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9</a:t>
            </a:fld>
            <a:endParaRPr lang="en-US"/>
          </a:p>
        </p:txBody>
      </p:sp>
    </p:spTree>
    <p:extLst>
      <p:ext uri="{BB962C8B-B14F-4D97-AF65-F5344CB8AC3E}">
        <p14:creationId xmlns:p14="http://schemas.microsoft.com/office/powerpoint/2010/main" val="10184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CASAS: </a:t>
            </a:r>
            <a:r>
              <a:rPr lang="en-US" sz="1200" b="1" i="0" kern="1200" dirty="0" smtClean="0">
                <a:solidFill>
                  <a:schemeClr val="tx1"/>
                </a:solidFill>
                <a:effectLst/>
                <a:latin typeface="+mn-lt"/>
                <a:ea typeface="+mn-ea"/>
                <a:cs typeface="+mn-cs"/>
              </a:rPr>
              <a:t>Probationary approval</a:t>
            </a:r>
            <a:r>
              <a:rPr lang="en-US" sz="1200" b="0" i="0" kern="1200" dirty="0" smtClean="0">
                <a:solidFill>
                  <a:schemeClr val="tx1"/>
                </a:solidFill>
                <a:effectLst/>
                <a:latin typeface="+mn-lt"/>
                <a:ea typeface="+mn-ea"/>
                <a:cs typeface="+mn-cs"/>
              </a:rPr>
              <a:t> for the 80R and 80L tests due to sampling methodology used for the consequential validity data collection and the need to collect data from a sufficient number of community colleges with samples that meet CCC </a:t>
            </a:r>
            <a:r>
              <a:rPr lang="en-US" sz="1200" b="0" i="1" kern="1200" dirty="0" smtClean="0">
                <a:solidFill>
                  <a:schemeClr val="tx1"/>
                </a:solidFill>
                <a:effectLst/>
                <a:latin typeface="+mn-lt"/>
                <a:ea typeface="+mn-ea"/>
                <a:cs typeface="+mn-cs"/>
              </a:rPr>
              <a:t>Standards</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CELSA: </a:t>
            </a:r>
            <a:r>
              <a:rPr lang="en-US" sz="1200" b="1" i="0" kern="1200" dirty="0" smtClean="0">
                <a:solidFill>
                  <a:schemeClr val="tx1"/>
                </a:solidFill>
                <a:effectLst/>
                <a:latin typeface="+mn-lt"/>
                <a:ea typeface="+mn-ea"/>
                <a:cs typeface="+mn-cs"/>
              </a:rPr>
              <a:t>Not approved</a:t>
            </a:r>
            <a:r>
              <a:rPr lang="en-US" sz="1200" b="0" i="0" kern="1200" dirty="0" smtClean="0">
                <a:solidFill>
                  <a:schemeClr val="tx1"/>
                </a:solidFill>
                <a:effectLst/>
                <a:latin typeface="+mn-lt"/>
                <a:ea typeface="+mn-ea"/>
                <a:cs typeface="+mn-cs"/>
              </a:rPr>
              <a:t> for CELSA paper-and-pencil and computer-delivered version due to the missing documentation for logical and empirical fairness reviews of the tests.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Accuplacer:</a:t>
            </a:r>
          </a:p>
          <a:p>
            <a:r>
              <a:rPr lang="en-US" sz="1200" b="1" i="0" kern="1200" dirty="0" smtClean="0">
                <a:solidFill>
                  <a:schemeClr val="tx1"/>
                </a:solidFill>
                <a:effectLst/>
                <a:latin typeface="+mn-lt"/>
                <a:ea typeface="+mn-ea"/>
                <a:cs typeface="+mn-cs"/>
              </a:rPr>
              <a:t>Not approved</a:t>
            </a:r>
            <a:r>
              <a:rPr lang="en-US" sz="1200" b="0" i="0" kern="1200" dirty="0" smtClean="0">
                <a:solidFill>
                  <a:schemeClr val="tx1"/>
                </a:solidFill>
                <a:effectLst/>
                <a:latin typeface="+mn-lt"/>
                <a:ea typeface="+mn-ea"/>
                <a:cs typeface="+mn-cs"/>
              </a:rPr>
              <a:t> for ESL Listening and </a:t>
            </a:r>
            <a:r>
              <a:rPr lang="en-US" sz="1200" b="0" i="0" kern="1200" dirty="0" err="1" smtClean="0">
                <a:solidFill>
                  <a:schemeClr val="tx1"/>
                </a:solidFill>
                <a:effectLst/>
                <a:latin typeface="+mn-lt"/>
                <a:ea typeface="+mn-ea"/>
                <a:cs typeface="+mn-cs"/>
              </a:rPr>
              <a:t>WritePlacer</a:t>
            </a:r>
            <a:r>
              <a:rPr lang="en-US" sz="1200" b="0" i="0" kern="1200" dirty="0" smtClean="0">
                <a:solidFill>
                  <a:schemeClr val="tx1"/>
                </a:solidFill>
                <a:effectLst/>
                <a:latin typeface="+mn-lt"/>
                <a:ea typeface="+mn-ea"/>
                <a:cs typeface="+mn-cs"/>
              </a:rPr>
              <a:t> ESL (Computer-delivered and COMPANION forms) due to the absence of criterion/consequential validity evidence.  </a:t>
            </a:r>
            <a:r>
              <a:rPr lang="en-US" sz="1200" b="1" i="0" kern="1200" dirty="0" smtClean="0">
                <a:solidFill>
                  <a:schemeClr val="tx1"/>
                </a:solidFill>
                <a:effectLst/>
                <a:latin typeface="+mn-lt"/>
                <a:ea typeface="+mn-ea"/>
                <a:cs typeface="+mn-cs"/>
              </a:rPr>
              <a:t>Probationary approval</a:t>
            </a:r>
            <a:r>
              <a:rPr lang="en-US" sz="1200" b="0" i="0" kern="1200" dirty="0" smtClean="0">
                <a:solidFill>
                  <a:schemeClr val="tx1"/>
                </a:solidFill>
                <a:effectLst/>
                <a:latin typeface="+mn-lt"/>
                <a:ea typeface="+mn-ea"/>
                <a:cs typeface="+mn-cs"/>
              </a:rPr>
              <a:t> for ESL Reading Skills, ESL Sentence Meaning, and ESL Language Use (Computer-delivered and COMPANION forms) due to the need for criterion/consequential validity data to be collected from a sufficient number of community colleges with samples that meet CCC </a:t>
            </a:r>
            <a:r>
              <a:rPr lang="en-US" sz="1200" b="0" i="1" kern="1200" dirty="0" smtClean="0">
                <a:solidFill>
                  <a:schemeClr val="tx1"/>
                </a:solidFill>
                <a:effectLst/>
                <a:latin typeface="+mn-lt"/>
                <a:ea typeface="+mn-ea"/>
                <a:cs typeface="+mn-cs"/>
              </a:rPr>
              <a:t>Standards</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10</a:t>
            </a:fld>
            <a:endParaRPr lang="en-US"/>
          </a:p>
        </p:txBody>
      </p:sp>
    </p:spTree>
    <p:extLst>
      <p:ext uri="{BB962C8B-B14F-4D97-AF65-F5344CB8AC3E}">
        <p14:creationId xmlns:p14="http://schemas.microsoft.com/office/powerpoint/2010/main" val="159346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747680"/>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959005" y="4747680"/>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a:stretch/>
        </p:blipFill>
        <p:spPr>
          <a:xfrm>
            <a:off x="425" y="0"/>
            <a:ext cx="12191150" cy="2284413"/>
          </a:xfrm>
          <a:prstGeom prst="rect">
            <a:avLst/>
          </a:prstGeom>
          <a:noFill/>
          <a:ln>
            <a:noFill/>
          </a:ln>
        </p:spPr>
      </p:pic>
      <p:pic>
        <p:nvPicPr>
          <p:cNvPr id="19" name="Google Shape;19;p4"/>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20" name="Google Shape;20;p4"/>
          <p:cNvSpPr txBox="1">
            <a:spLocks noGrp="1"/>
          </p:cNvSpPr>
          <p:nvPr>
            <p:ph type="title"/>
          </p:nvPr>
        </p:nvSpPr>
        <p:spPr>
          <a:xfrm>
            <a:off x="2682910" y="403412"/>
            <a:ext cx="8670888"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 name="Google Shape;22;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5" name="Google Shape;25;p5"/>
          <p:cNvPicPr preferRelativeResize="0"/>
          <p:nvPr/>
        </p:nvPicPr>
        <p:blipFill rotWithShape="1">
          <a:blip r:embed="rId3">
            <a:alphaModFix/>
          </a:blip>
          <a:srcRect/>
          <a:stretch/>
        </p:blipFill>
        <p:spPr>
          <a:xfrm>
            <a:off x="-7112" y="5463"/>
            <a:ext cx="820737" cy="6847074"/>
          </a:xfrm>
          <a:prstGeom prst="rect">
            <a:avLst/>
          </a:prstGeom>
          <a:noFill/>
          <a:ln>
            <a:noFill/>
          </a:ln>
          <a:effectLst>
            <a:outerShdw blurRad="190500" dist="50800" algn="ctr" rotWithShape="0">
              <a:srgbClr val="000000">
                <a:alpha val="40000"/>
              </a:srgbClr>
            </a:outerShdw>
          </a:effectLst>
        </p:spPr>
      </p:pic>
      <p:sp>
        <p:nvSpPr>
          <p:cNvPr id="26" name="Google Shape;26;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2" name="Google Shape;32;p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6"/>
          <p:cNvPicPr preferRelativeResize="0"/>
          <p:nvPr/>
        </p:nvPicPr>
        <p:blipFill rotWithShape="1">
          <a:blip r:embed="rId3">
            <a:alphaModFix/>
          </a:blip>
          <a:srcRect/>
          <a:stretch/>
        </p:blipFill>
        <p:spPr>
          <a:xfrm>
            <a:off x="-7112" y="5463"/>
            <a:ext cx="820737" cy="6847074"/>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8" name="Google Shape;38;p7"/>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D06E9A-B34F-4B71-A6B8-D8968C12E8E9}"/>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 xmlns:a16="http://schemas.microsoft.com/office/drawing/2014/main" id="{28FC7671-28B7-4084-B2EE-71698325CD1C}"/>
              </a:ext>
            </a:extLst>
          </p:cNvPr>
          <p:cNvSpPr>
            <a:spLocks noGrp="1"/>
          </p:cNvSpPr>
          <p:nvPr>
            <p:ph type="sldNum" sz="quarter" idx="10"/>
          </p:nvPr>
        </p:nvSpPr>
        <p:spPr/>
        <p:txBody>
          <a:bodyPr/>
          <a:lstStyle/>
          <a:p>
            <a:fld id="{C7A2AFC4-1B81-48B0-B80D-0FC964D8D33D}" type="slidenum">
              <a:rPr lang="en-US" smtClean="0"/>
              <a:t>‹#›</a:t>
            </a:fld>
            <a:endParaRPr lang="en-US"/>
          </a:p>
        </p:txBody>
      </p:sp>
    </p:spTree>
    <p:extLst>
      <p:ext uri="{BB962C8B-B14F-4D97-AF65-F5344CB8AC3E}">
        <p14:creationId xmlns:p14="http://schemas.microsoft.com/office/powerpoint/2010/main" val="10827061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xmlns=""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xmlns=""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1343601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703B7E"/>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asccc.org/sites/default/files/ASCCC_Optimizing_Student_Success_white-ppr_2020_v1.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asccc.org/sites/default/files/ASCCC_Optimizing_Student_Success_white-ppr_2020_v1.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3cmediasolutions.org/services/CCC-Board-of-Governors/archive/July2021" TargetMode="External"/><Relationship Id="rId4" Type="http://schemas.openxmlformats.org/officeDocument/2006/relationships/hyperlink" Target="https://www.cccco.edu/About-Us/Chancellors-Office/Divisions/Educational-Services-and-Support/transfer-level-dashboard" TargetMode="External"/><Relationship Id="rId5" Type="http://schemas.openxmlformats.org/officeDocument/2006/relationships/hyperlink" Target="https://www.youtube.com/watch?v=hbr2Hz2CEUI" TargetMode="External"/><Relationship Id="rId6" Type="http://schemas.openxmlformats.org/officeDocument/2006/relationships/hyperlink" Target="https://www.youtube.com/watch?v=aP3c2opBxwc" TargetMode="External"/><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hyperlink" Target="https://edpolicyinca.org/publications/english-learners-pathways-californias-community-colleges-under-ab-705" TargetMode="External"/><Relationship Id="rId4" Type="http://schemas.openxmlformats.org/officeDocument/2006/relationships/hyperlink" Target="https://rpgroup.org/Portals/0/Documents/Projects/MultipleMeasures/AB705_Workshops/Transition_in_Math_from_High_School_to_Community_College_Before_and_After_AB_705_Final_January2022.pdf?ver=2022-01-27-073320-377"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https://rpgroup.org/Portals/0/Documents/Projects/MultipleMeasures/AB705_Workshops/Assessment_Measures_for_English_as_a_Second_Language_Students_in_College_Feb2021.pdf?ver=2021-03-26-084632-350" TargetMode="External"/><Relationship Id="rId9"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hyperlink" Target="https://www.ppic.org/publication/a-new-era-of-student-access-at-californias-community-colleges/" TargetMode="External"/><Relationship Id="rId4" Type="http://schemas.openxmlformats.org/officeDocument/2006/relationships/hyperlink" Target="https://accelerationproject.org/Publications/ctl/ArticleView/mid/654/articleId/127/Still-Getting-There-How-Californias-AB-705-Is-and-is-not-Transforming-Community-College-Remediation-and-What-Needs-to-Come-Next" TargetMode="External"/><Relationship Id="rId5" Type="http://schemas.openxmlformats.org/officeDocument/2006/relationships/hyperlink" Target="https://rpgroup.org/Portals/0/Documents/Projects/MultipleMeasures/AB705_Workshops/AccessEnrollmentSuccess_RPGroup_Final2020-1.pdf?ver=2021-01-06-082534-290" TargetMode="External"/><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qB7DZn72ID9a40JgOgvYnMRgZ-VJJfhEoA48xixcUCg/edit?usp=sharing" TargetMode="External"/><Relationship Id="rId4" Type="http://schemas.openxmlformats.org/officeDocument/2006/relationships/hyperlink" Target="https://rpgroup.org/Portals/0/Documents/Projects/MultipleMeasures/AB705_Workshops/MaximizingMathThroughputOfStudentsWhoDidNotCompleteAlgebra2InHighSchool-final-August2021.pdf?ver=2021-09-17-105800-293" TargetMode="External"/><Relationship Id="rId5" Type="http://schemas.openxmlformats.org/officeDocument/2006/relationships/hyperlink" Target="https://rpgroup.org/Portals/0/Documents/Projects/MultipleMeasures/AB705_Workshops/AccessEnrollmentSuccess_RPGroup_Final2020-1.pdf?ver=2021-04-28-082835-143" TargetMode="External"/><Relationship Id="rId6" Type="http://schemas.openxmlformats.org/officeDocument/2006/relationships/hyperlink" Target="https://rpgroup.org/Portals/0/Documents/Projects/MultipleMeasures/AB705_Workshops/Maximizing-English-Language-Learners-Completion_September2020.pdf?ver=2021-05-29-104508-203" TargetMode="External"/><Relationship Id="rId7" Type="http://schemas.openxmlformats.org/officeDocument/2006/relationships/hyperlink" Target="https://rpgroup.org/Portals/0/Documents/Projects/MultipleMeasures/AB705_Workshops/Maximizing-English-Language-Learners-Completion_Infographic_September2020.pdf?ver=2020-09-25-144657-863" TargetMode="External"/><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hyperlink" Target="https://rpgroup.org/Portals/0/Documents/Projects/MultipleMeasures/AB705_Workshops/Emerging_Practices_In_ESL_Guided_Self-Placement_final_January2022.pdf?ver=2022-02-07-073703-083" TargetMode="External"/><Relationship Id="rId4" Type="http://schemas.openxmlformats.org/officeDocument/2006/relationships/hyperlink" Target="NULL" TargetMode="External"/><Relationship Id="rId5" Type="http://schemas.openxmlformats.org/officeDocument/2006/relationships/hyperlink" Target="https://rpgroup.org/Portals/0/Documents/Projects/MultipleMeasures/AB705_Workshops/ESL_Innovations_San_Mateo_Word_Jam_final_November2021.pdf?ver=2021-11-17-130652-420" TargetMode="External"/><Relationship Id="rId6" Type="http://schemas.openxmlformats.org/officeDocument/2006/relationships/hyperlink" Target="https://rpgroup.org/Portals/0/Documents/Projects/MultipleMeasures/AB705_Workshops/ESL_Innovations_Cypress_Course_Transferability_final_November2021.pdf?ver=2021-11-17-130646-900" TargetMode="External"/><Relationship Id="rId7" Type="http://schemas.openxmlformats.org/officeDocument/2006/relationships/hyperlink" Target="https://rpgroup.org/Portals/0/Documents/Projects/MultipleMeasures/AB705_Workshops/ESL_Innovations_Cypress_ESL_Milestone_Certificates_final_November2021.pdf?ver=2021-11-17-130643-373"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transfer-level-dashboard" TargetMode="External"/><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958850" y="4344000"/>
            <a:ext cx="10433100" cy="2193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None/>
            </a:pPr>
            <a:r>
              <a:rPr lang="en-US"/>
              <a:t>AB705/AB1705 Equitable Placement</a:t>
            </a:r>
            <a:endParaRPr/>
          </a:p>
          <a:p>
            <a:pPr marL="0" lvl="0" indent="0" algn="ctr" rtl="0">
              <a:lnSpc>
                <a:spcPct val="100000"/>
              </a:lnSpc>
              <a:spcBef>
                <a:spcPts val="0"/>
              </a:spcBef>
              <a:spcAft>
                <a:spcPts val="0"/>
              </a:spcAft>
              <a:buNone/>
            </a:pPr>
            <a:r>
              <a:rPr lang="en-US" sz="2400"/>
              <a:t>Aisha Lowe, CCCCO Vice Chancellor</a:t>
            </a:r>
            <a:endParaRPr sz="2400"/>
          </a:p>
          <a:p>
            <a:pPr marL="0" lvl="0" indent="0" algn="ctr" rtl="0">
              <a:lnSpc>
                <a:spcPct val="100000"/>
              </a:lnSpc>
              <a:spcBef>
                <a:spcPts val="0"/>
              </a:spcBef>
              <a:spcAft>
                <a:spcPts val="0"/>
              </a:spcAft>
              <a:buNone/>
            </a:pPr>
            <a:r>
              <a:rPr lang="en-US" sz="2400"/>
              <a:t>Cheryl Aschenbach, ASCCC Vice President</a:t>
            </a:r>
            <a:endParaRPr sz="2400"/>
          </a:p>
          <a:p>
            <a:pPr marL="0" lvl="0" indent="0" algn="ctr" rtl="0">
              <a:lnSpc>
                <a:spcPct val="100000"/>
              </a:lnSpc>
              <a:spcBef>
                <a:spcPts val="0"/>
              </a:spcBef>
              <a:spcAft>
                <a:spcPts val="0"/>
              </a:spcAft>
              <a:buNone/>
            </a:pPr>
            <a:r>
              <a:rPr lang="en-US" sz="2400"/>
              <a:t>Craig Rutan, ASCCC Data &amp; Research Committee Chair</a:t>
            </a:r>
            <a:endParaRPr sz="2400"/>
          </a:p>
          <a:p>
            <a:pPr marL="0" lvl="0" indent="0" algn="ctr" rtl="0">
              <a:lnSpc>
                <a:spcPct val="100000"/>
              </a:lnSpc>
              <a:spcBef>
                <a:spcPts val="0"/>
              </a:spcBef>
              <a:spcAft>
                <a:spcPts val="0"/>
              </a:spcAft>
              <a:buNone/>
            </a:pPr>
            <a:r>
              <a:rPr lang="en-US" sz="2400"/>
              <a:t>Jeff Waller, ASCCC Curriculum Committee</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p:txBody>
          <a:bodyPr>
            <a:normAutofit/>
          </a:bodyPr>
          <a:lstStyle/>
          <a:p>
            <a:r>
              <a:rPr lang="en-US" sz="4000" b="1" dirty="0" smtClean="0"/>
              <a:t>What We Know</a:t>
            </a:r>
            <a:endParaRPr lang="en-US" sz="40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type="body" idx="1"/>
          </p:nvPr>
        </p:nvSpPr>
        <p:spPr/>
        <p:txBody>
          <a:bodyPr>
            <a:noAutofit/>
          </a:bodyPr>
          <a:lstStyle/>
          <a:p>
            <a:pPr marL="0" indent="0">
              <a:buNone/>
            </a:pPr>
            <a:r>
              <a:rPr lang="en-US" dirty="0" smtClean="0"/>
              <a:t>The Improvement Plans have not illuminated evidence to the contrary</a:t>
            </a:r>
          </a:p>
          <a:p>
            <a:pPr marL="0" indent="0">
              <a:buNone/>
            </a:pPr>
            <a:endParaRPr lang="en-US" i="1" dirty="0" smtClean="0"/>
          </a:p>
          <a:p>
            <a:pPr marL="0" indent="0">
              <a:buNone/>
            </a:pPr>
            <a:r>
              <a:rPr lang="en-US" i="1" dirty="0" smtClean="0"/>
              <a:t>Table </a:t>
            </a:r>
            <a:r>
              <a:rPr lang="en-US" i="1" dirty="0"/>
              <a:t>1. Number of Colleges that Selected Each Option</a:t>
            </a:r>
            <a:endParaRPr lang="en-US" dirty="0"/>
          </a:p>
        </p:txBody>
      </p:sp>
      <p:sp>
        <p:nvSpPr>
          <p:cNvPr id="5" name="TextBox 4"/>
          <p:cNvSpPr txBox="1"/>
          <p:nvPr/>
        </p:nvSpPr>
        <p:spPr>
          <a:xfrm>
            <a:off x="4180426" y="5998972"/>
            <a:ext cx="5038219" cy="369332"/>
          </a:xfrm>
          <a:prstGeom prst="rect">
            <a:avLst/>
          </a:prstGeom>
          <a:noFill/>
        </p:spPr>
        <p:txBody>
          <a:bodyPr wrap="square" rtlCol="0">
            <a:spAutoFit/>
          </a:bodyPr>
          <a:lstStyle/>
          <a:p>
            <a:r>
              <a:rPr lang="en-US" dirty="0" smtClean="0"/>
              <a:t>Research briefs on these topics are forthcoming.</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61114484"/>
              </p:ext>
            </p:extLst>
          </p:nvPr>
        </p:nvGraphicFramePr>
        <p:xfrm>
          <a:off x="1052890" y="3500370"/>
          <a:ext cx="7831932" cy="2042160"/>
        </p:xfrm>
        <a:graphic>
          <a:graphicData uri="http://schemas.openxmlformats.org/drawingml/2006/table">
            <a:tbl>
              <a:tblPr/>
              <a:tblGrid>
                <a:gridCol w="6247946">
                  <a:extLst>
                    <a:ext uri="{9D8B030D-6E8A-4147-A177-3AD203B41FA5}">
                      <a16:colId xmlns="" xmlns:a16="http://schemas.microsoft.com/office/drawing/2014/main" val="730664172"/>
                    </a:ext>
                  </a:extLst>
                </a:gridCol>
                <a:gridCol w="854849">
                  <a:extLst>
                    <a:ext uri="{9D8B030D-6E8A-4147-A177-3AD203B41FA5}">
                      <a16:colId xmlns="" xmlns:a16="http://schemas.microsoft.com/office/drawing/2014/main" val="1868447481"/>
                    </a:ext>
                  </a:extLst>
                </a:gridCol>
                <a:gridCol w="729137">
                  <a:extLst>
                    <a:ext uri="{9D8B030D-6E8A-4147-A177-3AD203B41FA5}">
                      <a16:colId xmlns="" xmlns:a16="http://schemas.microsoft.com/office/drawing/2014/main" val="428512556"/>
                    </a:ext>
                  </a:extLst>
                </a:gridCol>
              </a:tblGrid>
              <a:tr h="256908">
                <a:tc>
                  <a:txBody>
                    <a:bodyPr/>
                    <a:lstStyle/>
                    <a:p>
                      <a:pPr algn="ctr" rtl="0" fontAlgn="t">
                        <a:spcBef>
                          <a:spcPts val="0"/>
                        </a:spcBef>
                        <a:spcAft>
                          <a:spcPts val="0"/>
                        </a:spcAft>
                      </a:pPr>
                      <a:r>
                        <a:rPr lang="en-US" sz="1400" b="1" i="0" u="none" strike="noStrike">
                          <a:solidFill>
                            <a:srgbClr val="000000"/>
                          </a:solidFill>
                          <a:effectLst/>
                          <a:latin typeface="Open Sans"/>
                        </a:rPr>
                        <a:t>Option</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a:solidFill>
                            <a:srgbClr val="000000"/>
                          </a:solidFill>
                          <a:effectLst/>
                          <a:latin typeface="Open Sans"/>
                        </a:rPr>
                        <a:t>Count</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a:solidFill>
                            <a:srgbClr val="000000"/>
                          </a:solidFill>
                          <a:effectLst/>
                          <a:latin typeface="Open Sans"/>
                        </a:rPr>
                        <a:t>%</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1918157"/>
                  </a:ext>
                </a:extLst>
              </a:tr>
              <a:tr h="0">
                <a:tc>
                  <a:txBody>
                    <a:bodyPr/>
                    <a:lstStyle/>
                    <a:p>
                      <a:pPr rtl="0" fontAlgn="t">
                        <a:spcBef>
                          <a:spcPts val="0"/>
                        </a:spcBef>
                        <a:spcAft>
                          <a:spcPts val="0"/>
                        </a:spcAft>
                      </a:pPr>
                      <a:r>
                        <a:rPr lang="en-US" sz="1400" b="0" i="0" u="none" strike="noStrike">
                          <a:solidFill>
                            <a:srgbClr val="000000"/>
                          </a:solidFill>
                          <a:effectLst/>
                          <a:latin typeface="Open Sans"/>
                        </a:rPr>
                        <a:t>Option 1: no pre-transfer-level enrollments in Fall 2021</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6</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5%</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4154450"/>
                  </a:ext>
                </a:extLst>
              </a:tr>
              <a:tr h="0">
                <a:tc>
                  <a:txBody>
                    <a:bodyPr/>
                    <a:lstStyle/>
                    <a:p>
                      <a:pPr rtl="0" fontAlgn="t">
                        <a:spcBef>
                          <a:spcPts val="0"/>
                        </a:spcBef>
                        <a:spcAft>
                          <a:spcPts val="0"/>
                        </a:spcAft>
                      </a:pPr>
                      <a:r>
                        <a:rPr lang="en-US" sz="1400" b="0" i="0" u="none" strike="noStrike">
                          <a:solidFill>
                            <a:srgbClr val="000000"/>
                          </a:solidFill>
                          <a:effectLst/>
                          <a:latin typeface="Open Sans"/>
                        </a:rPr>
                        <a:t>Option 2: no pre-transfer level enrollments in Fall 2022</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62</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54%</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32320770"/>
                  </a:ext>
                </a:extLst>
              </a:tr>
              <a:tr h="0">
                <a:tc>
                  <a:txBody>
                    <a:bodyPr/>
                    <a:lstStyle/>
                    <a:p>
                      <a:pPr rtl="0" fontAlgn="t">
                        <a:spcBef>
                          <a:spcPts val="0"/>
                        </a:spcBef>
                        <a:spcAft>
                          <a:spcPts val="0"/>
                        </a:spcAft>
                      </a:pPr>
                      <a:r>
                        <a:rPr lang="en-US" sz="1400" b="0" i="0" u="none" strike="noStrike" dirty="0">
                          <a:solidFill>
                            <a:srgbClr val="000000"/>
                          </a:solidFill>
                          <a:effectLst/>
                          <a:latin typeface="Open Sans"/>
                        </a:rPr>
                        <a:t>Option 3: some pre-transfer level/college-level enrollments in Fall 2022 </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46</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40%</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13235727"/>
                  </a:ext>
                </a:extLst>
              </a:tr>
              <a:tr h="199758">
                <a:tc>
                  <a:txBody>
                    <a:bodyPr/>
                    <a:lstStyle/>
                    <a:p>
                      <a:pPr rtl="0" fontAlgn="t">
                        <a:spcBef>
                          <a:spcPts val="0"/>
                        </a:spcBef>
                        <a:spcAft>
                          <a:spcPts val="0"/>
                        </a:spcAft>
                      </a:pPr>
                      <a:r>
                        <a:rPr lang="en-US" sz="1400" b="0" i="0" u="none" strike="noStrike">
                          <a:solidFill>
                            <a:srgbClr val="000000"/>
                          </a:solidFill>
                          <a:effectLst/>
                          <a:latin typeface="Open Sans"/>
                        </a:rPr>
                        <a:t>No Submission/Template not in format requested</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3</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1%</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86256280"/>
                  </a:ext>
                </a:extLst>
              </a:tr>
              <a:tr h="0">
                <a:tc>
                  <a:txBody>
                    <a:bodyPr/>
                    <a:lstStyle/>
                    <a:p>
                      <a:pPr rtl="0" fontAlgn="t">
                        <a:spcBef>
                          <a:spcPts val="0"/>
                        </a:spcBef>
                        <a:spcAft>
                          <a:spcPts val="0"/>
                        </a:spcAft>
                      </a:pPr>
                      <a:r>
                        <a:rPr lang="en-US" sz="1400" b="0" i="0" u="none" strike="noStrike">
                          <a:solidFill>
                            <a:srgbClr val="000000"/>
                          </a:solidFill>
                          <a:effectLst/>
                          <a:latin typeface="Open Sans"/>
                        </a:rPr>
                        <a:t>Total</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Open Sans"/>
                        </a:rPr>
                        <a:t>115</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rgbClr val="000000"/>
                          </a:solidFill>
                          <a:effectLst/>
                          <a:latin typeface="Open Sans"/>
                        </a:rPr>
                        <a:t>100%</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2119024"/>
                  </a:ext>
                </a:extLst>
              </a:tr>
            </a:tbl>
          </a:graphicData>
        </a:graphic>
      </p:graphicFrame>
      <p:sp>
        <p:nvSpPr>
          <p:cNvPr id="8" name="Rectangle 2"/>
          <p:cNvSpPr>
            <a:spLocks noChangeArrowheads="1"/>
          </p:cNvSpPr>
          <p:nvPr/>
        </p:nvSpPr>
        <p:spPr bwMode="auto">
          <a:xfrm>
            <a:off x="939800" y="3267760"/>
            <a:ext cx="208576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9053747" y="2540758"/>
            <a:ext cx="2924175" cy="3046988"/>
          </a:xfrm>
          <a:prstGeom prst="rect">
            <a:avLst/>
          </a:prstGeom>
          <a:noFill/>
        </p:spPr>
        <p:txBody>
          <a:bodyPr wrap="square" rtlCol="0">
            <a:spAutoFit/>
          </a:bodyPr>
          <a:lstStyle/>
          <a:p>
            <a:r>
              <a:rPr lang="en-US" sz="2400" dirty="0" smtClean="0"/>
              <a:t>Only eight colleges </a:t>
            </a:r>
            <a:r>
              <a:rPr lang="en-US" sz="2400" b="1" i="1" dirty="0" smtClean="0"/>
              <a:t>might</a:t>
            </a:r>
            <a:r>
              <a:rPr lang="en-US" sz="2400" dirty="0" smtClean="0"/>
              <a:t> be maximizing throughput for a small and very specific set of students (additional data is needed to determine validity).</a:t>
            </a:r>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824" y="6238284"/>
            <a:ext cx="2326053" cy="619715"/>
          </a:xfrm>
          <a:prstGeom prst="rect">
            <a:avLst/>
          </a:prstGeom>
        </p:spPr>
      </p:pic>
    </p:spTree>
    <p:extLst>
      <p:ext uri="{BB962C8B-B14F-4D97-AF65-F5344CB8AC3E}">
        <p14:creationId xmlns:p14="http://schemas.microsoft.com/office/powerpoint/2010/main" val="112092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p:txBody>
          <a:bodyPr>
            <a:normAutofit/>
          </a:bodyPr>
          <a:lstStyle/>
          <a:p>
            <a:r>
              <a:rPr lang="en-US" sz="4000" b="1" dirty="0" smtClean="0"/>
              <a:t>AB 1705 brings clarity</a:t>
            </a:r>
            <a:endParaRPr lang="en-US" sz="40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type="body" idx="1"/>
          </p:nvPr>
        </p:nvSpPr>
        <p:spPr/>
        <p:txBody>
          <a:bodyPr numCol="2">
            <a:noAutofit/>
          </a:bodyPr>
          <a:lstStyle/>
          <a:p>
            <a:r>
              <a:rPr lang="en-US" dirty="0" smtClean="0"/>
              <a:t>AB 1705 clarifies vague or confusing aspects of AB 705</a:t>
            </a:r>
          </a:p>
          <a:p>
            <a:r>
              <a:rPr lang="en-US" dirty="0" smtClean="0"/>
              <a:t>The goals and standards of proof remain the same</a:t>
            </a:r>
          </a:p>
          <a:p>
            <a:r>
              <a:rPr lang="en-US" dirty="0" smtClean="0"/>
              <a:t>Important loopholes are closed</a:t>
            </a:r>
          </a:p>
          <a:p>
            <a:endParaRPr lang="en-US" dirty="0" smtClean="0"/>
          </a:p>
          <a:p>
            <a:endParaRPr lang="en-US" dirty="0"/>
          </a:p>
          <a:p>
            <a:endParaRPr lang="en-US" dirty="0" smtClean="0"/>
          </a:p>
          <a:p>
            <a:endParaRPr lang="en-US" dirty="0"/>
          </a:p>
          <a:p>
            <a:r>
              <a:rPr lang="en-US" dirty="0" smtClean="0"/>
              <a:t>Allowances for BTL course work are made clear:</a:t>
            </a:r>
          </a:p>
          <a:p>
            <a:pPr lvl="1"/>
            <a:r>
              <a:rPr lang="en-US" dirty="0" smtClean="0"/>
              <a:t>Non U.S. high school graduates</a:t>
            </a:r>
          </a:p>
          <a:p>
            <a:pPr lvl="1"/>
            <a:r>
              <a:rPr lang="en-US" dirty="0" smtClean="0"/>
              <a:t>Certain certificate programs</a:t>
            </a:r>
          </a:p>
          <a:p>
            <a:pPr lvl="1"/>
            <a:r>
              <a:rPr lang="en-US" dirty="0" smtClean="0"/>
              <a:t>Noncredit ESL</a:t>
            </a:r>
          </a:p>
          <a:p>
            <a:pPr lvl="1"/>
            <a:r>
              <a:rPr lang="en-US" dirty="0" smtClean="0"/>
              <a:t>Students with disabilities</a:t>
            </a:r>
          </a:p>
          <a:p>
            <a:pPr lvl="1"/>
            <a:r>
              <a:rPr lang="en-US" dirty="0" smtClean="0"/>
              <a:t>Adult education</a:t>
            </a:r>
          </a:p>
          <a:p>
            <a:pPr lvl="1"/>
            <a:r>
              <a:rPr lang="en-US" dirty="0" smtClean="0"/>
              <a:t>Dual enrollment</a:t>
            </a:r>
          </a:p>
          <a:p>
            <a:pPr lvl="1"/>
            <a:r>
              <a:rPr lang="en-US" dirty="0" smtClean="0"/>
              <a:t>CTE</a:t>
            </a:r>
          </a:p>
          <a:p>
            <a:pPr lvl="1"/>
            <a:r>
              <a:rPr lang="en-US" dirty="0" smtClean="0"/>
              <a:t>Where there is evidence of benefit to students</a:t>
            </a:r>
            <a:endParaRPr lang="en-US" dirty="0"/>
          </a:p>
        </p:txBody>
      </p:sp>
      <p:sp>
        <p:nvSpPr>
          <p:cNvPr id="5" name="TextBox 4"/>
          <p:cNvSpPr txBox="1"/>
          <p:nvPr/>
        </p:nvSpPr>
        <p:spPr>
          <a:xfrm>
            <a:off x="4127672" y="6217920"/>
            <a:ext cx="5038219" cy="369332"/>
          </a:xfrm>
          <a:prstGeom prst="rect">
            <a:avLst/>
          </a:prstGeom>
          <a:noFill/>
        </p:spPr>
        <p:txBody>
          <a:bodyPr wrap="square" rtlCol="0">
            <a:spAutoFit/>
          </a:bodyPr>
          <a:lstStyle/>
          <a:p>
            <a:r>
              <a:rPr lang="en-US" dirty="0" smtClean="0"/>
              <a:t>See the detailed Assembly and Senate analyses.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824" y="6238284"/>
            <a:ext cx="2326053" cy="619715"/>
          </a:xfrm>
          <a:prstGeom prst="rect">
            <a:avLst/>
          </a:prstGeom>
        </p:spPr>
      </p:pic>
    </p:spTree>
    <p:extLst>
      <p:ext uri="{BB962C8B-B14F-4D97-AF65-F5344CB8AC3E}">
        <p14:creationId xmlns:p14="http://schemas.microsoft.com/office/powerpoint/2010/main" val="74257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p:txBody>
          <a:bodyPr>
            <a:normAutofit/>
          </a:bodyPr>
          <a:lstStyle/>
          <a:p>
            <a:r>
              <a:rPr lang="en-US" sz="4000" b="1" dirty="0" smtClean="0"/>
              <a:t>From Compliance to Continuous Improvement</a:t>
            </a:r>
            <a:endParaRPr lang="en-US" sz="40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78883567"/>
              </p:ext>
            </p:extLst>
          </p:nvPr>
        </p:nvGraphicFramePr>
        <p:xfrm>
          <a:off x="1125416" y="1722315"/>
          <a:ext cx="10515600" cy="365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2570" y="5626358"/>
            <a:ext cx="10515600" cy="461665"/>
          </a:xfrm>
          <a:prstGeom prst="rect">
            <a:avLst/>
          </a:prstGeom>
          <a:noFill/>
        </p:spPr>
        <p:txBody>
          <a:bodyPr wrap="square" rtlCol="0">
            <a:spAutoFit/>
          </a:bodyPr>
          <a:lstStyle/>
          <a:p>
            <a:pPr algn="ctr"/>
            <a:r>
              <a:rPr lang="en-US" sz="2400" dirty="0" smtClean="0"/>
              <a:t>Let’s work together so that all students and colleges can be successful.</a:t>
            </a:r>
            <a:endParaRPr lang="en-US" sz="2400" dirty="0"/>
          </a:p>
        </p:txBody>
      </p:sp>
      <p:sp>
        <p:nvSpPr>
          <p:cNvPr id="6" name="TextBox 5"/>
          <p:cNvSpPr txBox="1"/>
          <p:nvPr/>
        </p:nvSpPr>
        <p:spPr>
          <a:xfrm>
            <a:off x="4180426" y="6253034"/>
            <a:ext cx="5038219" cy="369332"/>
          </a:xfrm>
          <a:prstGeom prst="rect">
            <a:avLst/>
          </a:prstGeom>
          <a:noFill/>
        </p:spPr>
        <p:txBody>
          <a:bodyPr wrap="square" rtlCol="0">
            <a:spAutoFit/>
          </a:bodyPr>
          <a:lstStyle/>
          <a:p>
            <a:pPr algn="ctr"/>
            <a:r>
              <a:rPr lang="en-US" dirty="0" smtClean="0"/>
              <a:t>See appendix for research sources.</a:t>
            </a:r>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824" y="6238284"/>
            <a:ext cx="2326053" cy="619715"/>
          </a:xfrm>
          <a:prstGeom prst="rect">
            <a:avLst/>
          </a:prstGeom>
        </p:spPr>
      </p:pic>
    </p:spTree>
    <p:extLst>
      <p:ext uri="{BB962C8B-B14F-4D97-AF65-F5344CB8AC3E}">
        <p14:creationId xmlns:p14="http://schemas.microsoft.com/office/powerpoint/2010/main" val="1810557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prstGeom prst="rect">
            <a:avLst/>
          </a:prstGeom>
        </p:spPr>
        <p:txBody>
          <a:bodyPr spcFirstLastPara="1" wrap="square" lIns="91425" tIns="45700" rIns="91425" bIns="45700" anchor="b" anchorCtr="0">
            <a:normAutofit fontScale="90000"/>
          </a:bodyPr>
          <a:lstStyle/>
          <a:p>
            <a:pPr algn="l"/>
            <a:r>
              <a:rPr lang="en-US" dirty="0"/>
              <a:t>ASCCC </a:t>
            </a:r>
            <a:r>
              <a:rPr lang="en-US" dirty="0" smtClean="0"/>
              <a:t>2020 Paper</a:t>
            </a:r>
            <a:br>
              <a:rPr lang="en-US" dirty="0" smtClean="0"/>
            </a:br>
            <a:r>
              <a:rPr lang="en-US" sz="4000" u="sng" dirty="0">
                <a:solidFill>
                  <a:schemeClr val="bg1"/>
                </a:solidFill>
                <a:hlinkClick r:id="rId3"/>
              </a:rPr>
              <a:t>Optimizing Student Success: A Report on Placement in English and Mathematics </a:t>
            </a:r>
            <a:r>
              <a:rPr lang="en-US" sz="4000" u="sng" dirty="0" smtClean="0">
                <a:solidFill>
                  <a:schemeClr val="bg1"/>
                </a:solidFill>
                <a:hlinkClick r:id="rId3"/>
              </a:rPr>
              <a:t>Pathways</a:t>
            </a:r>
            <a:endParaRPr sz="4000" dirty="0">
              <a:solidFill>
                <a:schemeClr val="bg1"/>
              </a:solidFill>
            </a:endParaRPr>
          </a:p>
        </p:txBody>
      </p:sp>
      <p:sp>
        <p:nvSpPr>
          <p:cNvPr id="75" name="Google Shape;75;p12"/>
          <p:cNvSpPr txBox="1">
            <a:spLocks noGrp="1"/>
          </p:cNvSpPr>
          <p:nvPr>
            <p:ph type="sldNum" idx="4294967295"/>
          </p:nvPr>
        </p:nvSpPr>
        <p:spPr>
          <a:xfrm>
            <a:off x="11276013" y="6356350"/>
            <a:ext cx="915987" cy="365125"/>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tx1"/>
                </a:solidFill>
              </a:rPr>
              <a:t>ASCCC Paper: Optimizing Student Success (Sept. 2020)</a:t>
            </a:r>
            <a:endParaRPr dirty="0">
              <a:solidFill>
                <a:schemeClr val="tx1"/>
              </a:solidFill>
            </a:endParaRPr>
          </a:p>
        </p:txBody>
      </p:sp>
      <p:sp>
        <p:nvSpPr>
          <p:cNvPr id="86" name="Google Shape;86;p18"/>
          <p:cNvSpPr txBox="1">
            <a:spLocks noGrp="1"/>
          </p:cNvSpPr>
          <p:nvPr>
            <p:ph sz="half" idx="1"/>
          </p:nvPr>
        </p:nvSpPr>
        <p:spPr>
          <a:xfrm>
            <a:off x="1277650" y="1798319"/>
            <a:ext cx="10058400" cy="4919003"/>
          </a:xfrm>
          <a:prstGeom prst="rect">
            <a:avLst/>
          </a:prstGeom>
        </p:spPr>
        <p:txBody>
          <a:bodyPr spcFirstLastPara="1" vert="horz" wrap="square" lIns="121900" tIns="121900" rIns="121900" bIns="121900" numCol="1" anchor="t" anchorCtr="0" compatLnSpc="1">
            <a:prstTxWarp prst="textNoShape">
              <a:avLst/>
            </a:prstTxWarp>
            <a:normAutofit fontScale="55000" lnSpcReduction="20000"/>
          </a:bodyPr>
          <a:lstStyle/>
          <a:p>
            <a:pPr marL="0" indent="0">
              <a:spcBef>
                <a:spcPts val="1333"/>
              </a:spcBef>
              <a:buNone/>
            </a:pPr>
            <a:r>
              <a:rPr lang="en" sz="5100" dirty="0">
                <a:solidFill>
                  <a:schemeClr val="accent6"/>
                </a:solidFill>
              </a:rPr>
              <a:t>Successes and observations on AB 705 implementation</a:t>
            </a:r>
            <a:endParaRPr lang="en-US" sz="5100" dirty="0">
              <a:solidFill>
                <a:schemeClr val="accent6"/>
              </a:solidFill>
            </a:endParaRPr>
          </a:p>
          <a:p>
            <a:pPr>
              <a:spcBef>
                <a:spcPts val="1333"/>
              </a:spcBef>
            </a:pPr>
            <a:r>
              <a:rPr lang="en" sz="4400" dirty="0">
                <a:solidFill>
                  <a:schemeClr val="accent6"/>
                </a:solidFill>
              </a:rPr>
              <a:t>Within short timeline, colleges have innovated instructional methods, developed new curricular support &amp; new pathways</a:t>
            </a:r>
            <a:endParaRPr sz="4400" dirty="0">
              <a:solidFill>
                <a:schemeClr val="accent6"/>
              </a:solidFill>
            </a:endParaRPr>
          </a:p>
          <a:p>
            <a:pPr marL="0" indent="0">
              <a:spcBef>
                <a:spcPts val="1600"/>
              </a:spcBef>
              <a:buNone/>
            </a:pPr>
            <a:r>
              <a:rPr lang="en" sz="5100" dirty="0">
                <a:solidFill>
                  <a:schemeClr val="accent6"/>
                </a:solidFill>
              </a:rPr>
              <a:t>Colleges have reported</a:t>
            </a:r>
            <a:endParaRPr lang="en-US" sz="5100" dirty="0">
              <a:solidFill>
                <a:schemeClr val="accent6"/>
              </a:solidFill>
            </a:endParaRPr>
          </a:p>
          <a:p>
            <a:pPr>
              <a:spcBef>
                <a:spcPts val="1600"/>
              </a:spcBef>
            </a:pPr>
            <a:r>
              <a:rPr lang="en" sz="4400" dirty="0">
                <a:solidFill>
                  <a:schemeClr val="accent6"/>
                </a:solidFill>
              </a:rPr>
              <a:t>Increase in the number of students placed into and enrolling in transfer-level English and mathematics</a:t>
            </a:r>
            <a:endParaRPr lang="en-US" sz="4400" dirty="0">
              <a:solidFill>
                <a:schemeClr val="accent6"/>
              </a:solidFill>
            </a:endParaRPr>
          </a:p>
          <a:p>
            <a:pPr>
              <a:spcBef>
                <a:spcPts val="1600"/>
              </a:spcBef>
            </a:pPr>
            <a:r>
              <a:rPr lang="en" sz="4400" dirty="0">
                <a:solidFill>
                  <a:schemeClr val="accent6"/>
                </a:solidFill>
              </a:rPr>
              <a:t>Increase in overall number of students succeeding in transfer-level English and mathematics</a:t>
            </a:r>
            <a:endParaRPr sz="4400" dirty="0">
              <a:solidFill>
                <a:schemeClr val="accent6"/>
              </a:solidFill>
            </a:endParaRPr>
          </a:p>
          <a:p>
            <a:pPr marL="0" indent="0">
              <a:buNone/>
            </a:pPr>
            <a:endParaRPr dirty="0"/>
          </a:p>
          <a:p>
            <a:pPr marL="0" indent="0">
              <a:spcBef>
                <a:spcPts val="1600"/>
              </a:spcBef>
              <a:buNone/>
            </a:pPr>
            <a:endParaRPr dirty="0"/>
          </a:p>
          <a:p>
            <a:pPr marL="0" indent="0">
              <a:spcBef>
                <a:spcPts val="1600"/>
              </a:spcBef>
              <a:spcAft>
                <a:spcPts val="1600"/>
              </a:spcAft>
              <a:buNone/>
            </a:pPr>
            <a:r>
              <a:rPr lang="en" dirty="0"/>
              <a:t>ASCCC Paper (2020). </a:t>
            </a:r>
            <a:r>
              <a:rPr lang="en" u="sng" dirty="0">
                <a:solidFill>
                  <a:schemeClr val="hlink"/>
                </a:solidFill>
                <a:hlinkClick r:id="rId3"/>
              </a:rPr>
              <a:t>Optimizing Student Success: A Report on Placement in English and Mathematics Pathways</a:t>
            </a:r>
            <a:endParaRPr dirty="0"/>
          </a:p>
        </p:txBody>
      </p:sp>
    </p:spTree>
    <p:extLst>
      <p:ext uri="{BB962C8B-B14F-4D97-AF65-F5344CB8AC3E}">
        <p14:creationId xmlns:p14="http://schemas.microsoft.com/office/powerpoint/2010/main" val="112823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buClr>
                <a:schemeClr val="dk1"/>
              </a:buClr>
              <a:buSzPct val="39285"/>
            </a:pPr>
            <a:r>
              <a:rPr lang="en" dirty="0">
                <a:solidFill>
                  <a:schemeClr val="tx1"/>
                </a:solidFill>
              </a:rPr>
              <a:t>ASCCC Paper: Optimizing Student Success (Sept. 2020)</a:t>
            </a:r>
            <a:endParaRPr dirty="0">
              <a:solidFill>
                <a:schemeClr val="tx1"/>
              </a:solidFill>
            </a:endParaRPr>
          </a:p>
        </p:txBody>
      </p:sp>
      <p:sp>
        <p:nvSpPr>
          <p:cNvPr id="92" name="Google Shape;92;p19"/>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333"/>
              </a:spcBef>
              <a:buClr>
                <a:schemeClr val="dk1"/>
              </a:buClr>
              <a:buSzPct val="34375"/>
              <a:buNone/>
            </a:pPr>
            <a:r>
              <a:rPr lang="en" sz="3000" dirty="0">
                <a:solidFill>
                  <a:schemeClr val="accent6"/>
                </a:solidFill>
              </a:rPr>
              <a:t>Challenges in implementing AB 705</a:t>
            </a:r>
            <a:endParaRPr lang="en-US" sz="3000" dirty="0">
              <a:solidFill>
                <a:schemeClr val="accent6"/>
              </a:solidFill>
            </a:endParaRPr>
          </a:p>
          <a:p>
            <a:pPr>
              <a:spcBef>
                <a:spcPts val="1333"/>
              </a:spcBef>
              <a:buClr>
                <a:schemeClr val="dk1"/>
              </a:buClr>
              <a:buSzPct val="34375"/>
              <a:buFont typeface="Wingdings" pitchFamily="2" charset="2"/>
              <a:buChar char="§"/>
            </a:pPr>
            <a:r>
              <a:rPr lang="en" sz="2600" dirty="0">
                <a:solidFill>
                  <a:schemeClr val="accent6"/>
                </a:solidFill>
                <a:latin typeface="+mn-lt"/>
              </a:rPr>
              <a:t>The number of students who are not successful ha</a:t>
            </a:r>
            <a:r>
              <a:rPr lang="en-US" sz="2600" dirty="0">
                <a:solidFill>
                  <a:schemeClr val="accent6"/>
                </a:solidFill>
                <a:latin typeface="+mn-lt"/>
              </a:rPr>
              <a:t>s</a:t>
            </a:r>
            <a:r>
              <a:rPr lang="en" sz="2600" dirty="0">
                <a:solidFill>
                  <a:schemeClr val="accent6"/>
                </a:solidFill>
                <a:latin typeface="+mn-lt"/>
              </a:rPr>
              <a:t> increased, particularly in historically disproportionately impacted student populations</a:t>
            </a:r>
            <a:endParaRPr lang="en-US" sz="2600" dirty="0">
              <a:solidFill>
                <a:schemeClr val="accent6"/>
              </a:solidFill>
              <a:latin typeface="+mn-lt"/>
            </a:endParaRPr>
          </a:p>
          <a:p>
            <a:pPr>
              <a:spcBef>
                <a:spcPts val="1333"/>
              </a:spcBef>
              <a:buClr>
                <a:schemeClr val="dk1"/>
              </a:buClr>
              <a:buSzPct val="34375"/>
              <a:buFont typeface="Wingdings" pitchFamily="2" charset="2"/>
              <a:buChar char="§"/>
            </a:pPr>
            <a:r>
              <a:rPr lang="en" sz="2600" dirty="0">
                <a:solidFill>
                  <a:schemeClr val="accent6"/>
                </a:solidFill>
                <a:latin typeface="+mn-lt"/>
              </a:rPr>
              <a:t>Equity or achievement gaps are showing a trend of increasing for most ethnic groups compared to the white non-Hispanic and Asian ethnic groups.</a:t>
            </a:r>
            <a:endParaRPr lang="en-US" sz="2600" dirty="0">
              <a:solidFill>
                <a:schemeClr val="accent6"/>
              </a:solidFill>
              <a:latin typeface="+mn-lt"/>
            </a:endParaRPr>
          </a:p>
          <a:p>
            <a:pPr>
              <a:spcBef>
                <a:spcPts val="1333"/>
              </a:spcBef>
              <a:buClr>
                <a:schemeClr val="dk1"/>
              </a:buClr>
              <a:buSzPct val="34375"/>
              <a:buFont typeface="Wingdings" pitchFamily="2" charset="2"/>
              <a:buChar char="§"/>
            </a:pPr>
            <a:r>
              <a:rPr lang="en" sz="2600" dirty="0">
                <a:solidFill>
                  <a:schemeClr val="accent6"/>
                </a:solidFill>
                <a:latin typeface="+mn-lt"/>
              </a:rPr>
              <a:t>Laser focus on a single course rather than on pathway</a:t>
            </a:r>
            <a:endParaRPr sz="2600" dirty="0">
              <a:solidFill>
                <a:schemeClr val="accent6"/>
              </a:solidFill>
              <a:latin typeface="+mn-lt"/>
            </a:endParaRPr>
          </a:p>
          <a:p>
            <a:pPr marL="0" indent="0">
              <a:spcAft>
                <a:spcPts val="1600"/>
              </a:spcAft>
              <a:buNone/>
            </a:pPr>
            <a:endParaRPr dirty="0"/>
          </a:p>
        </p:txBody>
      </p:sp>
    </p:spTree>
    <p:extLst>
      <p:ext uri="{BB962C8B-B14F-4D97-AF65-F5344CB8AC3E}">
        <p14:creationId xmlns:p14="http://schemas.microsoft.com/office/powerpoint/2010/main" val="24973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tx1"/>
                </a:solidFill>
              </a:rPr>
              <a:t>Optimizing Success Beyond Placement</a:t>
            </a:r>
            <a:endParaRPr dirty="0">
              <a:solidFill>
                <a:schemeClr val="tx1"/>
              </a:solidFill>
            </a:endParaRPr>
          </a:p>
        </p:txBody>
      </p:sp>
      <p:sp>
        <p:nvSpPr>
          <p:cNvPr id="98" name="Google Shape;98;p20"/>
          <p:cNvSpPr txBox="1">
            <a:spLocks noGrp="1"/>
          </p:cNvSpPr>
          <p:nvPr>
            <p:ph sz="half" idx="1"/>
          </p:nvPr>
        </p:nvSpPr>
        <p:spPr>
          <a:xfrm>
            <a:off x="1360200" y="2438400"/>
            <a:ext cx="10058400" cy="4173415"/>
          </a:xfrm>
          <a:prstGeom prst="rect">
            <a:avLst/>
          </a:prstGeom>
        </p:spPr>
        <p:txBody>
          <a:bodyPr spcFirstLastPara="1" vert="horz" wrap="square" lIns="121900" tIns="121900" rIns="121900" bIns="121900" numCol="1" anchor="t" anchorCtr="0" compatLnSpc="1">
            <a:prstTxWarp prst="textNoShape">
              <a:avLst/>
            </a:prstTxWarp>
            <a:normAutofit/>
          </a:bodyPr>
          <a:lstStyle/>
          <a:p>
            <a:pPr>
              <a:buClr>
                <a:schemeClr val="dk1"/>
              </a:buClr>
              <a:buSzPct val="100000"/>
            </a:pPr>
            <a:r>
              <a:rPr lang="en" sz="2800" dirty="0">
                <a:solidFill>
                  <a:schemeClr val="accent6"/>
                </a:solidFill>
                <a:latin typeface="+mn-lt"/>
              </a:rPr>
              <a:t>Data from transfer-level English shows increased throughput and yet also suggests opportunities to improve strategies to optimize success for all students.</a:t>
            </a:r>
            <a:endParaRPr lang="en-US" sz="2800" dirty="0">
              <a:solidFill>
                <a:schemeClr val="accent6"/>
              </a:solidFill>
              <a:latin typeface="+mn-lt"/>
            </a:endParaRPr>
          </a:p>
          <a:p>
            <a:pPr>
              <a:buClr>
                <a:schemeClr val="dk1"/>
              </a:buClr>
              <a:buSzPct val="100000"/>
            </a:pPr>
            <a:r>
              <a:rPr lang="en" sz="2800" dirty="0">
                <a:solidFill>
                  <a:schemeClr val="accent6"/>
                </a:solidFill>
                <a:latin typeface="+mn-lt"/>
              </a:rPr>
              <a:t>Data on transfer-level mathematics shows increased enrollment and success, particularly in contextualized pathways for areas such as behavioral science statistics and liberal studies math, but shows decreased enrollment in STEM and decreased success in STEM related coursework.</a:t>
            </a:r>
            <a:endParaRPr sz="2800" dirty="0">
              <a:solidFill>
                <a:schemeClr val="accent6"/>
              </a:solidFill>
              <a:latin typeface="+mn-lt"/>
            </a:endParaRPr>
          </a:p>
        </p:txBody>
      </p:sp>
      <p:pic>
        <p:nvPicPr>
          <p:cNvPr id="99" name="Google Shape;99;p20"/>
          <p:cNvPicPr preferRelativeResize="0"/>
          <p:nvPr/>
        </p:nvPicPr>
        <p:blipFill>
          <a:blip r:embed="rId3">
            <a:alphaModFix/>
          </a:blip>
          <a:stretch>
            <a:fillRect/>
          </a:stretch>
        </p:blipFill>
        <p:spPr>
          <a:xfrm>
            <a:off x="1277650" y="1118870"/>
            <a:ext cx="10223500" cy="1358900"/>
          </a:xfrm>
          <a:prstGeom prst="rect">
            <a:avLst/>
          </a:prstGeom>
          <a:noFill/>
          <a:ln>
            <a:noFill/>
          </a:ln>
        </p:spPr>
      </p:pic>
    </p:spTree>
    <p:extLst>
      <p:ext uri="{BB962C8B-B14F-4D97-AF65-F5344CB8AC3E}">
        <p14:creationId xmlns:p14="http://schemas.microsoft.com/office/powerpoint/2010/main" val="142200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2022 Surveys</a:t>
            </a:r>
            <a:endParaRPr lang="en-US" dirty="0"/>
          </a:p>
        </p:txBody>
      </p:sp>
    </p:spTree>
    <p:extLst>
      <p:ext uri="{BB962C8B-B14F-4D97-AF65-F5344CB8AC3E}">
        <p14:creationId xmlns:p14="http://schemas.microsoft.com/office/powerpoint/2010/main" val="200492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ASCCC Surveys</a:t>
            </a:r>
            <a:endParaRPr/>
          </a:p>
        </p:txBody>
      </p:sp>
      <p:sp>
        <p:nvSpPr>
          <p:cNvPr id="82" name="Google Shape;82;p13"/>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During Fall 2020, the ASCCC Data and Research Task Force developed three surveys to collect information about the local implementation of AB705.</a:t>
            </a:r>
            <a:endParaRPr/>
          </a:p>
          <a:p>
            <a:pPr marL="457200" lvl="0" indent="-342900" algn="l" rtl="0">
              <a:spcBef>
                <a:spcPts val="0"/>
              </a:spcBef>
              <a:spcAft>
                <a:spcPts val="0"/>
              </a:spcAft>
              <a:buSzPts val="1800"/>
              <a:buChar char="•"/>
            </a:pPr>
            <a:r>
              <a:rPr lang="en-US"/>
              <a:t>The surveys were on English, English as a Second Language and Mathematics</a:t>
            </a:r>
            <a:endParaRPr/>
          </a:p>
          <a:p>
            <a:pPr marL="457200" lvl="0" indent="-342900" algn="l" rtl="0">
              <a:spcBef>
                <a:spcPts val="0"/>
              </a:spcBef>
              <a:spcAft>
                <a:spcPts val="0"/>
              </a:spcAft>
              <a:buSzPts val="1800"/>
              <a:buChar char="•"/>
            </a:pPr>
            <a:r>
              <a:rPr lang="en-US"/>
              <a:t>The response rate was ~50% for mathematics, about ~35% for English, and about 30% for ESL</a:t>
            </a:r>
            <a:endParaRPr/>
          </a:p>
          <a:p>
            <a:pPr marL="457200" lvl="0" indent="-342900" algn="l" rtl="0">
              <a:spcBef>
                <a:spcPts val="0"/>
              </a:spcBef>
              <a:spcAft>
                <a:spcPts val="0"/>
              </a:spcAft>
              <a:buSzPts val="1800"/>
              <a:buChar char="•"/>
            </a:pPr>
            <a:r>
              <a:rPr lang="en-US"/>
              <a:t>All analysis is impacted by the increased use of EW during Covid-19, so it isn’t entirely clear how the implementation results would look without the impacts of the pandemic.</a:t>
            </a:r>
            <a:endParaRPr/>
          </a:p>
        </p:txBody>
      </p:sp>
      <p:sp>
        <p:nvSpPr>
          <p:cNvPr id="83" name="Google Shape;83;p1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Common Types of Support</a:t>
            </a:r>
            <a:endParaRPr/>
          </a:p>
        </p:txBody>
      </p:sp>
      <p:sp>
        <p:nvSpPr>
          <p:cNvPr id="90" name="Google Shape;90;p14"/>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The most common types of support offered by colleges are:</a:t>
            </a:r>
            <a:endParaRPr/>
          </a:p>
          <a:p>
            <a:pPr marL="457200" lvl="0" indent="-342900" algn="l" rtl="0">
              <a:spcBef>
                <a:spcPts val="1000"/>
              </a:spcBef>
              <a:spcAft>
                <a:spcPts val="0"/>
              </a:spcAft>
              <a:buSzPts val="1800"/>
              <a:buChar char="•"/>
            </a:pPr>
            <a:r>
              <a:rPr lang="en-US"/>
              <a:t>Embedded Tutoring</a:t>
            </a:r>
            <a:endParaRPr/>
          </a:p>
          <a:p>
            <a:pPr marL="457200" lvl="0" indent="-342900" algn="l" rtl="0">
              <a:spcBef>
                <a:spcPts val="0"/>
              </a:spcBef>
              <a:spcAft>
                <a:spcPts val="0"/>
              </a:spcAft>
              <a:buSzPts val="1800"/>
              <a:buChar char="•"/>
            </a:pPr>
            <a:r>
              <a:rPr lang="en-US"/>
              <a:t>Support Course (either credit or noncredit)</a:t>
            </a:r>
            <a:endParaRPr/>
          </a:p>
          <a:p>
            <a:pPr marL="457200" lvl="0" indent="-342900" algn="l" rtl="0">
              <a:spcBef>
                <a:spcPts val="0"/>
              </a:spcBef>
              <a:spcAft>
                <a:spcPts val="0"/>
              </a:spcAft>
              <a:buSzPts val="1800"/>
              <a:buChar char="•"/>
            </a:pPr>
            <a:r>
              <a:rPr lang="en-US"/>
              <a:t>Supplemental Instruction</a:t>
            </a:r>
            <a:endParaRPr/>
          </a:p>
          <a:p>
            <a:pPr marL="457200" lvl="0" indent="-342900" algn="l" rtl="0">
              <a:spcBef>
                <a:spcPts val="0"/>
              </a:spcBef>
              <a:spcAft>
                <a:spcPts val="0"/>
              </a:spcAft>
              <a:buSzPts val="1800"/>
              <a:buChar char="•"/>
            </a:pPr>
            <a:r>
              <a:rPr lang="en-US"/>
              <a:t>Weekly Seminars</a:t>
            </a:r>
            <a:endParaRPr/>
          </a:p>
          <a:p>
            <a:pPr marL="457200" lvl="0" indent="-342900" algn="l" rtl="0">
              <a:spcBef>
                <a:spcPts val="0"/>
              </a:spcBef>
              <a:spcAft>
                <a:spcPts val="0"/>
              </a:spcAft>
              <a:buSzPts val="1800"/>
              <a:buChar char="•"/>
            </a:pPr>
            <a:r>
              <a:rPr lang="en-US"/>
              <a:t>Mathematics and STEM support centers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Support is not offered for all courses in the disciplines. For example, support in B-STEM typically ends at Calculus I and support in English is often only provided for composition.</a:t>
            </a:r>
            <a:endParaRPr/>
          </a:p>
        </p:txBody>
      </p:sp>
      <p:sp>
        <p:nvSpPr>
          <p:cNvPr id="91" name="Google Shape;91;p1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Description</a:t>
            </a:r>
            <a:endParaRPr/>
          </a:p>
        </p:txBody>
      </p:sp>
      <p:sp>
        <p:nvSpPr>
          <p:cNvPr id="50" name="Google Shape;50;p9"/>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000000"/>
                </a:solidFill>
              </a:rPr>
              <a:t>Equitable Placement is key to student success as students begin their college experience. Join this session to explore data and findings presented in the ASCCC paper and survey along with research from other system stakeholders. Together presenters and attendees will share successes, discuss solutions to challenges, and strategize innovations to optimize student success. </a:t>
            </a:r>
            <a:endParaRPr>
              <a:solidFill>
                <a:srgbClr val="000000"/>
              </a:solidFill>
            </a:endParaRPr>
          </a:p>
          <a:p>
            <a:pPr marL="0" lvl="0" indent="0" algn="l" rtl="0">
              <a:spcBef>
                <a:spcPts val="1000"/>
              </a:spcBef>
              <a:spcAft>
                <a:spcPts val="0"/>
              </a:spcAft>
              <a:buNone/>
            </a:pPr>
            <a:endParaRPr/>
          </a:p>
        </p:txBody>
      </p:sp>
      <p:sp>
        <p:nvSpPr>
          <p:cNvPr id="51" name="Google Shape;51;p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Mathematics Implementation</a:t>
            </a:r>
            <a:endParaRPr/>
          </a:p>
        </p:txBody>
      </p:sp>
      <p:sp>
        <p:nvSpPr>
          <p:cNvPr id="98" name="Google Shape;98;p15"/>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Majority of responding colleges are using default placement</a:t>
            </a:r>
            <a:endParaRPr/>
          </a:p>
          <a:p>
            <a:pPr marL="457200" lvl="0" indent="-342900" algn="l" rtl="0">
              <a:spcBef>
                <a:spcPts val="0"/>
              </a:spcBef>
              <a:spcAft>
                <a:spcPts val="0"/>
              </a:spcAft>
              <a:buSzPts val="1800"/>
              <a:buChar char="•"/>
            </a:pPr>
            <a:r>
              <a:rPr lang="en-US"/>
              <a:t>Some college will require students to take some type of concurrent support on B-STEM Pathway</a:t>
            </a:r>
            <a:endParaRPr/>
          </a:p>
          <a:p>
            <a:pPr marL="914400" lvl="1" indent="-342900" algn="l" rtl="0">
              <a:spcBef>
                <a:spcPts val="0"/>
              </a:spcBef>
              <a:spcAft>
                <a:spcPts val="0"/>
              </a:spcAft>
              <a:buSzPts val="1800"/>
              <a:buChar char="•"/>
            </a:pPr>
            <a:r>
              <a:rPr lang="en-US"/>
              <a:t>Required for students with any GPA for students that had not completed a course equivalent to Algebra II</a:t>
            </a:r>
            <a:endParaRPr/>
          </a:p>
          <a:p>
            <a:pPr marL="914400" lvl="1" indent="-342900" algn="l" rtl="0">
              <a:spcBef>
                <a:spcPts val="0"/>
              </a:spcBef>
              <a:spcAft>
                <a:spcPts val="0"/>
              </a:spcAft>
              <a:buSzPts val="1800"/>
              <a:buChar char="•"/>
            </a:pPr>
            <a:r>
              <a:rPr lang="en-US"/>
              <a:t>Required for students with a 2.6 GPA or below if the highest mathematics course completed was Algebra II</a:t>
            </a:r>
            <a:endParaRPr/>
          </a:p>
          <a:p>
            <a:pPr marL="914400" lvl="1" indent="-342900" algn="l" rtl="0">
              <a:spcBef>
                <a:spcPts val="0"/>
              </a:spcBef>
              <a:spcAft>
                <a:spcPts val="0"/>
              </a:spcAft>
              <a:buSzPts val="1800"/>
              <a:buChar char="•"/>
            </a:pPr>
            <a:r>
              <a:rPr lang="en-US"/>
              <a:t>Remember that colleges requiring support must collect data to validate the requirement.</a:t>
            </a:r>
            <a:endParaRPr/>
          </a:p>
        </p:txBody>
      </p:sp>
      <p:sp>
        <p:nvSpPr>
          <p:cNvPr id="99" name="Google Shape;99;p1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Respondents Maintained/Increased Percentage of of A, B, and C Grades Since Implementation</a:t>
            </a:r>
            <a:endParaRPr/>
          </a:p>
        </p:txBody>
      </p:sp>
      <p:sp>
        <p:nvSpPr>
          <p:cNvPr id="106" name="Google Shape;106;p16"/>
          <p:cNvSpPr txBox="1">
            <a:spLocks noGrp="1"/>
          </p:cNvSpPr>
          <p:nvPr>
            <p:ph type="body" idx="1"/>
          </p:nvPr>
        </p:nvSpPr>
        <p:spPr>
          <a:xfrm>
            <a:off x="1277650" y="1798320"/>
            <a:ext cx="4922400" cy="43914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Chaffey College</a:t>
            </a:r>
            <a:endParaRPr/>
          </a:p>
          <a:p>
            <a:pPr marL="457200" lvl="0" indent="-342900" algn="l" rtl="0">
              <a:spcBef>
                <a:spcPts val="0"/>
              </a:spcBef>
              <a:spcAft>
                <a:spcPts val="0"/>
              </a:spcAft>
              <a:buSzPts val="1800"/>
              <a:buChar char="•"/>
            </a:pPr>
            <a:r>
              <a:rPr lang="en-US"/>
              <a:t>College of Marin</a:t>
            </a:r>
            <a:endParaRPr/>
          </a:p>
          <a:p>
            <a:pPr marL="457200" lvl="0" indent="-342900" algn="l" rtl="0">
              <a:spcBef>
                <a:spcPts val="0"/>
              </a:spcBef>
              <a:spcAft>
                <a:spcPts val="0"/>
              </a:spcAft>
              <a:buSzPts val="1800"/>
              <a:buChar char="•"/>
            </a:pPr>
            <a:r>
              <a:rPr lang="en-US"/>
              <a:t>Crafton Hills College</a:t>
            </a:r>
            <a:endParaRPr/>
          </a:p>
          <a:p>
            <a:pPr marL="457200" lvl="0" indent="-342900" algn="l" rtl="0">
              <a:spcBef>
                <a:spcPts val="0"/>
              </a:spcBef>
              <a:spcAft>
                <a:spcPts val="0"/>
              </a:spcAft>
              <a:buSzPts val="1800"/>
              <a:buChar char="•"/>
            </a:pPr>
            <a:r>
              <a:rPr lang="en-US"/>
              <a:t>Diablo Valley College</a:t>
            </a:r>
            <a:endParaRPr/>
          </a:p>
          <a:p>
            <a:pPr marL="457200" lvl="0" indent="-342900" algn="l" rtl="0">
              <a:spcBef>
                <a:spcPts val="0"/>
              </a:spcBef>
              <a:spcAft>
                <a:spcPts val="0"/>
              </a:spcAft>
              <a:buSzPts val="1800"/>
              <a:buChar char="•"/>
            </a:pPr>
            <a:r>
              <a:rPr lang="en-US"/>
              <a:t>Irvine Valley College</a:t>
            </a:r>
            <a:endParaRPr/>
          </a:p>
          <a:p>
            <a:pPr marL="457200" lvl="0" indent="-342900" algn="l" rtl="0">
              <a:spcBef>
                <a:spcPts val="0"/>
              </a:spcBef>
              <a:spcAft>
                <a:spcPts val="0"/>
              </a:spcAft>
              <a:buSzPts val="1800"/>
              <a:buChar char="•"/>
            </a:pPr>
            <a:r>
              <a:rPr lang="en-US"/>
              <a:t>East Los Angeles College</a:t>
            </a:r>
            <a:endParaRPr/>
          </a:p>
          <a:p>
            <a:pPr marL="45720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endParaRPr/>
          </a:p>
        </p:txBody>
      </p:sp>
      <p:sp>
        <p:nvSpPr>
          <p:cNvPr id="107" name="Google Shape;107;p16"/>
          <p:cNvSpPr txBox="1">
            <a:spLocks noGrp="1"/>
          </p:cNvSpPr>
          <p:nvPr>
            <p:ph type="body" idx="2"/>
          </p:nvPr>
        </p:nvSpPr>
        <p:spPr>
          <a:xfrm>
            <a:off x="6374961" y="1690816"/>
            <a:ext cx="4948800" cy="439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Los Angeles Pierce College</a:t>
            </a:r>
            <a:endParaRPr/>
          </a:p>
          <a:p>
            <a:pPr marL="457200" lvl="0" indent="-342900" algn="l" rtl="0">
              <a:spcBef>
                <a:spcPts val="0"/>
              </a:spcBef>
              <a:spcAft>
                <a:spcPts val="0"/>
              </a:spcAft>
              <a:buSzPts val="1800"/>
              <a:buChar char="•"/>
            </a:pPr>
            <a:r>
              <a:rPr lang="en-US"/>
              <a:t>Monterey Peninsula College</a:t>
            </a:r>
            <a:endParaRPr/>
          </a:p>
          <a:p>
            <a:pPr marL="457200" lvl="0" indent="-342900" algn="l" rtl="0">
              <a:spcBef>
                <a:spcPts val="0"/>
              </a:spcBef>
              <a:spcAft>
                <a:spcPts val="0"/>
              </a:spcAft>
              <a:buSzPts val="1800"/>
              <a:buChar char="•"/>
            </a:pPr>
            <a:r>
              <a:rPr lang="en-US"/>
              <a:t>Oxnard College</a:t>
            </a:r>
            <a:endParaRPr/>
          </a:p>
          <a:p>
            <a:pPr marL="457200" lvl="0" indent="-342900" algn="l" rtl="0">
              <a:spcBef>
                <a:spcPts val="0"/>
              </a:spcBef>
              <a:spcAft>
                <a:spcPts val="0"/>
              </a:spcAft>
              <a:buSzPts val="1800"/>
              <a:buChar char="•"/>
            </a:pPr>
            <a:r>
              <a:rPr lang="en-US"/>
              <a:t>Santa Barbara City College</a:t>
            </a:r>
            <a:endParaRPr/>
          </a:p>
          <a:p>
            <a:pPr marL="457200" lvl="0" indent="-342900" algn="l" rtl="0">
              <a:spcBef>
                <a:spcPts val="0"/>
              </a:spcBef>
              <a:spcAft>
                <a:spcPts val="0"/>
              </a:spcAft>
              <a:buSzPts val="1800"/>
              <a:buChar char="•"/>
            </a:pPr>
            <a:r>
              <a:rPr lang="en-US"/>
              <a:t>Santiago Canyon College</a:t>
            </a:r>
            <a:endParaRPr/>
          </a:p>
          <a:p>
            <a:pPr marL="457200" lvl="0" indent="-342900" algn="l" rtl="0">
              <a:spcBef>
                <a:spcPts val="0"/>
              </a:spcBef>
              <a:spcAft>
                <a:spcPts val="0"/>
              </a:spcAft>
              <a:buSzPts val="1800"/>
              <a:buChar char="•"/>
            </a:pPr>
            <a:r>
              <a:rPr lang="en-US"/>
              <a:t>West Valley College</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If you feel like your college is missing, please email info@asccc.org.</a:t>
            </a:r>
            <a:endParaRPr/>
          </a:p>
        </p:txBody>
      </p:sp>
      <p:sp>
        <p:nvSpPr>
          <p:cNvPr id="108" name="Google Shape;108;p16"/>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Changes in Curricular Structures</a:t>
            </a:r>
            <a:endParaRPr/>
          </a:p>
        </p:txBody>
      </p:sp>
      <p:sp>
        <p:nvSpPr>
          <p:cNvPr id="115" name="Google Shape;115;p17"/>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Several college have implemented two versions of some of their transfer level math courses (one with support and one without)</a:t>
            </a:r>
            <a:endParaRPr/>
          </a:p>
          <a:p>
            <a:pPr marL="457200" lvl="0" indent="-342900" algn="l" rtl="0">
              <a:spcBef>
                <a:spcPts val="0"/>
              </a:spcBef>
              <a:spcAft>
                <a:spcPts val="0"/>
              </a:spcAft>
              <a:buSzPts val="1800"/>
              <a:buChar char="•"/>
            </a:pPr>
            <a:r>
              <a:rPr lang="en-US"/>
              <a:t>While colleges have placed students into a transfer level math course on the SLAM pathway, many colleges were requiring completion of Intermediate Algebra or Algebra 2 for students in B-STEM.</a:t>
            </a:r>
            <a:endParaRPr/>
          </a:p>
          <a:p>
            <a:pPr marL="457200" lvl="0" indent="-342900" algn="l" rtl="0">
              <a:spcBef>
                <a:spcPts val="0"/>
              </a:spcBef>
              <a:spcAft>
                <a:spcPts val="0"/>
              </a:spcAft>
              <a:buSzPts val="1800"/>
              <a:buChar char="•"/>
            </a:pPr>
            <a:r>
              <a:rPr lang="en-US"/>
              <a:t>To eliminate the use of Intermediate Algebra, several colleges have modified existing courses like College Algebra, Trigonometry, and Pre-Calculus</a:t>
            </a:r>
            <a:endParaRPr/>
          </a:p>
          <a:p>
            <a:pPr marL="914400" lvl="1" indent="-342900" algn="l" rtl="0">
              <a:spcBef>
                <a:spcPts val="0"/>
              </a:spcBef>
              <a:spcAft>
                <a:spcPts val="0"/>
              </a:spcAft>
              <a:buSzPts val="1800"/>
              <a:buChar char="•"/>
            </a:pPr>
            <a:r>
              <a:rPr lang="en-US"/>
              <a:t>Colleges often had students go from Intermediate Algebra to courses like Pre-Calculus or Trigonometry.</a:t>
            </a:r>
            <a:endParaRPr/>
          </a:p>
          <a:p>
            <a:pPr marL="914400" lvl="1" indent="-342900" algn="l" rtl="0">
              <a:spcBef>
                <a:spcPts val="0"/>
              </a:spcBef>
              <a:spcAft>
                <a:spcPts val="0"/>
              </a:spcAft>
              <a:buSzPts val="1800"/>
              <a:buChar char="•"/>
            </a:pPr>
            <a:r>
              <a:rPr lang="en-US"/>
              <a:t>Colleges are now having students take a College Algebra course prior to Pre-Calculus.</a:t>
            </a:r>
            <a:endParaRPr/>
          </a:p>
          <a:p>
            <a:pPr marL="914400" lvl="1" indent="-342900" algn="l" rtl="0">
              <a:spcBef>
                <a:spcPts val="0"/>
              </a:spcBef>
              <a:spcAft>
                <a:spcPts val="0"/>
              </a:spcAft>
              <a:buSzPts val="1800"/>
              <a:buChar char="•"/>
            </a:pPr>
            <a:r>
              <a:rPr lang="en-US"/>
              <a:t>AB-1705 does look at the number of transfer level course prior to Calculus I.</a:t>
            </a:r>
            <a:endParaRPr/>
          </a:p>
        </p:txBody>
      </p:sp>
      <p:sp>
        <p:nvSpPr>
          <p:cNvPr id="116" name="Google Shape;116;p1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Trends in Data</a:t>
            </a:r>
            <a:endParaRPr/>
          </a:p>
        </p:txBody>
      </p:sp>
      <p:sp>
        <p:nvSpPr>
          <p:cNvPr id="123" name="Google Shape;123;p18"/>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While throughput has increased in mathematics, there are still students that are not successful in their first attempt.</a:t>
            </a:r>
            <a:endParaRPr/>
          </a:p>
          <a:p>
            <a:pPr marL="457200" lvl="0" indent="-342900" algn="l" rtl="0">
              <a:spcBef>
                <a:spcPts val="0"/>
              </a:spcBef>
              <a:spcAft>
                <a:spcPts val="0"/>
              </a:spcAft>
              <a:buSzPts val="1800"/>
              <a:buChar char="•"/>
            </a:pPr>
            <a:r>
              <a:rPr lang="en-US"/>
              <a:t>At most colleges, the rate at which students earn A, B, or C grades has decreased while the number of F and W grades (if EW included) has increased. It is unclear how much of this is due to AB705 and how much is due to the pandemic.</a:t>
            </a:r>
            <a:endParaRPr/>
          </a:p>
          <a:p>
            <a:pPr marL="457200" lvl="0" indent="-342900" algn="l" rtl="0">
              <a:spcBef>
                <a:spcPts val="0"/>
              </a:spcBef>
              <a:spcAft>
                <a:spcPts val="0"/>
              </a:spcAft>
              <a:buSzPts val="1800"/>
              <a:buChar char="•"/>
            </a:pPr>
            <a:r>
              <a:rPr lang="en-US"/>
              <a:t>It is important that access and throughput has increased, but students will not be competitive for transfer in some majors if their grades are consistently lower than they would have been previously.</a:t>
            </a:r>
            <a:endParaRPr/>
          </a:p>
          <a:p>
            <a:pPr marL="457200" lvl="0" indent="0" algn="l" rtl="0">
              <a:spcBef>
                <a:spcPts val="1000"/>
              </a:spcBef>
              <a:spcAft>
                <a:spcPts val="0"/>
              </a:spcAft>
              <a:buNone/>
            </a:pPr>
            <a:endParaRPr/>
          </a:p>
        </p:txBody>
      </p:sp>
      <p:sp>
        <p:nvSpPr>
          <p:cNvPr id="124" name="Google Shape;124;p1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if Students Don’t Succeed?</a:t>
            </a:r>
            <a:endParaRPr/>
          </a:p>
        </p:txBody>
      </p:sp>
      <p:sp>
        <p:nvSpPr>
          <p:cNvPr id="131" name="Google Shape;131;p19"/>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Of the colleges responding, the highest rate of students enrolling in a second attempt at a math course after not successfully completing the first attempt was 54%.</a:t>
            </a:r>
            <a:endParaRPr/>
          </a:p>
          <a:p>
            <a:pPr marL="914400" lvl="1" indent="-342900" algn="l" rtl="0">
              <a:spcBef>
                <a:spcPts val="0"/>
              </a:spcBef>
              <a:spcAft>
                <a:spcPts val="0"/>
              </a:spcAft>
              <a:buSzPts val="1800"/>
              <a:buChar char="•"/>
            </a:pPr>
            <a:r>
              <a:rPr lang="en-US"/>
              <a:t>How can we encourage more students to give the class a second chance?</a:t>
            </a:r>
            <a:endParaRPr/>
          </a:p>
          <a:p>
            <a:pPr marL="457200" lvl="0" indent="-342900" algn="l" rtl="0">
              <a:spcBef>
                <a:spcPts val="0"/>
              </a:spcBef>
              <a:spcAft>
                <a:spcPts val="0"/>
              </a:spcAft>
              <a:buSzPts val="1800"/>
              <a:buChar char="•"/>
            </a:pPr>
            <a:r>
              <a:rPr lang="en-US"/>
              <a:t>As we have traditionally seen, the success rates for second attempts are much lower than those for the first attempt.</a:t>
            </a:r>
            <a:endParaRPr/>
          </a:p>
          <a:p>
            <a:pPr marL="914400" lvl="1" indent="-342900" algn="l" rtl="0">
              <a:spcBef>
                <a:spcPts val="0"/>
              </a:spcBef>
              <a:spcAft>
                <a:spcPts val="0"/>
              </a:spcAft>
              <a:buSzPts val="1800"/>
              <a:buChar char="•"/>
            </a:pPr>
            <a:r>
              <a:rPr lang="en-US"/>
              <a:t>Do any of your colleges recommend or require additional support if a student does not successfully complete their first attempt?</a:t>
            </a:r>
            <a:endParaRPr/>
          </a:p>
        </p:txBody>
      </p:sp>
      <p:sp>
        <p:nvSpPr>
          <p:cNvPr id="132" name="Google Shape;132;p1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Equity Gaps</a:t>
            </a:r>
            <a:endParaRPr/>
          </a:p>
        </p:txBody>
      </p:sp>
      <p:sp>
        <p:nvSpPr>
          <p:cNvPr id="139" name="Google Shape;139;p20"/>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During the initial implementation of AB705, it was argued that this change would close equity gaps.</a:t>
            </a:r>
            <a:endParaRPr/>
          </a:p>
          <a:p>
            <a:pPr marL="457200" lvl="0" indent="-342900" algn="l" rtl="0">
              <a:spcBef>
                <a:spcPts val="0"/>
              </a:spcBef>
              <a:spcAft>
                <a:spcPts val="0"/>
              </a:spcAft>
              <a:buSzPts val="1800"/>
              <a:buChar char="•"/>
            </a:pPr>
            <a:r>
              <a:rPr lang="en-US"/>
              <a:t>At nearly every college, the throughput rates for all groups has increased since implementing AB705.</a:t>
            </a:r>
            <a:endParaRPr/>
          </a:p>
          <a:p>
            <a:pPr marL="457200" lvl="0" indent="-342900" algn="l" rtl="0">
              <a:spcBef>
                <a:spcPts val="0"/>
              </a:spcBef>
              <a:spcAft>
                <a:spcPts val="0"/>
              </a:spcAft>
              <a:buSzPts val="1800"/>
              <a:buChar char="•"/>
            </a:pPr>
            <a:r>
              <a:rPr lang="en-US"/>
              <a:t>At many college, the change in throughput rates is not uniform across all groups and the equity gaps may have grown.</a:t>
            </a:r>
            <a:endParaRPr/>
          </a:p>
          <a:p>
            <a:pPr marL="914400" lvl="1" indent="-342900" algn="l" rtl="0">
              <a:spcBef>
                <a:spcPts val="0"/>
              </a:spcBef>
              <a:spcAft>
                <a:spcPts val="0"/>
              </a:spcAft>
              <a:buSzPts val="1800"/>
              <a:buChar char="•"/>
            </a:pPr>
            <a:r>
              <a:rPr lang="en-US"/>
              <a:t>Has your college noticed any improvement in your equity gaps?</a:t>
            </a:r>
            <a:endParaRPr/>
          </a:p>
          <a:p>
            <a:pPr marL="914400" lvl="1" indent="-342900" algn="l" rtl="0">
              <a:spcBef>
                <a:spcPts val="0"/>
              </a:spcBef>
              <a:spcAft>
                <a:spcPts val="0"/>
              </a:spcAft>
              <a:buSzPts val="1800"/>
              <a:buChar char="•"/>
            </a:pPr>
            <a:r>
              <a:rPr lang="en-US"/>
              <a:t>If you have found improvements, what do you think is the primary reason for your college’s success?</a:t>
            </a:r>
            <a:endParaRPr/>
          </a:p>
        </p:txBody>
      </p:sp>
      <p:sp>
        <p:nvSpPr>
          <p:cNvPr id="140" name="Google Shape;140;p2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Success Rates in English</a:t>
            </a:r>
            <a:endParaRPr/>
          </a:p>
        </p:txBody>
      </p:sp>
      <p:sp>
        <p:nvSpPr>
          <p:cNvPr id="147" name="Google Shape;147;p21"/>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As with mathematics, throughput has increased with local implementation of AB705. </a:t>
            </a:r>
            <a:endParaRPr/>
          </a:p>
          <a:p>
            <a:pPr marL="457200" lvl="0" indent="-342900" algn="l" rtl="0">
              <a:spcBef>
                <a:spcPts val="0"/>
              </a:spcBef>
              <a:spcAft>
                <a:spcPts val="0"/>
              </a:spcAft>
              <a:buSzPts val="1800"/>
              <a:buChar char="•"/>
            </a:pPr>
            <a:r>
              <a:rPr lang="en-US"/>
              <a:t>Very few colleges that responded to the surveys have maintained or increased their success rates:</a:t>
            </a:r>
            <a:endParaRPr/>
          </a:p>
          <a:p>
            <a:pPr marL="914400" lvl="1" indent="-342900" algn="l" rtl="0">
              <a:spcBef>
                <a:spcPts val="0"/>
              </a:spcBef>
              <a:spcAft>
                <a:spcPts val="0"/>
              </a:spcAft>
              <a:buSzPts val="1800"/>
              <a:buChar char="•"/>
            </a:pPr>
            <a:r>
              <a:rPr lang="en-US"/>
              <a:t>College of Marin</a:t>
            </a:r>
            <a:endParaRPr/>
          </a:p>
          <a:p>
            <a:pPr marL="914400" lvl="1" indent="-342900" algn="l" rtl="0">
              <a:spcBef>
                <a:spcPts val="0"/>
              </a:spcBef>
              <a:spcAft>
                <a:spcPts val="0"/>
              </a:spcAft>
              <a:buSzPts val="1800"/>
              <a:buChar char="•"/>
            </a:pPr>
            <a:r>
              <a:rPr lang="en-US"/>
              <a:t>East LA College</a:t>
            </a:r>
            <a:endParaRPr/>
          </a:p>
          <a:p>
            <a:pPr marL="914400" lvl="1" indent="-342900" algn="l" rtl="0">
              <a:spcBef>
                <a:spcPts val="0"/>
              </a:spcBef>
              <a:spcAft>
                <a:spcPts val="0"/>
              </a:spcAft>
              <a:buSzPts val="1800"/>
              <a:buChar char="•"/>
            </a:pPr>
            <a:r>
              <a:rPr lang="en-US"/>
              <a:t>Palomar College</a:t>
            </a:r>
            <a:endParaRPr/>
          </a:p>
          <a:p>
            <a:pPr marL="914400" lvl="1" indent="-342900" algn="l" rtl="0">
              <a:spcBef>
                <a:spcPts val="0"/>
              </a:spcBef>
              <a:spcAft>
                <a:spcPts val="0"/>
              </a:spcAft>
              <a:buSzPts val="1800"/>
              <a:buChar char="•"/>
            </a:pPr>
            <a:r>
              <a:rPr lang="en-US"/>
              <a:t>Chaffey College</a:t>
            </a:r>
            <a:endParaRPr/>
          </a:p>
          <a:p>
            <a:pPr marL="914400" lvl="1" indent="-342900" algn="l" rtl="0">
              <a:spcBef>
                <a:spcPts val="0"/>
              </a:spcBef>
              <a:spcAft>
                <a:spcPts val="0"/>
              </a:spcAft>
              <a:buSzPts val="1800"/>
              <a:buChar char="•"/>
            </a:pPr>
            <a:r>
              <a:rPr lang="en-US"/>
              <a:t>Columbia College</a:t>
            </a:r>
            <a:endParaRPr/>
          </a:p>
          <a:p>
            <a:pPr marL="914400" lvl="1" indent="-342900" algn="l" rtl="0">
              <a:spcBef>
                <a:spcPts val="0"/>
              </a:spcBef>
              <a:spcAft>
                <a:spcPts val="0"/>
              </a:spcAft>
              <a:buSzPts val="1800"/>
              <a:buChar char="•"/>
            </a:pPr>
            <a:r>
              <a:rPr lang="en-US"/>
              <a:t>Glendale Community College</a:t>
            </a:r>
            <a:endParaRPr/>
          </a:p>
          <a:p>
            <a:pPr marL="457200" lvl="0" indent="-342900" algn="l" rtl="0">
              <a:spcBef>
                <a:spcPts val="0"/>
              </a:spcBef>
              <a:spcAft>
                <a:spcPts val="0"/>
              </a:spcAft>
              <a:buSzPts val="1800"/>
              <a:buChar char="•"/>
            </a:pPr>
            <a:r>
              <a:rPr lang="en-US"/>
              <a:t>As with the data for mathematics, it is unclear how this data would look without the pandemic. The switch to remote instruction for all students and the increased use of EW impacts the ability to identify definitive trends.</a:t>
            </a:r>
            <a:endParaRPr/>
          </a:p>
        </p:txBody>
      </p:sp>
      <p:sp>
        <p:nvSpPr>
          <p:cNvPr id="148" name="Google Shape;148;p2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prstGeom prst="rect">
            <a:avLst/>
          </a:prstGeom>
        </p:spPr>
        <p:txBody>
          <a:bodyPr spcFirstLastPara="1" wrap="square" lIns="91425" tIns="45700" rIns="91425" bIns="45700" anchor="b" anchorCtr="0">
            <a:normAutofit fontScale="90000"/>
          </a:bodyPr>
          <a:lstStyle/>
          <a:p>
            <a:pPr marL="0" lvl="0" indent="0" rtl="0">
              <a:spcBef>
                <a:spcPts val="0"/>
              </a:spcBef>
              <a:spcAft>
                <a:spcPts val="0"/>
              </a:spcAft>
              <a:buNone/>
            </a:pPr>
            <a:r>
              <a:rPr lang="en-US" dirty="0"/>
              <a:t>Ongoing Challenges </a:t>
            </a:r>
            <a:r>
              <a:rPr lang="en-US" dirty="0" smtClean="0"/>
              <a:t/>
            </a:r>
            <a:br>
              <a:rPr lang="en-US" dirty="0" smtClean="0"/>
            </a:br>
            <a:r>
              <a:rPr lang="en-US" dirty="0" smtClean="0"/>
              <a:t>and </a:t>
            </a:r>
            <a:r>
              <a:rPr lang="en-US" dirty="0"/>
              <a:t>Potential </a:t>
            </a:r>
            <a:r>
              <a:rPr lang="en-US" dirty="0" smtClean="0"/>
              <a:t>Strategies for </a:t>
            </a:r>
            <a:br>
              <a:rPr lang="en-US" dirty="0" smtClean="0"/>
            </a:br>
            <a:r>
              <a:rPr lang="en-US" dirty="0" smtClean="0"/>
              <a:t>Advancing Student Success</a:t>
            </a:r>
            <a:endParaRPr dirty="0"/>
          </a:p>
        </p:txBody>
      </p:sp>
      <p:sp>
        <p:nvSpPr>
          <p:cNvPr id="156" name="Google Shape;156;p22"/>
          <p:cNvSpPr txBox="1">
            <a:spLocks noGrp="1"/>
          </p:cNvSpPr>
          <p:nvPr>
            <p:ph type="sldNum" idx="4294967295"/>
          </p:nvPr>
        </p:nvSpPr>
        <p:spPr>
          <a:xfrm>
            <a:off x="11276013" y="6356350"/>
            <a:ext cx="915987" cy="365125"/>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Asking Questions</a:t>
            </a:r>
            <a:br>
              <a:rPr lang="en-US" dirty="0" smtClean="0"/>
            </a:br>
            <a:r>
              <a:rPr lang="en-US" dirty="0" smtClean="0"/>
              <a:t>and Collecting Data</a:t>
            </a:r>
            <a:endParaRPr lang="en-US" dirty="0"/>
          </a:p>
        </p:txBody>
      </p:sp>
    </p:spTree>
    <p:extLst>
      <p:ext uri="{BB962C8B-B14F-4D97-AF65-F5344CB8AC3E}">
        <p14:creationId xmlns:p14="http://schemas.microsoft.com/office/powerpoint/2010/main" val="610522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br>
              <a:rPr lang="en-US" dirty="0" smtClean="0"/>
            </a:br>
            <a:r>
              <a:rPr lang="en-US" smtClean="0"/>
              <a:t>Thank you for joining us!</a:t>
            </a:r>
            <a:endParaRPr lang="en-US"/>
          </a:p>
        </p:txBody>
      </p:sp>
    </p:spTree>
    <p:extLst>
      <p:ext uri="{BB962C8B-B14F-4D97-AF65-F5344CB8AC3E}">
        <p14:creationId xmlns:p14="http://schemas.microsoft.com/office/powerpoint/2010/main" val="119995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Overview</a:t>
            </a:r>
            <a:endParaRPr/>
          </a:p>
        </p:txBody>
      </p:sp>
      <p:sp>
        <p:nvSpPr>
          <p:cNvPr id="58" name="Google Shape;58;p10"/>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Context: Statutes &amp; Student Success</a:t>
            </a:r>
            <a:endParaRPr/>
          </a:p>
          <a:p>
            <a:pPr marL="0" lvl="0" indent="0" algn="l" rtl="0">
              <a:spcBef>
                <a:spcPts val="1000"/>
              </a:spcBef>
              <a:spcAft>
                <a:spcPts val="0"/>
              </a:spcAft>
              <a:buNone/>
            </a:pPr>
            <a:r>
              <a:rPr lang="en-US"/>
              <a:t>Chancellor’s Office Perspectives &amp; Research</a:t>
            </a:r>
            <a:endParaRPr/>
          </a:p>
          <a:p>
            <a:pPr marL="0" lvl="0" indent="0" algn="l" rtl="0">
              <a:spcBef>
                <a:spcPts val="1000"/>
              </a:spcBef>
              <a:spcAft>
                <a:spcPts val="0"/>
              </a:spcAft>
              <a:buNone/>
            </a:pPr>
            <a:r>
              <a:rPr lang="en-US"/>
              <a:t>ASCCC Paper</a:t>
            </a:r>
            <a:endParaRPr/>
          </a:p>
          <a:p>
            <a:pPr marL="0" lvl="0" indent="0" algn="l" rtl="0">
              <a:spcBef>
                <a:spcPts val="1000"/>
              </a:spcBef>
              <a:spcAft>
                <a:spcPts val="0"/>
              </a:spcAft>
              <a:buNone/>
            </a:pPr>
            <a:r>
              <a:rPr lang="en-US"/>
              <a:t>ASCCC Survey - Initial Findings</a:t>
            </a:r>
            <a:endParaRPr/>
          </a:p>
          <a:p>
            <a:pPr marL="0" lvl="0" indent="0" algn="l" rtl="0">
              <a:spcBef>
                <a:spcPts val="1000"/>
              </a:spcBef>
              <a:spcAft>
                <a:spcPts val="0"/>
              </a:spcAft>
              <a:buNone/>
            </a:pPr>
            <a:r>
              <a:rPr lang="en-US"/>
              <a:t>Ongoing Challenges &amp; Potential Strategies for Success</a:t>
            </a:r>
            <a:endParaRPr/>
          </a:p>
          <a:p>
            <a:pPr marL="0" lvl="0" indent="0" algn="l" rtl="0">
              <a:spcBef>
                <a:spcPts val="1000"/>
              </a:spcBef>
              <a:spcAft>
                <a:spcPts val="0"/>
              </a:spcAft>
              <a:buNone/>
            </a:pPr>
            <a:r>
              <a:rPr lang="en-US"/>
              <a:t>Questions to Ask</a:t>
            </a:r>
            <a:endParaRPr/>
          </a:p>
          <a:p>
            <a:pPr marL="0" lvl="0" indent="0" algn="l" rtl="0">
              <a:spcBef>
                <a:spcPts val="1000"/>
              </a:spcBef>
              <a:spcAft>
                <a:spcPts val="0"/>
              </a:spcAft>
              <a:buNone/>
            </a:pPr>
            <a:r>
              <a:rPr lang="en-US"/>
              <a:t>Q&amp;A</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9" name="Google Shape;59;p1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950823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459" y="4053"/>
            <a:ext cx="12191082" cy="974356"/>
          </a:xfrm>
        </p:spPr>
        <p:txBody>
          <a:bodyPr>
            <a:normAutofit/>
          </a:bodyPr>
          <a:lstStyle/>
          <a:p>
            <a:pPr algn="ctr"/>
            <a:r>
              <a:rPr lang="en-US" sz="2800" b="1" dirty="0"/>
              <a:t>Equitable Placement and Completion</a:t>
            </a:r>
            <a:br>
              <a:rPr lang="en-US" sz="2800" b="1" dirty="0"/>
            </a:br>
            <a:r>
              <a:rPr lang="en-US" sz="2800" b="1" dirty="0"/>
              <a:t>2021-2022 Learning Series</a:t>
            </a:r>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399338" y="923545"/>
            <a:ext cx="11448187" cy="3654236"/>
          </a:xfrm>
        </p:spPr>
        <p:txBody>
          <a:bodyPr>
            <a:noAutofit/>
          </a:bodyPr>
          <a:lstStyle/>
          <a:p>
            <a:pPr lvl="0"/>
            <a:r>
              <a:rPr lang="en-US" sz="1800" dirty="0"/>
              <a:t>July 12, 2021: </a:t>
            </a:r>
            <a:r>
              <a:rPr lang="en-US" sz="1800" u="sng" dirty="0">
                <a:hlinkClick r:id="rId3"/>
              </a:rPr>
              <a:t>Board of Governor’s Spotlight</a:t>
            </a:r>
            <a:endParaRPr lang="en-US" sz="1800" dirty="0"/>
          </a:p>
          <a:p>
            <a:pPr lvl="0"/>
            <a:r>
              <a:rPr lang="en-US" sz="1800" dirty="0"/>
              <a:t>August 4, 2021: System Webinar - </a:t>
            </a:r>
            <a:r>
              <a:rPr lang="en-US" sz="1800" i="1" dirty="0"/>
              <a:t>Leading Courageous Conversations about Equitable Placement</a:t>
            </a:r>
            <a:r>
              <a:rPr lang="en-US" sz="1800" dirty="0"/>
              <a:t> (recording in the VRC under the CCC | Webinars, Conferences, and Events community)</a:t>
            </a:r>
          </a:p>
          <a:p>
            <a:pPr lvl="0"/>
            <a:r>
              <a:rPr lang="en-US" sz="1800" dirty="0"/>
              <a:t>September 8, 2021: </a:t>
            </a:r>
            <a:r>
              <a:rPr lang="en-US" sz="1800" u="sng" dirty="0">
                <a:hlinkClick r:id="rId4"/>
              </a:rPr>
              <a:t>Transfer Level Gateway Completion Dashboard</a:t>
            </a:r>
            <a:r>
              <a:rPr lang="en-US" sz="1800" dirty="0"/>
              <a:t> (recording in the VRC under the Equitable Placement and Completion community)</a:t>
            </a:r>
          </a:p>
          <a:p>
            <a:pPr lvl="0"/>
            <a:r>
              <a:rPr lang="en-US" sz="1800" dirty="0"/>
              <a:t>October 29, 2021 (2:00-3:00pm): RP Group/MMAP webinar - </a:t>
            </a:r>
            <a:r>
              <a:rPr lang="en-US" sz="1800" i="1" dirty="0"/>
              <a:t>Emerging Practices and Resources to Support ESL Placement and Throughput: Guided Self-Placement</a:t>
            </a:r>
            <a:r>
              <a:rPr lang="en-US" sz="1800" dirty="0"/>
              <a:t> (</a:t>
            </a:r>
            <a:r>
              <a:rPr lang="en-US" sz="1800" u="sng" dirty="0">
                <a:hlinkClick r:id="rId5"/>
              </a:rPr>
              <a:t>click here to watch</a:t>
            </a:r>
            <a:r>
              <a:rPr lang="en-US" sz="1800" dirty="0"/>
              <a:t>) </a:t>
            </a:r>
          </a:p>
          <a:p>
            <a:pPr lvl="0"/>
            <a:r>
              <a:rPr lang="en-US" sz="1800" dirty="0"/>
              <a:t>November 5, 2021 (2:00-3:00pm): RP Group/MMAP webinar - </a:t>
            </a:r>
            <a:r>
              <a:rPr lang="en-US" sz="1800" i="1" dirty="0"/>
              <a:t>Emerging Practices and Resources to Support ESL Placement and Throughput: Innovations and Practices</a:t>
            </a:r>
            <a:r>
              <a:rPr lang="en-US" sz="1800" dirty="0"/>
              <a:t> (</a:t>
            </a:r>
            <a:r>
              <a:rPr lang="en-US" sz="1800" u="sng" dirty="0">
                <a:hlinkClick r:id="rId6"/>
              </a:rPr>
              <a:t>click here to watch</a:t>
            </a:r>
            <a:r>
              <a:rPr lang="en-US" sz="1800" dirty="0"/>
              <a:t>)</a:t>
            </a:r>
          </a:p>
          <a:p>
            <a:r>
              <a:rPr lang="en-US" sz="1800" dirty="0"/>
              <a:t>February 14, 2022: Moving from Compliance to Ensuring Learning – Conducting Ongoing Examination, Evaluation and Reflection (recording in the VRC in EP&amp;C community)</a:t>
            </a:r>
          </a:p>
          <a:p>
            <a:r>
              <a:rPr lang="en-US" sz="1800" dirty="0"/>
              <a:t>March 24, 2022: Equitable and Complete Messaging and Communication to Guide Student Enrollment (recording in the VRC in EP&amp;C community</a:t>
            </a:r>
            <a:r>
              <a:rPr lang="en-US" sz="1800" dirty="0" smtClean="0"/>
              <a:t>)</a:t>
            </a:r>
          </a:p>
          <a:p>
            <a:r>
              <a:rPr lang="en-US" sz="1800" dirty="0" smtClean="0"/>
              <a:t>May 9, 2022: ESL Adoption Plans &amp; Promising Practices </a:t>
            </a:r>
            <a:r>
              <a:rPr lang="en-US" sz="1800" dirty="0"/>
              <a:t>(recording in the VRC in EP&amp;C community)</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1690492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459" y="4053"/>
            <a:ext cx="12191082" cy="581163"/>
          </a:xfrm>
        </p:spPr>
        <p:txBody>
          <a:bodyPr>
            <a:normAutofit/>
          </a:bodyPr>
          <a:lstStyle/>
          <a:p>
            <a:pPr algn="ctr"/>
            <a:r>
              <a:rPr lang="en-US" sz="2800" b="1" dirty="0"/>
              <a:t>Equitable Placement and </a:t>
            </a:r>
            <a:r>
              <a:rPr lang="en-US" sz="2800" b="1" dirty="0" smtClean="0"/>
              <a:t>Completion</a:t>
            </a:r>
            <a:r>
              <a:rPr lang="en-US" sz="2800" b="1" dirty="0"/>
              <a:t> </a:t>
            </a:r>
            <a:r>
              <a:rPr lang="en-US" sz="2800" b="1" dirty="0" smtClean="0"/>
              <a:t>Research Briefs</a:t>
            </a:r>
            <a:endParaRPr lang="en-US" sz="28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173736" y="585216"/>
            <a:ext cx="11850624" cy="3654236"/>
          </a:xfrm>
        </p:spPr>
        <p:txBody>
          <a:bodyPr>
            <a:noAutofit/>
          </a:bodyPr>
          <a:lstStyle/>
          <a:p>
            <a:pPr lvl="0" fontAlgn="base"/>
            <a:r>
              <a:rPr lang="en-US" sz="1700" b="1" u="sng" dirty="0">
                <a:hlinkClick r:id="rId3"/>
              </a:rPr>
              <a:t>English Learners: Pathways in California's Community Colleges Under AB 705</a:t>
            </a:r>
            <a:r>
              <a:rPr lang="en-US" sz="1700" dirty="0">
                <a:hlinkClick r:id="rId3"/>
              </a:rPr>
              <a:t/>
            </a:r>
            <a:br>
              <a:rPr lang="en-US" sz="1700" dirty="0">
                <a:hlinkClick r:id="rId3"/>
              </a:rPr>
            </a:br>
            <a:r>
              <a:rPr lang="en-US" sz="1700" dirty="0"/>
              <a:t>Publication in Policy Analysis for California Education (PACE). The brief highlights that ELs who graduated from a US high school and then enrolled in a community college experienced much higher throughput rates when allowed to enroll directly in transferable, college-level English composition than if they were directed to the ESL Pathway. It provides recommendations for community colleges to (a) improve placement for this subgroup of ELs, (b) integrate English support into academic instruction throughout college-level courses, and (c) better track the academic pathways of ELs from high school to college in administrative data sets.</a:t>
            </a:r>
          </a:p>
          <a:p>
            <a:pPr lvl="0" fontAlgn="base"/>
            <a:r>
              <a:rPr lang="en-US" sz="1700" b="1" u="sng" dirty="0">
                <a:hlinkClick r:id="rId4"/>
              </a:rPr>
              <a:t>Transition in Math from High School to Community College Before and After </a:t>
            </a:r>
            <a:br>
              <a:rPr lang="en-US" sz="1700" b="1" u="sng" dirty="0">
                <a:hlinkClick r:id="rId4"/>
              </a:rPr>
            </a:br>
            <a:r>
              <a:rPr lang="en-US" sz="1700" b="1" u="sng" dirty="0">
                <a:hlinkClick r:id="rId4"/>
              </a:rPr>
              <a:t>AB 705, January 2022</a:t>
            </a:r>
            <a:r>
              <a:rPr lang="en-US" sz="1700" dirty="0">
                <a:hlinkClick r:id="rId4"/>
              </a:rPr>
              <a:t/>
            </a:r>
            <a:br>
              <a:rPr lang="en-US" sz="1700" dirty="0">
                <a:hlinkClick r:id="rId4"/>
              </a:rPr>
            </a:br>
            <a:r>
              <a:rPr lang="en-US" sz="1700" dirty="0"/>
              <a:t>Statewide analysis comparing high school to community college transitions in California before AB 705 came into effect in 2018 and post-implementation in fall 2019. Fewer students are repeating a math course which they successfully completed post-AB 705; However, many students continue to repeat such courses which requires additional exploration by colleges locally. </a:t>
            </a:r>
          </a:p>
          <a:p>
            <a:pPr lvl="0" fontAlgn="base"/>
            <a:r>
              <a:rPr lang="en-US" sz="1700" b="1" u="sng" dirty="0">
                <a:hlinkClick r:id="rId5" invalidUrl="https://rpgroup.org/Portals/0/Documents/Projects/MultipleMeasures/AB705_Workshops/Enrollment and Success in Transfer-Level_English_and_Math_for_Special_Populations_July2021.pdf?ver=2021-08-04-114819-053"/>
              </a:rPr>
              <a:t>Enrollment and Success in Transfer-Level English &amp; Math for Special Populations, July 2021</a:t>
            </a:r>
            <a:r>
              <a:rPr lang="en-US" sz="1700" dirty="0">
                <a:hlinkClick r:id="rId6" invalidUrl="https://rpgroup.org/Portals/0/Documents/Projects/MultipleMeasures/AB705_Workshops/Enrollment and Success in Transfer-Level_English_and_Math_for_Special_Populations_July2021.pdf?ver=2021-08-04-114819-053"/>
              </a:rPr>
              <a:t/>
            </a:r>
            <a:br>
              <a:rPr lang="en-US" sz="1700" dirty="0">
                <a:hlinkClick r:id="rId7" invalidUrl="https://rpgroup.org/Portals/0/Documents/Projects/MultipleMeasures/AB705_Workshops/Enrollment and Success in Transfer-Level_English_and_Math_for_Special_Populations_July2021.pdf?ver=2021-08-04-114819-053"/>
              </a:rPr>
            </a:br>
            <a:r>
              <a:rPr lang="en-US" sz="1700" dirty="0"/>
              <a:t>Statewide analysis of the impact of AB 705 implementation on transfer-level enrollment and throughput rates for special student populations enrolled in either English or math for the first time from fall 2015 to fall 2019. Findings suggest throughput has increased for all special populations within the timeframe tracked. </a:t>
            </a:r>
          </a:p>
          <a:p>
            <a:pPr lvl="0" fontAlgn="base"/>
            <a:r>
              <a:rPr lang="en-US" sz="1700" b="1" u="sng" dirty="0">
                <a:hlinkClick r:id="rId8"/>
              </a:rPr>
              <a:t>Assessment Measures for English as a Second Language Students in College: Summary of Relevant Literature, February 2021</a:t>
            </a:r>
            <a:r>
              <a:rPr lang="en-US" sz="1700" dirty="0">
                <a:hlinkClick r:id="rId8"/>
              </a:rPr>
              <a:t/>
            </a:r>
            <a:br>
              <a:rPr lang="en-US" sz="1700" dirty="0">
                <a:hlinkClick r:id="rId8"/>
              </a:rPr>
            </a:br>
            <a:r>
              <a:rPr lang="en-US" sz="1700" dirty="0"/>
              <a:t>Summary featuring recent ESL research on the benefits and challenges of different types of assessments as well as key considerations for colleges seeking to implement one or more of the main ESL assessment and placement strategies</a:t>
            </a:r>
            <a:r>
              <a:rPr lang="en-US" sz="1700" dirty="0" smtClean="0"/>
              <a:t>.</a:t>
            </a:r>
            <a:endParaRPr lang="en-US" sz="1700"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338" y="6255874"/>
            <a:ext cx="2326053" cy="619715"/>
          </a:xfrm>
          <a:prstGeom prst="rect">
            <a:avLst/>
          </a:prstGeom>
        </p:spPr>
      </p:pic>
    </p:spTree>
    <p:extLst>
      <p:ext uri="{BB962C8B-B14F-4D97-AF65-F5344CB8AC3E}">
        <p14:creationId xmlns:p14="http://schemas.microsoft.com/office/powerpoint/2010/main" val="2086879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459" y="4053"/>
            <a:ext cx="12191082" cy="581163"/>
          </a:xfrm>
        </p:spPr>
        <p:txBody>
          <a:bodyPr>
            <a:normAutofit/>
          </a:bodyPr>
          <a:lstStyle/>
          <a:p>
            <a:pPr algn="ctr"/>
            <a:r>
              <a:rPr lang="en-US" sz="2800" b="1" dirty="0"/>
              <a:t>Equitable Placement and </a:t>
            </a:r>
            <a:r>
              <a:rPr lang="en-US" sz="2800" b="1" dirty="0" smtClean="0"/>
              <a:t>Completion</a:t>
            </a:r>
            <a:r>
              <a:rPr lang="en-US" sz="2800" b="1" dirty="0"/>
              <a:t> </a:t>
            </a:r>
            <a:r>
              <a:rPr lang="en-US" sz="2800" b="1" dirty="0" smtClean="0"/>
              <a:t>Research Reports</a:t>
            </a:r>
            <a:endParaRPr lang="en-US" sz="28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173736" y="627155"/>
            <a:ext cx="11850624" cy="5060575"/>
          </a:xfrm>
        </p:spPr>
        <p:txBody>
          <a:bodyPr>
            <a:noAutofit/>
          </a:bodyPr>
          <a:lstStyle/>
          <a:p>
            <a:pPr lvl="0"/>
            <a:r>
              <a:rPr lang="en-US" sz="2000" dirty="0"/>
              <a:t>The Public Policy Institute of California released a report titled “A New Era of Student Access at California’s Community Colleges” in November 2020 detailing how AB 705 transformed student access, outcomes, and racial equity in fall 2019: </a:t>
            </a:r>
            <a:r>
              <a:rPr lang="en-US" sz="2000" u="sng" dirty="0">
                <a:hlinkClick r:id="rId3"/>
              </a:rPr>
              <a:t>https://www.ppic.org/publication/a-new-era-of-student-access-at-californias-community-colleges/</a:t>
            </a:r>
            <a:r>
              <a:rPr lang="en-US" sz="2000" dirty="0"/>
              <a:t> </a:t>
            </a:r>
          </a:p>
          <a:p>
            <a:pPr lvl="0"/>
            <a:r>
              <a:rPr lang="en-US" sz="2000" dirty="0"/>
              <a:t>In December 2020, the California Acceleration Project (CAP) and Public Advocates released a report titled, "Still Getting There: How California's AB 705 Is (and is not) Transforming Community College Remediation and What Needs to Come Next": </a:t>
            </a:r>
            <a:r>
              <a:rPr lang="en-US" sz="2000" u="sng" dirty="0">
                <a:hlinkClick r:id="rId4"/>
              </a:rPr>
              <a:t>https://accelerationproject.org/Publications/ctl/ArticleView/mid/654/articleId/127/Still-Getting-There-How-Californias-AB-705-Is-and-is-not-Transforming-Community-College-Remediation-and-What-Needs-to-Come-Next</a:t>
            </a:r>
            <a:endParaRPr lang="en-US" sz="2000" dirty="0"/>
          </a:p>
          <a:p>
            <a:pPr lvl="0"/>
            <a:r>
              <a:rPr lang="en-US" sz="2000" dirty="0"/>
              <a:t>The Research and Planning Group for California Community Colleges (RP Group) has conducted a statewide analysis of student outcomes from fall 2015 to fall 2019 to understand how the mandate of AB 705 has impacted student enrollment and success over time, including the years leading up to last year’s required implementation. This report was released in January 2021: </a:t>
            </a:r>
            <a:r>
              <a:rPr lang="en-US" sz="2000" u="sng" dirty="0">
                <a:hlinkClick r:id="rId5"/>
              </a:rPr>
              <a:t>https://rpgroup.org/Portals/0/Documents/Projects/MultipleMeasures/AB705_Workshops/AccessEnrollmentSuccess_RPGroup_Final2020-1.pdf?ver=2021-01-06-082534-290</a:t>
            </a:r>
            <a:r>
              <a:rPr lang="en-US" sz="2000" dirty="0"/>
              <a:t>  </a:t>
            </a:r>
          </a:p>
          <a:p>
            <a:pPr marL="0" lvl="0" indent="0" fontAlgn="base">
              <a:buNone/>
            </a:pPr>
            <a:endParaRPr lang="en-US" sz="14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1840164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459" y="4053"/>
            <a:ext cx="12191082" cy="581163"/>
          </a:xfrm>
        </p:spPr>
        <p:txBody>
          <a:bodyPr>
            <a:normAutofit/>
          </a:bodyPr>
          <a:lstStyle/>
          <a:p>
            <a:pPr algn="ctr"/>
            <a:r>
              <a:rPr lang="en-US" sz="2800" b="1" dirty="0"/>
              <a:t>Equitable Placement and </a:t>
            </a:r>
            <a:r>
              <a:rPr lang="en-US" sz="2800" b="1" dirty="0" smtClean="0"/>
              <a:t>Completion</a:t>
            </a:r>
            <a:r>
              <a:rPr lang="en-US" sz="2800" b="1" dirty="0"/>
              <a:t> </a:t>
            </a:r>
            <a:r>
              <a:rPr lang="en-US" sz="2800" b="1" dirty="0" smtClean="0"/>
              <a:t>Research Reports</a:t>
            </a:r>
            <a:endParaRPr lang="en-US" sz="28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173736" y="585216"/>
            <a:ext cx="11850624" cy="3654236"/>
          </a:xfrm>
        </p:spPr>
        <p:txBody>
          <a:bodyPr>
            <a:noAutofit/>
          </a:bodyPr>
          <a:lstStyle/>
          <a:p>
            <a:pPr lvl="0" fontAlgn="base"/>
            <a:r>
              <a:rPr lang="en-US" sz="1600" b="1" dirty="0"/>
              <a:t>Maximizing Completion of Transfer Level English/ESL for International Students in the California Community College System, Summer 2021; </a:t>
            </a:r>
            <a:r>
              <a:rPr lang="en-US" sz="1600" u="sng" dirty="0">
                <a:hlinkClick r:id="rId3"/>
              </a:rPr>
              <a:t>Study updates</a:t>
            </a:r>
            <a:r>
              <a:rPr lang="en-US" sz="1600" b="1" dirty="0"/>
              <a:t/>
            </a:r>
            <a:br>
              <a:rPr lang="en-US" sz="1600" b="1" dirty="0"/>
            </a:br>
            <a:r>
              <a:rPr lang="en-US" sz="1600" dirty="0"/>
              <a:t>Study exploring the evidence regarding which pathways can maximize throughput for international students, including analysis of their country of origin, language group, assessment test scores, placement levels, and beginning pathway (i.e., English or ESL). </a:t>
            </a:r>
          </a:p>
          <a:p>
            <a:pPr lvl="0" fontAlgn="base"/>
            <a:r>
              <a:rPr lang="en-US" sz="1600" b="1" u="sng" dirty="0">
                <a:hlinkClick r:id="rId4"/>
              </a:rPr>
              <a:t>Maximizing Math Throughput of Students Who Did Not Complete Algebra 2 in High School, August 2021</a:t>
            </a:r>
            <a:br>
              <a:rPr lang="en-US" sz="1600" b="1" u="sng" dirty="0">
                <a:hlinkClick r:id="rId4"/>
              </a:rPr>
            </a:br>
            <a:r>
              <a:rPr lang="en-US" sz="1600" dirty="0"/>
              <a:t>Report showing how the one-year math throughput rate of community college students varies according to the highest level of math completed in high school, with a focus on the impact of completing Algebra 2 while in high school. Findings suggest students who did not successfully complete Algebra 2 in high school have higher throughput when beginning at transferable, college-level math than intermediate Algebra.</a:t>
            </a:r>
          </a:p>
          <a:p>
            <a:pPr lvl="0" fontAlgn="base"/>
            <a:r>
              <a:rPr lang="en-US" sz="1600" b="1" u="sng" dirty="0">
                <a:hlinkClick r:id="rId5"/>
              </a:rPr>
              <a:t>Enrollment and Success in Transfer-Level English and Math in the California Community Colleges System, Fall 2015 to Fall 2019 Statewide Analysis, January 2021</a:t>
            </a:r>
            <a:br>
              <a:rPr lang="en-US" sz="1600" b="1" u="sng" dirty="0">
                <a:hlinkClick r:id="rId5"/>
              </a:rPr>
            </a:br>
            <a:r>
              <a:rPr lang="en-US" sz="1600" dirty="0"/>
              <a:t>Analysis of statewide transfer-level English and math enrollment and completion within one year, disaggregated by ethnicity and special populations. One year throughput rates show large improvements in completion of transfer level English and math for all groups. </a:t>
            </a:r>
            <a:endParaRPr lang="en-US" sz="1600" dirty="0" smtClean="0"/>
          </a:p>
          <a:p>
            <a:pPr lvl="0" fontAlgn="base"/>
            <a:r>
              <a:rPr lang="en-US" sz="1600" b="1" u="sng" dirty="0">
                <a:hlinkClick r:id="rId6"/>
              </a:rPr>
              <a:t>Maximizing English Language Learner's Completion of Transferable English Composition in Community College: A focus on US High School Graduates, September 2020</a:t>
            </a:r>
            <a:r>
              <a:rPr lang="en-US" sz="1600" dirty="0">
                <a:hlinkClick r:id="rId6"/>
              </a:rPr>
              <a:t/>
            </a:r>
            <a:br>
              <a:rPr lang="en-US" sz="1600" dirty="0">
                <a:hlinkClick r:id="rId6"/>
              </a:rPr>
            </a:br>
            <a:r>
              <a:rPr lang="en-US" sz="1600" dirty="0"/>
              <a:t>Report exploring ESL pathways that maximize throughput with a focus on US high school graduates. Historically, completion of transfer-level English for ELL US high school graduates has been higher for students on the English pathway.</a:t>
            </a:r>
          </a:p>
          <a:p>
            <a:pPr lvl="1" fontAlgn="base"/>
            <a:r>
              <a:rPr lang="en-US" sz="1600" b="1" u="sng" dirty="0">
                <a:hlinkClick r:id="rId7"/>
              </a:rPr>
              <a:t>English or ESL Pathways for English Language Learners Who Are U.S. High School Graduates? Effective Community College Placement Strategies, September 2020</a:t>
            </a:r>
            <a:r>
              <a:rPr lang="en-US" sz="1600" dirty="0">
                <a:hlinkClick r:id="rId7"/>
              </a:rPr>
              <a:t/>
            </a:r>
            <a:br>
              <a:rPr lang="en-US" sz="1600" dirty="0">
                <a:hlinkClick r:id="rId7"/>
              </a:rPr>
            </a:br>
            <a:r>
              <a:rPr lang="en-US" sz="1600" dirty="0"/>
              <a:t>Infographic exploring ESL pathways that maximize throughput with a focus on US high school graduates. </a:t>
            </a:r>
          </a:p>
          <a:p>
            <a:pPr marL="0" lvl="0" indent="0" fontAlgn="base">
              <a:buNone/>
            </a:pPr>
            <a:endParaRPr lang="en-US" sz="16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1481129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51" y="140681"/>
            <a:ext cx="10515600" cy="1002319"/>
          </a:xfrm>
        </p:spPr>
        <p:txBody>
          <a:bodyPr>
            <a:normAutofit/>
          </a:bodyPr>
          <a:lstStyle/>
          <a:p>
            <a:r>
              <a:rPr lang="en-US" sz="4000" b="1" dirty="0" smtClean="0">
                <a:latin typeface="+mj-lt"/>
                <a:cs typeface="Arial" panose="020B0604020202020204" pitchFamily="34" charset="0"/>
              </a:rPr>
              <a:t>ESL Implementation Guides</a:t>
            </a:r>
            <a:endParaRPr lang="en-US" sz="4000" b="1" dirty="0">
              <a:latin typeface="+mj-lt"/>
              <a:cs typeface="Arial" panose="020B0604020202020204" pitchFamily="34" charset="0"/>
            </a:endParaRPr>
          </a:p>
        </p:txBody>
      </p:sp>
      <p:sp>
        <p:nvSpPr>
          <p:cNvPr id="3" name="Content Placeholder 2"/>
          <p:cNvSpPr>
            <a:spLocks noGrp="1"/>
          </p:cNvSpPr>
          <p:nvPr>
            <p:ph idx="1"/>
          </p:nvPr>
        </p:nvSpPr>
        <p:spPr>
          <a:xfrm>
            <a:off x="414251" y="1229412"/>
            <a:ext cx="11298382" cy="4357572"/>
          </a:xfrm>
        </p:spPr>
        <p:txBody>
          <a:bodyPr>
            <a:normAutofit fontScale="77500" lnSpcReduction="20000"/>
          </a:bodyPr>
          <a:lstStyle/>
          <a:p>
            <a:pPr lvl="0">
              <a:lnSpc>
                <a:spcPct val="120000"/>
              </a:lnSpc>
            </a:pPr>
            <a:r>
              <a:rPr lang="en-US" u="sng" dirty="0">
                <a:hlinkClick r:id="rId3"/>
              </a:rPr>
              <a:t>Emerging Practices in ESL Guided Self Placement, January 2022</a:t>
            </a:r>
            <a:r>
              <a:rPr lang="en-US" dirty="0"/>
              <a:t/>
            </a:r>
            <a:br>
              <a:rPr lang="en-US" dirty="0"/>
            </a:br>
            <a:r>
              <a:rPr lang="en-US" dirty="0"/>
              <a:t>Guide providing ESL community college stakeholders with key practices and strategies to assist in the development and implementation of a Guided Self Placement (GSP) model to effectively assess English Language Learners.</a:t>
            </a:r>
          </a:p>
          <a:p>
            <a:pPr lvl="0">
              <a:lnSpc>
                <a:spcPct val="120000"/>
              </a:lnSpc>
            </a:pPr>
            <a:r>
              <a:rPr lang="en-US" b="1" dirty="0"/>
              <a:t>ESL College Spotlights</a:t>
            </a:r>
            <a:r>
              <a:rPr lang="en-US" dirty="0"/>
              <a:t/>
            </a:r>
            <a:br>
              <a:rPr lang="en-US" dirty="0"/>
            </a:br>
            <a:r>
              <a:rPr lang="en-US" dirty="0"/>
              <a:t>College Spotlights feature ESL innovations taking place in California Community Colleges that support ESL student success. This includes an overview of key information relevant to other institutions that may be interested in implementing ESL course transferability practices.</a:t>
            </a:r>
          </a:p>
          <a:p>
            <a:pPr lvl="1">
              <a:lnSpc>
                <a:spcPct val="120000"/>
              </a:lnSpc>
            </a:pPr>
            <a:r>
              <a:rPr lang="en-US" u="sng" dirty="0">
                <a:hlinkClick r:id="rId4" invalidUrl="https://rpgroup.org/Portals/0/Documents/Projects/MultipleMeasures/AB705_Workshops/ESL_Innovations_San Francisco_Steps_to_Credit_final_November2021.pdf?ver=2021-11-17-130658-810"/>
              </a:rPr>
              <a:t>City College of San Francisco - Steps to Credit Program</a:t>
            </a:r>
            <a:endParaRPr lang="en-US" dirty="0"/>
          </a:p>
          <a:p>
            <a:pPr lvl="1">
              <a:lnSpc>
                <a:spcPct val="120000"/>
              </a:lnSpc>
            </a:pPr>
            <a:r>
              <a:rPr lang="en-US" u="sng" dirty="0">
                <a:hlinkClick r:id="rId5"/>
              </a:rPr>
              <a:t>College of San Mateo - Word Jam</a:t>
            </a:r>
            <a:endParaRPr lang="en-US" dirty="0"/>
          </a:p>
          <a:p>
            <a:pPr lvl="1">
              <a:lnSpc>
                <a:spcPct val="120000"/>
              </a:lnSpc>
            </a:pPr>
            <a:r>
              <a:rPr lang="en-US" u="sng" dirty="0">
                <a:hlinkClick r:id="rId6"/>
              </a:rPr>
              <a:t>Cypress College - ESL Course Transferability</a:t>
            </a:r>
            <a:endParaRPr lang="en-US" dirty="0"/>
          </a:p>
          <a:p>
            <a:pPr lvl="1">
              <a:lnSpc>
                <a:spcPct val="120000"/>
              </a:lnSpc>
            </a:pPr>
            <a:r>
              <a:rPr lang="en-US" u="sng" dirty="0">
                <a:hlinkClick r:id="rId7"/>
              </a:rPr>
              <a:t>Cypress College - ESL Milestone Certificates</a:t>
            </a:r>
            <a:endParaRPr lang="en-US" dirty="0"/>
          </a:p>
          <a:p>
            <a:pPr lvl="1">
              <a:lnSpc>
                <a:spcPct val="120000"/>
              </a:lnSpc>
            </a:pPr>
            <a:r>
              <a:rPr lang="en-US" u="sng" dirty="0">
                <a:hlinkClick r:id="rId8" invalidUrl="https://rpgroup.org/Portals/0/Documents/Projects/MultipleMeasures/AB705_Workshops/ESL_Innovations_Orange Coast_SLO_Assessments_final_November2021.pdf?ver=2021-11-17-130641-217"/>
              </a:rPr>
              <a:t>Orange Coast College - SLO </a:t>
            </a:r>
            <a:r>
              <a:rPr lang="en-US" u="sng" dirty="0" smtClean="0">
                <a:hlinkClick r:id="rId9" invalidUrl="https://rpgroup.org/Portals/0/Documents/Projects/MultipleMeasures/AB705_Workshops/ESL_Innovations_Orange Coast_SLO_Assessments_final_November2021.pdf?ver=2021-11-17-130641-217"/>
              </a:rPr>
              <a:t>Assessments</a:t>
            </a:r>
            <a:endParaRPr lang="en-US" b="1" dirty="0" smtClean="0">
              <a:latin typeface="Arial" panose="020B0604020202020204" pitchFamily="34" charset="0"/>
              <a:cs typeface="Arial" panose="020B0604020202020204" pitchFamily="34" charset="0"/>
            </a:endParaRPr>
          </a:p>
          <a:p>
            <a:pPr marL="0" lvl="0" indent="0" fontAlgn="ctr">
              <a:lnSpc>
                <a:spcPct val="200000"/>
              </a:lnSpc>
              <a:buNone/>
            </a:pP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1753813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0" y="20143"/>
            <a:ext cx="12192000" cy="1325563"/>
          </a:xfrm>
        </p:spPr>
        <p:txBody>
          <a:bodyPr>
            <a:normAutofit/>
          </a:bodyPr>
          <a:lstStyle/>
          <a:p>
            <a:pPr algn="ctr"/>
            <a:r>
              <a:rPr lang="en-US" sz="4000" b="1" dirty="0"/>
              <a:t>Equitable Placement Legislation and Regulations</a:t>
            </a:r>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838200" y="1311122"/>
            <a:ext cx="10515600" cy="3654512"/>
          </a:xfrm>
        </p:spPr>
        <p:txBody>
          <a:bodyPr>
            <a:noAutofit/>
          </a:bodyPr>
          <a:lstStyle/>
          <a:p>
            <a:pPr marL="0" indent="0">
              <a:buNone/>
            </a:pPr>
            <a:r>
              <a:rPr lang="en-US" b="1" i="1" dirty="0" smtClean="0">
                <a:solidFill>
                  <a:srgbClr val="002060"/>
                </a:solidFill>
              </a:rPr>
              <a:t>(AB 705)</a:t>
            </a:r>
          </a:p>
          <a:p>
            <a:r>
              <a:rPr lang="en-US" sz="2600" dirty="0">
                <a:solidFill>
                  <a:srgbClr val="002060"/>
                </a:solidFill>
              </a:rPr>
              <a:t>Requires colleges </a:t>
            </a:r>
            <a:r>
              <a:rPr lang="en-US" sz="2600" u="sng" dirty="0">
                <a:solidFill>
                  <a:srgbClr val="002060"/>
                </a:solidFill>
              </a:rPr>
              <a:t>maximize probability</a:t>
            </a:r>
            <a:r>
              <a:rPr lang="en-US" sz="2600" dirty="0">
                <a:solidFill>
                  <a:srgbClr val="002060"/>
                </a:solidFill>
              </a:rPr>
              <a:t> that a student enters and completes transfer-level coursework in English and math within a one-year </a:t>
            </a:r>
            <a:r>
              <a:rPr lang="en-US" sz="2600" dirty="0" smtClean="0">
                <a:solidFill>
                  <a:srgbClr val="002060"/>
                </a:solidFill>
              </a:rPr>
              <a:t>timeframe.</a:t>
            </a:r>
          </a:p>
          <a:p>
            <a:r>
              <a:rPr lang="en-US" sz="2600" dirty="0">
                <a:solidFill>
                  <a:srgbClr val="002060"/>
                </a:solidFill>
              </a:rPr>
              <a:t>Students can also only be placed below transfer-level if highly unlikely to succeed in the </a:t>
            </a:r>
            <a:r>
              <a:rPr lang="en-US" sz="2600" dirty="0" smtClean="0">
                <a:solidFill>
                  <a:srgbClr val="002060"/>
                </a:solidFill>
              </a:rPr>
              <a:t>transfer-level course.</a:t>
            </a:r>
          </a:p>
          <a:p>
            <a:r>
              <a:rPr lang="en-US" sz="2600" dirty="0">
                <a:solidFill>
                  <a:srgbClr val="002060"/>
                </a:solidFill>
              </a:rPr>
              <a:t>Requires use of high school data for placement (high school coursework, high school grades, or </a:t>
            </a:r>
            <a:r>
              <a:rPr lang="en-US" sz="2600" dirty="0" smtClean="0">
                <a:solidFill>
                  <a:srgbClr val="002060"/>
                </a:solidFill>
              </a:rPr>
              <a:t>HS GPA).</a:t>
            </a:r>
          </a:p>
          <a:p>
            <a:r>
              <a:rPr lang="en-US" sz="2600" dirty="0">
                <a:solidFill>
                  <a:srgbClr val="002060"/>
                </a:solidFill>
              </a:rPr>
              <a:t>Allows guided or self-placement when HS information is </a:t>
            </a:r>
            <a:r>
              <a:rPr lang="en-US" sz="2600" dirty="0" smtClean="0">
                <a:solidFill>
                  <a:srgbClr val="002060"/>
                </a:solidFill>
              </a:rPr>
              <a:t>not available.</a:t>
            </a:r>
            <a:endParaRPr lang="en-US" sz="26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972919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0" y="20143"/>
            <a:ext cx="12192000" cy="1325563"/>
          </a:xfrm>
        </p:spPr>
        <p:txBody>
          <a:bodyPr>
            <a:normAutofit/>
          </a:bodyPr>
          <a:lstStyle/>
          <a:p>
            <a:pPr algn="ctr"/>
            <a:r>
              <a:rPr lang="en-US" sz="4000" b="1" dirty="0" smtClean="0"/>
              <a:t>Equitable Placement Legislation and Regulations</a:t>
            </a:r>
            <a:endParaRPr lang="en-US" sz="40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838200" y="1319197"/>
            <a:ext cx="10515600" cy="3654512"/>
          </a:xfrm>
        </p:spPr>
        <p:txBody>
          <a:bodyPr>
            <a:noAutofit/>
          </a:bodyPr>
          <a:lstStyle/>
          <a:p>
            <a:r>
              <a:rPr lang="en-US" sz="2400" dirty="0">
                <a:solidFill>
                  <a:srgbClr val="002060"/>
                </a:solidFill>
              </a:rPr>
              <a:t>For students with a goal of transfer to a four-year institution, earning a certificate or a local associate degree, increase the number of students who enter and complete transfer-level English and mathematics (or quantitative reasoning) within </a:t>
            </a:r>
            <a:r>
              <a:rPr lang="en-US" sz="2400" dirty="0" smtClean="0">
                <a:solidFill>
                  <a:srgbClr val="002060"/>
                </a:solidFill>
              </a:rPr>
              <a:t>one-year (including ESL U.S. high school graduates).</a:t>
            </a:r>
          </a:p>
          <a:p>
            <a:r>
              <a:rPr lang="en-US" sz="2400" dirty="0" smtClean="0">
                <a:solidFill>
                  <a:srgbClr val="002060"/>
                </a:solidFill>
              </a:rPr>
              <a:t>ESL </a:t>
            </a:r>
            <a:r>
              <a:rPr lang="en-US" sz="2400" dirty="0">
                <a:solidFill>
                  <a:srgbClr val="002060"/>
                </a:solidFill>
              </a:rPr>
              <a:t>students with a goal of transfer to a four-year institution or an associate degree should enter and complete a transfer-level English composition course </a:t>
            </a:r>
            <a:r>
              <a:rPr lang="en-US" sz="2400" dirty="0" smtClean="0">
                <a:solidFill>
                  <a:srgbClr val="002060"/>
                </a:solidFill>
              </a:rPr>
              <a:t>or</a:t>
            </a:r>
            <a:r>
              <a:rPr lang="en-US" sz="2400" dirty="0">
                <a:solidFill>
                  <a:srgbClr val="002060"/>
                </a:solidFill>
              </a:rPr>
              <a:t> </a:t>
            </a:r>
            <a:r>
              <a:rPr lang="en-US" sz="2400" dirty="0" smtClean="0">
                <a:solidFill>
                  <a:srgbClr val="002060"/>
                </a:solidFill>
              </a:rPr>
              <a:t>an </a:t>
            </a:r>
            <a:r>
              <a:rPr lang="en-US" sz="2400" dirty="0">
                <a:solidFill>
                  <a:srgbClr val="002060"/>
                </a:solidFill>
              </a:rPr>
              <a:t>ESL course equivalent to transfer-level English within a three-year timeframe of declaring a transfer- or degree-seeking </a:t>
            </a:r>
            <a:r>
              <a:rPr lang="en-US" sz="2400" dirty="0" smtClean="0">
                <a:solidFill>
                  <a:srgbClr val="002060"/>
                </a:solidFill>
              </a:rPr>
              <a:t>goal. </a:t>
            </a:r>
          </a:p>
          <a:p>
            <a:r>
              <a:rPr lang="en-US" sz="2400" dirty="0">
                <a:solidFill>
                  <a:srgbClr val="002060"/>
                </a:solidFill>
              </a:rPr>
              <a:t>Minimize disproportionate impacts on students caused by traditional placement </a:t>
            </a:r>
            <a:r>
              <a:rPr lang="en-US" sz="2400" dirty="0" smtClean="0">
                <a:solidFill>
                  <a:srgbClr val="002060"/>
                </a:solidFill>
              </a:rPr>
              <a:t>practices.</a:t>
            </a:r>
            <a:endParaRPr lang="en-US" sz="24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829299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838200" y="20143"/>
            <a:ext cx="10515600" cy="1325563"/>
          </a:xfrm>
        </p:spPr>
        <p:txBody>
          <a:bodyPr>
            <a:normAutofit/>
          </a:bodyPr>
          <a:lstStyle/>
          <a:p>
            <a:r>
              <a:rPr lang="en-US" b="1" dirty="0" smtClean="0"/>
              <a:t>AB 1805</a:t>
            </a:r>
            <a:endParaRPr lang="en-US"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838200" y="1285460"/>
            <a:ext cx="10515600" cy="3574341"/>
          </a:xfrm>
        </p:spPr>
        <p:txBody>
          <a:bodyPr>
            <a:noAutofit/>
          </a:bodyPr>
          <a:lstStyle/>
          <a:p>
            <a:pPr marL="0" indent="0">
              <a:buNone/>
            </a:pPr>
            <a:r>
              <a:rPr lang="en-US" dirty="0" smtClean="0">
                <a:solidFill>
                  <a:srgbClr val="002060"/>
                </a:solidFill>
              </a:rPr>
              <a:t>As a condition of receiving Student </a:t>
            </a:r>
            <a:r>
              <a:rPr lang="en-US" dirty="0">
                <a:solidFill>
                  <a:srgbClr val="002060"/>
                </a:solidFill>
              </a:rPr>
              <a:t>Equity and Achievement </a:t>
            </a:r>
            <a:r>
              <a:rPr lang="en-US" dirty="0" smtClean="0">
                <a:solidFill>
                  <a:srgbClr val="002060"/>
                </a:solidFill>
              </a:rPr>
              <a:t>Program funds, CCCs shall: </a:t>
            </a:r>
          </a:p>
          <a:p>
            <a:r>
              <a:rPr lang="en-US" dirty="0">
                <a:solidFill>
                  <a:srgbClr val="002060"/>
                </a:solidFill>
              </a:rPr>
              <a:t>Inform students of their rights to access transfer-level </a:t>
            </a:r>
            <a:r>
              <a:rPr lang="en-US" dirty="0" smtClean="0">
                <a:solidFill>
                  <a:srgbClr val="002060"/>
                </a:solidFill>
              </a:rPr>
              <a:t>coursework. </a:t>
            </a:r>
          </a:p>
          <a:p>
            <a:r>
              <a:rPr lang="en-US" dirty="0">
                <a:solidFill>
                  <a:srgbClr val="002060"/>
                </a:solidFill>
              </a:rPr>
              <a:t>Annually </a:t>
            </a:r>
            <a:r>
              <a:rPr lang="en-US" dirty="0" smtClean="0">
                <a:solidFill>
                  <a:srgbClr val="002060"/>
                </a:solidFill>
              </a:rPr>
              <a:t>report to the CO the college’s </a:t>
            </a:r>
            <a:r>
              <a:rPr lang="en-US" dirty="0">
                <a:solidFill>
                  <a:srgbClr val="002060"/>
                </a:solidFill>
              </a:rPr>
              <a:t>placement </a:t>
            </a:r>
            <a:r>
              <a:rPr lang="en-US" dirty="0" smtClean="0">
                <a:solidFill>
                  <a:srgbClr val="002060"/>
                </a:solidFill>
              </a:rPr>
              <a:t>policies and results.</a:t>
            </a:r>
          </a:p>
          <a:p>
            <a:r>
              <a:rPr lang="en-US" dirty="0">
                <a:solidFill>
                  <a:srgbClr val="002060"/>
                </a:solidFill>
              </a:rPr>
              <a:t>Publicly post </a:t>
            </a:r>
            <a:r>
              <a:rPr lang="en-US" dirty="0" smtClean="0">
                <a:solidFill>
                  <a:srgbClr val="002060"/>
                </a:solidFill>
              </a:rPr>
              <a:t>placement results </a:t>
            </a:r>
            <a:r>
              <a:rPr lang="en-US" dirty="0">
                <a:solidFill>
                  <a:srgbClr val="002060"/>
                </a:solidFill>
              </a:rPr>
              <a:t>disaggregated by race and </a:t>
            </a:r>
            <a:r>
              <a:rPr lang="en-US" dirty="0" smtClean="0">
                <a:solidFill>
                  <a:srgbClr val="002060"/>
                </a:solidFill>
              </a:rPr>
              <a:t>ethnicity.</a:t>
            </a:r>
            <a:endParaRPr lang="en-US"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140116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838200" y="20143"/>
            <a:ext cx="10515600" cy="1325563"/>
          </a:xfrm>
        </p:spPr>
        <p:txBody>
          <a:bodyPr>
            <a:normAutofit/>
          </a:bodyPr>
          <a:lstStyle/>
          <a:p>
            <a:r>
              <a:rPr lang="en-US" b="1" dirty="0" smtClean="0"/>
              <a:t>Key Metrics Across the Research</a:t>
            </a:r>
            <a:endParaRPr lang="en-US"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1133061" y="1237939"/>
            <a:ext cx="10515600" cy="3654512"/>
          </a:xfrm>
        </p:spPr>
        <p:txBody>
          <a:bodyPr>
            <a:noAutofit/>
          </a:bodyPr>
          <a:lstStyle/>
          <a:p>
            <a:r>
              <a:rPr lang="en-US" sz="3200" b="1" i="1" dirty="0" smtClean="0">
                <a:solidFill>
                  <a:srgbClr val="002060"/>
                </a:solidFill>
              </a:rPr>
              <a:t>Access-</a:t>
            </a:r>
            <a:r>
              <a:rPr lang="en-US" sz="3200" dirty="0" smtClean="0">
                <a:solidFill>
                  <a:srgbClr val="002060"/>
                </a:solidFill>
              </a:rPr>
              <a:t> </a:t>
            </a:r>
            <a:r>
              <a:rPr lang="en-US" sz="3200" dirty="0">
                <a:solidFill>
                  <a:srgbClr val="002060"/>
                </a:solidFill>
              </a:rPr>
              <a:t>Direct placement into transfer-level English or math </a:t>
            </a:r>
            <a:r>
              <a:rPr lang="en-US" sz="3200" dirty="0" smtClean="0">
                <a:solidFill>
                  <a:srgbClr val="002060"/>
                </a:solidFill>
              </a:rPr>
              <a:t>courses.</a:t>
            </a:r>
          </a:p>
          <a:p>
            <a:r>
              <a:rPr lang="en-US" sz="3200" b="1" i="1" dirty="0" smtClean="0">
                <a:solidFill>
                  <a:srgbClr val="002060"/>
                </a:solidFill>
              </a:rPr>
              <a:t>Throughput-</a:t>
            </a:r>
            <a:r>
              <a:rPr lang="en-US" sz="3200" dirty="0" smtClean="0">
                <a:solidFill>
                  <a:srgbClr val="002060"/>
                </a:solidFill>
              </a:rPr>
              <a:t> </a:t>
            </a:r>
            <a:r>
              <a:rPr lang="en-US" sz="3200" dirty="0">
                <a:solidFill>
                  <a:srgbClr val="002060"/>
                </a:solidFill>
              </a:rPr>
              <a:t>The percentage of students who successfully complete the transfer-level gateway course within a specified </a:t>
            </a:r>
            <a:r>
              <a:rPr lang="en-US" sz="3200" dirty="0" smtClean="0">
                <a:solidFill>
                  <a:srgbClr val="002060"/>
                </a:solidFill>
              </a:rPr>
              <a:t>timeframe from their </a:t>
            </a:r>
            <a:r>
              <a:rPr lang="en-US" sz="3200" dirty="0">
                <a:solidFill>
                  <a:srgbClr val="002060"/>
                </a:solidFill>
              </a:rPr>
              <a:t>first enrollment in either English or math (transfer level or below transfer </a:t>
            </a:r>
            <a:r>
              <a:rPr lang="en-US" sz="3200" dirty="0" smtClean="0">
                <a:solidFill>
                  <a:srgbClr val="002060"/>
                </a:solidFill>
              </a:rPr>
              <a:t>level).</a:t>
            </a:r>
          </a:p>
          <a:p>
            <a:r>
              <a:rPr lang="en-US" sz="3200" b="1" i="1" dirty="0" smtClean="0">
                <a:solidFill>
                  <a:srgbClr val="002060"/>
                </a:solidFill>
              </a:rPr>
              <a:t>Success-</a:t>
            </a:r>
            <a:r>
              <a:rPr lang="en-US" sz="3200" dirty="0" smtClean="0">
                <a:solidFill>
                  <a:srgbClr val="002060"/>
                </a:solidFill>
              </a:rPr>
              <a:t> </a:t>
            </a:r>
            <a:r>
              <a:rPr lang="en-US" sz="3200" dirty="0">
                <a:solidFill>
                  <a:srgbClr val="002060"/>
                </a:solidFill>
              </a:rPr>
              <a:t>The number or percent of students who successfully complete </a:t>
            </a:r>
            <a:r>
              <a:rPr lang="en-US" sz="3200" dirty="0" smtClean="0">
                <a:solidFill>
                  <a:srgbClr val="002060"/>
                </a:solidFill>
              </a:rPr>
              <a:t>the </a:t>
            </a:r>
            <a:r>
              <a:rPr lang="en-US" sz="3200" dirty="0">
                <a:solidFill>
                  <a:srgbClr val="002060"/>
                </a:solidFill>
              </a:rPr>
              <a:t>transfer level course in one-term (C or better</a:t>
            </a:r>
            <a:r>
              <a:rPr lang="en-US" sz="3200" dirty="0" smtClean="0">
                <a:solidFill>
                  <a:srgbClr val="002060"/>
                </a:solidFill>
              </a:rPr>
              <a:t>). </a:t>
            </a:r>
            <a:endParaRPr lang="en-US" sz="3200" dirty="0">
              <a:solidFill>
                <a:srgbClr val="002060"/>
              </a:solidFill>
            </a:endParaRPr>
          </a:p>
          <a:p>
            <a:endParaRPr lang="en-US" sz="3200" dirty="0" smtClean="0"/>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1547328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r" rtl="0">
              <a:spcBef>
                <a:spcPts val="0"/>
              </a:spcBef>
              <a:spcAft>
                <a:spcPts val="0"/>
              </a:spcAft>
              <a:buNone/>
            </a:pPr>
            <a:r>
              <a:rPr lang="en-US" dirty="0"/>
              <a:t>Chancellor’s Office </a:t>
            </a:r>
            <a:r>
              <a:rPr lang="en-US" dirty="0" smtClean="0"/>
              <a:t/>
            </a:r>
            <a:br>
              <a:rPr lang="en-US" dirty="0" smtClean="0"/>
            </a:br>
            <a:r>
              <a:rPr lang="en-US" dirty="0" smtClean="0"/>
              <a:t>Perspectives </a:t>
            </a:r>
            <a:r>
              <a:rPr lang="en-US" dirty="0"/>
              <a:t>&amp; Research</a:t>
            </a:r>
            <a:endParaRPr dirty="0"/>
          </a:p>
        </p:txBody>
      </p:sp>
      <p:sp>
        <p:nvSpPr>
          <p:cNvPr id="67" name="Google Shape;67;p11"/>
          <p:cNvSpPr txBox="1">
            <a:spLocks noGrp="1"/>
          </p:cNvSpPr>
          <p:nvPr>
            <p:ph type="sldNum" idx="4294967295"/>
          </p:nvPr>
        </p:nvSpPr>
        <p:spPr>
          <a:xfrm>
            <a:off x="11276013" y="6356350"/>
            <a:ext cx="915987" cy="365125"/>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70" y="5429250"/>
            <a:ext cx="3479800" cy="9271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548834" y="11340"/>
            <a:ext cx="10515600" cy="1325563"/>
          </a:xfrm>
        </p:spPr>
        <p:txBody>
          <a:bodyPr>
            <a:normAutofit/>
          </a:bodyPr>
          <a:lstStyle/>
          <a:p>
            <a:r>
              <a:rPr lang="en-US" b="1" dirty="0" smtClean="0"/>
              <a:t>Key Terms</a:t>
            </a:r>
            <a:endParaRPr lang="en-US"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548834" y="1117015"/>
            <a:ext cx="10515600" cy="3654512"/>
          </a:xfrm>
        </p:spPr>
        <p:txBody>
          <a:bodyPr>
            <a:noAutofit/>
          </a:bodyPr>
          <a:lstStyle/>
          <a:p>
            <a:r>
              <a:rPr lang="en-US" sz="1800" b="1" dirty="0">
                <a:solidFill>
                  <a:srgbClr val="002060"/>
                </a:solidFill>
              </a:rPr>
              <a:t>Gateway Course: </a:t>
            </a:r>
            <a:r>
              <a:rPr lang="en-US" sz="1800" dirty="0">
                <a:solidFill>
                  <a:srgbClr val="002060"/>
                </a:solidFill>
              </a:rPr>
              <a:t>A transfer-level course or degree-applicable course appropriate to a students’ educational goal </a:t>
            </a:r>
          </a:p>
          <a:p>
            <a:r>
              <a:rPr lang="en-US" sz="1800" b="1" dirty="0">
                <a:solidFill>
                  <a:srgbClr val="002060"/>
                </a:solidFill>
              </a:rPr>
              <a:t>Pre-Gateway Course:</a:t>
            </a:r>
            <a:r>
              <a:rPr lang="en-US" sz="1800" dirty="0">
                <a:solidFill>
                  <a:srgbClr val="002060"/>
                </a:solidFill>
              </a:rPr>
              <a:t> A pre-transfer-level or pre-degree-level course appropriate to a students’ educational goal </a:t>
            </a:r>
          </a:p>
          <a:p>
            <a:r>
              <a:rPr lang="en-US" sz="1800" b="1" dirty="0">
                <a:solidFill>
                  <a:srgbClr val="002060"/>
                </a:solidFill>
              </a:rPr>
              <a:t>Throughput: </a:t>
            </a:r>
            <a:r>
              <a:rPr lang="en-US" sz="1800" dirty="0">
                <a:solidFill>
                  <a:srgbClr val="002060"/>
                </a:solidFill>
              </a:rPr>
              <a:t>The percentage of students who successfully complete the gateway course within a specified timeframe from their first enrollment in either English or math (one year) </a:t>
            </a:r>
          </a:p>
          <a:p>
            <a:r>
              <a:rPr lang="en-US" sz="1800" b="1" dirty="0">
                <a:solidFill>
                  <a:srgbClr val="002060"/>
                </a:solidFill>
              </a:rPr>
              <a:t>Maximizing Throughput:</a:t>
            </a:r>
            <a:r>
              <a:rPr lang="en-US" sz="1800" dirty="0">
                <a:solidFill>
                  <a:srgbClr val="002060"/>
                </a:solidFill>
              </a:rPr>
              <a:t> To determine if throughput has been maximized, students whose first course enrollment in the discipline is </a:t>
            </a:r>
            <a:r>
              <a:rPr lang="en-US" sz="1800" i="1" dirty="0">
                <a:solidFill>
                  <a:srgbClr val="002060"/>
                </a:solidFill>
              </a:rPr>
              <a:t>below the gateway course</a:t>
            </a:r>
            <a:r>
              <a:rPr lang="en-US" sz="1800" dirty="0">
                <a:solidFill>
                  <a:srgbClr val="002060"/>
                </a:solidFill>
              </a:rPr>
              <a:t> are compared to students in the same high school GPA band and with the same educational goal who started directly </a:t>
            </a:r>
            <a:r>
              <a:rPr lang="en-US" sz="1800" i="1" dirty="0">
                <a:solidFill>
                  <a:srgbClr val="002060"/>
                </a:solidFill>
              </a:rPr>
              <a:t>in the gateway course</a:t>
            </a:r>
            <a:r>
              <a:rPr lang="en-US" sz="1800" dirty="0">
                <a:solidFill>
                  <a:srgbClr val="002060"/>
                </a:solidFill>
              </a:rPr>
              <a:t>. If students enrolled </a:t>
            </a:r>
            <a:r>
              <a:rPr lang="en-US" sz="1800" i="1" dirty="0">
                <a:solidFill>
                  <a:srgbClr val="002060"/>
                </a:solidFill>
              </a:rPr>
              <a:t>below the gateway course</a:t>
            </a:r>
            <a:r>
              <a:rPr lang="en-US" sz="1800" dirty="0">
                <a:solidFill>
                  <a:srgbClr val="002060"/>
                </a:solidFill>
              </a:rPr>
              <a:t> exhibit equal or higher completion of the gateway course in one year than similar students enrolled </a:t>
            </a:r>
            <a:r>
              <a:rPr lang="en-US" sz="1800" i="1" dirty="0">
                <a:solidFill>
                  <a:srgbClr val="002060"/>
                </a:solidFill>
              </a:rPr>
              <a:t>in the gateway course</a:t>
            </a:r>
            <a:r>
              <a:rPr lang="en-US" sz="1800" dirty="0">
                <a:solidFill>
                  <a:srgbClr val="002060"/>
                </a:solidFill>
              </a:rPr>
              <a:t>, throughput has been maximized. </a:t>
            </a:r>
          </a:p>
          <a:p>
            <a:r>
              <a:rPr lang="en-US" sz="1800" b="1" dirty="0" smtClean="0">
                <a:solidFill>
                  <a:srgbClr val="002060"/>
                </a:solidFill>
              </a:rPr>
              <a:t>Student </a:t>
            </a:r>
            <a:r>
              <a:rPr lang="en-US" sz="1800" b="1" dirty="0">
                <a:solidFill>
                  <a:srgbClr val="002060"/>
                </a:solidFill>
              </a:rPr>
              <a:t>Groupings</a:t>
            </a:r>
            <a:r>
              <a:rPr lang="en-US" sz="1800" dirty="0">
                <a:solidFill>
                  <a:srgbClr val="002060"/>
                </a:solidFill>
              </a:rPr>
              <a:t>: Colleges were asked to report enrollment based on various student groupings including: students’ educational goal (degree or transfer), high school GPA band (as defined using the default placement rules), and based on the three reporting tabs in the template (all enrollment below the gateway course, placement below the gateway course using a local model, and placement using guided or self-placement)</a:t>
            </a:r>
            <a:r>
              <a:rPr lang="en-US" sz="18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38" y="6027269"/>
            <a:ext cx="2326053" cy="619715"/>
          </a:xfrm>
          <a:prstGeom prst="rect">
            <a:avLst/>
          </a:prstGeom>
        </p:spPr>
      </p:pic>
    </p:spTree>
    <p:extLst>
      <p:ext uri="{BB962C8B-B14F-4D97-AF65-F5344CB8AC3E}">
        <p14:creationId xmlns:p14="http://schemas.microsoft.com/office/powerpoint/2010/main" val="234460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a:xfrm>
            <a:off x="548834" y="11340"/>
            <a:ext cx="10515600" cy="1325563"/>
          </a:xfrm>
        </p:spPr>
        <p:txBody>
          <a:bodyPr>
            <a:normAutofit/>
          </a:bodyPr>
          <a:lstStyle/>
          <a:p>
            <a:r>
              <a:rPr lang="en-US" b="1" dirty="0" smtClean="0"/>
              <a:t>Key Terms</a:t>
            </a:r>
            <a:endParaRPr lang="en-US"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idx="1"/>
          </p:nvPr>
        </p:nvSpPr>
        <p:spPr>
          <a:xfrm>
            <a:off x="548834" y="1117015"/>
            <a:ext cx="10515600" cy="3654512"/>
          </a:xfrm>
        </p:spPr>
        <p:txBody>
          <a:bodyPr>
            <a:noAutofit/>
          </a:bodyPr>
          <a:lstStyle/>
          <a:p>
            <a:r>
              <a:rPr lang="en-US" sz="2400" b="1" dirty="0">
                <a:solidFill>
                  <a:srgbClr val="002060"/>
                </a:solidFill>
              </a:rPr>
              <a:t>Local Throughput Rate: </a:t>
            </a:r>
            <a:r>
              <a:rPr lang="en-US" sz="2400" dirty="0">
                <a:solidFill>
                  <a:srgbClr val="002060"/>
                </a:solidFill>
              </a:rPr>
              <a:t>The college’s gateway course completion rate </a:t>
            </a:r>
          </a:p>
          <a:p>
            <a:r>
              <a:rPr lang="en-US" sz="2400" b="1" dirty="0">
                <a:solidFill>
                  <a:srgbClr val="002060"/>
                </a:solidFill>
              </a:rPr>
              <a:t>Local Throughput Rate Comparison: </a:t>
            </a:r>
            <a:r>
              <a:rPr lang="en-US" sz="2400" dirty="0">
                <a:solidFill>
                  <a:srgbClr val="002060"/>
                </a:solidFill>
              </a:rPr>
              <a:t>The college’s pre-gateway course completion rate is compared to the college’s gateway course completion rate (used when enrollment in the gateway course is 20 students or more). If the college’s pre-gateway course completion rate is equal to or higher than the college’s gateway course completion rate, throughput is maximized. </a:t>
            </a:r>
          </a:p>
          <a:p>
            <a:r>
              <a:rPr lang="en-US" sz="2400" b="1" dirty="0">
                <a:solidFill>
                  <a:srgbClr val="002060"/>
                </a:solidFill>
              </a:rPr>
              <a:t>Statewide Throughput Rate: </a:t>
            </a:r>
            <a:r>
              <a:rPr lang="en-US" sz="2400" dirty="0">
                <a:solidFill>
                  <a:srgbClr val="002060"/>
                </a:solidFill>
              </a:rPr>
              <a:t>The statewide gateway course completion rate</a:t>
            </a:r>
          </a:p>
          <a:p>
            <a:r>
              <a:rPr lang="en-US" sz="2400" b="1" dirty="0">
                <a:solidFill>
                  <a:srgbClr val="002060"/>
                </a:solidFill>
              </a:rPr>
              <a:t>Statewide Throughput Rate Comparison: </a:t>
            </a:r>
            <a:r>
              <a:rPr lang="en-US" sz="2400" dirty="0">
                <a:solidFill>
                  <a:srgbClr val="002060"/>
                </a:solidFill>
              </a:rPr>
              <a:t>The college’s pre-gateway course completion rate is compared to the statewide gateway course completion rate (used when enrollment in the gateway course is less than 20 students). If the college’s pre-gateway course completion rate is equal to or higher than the statewide gateway course completion rate, throughput is maximized.</a:t>
            </a:r>
          </a:p>
        </p:txBody>
      </p:sp>
    </p:spTree>
    <p:extLst>
      <p:ext uri="{BB962C8B-B14F-4D97-AF65-F5344CB8AC3E}">
        <p14:creationId xmlns:p14="http://schemas.microsoft.com/office/powerpoint/2010/main" val="459558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p:txBody>
          <a:bodyPr>
            <a:normAutofit fontScale="90000"/>
          </a:bodyPr>
          <a:lstStyle/>
          <a:p>
            <a:pPr algn="ctr"/>
            <a:r>
              <a:rPr lang="en-US" sz="4000" b="1" dirty="0"/>
              <a:t>Equitable </a:t>
            </a:r>
            <a:r>
              <a:rPr lang="en-US" sz="4000" b="1" dirty="0" smtClean="0"/>
              <a:t>Placement, Support and Completion </a:t>
            </a:r>
            <a:br>
              <a:rPr lang="en-US" sz="4000" b="1" dirty="0" smtClean="0"/>
            </a:br>
            <a:endParaRPr lang="en-US" sz="40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type="body" idx="1"/>
          </p:nvPr>
        </p:nvSpPr>
        <p:spPr/>
        <p:txBody>
          <a:bodyPr>
            <a:noAutofit/>
          </a:bodyPr>
          <a:lstStyle/>
          <a:p>
            <a:r>
              <a:rPr lang="en-US" sz="2600" b="1" i="1" dirty="0" smtClean="0"/>
              <a:t>Goal:</a:t>
            </a:r>
            <a:r>
              <a:rPr lang="en-US" sz="2600" b="1" dirty="0" smtClean="0"/>
              <a:t> </a:t>
            </a:r>
            <a:r>
              <a:rPr lang="en-US" sz="2600" dirty="0" smtClean="0"/>
              <a:t>Maximize student success</a:t>
            </a:r>
          </a:p>
          <a:p>
            <a:r>
              <a:rPr lang="en-US" sz="2600" b="1" i="1" dirty="0" smtClean="0"/>
              <a:t>Policy Reform:</a:t>
            </a:r>
            <a:r>
              <a:rPr lang="en-US" sz="2600" i="1" dirty="0" smtClean="0"/>
              <a:t> </a:t>
            </a:r>
            <a:r>
              <a:rPr lang="en-US" sz="2600" dirty="0" smtClean="0"/>
              <a:t>Stipulates the time to enrollment &amp; completion; what information can be used for placement; and the standard of proof for any BTL placements</a:t>
            </a:r>
          </a:p>
          <a:p>
            <a:r>
              <a:rPr lang="en-US" sz="2600" b="1" i="1" dirty="0" smtClean="0"/>
              <a:t>Implementation:</a:t>
            </a:r>
            <a:r>
              <a:rPr lang="en-US" sz="2600" dirty="0" smtClean="0"/>
              <a:t> Research to establish standards &amp; best practices; Required adoption plans with a two-year innovation window; Required validation of practices; Enforcement of the law; Improvement plans; Continued evaluation and improvement</a:t>
            </a:r>
          </a:p>
          <a:p>
            <a:endParaRPr lang="en-US" sz="3600" dirty="0"/>
          </a:p>
        </p:txBody>
      </p:sp>
      <p:sp>
        <p:nvSpPr>
          <p:cNvPr id="4" name="Slide Number Placeholder 3">
            <a:extLst>
              <a:ext uri="{FF2B5EF4-FFF2-40B4-BE49-F238E27FC236}">
                <a16:creationId xmlns="" xmlns:a16="http://schemas.microsoft.com/office/drawing/2014/main" id="{DD86ADF7-E543-4D11-9706-0F03DA4BCFC9}"/>
              </a:ext>
            </a:extLst>
          </p:cNvPr>
          <p:cNvSpPr>
            <a:spLocks noGrp="1"/>
          </p:cNvSpPr>
          <p:nvPr>
            <p:ph type="sldNum" idx="12"/>
          </p:nvPr>
        </p:nvSpPr>
        <p:spPr/>
        <p:txBody>
          <a:bodyPr/>
          <a:lstStyle/>
          <a:p>
            <a:fld id="{7934E7AA-586C-4B13-A389-1429762DA247}" type="slidenum">
              <a:rPr lang="en-US" smtClean="0"/>
              <a:pPr/>
              <a:t>5</a:t>
            </a:fld>
            <a:endParaRPr lang="en-US" dirty="0"/>
          </a:p>
        </p:txBody>
      </p:sp>
      <p:sp>
        <p:nvSpPr>
          <p:cNvPr id="5" name="Rectangle 4"/>
          <p:cNvSpPr/>
          <p:nvPr/>
        </p:nvSpPr>
        <p:spPr>
          <a:xfrm>
            <a:off x="1277650" y="5707915"/>
            <a:ext cx="10515600" cy="830997"/>
          </a:xfrm>
          <a:prstGeom prst="rect">
            <a:avLst/>
          </a:prstGeom>
        </p:spPr>
        <p:txBody>
          <a:bodyPr wrap="square">
            <a:spAutoFit/>
          </a:bodyPr>
          <a:lstStyle/>
          <a:p>
            <a:pPr algn="ctr"/>
            <a:r>
              <a:rPr lang="en-US" sz="2400" b="1" dirty="0">
                <a:solidFill>
                  <a:srgbClr val="53575A"/>
                </a:solidFill>
              </a:rPr>
              <a:t>AB 705 is a </a:t>
            </a:r>
            <a:r>
              <a:rPr lang="en-US" sz="2400" b="1" dirty="0" smtClean="0">
                <a:solidFill>
                  <a:srgbClr val="53575A"/>
                </a:solidFill>
              </a:rPr>
              <a:t>historic </a:t>
            </a:r>
            <a:r>
              <a:rPr lang="en-US" sz="2400" b="1" dirty="0">
                <a:solidFill>
                  <a:srgbClr val="53575A"/>
                </a:solidFill>
              </a:rPr>
              <a:t>reform to dismantle structural racism and classism </a:t>
            </a:r>
            <a:r>
              <a:rPr lang="en-US" sz="2400" b="1" dirty="0" smtClean="0">
                <a:solidFill>
                  <a:srgbClr val="53575A"/>
                </a:solidFill>
              </a:rPr>
              <a:t>barriers.</a:t>
            </a:r>
            <a:endParaRPr lang="en-US" sz="2400" b="1" dirty="0">
              <a:solidFill>
                <a:srgbClr val="53575A"/>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824" y="6238284"/>
            <a:ext cx="2326053" cy="619715"/>
          </a:xfrm>
          <a:prstGeom prst="rect">
            <a:avLst/>
          </a:prstGeom>
        </p:spPr>
      </p:pic>
    </p:spTree>
    <p:extLst>
      <p:ext uri="{BB962C8B-B14F-4D97-AF65-F5344CB8AC3E}">
        <p14:creationId xmlns:p14="http://schemas.microsoft.com/office/powerpoint/2010/main" val="1413927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5FDB2405-D88E-F948-80CC-2CB467A70131}"/>
              </a:ext>
            </a:extLst>
          </p:cNvPr>
          <p:cNvGraphicFramePr>
            <a:graphicFrameLocks noGrp="1"/>
          </p:cNvGraphicFramePr>
          <p:nvPr>
            <p:extLst>
              <p:ext uri="{D42A27DB-BD31-4B8C-83A1-F6EECF244321}">
                <p14:modId xmlns:p14="http://schemas.microsoft.com/office/powerpoint/2010/main" val="776885760"/>
              </p:ext>
            </p:extLst>
          </p:nvPr>
        </p:nvGraphicFramePr>
        <p:xfrm>
          <a:off x="1265208" y="527159"/>
          <a:ext cx="10493038" cy="5634368"/>
        </p:xfrm>
        <a:graphic>
          <a:graphicData uri="http://schemas.openxmlformats.org/drawingml/2006/table">
            <a:tbl>
              <a:tblPr firstRow="1" bandRow="1">
                <a:tableStyleId>{073A0DAA-6AF3-43AB-8588-CEC1D06C72B9}</a:tableStyleId>
              </a:tblPr>
              <a:tblGrid>
                <a:gridCol w="3045388">
                  <a:extLst>
                    <a:ext uri="{9D8B030D-6E8A-4147-A177-3AD203B41FA5}">
                      <a16:colId xmlns="" xmlns:a16="http://schemas.microsoft.com/office/drawing/2014/main" val="2975507794"/>
                    </a:ext>
                  </a:extLst>
                </a:gridCol>
                <a:gridCol w="7447650">
                  <a:extLst>
                    <a:ext uri="{9D8B030D-6E8A-4147-A177-3AD203B41FA5}">
                      <a16:colId xmlns="" xmlns:a16="http://schemas.microsoft.com/office/drawing/2014/main" val="2966927145"/>
                    </a:ext>
                  </a:extLst>
                </a:gridCol>
              </a:tblGrid>
              <a:tr h="498558">
                <a:tc gridSpan="2">
                  <a:txBody>
                    <a:bodyPr/>
                    <a:lstStyle/>
                    <a:p>
                      <a:pPr algn="ctr"/>
                      <a:r>
                        <a:rPr lang="en-US" sz="2400" dirty="0"/>
                        <a:t>Implementation Progress</a:t>
                      </a:r>
                    </a:p>
                  </a:txBody>
                  <a:tcPr marL="91433" marR="91433" marT="45716" marB="45716" anchor="ctr"/>
                </a:tc>
                <a:tc hMerge="1">
                  <a:txBody>
                    <a:bodyPr/>
                    <a:lstStyle/>
                    <a:p>
                      <a:endParaRPr lang="en-US" sz="2400" dirty="0"/>
                    </a:p>
                  </a:txBody>
                  <a:tcPr anchor="ctr"/>
                </a:tc>
                <a:extLst>
                  <a:ext uri="{0D108BD9-81ED-4DB2-BD59-A6C34878D82A}">
                    <a16:rowId xmlns="" xmlns:a16="http://schemas.microsoft.com/office/drawing/2014/main" val="2637705406"/>
                  </a:ext>
                </a:extLst>
              </a:tr>
              <a:tr h="498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October 2017</a:t>
                      </a:r>
                    </a:p>
                  </a:txBody>
                  <a:tcPr marL="91433" marR="91433" marT="45716" marB="45716" anchor="ctr"/>
                </a:tc>
                <a:tc>
                  <a:txBody>
                    <a:bodyPr/>
                    <a:lstStyle/>
                    <a:p>
                      <a:r>
                        <a:rPr lang="en-US" sz="2400" dirty="0"/>
                        <a:t>Legislation Signed</a:t>
                      </a:r>
                    </a:p>
                  </a:txBody>
                  <a:tcPr marL="91433" marR="91433" marT="45716" marB="45716" anchor="ctr"/>
                </a:tc>
                <a:extLst>
                  <a:ext uri="{0D108BD9-81ED-4DB2-BD59-A6C34878D82A}">
                    <a16:rowId xmlns="" xmlns:a16="http://schemas.microsoft.com/office/drawing/2014/main" val="645592417"/>
                  </a:ext>
                </a:extLst>
              </a:tr>
              <a:tr h="498558">
                <a:tc>
                  <a:txBody>
                    <a:bodyPr/>
                    <a:lstStyle/>
                    <a:p>
                      <a:r>
                        <a:rPr lang="en-US" sz="2400" dirty="0"/>
                        <a:t>March/July 2018</a:t>
                      </a:r>
                    </a:p>
                  </a:txBody>
                  <a:tcPr marL="91433" marR="91433" marT="45716" marB="45716" anchor="ctr"/>
                </a:tc>
                <a:tc>
                  <a:txBody>
                    <a:bodyPr/>
                    <a:lstStyle/>
                    <a:p>
                      <a:r>
                        <a:rPr lang="en-US" sz="2400" dirty="0"/>
                        <a:t>Default Placement Rules Established</a:t>
                      </a:r>
                    </a:p>
                  </a:txBody>
                  <a:tcPr marL="91433" marR="91433" marT="45716" marB="45716" anchor="ctr"/>
                </a:tc>
                <a:extLst>
                  <a:ext uri="{0D108BD9-81ED-4DB2-BD59-A6C34878D82A}">
                    <a16:rowId xmlns="" xmlns:a16="http://schemas.microsoft.com/office/drawing/2014/main" val="3073076538"/>
                  </a:ext>
                </a:extLst>
              </a:tr>
              <a:tr h="498558">
                <a:tc>
                  <a:txBody>
                    <a:bodyPr/>
                    <a:lstStyle/>
                    <a:p>
                      <a:r>
                        <a:rPr lang="en-US" sz="2400" dirty="0"/>
                        <a:t>March 2019</a:t>
                      </a:r>
                    </a:p>
                  </a:txBody>
                  <a:tcPr marL="91433" marR="91433" marT="45716" marB="45716" anchor="ctr"/>
                </a:tc>
                <a:tc>
                  <a:txBody>
                    <a:bodyPr/>
                    <a:lstStyle/>
                    <a:p>
                      <a:r>
                        <a:rPr lang="en-US" sz="2400" dirty="0"/>
                        <a:t>English and Math Regulations  Approved</a:t>
                      </a:r>
                    </a:p>
                  </a:txBody>
                  <a:tcPr marL="91433" marR="91433" marT="45716" marB="45716" anchor="ctr"/>
                </a:tc>
                <a:extLst>
                  <a:ext uri="{0D108BD9-81ED-4DB2-BD59-A6C34878D82A}">
                    <a16:rowId xmlns="" xmlns:a16="http://schemas.microsoft.com/office/drawing/2014/main" val="633326130"/>
                  </a:ext>
                </a:extLst>
              </a:tr>
              <a:tr h="498558">
                <a:tc>
                  <a:txBody>
                    <a:bodyPr/>
                    <a:lstStyle/>
                    <a:p>
                      <a:r>
                        <a:rPr lang="en-US" sz="2400" dirty="0"/>
                        <a:t>July 2019</a:t>
                      </a:r>
                    </a:p>
                  </a:txBody>
                  <a:tcPr marL="91433" marR="91433" marT="45716" marB="45716" anchor="ctr"/>
                </a:tc>
                <a:tc>
                  <a:txBody>
                    <a:bodyPr/>
                    <a:lstStyle/>
                    <a:p>
                      <a:r>
                        <a:rPr lang="en-US" sz="2400" dirty="0"/>
                        <a:t>English and Math Adoption Plans Submitted</a:t>
                      </a:r>
                    </a:p>
                  </a:txBody>
                  <a:tcPr marL="91433" marR="91433" marT="45716" marB="45716" anchor="ctr"/>
                </a:tc>
                <a:extLst>
                  <a:ext uri="{0D108BD9-81ED-4DB2-BD59-A6C34878D82A}">
                    <a16:rowId xmlns="" xmlns:a16="http://schemas.microsoft.com/office/drawing/2014/main" val="2001839961"/>
                  </a:ext>
                </a:extLst>
              </a:tr>
              <a:tr h="498558">
                <a:tc>
                  <a:txBody>
                    <a:bodyPr/>
                    <a:lstStyle/>
                    <a:p>
                      <a:r>
                        <a:rPr lang="en-US" sz="2400" dirty="0"/>
                        <a:t>Fall 2019</a:t>
                      </a:r>
                    </a:p>
                  </a:txBody>
                  <a:tcPr marL="91433" marR="91433" marT="45716" marB="45716" anchor="ctr"/>
                </a:tc>
                <a:tc>
                  <a:txBody>
                    <a:bodyPr/>
                    <a:lstStyle/>
                    <a:p>
                      <a:r>
                        <a:rPr lang="en-US" sz="2400" dirty="0"/>
                        <a:t>Implementation Deadline for English and Math</a:t>
                      </a:r>
                    </a:p>
                  </a:txBody>
                  <a:tcPr marL="91433" marR="91433" marT="45716" marB="45716" anchor="ctr"/>
                </a:tc>
                <a:extLst>
                  <a:ext uri="{0D108BD9-81ED-4DB2-BD59-A6C34878D82A}">
                    <a16:rowId xmlns="" xmlns:a16="http://schemas.microsoft.com/office/drawing/2014/main" val="736391528"/>
                  </a:ext>
                </a:extLst>
              </a:tr>
              <a:tr h="498558">
                <a:tc>
                  <a:txBody>
                    <a:bodyPr/>
                    <a:lstStyle/>
                    <a:p>
                      <a:r>
                        <a:rPr lang="en-US" sz="2400" dirty="0"/>
                        <a:t>March 2020</a:t>
                      </a:r>
                    </a:p>
                  </a:txBody>
                  <a:tcPr marL="91433" marR="91433" marT="45716" marB="45716" anchor="ctr"/>
                </a:tc>
                <a:tc>
                  <a:txBody>
                    <a:bodyPr/>
                    <a:lstStyle/>
                    <a:p>
                      <a:r>
                        <a:rPr lang="en-US" sz="2400" dirty="0"/>
                        <a:t>ESL Regulations Approved</a:t>
                      </a:r>
                      <a:endParaRPr lang="en-US" sz="2400" b="0" dirty="0"/>
                    </a:p>
                  </a:txBody>
                  <a:tcPr marL="91433" marR="91433" marT="45716" marB="45716" anchor="ctr"/>
                </a:tc>
                <a:extLst>
                  <a:ext uri="{0D108BD9-81ED-4DB2-BD59-A6C34878D82A}">
                    <a16:rowId xmlns="" xmlns:a16="http://schemas.microsoft.com/office/drawing/2014/main" val="4232880934"/>
                  </a:ext>
                </a:extLst>
              </a:tr>
              <a:tr h="822899">
                <a:tc>
                  <a:txBody>
                    <a:bodyPr/>
                    <a:lstStyle/>
                    <a:p>
                      <a:r>
                        <a:rPr lang="en-US" sz="2400" dirty="0"/>
                        <a:t>Spring 2020</a:t>
                      </a:r>
                    </a:p>
                  </a:txBody>
                  <a:tcPr marL="91433" marR="91433" marT="45716" marB="45716" anchor="ctr"/>
                </a:tc>
                <a:tc>
                  <a:txBody>
                    <a:bodyPr/>
                    <a:lstStyle/>
                    <a:p>
                      <a:r>
                        <a:rPr lang="en-US" sz="2400" dirty="0"/>
                        <a:t>ESL Adoption Plan Deadline extended to July 1, 2021 for Fall 2021 Implementation</a:t>
                      </a:r>
                      <a:endParaRPr lang="en-US" sz="2400" b="0" dirty="0"/>
                    </a:p>
                  </a:txBody>
                  <a:tcPr marL="91433" marR="91433" marT="45716" marB="45716" anchor="ctr"/>
                </a:tc>
                <a:extLst>
                  <a:ext uri="{0D108BD9-81ED-4DB2-BD59-A6C34878D82A}">
                    <a16:rowId xmlns="" xmlns:a16="http://schemas.microsoft.com/office/drawing/2014/main" val="232205535"/>
                  </a:ext>
                </a:extLst>
              </a:tr>
              <a:tr h="498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Spring 2020</a:t>
                      </a:r>
                    </a:p>
                  </a:txBody>
                  <a:tcPr marL="91433" marR="91433"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Published Equitable Placement Toolkit</a:t>
                      </a:r>
                    </a:p>
                  </a:txBody>
                  <a:tcPr marL="91433" marR="91433" marT="45716" marB="45716" anchor="ctr"/>
                </a:tc>
                <a:extLst>
                  <a:ext uri="{0D108BD9-81ED-4DB2-BD59-A6C34878D82A}">
                    <a16:rowId xmlns="" xmlns:a16="http://schemas.microsoft.com/office/drawing/2014/main" val="3569988874"/>
                  </a:ext>
                </a:extLst>
              </a:tr>
              <a:tr h="498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Spring 2021</a:t>
                      </a:r>
                    </a:p>
                  </a:txBody>
                  <a:tcPr marL="91433" marR="91433" marT="45716" marB="45716" anchor="ctr"/>
                </a:tc>
                <a:tc>
                  <a:txBody>
                    <a:bodyPr/>
                    <a:lstStyle/>
                    <a:p>
                      <a:r>
                        <a:rPr lang="en-US" sz="2400" dirty="0"/>
                        <a:t>English and Math Validation of Practices Data Collected</a:t>
                      </a:r>
                    </a:p>
                  </a:txBody>
                  <a:tcPr marL="91433" marR="91433" marT="45716" marB="45716" anchor="ctr"/>
                </a:tc>
                <a:extLst>
                  <a:ext uri="{0D108BD9-81ED-4DB2-BD59-A6C34878D82A}">
                    <a16:rowId xmlns="" xmlns:a16="http://schemas.microsoft.com/office/drawing/2014/main" val="3538176775"/>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824" y="6238284"/>
            <a:ext cx="2326053" cy="619715"/>
          </a:xfrm>
          <a:prstGeom prst="rect">
            <a:avLst/>
          </a:prstGeom>
        </p:spPr>
      </p:pic>
    </p:spTree>
    <p:extLst>
      <p:ext uri="{BB962C8B-B14F-4D97-AF65-F5344CB8AC3E}">
        <p14:creationId xmlns:p14="http://schemas.microsoft.com/office/powerpoint/2010/main" val="1114436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5FDB2405-D88E-F948-80CC-2CB467A70131}"/>
              </a:ext>
            </a:extLst>
          </p:cNvPr>
          <p:cNvGraphicFramePr>
            <a:graphicFrameLocks noGrp="1"/>
          </p:cNvGraphicFramePr>
          <p:nvPr>
            <p:extLst>
              <p:ext uri="{D42A27DB-BD31-4B8C-83A1-F6EECF244321}">
                <p14:modId xmlns:p14="http://schemas.microsoft.com/office/powerpoint/2010/main" val="1222321440"/>
              </p:ext>
            </p:extLst>
          </p:nvPr>
        </p:nvGraphicFramePr>
        <p:xfrm>
          <a:off x="1202017" y="472890"/>
          <a:ext cx="10493038" cy="5460204"/>
        </p:xfrm>
        <a:graphic>
          <a:graphicData uri="http://schemas.openxmlformats.org/drawingml/2006/table">
            <a:tbl>
              <a:tblPr firstRow="1" bandRow="1">
                <a:tableStyleId>{073A0DAA-6AF3-43AB-8588-CEC1D06C72B9}</a:tableStyleId>
              </a:tblPr>
              <a:tblGrid>
                <a:gridCol w="3045388">
                  <a:extLst>
                    <a:ext uri="{9D8B030D-6E8A-4147-A177-3AD203B41FA5}">
                      <a16:colId xmlns="" xmlns:a16="http://schemas.microsoft.com/office/drawing/2014/main" val="2975507794"/>
                    </a:ext>
                  </a:extLst>
                </a:gridCol>
                <a:gridCol w="7447650">
                  <a:extLst>
                    <a:ext uri="{9D8B030D-6E8A-4147-A177-3AD203B41FA5}">
                      <a16:colId xmlns="" xmlns:a16="http://schemas.microsoft.com/office/drawing/2014/main" val="2966927145"/>
                    </a:ext>
                  </a:extLst>
                </a:gridCol>
              </a:tblGrid>
              <a:tr h="498558">
                <a:tc gridSpan="2">
                  <a:txBody>
                    <a:bodyPr/>
                    <a:lstStyle/>
                    <a:p>
                      <a:pPr algn="ctr"/>
                      <a:r>
                        <a:rPr lang="en-US" sz="2400" dirty="0"/>
                        <a:t>Implementation Progress</a:t>
                      </a:r>
                    </a:p>
                  </a:txBody>
                  <a:tcPr marL="91433" marR="91433" marT="45716" marB="45716" anchor="ctr"/>
                </a:tc>
                <a:tc hMerge="1">
                  <a:txBody>
                    <a:bodyPr/>
                    <a:lstStyle/>
                    <a:p>
                      <a:endParaRPr lang="en-US" sz="2400" dirty="0"/>
                    </a:p>
                  </a:txBody>
                  <a:tcPr anchor="ctr"/>
                </a:tc>
                <a:extLst>
                  <a:ext uri="{0D108BD9-81ED-4DB2-BD59-A6C34878D82A}">
                    <a16:rowId xmlns="" xmlns:a16="http://schemas.microsoft.com/office/drawing/2014/main" val="2637705406"/>
                  </a:ext>
                </a:extLst>
              </a:tr>
              <a:tr h="821663">
                <a:tc>
                  <a:txBody>
                    <a:bodyPr/>
                    <a:lstStyle/>
                    <a:p>
                      <a:r>
                        <a:rPr lang="en-US" sz="2400" dirty="0"/>
                        <a:t>Spring 2021</a:t>
                      </a:r>
                    </a:p>
                  </a:txBody>
                  <a:tcPr marL="91433" marR="91433" marT="45716" marB="45716" anchor="ctr"/>
                </a:tc>
                <a:tc>
                  <a:txBody>
                    <a:bodyPr/>
                    <a:lstStyle/>
                    <a:p>
                      <a:r>
                        <a:rPr lang="en-US" sz="2400" baseline="0" dirty="0">
                          <a:solidFill>
                            <a:schemeClr val="bg2"/>
                          </a:solidFill>
                          <a:hlinkClick r:id="rId3"/>
                        </a:rPr>
                        <a:t>Transfer Level Gateway Completion Dashboard</a:t>
                      </a:r>
                      <a:r>
                        <a:rPr lang="en-US" sz="2400" dirty="0">
                          <a:solidFill>
                            <a:schemeClr val="bg2"/>
                          </a:solidFill>
                          <a:hlinkClick r:id="rId3"/>
                        </a:rPr>
                        <a:t> Created</a:t>
                      </a:r>
                      <a:endParaRPr lang="en-US" sz="2400" b="0" dirty="0">
                        <a:solidFill>
                          <a:schemeClr val="bg2"/>
                        </a:solidFill>
                      </a:endParaRPr>
                    </a:p>
                  </a:txBody>
                  <a:tcPr marL="91433" marR="91433" marT="45716" marB="45716" anchor="ctr"/>
                </a:tc>
                <a:extLst>
                  <a:ext uri="{0D108BD9-81ED-4DB2-BD59-A6C34878D82A}">
                    <a16:rowId xmlns="" xmlns:a16="http://schemas.microsoft.com/office/drawing/2014/main" val="3073076538"/>
                  </a:ext>
                </a:extLst>
              </a:tr>
              <a:tr h="498558">
                <a:tc>
                  <a:txBody>
                    <a:bodyPr/>
                    <a:lstStyle/>
                    <a:p>
                      <a:r>
                        <a:rPr lang="en-US" sz="2400" dirty="0"/>
                        <a:t>Spring 2021</a:t>
                      </a:r>
                    </a:p>
                  </a:txBody>
                  <a:tcPr marL="91433" marR="91433" marT="45716" marB="45716" anchor="ctr"/>
                </a:tc>
                <a:tc>
                  <a:txBody>
                    <a:bodyPr/>
                    <a:lstStyle/>
                    <a:p>
                      <a:r>
                        <a:rPr lang="en-US" sz="2400" dirty="0"/>
                        <a:t>ESL Data Analysis and Research</a:t>
                      </a:r>
                      <a:endParaRPr lang="en-US" sz="2400" b="0" dirty="0"/>
                    </a:p>
                  </a:txBody>
                  <a:tcPr marL="91433" marR="91433" marT="45716" marB="45716" anchor="ctr"/>
                </a:tc>
                <a:extLst>
                  <a:ext uri="{0D108BD9-81ED-4DB2-BD59-A6C34878D82A}">
                    <a16:rowId xmlns="" xmlns:a16="http://schemas.microsoft.com/office/drawing/2014/main" val="920033493"/>
                  </a:ext>
                </a:extLst>
              </a:tr>
              <a:tr h="498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July 1, 2021</a:t>
                      </a:r>
                    </a:p>
                  </a:txBody>
                  <a:tcPr marL="91433" marR="91433" marT="45716" marB="45716" anchor="ctr"/>
                </a:tc>
                <a:tc>
                  <a:txBody>
                    <a:bodyPr/>
                    <a:lstStyle/>
                    <a:p>
                      <a:r>
                        <a:rPr lang="en-US" sz="2400" dirty="0"/>
                        <a:t>ESL Adoption Plans Due </a:t>
                      </a:r>
                      <a:endParaRPr lang="en-US" sz="2400" b="0" dirty="0"/>
                    </a:p>
                  </a:txBody>
                  <a:tcPr marL="91433" marR="91433" marT="45716" marB="45716" anchor="ctr"/>
                </a:tc>
                <a:extLst>
                  <a:ext uri="{0D108BD9-81ED-4DB2-BD59-A6C34878D82A}">
                    <a16:rowId xmlns="" xmlns:a16="http://schemas.microsoft.com/office/drawing/2014/main" val="633326130"/>
                  </a:ext>
                </a:extLst>
              </a:tr>
              <a:tr h="822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July 2021</a:t>
                      </a:r>
                    </a:p>
                  </a:txBody>
                  <a:tcPr marL="91433" marR="91433" marT="45716" marB="45716" anchor="ctr"/>
                </a:tc>
                <a:tc>
                  <a:txBody>
                    <a:bodyPr/>
                    <a:lstStyle/>
                    <a:p>
                      <a:r>
                        <a:rPr lang="en-US" sz="2400" dirty="0"/>
                        <a:t>Equitable Placement &amp; Completion BOG Spotlight: Results of Validation of Practices</a:t>
                      </a:r>
                      <a:endParaRPr lang="en-US" sz="2400" b="0" dirty="0"/>
                    </a:p>
                  </a:txBody>
                  <a:tcPr marL="91433" marR="91433" marT="45716" marB="45716" anchor="ctr"/>
                </a:tc>
                <a:extLst>
                  <a:ext uri="{0D108BD9-81ED-4DB2-BD59-A6C34878D82A}">
                    <a16:rowId xmlns="" xmlns:a16="http://schemas.microsoft.com/office/drawing/2014/main" val="1727763203"/>
                  </a:ext>
                </a:extLst>
              </a:tr>
              <a:tr h="498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Fall 2021</a:t>
                      </a:r>
                    </a:p>
                  </a:txBody>
                  <a:tcPr marL="91433" marR="91433"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Implementation Deadline for ESL</a:t>
                      </a:r>
                      <a:endParaRPr lang="en-US" sz="2400" b="0" dirty="0"/>
                    </a:p>
                  </a:txBody>
                  <a:tcPr marL="91433" marR="91433" marT="45716" marB="45716" anchor="ctr"/>
                </a:tc>
                <a:extLst>
                  <a:ext uri="{0D108BD9-81ED-4DB2-BD59-A6C34878D82A}">
                    <a16:rowId xmlns="" xmlns:a16="http://schemas.microsoft.com/office/drawing/2014/main" val="2291218557"/>
                  </a:ext>
                </a:extLst>
              </a:tr>
              <a:tr h="498558">
                <a:tc>
                  <a:txBody>
                    <a:bodyPr/>
                    <a:lstStyle/>
                    <a:p>
                      <a:r>
                        <a:rPr lang="en-US" sz="2400" dirty="0"/>
                        <a:t>Fall 2021</a:t>
                      </a:r>
                    </a:p>
                  </a:txBody>
                  <a:tcPr marL="91433" marR="91433" marT="45716" marB="45716" anchor="ctr"/>
                </a:tc>
                <a:tc>
                  <a:txBody>
                    <a:bodyPr/>
                    <a:lstStyle/>
                    <a:p>
                      <a:r>
                        <a:rPr lang="en-US" sz="2400" dirty="0"/>
                        <a:t>Reconstituted Assessment</a:t>
                      </a:r>
                      <a:r>
                        <a:rPr lang="en-US" sz="2400" baseline="0" dirty="0"/>
                        <a:t> Committee</a:t>
                      </a:r>
                      <a:endParaRPr lang="en-US" sz="2400" b="0" dirty="0"/>
                    </a:p>
                  </a:txBody>
                  <a:tcPr marL="91433" marR="91433" marT="45716" marB="45716" anchor="ctr"/>
                </a:tc>
                <a:extLst>
                  <a:ext uri="{0D108BD9-81ED-4DB2-BD59-A6C34878D82A}">
                    <a16:rowId xmlns="" xmlns:a16="http://schemas.microsoft.com/office/drawing/2014/main" val="2300312679"/>
                  </a:ext>
                </a:extLst>
              </a:tr>
              <a:tr h="498558">
                <a:tc>
                  <a:txBody>
                    <a:bodyPr/>
                    <a:lstStyle/>
                    <a:p>
                      <a:r>
                        <a:rPr lang="en-US" sz="2400" dirty="0"/>
                        <a:t>Fall 2021</a:t>
                      </a:r>
                    </a:p>
                  </a:txBody>
                  <a:tcPr marL="91433" marR="91433" marT="45716" marB="45716" anchor="ctr"/>
                </a:tc>
                <a:tc>
                  <a:txBody>
                    <a:bodyPr/>
                    <a:lstStyle/>
                    <a:p>
                      <a:r>
                        <a:rPr lang="en-US" sz="2400" dirty="0"/>
                        <a:t>Assessing</a:t>
                      </a:r>
                      <a:r>
                        <a:rPr lang="en-US" sz="2400" baseline="0" dirty="0"/>
                        <a:t> ESL Adoption Plans</a:t>
                      </a:r>
                      <a:endParaRPr lang="en-US" sz="2400" b="0" dirty="0"/>
                    </a:p>
                  </a:txBody>
                  <a:tcPr marL="91433" marR="91433" marT="45716" marB="45716" anchor="ctr"/>
                </a:tc>
                <a:extLst>
                  <a:ext uri="{0D108BD9-81ED-4DB2-BD59-A6C34878D82A}">
                    <a16:rowId xmlns="" xmlns:a16="http://schemas.microsoft.com/office/drawing/2014/main" val="1618514596"/>
                  </a:ext>
                </a:extLst>
              </a:tr>
              <a:tr h="498558">
                <a:tc>
                  <a:txBody>
                    <a:bodyPr/>
                    <a:lstStyle/>
                    <a:p>
                      <a:r>
                        <a:rPr lang="en-US" sz="2400" dirty="0"/>
                        <a:t>Fall 2021</a:t>
                      </a:r>
                    </a:p>
                  </a:txBody>
                  <a:tcPr marL="91433" marR="91433" marT="45716" marB="45716" anchor="ctr"/>
                </a:tc>
                <a:tc>
                  <a:txBody>
                    <a:bodyPr/>
                    <a:lstStyle/>
                    <a:p>
                      <a:r>
                        <a:rPr lang="en-US" sz="2400" dirty="0"/>
                        <a:t>Equitable Placement &amp; Completion Improvement Plans</a:t>
                      </a:r>
                    </a:p>
                  </a:txBody>
                  <a:tcPr marL="91433" marR="91433" marT="45716" marB="45716" anchor="ctr"/>
                </a:tc>
                <a:extLst>
                  <a:ext uri="{0D108BD9-81ED-4DB2-BD59-A6C34878D82A}">
                    <a16:rowId xmlns="" xmlns:a16="http://schemas.microsoft.com/office/drawing/2014/main" val="4162642945"/>
                  </a:ext>
                </a:extLst>
              </a:tr>
            </a:tbl>
          </a:graphicData>
        </a:graphic>
      </p:graphicFrame>
      <p:sp>
        <p:nvSpPr>
          <p:cNvPr id="3" name="TextBox 2"/>
          <p:cNvSpPr txBox="1"/>
          <p:nvPr/>
        </p:nvSpPr>
        <p:spPr>
          <a:xfrm>
            <a:off x="4113992" y="5933094"/>
            <a:ext cx="6255304" cy="369332"/>
          </a:xfrm>
          <a:prstGeom prst="rect">
            <a:avLst/>
          </a:prstGeom>
          <a:noFill/>
        </p:spPr>
        <p:txBody>
          <a:bodyPr wrap="square" rtlCol="0">
            <a:spAutoFit/>
          </a:bodyPr>
          <a:lstStyle/>
          <a:p>
            <a:r>
              <a:rPr lang="en-US" dirty="0" smtClean="0"/>
              <a:t>Results of Improvement Plans analyses will be sent to colleges.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824" y="6238284"/>
            <a:ext cx="2326053" cy="619715"/>
          </a:xfrm>
          <a:prstGeom prst="rect">
            <a:avLst/>
          </a:prstGeom>
        </p:spPr>
      </p:pic>
    </p:spTree>
    <p:extLst>
      <p:ext uri="{BB962C8B-B14F-4D97-AF65-F5344CB8AC3E}">
        <p14:creationId xmlns:p14="http://schemas.microsoft.com/office/powerpoint/2010/main" val="881472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p:txBody>
          <a:bodyPr>
            <a:normAutofit/>
          </a:bodyPr>
          <a:lstStyle/>
          <a:p>
            <a:r>
              <a:rPr lang="en-US" sz="4000" b="1" dirty="0" smtClean="0"/>
              <a:t>What We Know</a:t>
            </a:r>
            <a:endParaRPr lang="en-US" sz="40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type="body" idx="1"/>
          </p:nvPr>
        </p:nvSpPr>
        <p:spPr/>
        <p:txBody>
          <a:bodyPr>
            <a:noAutofit/>
          </a:bodyPr>
          <a:lstStyle/>
          <a:p>
            <a:pPr marL="0" lvl="0" indent="0">
              <a:buNone/>
            </a:pPr>
            <a:r>
              <a:rPr lang="en-US" b="1" dirty="0"/>
              <a:t>Evidence from </a:t>
            </a:r>
            <a:r>
              <a:rPr lang="en-US" b="1" dirty="0" smtClean="0"/>
              <a:t>numerous sources </a:t>
            </a:r>
            <a:r>
              <a:rPr lang="en-US" b="1" dirty="0"/>
              <a:t>supports one key finding: </a:t>
            </a:r>
            <a:endParaRPr lang="en-US" b="1" dirty="0" smtClean="0"/>
          </a:p>
          <a:p>
            <a:pPr marL="0" lvl="0" indent="0">
              <a:buNone/>
            </a:pPr>
            <a:r>
              <a:rPr lang="en-US" b="1" dirty="0" smtClean="0"/>
              <a:t>When </a:t>
            </a:r>
            <a:r>
              <a:rPr lang="en-US" b="1" dirty="0"/>
              <a:t>local placement practices require, encourage or allow students to enroll in pre-transfer level coursework, throughput is not being maximized. Students are more likely to complete transfer requirements in math and English when they are placed and enroll in transfer-level coursework</a:t>
            </a:r>
            <a:r>
              <a:rPr lang="en-US" dirty="0"/>
              <a:t>. </a:t>
            </a:r>
            <a:endParaRPr lang="en-US" dirty="0" smtClean="0"/>
          </a:p>
          <a:p>
            <a:r>
              <a:rPr lang="en-US" dirty="0" smtClean="0"/>
              <a:t>For all student groups</a:t>
            </a:r>
          </a:p>
          <a:p>
            <a:r>
              <a:rPr lang="en-US" dirty="0" smtClean="0"/>
              <a:t>No matter students’ high school performance</a:t>
            </a:r>
          </a:p>
          <a:p>
            <a:r>
              <a:rPr lang="en-US" dirty="0" smtClean="0"/>
              <a:t>No matter how long students have been out of school</a:t>
            </a:r>
          </a:p>
          <a:p>
            <a:r>
              <a:rPr lang="en-US" dirty="0" smtClean="0"/>
              <a:t>No matter students’ prior math completion</a:t>
            </a:r>
            <a:endParaRPr lang="en-US" dirty="0"/>
          </a:p>
        </p:txBody>
      </p:sp>
      <p:sp>
        <p:nvSpPr>
          <p:cNvPr id="4" name="TextBox 3"/>
          <p:cNvSpPr txBox="1"/>
          <p:nvPr/>
        </p:nvSpPr>
        <p:spPr>
          <a:xfrm>
            <a:off x="3601928" y="5905662"/>
            <a:ext cx="7686558" cy="646331"/>
          </a:xfrm>
          <a:prstGeom prst="rect">
            <a:avLst/>
          </a:prstGeom>
          <a:noFill/>
        </p:spPr>
        <p:txBody>
          <a:bodyPr wrap="square" rtlCol="0">
            <a:spAutoFit/>
          </a:bodyPr>
          <a:lstStyle/>
          <a:p>
            <a:r>
              <a:rPr lang="en-US" dirty="0" smtClean="0"/>
              <a:t>See BOG January &amp; July 2021 digests &amp; spotlights, and memo </a:t>
            </a:r>
            <a:r>
              <a:rPr lang="en-US" dirty="0"/>
              <a:t>ESS 21-300-015 </a:t>
            </a:r>
            <a:r>
              <a:rPr lang="en-US" dirty="0" smtClean="0"/>
              <a:t>(</a:t>
            </a:r>
            <a:r>
              <a:rPr lang="en-US" dirty="0"/>
              <a:t>November 18, </a:t>
            </a:r>
            <a:r>
              <a:rPr lang="en-US" dirty="0" smtClean="0"/>
              <a:t>2021) for research references.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824" y="6238284"/>
            <a:ext cx="2326053" cy="619715"/>
          </a:xfrm>
          <a:prstGeom prst="rect">
            <a:avLst/>
          </a:prstGeom>
        </p:spPr>
      </p:pic>
    </p:spTree>
    <p:extLst>
      <p:ext uri="{BB962C8B-B14F-4D97-AF65-F5344CB8AC3E}">
        <p14:creationId xmlns:p14="http://schemas.microsoft.com/office/powerpoint/2010/main" val="1378946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29120-03AE-4F54-9CE2-7CCC7C024034}"/>
              </a:ext>
            </a:extLst>
          </p:cNvPr>
          <p:cNvSpPr>
            <a:spLocks noGrp="1"/>
          </p:cNvSpPr>
          <p:nvPr>
            <p:ph type="title"/>
          </p:nvPr>
        </p:nvSpPr>
        <p:spPr/>
        <p:txBody>
          <a:bodyPr>
            <a:normAutofit/>
          </a:bodyPr>
          <a:lstStyle/>
          <a:p>
            <a:r>
              <a:rPr lang="en-US" sz="4000" b="1" dirty="0" smtClean="0"/>
              <a:t>What We Know</a:t>
            </a:r>
            <a:endParaRPr lang="en-US" sz="4000" b="1" dirty="0"/>
          </a:p>
        </p:txBody>
      </p:sp>
      <p:sp>
        <p:nvSpPr>
          <p:cNvPr id="3" name="Content Placeholder 2">
            <a:extLst>
              <a:ext uri="{FF2B5EF4-FFF2-40B4-BE49-F238E27FC236}">
                <a16:creationId xmlns="" xmlns:a16="http://schemas.microsoft.com/office/drawing/2014/main" id="{C5B62BB1-207A-4241-9D59-807A036271CB}"/>
              </a:ext>
            </a:extLst>
          </p:cNvPr>
          <p:cNvSpPr>
            <a:spLocks noGrp="1"/>
          </p:cNvSpPr>
          <p:nvPr>
            <p:ph type="body" idx="1"/>
          </p:nvPr>
        </p:nvSpPr>
        <p:spPr/>
        <p:txBody>
          <a:bodyPr>
            <a:noAutofit/>
          </a:bodyPr>
          <a:lstStyle/>
          <a:p>
            <a:r>
              <a:rPr lang="en-US" dirty="0" smtClean="0"/>
              <a:t>Starting in transfer-level gives students the best chance of successfully </a:t>
            </a:r>
            <a:r>
              <a:rPr lang="en-US" dirty="0"/>
              <a:t>completing </a:t>
            </a:r>
            <a:r>
              <a:rPr lang="en-US" dirty="0" smtClean="0"/>
              <a:t>transfer-level</a:t>
            </a:r>
          </a:p>
          <a:p>
            <a:r>
              <a:rPr lang="en-US" dirty="0" smtClean="0"/>
              <a:t>Overall non-successful completions have declined post-AB 705 (not increased)</a:t>
            </a:r>
          </a:p>
          <a:p>
            <a:r>
              <a:rPr lang="en-US" dirty="0" smtClean="0"/>
              <a:t>Even students who start in and </a:t>
            </a:r>
            <a:r>
              <a:rPr lang="en-US" dirty="0"/>
              <a:t>fail transfer-level </a:t>
            </a:r>
            <a:r>
              <a:rPr lang="en-US" dirty="0" smtClean="0"/>
              <a:t>are more likely to then pass </a:t>
            </a:r>
            <a:r>
              <a:rPr lang="en-US" dirty="0"/>
              <a:t>transfer-level </a:t>
            </a:r>
            <a:r>
              <a:rPr lang="en-US" dirty="0" smtClean="0"/>
              <a:t> than if they had started below </a:t>
            </a:r>
            <a:r>
              <a:rPr lang="en-US" dirty="0"/>
              <a:t>transfer-level </a:t>
            </a:r>
          </a:p>
        </p:txBody>
      </p:sp>
      <p:sp>
        <p:nvSpPr>
          <p:cNvPr id="5" name="TextBox 4"/>
          <p:cNvSpPr txBox="1"/>
          <p:nvPr/>
        </p:nvSpPr>
        <p:spPr>
          <a:xfrm>
            <a:off x="4180426" y="5998972"/>
            <a:ext cx="5038219" cy="369332"/>
          </a:xfrm>
          <a:prstGeom prst="rect">
            <a:avLst/>
          </a:prstGeom>
          <a:noFill/>
        </p:spPr>
        <p:txBody>
          <a:bodyPr wrap="square" rtlCol="0">
            <a:spAutoFit/>
          </a:bodyPr>
          <a:lstStyle/>
          <a:p>
            <a:r>
              <a:rPr lang="en-US" dirty="0" smtClean="0"/>
              <a:t>Research briefs on these topics are forthcoming.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824" y="6238284"/>
            <a:ext cx="2326053" cy="619715"/>
          </a:xfrm>
          <a:prstGeom prst="rect">
            <a:avLst/>
          </a:prstGeom>
        </p:spPr>
      </p:pic>
    </p:spTree>
    <p:extLst>
      <p:ext uri="{BB962C8B-B14F-4D97-AF65-F5344CB8AC3E}">
        <p14:creationId xmlns:p14="http://schemas.microsoft.com/office/powerpoint/2010/main" val="1893093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ASCCC Curriculum Inst. 2020 Theme">
  <a:themeElements>
    <a:clrScheme name="Custom 4">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8238EC"/>
      </a:hlink>
      <a:folHlink>
        <a:srgbClr val="7F26F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4060</Words>
  <Application>Microsoft Macintosh PowerPoint</Application>
  <PresentationFormat>Widescreen</PresentationFormat>
  <Paragraphs>409</Paragraphs>
  <Slides>41</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Open Sans</vt:lpstr>
      <vt:lpstr>Palatino</vt:lpstr>
      <vt:lpstr>Wingdings</vt:lpstr>
      <vt:lpstr>Arial</vt:lpstr>
      <vt:lpstr>ASCCC Curriculum Inst. 2020 Theme</vt:lpstr>
      <vt:lpstr>AB705/AB1705 Equitable Placement Aisha Lowe, CCCCO Vice Chancellor Cheryl Aschenbach, ASCCC Vice President Craig Rutan, ASCCC Data &amp; Research Committee Chair Jeff Waller, ASCCC Curriculum Committee</vt:lpstr>
      <vt:lpstr>Description</vt:lpstr>
      <vt:lpstr>Overview</vt:lpstr>
      <vt:lpstr>Chancellor’s Office  Perspectives &amp; Research</vt:lpstr>
      <vt:lpstr>Equitable Placement, Support and Completion  </vt:lpstr>
      <vt:lpstr>PowerPoint Presentation</vt:lpstr>
      <vt:lpstr>PowerPoint Presentation</vt:lpstr>
      <vt:lpstr>What We Know</vt:lpstr>
      <vt:lpstr>What We Know</vt:lpstr>
      <vt:lpstr>What We Know</vt:lpstr>
      <vt:lpstr>AB 1705 brings clarity</vt:lpstr>
      <vt:lpstr>From Compliance to Continuous Improvement</vt:lpstr>
      <vt:lpstr>ASCCC 2020 Paper Optimizing Student Success: A Report on Placement in English and Mathematics Pathways</vt:lpstr>
      <vt:lpstr>ASCCC Paper: Optimizing Student Success (Sept. 2020)</vt:lpstr>
      <vt:lpstr>ASCCC Paper: Optimizing Student Success (Sept. 2020)</vt:lpstr>
      <vt:lpstr>Optimizing Success Beyond Placement</vt:lpstr>
      <vt:lpstr>ASCCC 2022 Surveys</vt:lpstr>
      <vt:lpstr>ASCCC Surveys</vt:lpstr>
      <vt:lpstr>Common Types of Support</vt:lpstr>
      <vt:lpstr>Mathematics Implementation</vt:lpstr>
      <vt:lpstr>Respondents Maintained/Increased Percentage of of A, B, and C Grades Since Implementation</vt:lpstr>
      <vt:lpstr>Changes in Curricular Structures</vt:lpstr>
      <vt:lpstr>Trends in Data</vt:lpstr>
      <vt:lpstr>What if Students Don’t Succeed?</vt:lpstr>
      <vt:lpstr>Equity Gaps</vt:lpstr>
      <vt:lpstr>Success Rates in English</vt:lpstr>
      <vt:lpstr>Ongoing Challenges  and Potential Strategies for  Advancing Student Success</vt:lpstr>
      <vt:lpstr>Keep Asking Questions and Collecting Data</vt:lpstr>
      <vt:lpstr>Questions?  Thank you for joining us!</vt:lpstr>
      <vt:lpstr>Appendix</vt:lpstr>
      <vt:lpstr>Equitable Placement and Completion 2021-2022 Learning Series</vt:lpstr>
      <vt:lpstr>Equitable Placement and Completion Research Briefs</vt:lpstr>
      <vt:lpstr>Equitable Placement and Completion Research Reports</vt:lpstr>
      <vt:lpstr>Equitable Placement and Completion Research Reports</vt:lpstr>
      <vt:lpstr>ESL Implementation Guides</vt:lpstr>
      <vt:lpstr>Equitable Placement Legislation and Regulations</vt:lpstr>
      <vt:lpstr>Equitable Placement Legislation and Regulations</vt:lpstr>
      <vt:lpstr>AB 1805</vt:lpstr>
      <vt:lpstr>Key Metrics Across the Research</vt:lpstr>
      <vt:lpstr>Key Terms</vt:lpstr>
      <vt:lpstr>Key Terms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AB705/AB1705 Equitable Placement Aisha Lowe, CCCCO Vice Chancellor Cheryl Aschenbach, ASCCC Vice President Craig Rutan, ASCCC Data &amp; Research Committee Chair Jeff Waller, ASCCC Curriculum Committee</dc:title>
  <cp:lastModifiedBy>Microsoft Office User</cp:lastModifiedBy>
  <cp:revision>5</cp:revision>
  <dcterms:modified xsi:type="dcterms:W3CDTF">2022-07-07T04:23:20Z</dcterms:modified>
</cp:coreProperties>
</file>