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 name="Google Shape;4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34b9603aa1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34b9603aa1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 name="Google Shape;109;g134b9603aa1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4b9603aa1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34b9603aa1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 name="Google Shape;118;g134b9603aa1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34b9603aa1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34b9603aa1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6" name="Google Shape;126;g134b9603aa1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4b9603aa1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4b9603aa1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4" name="Google Shape;134;g134b9603aa1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4b9603aa1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4b9603aa1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2" name="Google Shape;142;g134b9603aa1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4b9603aa1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34b9603aa1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0" name="Google Shape;150;g134b9603aa1_0_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4b9603aa1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4b9603aa1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6" name="Google Shape;156;g134b9603aa1_0_1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34b9603aa1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34b9603aa1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4" name="Google Shape;164;g134b9603aa1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4b9603aa1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34b9603aa1_0_1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g134b9603aa1_0_1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34b9603aa1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34b9603aa1_0_1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g134b9603aa1_0_1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134b9603aa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 name="Google Shape;46;g134b9603aa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 name="Google Shape;47;g134b9603aa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4b9603aa1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4b9603aa1_0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7" name="Google Shape;187;g134b9603aa1_0_1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45af5b402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45af5b402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5" name="Google Shape;195;gf45af5b402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f45af5b40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f45af5b402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3" name="Google Shape;203;gf45af5b402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4b9603aa1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4b9603aa1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1" name="Google Shape;211;g134b9603aa1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4b9603aa1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34b9603aa1_0_1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7" name="Google Shape;217;g134b9603aa1_0_1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34b9603aa1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34b9603aa1_0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5" name="Google Shape;225;g134b9603aa1_0_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4b9603aa1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34b9603aa1_0_1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3" name="Google Shape;233;g134b9603aa1_0_1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34b9603aa1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 name="Google Shape;54;g134b9603aa1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Mention </a:t>
            </a:r>
            <a:r>
              <a:rPr lang="en-US"/>
              <a:t>different</a:t>
            </a:r>
            <a:r>
              <a:rPr lang="en-US"/>
              <a:t> programs names for justice involved education</a:t>
            </a:r>
            <a:endParaRPr/>
          </a:p>
        </p:txBody>
      </p:sp>
      <p:sp>
        <p:nvSpPr>
          <p:cNvPr id="55" name="Google Shape;55;g134b9603aa1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4b9603aa1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 name="Google Shape;62;g134b9603aa1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3" name="Google Shape;63;g134b9603aa1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34b9603aa1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 name="Google Shape;68;g134b9603aa1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 name="Google Shape;69;g134b9603aa1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34b9603aa1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 name="Google Shape;76;g134b9603aa1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7" name="Google Shape;77;g134b9603aa1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4b9603aa1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4b9603aa1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Vision for Success - </a:t>
            </a:r>
            <a:r>
              <a:rPr lang="en-US"/>
              <a:t>mention goals and commitments (Cheryl)</a:t>
            </a:r>
            <a:endParaRPr/>
          </a:p>
        </p:txBody>
      </p:sp>
      <p:sp>
        <p:nvSpPr>
          <p:cNvPr id="85" name="Google Shape;85;g134b9603aa1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4b9603aa1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4b9603aa1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3" name="Google Shape;93;g134b9603aa1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4b9603aa1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4b9603aa1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 name="Google Shape;101;g134b9603aa1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959005" y="4747680"/>
            <a:ext cx="10432249" cy="173666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959005" y="4747680"/>
            <a:ext cx="10432249" cy="173666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b="0" l="0" r="0" t="0"/>
          <a:stretch/>
        </p:blipFill>
        <p:spPr>
          <a:xfrm>
            <a:off x="425" y="0"/>
            <a:ext cx="12191150" cy="2284413"/>
          </a:xfrm>
          <a:prstGeom prst="rect">
            <a:avLst/>
          </a:prstGeom>
          <a:noFill/>
          <a:ln>
            <a:noFill/>
          </a:ln>
        </p:spPr>
      </p:pic>
      <p:pic>
        <p:nvPicPr>
          <p:cNvPr id="19" name="Google Shape;19;p4"/>
          <p:cNvPicPr preferRelativeResize="0"/>
          <p:nvPr/>
        </p:nvPicPr>
        <p:blipFill rotWithShape="1">
          <a:blip r:embed="rId3">
            <a:alphaModFix/>
          </a:blip>
          <a:srcRect b="0" l="0" r="0" t="0"/>
          <a:stretch/>
        </p:blipFill>
        <p:spPr>
          <a:xfrm>
            <a:off x="830263" y="6376988"/>
            <a:ext cx="377825" cy="377825"/>
          </a:xfrm>
          <a:prstGeom prst="rect">
            <a:avLst/>
          </a:prstGeom>
          <a:noFill/>
          <a:ln>
            <a:noFill/>
          </a:ln>
        </p:spPr>
      </p:pic>
      <p:sp>
        <p:nvSpPr>
          <p:cNvPr id="20" name="Google Shape;20;p4"/>
          <p:cNvSpPr txBox="1"/>
          <p:nvPr>
            <p:ph type="title"/>
          </p:nvPr>
        </p:nvSpPr>
        <p:spPr>
          <a:xfrm>
            <a:off x="2682910" y="403412"/>
            <a:ext cx="8670888" cy="168576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 name="Google Shape;21;p4"/>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81000" lvl="1" marL="914400" algn="l">
              <a:lnSpc>
                <a:spcPct val="90000"/>
              </a:lnSpc>
              <a:spcBef>
                <a:spcPts val="500"/>
              </a:spcBef>
              <a:spcAft>
                <a:spcPts val="0"/>
              </a:spcAft>
              <a:buClr>
                <a:srgbClr val="404040"/>
              </a:buClr>
              <a:buSzPts val="2400"/>
              <a:buChar char="•"/>
              <a:defRPr sz="24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2" name="Google Shape;22;p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23"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25" name="Google Shape;25;p5"/>
          <p:cNvPicPr preferRelativeResize="0"/>
          <p:nvPr/>
        </p:nvPicPr>
        <p:blipFill rotWithShape="1">
          <a:blip r:embed="rId3">
            <a:alphaModFix/>
          </a:blip>
          <a:srcRect b="0" l="0" r="0" t="0"/>
          <a:stretch/>
        </p:blipFill>
        <p:spPr>
          <a:xfrm>
            <a:off x="-7112" y="5463"/>
            <a:ext cx="820737" cy="6847074"/>
          </a:xfrm>
          <a:prstGeom prst="rect">
            <a:avLst/>
          </a:prstGeom>
          <a:noFill/>
          <a:ln>
            <a:noFill/>
          </a:ln>
          <a:effectLst>
            <a:outerShdw blurRad="190500" rotWithShape="0" algn="ctr" dist="50800">
              <a:srgbClr val="000000">
                <a:alpha val="40000"/>
              </a:srgbClr>
            </a:outerShdw>
          </a:effectLst>
        </p:spPr>
      </p:pic>
      <p:sp>
        <p:nvSpPr>
          <p:cNvPr id="26" name="Google Shape;26;p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 name="Google Shape;27;p5"/>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30"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2" name="Google Shape;32;p6"/>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6"/>
          <p:cNvPicPr preferRelativeResize="0"/>
          <p:nvPr/>
        </p:nvPicPr>
        <p:blipFill rotWithShape="1">
          <a:blip r:embed="rId3">
            <a:alphaModFix/>
          </a:blip>
          <a:srcRect b="0" l="0" r="0" t="0"/>
          <a:stretch/>
        </p:blipFill>
        <p:spPr>
          <a:xfrm>
            <a:off x="-7112" y="5463"/>
            <a:ext cx="820737" cy="6847074"/>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38" name="Google Shape;38;p7"/>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77938" y="365125"/>
            <a:ext cx="10075862"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703B7E"/>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1"/>
          <p:cNvSpPr txBox="1"/>
          <p:nvPr>
            <p:ph idx="1" type="body"/>
          </p:nvPr>
        </p:nvSpPr>
        <p:spPr>
          <a:xfrm>
            <a:off x="1289050" y="1825625"/>
            <a:ext cx="100647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risingscholarsnetwork.org/" TargetMode="External"/><Relationship Id="rId4" Type="http://schemas.openxmlformats.org/officeDocument/2006/relationships/hyperlink" Target="https://www.cccco.edu/About-Us/Chancellors-Office/Divisions/Educational-Services-and-Support/What-we-do/Rising-Scholars-Network" TargetMode="External"/><Relationship Id="rId5" Type="http://schemas.openxmlformats.org/officeDocument/2006/relationships/hyperlink" Target="http://gmt20211013_170130_recording_gallery_1920x1080.mp4" TargetMode="External"/><Relationship Id="rId6" Type="http://schemas.openxmlformats.org/officeDocument/2006/relationships/hyperlink" Target="http://gmt20211013_170130_recording_gallery_1920x1080.mp4" TargetMode="External"/><Relationship Id="rId7" Type="http://schemas.openxmlformats.org/officeDocument/2006/relationships/hyperlink" Target="https://login.visionresourcecenter.cccco.edu/logi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8"/>
          <p:cNvSpPr txBox="1"/>
          <p:nvPr>
            <p:ph type="title"/>
          </p:nvPr>
        </p:nvSpPr>
        <p:spPr>
          <a:xfrm>
            <a:off x="958850" y="4356050"/>
            <a:ext cx="10433100" cy="2390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None/>
            </a:pPr>
            <a:r>
              <a:rPr lang="en-US"/>
              <a:t>Rising Scholars and Curriculum</a:t>
            </a:r>
            <a:endParaRPr/>
          </a:p>
          <a:p>
            <a:pPr indent="0" lvl="0" marL="0" rtl="0" algn="ctr">
              <a:lnSpc>
                <a:spcPct val="100000"/>
              </a:lnSpc>
              <a:spcBef>
                <a:spcPts val="0"/>
              </a:spcBef>
              <a:spcAft>
                <a:spcPts val="0"/>
              </a:spcAft>
              <a:buNone/>
            </a:pPr>
            <a:r>
              <a:rPr lang="en-US" sz="2200"/>
              <a:t>Henry Young, Victor Valley College</a:t>
            </a:r>
            <a:endParaRPr sz="2200"/>
          </a:p>
          <a:p>
            <a:pPr indent="0" lvl="0" marL="0" rtl="0" algn="ctr">
              <a:lnSpc>
                <a:spcPct val="100000"/>
              </a:lnSpc>
              <a:spcBef>
                <a:spcPts val="0"/>
              </a:spcBef>
              <a:spcAft>
                <a:spcPts val="0"/>
              </a:spcAft>
              <a:buNone/>
            </a:pPr>
            <a:r>
              <a:rPr lang="en-US" sz="2200"/>
              <a:t>Cheryl Aschenbach, ASCCC Vice President</a:t>
            </a:r>
            <a:endParaRPr sz="2200"/>
          </a:p>
          <a:p>
            <a:pPr indent="0" lvl="0" marL="0" rtl="0" algn="ctr">
              <a:lnSpc>
                <a:spcPct val="100000"/>
              </a:lnSpc>
              <a:spcBef>
                <a:spcPts val="0"/>
              </a:spcBef>
              <a:spcAft>
                <a:spcPts val="0"/>
              </a:spcAft>
              <a:buNone/>
            </a:pPr>
            <a:r>
              <a:t/>
            </a:r>
            <a:endParaRPr sz="2200"/>
          </a:p>
          <a:p>
            <a:pPr indent="0" lvl="0" marL="0" rtl="0" algn="ctr">
              <a:lnSpc>
                <a:spcPct val="100000"/>
              </a:lnSpc>
              <a:spcBef>
                <a:spcPts val="0"/>
              </a:spcBef>
              <a:spcAft>
                <a:spcPts val="0"/>
              </a:spcAft>
              <a:buNone/>
            </a:pPr>
            <a:r>
              <a:rPr lang="en-US" sz="2200"/>
              <a:t>July 8, 2022 9:00am-10:15am</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112" name="Google Shape;112;p17"/>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13" name="Google Shape;113;p17"/>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14" name="Google Shape;114;p17"/>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Rising Scholars: Statute</a:t>
            </a:r>
            <a:endParaRPr/>
          </a:p>
        </p:txBody>
      </p:sp>
      <p:sp>
        <p:nvSpPr>
          <p:cNvPr id="121" name="Google Shape;121;p18"/>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en-US" sz="2800">
                <a:solidFill>
                  <a:srgbClr val="000000"/>
                </a:solidFill>
              </a:rPr>
              <a:t>CA Education Code </a:t>
            </a:r>
            <a:r>
              <a:rPr b="1" lang="en-US" sz="2800">
                <a:solidFill>
                  <a:srgbClr val="000000"/>
                </a:solidFill>
              </a:rPr>
              <a:t>78071.</a:t>
            </a:r>
            <a:endParaRPr b="1" sz="2800">
              <a:solidFill>
                <a:srgbClr val="000000"/>
              </a:solidFill>
            </a:endParaRPr>
          </a:p>
          <a:p>
            <a:pPr indent="0" lvl="0" marL="0" rtl="0" algn="l">
              <a:spcBef>
                <a:spcPts val="1000"/>
              </a:spcBef>
              <a:spcAft>
                <a:spcPts val="0"/>
              </a:spcAft>
              <a:buNone/>
            </a:pPr>
            <a:r>
              <a:rPr lang="en-US" sz="2600">
                <a:solidFill>
                  <a:srgbClr val="333333"/>
                </a:solidFill>
                <a:latin typeface="Verdana"/>
                <a:ea typeface="Verdana"/>
                <a:cs typeface="Verdana"/>
                <a:sym typeface="Verdana"/>
              </a:rPr>
              <a:t>(a) The office of the Chancellor of the California Community Colleges may establish a program to enter into agreements with up to 50 community colleges to provide additional funds for services in support of postsecondary education for justice-involved students. This program shall be known as the Rising Scholars Network, and shall expand the number of justice-involved students participating and succeeding in the community colleges and shall not displace other students.</a:t>
            </a:r>
            <a:endParaRPr sz="2600">
              <a:solidFill>
                <a:srgbClr val="333333"/>
              </a:solidFill>
              <a:latin typeface="Verdana"/>
              <a:ea typeface="Verdana"/>
              <a:cs typeface="Verdana"/>
              <a:sym typeface="Verdana"/>
            </a:endParaRPr>
          </a:p>
          <a:p>
            <a:pPr indent="0" lvl="0" marL="0" rtl="0" algn="l">
              <a:spcBef>
                <a:spcPts val="1000"/>
              </a:spcBef>
              <a:spcAft>
                <a:spcPts val="0"/>
              </a:spcAft>
              <a:buNone/>
            </a:pPr>
            <a:r>
              <a:t/>
            </a:r>
            <a:endParaRPr/>
          </a:p>
        </p:txBody>
      </p:sp>
      <p:sp>
        <p:nvSpPr>
          <p:cNvPr id="122" name="Google Shape;122;p18"/>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Rising Scholars: Statute</a:t>
            </a:r>
            <a:endParaRPr/>
          </a:p>
        </p:txBody>
      </p:sp>
      <p:sp>
        <p:nvSpPr>
          <p:cNvPr id="129" name="Google Shape;129;p19"/>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600">
                <a:solidFill>
                  <a:srgbClr val="333333"/>
                </a:solidFill>
                <a:latin typeface="Verdana"/>
                <a:ea typeface="Verdana"/>
                <a:cs typeface="Verdana"/>
                <a:sym typeface="Verdana"/>
              </a:rPr>
              <a:t>(b) A community college district that wishes to participate in the Rising Scholars Network shall apply to the board of governors for funding pursuant to this article. The application of each participating community college district shall identify the Rising Scholars college or colleges in the district, and shall include, but not be limited to, the number of justice-involved students who will be served. The application shall also describe the extent of cooperation between the college and local criminal justice stakeholders including, as applicable, wardens, county sheriffs, juvenile facilities, and probation departments.</a:t>
            </a:r>
            <a:endParaRPr sz="2600">
              <a:solidFill>
                <a:srgbClr val="333333"/>
              </a:solidFill>
              <a:latin typeface="Verdana"/>
              <a:ea typeface="Verdana"/>
              <a:cs typeface="Verdana"/>
              <a:sym typeface="Verdana"/>
            </a:endParaRPr>
          </a:p>
          <a:p>
            <a:pPr indent="0" lvl="0" marL="0" rtl="0" algn="l">
              <a:spcBef>
                <a:spcPts val="1000"/>
              </a:spcBef>
              <a:spcAft>
                <a:spcPts val="0"/>
              </a:spcAft>
              <a:buNone/>
            </a:pPr>
            <a:r>
              <a:t/>
            </a:r>
            <a:endParaRPr/>
          </a:p>
        </p:txBody>
      </p:sp>
      <p:sp>
        <p:nvSpPr>
          <p:cNvPr id="130" name="Google Shape;130;p19"/>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1277650" y="365125"/>
            <a:ext cx="10046100" cy="777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Rising Scholars: Statute Operating Guidelines</a:t>
            </a:r>
            <a:endParaRPr/>
          </a:p>
        </p:txBody>
      </p:sp>
      <p:sp>
        <p:nvSpPr>
          <p:cNvPr id="137" name="Google Shape;137;p20"/>
          <p:cNvSpPr txBox="1"/>
          <p:nvPr>
            <p:ph idx="1" type="body"/>
          </p:nvPr>
        </p:nvSpPr>
        <p:spPr>
          <a:xfrm>
            <a:off x="1277650" y="1143026"/>
            <a:ext cx="10058400" cy="50748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en-US" sz="1400">
                <a:solidFill>
                  <a:srgbClr val="333333"/>
                </a:solidFill>
                <a:latin typeface="Verdana"/>
                <a:ea typeface="Verdana"/>
                <a:cs typeface="Verdana"/>
                <a:sym typeface="Verdana"/>
              </a:rPr>
              <a:t>To the maximum extent feasible, funds received by a community college under this article shall be used for, but not limited to, any of the following supports and services: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333333"/>
                </a:solidFill>
                <a:latin typeface="Verdana"/>
                <a:ea typeface="Verdana"/>
                <a:cs typeface="Verdana"/>
                <a:sym typeface="Verdana"/>
              </a:rPr>
              <a:t>Provide programs serving all justice-involved students, whether on campus or in custody:</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(A) Academic counseling or advising that provides clear pathways.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(B) Academic tutoring.</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(C) Financial aid information and application assistance.</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(D) Frequent in-person contact.</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(E) Professional development for faculty and staff.</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(F) Peer-to-peer support or mentoring.</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(G) Assistance with accessing campus resources, including admissions, financial aid, and student services.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(H) Career counseling and, as feasible, placement services.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(I) Assistance with accessing community resources, including record clearance, housing assistance, mental health support, and social services.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333333"/>
                </a:solidFill>
                <a:latin typeface="Verdana"/>
                <a:ea typeface="Verdana"/>
                <a:cs typeface="Verdana"/>
                <a:sym typeface="Verdana"/>
              </a:rPr>
              <a:t>Provide either of the following for programs serving currently incarcerated or detained students: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(A) Transitional materials and services to support students in enrollment and persistence in higher education upon release.</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(B) Parity of academic supports and services as provided on campus.</a:t>
            </a:r>
            <a:endParaRPr sz="1400">
              <a:solidFill>
                <a:srgbClr val="333333"/>
              </a:solidFill>
              <a:latin typeface="Verdana"/>
              <a:ea typeface="Verdana"/>
              <a:cs typeface="Verdana"/>
              <a:sym typeface="Verdana"/>
            </a:endParaRPr>
          </a:p>
          <a:p>
            <a:pPr indent="0" lvl="0" marL="0" rtl="0" algn="l">
              <a:spcBef>
                <a:spcPts val="1000"/>
              </a:spcBef>
              <a:spcAft>
                <a:spcPts val="0"/>
              </a:spcAft>
              <a:buNone/>
            </a:pPr>
            <a:r>
              <a:t/>
            </a:r>
            <a:endParaRPr/>
          </a:p>
        </p:txBody>
      </p:sp>
      <p:sp>
        <p:nvSpPr>
          <p:cNvPr id="138" name="Google Shape;138;p20"/>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Rising Scholars Statute: Funding Guidelines</a:t>
            </a:r>
            <a:endParaRPr/>
          </a:p>
        </p:txBody>
      </p:sp>
      <p:sp>
        <p:nvSpPr>
          <p:cNvPr id="145" name="Google Shape;145;p21"/>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en-US" sz="2000">
                <a:solidFill>
                  <a:srgbClr val="000000"/>
                </a:solidFill>
              </a:rPr>
              <a:t>•</a:t>
            </a:r>
            <a:r>
              <a:rPr lang="en-US" sz="1400">
                <a:solidFill>
                  <a:srgbClr val="333333"/>
                </a:solidFill>
                <a:latin typeface="Verdana"/>
                <a:ea typeface="Verdana"/>
                <a:cs typeface="Verdana"/>
                <a:sym typeface="Verdana"/>
              </a:rPr>
              <a:t>(a) Participating colleges designate a staff program director, coordinator, or liaison who has experience working with currently or formerly incarcerated students.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(b) Funded programs are supported with a dedicated campus meeting space.</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(c) Funded programs build support and competency from a broad range of college stakeholders.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(d) Participating colleges offer and make accessible a range of student supports to address academic and nonacademic needs.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(e) Funded programs foster peer mentors, as applicable.</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(f) Funded programs develop and maintain strong relationships with external partners, including community-based programs, probation, parole, and county jails.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1400">
                <a:solidFill>
                  <a:srgbClr val="000000"/>
                </a:solidFill>
              </a:rPr>
              <a:t>•</a:t>
            </a:r>
            <a:r>
              <a:rPr lang="en-US" sz="1400">
                <a:solidFill>
                  <a:srgbClr val="333333"/>
                </a:solidFill>
                <a:latin typeface="Verdana"/>
                <a:ea typeface="Verdana"/>
                <a:cs typeface="Verdana"/>
                <a:sym typeface="Verdana"/>
              </a:rPr>
              <a:t>(g) Participating colleges provide or connect justice-involved students with direct student financial support for critical needs.</a:t>
            </a:r>
            <a:endParaRPr sz="1400">
              <a:solidFill>
                <a:srgbClr val="333333"/>
              </a:solidFill>
              <a:latin typeface="Verdana"/>
              <a:ea typeface="Verdana"/>
              <a:cs typeface="Verdana"/>
              <a:sym typeface="Verdana"/>
            </a:endParaRPr>
          </a:p>
          <a:p>
            <a:pPr indent="0" lvl="0" marL="0" rtl="0" algn="just">
              <a:spcBef>
                <a:spcPts val="1000"/>
              </a:spcBef>
              <a:spcAft>
                <a:spcPts val="0"/>
              </a:spcAft>
              <a:buNone/>
            </a:pPr>
            <a:r>
              <a:rPr lang="en-US" sz="2000">
                <a:solidFill>
                  <a:srgbClr val="000000"/>
                </a:solidFill>
              </a:rPr>
              <a:t>•</a:t>
            </a:r>
            <a:r>
              <a:rPr lang="en-US" sz="1500">
                <a:solidFill>
                  <a:srgbClr val="333333"/>
                </a:solidFill>
                <a:latin typeface="Verdana"/>
                <a:ea typeface="Verdana"/>
                <a:cs typeface="Verdana"/>
                <a:sym typeface="Verdana"/>
              </a:rPr>
              <a:t>(h) Funded programs outreach and respond to prospective justice-involved students, particularly those in jail or prison.</a:t>
            </a:r>
            <a:endParaRPr sz="1500">
              <a:solidFill>
                <a:srgbClr val="333333"/>
              </a:solidFill>
              <a:latin typeface="Verdana"/>
              <a:ea typeface="Verdana"/>
              <a:cs typeface="Verdana"/>
              <a:sym typeface="Verdana"/>
            </a:endParaRPr>
          </a:p>
          <a:p>
            <a:pPr indent="0" lvl="0" marL="0" rtl="0" algn="just">
              <a:spcBef>
                <a:spcPts val="1000"/>
              </a:spcBef>
              <a:spcAft>
                <a:spcPts val="0"/>
              </a:spcAft>
              <a:buNone/>
            </a:pPr>
            <a:r>
              <a:rPr lang="en-US" sz="1500">
                <a:solidFill>
                  <a:srgbClr val="000000"/>
                </a:solidFill>
              </a:rPr>
              <a:t>•</a:t>
            </a:r>
            <a:r>
              <a:rPr lang="en-US" sz="1500">
                <a:solidFill>
                  <a:srgbClr val="333333"/>
                </a:solidFill>
                <a:latin typeface="Verdana"/>
                <a:ea typeface="Verdana"/>
                <a:cs typeface="Verdana"/>
                <a:sym typeface="Verdana"/>
              </a:rPr>
              <a:t>(i) Funded programs help justice-involved students apply, matriculate, and persist to graduation.</a:t>
            </a:r>
            <a:endParaRPr sz="1500">
              <a:solidFill>
                <a:srgbClr val="333333"/>
              </a:solidFill>
              <a:latin typeface="Verdana"/>
              <a:ea typeface="Verdana"/>
              <a:cs typeface="Verdana"/>
              <a:sym typeface="Verdana"/>
            </a:endParaRPr>
          </a:p>
          <a:p>
            <a:pPr indent="0" lvl="0" marL="0" rtl="0" algn="l">
              <a:spcBef>
                <a:spcPts val="1000"/>
              </a:spcBef>
              <a:spcAft>
                <a:spcPts val="0"/>
              </a:spcAft>
              <a:buNone/>
            </a:pPr>
            <a:r>
              <a:t/>
            </a:r>
            <a:endParaRPr/>
          </a:p>
        </p:txBody>
      </p:sp>
      <p:sp>
        <p:nvSpPr>
          <p:cNvPr id="146" name="Google Shape;146;p21"/>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959005" y="4747680"/>
            <a:ext cx="10432200" cy="17367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Program Selection and Development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Considerations for </a:t>
            </a:r>
            <a:endParaRPr/>
          </a:p>
          <a:p>
            <a:pPr indent="0" lvl="0" marL="0" rtl="0" algn="l">
              <a:spcBef>
                <a:spcPts val="0"/>
              </a:spcBef>
              <a:spcAft>
                <a:spcPts val="0"/>
              </a:spcAft>
              <a:buNone/>
            </a:pPr>
            <a:r>
              <a:rPr lang="en-US"/>
              <a:t>Program Selection &amp; Development</a:t>
            </a:r>
            <a:endParaRPr/>
          </a:p>
        </p:txBody>
      </p:sp>
      <p:sp>
        <p:nvSpPr>
          <p:cNvPr id="159" name="Google Shape;159;p23"/>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Role of faculty (Title 5 §55200)</a:t>
            </a:r>
            <a:endParaRPr/>
          </a:p>
          <a:p>
            <a:pPr indent="-342900" lvl="0" marL="457200" rtl="0" algn="l">
              <a:spcBef>
                <a:spcPts val="0"/>
              </a:spcBef>
              <a:spcAft>
                <a:spcPts val="0"/>
              </a:spcAft>
              <a:buSzPts val="1800"/>
              <a:buChar char="•"/>
            </a:pPr>
            <a:r>
              <a:rPr lang="en-US"/>
              <a:t>Input from jail or prison leadership</a:t>
            </a:r>
            <a:endParaRPr/>
          </a:p>
          <a:p>
            <a:pPr indent="-342900" lvl="0" marL="457200" rtl="0" algn="l">
              <a:spcBef>
                <a:spcPts val="0"/>
              </a:spcBef>
              <a:spcAft>
                <a:spcPts val="0"/>
              </a:spcAft>
              <a:buSzPts val="1800"/>
              <a:buChar char="•"/>
            </a:pPr>
            <a:r>
              <a:rPr lang="en-US"/>
              <a:t>Input from potential students</a:t>
            </a:r>
            <a:endParaRPr/>
          </a:p>
          <a:p>
            <a:pPr indent="-342900" lvl="0" marL="457200" rtl="0" algn="l">
              <a:spcBef>
                <a:spcPts val="0"/>
              </a:spcBef>
              <a:spcAft>
                <a:spcPts val="0"/>
              </a:spcAft>
              <a:buSzPts val="1800"/>
              <a:buChar char="•"/>
            </a:pPr>
            <a:r>
              <a:rPr lang="en-US"/>
              <a:t>Available resources (including teaching faculty, necessary supplies or equipment, and instructional support)</a:t>
            </a:r>
            <a:endParaRPr/>
          </a:p>
          <a:p>
            <a:pPr indent="-342900" lvl="0" marL="457200" rtl="0" algn="l">
              <a:spcBef>
                <a:spcPts val="0"/>
              </a:spcBef>
              <a:spcAft>
                <a:spcPts val="0"/>
              </a:spcAft>
              <a:buSzPts val="1800"/>
              <a:buChar char="•"/>
            </a:pPr>
            <a:r>
              <a:rPr lang="en-US"/>
              <a:t>Pathways, including to baccalaureate opportunities</a:t>
            </a:r>
            <a:endParaRPr/>
          </a:p>
          <a:p>
            <a:pPr indent="-342900" lvl="1" marL="914400" rtl="0" algn="l">
              <a:spcBef>
                <a:spcPts val="0"/>
              </a:spcBef>
              <a:spcAft>
                <a:spcPts val="0"/>
              </a:spcAft>
              <a:buSzPts val="1800"/>
              <a:buChar char="•"/>
            </a:pPr>
            <a:r>
              <a:rPr lang="en-US"/>
              <a:t>Potential for collaboration w/ universities working with jail or prison</a:t>
            </a:r>
            <a:endParaRPr/>
          </a:p>
          <a:p>
            <a:pPr indent="-342900" lvl="0" marL="457200" rtl="0" algn="l">
              <a:spcBef>
                <a:spcPts val="0"/>
              </a:spcBef>
              <a:spcAft>
                <a:spcPts val="0"/>
              </a:spcAft>
              <a:buSzPts val="1800"/>
              <a:buChar char="•"/>
            </a:pPr>
            <a:r>
              <a:rPr lang="en-US"/>
              <a:t>Labor market data: workforce opportunities and potential earnings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What additional considerations do you suggest?</a:t>
            </a:r>
            <a:endParaRPr/>
          </a:p>
        </p:txBody>
      </p:sp>
      <p:sp>
        <p:nvSpPr>
          <p:cNvPr id="160" name="Google Shape;160;p23"/>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Considerations for Program Selection</a:t>
            </a:r>
            <a:endParaRPr/>
          </a:p>
        </p:txBody>
      </p:sp>
      <p:sp>
        <p:nvSpPr>
          <p:cNvPr id="167" name="Google Shape;167;p24"/>
          <p:cNvSpPr txBox="1"/>
          <p:nvPr>
            <p:ph idx="1" type="body"/>
          </p:nvPr>
        </p:nvSpPr>
        <p:spPr>
          <a:xfrm>
            <a:off x="928525" y="1798325"/>
            <a:ext cx="108492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68" name="Google Shape;168;p24"/>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69" name="Google Shape;169;p24"/>
          <p:cNvPicPr preferRelativeResize="0"/>
          <p:nvPr/>
        </p:nvPicPr>
        <p:blipFill>
          <a:blip r:embed="rId3">
            <a:alphaModFix/>
          </a:blip>
          <a:stretch>
            <a:fillRect/>
          </a:stretch>
        </p:blipFill>
        <p:spPr>
          <a:xfrm>
            <a:off x="1009975" y="1954775"/>
            <a:ext cx="10696249" cy="2785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type="title"/>
          </p:nvPr>
        </p:nvSpPr>
        <p:spPr>
          <a:xfrm>
            <a:off x="959005" y="4747680"/>
            <a:ext cx="10432200" cy="17367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Course Offerings and Delivery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Considerations for </a:t>
            </a:r>
            <a:endParaRPr/>
          </a:p>
          <a:p>
            <a:pPr indent="0" lvl="0" marL="0" rtl="0" algn="l">
              <a:spcBef>
                <a:spcPts val="0"/>
              </a:spcBef>
              <a:spcAft>
                <a:spcPts val="0"/>
              </a:spcAft>
              <a:buNone/>
            </a:pPr>
            <a:r>
              <a:rPr lang="en-US"/>
              <a:t>Course Offerings and Delivery</a:t>
            </a:r>
            <a:endParaRPr/>
          </a:p>
        </p:txBody>
      </p:sp>
      <p:sp>
        <p:nvSpPr>
          <p:cNvPr id="182" name="Google Shape;182;p26"/>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Course Offerings</a:t>
            </a:r>
            <a:endParaRPr/>
          </a:p>
          <a:p>
            <a:pPr indent="-342900" lvl="1" marL="914400" rtl="0" algn="l">
              <a:spcBef>
                <a:spcPts val="0"/>
              </a:spcBef>
              <a:spcAft>
                <a:spcPts val="0"/>
              </a:spcAft>
              <a:buSzPts val="1800"/>
              <a:buChar char="•"/>
            </a:pPr>
            <a:r>
              <a:rPr lang="en-US"/>
              <a:t>GE Patterns and Major Coursework, including opportunities for double-counting</a:t>
            </a:r>
            <a:endParaRPr/>
          </a:p>
          <a:p>
            <a:pPr indent="-342900" lvl="1" marL="914400" rtl="0" algn="l">
              <a:spcBef>
                <a:spcPts val="0"/>
              </a:spcBef>
              <a:spcAft>
                <a:spcPts val="0"/>
              </a:spcAft>
              <a:buSzPts val="1800"/>
              <a:buChar char="•"/>
            </a:pPr>
            <a:r>
              <a:rPr lang="en-US"/>
              <a:t>Electives, including required electives</a:t>
            </a:r>
            <a:endParaRPr/>
          </a:p>
          <a:p>
            <a:pPr indent="-342900" lvl="1" marL="914400" rtl="0" algn="l">
              <a:spcBef>
                <a:spcPts val="0"/>
              </a:spcBef>
              <a:spcAft>
                <a:spcPts val="0"/>
              </a:spcAft>
              <a:buSzPts val="1800"/>
              <a:buChar char="•"/>
            </a:pPr>
            <a:r>
              <a:rPr lang="en-US"/>
              <a:t>Articulation agreements</a:t>
            </a:r>
            <a:endParaRPr/>
          </a:p>
          <a:p>
            <a:pPr indent="-342900" lvl="1" marL="914400" rtl="0" algn="l">
              <a:spcBef>
                <a:spcPts val="0"/>
              </a:spcBef>
              <a:spcAft>
                <a:spcPts val="0"/>
              </a:spcAft>
              <a:buSzPts val="1800"/>
              <a:buChar char="•"/>
            </a:pPr>
            <a:r>
              <a:rPr lang="en-US"/>
              <a:t>Available/necessary equipment or supplies</a:t>
            </a:r>
            <a:endParaRPr/>
          </a:p>
          <a:p>
            <a:pPr indent="-342900" lvl="1" marL="914400" rtl="0" algn="l">
              <a:spcBef>
                <a:spcPts val="0"/>
              </a:spcBef>
              <a:spcAft>
                <a:spcPts val="0"/>
              </a:spcAft>
              <a:buSzPts val="1800"/>
              <a:buChar char="•"/>
            </a:pPr>
            <a:r>
              <a:rPr lang="en-US"/>
              <a:t>Two-year plans</a:t>
            </a:r>
            <a:endParaRPr/>
          </a:p>
          <a:p>
            <a:pPr indent="-342900" lvl="0" marL="457200" rtl="0" algn="l">
              <a:spcBef>
                <a:spcPts val="0"/>
              </a:spcBef>
              <a:spcAft>
                <a:spcPts val="0"/>
              </a:spcAft>
              <a:buSzPts val="1800"/>
              <a:buChar char="•"/>
            </a:pPr>
            <a:r>
              <a:rPr lang="en-US"/>
              <a:t>Modalities (F2F, correspondence, online, hybrid)</a:t>
            </a:r>
            <a:endParaRPr/>
          </a:p>
          <a:p>
            <a:pPr indent="-342900" lvl="1" marL="914400" rtl="0" algn="l">
              <a:spcBef>
                <a:spcPts val="0"/>
              </a:spcBef>
              <a:spcAft>
                <a:spcPts val="0"/>
              </a:spcAft>
              <a:buSzPts val="1800"/>
              <a:buChar char="•"/>
            </a:pPr>
            <a:r>
              <a:rPr lang="en-US"/>
              <a:t>Success rates in different modalities</a:t>
            </a:r>
            <a:endParaRPr/>
          </a:p>
          <a:p>
            <a:pPr indent="-342900" lvl="1" marL="914400" rtl="0" algn="l">
              <a:spcBef>
                <a:spcPts val="0"/>
              </a:spcBef>
              <a:spcAft>
                <a:spcPts val="0"/>
              </a:spcAft>
              <a:buSzPts val="1800"/>
              <a:buChar char="•"/>
            </a:pPr>
            <a:r>
              <a:rPr lang="en-US"/>
              <a:t>Available instructional support</a:t>
            </a:r>
            <a:endParaRPr/>
          </a:p>
          <a:p>
            <a:pPr indent="-342900" lvl="1" marL="914400" rtl="0" algn="l">
              <a:spcBef>
                <a:spcPts val="0"/>
              </a:spcBef>
              <a:spcAft>
                <a:spcPts val="0"/>
              </a:spcAft>
              <a:buSzPts val="1800"/>
              <a:buChar char="•"/>
            </a:pPr>
            <a:r>
              <a:rPr lang="en-US"/>
              <a:t>Technical support, </a:t>
            </a:r>
            <a:r>
              <a:rPr lang="en-US"/>
              <a:t>including</a:t>
            </a:r>
            <a:r>
              <a:rPr lang="en-US"/>
              <a:t> wifi (CDCR Canvas &amp; laptop roll-out)</a:t>
            </a:r>
            <a:endParaRPr/>
          </a:p>
          <a:p>
            <a:pPr indent="-342900" lvl="1" marL="914400" rtl="0" algn="l">
              <a:spcBef>
                <a:spcPts val="0"/>
              </a:spcBef>
              <a:spcAft>
                <a:spcPts val="0"/>
              </a:spcAft>
              <a:buSzPts val="1800"/>
              <a:buChar char="•"/>
            </a:pPr>
            <a:r>
              <a:rPr lang="en-US"/>
              <a:t>Skills practicum</a:t>
            </a:r>
            <a:endParaRPr/>
          </a:p>
          <a:p>
            <a:pPr indent="0" lvl="0" marL="0" rtl="0" algn="l">
              <a:spcBef>
                <a:spcPts val="1000"/>
              </a:spcBef>
              <a:spcAft>
                <a:spcPts val="0"/>
              </a:spcAft>
              <a:buNone/>
            </a:pPr>
            <a:r>
              <a:rPr lang="en-US"/>
              <a:t>What a</a:t>
            </a:r>
            <a:r>
              <a:rPr lang="en-US"/>
              <a:t>d</a:t>
            </a:r>
            <a:r>
              <a:rPr lang="en-US"/>
              <a:t>ditional considerations do you suggest?</a:t>
            </a:r>
            <a:endParaRPr/>
          </a:p>
        </p:txBody>
      </p:sp>
      <p:sp>
        <p:nvSpPr>
          <p:cNvPr id="183" name="Google Shape;183;p26"/>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 name="Shape 48"/>
        <p:cNvGrpSpPr/>
        <p:nvPr/>
      </p:nvGrpSpPr>
      <p:grpSpPr>
        <a:xfrm>
          <a:off x="0" y="0"/>
          <a:ext cx="0" cy="0"/>
          <a:chOff x="0" y="0"/>
          <a:chExt cx="0" cy="0"/>
        </a:xfrm>
      </p:grpSpPr>
      <p:sp>
        <p:nvSpPr>
          <p:cNvPr id="49" name="Google Shape;49;p9"/>
          <p:cNvSpPr txBox="1"/>
          <p:nvPr>
            <p:ph type="title"/>
          </p:nvPr>
        </p:nvSpPr>
        <p:spPr>
          <a:xfrm>
            <a:off x="2682910" y="403412"/>
            <a:ext cx="8670900" cy="168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Breakout Description</a:t>
            </a:r>
            <a:endParaRPr/>
          </a:p>
        </p:txBody>
      </p:sp>
      <p:sp>
        <p:nvSpPr>
          <p:cNvPr id="50" name="Google Shape;50;p9"/>
          <p:cNvSpPr txBox="1"/>
          <p:nvPr>
            <p:ph idx="1" type="body"/>
          </p:nvPr>
        </p:nvSpPr>
        <p:spPr>
          <a:xfrm>
            <a:off x="360900" y="2617900"/>
            <a:ext cx="11456400" cy="3837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000000"/>
                </a:solidFill>
              </a:rPr>
              <a:t>The Rising Scholars program which serves incarcerated and formerly incarcerated students is core to the California Community Colleges’ mission, critical to the Chancellor’s DEI Call to Action, and closely aligns with the Vision for Success goal to </a:t>
            </a:r>
            <a:r>
              <a:rPr b="1" i="1" lang="en-US" sz="1800">
                <a:solidFill>
                  <a:srgbClr val="000000"/>
                </a:solidFill>
              </a:rPr>
              <a:t>reduce equity gaps among traditionally underrepresented student groups.</a:t>
            </a:r>
            <a:r>
              <a:rPr lang="en-US" sz="1800">
                <a:solidFill>
                  <a:srgbClr val="000000"/>
                </a:solidFill>
              </a:rPr>
              <a:t> The California Community Colleges’ Rising Scholars programs now reach and serve almost 20,000 justice-involved students both on campus and in prisons, jails, and juvenile detention centers throughout the state. Come and learn about the program and how curriculum works with the Rising Scholar program. </a:t>
            </a:r>
            <a:endParaRPr sz="1800"/>
          </a:p>
        </p:txBody>
      </p:sp>
      <p:sp>
        <p:nvSpPr>
          <p:cNvPr id="51" name="Google Shape;51;p9"/>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1277650" y="365125"/>
            <a:ext cx="105618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Considerations for </a:t>
            </a:r>
            <a:endParaRPr/>
          </a:p>
          <a:p>
            <a:pPr indent="0" lvl="0" marL="0" rtl="0" algn="l">
              <a:spcBef>
                <a:spcPts val="0"/>
              </a:spcBef>
              <a:spcAft>
                <a:spcPts val="0"/>
              </a:spcAft>
              <a:buNone/>
            </a:pPr>
            <a:r>
              <a:rPr lang="en-US"/>
              <a:t>Course Offerings and Delivery</a:t>
            </a:r>
            <a:endParaRPr/>
          </a:p>
        </p:txBody>
      </p:sp>
      <p:sp>
        <p:nvSpPr>
          <p:cNvPr id="190" name="Google Shape;190;p27"/>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C</a:t>
            </a:r>
            <a:r>
              <a:rPr lang="en-US"/>
              <a:t>ourses should not be built with pre-requisites or in any prescriptive sequential order. Include non-credit that are low stakes to build confidence, open-entry/open-exit in case someone has a situation that forced them to stop or to allow students to join right away. </a:t>
            </a:r>
            <a:endParaRPr/>
          </a:p>
          <a:p>
            <a:pPr indent="0" lvl="0" marL="0" rtl="0" algn="l">
              <a:spcBef>
                <a:spcPts val="1000"/>
              </a:spcBef>
              <a:spcAft>
                <a:spcPts val="0"/>
              </a:spcAft>
              <a:buNone/>
            </a:pPr>
            <a:r>
              <a:rPr lang="en-US"/>
              <a:t>Career Exploration</a:t>
            </a:r>
            <a:endParaRPr/>
          </a:p>
          <a:p>
            <a:pPr indent="0" lvl="0" marL="0" rtl="0" algn="l">
              <a:spcBef>
                <a:spcPts val="1000"/>
              </a:spcBef>
              <a:spcAft>
                <a:spcPts val="0"/>
              </a:spcAft>
              <a:buNone/>
            </a:pPr>
            <a:r>
              <a:rPr lang="en-US"/>
              <a:t>Career Preparation</a:t>
            </a:r>
            <a:endParaRPr/>
          </a:p>
          <a:p>
            <a:pPr indent="0" lvl="0" marL="0" rtl="0" algn="l">
              <a:spcBef>
                <a:spcPts val="1000"/>
              </a:spcBef>
              <a:spcAft>
                <a:spcPts val="0"/>
              </a:spcAft>
              <a:buNone/>
            </a:pPr>
            <a:r>
              <a:rPr lang="en-US"/>
              <a:t>Career Success</a:t>
            </a:r>
            <a:endParaRPr/>
          </a:p>
          <a:p>
            <a:pPr indent="0" lvl="0" marL="0" rtl="0" algn="l">
              <a:spcBef>
                <a:spcPts val="1000"/>
              </a:spcBef>
              <a:spcAft>
                <a:spcPts val="0"/>
              </a:spcAft>
              <a:buNone/>
            </a:pPr>
            <a:r>
              <a:rPr lang="en-US"/>
              <a:t>Decision Making</a:t>
            </a:r>
            <a:endParaRPr/>
          </a:p>
          <a:p>
            <a:pPr indent="0" lvl="0" marL="0" rtl="0" algn="l">
              <a:spcBef>
                <a:spcPts val="1000"/>
              </a:spcBef>
              <a:spcAft>
                <a:spcPts val="0"/>
              </a:spcAft>
              <a:buNone/>
            </a:pPr>
            <a:r>
              <a:rPr lang="en-US"/>
              <a:t>Workforce Diversity</a:t>
            </a:r>
            <a:endParaRPr/>
          </a:p>
          <a:p>
            <a:pPr indent="0" lvl="0" marL="0" rtl="0" algn="l">
              <a:spcBef>
                <a:spcPts val="1000"/>
              </a:spcBef>
              <a:spcAft>
                <a:spcPts val="0"/>
              </a:spcAft>
              <a:buNone/>
            </a:pPr>
            <a:r>
              <a:rPr lang="en-US"/>
              <a:t>Problem Solving, and other topics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91" name="Google Shape;191;p27"/>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1277650" y="365125"/>
            <a:ext cx="10046100" cy="7590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Examples of Programs Offered</a:t>
            </a:r>
            <a:endParaRPr/>
          </a:p>
        </p:txBody>
      </p:sp>
      <p:sp>
        <p:nvSpPr>
          <p:cNvPr id="198" name="Google Shape;198;p28"/>
          <p:cNvSpPr txBox="1"/>
          <p:nvPr>
            <p:ph idx="1" type="body"/>
          </p:nvPr>
        </p:nvSpPr>
        <p:spPr>
          <a:xfrm>
            <a:off x="1277650" y="1242138"/>
            <a:ext cx="10058400" cy="4975800"/>
          </a:xfrm>
          <a:prstGeom prst="rect">
            <a:avLst/>
          </a:prstGeom>
        </p:spPr>
        <p:txBody>
          <a:bodyPr anchorCtr="0" anchor="t" bIns="45700" lIns="91425" spcFirstLastPara="1" rIns="91425" wrap="square" tIns="45700">
            <a:noAutofit/>
          </a:bodyPr>
          <a:lstStyle/>
          <a:p>
            <a:pPr indent="0" lvl="0" marL="25400" rtl="0" algn="l">
              <a:lnSpc>
                <a:spcPct val="115000"/>
              </a:lnSpc>
              <a:spcBef>
                <a:spcPts val="0"/>
              </a:spcBef>
              <a:spcAft>
                <a:spcPts val="0"/>
              </a:spcAft>
              <a:buNone/>
            </a:pPr>
            <a:r>
              <a:rPr lang="en-US" sz="2100">
                <a:solidFill>
                  <a:srgbClr val="000000"/>
                </a:solidFill>
                <a:latin typeface="Times New Roman"/>
                <a:ea typeface="Times New Roman"/>
                <a:cs typeface="Times New Roman"/>
                <a:sym typeface="Times New Roman"/>
              </a:rPr>
              <a:t>PROGRAMS OFFERED</a:t>
            </a:r>
            <a:endParaRPr sz="2100">
              <a:solidFill>
                <a:srgbClr val="000000"/>
              </a:solidFill>
              <a:latin typeface="Times New Roman"/>
              <a:ea typeface="Times New Roman"/>
              <a:cs typeface="Times New Roman"/>
              <a:sym typeface="Times New Roman"/>
            </a:endParaRPr>
          </a:p>
          <a:p>
            <a:pPr indent="0" lvl="0" marL="25400" rtl="0" algn="l">
              <a:lnSpc>
                <a:spcPct val="115000"/>
              </a:lnSpc>
              <a:spcBef>
                <a:spcPts val="700"/>
              </a:spcBef>
              <a:spcAft>
                <a:spcPts val="0"/>
              </a:spcAft>
              <a:buNone/>
            </a:pPr>
            <a:r>
              <a:rPr lang="en-US" sz="1600">
                <a:solidFill>
                  <a:srgbClr val="000000"/>
                </a:solidFill>
                <a:latin typeface="Times New Roman"/>
                <a:ea typeface="Times New Roman"/>
                <a:cs typeface="Times New Roman"/>
                <a:sym typeface="Times New Roman"/>
              </a:rPr>
              <a:t>CAREER EDUCATION</a:t>
            </a:r>
            <a:endParaRPr sz="1600">
              <a:solidFill>
                <a:srgbClr val="000000"/>
              </a:solidFill>
              <a:latin typeface="Times New Roman"/>
              <a:ea typeface="Times New Roman"/>
              <a:cs typeface="Times New Roman"/>
              <a:sym typeface="Times New Roman"/>
            </a:endParaRPr>
          </a:p>
          <a:p>
            <a:pPr indent="-8890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Agriculture &amp; Natural Resources</a:t>
            </a:r>
            <a:endParaRPr sz="1300">
              <a:solidFill>
                <a:srgbClr val="000000"/>
              </a:solidFill>
              <a:latin typeface="Times New Roman"/>
              <a:ea typeface="Times New Roman"/>
              <a:cs typeface="Times New Roman"/>
              <a:sym typeface="Times New Roman"/>
            </a:endParaRPr>
          </a:p>
          <a:p>
            <a:pPr indent="-8890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Automotive Technology</a:t>
            </a:r>
            <a:endParaRPr sz="1300">
              <a:solidFill>
                <a:srgbClr val="000000"/>
              </a:solidFill>
              <a:latin typeface="Times New Roman"/>
              <a:ea typeface="Times New Roman"/>
              <a:cs typeface="Times New Roman"/>
              <a:sym typeface="Times New Roman"/>
            </a:endParaRPr>
          </a:p>
          <a:p>
            <a:pPr indent="-8890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Business Education Technology</a:t>
            </a:r>
            <a:endParaRPr sz="1300">
              <a:solidFill>
                <a:srgbClr val="000000"/>
              </a:solidFill>
              <a:latin typeface="Times New Roman"/>
              <a:ea typeface="Times New Roman"/>
              <a:cs typeface="Times New Roman"/>
              <a:sym typeface="Times New Roman"/>
            </a:endParaRPr>
          </a:p>
          <a:p>
            <a:pPr indent="-8890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Construction &amp; Manufacturing Technology</a:t>
            </a:r>
            <a:endParaRPr sz="1300">
              <a:solidFill>
                <a:srgbClr val="000000"/>
              </a:solidFill>
              <a:latin typeface="Times New Roman"/>
              <a:ea typeface="Times New Roman"/>
              <a:cs typeface="Times New Roman"/>
              <a:sym typeface="Times New Roman"/>
            </a:endParaRPr>
          </a:p>
          <a:p>
            <a:pPr indent="-8890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Commercial Truck Driving</a:t>
            </a:r>
            <a:endParaRPr sz="1300">
              <a:solidFill>
                <a:srgbClr val="000000"/>
              </a:solidFill>
              <a:latin typeface="Times New Roman"/>
              <a:ea typeface="Times New Roman"/>
              <a:cs typeface="Times New Roman"/>
              <a:sym typeface="Times New Roman"/>
            </a:endParaRPr>
          </a:p>
          <a:p>
            <a:pPr indent="-8890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Electronics  •</a:t>
            </a:r>
            <a:r>
              <a:rPr lang="en-US" sz="1400">
                <a:solidFill>
                  <a:srgbClr val="000000"/>
                </a:solidFill>
              </a:rPr>
              <a:t> </a:t>
            </a:r>
            <a:r>
              <a:rPr lang="en-US" sz="1300">
                <a:solidFill>
                  <a:srgbClr val="000000"/>
                </a:solidFill>
                <a:latin typeface="Times New Roman"/>
                <a:ea typeface="Times New Roman"/>
                <a:cs typeface="Times New Roman"/>
                <a:sym typeface="Times New Roman"/>
              </a:rPr>
              <a:t>Emergency Medical Services</a:t>
            </a:r>
            <a:endParaRPr sz="1300">
              <a:solidFill>
                <a:srgbClr val="000000"/>
              </a:solidFill>
              <a:latin typeface="Times New Roman"/>
              <a:ea typeface="Times New Roman"/>
              <a:cs typeface="Times New Roman"/>
              <a:sym typeface="Times New Roman"/>
            </a:endParaRPr>
          </a:p>
          <a:p>
            <a:pPr indent="-8890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Fire Technology   •</a:t>
            </a:r>
            <a:r>
              <a:rPr lang="en-US" sz="1400">
                <a:solidFill>
                  <a:srgbClr val="000000"/>
                </a:solidFill>
              </a:rPr>
              <a:t> </a:t>
            </a:r>
            <a:r>
              <a:rPr lang="en-US" sz="1300">
                <a:solidFill>
                  <a:srgbClr val="000000"/>
                </a:solidFill>
                <a:latin typeface="Times New Roman"/>
                <a:ea typeface="Times New Roman"/>
                <a:cs typeface="Times New Roman"/>
                <a:sym typeface="Times New Roman"/>
              </a:rPr>
              <a:t>Industrial Maintenance</a:t>
            </a:r>
            <a:endParaRPr sz="1300">
              <a:solidFill>
                <a:srgbClr val="000000"/>
              </a:solidFill>
              <a:latin typeface="Times New Roman"/>
              <a:ea typeface="Times New Roman"/>
              <a:cs typeface="Times New Roman"/>
              <a:sym typeface="Times New Roman"/>
            </a:endParaRPr>
          </a:p>
          <a:p>
            <a:pPr indent="-8890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Medical and Health Professions</a:t>
            </a:r>
            <a:endParaRPr sz="1300">
              <a:solidFill>
                <a:srgbClr val="000000"/>
              </a:solidFill>
              <a:latin typeface="Times New Roman"/>
              <a:ea typeface="Times New Roman"/>
              <a:cs typeface="Times New Roman"/>
              <a:sym typeface="Times New Roman"/>
            </a:endParaRPr>
          </a:p>
          <a:p>
            <a:pPr indent="-8890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Paralegal Studies</a:t>
            </a:r>
            <a:r>
              <a:rPr lang="en-US" sz="1400">
                <a:solidFill>
                  <a:srgbClr val="000000"/>
                </a:solidFill>
              </a:rPr>
              <a:t>  </a:t>
            </a:r>
            <a:r>
              <a:rPr lang="en-US" sz="1300">
                <a:solidFill>
                  <a:srgbClr val="000000"/>
                </a:solidFill>
                <a:latin typeface="Times New Roman"/>
                <a:ea typeface="Times New Roman"/>
                <a:cs typeface="Times New Roman"/>
                <a:sym typeface="Times New Roman"/>
              </a:rPr>
              <a:t>•</a:t>
            </a:r>
            <a:r>
              <a:rPr lang="en-US" sz="1400">
                <a:solidFill>
                  <a:srgbClr val="000000"/>
                </a:solidFill>
              </a:rPr>
              <a:t> </a:t>
            </a:r>
            <a:r>
              <a:rPr lang="en-US" sz="1300">
                <a:solidFill>
                  <a:srgbClr val="000000"/>
                </a:solidFill>
                <a:latin typeface="Times New Roman"/>
                <a:ea typeface="Times New Roman"/>
                <a:cs typeface="Times New Roman"/>
                <a:sym typeface="Times New Roman"/>
              </a:rPr>
              <a:t>Restaurant Management</a:t>
            </a:r>
            <a:endParaRPr sz="1300">
              <a:solidFill>
                <a:srgbClr val="000000"/>
              </a:solidFill>
              <a:latin typeface="Times New Roman"/>
              <a:ea typeface="Times New Roman"/>
              <a:cs typeface="Times New Roman"/>
              <a:sym typeface="Times New Roman"/>
            </a:endParaRPr>
          </a:p>
          <a:p>
            <a:pPr indent="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Welding</a:t>
            </a:r>
            <a:endParaRPr sz="1300">
              <a:solidFill>
                <a:srgbClr val="000000"/>
              </a:solidFill>
              <a:latin typeface="Times New Roman"/>
              <a:ea typeface="Times New Roman"/>
              <a:cs typeface="Times New Roman"/>
              <a:sym typeface="Times New Roman"/>
            </a:endParaRPr>
          </a:p>
          <a:p>
            <a:pPr indent="0" lvl="0" marL="12700" rtl="0" algn="l">
              <a:lnSpc>
                <a:spcPct val="109000"/>
              </a:lnSpc>
              <a:spcBef>
                <a:spcPts val="1800"/>
              </a:spcBef>
              <a:spcAft>
                <a:spcPts val="0"/>
              </a:spcAft>
              <a:buNone/>
            </a:pPr>
            <a:r>
              <a:rPr lang="en-US" sz="1700">
                <a:solidFill>
                  <a:srgbClr val="000000"/>
                </a:solidFill>
                <a:latin typeface="Times New Roman"/>
                <a:ea typeface="Times New Roman"/>
                <a:cs typeface="Times New Roman"/>
                <a:sym typeface="Times New Roman"/>
              </a:rPr>
              <a:t>HIGH SCHOOL EQUIVALENCY</a:t>
            </a:r>
            <a:endParaRPr sz="1700">
              <a:solidFill>
                <a:srgbClr val="000000"/>
              </a:solidFill>
              <a:latin typeface="Times New Roman"/>
              <a:ea typeface="Times New Roman"/>
              <a:cs typeface="Times New Roman"/>
              <a:sym typeface="Times New Roman"/>
            </a:endParaRPr>
          </a:p>
          <a:p>
            <a:pPr indent="0" lvl="0" marL="88900" rtl="0" algn="l">
              <a:lnSpc>
                <a:spcPct val="115000"/>
              </a:lnSpc>
              <a:spcBef>
                <a:spcPts val="30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G.E.D. Preparation Course</a:t>
            </a:r>
            <a:endParaRPr sz="1300">
              <a:solidFill>
                <a:srgbClr val="000000"/>
              </a:solidFill>
              <a:latin typeface="Times New Roman"/>
              <a:ea typeface="Times New Roman"/>
              <a:cs typeface="Times New Roman"/>
              <a:sym typeface="Times New Roman"/>
            </a:endParaRPr>
          </a:p>
          <a:p>
            <a:pPr indent="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English Language preparation</a:t>
            </a:r>
            <a:endParaRPr sz="1300">
              <a:solidFill>
                <a:srgbClr val="000000"/>
              </a:solidFill>
              <a:latin typeface="Times New Roman"/>
              <a:ea typeface="Times New Roman"/>
              <a:cs typeface="Times New Roman"/>
              <a:sym typeface="Times New Roman"/>
            </a:endParaRPr>
          </a:p>
          <a:p>
            <a:pPr indent="0" lvl="0" marL="88900" rtl="0" algn="l">
              <a:lnSpc>
                <a:spcPct val="115000"/>
              </a:lnSpc>
              <a:spcBef>
                <a:spcPts val="0"/>
              </a:spcBef>
              <a:spcAft>
                <a:spcPts val="0"/>
              </a:spcAft>
              <a:buNone/>
            </a:pPr>
            <a:r>
              <a:rPr lang="en-US" sz="1500">
                <a:solidFill>
                  <a:srgbClr val="000000"/>
                </a:solidFill>
                <a:latin typeface="Times New Roman"/>
                <a:ea typeface="Times New Roman"/>
                <a:cs typeface="Times New Roman"/>
                <a:sym typeface="Times New Roman"/>
              </a:rPr>
              <a:t>•</a:t>
            </a:r>
            <a:r>
              <a:rPr lang="en-US" sz="1000">
                <a:solidFill>
                  <a:srgbClr val="000000"/>
                </a:solidFill>
                <a:latin typeface="Times New Roman"/>
                <a:ea typeface="Times New Roman"/>
                <a:cs typeface="Times New Roman"/>
                <a:sym typeface="Times New Roman"/>
              </a:rPr>
              <a:t>  </a:t>
            </a:r>
            <a:r>
              <a:rPr lang="en-US" sz="1300">
                <a:solidFill>
                  <a:srgbClr val="000000"/>
                </a:solidFill>
                <a:latin typeface="Times New Roman"/>
                <a:ea typeface="Times New Roman"/>
                <a:cs typeface="Times New Roman"/>
                <a:sym typeface="Times New Roman"/>
              </a:rPr>
              <a:t>Computer Literacy</a:t>
            </a:r>
            <a:endParaRPr sz="1300">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199" name="Google Shape;199;p28"/>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Considerations for Curricular Offerings</a:t>
            </a:r>
            <a:endParaRPr/>
          </a:p>
        </p:txBody>
      </p:sp>
      <p:sp>
        <p:nvSpPr>
          <p:cNvPr id="206" name="Google Shape;206;p29"/>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O</a:t>
            </a:r>
            <a:r>
              <a:rPr lang="en-US"/>
              <a:t>verarching aspects that need to be considered about the curriculum include:</a:t>
            </a:r>
            <a:endParaRPr/>
          </a:p>
          <a:p>
            <a:pPr indent="-342900" lvl="0" marL="457200" rtl="0" algn="l">
              <a:spcBef>
                <a:spcPts val="1000"/>
              </a:spcBef>
              <a:spcAft>
                <a:spcPts val="0"/>
              </a:spcAft>
              <a:buSzPts val="1800"/>
              <a:buAutoNum type="arabicPeriod"/>
            </a:pPr>
            <a:r>
              <a:rPr lang="en-US"/>
              <a:t>Motivation for the participants/students, value for the judges and DA to consider as an alternative, usefulness for probation officers to use as part of the terms and conditions. </a:t>
            </a:r>
            <a:endParaRPr/>
          </a:p>
          <a:p>
            <a:pPr indent="-342900" lvl="0" marL="457200" rtl="0" algn="l">
              <a:spcBef>
                <a:spcPts val="0"/>
              </a:spcBef>
              <a:spcAft>
                <a:spcPts val="0"/>
              </a:spcAft>
              <a:buSzPts val="1800"/>
              <a:buAutoNum type="arabicPeriod"/>
            </a:pPr>
            <a:r>
              <a:rPr lang="en-US"/>
              <a:t>Include </a:t>
            </a:r>
            <a:r>
              <a:rPr lang="en-US"/>
              <a:t>probation</a:t>
            </a:r>
            <a:r>
              <a:rPr lang="en-US"/>
              <a:t> </a:t>
            </a:r>
            <a:r>
              <a:rPr lang="en-US"/>
              <a:t>officers</a:t>
            </a:r>
            <a:r>
              <a:rPr lang="en-US"/>
              <a:t> of juvenile </a:t>
            </a:r>
            <a:r>
              <a:rPr lang="en-US"/>
              <a:t>justice</a:t>
            </a:r>
            <a:r>
              <a:rPr lang="en-US"/>
              <a:t> in determining needs assessment and creating terms and conditions.</a:t>
            </a:r>
            <a:endParaRPr/>
          </a:p>
          <a:p>
            <a:pPr indent="0" lvl="0" marL="0" rtl="0" algn="l">
              <a:spcBef>
                <a:spcPts val="1000"/>
              </a:spcBef>
              <a:spcAft>
                <a:spcPts val="0"/>
              </a:spcAft>
              <a:buNone/>
            </a:pPr>
            <a:r>
              <a:rPr lang="en-US"/>
              <a:t>Advisory Boards are vital to the discussion and determination of offerings that include Community stakeholders and potential employers. </a:t>
            </a:r>
            <a:endParaRPr/>
          </a:p>
        </p:txBody>
      </p:sp>
      <p:sp>
        <p:nvSpPr>
          <p:cNvPr id="207" name="Google Shape;207;p29"/>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959005" y="4747680"/>
            <a:ext cx="10432200" cy="17367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ASCCC &amp; System 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ASCCC Rising Scholars Related Resources</a:t>
            </a:r>
            <a:endParaRPr/>
          </a:p>
        </p:txBody>
      </p:sp>
      <p:sp>
        <p:nvSpPr>
          <p:cNvPr id="220" name="Google Shape;220;p31"/>
          <p:cNvSpPr txBox="1"/>
          <p:nvPr>
            <p:ph idx="1" type="body"/>
          </p:nvPr>
        </p:nvSpPr>
        <p:spPr>
          <a:xfrm>
            <a:off x="1277650" y="1798325"/>
            <a:ext cx="10494900" cy="44196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Mellon Grant: Equity in Curriculum Project</a:t>
            </a:r>
            <a:endParaRPr/>
          </a:p>
          <a:p>
            <a:pPr indent="-342900" lvl="1" marL="914400" rtl="0" algn="l">
              <a:spcBef>
                <a:spcPts val="0"/>
              </a:spcBef>
              <a:spcAft>
                <a:spcPts val="0"/>
              </a:spcAft>
              <a:buSzPts val="1800"/>
              <a:buChar char="•"/>
            </a:pPr>
            <a:r>
              <a:rPr lang="en-US"/>
              <a:t>Canvas modules to support faculty new to F2F teaching w/ CDCR</a:t>
            </a:r>
            <a:endParaRPr/>
          </a:p>
          <a:p>
            <a:pPr indent="-342900" lvl="1" marL="914400" rtl="0" algn="l">
              <a:spcBef>
                <a:spcPts val="0"/>
              </a:spcBef>
              <a:spcAft>
                <a:spcPts val="0"/>
              </a:spcAft>
              <a:buSzPts val="1800"/>
              <a:buChar char="•"/>
            </a:pPr>
            <a:r>
              <a:rPr lang="en-US"/>
              <a:t>Spring Webinars</a:t>
            </a:r>
            <a:endParaRPr/>
          </a:p>
          <a:p>
            <a:pPr indent="-342900" lvl="1" marL="914400" rtl="0" algn="l">
              <a:spcBef>
                <a:spcPts val="0"/>
              </a:spcBef>
              <a:spcAft>
                <a:spcPts val="0"/>
              </a:spcAft>
              <a:buSzPts val="1800"/>
              <a:buChar char="•"/>
            </a:pPr>
            <a:r>
              <a:rPr lang="en-US"/>
              <a:t>Fall regional gatherings to facilitate sharing of practices</a:t>
            </a:r>
            <a:endParaRPr/>
          </a:p>
          <a:p>
            <a:pPr indent="-342900" lvl="0" marL="457200" rtl="0" algn="l">
              <a:spcBef>
                <a:spcPts val="0"/>
              </a:spcBef>
              <a:spcAft>
                <a:spcPts val="0"/>
              </a:spcAft>
              <a:buSzPts val="1800"/>
              <a:buChar char="•"/>
            </a:pPr>
            <a:r>
              <a:rPr lang="en-US"/>
              <a:t>ASCCC Rising Scholars Faculty Advisory Committee (new this fall!)</a:t>
            </a:r>
            <a:endParaRPr/>
          </a:p>
          <a:p>
            <a:pPr indent="-342900" lvl="0" marL="457200" rtl="0" algn="l">
              <a:spcBef>
                <a:spcPts val="0"/>
              </a:spcBef>
              <a:spcAft>
                <a:spcPts val="0"/>
              </a:spcAft>
              <a:buSzPts val="1800"/>
              <a:buChar char="•"/>
            </a:pPr>
            <a:r>
              <a:rPr lang="en-US"/>
              <a:t>ASCCC Rising Scholars Local Liaisons (to be implemented Fall 2022)</a:t>
            </a:r>
            <a:endParaRPr/>
          </a:p>
          <a:p>
            <a:pPr indent="-342900" lvl="0" marL="457200" rtl="0" algn="l">
              <a:spcBef>
                <a:spcPts val="0"/>
              </a:spcBef>
              <a:spcAft>
                <a:spcPts val="0"/>
              </a:spcAft>
              <a:buSzPts val="1800"/>
              <a:buChar char="•"/>
            </a:pPr>
            <a:r>
              <a:rPr lang="en-US"/>
              <a:t>Community of Practice: continued dialog &amp; professional learning</a:t>
            </a:r>
            <a:endParaRPr/>
          </a:p>
          <a:p>
            <a:pPr indent="0" lvl="0" marL="0" rtl="0" algn="l">
              <a:spcBef>
                <a:spcPts val="1000"/>
              </a:spcBef>
              <a:spcAft>
                <a:spcPts val="0"/>
              </a:spcAft>
              <a:buNone/>
            </a:pPr>
            <a:r>
              <a:t/>
            </a:r>
            <a:endParaRPr/>
          </a:p>
        </p:txBody>
      </p:sp>
      <p:sp>
        <p:nvSpPr>
          <p:cNvPr id="221" name="Google Shape;221;p31"/>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System Rising Scholars Related Resources</a:t>
            </a:r>
            <a:endParaRPr/>
          </a:p>
        </p:txBody>
      </p:sp>
      <p:sp>
        <p:nvSpPr>
          <p:cNvPr id="228" name="Google Shape;228;p32"/>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2800" u="sng">
                <a:solidFill>
                  <a:schemeClr val="hlink"/>
                </a:solidFill>
                <a:hlinkClick r:id="rId3"/>
              </a:rPr>
              <a:t>Website: Rising Scholars Network</a:t>
            </a:r>
            <a:endParaRPr sz="2800"/>
          </a:p>
          <a:p>
            <a:pPr indent="0" lvl="0" marL="0" rtl="0" algn="l">
              <a:lnSpc>
                <a:spcPct val="115000"/>
              </a:lnSpc>
              <a:spcBef>
                <a:spcPts val="1200"/>
              </a:spcBef>
              <a:spcAft>
                <a:spcPts val="0"/>
              </a:spcAft>
              <a:buNone/>
            </a:pPr>
            <a:r>
              <a:rPr lang="en-US" sz="2800" u="sng">
                <a:solidFill>
                  <a:schemeClr val="hlink"/>
                </a:solidFill>
                <a:hlinkClick r:id="rId4"/>
              </a:rPr>
              <a:t>Website: Chancellor’s Office Rising Scholars Info</a:t>
            </a:r>
            <a:endParaRPr sz="2800"/>
          </a:p>
          <a:p>
            <a:pPr indent="0" lvl="0" marL="0" rtl="0" algn="l">
              <a:lnSpc>
                <a:spcPct val="115000"/>
              </a:lnSpc>
              <a:spcBef>
                <a:spcPts val="1200"/>
              </a:spcBef>
              <a:spcAft>
                <a:spcPts val="0"/>
              </a:spcAft>
              <a:buNone/>
            </a:pPr>
            <a:r>
              <a:rPr lang="en-US" sz="2800" u="sng">
                <a:solidFill>
                  <a:schemeClr val="hlink"/>
                </a:solidFill>
                <a:hlinkClick r:id="rId5"/>
              </a:rPr>
              <a:t>Video: </a:t>
            </a:r>
            <a:r>
              <a:rPr lang="en-US" sz="2800" u="sng">
                <a:solidFill>
                  <a:schemeClr val="hlink"/>
                </a:solidFill>
                <a:hlinkClick r:id="rId6"/>
              </a:rPr>
              <a:t>Rising Scholars Guiding Principles in Action</a:t>
            </a:r>
            <a:endParaRPr sz="2800"/>
          </a:p>
          <a:p>
            <a:pPr indent="0" lvl="0" marL="0" rtl="0" algn="l">
              <a:lnSpc>
                <a:spcPct val="115000"/>
              </a:lnSpc>
              <a:spcBef>
                <a:spcPts val="1200"/>
              </a:spcBef>
              <a:spcAft>
                <a:spcPts val="0"/>
              </a:spcAft>
              <a:buNone/>
            </a:pPr>
            <a:r>
              <a:rPr lang="en-US" sz="2800"/>
              <a:t>More Resources: Visit the </a:t>
            </a:r>
            <a:r>
              <a:rPr lang="en-US" sz="2800" u="sng">
                <a:solidFill>
                  <a:schemeClr val="hlink"/>
                </a:solidFill>
                <a:hlinkClick r:id="rId7"/>
              </a:rPr>
              <a:t>Vision Resource Center</a:t>
            </a:r>
            <a:r>
              <a:rPr lang="en-US" sz="2800"/>
              <a:t> -&gt; Communities -&gt; CCC|Rising Scholars Network</a:t>
            </a:r>
            <a:endParaRPr sz="2800"/>
          </a:p>
          <a:p>
            <a:pPr indent="0" lvl="0" marL="0" rtl="0" algn="l">
              <a:spcBef>
                <a:spcPts val="1200"/>
              </a:spcBef>
              <a:spcAft>
                <a:spcPts val="0"/>
              </a:spcAft>
              <a:buNone/>
            </a:pPr>
            <a:r>
              <a:t/>
            </a:r>
            <a:endParaRPr/>
          </a:p>
        </p:txBody>
      </p:sp>
      <p:sp>
        <p:nvSpPr>
          <p:cNvPr id="229" name="Google Shape;229;p32"/>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959005" y="4747680"/>
            <a:ext cx="10432200" cy="17367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Questions?</a:t>
            </a:r>
            <a:br>
              <a:rPr lang="en-US"/>
            </a:br>
            <a:r>
              <a:rPr lang="en-US"/>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0"/>
          <p:cNvSpPr txBox="1"/>
          <p:nvPr>
            <p:ph type="title"/>
          </p:nvPr>
        </p:nvSpPr>
        <p:spPr>
          <a:xfrm>
            <a:off x="2682910" y="403412"/>
            <a:ext cx="8670900" cy="168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Agenda</a:t>
            </a:r>
            <a:endParaRPr/>
          </a:p>
        </p:txBody>
      </p:sp>
      <p:sp>
        <p:nvSpPr>
          <p:cNvPr id="58" name="Google Shape;58;p10"/>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Rising Scholars Program - Overview</a:t>
            </a:r>
            <a:endParaRPr/>
          </a:p>
          <a:p>
            <a:pPr indent="0" lvl="0" marL="0" rtl="0" algn="l">
              <a:spcBef>
                <a:spcPts val="1000"/>
              </a:spcBef>
              <a:spcAft>
                <a:spcPts val="0"/>
              </a:spcAft>
              <a:buNone/>
            </a:pPr>
            <a:r>
              <a:rPr lang="en-US"/>
              <a:t>Program Selection and Development</a:t>
            </a:r>
            <a:endParaRPr/>
          </a:p>
          <a:p>
            <a:pPr indent="0" lvl="0" marL="0" rtl="0" algn="l">
              <a:spcBef>
                <a:spcPts val="1000"/>
              </a:spcBef>
              <a:spcAft>
                <a:spcPts val="0"/>
              </a:spcAft>
              <a:buNone/>
            </a:pPr>
            <a:r>
              <a:rPr lang="en-US"/>
              <a:t>Course Offerings and Delivery</a:t>
            </a:r>
            <a:endParaRPr/>
          </a:p>
          <a:p>
            <a:pPr indent="0" lvl="0" marL="0" rtl="0" algn="l">
              <a:spcBef>
                <a:spcPts val="1000"/>
              </a:spcBef>
              <a:spcAft>
                <a:spcPts val="0"/>
              </a:spcAft>
              <a:buNone/>
            </a:pPr>
            <a:r>
              <a:rPr lang="en-US"/>
              <a:t>ASCCC Resources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We welcome Q&amp;A throughout but will be attentive to time to ensure we cover all the intended information</a:t>
            </a:r>
            <a:endParaRPr/>
          </a:p>
        </p:txBody>
      </p:sp>
      <p:sp>
        <p:nvSpPr>
          <p:cNvPr id="59" name="Google Shape;59;p10"/>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txBox="1"/>
          <p:nvPr>
            <p:ph type="title"/>
          </p:nvPr>
        </p:nvSpPr>
        <p:spPr>
          <a:xfrm>
            <a:off x="959005" y="4747680"/>
            <a:ext cx="10432200" cy="17367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Rising Scholars: Overview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2"/>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The Need &amp; The Numbers</a:t>
            </a:r>
            <a:endParaRPr/>
          </a:p>
        </p:txBody>
      </p:sp>
      <p:sp>
        <p:nvSpPr>
          <p:cNvPr id="72" name="Google Shape;72;p12"/>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800">
                <a:solidFill>
                  <a:srgbClr val="333333"/>
                </a:solidFill>
                <a:latin typeface="Verdana"/>
                <a:ea typeface="Verdana"/>
                <a:cs typeface="Verdana"/>
                <a:sym typeface="Verdana"/>
              </a:rPr>
              <a:t>On average 200,000 people are incarcerated in California jails and prisons on any given day, plus hundreds more in juvenile correctional facilities. Ninety-five percent of these individuals will come home. California is also home to millions of individuals who are living in the community after a history of juvenile or adult adjudication or conviction. These incarcerated, formerly incarcerated, and detained people are known as justice-involved.</a:t>
            </a:r>
            <a:endParaRPr sz="2800">
              <a:solidFill>
                <a:srgbClr val="333333"/>
              </a:solidFill>
              <a:latin typeface="Verdana"/>
              <a:ea typeface="Verdana"/>
              <a:cs typeface="Verdana"/>
              <a:sym typeface="Verdana"/>
            </a:endParaRPr>
          </a:p>
          <a:p>
            <a:pPr indent="0" lvl="0" marL="0" rtl="0" algn="l">
              <a:spcBef>
                <a:spcPts val="1000"/>
              </a:spcBef>
              <a:spcAft>
                <a:spcPts val="0"/>
              </a:spcAft>
              <a:buNone/>
            </a:pPr>
            <a:r>
              <a:t/>
            </a:r>
            <a:endParaRPr/>
          </a:p>
        </p:txBody>
      </p:sp>
      <p:sp>
        <p:nvSpPr>
          <p:cNvPr id="73" name="Google Shape;73;p12"/>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Rising Scholars Network</a:t>
            </a:r>
            <a:endParaRPr/>
          </a:p>
        </p:txBody>
      </p:sp>
      <p:sp>
        <p:nvSpPr>
          <p:cNvPr id="80" name="Google Shape;80;p13"/>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000">
                <a:solidFill>
                  <a:srgbClr val="44546A"/>
                </a:solidFill>
              </a:rPr>
              <a:t>AB 417, McCarty. Rising Scholars Network: justice-involved students.</a:t>
            </a:r>
            <a:endParaRPr sz="2000">
              <a:solidFill>
                <a:srgbClr val="44546A"/>
              </a:solidFill>
            </a:endParaRPr>
          </a:p>
          <a:p>
            <a:pPr indent="0" lvl="0" marL="0" rtl="0" algn="l">
              <a:spcBef>
                <a:spcPts val="1000"/>
              </a:spcBef>
              <a:spcAft>
                <a:spcPts val="0"/>
              </a:spcAft>
              <a:buNone/>
            </a:pPr>
            <a:r>
              <a:rPr lang="en-US" sz="2000">
                <a:solidFill>
                  <a:srgbClr val="44546A"/>
                </a:solidFill>
              </a:rPr>
              <a:t>Existing law establishes the California Community Colleges, under the administration of the Board of Governors of the California Community Colleges, as one of the segments of public postsecondary education in this state. Existing law establishes community college districts throughout the state and authorizes them to operate campuses and provide instruction.</a:t>
            </a:r>
            <a:endParaRPr sz="2000">
              <a:solidFill>
                <a:srgbClr val="44546A"/>
              </a:solidFill>
            </a:endParaRPr>
          </a:p>
          <a:p>
            <a:pPr indent="0" lvl="0" marL="0" rtl="0" algn="l">
              <a:spcBef>
                <a:spcPts val="1000"/>
              </a:spcBef>
              <a:spcAft>
                <a:spcPts val="0"/>
              </a:spcAft>
              <a:buNone/>
            </a:pPr>
            <a:r>
              <a:t/>
            </a:r>
            <a:endParaRPr/>
          </a:p>
        </p:txBody>
      </p:sp>
      <p:sp>
        <p:nvSpPr>
          <p:cNvPr id="81" name="Google Shape;81;p13"/>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Rising Scholars: Why CA Community Colleges?</a:t>
            </a:r>
            <a:endParaRPr/>
          </a:p>
        </p:txBody>
      </p:sp>
      <p:sp>
        <p:nvSpPr>
          <p:cNvPr id="88" name="Google Shape;88;p14"/>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800">
                <a:solidFill>
                  <a:srgbClr val="333333"/>
                </a:solidFill>
                <a:latin typeface="Verdana"/>
                <a:ea typeface="Verdana"/>
                <a:cs typeface="Verdana"/>
                <a:sym typeface="Verdana"/>
              </a:rPr>
              <a:t>Providing postsecondary opportunity to all Californians, including those who are justice-involved, is part of the mission of the California Community Colleges. Establishing the Rising Scholars Network would provide greater support to California community colleges to provide academic instruction and support services for justice-involved students.</a:t>
            </a:r>
            <a:endParaRPr sz="2800">
              <a:solidFill>
                <a:srgbClr val="333333"/>
              </a:solidFill>
              <a:latin typeface="Verdana"/>
              <a:ea typeface="Verdana"/>
              <a:cs typeface="Verdana"/>
              <a:sym typeface="Verdana"/>
            </a:endParaRPr>
          </a:p>
          <a:p>
            <a:pPr indent="0" lvl="0" marL="0" rtl="0" algn="l">
              <a:spcBef>
                <a:spcPts val="1000"/>
              </a:spcBef>
              <a:spcAft>
                <a:spcPts val="0"/>
              </a:spcAft>
              <a:buNone/>
            </a:pPr>
            <a:r>
              <a:t/>
            </a:r>
            <a:endParaRPr/>
          </a:p>
        </p:txBody>
      </p:sp>
      <p:sp>
        <p:nvSpPr>
          <p:cNvPr id="89" name="Google Shape;89;p14"/>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1277650" y="365125"/>
            <a:ext cx="106290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Rising Scholars: How the Program Is Implemented</a:t>
            </a:r>
            <a:endParaRPr/>
          </a:p>
        </p:txBody>
      </p:sp>
      <p:sp>
        <p:nvSpPr>
          <p:cNvPr id="96" name="Google Shape;96;p15"/>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800">
                <a:solidFill>
                  <a:srgbClr val="333333"/>
                </a:solidFill>
                <a:latin typeface="Verdana"/>
                <a:ea typeface="Verdana"/>
                <a:cs typeface="Verdana"/>
                <a:sym typeface="Verdana"/>
              </a:rPr>
              <a:t>The Legislature recognizes the historic underrepresentation of justice-involved students in the California Community Colleges, and the need for equitable efforts that enhance the enrollment, retention, and success of justice-involved students in the California Community Colleges.</a:t>
            </a:r>
            <a:endParaRPr sz="2800">
              <a:solidFill>
                <a:srgbClr val="333333"/>
              </a:solidFill>
              <a:latin typeface="Verdana"/>
              <a:ea typeface="Verdana"/>
              <a:cs typeface="Verdana"/>
              <a:sym typeface="Verdana"/>
            </a:endParaRPr>
          </a:p>
          <a:p>
            <a:pPr indent="0" lvl="0" marL="0" rtl="0" algn="l">
              <a:spcBef>
                <a:spcPts val="1000"/>
              </a:spcBef>
              <a:spcAft>
                <a:spcPts val="0"/>
              </a:spcAft>
              <a:buNone/>
            </a:pPr>
            <a:r>
              <a:t/>
            </a:r>
            <a:endParaRPr/>
          </a:p>
        </p:txBody>
      </p:sp>
      <p:sp>
        <p:nvSpPr>
          <p:cNvPr id="97" name="Google Shape;97;p15"/>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1277650" y="365125"/>
            <a:ext cx="10046100" cy="8730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Rising Scholars: Key Tenets</a:t>
            </a:r>
            <a:endParaRPr/>
          </a:p>
        </p:txBody>
      </p:sp>
      <p:sp>
        <p:nvSpPr>
          <p:cNvPr id="104" name="Google Shape;104;p16"/>
          <p:cNvSpPr txBox="1"/>
          <p:nvPr>
            <p:ph idx="1" type="body"/>
          </p:nvPr>
        </p:nvSpPr>
        <p:spPr>
          <a:xfrm>
            <a:off x="1277650" y="1394500"/>
            <a:ext cx="10058400" cy="48234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Clr>
                <a:srgbClr val="333333"/>
              </a:buClr>
              <a:buSzPts val="2800"/>
              <a:buFont typeface="Verdana"/>
              <a:buChar char="•"/>
            </a:pPr>
            <a:r>
              <a:rPr lang="en-US" sz="2800">
                <a:solidFill>
                  <a:srgbClr val="333333"/>
                </a:solidFill>
                <a:latin typeface="Verdana"/>
                <a:ea typeface="Verdana"/>
                <a:cs typeface="Verdana"/>
                <a:sym typeface="Verdana"/>
              </a:rPr>
              <a:t>Take steps to encourage the enrollment, retention, and success of justice-involved students in the California Community Colleges through a program that provides education and services that promote the students’ academic success. </a:t>
            </a:r>
            <a:endParaRPr sz="2800">
              <a:solidFill>
                <a:srgbClr val="333333"/>
              </a:solidFill>
              <a:latin typeface="Verdana"/>
              <a:ea typeface="Verdana"/>
              <a:cs typeface="Verdana"/>
              <a:sym typeface="Verdana"/>
            </a:endParaRPr>
          </a:p>
          <a:p>
            <a:pPr indent="-406400" lvl="0" marL="457200" rtl="0" algn="l">
              <a:spcBef>
                <a:spcPts val="0"/>
              </a:spcBef>
              <a:spcAft>
                <a:spcPts val="0"/>
              </a:spcAft>
              <a:buClr>
                <a:srgbClr val="333333"/>
              </a:buClr>
              <a:buSzPts val="2800"/>
              <a:buFont typeface="Verdana"/>
              <a:buChar char="•"/>
            </a:pPr>
            <a:r>
              <a:rPr lang="en-US" sz="2800">
                <a:solidFill>
                  <a:srgbClr val="333333"/>
                </a:solidFill>
                <a:latin typeface="Verdana"/>
                <a:ea typeface="Verdana"/>
                <a:cs typeface="Verdana"/>
                <a:sym typeface="Verdana"/>
              </a:rPr>
              <a:t>Providing this education and support to justice-involved students in California’s community colleges serves a significant governmental and public interest, namely reduced recidivism and the reduction in poverty among Californians who have been involved in the criminal justice system.</a:t>
            </a:r>
            <a:endParaRPr sz="2800">
              <a:solidFill>
                <a:srgbClr val="333333"/>
              </a:solidFill>
              <a:latin typeface="Verdana"/>
              <a:ea typeface="Verdana"/>
              <a:cs typeface="Verdana"/>
              <a:sym typeface="Verdana"/>
            </a:endParaRPr>
          </a:p>
          <a:p>
            <a:pPr indent="0" lvl="0" marL="0" rtl="0" algn="l">
              <a:spcBef>
                <a:spcPts val="1000"/>
              </a:spcBef>
              <a:spcAft>
                <a:spcPts val="0"/>
              </a:spcAft>
              <a:buNone/>
            </a:pPr>
            <a:r>
              <a:t/>
            </a:r>
            <a:endParaRPr/>
          </a:p>
        </p:txBody>
      </p:sp>
      <p:sp>
        <p:nvSpPr>
          <p:cNvPr id="105" name="Google Shape;105;p16"/>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