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37" name="Google Shape;1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 name="Google Shape;145;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46" name="Google Shape;1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64" name="Google Shape;1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80" name="Google Shape;18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p2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03" name="Google Shape;20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b595c4d5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b595c4d5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g13b595c4d5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01" name="Google Shape;1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10" name="Google Shape;1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19" name="Google Shape;11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7" name="Google Shape;127;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28" name="Google Shape;1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 Id="rId4"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747680"/>
            <a:ext cx="10432200" cy="1736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57" name="Google Shape;57;p11"/>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
        <p:nvSpPr>
          <p:cNvPr id="58" name="Google Shape;58;p11"/>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59" name="Google Shape;59;p11"/>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 name="Google Shape;60;p11"/>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1" name="Google Shape;61;p1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959005" y="4747680"/>
            <a:ext cx="10432200" cy="1736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425" y="0"/>
            <a:ext cx="12191151" cy="2284413"/>
          </a:xfrm>
          <a:prstGeom prst="rect">
            <a:avLst/>
          </a:prstGeom>
          <a:noFill/>
          <a:ln>
            <a:noFill/>
          </a:ln>
        </p:spPr>
      </p:pic>
      <p:pic>
        <p:nvPicPr>
          <p:cNvPr id="19" name="Google Shape;19;p4"/>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20" name="Google Shape;20;p4"/>
          <p:cNvSpPr txBox="1"/>
          <p:nvPr>
            <p:ph type="title"/>
          </p:nvPr>
        </p:nvSpPr>
        <p:spPr>
          <a:xfrm>
            <a:off x="2682910" y="403412"/>
            <a:ext cx="8670900" cy="168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4"/>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 name="Google Shape;22;p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25" name="Google Shape;25;p5"/>
          <p:cNvPicPr preferRelativeResize="0"/>
          <p:nvPr/>
        </p:nvPicPr>
        <p:blipFill rotWithShape="1">
          <a:blip r:embed="rId3">
            <a:alphaModFix/>
          </a:blip>
          <a:srcRect b="0" l="0" r="0" t="0"/>
          <a:stretch/>
        </p:blipFill>
        <p:spPr>
          <a:xfrm>
            <a:off x="-7112" y="5463"/>
            <a:ext cx="820737" cy="6847073"/>
          </a:xfrm>
          <a:prstGeom prst="rect">
            <a:avLst/>
          </a:prstGeom>
          <a:noFill/>
          <a:ln>
            <a:noFill/>
          </a:ln>
          <a:effectLst>
            <a:outerShdw blurRad="190500" rotWithShape="0" algn="ctr" dist="50800">
              <a:srgbClr val="000000">
                <a:alpha val="40000"/>
              </a:srgbClr>
            </a:outerShdw>
          </a:effectLst>
        </p:spPr>
      </p:pic>
      <p:sp>
        <p:nvSpPr>
          <p:cNvPr id="26" name="Google Shape;26;p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5"/>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2" name="Google Shape;32;p6"/>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6"/>
          <p:cNvPicPr preferRelativeResize="0"/>
          <p:nvPr/>
        </p:nvPicPr>
        <p:blipFill rotWithShape="1">
          <a:blip r:embed="rId3">
            <a:alphaModFix/>
          </a:blip>
          <a:srcRect b="0" l="0" r="0" t="0"/>
          <a:stretch/>
        </p:blipFill>
        <p:spPr>
          <a:xfrm>
            <a:off x="-7112" y="5463"/>
            <a:ext cx="820737" cy="6847073"/>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38" name="Google Shape;38;p7"/>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7272670" y="382773"/>
            <a:ext cx="4549200" cy="6096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4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43" name="Google Shape;43;p9"/>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
        <p:nvSpPr>
          <p:cNvPr id="44" name="Google Shape;44;p9"/>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45" name="Google Shape;45;p9"/>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47" name="Shape 47"/>
        <p:cNvGrpSpPr/>
        <p:nvPr/>
      </p:nvGrpSpPr>
      <p:grpSpPr>
        <a:xfrm>
          <a:off x="0" y="0"/>
          <a:ext cx="0" cy="0"/>
          <a:chOff x="0" y="0"/>
          <a:chExt cx="0" cy="0"/>
        </a:xfrm>
      </p:grpSpPr>
      <p:pic>
        <p:nvPicPr>
          <p:cNvPr id="48" name="Google Shape;48;p10"/>
          <p:cNvPicPr preferRelativeResize="0"/>
          <p:nvPr/>
        </p:nvPicPr>
        <p:blipFill rotWithShape="1">
          <a:blip r:embed="rId2">
            <a:alphaModFix/>
          </a:blip>
          <a:srcRect b="0" l="0" r="0" t="0"/>
          <a:stretch/>
        </p:blipFill>
        <p:spPr>
          <a:xfrm>
            <a:off x="0" y="-258763"/>
            <a:ext cx="4008439" cy="7394576"/>
          </a:xfrm>
          <a:prstGeom prst="rect">
            <a:avLst/>
          </a:prstGeom>
          <a:noFill/>
          <a:ln>
            <a:noFill/>
          </a:ln>
          <a:effectLst>
            <a:outerShdw blurRad="190500" rotWithShape="0" algn="l" dist="38100">
              <a:srgbClr val="000000">
                <a:alpha val="40000"/>
              </a:srgbClr>
            </a:outerShdw>
          </a:effectLst>
        </p:spPr>
      </p:pic>
      <p:pic>
        <p:nvPicPr>
          <p:cNvPr id="49" name="Google Shape;49;p10"/>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pic>
        <p:nvPicPr>
          <p:cNvPr id="50" name="Google Shape;50;p10"/>
          <p:cNvPicPr preferRelativeResize="0"/>
          <p:nvPr/>
        </p:nvPicPr>
        <p:blipFill rotWithShape="1">
          <a:blip r:embed="rId4">
            <a:alphaModFix/>
          </a:blip>
          <a:srcRect b="0" l="0" r="0" t="0"/>
          <a:stretch/>
        </p:blipFill>
        <p:spPr>
          <a:xfrm>
            <a:off x="11377613" y="0"/>
            <a:ext cx="822325" cy="6858000"/>
          </a:xfrm>
          <a:prstGeom prst="rect">
            <a:avLst/>
          </a:prstGeom>
          <a:solidFill>
            <a:schemeClr val="accent5"/>
          </a:solidFill>
          <a:ln>
            <a:noFill/>
          </a:ln>
          <a:effectLst>
            <a:outerShdw blurRad="190500" rotWithShape="0" algn="ctr" dir="10800000" dist="38100">
              <a:srgbClr val="000000">
                <a:alpha val="40000"/>
              </a:srgbClr>
            </a:outerShdw>
          </a:effectLst>
        </p:spPr>
      </p:pic>
      <p:sp>
        <p:nvSpPr>
          <p:cNvPr id="51" name="Google Shape;51;p10"/>
          <p:cNvSpPr txBox="1"/>
          <p:nvPr>
            <p:ph type="title"/>
          </p:nvPr>
        </p:nvSpPr>
        <p:spPr>
          <a:xfrm>
            <a:off x="227885" y="1335091"/>
            <a:ext cx="3583500" cy="16119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52" name="Google Shape;52;p10"/>
          <p:cNvSpPr txBox="1"/>
          <p:nvPr>
            <p:ph idx="1" type="body"/>
          </p:nvPr>
        </p:nvSpPr>
        <p:spPr>
          <a:xfrm>
            <a:off x="4356705" y="1335091"/>
            <a:ext cx="6672600" cy="489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68300" lvl="1" marL="914400" rtl="0" algn="l">
              <a:lnSpc>
                <a:spcPct val="90000"/>
              </a:lnSpc>
              <a:spcBef>
                <a:spcPts val="500"/>
              </a:spcBef>
              <a:spcAft>
                <a:spcPts val="0"/>
              </a:spcAft>
              <a:buClr>
                <a:srgbClr val="404040"/>
              </a:buClr>
              <a:buSzPts val="2200"/>
              <a:buChar char="•"/>
              <a:defRPr sz="22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3" name="Google Shape;53;p10"/>
          <p:cNvSpPr txBox="1"/>
          <p:nvPr>
            <p:ph idx="2" type="body"/>
          </p:nvPr>
        </p:nvSpPr>
        <p:spPr>
          <a:xfrm>
            <a:off x="227885" y="2947086"/>
            <a:ext cx="3583500" cy="2575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2"/>
              </a:buClr>
              <a:buSzPts val="2600"/>
              <a:buNone/>
              <a:defRPr sz="2600">
                <a:solidFill>
                  <a:schemeClr val="lt2"/>
                </a:solidFill>
              </a:defRPr>
            </a:lvl1pPr>
            <a:lvl2pPr indent="-228600" lvl="1" marL="914400" rtl="0" algn="l">
              <a:lnSpc>
                <a:spcPct val="90000"/>
              </a:lnSpc>
              <a:spcBef>
                <a:spcPts val="500"/>
              </a:spcBef>
              <a:spcAft>
                <a:spcPts val="0"/>
              </a:spcAft>
              <a:buClr>
                <a:srgbClr val="404040"/>
              </a:buClr>
              <a:buSzPts val="1400"/>
              <a:buNone/>
              <a:defRPr sz="1400"/>
            </a:lvl2pPr>
            <a:lvl3pPr indent="-228600" lvl="2" marL="1371600" rtl="0" algn="l">
              <a:lnSpc>
                <a:spcPct val="90000"/>
              </a:lnSpc>
              <a:spcBef>
                <a:spcPts val="500"/>
              </a:spcBef>
              <a:spcAft>
                <a:spcPts val="0"/>
              </a:spcAft>
              <a:buClr>
                <a:srgbClr val="404040"/>
              </a:buClr>
              <a:buSzPts val="1200"/>
              <a:buNone/>
              <a:defRPr sz="1200"/>
            </a:lvl3pPr>
            <a:lvl4pPr indent="-228600" lvl="3" marL="1828800" rtl="0" algn="l">
              <a:lnSpc>
                <a:spcPct val="90000"/>
              </a:lnSpc>
              <a:spcBef>
                <a:spcPts val="500"/>
              </a:spcBef>
              <a:spcAft>
                <a:spcPts val="0"/>
              </a:spcAft>
              <a:buClr>
                <a:srgbClr val="404040"/>
              </a:buClr>
              <a:buSzPts val="1000"/>
              <a:buNone/>
              <a:defRPr sz="1000"/>
            </a:lvl4pPr>
            <a:lvl5pPr indent="-228600" lvl="4" marL="2286000" rtl="0" algn="l">
              <a:lnSpc>
                <a:spcPct val="90000"/>
              </a:lnSpc>
              <a:spcBef>
                <a:spcPts val="500"/>
              </a:spcBef>
              <a:spcAft>
                <a:spcPts val="0"/>
              </a:spcAft>
              <a:buClr>
                <a:srgbClr val="404040"/>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4" name="Google Shape;54;p10"/>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703B7E"/>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cccco.edu/-/media/CCCCO-Website/About-Us/Divisions/Educational-Services-and-Support/Academic-Affairs/What-we-do/Curriculum-and-Instruction-Unit/Middle-College-High-School/CCCCO_2019_Report_Min_Qualifications.pdf?la=en&amp;hash=B1C5E82A8288CF436366ADC4FCB6FDEC3B2A9BD6" TargetMode="External"/><Relationship Id="rId4" Type="http://schemas.openxmlformats.org/officeDocument/2006/relationships/hyperlink" Target="https://www.asccc.org/resolutions-spring-202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cccco.edu/-/media/CCCCO-Website/About-Us/Divisions/Educational-Services-and-Support/Academic-Affairs/What-we-do/Curriculum-and-Instruction-Unit/Middle-College-High-School/CCCCO_2019_Report_Min_Qualifications.pdf?la=en&amp;hash=B1C5E82A8288CF436366ADC4FCB6FDEC3B2A9BD6" TargetMode="External"/><Relationship Id="rId4" Type="http://schemas.openxmlformats.org/officeDocument/2006/relationships/hyperlink" Target="https://www.asccc.org/sites/default/files/EquivalencyF20.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c-id.net/cms-uploads/cms/ETHN%20TMC%20Draft%204-28-21.pdf" TargetMode="External"/><Relationship Id="rId4" Type="http://schemas.openxmlformats.org/officeDocument/2006/relationships/hyperlink" Target="https://c-id.net/cms-uploads/cms/ES-AA%20TMC%204-29-21.pdf" TargetMode="External"/><Relationship Id="rId9" Type="http://schemas.openxmlformats.org/officeDocument/2006/relationships/hyperlink" Target="https://c-id.net/tmc#TMCOpen" TargetMode="External"/><Relationship Id="rId5" Type="http://schemas.openxmlformats.org/officeDocument/2006/relationships/hyperlink" Target="https://c-id.net/cms-uploads/cms/ES-AINA%20TMC%20Draft%204-18-21.pdf" TargetMode="External"/><Relationship Id="rId6" Type="http://schemas.openxmlformats.org/officeDocument/2006/relationships/hyperlink" Target="https://c-id.net/cms-uploads/cms/Final%20ASAM%20TMC.pdf" TargetMode="External"/><Relationship Id="rId7" Type="http://schemas.openxmlformats.org/officeDocument/2006/relationships/hyperlink" Target="https://c-id.net/cms-uploads/cms/ES-CHIC%20TMC%20Draft%204.30.2021.pdf" TargetMode="External"/><Relationship Id="rId8" Type="http://schemas.openxmlformats.org/officeDocument/2006/relationships/hyperlink" Target="https://www.asccc.org/signup-newslett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asccc.org/content/implications-and-considerations-cross-listing-cours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asccc.org/content/who-gets-teach-course-importance-assigning-courses-disciplin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asccc.org/resolutions/ethnic-studies-graduation-requirement" TargetMode="External"/><Relationship Id="rId4" Type="http://schemas.openxmlformats.org/officeDocument/2006/relationships/hyperlink" Target="https://www.asccc.org/resolutions/clarify-and-strengthen-ethnic-studies-general-education-require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survey.alchemer.com/s3/6870062/EthnicStudiesSurve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959005" y="4747680"/>
            <a:ext cx="10432200" cy="1736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None/>
            </a:pPr>
            <a:r>
              <a:rPr b="1" lang="en-US">
                <a:solidFill>
                  <a:srgbClr val="B6F3F5"/>
                </a:solidFill>
              </a:rPr>
              <a:t>Ethnic Studies in the California Community Colleges</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u="sng">
                <a:solidFill>
                  <a:schemeClr val="hlink"/>
                </a:solidFill>
                <a:hlinkClick r:id="rId3"/>
              </a:rPr>
              <a:t>Minimum Qualifications</a:t>
            </a:r>
            <a:r>
              <a:rPr b="1" lang="en-US"/>
              <a:t> for Ethnic Studies Core Disciplines </a:t>
            </a:r>
            <a:endParaRPr/>
          </a:p>
        </p:txBody>
      </p:sp>
      <p:sp>
        <p:nvSpPr>
          <p:cNvPr id="140" name="Google Shape;140;p21"/>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404040"/>
              </a:buClr>
              <a:buSzPts val="2400"/>
              <a:buNone/>
            </a:pPr>
            <a:r>
              <a:rPr lang="en-US"/>
              <a:t>Current:</a:t>
            </a:r>
            <a:endParaRPr/>
          </a:p>
          <a:p>
            <a:pPr indent="-228600" lvl="1" marL="685800" rtl="0" algn="l">
              <a:lnSpc>
                <a:spcPct val="90000"/>
              </a:lnSpc>
              <a:spcBef>
                <a:spcPts val="500"/>
              </a:spcBef>
              <a:spcAft>
                <a:spcPts val="0"/>
              </a:spcAft>
              <a:buClr>
                <a:srgbClr val="404040"/>
              </a:buClr>
              <a:buSzPts val="2200"/>
              <a:buChar char="•"/>
            </a:pPr>
            <a:r>
              <a:rPr lang="en-US"/>
              <a:t>African American Studies </a:t>
            </a:r>
            <a:endParaRPr/>
          </a:p>
          <a:p>
            <a:pPr indent="-228600" lvl="1" marL="685800" rtl="0" algn="l">
              <a:lnSpc>
                <a:spcPct val="90000"/>
              </a:lnSpc>
              <a:spcBef>
                <a:spcPts val="500"/>
              </a:spcBef>
              <a:spcAft>
                <a:spcPts val="0"/>
              </a:spcAft>
              <a:buClr>
                <a:srgbClr val="404040"/>
              </a:buClr>
              <a:buSzPts val="2200"/>
              <a:buChar char="•"/>
            </a:pPr>
            <a:r>
              <a:rPr lang="en-US"/>
              <a:t>Chicano Studies</a:t>
            </a:r>
            <a:endParaRPr/>
          </a:p>
          <a:p>
            <a:pPr indent="-228600" lvl="1" marL="685800" rtl="0" algn="l">
              <a:lnSpc>
                <a:spcPct val="90000"/>
              </a:lnSpc>
              <a:spcBef>
                <a:spcPts val="500"/>
              </a:spcBef>
              <a:spcAft>
                <a:spcPts val="0"/>
              </a:spcAft>
              <a:buClr>
                <a:srgbClr val="404040"/>
              </a:buClr>
              <a:buSzPts val="2200"/>
              <a:buChar char="•"/>
            </a:pPr>
            <a:r>
              <a:rPr lang="en-US"/>
              <a:t>Ethnic Studies </a:t>
            </a:r>
            <a:endParaRPr/>
          </a:p>
          <a:p>
            <a:pPr indent="0" lvl="0" marL="0" rtl="0" algn="l">
              <a:lnSpc>
                <a:spcPct val="90000"/>
              </a:lnSpc>
              <a:spcBef>
                <a:spcPts val="1000"/>
              </a:spcBef>
              <a:spcAft>
                <a:spcPts val="0"/>
              </a:spcAft>
              <a:buClr>
                <a:srgbClr val="404040"/>
              </a:buClr>
              <a:buSzPts val="2400"/>
              <a:buNone/>
            </a:pPr>
            <a:r>
              <a:rPr lang="en-US"/>
              <a:t>In Process:</a:t>
            </a:r>
            <a:endParaRPr/>
          </a:p>
          <a:p>
            <a:pPr indent="-228600" lvl="1" marL="685800" rtl="0" algn="l">
              <a:lnSpc>
                <a:spcPct val="90000"/>
              </a:lnSpc>
              <a:spcBef>
                <a:spcPts val="500"/>
              </a:spcBef>
              <a:spcAft>
                <a:spcPts val="0"/>
              </a:spcAft>
              <a:buClr>
                <a:srgbClr val="404040"/>
              </a:buClr>
              <a:buSzPts val="2200"/>
              <a:buChar char="•"/>
            </a:pPr>
            <a:r>
              <a:rPr lang="en-US"/>
              <a:t>Passed during </a:t>
            </a:r>
            <a:r>
              <a:rPr lang="en-US" u="sng">
                <a:solidFill>
                  <a:schemeClr val="hlink"/>
                </a:solidFill>
                <a:hlinkClick r:id="rId4"/>
              </a:rPr>
              <a:t>Spring 2022 Plenary</a:t>
            </a:r>
            <a:endParaRPr/>
          </a:p>
          <a:p>
            <a:pPr indent="-228600" lvl="1" marL="685800" rtl="0" algn="l">
              <a:lnSpc>
                <a:spcPct val="90000"/>
              </a:lnSpc>
              <a:spcBef>
                <a:spcPts val="500"/>
              </a:spcBef>
              <a:spcAft>
                <a:spcPts val="0"/>
              </a:spcAft>
              <a:buClr>
                <a:srgbClr val="404040"/>
              </a:buClr>
              <a:buSzPts val="2200"/>
              <a:buChar char="•"/>
            </a:pPr>
            <a:r>
              <a:rPr lang="en-US"/>
              <a:t>Asian American Studies – S22 10.01</a:t>
            </a:r>
            <a:endParaRPr/>
          </a:p>
          <a:p>
            <a:pPr indent="-228600" lvl="1" marL="685800" rtl="0" algn="l">
              <a:lnSpc>
                <a:spcPct val="90000"/>
              </a:lnSpc>
              <a:spcBef>
                <a:spcPts val="500"/>
              </a:spcBef>
              <a:spcAft>
                <a:spcPts val="0"/>
              </a:spcAft>
              <a:buClr>
                <a:srgbClr val="404040"/>
              </a:buClr>
              <a:buSzPts val="2200"/>
              <a:buChar char="•"/>
            </a:pPr>
            <a:r>
              <a:rPr lang="en-US"/>
              <a:t>Native American/American Indian Studies – S22 10.02</a:t>
            </a:r>
            <a:endParaRPr/>
          </a:p>
          <a:p>
            <a:pPr indent="0" lvl="0" marL="0" rtl="0" algn="l">
              <a:lnSpc>
                <a:spcPct val="90000"/>
              </a:lnSpc>
              <a:spcBef>
                <a:spcPts val="1000"/>
              </a:spcBef>
              <a:spcAft>
                <a:spcPts val="0"/>
              </a:spcAft>
              <a:buClr>
                <a:srgbClr val="404040"/>
              </a:buClr>
              <a:buSzPts val="2400"/>
              <a:buNone/>
            </a:pPr>
            <a:r>
              <a:rPr lang="en-US"/>
              <a:t>Next Steps</a:t>
            </a:r>
            <a:endParaRPr/>
          </a:p>
          <a:p>
            <a:pPr indent="-228600" lvl="1" marL="685800" rtl="0" algn="l">
              <a:lnSpc>
                <a:spcPct val="90000"/>
              </a:lnSpc>
              <a:spcBef>
                <a:spcPts val="500"/>
              </a:spcBef>
              <a:spcAft>
                <a:spcPts val="0"/>
              </a:spcAft>
              <a:buClr>
                <a:srgbClr val="404040"/>
              </a:buClr>
              <a:buSzPts val="2200"/>
              <a:buChar char="•"/>
            </a:pPr>
            <a:r>
              <a:rPr lang="en-US"/>
              <a:t>CCCCO Consultation Council (estimated: April 2022)</a:t>
            </a:r>
            <a:endParaRPr/>
          </a:p>
          <a:p>
            <a:pPr indent="-228600" lvl="1" marL="685800" rtl="0" algn="l">
              <a:lnSpc>
                <a:spcPct val="90000"/>
              </a:lnSpc>
              <a:spcBef>
                <a:spcPts val="500"/>
              </a:spcBef>
              <a:spcAft>
                <a:spcPts val="0"/>
              </a:spcAft>
              <a:buClr>
                <a:srgbClr val="404040"/>
              </a:buClr>
              <a:buSzPts val="2200"/>
              <a:buChar char="•"/>
            </a:pPr>
            <a:r>
              <a:rPr lang="en-US"/>
              <a:t>CCCCO Board of Governors (estimated: 1</a:t>
            </a:r>
            <a:r>
              <a:rPr baseline="30000" lang="en-US"/>
              <a:t>st</a:t>
            </a:r>
            <a:r>
              <a:rPr lang="en-US"/>
              <a:t> Read May 2022, 2</a:t>
            </a:r>
            <a:r>
              <a:rPr baseline="30000" lang="en-US"/>
              <a:t>nd</a:t>
            </a:r>
            <a:r>
              <a:rPr lang="en-US"/>
              <a:t> Read/Action July 2022)</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41" name="Google Shape;141;p2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u="sng">
                <a:solidFill>
                  <a:schemeClr val="hlink"/>
                </a:solidFill>
                <a:hlinkClick r:id="rId3"/>
              </a:rPr>
              <a:t>Minimum Qualifications</a:t>
            </a:r>
            <a:r>
              <a:rPr b="1" lang="en-US"/>
              <a:t> for Ethnic Studies Core Disciplines </a:t>
            </a:r>
            <a:endParaRPr/>
          </a:p>
        </p:txBody>
      </p:sp>
      <p:sp>
        <p:nvSpPr>
          <p:cNvPr id="149" name="Google Shape;149;p2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6E21AA"/>
              </a:buClr>
              <a:buSzPts val="2400"/>
              <a:buNone/>
            </a:pPr>
            <a:r>
              <a:rPr b="1" lang="en-US">
                <a:solidFill>
                  <a:srgbClr val="6E21AA"/>
                </a:solidFill>
              </a:rPr>
              <a:t>Equivalencies</a:t>
            </a:r>
            <a:r>
              <a:rPr lang="en-US"/>
              <a:t>:</a:t>
            </a:r>
            <a:endParaRPr/>
          </a:p>
          <a:p>
            <a:pPr indent="-228600" lvl="0" marL="228600" rtl="0" algn="l">
              <a:lnSpc>
                <a:spcPct val="90000"/>
              </a:lnSpc>
              <a:spcBef>
                <a:spcPts val="1000"/>
              </a:spcBef>
              <a:spcAft>
                <a:spcPts val="0"/>
              </a:spcAft>
              <a:buClr>
                <a:srgbClr val="404040"/>
              </a:buClr>
              <a:buSzPts val="2400"/>
              <a:buChar char="•"/>
            </a:pPr>
            <a:r>
              <a:rPr lang="en-US"/>
              <a:t>Academic and professional matter or “10+1” role – Faculty should be leading this conversation </a:t>
            </a:r>
            <a:endParaRPr/>
          </a:p>
          <a:p>
            <a:pPr indent="-228600" lvl="0" marL="228600" rtl="0" algn="l">
              <a:lnSpc>
                <a:spcPct val="90000"/>
              </a:lnSpc>
              <a:spcBef>
                <a:spcPts val="1000"/>
              </a:spcBef>
              <a:spcAft>
                <a:spcPts val="0"/>
              </a:spcAft>
              <a:buClr>
                <a:srgbClr val="404040"/>
              </a:buClr>
              <a:buSzPts val="2400"/>
              <a:buChar char="•"/>
            </a:pPr>
            <a:r>
              <a:rPr lang="en-US"/>
              <a:t>Include discipline expertise to support review or create local policies</a:t>
            </a:r>
            <a:endParaRPr/>
          </a:p>
          <a:p>
            <a:pPr indent="-228600" lvl="0" marL="228600" rtl="0" algn="l">
              <a:lnSpc>
                <a:spcPct val="90000"/>
              </a:lnSpc>
              <a:spcBef>
                <a:spcPts val="1000"/>
              </a:spcBef>
              <a:spcAft>
                <a:spcPts val="0"/>
              </a:spcAft>
              <a:buClr>
                <a:srgbClr val="404040"/>
              </a:buClr>
              <a:buSzPts val="2400"/>
              <a:buChar char="•"/>
            </a:pPr>
            <a:r>
              <a:rPr lang="en-US"/>
              <a:t>Should not be used to avoid hiring faculty with expertise</a:t>
            </a:r>
            <a:endParaRPr/>
          </a:p>
          <a:p>
            <a:pPr indent="-228600" lvl="0" marL="228600" rtl="0" algn="l">
              <a:lnSpc>
                <a:spcPct val="90000"/>
              </a:lnSpc>
              <a:spcBef>
                <a:spcPts val="1000"/>
              </a:spcBef>
              <a:spcAft>
                <a:spcPts val="0"/>
              </a:spcAft>
              <a:buClr>
                <a:srgbClr val="404040"/>
              </a:buClr>
              <a:buSzPts val="2400"/>
              <a:buChar char="•"/>
            </a:pPr>
            <a:r>
              <a:rPr lang="en-US"/>
              <a:t>Often used when exact titles of degrees do not match the minimum qualifications, such as interdisciplinary degrees.  </a:t>
            </a:r>
            <a:endParaRPr/>
          </a:p>
          <a:p>
            <a:pPr indent="-228600" lvl="0" marL="228600" rtl="0" algn="l">
              <a:lnSpc>
                <a:spcPct val="90000"/>
              </a:lnSpc>
              <a:spcBef>
                <a:spcPts val="1000"/>
              </a:spcBef>
              <a:spcAft>
                <a:spcPts val="0"/>
              </a:spcAft>
              <a:buClr>
                <a:srgbClr val="404040"/>
              </a:buClr>
              <a:buSzPts val="2400"/>
              <a:buChar char="•"/>
            </a:pPr>
            <a:r>
              <a:rPr lang="en-US"/>
              <a:t>Know your local process</a:t>
            </a:r>
            <a:endParaRPr/>
          </a:p>
          <a:p>
            <a:pPr indent="-228600" lvl="0" marL="228600" rtl="0" algn="l">
              <a:lnSpc>
                <a:spcPct val="90000"/>
              </a:lnSpc>
              <a:spcBef>
                <a:spcPts val="1000"/>
              </a:spcBef>
              <a:spcAft>
                <a:spcPts val="0"/>
              </a:spcAft>
              <a:buClr>
                <a:srgbClr val="404040"/>
              </a:buClr>
              <a:buSzPts val="2400"/>
              <a:buChar char="•"/>
            </a:pPr>
            <a:r>
              <a:rPr lang="en-US"/>
              <a:t>ASCCC Paper: </a:t>
            </a:r>
            <a:r>
              <a:rPr i="1" lang="en-US" u="sng">
                <a:solidFill>
                  <a:schemeClr val="hlink"/>
                </a:solidFill>
                <a:hlinkClick r:id="rId4"/>
              </a:rPr>
              <a:t>Equivalence to the Minimum Qualifications</a:t>
            </a:r>
            <a:r>
              <a:rPr lang="en-US"/>
              <a:t>, Adopted Fall 2020</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50" name="Google Shape;150;p2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C-ID Courses and Transfer Model Curriculum</a:t>
            </a:r>
            <a:endParaRPr/>
          </a:p>
        </p:txBody>
      </p:sp>
      <p:sp>
        <p:nvSpPr>
          <p:cNvPr id="158" name="Google Shape;158;p2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404040"/>
              </a:buClr>
              <a:buSzPts val="1800"/>
              <a:buNone/>
            </a:pPr>
            <a:r>
              <a:rPr b="1" i="1" lang="en-US">
                <a:solidFill>
                  <a:srgbClr val="6E21AA"/>
                </a:solidFill>
                <a:highlight>
                  <a:srgbClr val="FFFFFF"/>
                </a:highlight>
              </a:rPr>
              <a:t>Process</a:t>
            </a:r>
            <a:r>
              <a:rPr lang="en-US">
                <a:highlight>
                  <a:srgbClr val="FFFFFF"/>
                </a:highlight>
              </a:rPr>
              <a:t>:</a:t>
            </a:r>
            <a:endParaRPr/>
          </a:p>
          <a:p>
            <a:pPr indent="0" lvl="0" marL="0" rtl="0" algn="l">
              <a:lnSpc>
                <a:spcPct val="100000"/>
              </a:lnSpc>
              <a:spcBef>
                <a:spcPts val="0"/>
              </a:spcBef>
              <a:spcAft>
                <a:spcPts val="0"/>
              </a:spcAft>
              <a:buClr>
                <a:srgbClr val="404040"/>
              </a:buClr>
              <a:buSzPts val="1800"/>
              <a:buNone/>
            </a:pPr>
            <a:r>
              <a:t/>
            </a:r>
            <a:endParaRPr>
              <a:highlight>
                <a:srgbClr val="FFFFFF"/>
              </a:highlight>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Social Justice Studies Area of Emphasis Transfer Model Curriculum</a:t>
            </a:r>
            <a:endParaRPr/>
          </a:p>
          <a:p>
            <a:pPr indent="-114300" lvl="0" marL="228600" rtl="0" algn="l">
              <a:lnSpc>
                <a:spcPct val="100000"/>
              </a:lnSpc>
              <a:spcBef>
                <a:spcPts val="0"/>
              </a:spcBef>
              <a:spcAft>
                <a:spcPts val="0"/>
              </a:spcAft>
              <a:buClr>
                <a:srgbClr val="404040"/>
              </a:buClr>
              <a:buSzPts val="1800"/>
              <a:buNone/>
            </a:pPr>
            <a:r>
              <a:t/>
            </a:r>
            <a:endParaRPr>
              <a:highlight>
                <a:srgbClr val="FFFFFF"/>
              </a:highlight>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Ethnic Studies Discipline Input Group (DIG)</a:t>
            </a:r>
            <a:endParaRPr/>
          </a:p>
          <a:p>
            <a:pPr indent="-228600" lvl="1" marL="685800" rtl="0" algn="l">
              <a:lnSpc>
                <a:spcPct val="100000"/>
              </a:lnSpc>
              <a:spcBef>
                <a:spcPts val="0"/>
              </a:spcBef>
              <a:spcAft>
                <a:spcPts val="0"/>
              </a:spcAft>
              <a:buClr>
                <a:srgbClr val="404040"/>
              </a:buClr>
              <a:buSzPts val="1800"/>
              <a:buChar char="•"/>
            </a:pPr>
            <a:r>
              <a:rPr lang="en-US">
                <a:highlight>
                  <a:srgbClr val="FFFFFF"/>
                </a:highlight>
              </a:rPr>
              <a:t>February 26, 2021 (100+ attendees) – time to advocate for ES FDRG/TMC</a:t>
            </a:r>
            <a:endParaRPr/>
          </a:p>
          <a:p>
            <a:pPr indent="-228600" lvl="1" marL="685800" rtl="0" algn="l">
              <a:lnSpc>
                <a:spcPct val="100000"/>
              </a:lnSpc>
              <a:spcBef>
                <a:spcPts val="0"/>
              </a:spcBef>
              <a:spcAft>
                <a:spcPts val="0"/>
              </a:spcAft>
              <a:buClr>
                <a:srgbClr val="404040"/>
              </a:buClr>
              <a:buSzPts val="1800"/>
              <a:buChar char="•"/>
            </a:pPr>
            <a:r>
              <a:rPr lang="en-US">
                <a:highlight>
                  <a:srgbClr val="FFFFFF"/>
                </a:highlight>
              </a:rPr>
              <a:t>March 25, 2021 (60+ attendees)</a:t>
            </a:r>
            <a:endParaRPr/>
          </a:p>
          <a:p>
            <a:pPr indent="-228600" lvl="1" marL="685800" rtl="0" algn="l">
              <a:lnSpc>
                <a:spcPct val="100000"/>
              </a:lnSpc>
              <a:spcBef>
                <a:spcPts val="0"/>
              </a:spcBef>
              <a:spcAft>
                <a:spcPts val="0"/>
              </a:spcAft>
              <a:buClr>
                <a:srgbClr val="404040"/>
              </a:buClr>
              <a:buSzPts val="1800"/>
              <a:buChar char="•"/>
            </a:pPr>
            <a:r>
              <a:rPr lang="en-US">
                <a:highlight>
                  <a:srgbClr val="FFFFFF"/>
                </a:highlight>
              </a:rPr>
              <a:t>April 23, 2021 (60+ attendees)</a:t>
            </a:r>
            <a:endParaRPr/>
          </a:p>
          <a:p>
            <a:pPr indent="-228600" lvl="1" marL="685800" rtl="0" algn="l">
              <a:lnSpc>
                <a:spcPct val="100000"/>
              </a:lnSpc>
              <a:spcBef>
                <a:spcPts val="0"/>
              </a:spcBef>
              <a:spcAft>
                <a:spcPts val="0"/>
              </a:spcAft>
              <a:buClr>
                <a:srgbClr val="404040"/>
              </a:buClr>
              <a:buSzPts val="1800"/>
              <a:buChar char="•"/>
            </a:pPr>
            <a:r>
              <a:rPr b="1" lang="en-US">
                <a:highlight>
                  <a:srgbClr val="FFFFFF"/>
                </a:highlight>
              </a:rPr>
              <a:t>Outcome</a:t>
            </a:r>
            <a:r>
              <a:rPr lang="en-US">
                <a:highlight>
                  <a:srgbClr val="FFFFFF"/>
                </a:highlight>
              </a:rPr>
              <a:t>: Ethnic Studies FDRG separate from Social Justice Studies Area of Emphasis</a:t>
            </a:r>
            <a:endParaRPr/>
          </a:p>
          <a:p>
            <a:pPr indent="-228600" lvl="1" marL="685800" rtl="0" algn="l">
              <a:lnSpc>
                <a:spcPct val="100000"/>
              </a:lnSpc>
              <a:spcBef>
                <a:spcPts val="0"/>
              </a:spcBef>
              <a:spcAft>
                <a:spcPts val="0"/>
              </a:spcAft>
              <a:buClr>
                <a:srgbClr val="404040"/>
              </a:buClr>
              <a:buSzPts val="1800"/>
              <a:buChar char="•"/>
            </a:pPr>
            <a:r>
              <a:rPr lang="en-US">
                <a:highlight>
                  <a:srgbClr val="FFFFFF"/>
                </a:highlight>
              </a:rPr>
              <a:t>5 TMCs to be created</a:t>
            </a:r>
            <a:endParaRPr/>
          </a:p>
          <a:p>
            <a:pPr indent="-114300" lvl="0" marL="228600" rtl="0" algn="l">
              <a:lnSpc>
                <a:spcPct val="100000"/>
              </a:lnSpc>
              <a:spcBef>
                <a:spcPts val="0"/>
              </a:spcBef>
              <a:spcAft>
                <a:spcPts val="0"/>
              </a:spcAft>
              <a:buClr>
                <a:srgbClr val="404040"/>
              </a:buClr>
              <a:buSzPts val="1800"/>
              <a:buNone/>
            </a:pPr>
            <a:r>
              <a:t/>
            </a:r>
            <a:endParaRPr>
              <a:highlight>
                <a:srgbClr val="FFFFFF"/>
              </a:highlight>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Faculty Discipline Review Group (FDRG)</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59" name="Google Shape;159;p2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C-ID Courses and Transfer Model Curriculum</a:t>
            </a:r>
            <a:endParaRPr/>
          </a:p>
        </p:txBody>
      </p:sp>
      <p:sp>
        <p:nvSpPr>
          <p:cNvPr id="167" name="Google Shape;167;p2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6E21AA"/>
              </a:buClr>
              <a:buSzPts val="2400"/>
              <a:buNone/>
            </a:pPr>
            <a:r>
              <a:rPr b="1" lang="en-US">
                <a:solidFill>
                  <a:srgbClr val="6E21AA"/>
                </a:solidFill>
                <a:highlight>
                  <a:srgbClr val="FFFFFF"/>
                </a:highlight>
              </a:rPr>
              <a:t>TMC Expected Completion Date: February 2024</a:t>
            </a:r>
            <a:endParaRPr/>
          </a:p>
          <a:p>
            <a:pPr indent="0" lvl="0" marL="0" rtl="0" algn="l">
              <a:lnSpc>
                <a:spcPct val="100000"/>
              </a:lnSpc>
              <a:spcBef>
                <a:spcPts val="0"/>
              </a:spcBef>
              <a:spcAft>
                <a:spcPts val="0"/>
              </a:spcAft>
              <a:buClr>
                <a:srgbClr val="404040"/>
              </a:buClr>
              <a:buSzPts val="2400"/>
              <a:buNone/>
            </a:pPr>
            <a:r>
              <a:t/>
            </a:r>
            <a:endParaRPr b="1">
              <a:highlight>
                <a:srgbClr val="FFFFFF"/>
              </a:highlight>
            </a:endParaRPr>
          </a:p>
          <a:p>
            <a:pPr indent="0" lvl="0" marL="0" rtl="0" algn="l">
              <a:lnSpc>
                <a:spcPct val="100000"/>
              </a:lnSpc>
              <a:spcBef>
                <a:spcPts val="0"/>
              </a:spcBef>
              <a:spcAft>
                <a:spcPts val="0"/>
              </a:spcAft>
              <a:buClr>
                <a:srgbClr val="404040"/>
              </a:buClr>
              <a:buSzPts val="1800"/>
              <a:buNone/>
            </a:pPr>
            <a:r>
              <a:rPr b="1" lang="en-US">
                <a:highlight>
                  <a:srgbClr val="FFFFFF"/>
                </a:highlight>
              </a:rPr>
              <a:t>FDRG Composition:</a:t>
            </a:r>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Chicana/o Studies: CSU Fullerton &amp; LACC</a:t>
            </a:r>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African American Studies: CSU Long Beach &amp; San Diego Mesa College</a:t>
            </a:r>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Asian American Studies: CSU Long Beach &amp; City College of SF</a:t>
            </a:r>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Native American Studies: CSU San Marcos &amp; Sierra College</a:t>
            </a:r>
            <a:endParaRPr/>
          </a:p>
          <a:p>
            <a:pPr indent="0" lvl="0" marL="0" rtl="0" algn="l">
              <a:lnSpc>
                <a:spcPct val="100000"/>
              </a:lnSpc>
              <a:spcBef>
                <a:spcPts val="0"/>
              </a:spcBef>
              <a:spcAft>
                <a:spcPts val="0"/>
              </a:spcAft>
              <a:buClr>
                <a:srgbClr val="404040"/>
              </a:buClr>
              <a:buSzPts val="1800"/>
              <a:buNone/>
            </a:pPr>
            <a:r>
              <a:t/>
            </a:r>
            <a:endParaRPr>
              <a:highlight>
                <a:srgbClr val="FFFFFF"/>
              </a:highlight>
            </a:endParaRPr>
          </a:p>
          <a:p>
            <a:pPr indent="0" lvl="0" marL="0" rtl="0" algn="l">
              <a:lnSpc>
                <a:spcPct val="100000"/>
              </a:lnSpc>
              <a:spcBef>
                <a:spcPts val="0"/>
              </a:spcBef>
              <a:spcAft>
                <a:spcPts val="0"/>
              </a:spcAft>
              <a:buClr>
                <a:srgbClr val="404040"/>
              </a:buClr>
              <a:buSzPts val="1800"/>
              <a:buNone/>
            </a:pPr>
            <a:r>
              <a:rPr b="1" lang="en-US">
                <a:highlight>
                  <a:srgbClr val="FFFFFF"/>
                </a:highlight>
              </a:rPr>
              <a:t>Advisory - Articulation Officers</a:t>
            </a:r>
            <a:r>
              <a:rPr lang="en-US">
                <a:highlight>
                  <a:srgbClr val="FFFFFF"/>
                </a:highlight>
              </a:rPr>
              <a:t>:</a:t>
            </a:r>
            <a:endParaRPr/>
          </a:p>
          <a:p>
            <a:pPr indent="-228600" lvl="0" marL="228600" rtl="0" algn="l">
              <a:lnSpc>
                <a:spcPct val="100000"/>
              </a:lnSpc>
              <a:spcBef>
                <a:spcPts val="0"/>
              </a:spcBef>
              <a:spcAft>
                <a:spcPts val="0"/>
              </a:spcAft>
              <a:buClr>
                <a:srgbClr val="404040"/>
              </a:buClr>
              <a:buSzPts val="1800"/>
              <a:buChar char="•"/>
            </a:pPr>
            <a:r>
              <a:rPr lang="en-US">
                <a:highlight>
                  <a:srgbClr val="FFFFFF"/>
                </a:highlight>
              </a:rPr>
              <a:t>CSU San Bernardino &amp; Las Positas College</a:t>
            </a:r>
            <a:endParaRPr/>
          </a:p>
          <a:p>
            <a:pPr indent="0" lvl="0" marL="0" rtl="0" algn="l">
              <a:lnSpc>
                <a:spcPct val="100000"/>
              </a:lnSpc>
              <a:spcBef>
                <a:spcPts val="0"/>
              </a:spcBef>
              <a:spcAft>
                <a:spcPts val="0"/>
              </a:spcAft>
              <a:buClr>
                <a:srgbClr val="404040"/>
              </a:buClr>
              <a:buSzPts val="1800"/>
              <a:buNone/>
            </a:pPr>
            <a:r>
              <a:t/>
            </a:r>
            <a:endParaRPr>
              <a:highlight>
                <a:srgbClr val="FFFFFF"/>
              </a:highlight>
            </a:endParaRPr>
          </a:p>
          <a:p>
            <a:pPr indent="-76200" lvl="0" marL="228600" rtl="0" algn="l">
              <a:lnSpc>
                <a:spcPct val="90000"/>
              </a:lnSpc>
              <a:spcBef>
                <a:spcPts val="1000"/>
              </a:spcBef>
              <a:spcAft>
                <a:spcPts val="0"/>
              </a:spcAft>
              <a:buClr>
                <a:srgbClr val="404040"/>
              </a:buClr>
              <a:buSzPts val="2400"/>
              <a:buNone/>
            </a:pPr>
            <a:r>
              <a:t/>
            </a:r>
            <a:endParaRPr/>
          </a:p>
        </p:txBody>
      </p:sp>
      <p:sp>
        <p:nvSpPr>
          <p:cNvPr id="168" name="Google Shape;168;p2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1277650" y="365125"/>
            <a:ext cx="10046043" cy="1325563"/>
          </a:xfrm>
          <a:prstGeom prst="rect">
            <a:avLst/>
          </a:prstGeom>
          <a:noFill/>
          <a:ln>
            <a:noFill/>
          </a:ln>
        </p:spPr>
        <p:txBody>
          <a:bodyPr anchorCtr="0" anchor="ctr" bIns="121900" lIns="121900" spcFirstLastPara="1" rIns="121900" wrap="square" tIns="121900">
            <a:normAutofit/>
          </a:bodyPr>
          <a:lstStyle/>
          <a:p>
            <a:pPr indent="0" lvl="0" marL="0" rtl="0" algn="ctr">
              <a:lnSpc>
                <a:spcPct val="90000"/>
              </a:lnSpc>
              <a:spcBef>
                <a:spcPts val="0"/>
              </a:spcBef>
              <a:spcAft>
                <a:spcPts val="0"/>
              </a:spcAft>
              <a:buNone/>
            </a:pPr>
            <a:r>
              <a:rPr b="1" lang="en-US"/>
              <a:t>C-ID Courses and Transfer Model Curriculum</a:t>
            </a:r>
            <a:endParaRPr b="1"/>
          </a:p>
        </p:txBody>
      </p:sp>
      <p:sp>
        <p:nvSpPr>
          <p:cNvPr id="174" name="Google Shape;174;p25"/>
          <p:cNvSpPr txBox="1"/>
          <p:nvPr>
            <p:ph idx="1" type="body"/>
          </p:nvPr>
        </p:nvSpPr>
        <p:spPr>
          <a:xfrm>
            <a:off x="1277650" y="1798320"/>
            <a:ext cx="10058400" cy="4419600"/>
          </a:xfrm>
          <a:prstGeom prst="rect">
            <a:avLst/>
          </a:prstGeom>
          <a:noFill/>
          <a:ln>
            <a:noFill/>
          </a:ln>
        </p:spPr>
        <p:txBody>
          <a:bodyPr anchorCtr="0" anchor="t" bIns="121900" lIns="121900" spcFirstLastPara="1" rIns="121900" wrap="square" tIns="121900">
            <a:normAutofit lnSpcReduction="20000"/>
          </a:bodyPr>
          <a:lstStyle/>
          <a:p>
            <a:pPr indent="0" lvl="0" marL="0" rtl="0" algn="l">
              <a:lnSpc>
                <a:spcPct val="90000"/>
              </a:lnSpc>
              <a:spcBef>
                <a:spcPts val="1000"/>
              </a:spcBef>
              <a:spcAft>
                <a:spcPts val="0"/>
              </a:spcAft>
              <a:buClr>
                <a:srgbClr val="404040"/>
              </a:buClr>
              <a:buSzPts val="2162"/>
              <a:buNone/>
            </a:pPr>
            <a:r>
              <a:rPr lang="en-US"/>
              <a:t>Draft Transfer Model Curriculum (TMC): </a:t>
            </a:r>
            <a:endParaRPr/>
          </a:p>
          <a:p>
            <a:pPr indent="-238897" lvl="1" marL="685800" rtl="0" algn="l">
              <a:lnSpc>
                <a:spcPct val="90000"/>
              </a:lnSpc>
              <a:spcBef>
                <a:spcPts val="1600"/>
              </a:spcBef>
              <a:spcAft>
                <a:spcPts val="0"/>
              </a:spcAft>
              <a:buClr>
                <a:schemeClr val="hlink"/>
              </a:buClr>
              <a:buSzPts val="2162"/>
              <a:buChar char="•"/>
            </a:pPr>
            <a:r>
              <a:rPr lang="en-US" u="sng">
                <a:solidFill>
                  <a:schemeClr val="hlink"/>
                </a:solidFill>
                <a:hlinkClick r:id="rId3"/>
              </a:rPr>
              <a:t>Ethnic Studies</a:t>
            </a:r>
            <a:endParaRPr u="sng">
              <a:solidFill>
                <a:schemeClr val="hlink"/>
              </a:solidFill>
            </a:endParaRPr>
          </a:p>
          <a:p>
            <a:pPr indent="-238897" lvl="1" marL="685800" rtl="0" algn="l">
              <a:lnSpc>
                <a:spcPct val="90000"/>
              </a:lnSpc>
              <a:spcBef>
                <a:spcPts val="1600"/>
              </a:spcBef>
              <a:spcAft>
                <a:spcPts val="0"/>
              </a:spcAft>
              <a:buClr>
                <a:schemeClr val="hlink"/>
              </a:buClr>
              <a:buSzPts val="2162"/>
              <a:buChar char="•"/>
            </a:pPr>
            <a:r>
              <a:rPr lang="en-US"/>
              <a:t>Ethnic Studies: </a:t>
            </a:r>
            <a:r>
              <a:rPr lang="en-US" u="sng">
                <a:solidFill>
                  <a:schemeClr val="hlink"/>
                </a:solidFill>
                <a:hlinkClick r:id="rId4"/>
              </a:rPr>
              <a:t>African American Studies</a:t>
            </a:r>
            <a:r>
              <a:rPr lang="en-US"/>
              <a:t> </a:t>
            </a:r>
            <a:endParaRPr/>
          </a:p>
          <a:p>
            <a:pPr indent="-238897" lvl="1" marL="685800" rtl="0" algn="l">
              <a:lnSpc>
                <a:spcPct val="90000"/>
              </a:lnSpc>
              <a:spcBef>
                <a:spcPts val="1600"/>
              </a:spcBef>
              <a:spcAft>
                <a:spcPts val="0"/>
              </a:spcAft>
              <a:buClr>
                <a:schemeClr val="hlink"/>
              </a:buClr>
              <a:buSzPts val="2162"/>
              <a:buChar char="•"/>
            </a:pPr>
            <a:r>
              <a:rPr lang="en-US"/>
              <a:t>Ethnic Studies: </a:t>
            </a:r>
            <a:r>
              <a:rPr lang="en-US" u="sng">
                <a:solidFill>
                  <a:schemeClr val="hlink"/>
                </a:solidFill>
                <a:hlinkClick r:id="rId5"/>
              </a:rPr>
              <a:t>American Indian Studies</a:t>
            </a:r>
            <a:r>
              <a:rPr lang="en-US"/>
              <a:t> </a:t>
            </a:r>
            <a:endParaRPr/>
          </a:p>
          <a:p>
            <a:pPr indent="-238897" lvl="1" marL="685800" rtl="0" algn="l">
              <a:lnSpc>
                <a:spcPct val="90000"/>
              </a:lnSpc>
              <a:spcBef>
                <a:spcPts val="1600"/>
              </a:spcBef>
              <a:spcAft>
                <a:spcPts val="0"/>
              </a:spcAft>
              <a:buClr>
                <a:schemeClr val="hlink"/>
              </a:buClr>
              <a:buSzPts val="2162"/>
              <a:buChar char="•"/>
            </a:pPr>
            <a:r>
              <a:rPr lang="en-US"/>
              <a:t>Ethnic Studies: </a:t>
            </a:r>
            <a:r>
              <a:rPr lang="en-US" u="sng">
                <a:solidFill>
                  <a:schemeClr val="hlink"/>
                </a:solidFill>
                <a:hlinkClick r:id="rId6"/>
              </a:rPr>
              <a:t>Asian American Studies</a:t>
            </a:r>
            <a:r>
              <a:rPr lang="en-US"/>
              <a:t> </a:t>
            </a:r>
            <a:endParaRPr/>
          </a:p>
          <a:p>
            <a:pPr indent="-238897" lvl="1" marL="685800" rtl="0" algn="l">
              <a:lnSpc>
                <a:spcPct val="90000"/>
              </a:lnSpc>
              <a:spcBef>
                <a:spcPts val="1600"/>
              </a:spcBef>
              <a:spcAft>
                <a:spcPts val="0"/>
              </a:spcAft>
              <a:buClr>
                <a:schemeClr val="hlink"/>
              </a:buClr>
              <a:buSzPts val="2162"/>
              <a:buChar char="•"/>
            </a:pPr>
            <a:r>
              <a:rPr lang="en-US"/>
              <a:t>Ethnic Studies: </a:t>
            </a:r>
            <a:r>
              <a:rPr lang="en-US" u="sng">
                <a:solidFill>
                  <a:schemeClr val="hlink"/>
                </a:solidFill>
                <a:hlinkClick r:id="rId7"/>
              </a:rPr>
              <a:t>Chicana and Chicano Studies </a:t>
            </a:r>
            <a:r>
              <a:rPr lang="en-US"/>
              <a:t> </a:t>
            </a:r>
            <a:endParaRPr/>
          </a:p>
          <a:p>
            <a:pPr indent="0" lvl="0" marL="0" rtl="0" algn="l">
              <a:lnSpc>
                <a:spcPct val="90000"/>
              </a:lnSpc>
              <a:spcBef>
                <a:spcPts val="1600"/>
              </a:spcBef>
              <a:spcAft>
                <a:spcPts val="0"/>
              </a:spcAft>
              <a:buClr>
                <a:srgbClr val="212529"/>
              </a:buClr>
              <a:buSzPts val="1730"/>
              <a:buNone/>
            </a:pPr>
            <a:r>
              <a:rPr lang="en-US" sz="2133">
                <a:solidFill>
                  <a:srgbClr val="212529"/>
                </a:solidFill>
                <a:latin typeface="Arial"/>
                <a:ea typeface="Arial"/>
                <a:cs typeface="Arial"/>
                <a:sym typeface="Arial"/>
              </a:rPr>
              <a:t>The FDRG is currently reviewing feedback from the field for all proposed Ethnic Studies TMCs. Be on the lookout for future announcements through the </a:t>
            </a:r>
            <a:r>
              <a:rPr lang="en-US" sz="2133">
                <a:solidFill>
                  <a:schemeClr val="hlink"/>
                </a:solidFill>
                <a:uFill>
                  <a:noFill/>
                </a:uFill>
                <a:latin typeface="Arial"/>
                <a:ea typeface="Arial"/>
                <a:cs typeface="Arial"/>
                <a:sym typeface="Arial"/>
                <a:hlinkClick r:id="rId8"/>
              </a:rPr>
              <a:t>ASCCC listservs</a:t>
            </a:r>
            <a:r>
              <a:rPr lang="en-US" sz="2133">
                <a:solidFill>
                  <a:srgbClr val="212529"/>
                </a:solidFill>
                <a:latin typeface="Arial"/>
                <a:ea typeface="Arial"/>
                <a:cs typeface="Arial"/>
                <a:sym typeface="Arial"/>
              </a:rPr>
              <a:t>.</a:t>
            </a:r>
            <a:endParaRPr/>
          </a:p>
          <a:p>
            <a:pPr indent="0" lvl="0" marL="0" rtl="0" algn="l">
              <a:lnSpc>
                <a:spcPct val="90000"/>
              </a:lnSpc>
              <a:spcBef>
                <a:spcPts val="3200"/>
              </a:spcBef>
              <a:spcAft>
                <a:spcPts val="1600"/>
              </a:spcAft>
              <a:buClr>
                <a:srgbClr val="212529"/>
              </a:buClr>
              <a:buSzPts val="1730"/>
              <a:buNone/>
            </a:pPr>
            <a:r>
              <a:rPr lang="en-US" sz="2133">
                <a:solidFill>
                  <a:srgbClr val="212529"/>
                </a:solidFill>
                <a:latin typeface="Arial"/>
                <a:ea typeface="Arial"/>
                <a:cs typeface="Arial"/>
                <a:sym typeface="Arial"/>
              </a:rPr>
              <a:t>C-ID Website: </a:t>
            </a:r>
            <a:r>
              <a:rPr lang="en-US" sz="2133" u="sng">
                <a:solidFill>
                  <a:schemeClr val="hlink"/>
                </a:solidFill>
                <a:hlinkClick r:id="rId9"/>
              </a:rPr>
              <a:t>https://c-id.net/tmc#TMCOpen</a:t>
            </a:r>
            <a:r>
              <a:rPr lang="en-US" sz="2133">
                <a:solidFill>
                  <a:srgbClr val="212529"/>
                </a:solidFill>
              </a:rPr>
              <a:t> </a:t>
            </a:r>
            <a:endParaRPr sz="2933"/>
          </a:p>
        </p:txBody>
      </p:sp>
      <p:sp>
        <p:nvSpPr>
          <p:cNvPr id="175" name="Google Shape;175;p2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Cross Listing and Ethnic Studies</a:t>
            </a:r>
            <a:endParaRPr/>
          </a:p>
        </p:txBody>
      </p:sp>
      <p:sp>
        <p:nvSpPr>
          <p:cNvPr id="183" name="Google Shape;183;p2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20000"/>
          </a:bodyPr>
          <a:lstStyle/>
          <a:p>
            <a:pPr indent="-297497" lvl="0" marL="457200" rtl="0" algn="l">
              <a:lnSpc>
                <a:spcPct val="120000"/>
              </a:lnSpc>
              <a:spcBef>
                <a:spcPts val="0"/>
              </a:spcBef>
              <a:spcAft>
                <a:spcPts val="0"/>
              </a:spcAft>
              <a:buClr>
                <a:srgbClr val="404040"/>
              </a:buClr>
              <a:buSzPts val="1260"/>
              <a:buChar char="•"/>
            </a:pPr>
            <a:r>
              <a:rPr lang="en-US" sz="1800"/>
              <a:t>From California Community College FAQs on CSU GE Breadth Policy (01/21/2021) :</a:t>
            </a:r>
            <a:endParaRPr/>
          </a:p>
          <a:p>
            <a:pPr indent="0" lvl="0" marL="457200" rtl="0" algn="l">
              <a:lnSpc>
                <a:spcPct val="120000"/>
              </a:lnSpc>
              <a:spcBef>
                <a:spcPts val="600"/>
              </a:spcBef>
              <a:spcAft>
                <a:spcPts val="0"/>
              </a:spcAft>
              <a:buClr>
                <a:srgbClr val="404040"/>
              </a:buClr>
              <a:buSzPts val="1800"/>
              <a:buNone/>
            </a:pPr>
            <a:r>
              <a:rPr i="1" lang="en-US" sz="1800"/>
              <a:t>“Is cross listing of Area F Ethnic Studies courses with non-Ethnic Studies courses allowed?</a:t>
            </a:r>
            <a:endParaRPr/>
          </a:p>
          <a:p>
            <a:pPr indent="0" lvl="0" marL="457200" rtl="0" algn="l">
              <a:lnSpc>
                <a:spcPct val="120000"/>
              </a:lnSpc>
              <a:spcBef>
                <a:spcPts val="600"/>
              </a:spcBef>
              <a:spcAft>
                <a:spcPts val="0"/>
              </a:spcAft>
              <a:buClr>
                <a:srgbClr val="404040"/>
              </a:buClr>
              <a:buSzPts val="1800"/>
              <a:buNone/>
            </a:pPr>
            <a:r>
              <a:rPr lang="en-US" sz="1800"/>
              <a:t>Yes. If a course is approved via traditional curricular processes for cross-listing (</a:t>
            </a:r>
            <a:r>
              <a:rPr b="1" lang="en-US" sz="1800"/>
              <a:t>meaning both departments agree to this cross-listing</a:t>
            </a:r>
            <a:r>
              <a:rPr lang="en-US" sz="1800"/>
              <a:t>) and the course meets the core competencies and is approved by the campus GE committee for Area F, then the course meets the requirements. For example, if a course on the “History of African Americans in the United States” is cross-listed with a course with an African American Studies prefix and a History prefix, and is approved for Area F, students would receive credit for meeting Area F no matter which section of the course they took.”</a:t>
            </a:r>
            <a:endParaRPr/>
          </a:p>
          <a:p>
            <a:pPr indent="-297497" lvl="0" marL="457200" rtl="0" algn="l">
              <a:lnSpc>
                <a:spcPct val="120000"/>
              </a:lnSpc>
              <a:spcBef>
                <a:spcPts val="600"/>
              </a:spcBef>
              <a:spcAft>
                <a:spcPts val="0"/>
              </a:spcAft>
              <a:buClr>
                <a:srgbClr val="404040"/>
              </a:buClr>
              <a:buSzPts val="1260"/>
              <a:buChar char="•"/>
            </a:pPr>
            <a:r>
              <a:rPr lang="en-US" sz="1800"/>
              <a:t>While this guidance allows for cross-listing, it should not happen without participation of impacted faculty in all disciplines.</a:t>
            </a:r>
            <a:endParaRPr/>
          </a:p>
          <a:p>
            <a:pPr indent="-297497" lvl="0" marL="457200" rtl="0" algn="l">
              <a:lnSpc>
                <a:spcPct val="120000"/>
              </a:lnSpc>
              <a:spcBef>
                <a:spcPts val="600"/>
              </a:spcBef>
              <a:spcAft>
                <a:spcPts val="0"/>
              </a:spcAft>
              <a:buClr>
                <a:srgbClr val="404040"/>
              </a:buClr>
              <a:buSzPts val="1260"/>
              <a:buChar char="•"/>
            </a:pPr>
            <a:r>
              <a:rPr lang="en-US" sz="1800"/>
              <a:t>Any pre-existing course that will be newly cross-listed with Ethnic Studies should be able to be taught by either the original discipline or Ethnic Studies faculty.</a:t>
            </a:r>
            <a:endParaRPr sz="1800"/>
          </a:p>
        </p:txBody>
      </p:sp>
      <p:sp>
        <p:nvSpPr>
          <p:cNvPr id="184" name="Google Shape;184;p2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Cross Listing and Ethnic Studies</a:t>
            </a:r>
            <a:endParaRPr b="1"/>
          </a:p>
        </p:txBody>
      </p:sp>
      <p:sp>
        <p:nvSpPr>
          <p:cNvPr id="190" name="Google Shape;190;p2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6E21AA"/>
              </a:buClr>
              <a:buSzPts val="1800"/>
              <a:buNone/>
            </a:pPr>
            <a:r>
              <a:rPr b="1" lang="en-US">
                <a:solidFill>
                  <a:srgbClr val="6E21AA"/>
                </a:solidFill>
              </a:rPr>
              <a:t>Definition and resources</a:t>
            </a:r>
            <a:r>
              <a:rPr lang="en-US"/>
              <a:t>:</a:t>
            </a:r>
            <a:endParaRPr/>
          </a:p>
          <a:p>
            <a:pPr indent="-228600" lvl="0" marL="228600" rtl="0" algn="l">
              <a:lnSpc>
                <a:spcPct val="100000"/>
              </a:lnSpc>
              <a:spcBef>
                <a:spcPts val="400"/>
              </a:spcBef>
              <a:spcAft>
                <a:spcPts val="0"/>
              </a:spcAft>
              <a:buClr>
                <a:srgbClr val="404040"/>
              </a:buClr>
              <a:buSzPts val="1800"/>
              <a:buChar char="•"/>
            </a:pPr>
            <a:r>
              <a:rPr lang="en-US"/>
              <a:t>Cross-listing or cross-referencing courses is the practice of assigning an identical course outline of record (COR) to two or more subject area codes (e.g., </a:t>
            </a:r>
            <a:r>
              <a:rPr b="1" lang="en-US"/>
              <a:t>SOC</a:t>
            </a:r>
            <a:r>
              <a:rPr lang="en-US"/>
              <a:t> 10 and </a:t>
            </a:r>
            <a:r>
              <a:rPr b="1" lang="en-US"/>
              <a:t>PSYCH</a:t>
            </a:r>
            <a:r>
              <a:rPr lang="en-US"/>
              <a:t> 10).</a:t>
            </a:r>
            <a:endParaRPr/>
          </a:p>
          <a:p>
            <a:pPr indent="-228600" lvl="1" marL="685800" rtl="0" algn="l">
              <a:lnSpc>
                <a:spcPct val="100000"/>
              </a:lnSpc>
              <a:spcBef>
                <a:spcPts val="400"/>
              </a:spcBef>
              <a:spcAft>
                <a:spcPts val="0"/>
              </a:spcAft>
              <a:buClr>
                <a:srgbClr val="404040"/>
              </a:buClr>
              <a:buSzPts val="1800"/>
              <a:buChar char="•"/>
            </a:pPr>
            <a:r>
              <a:rPr lang="en-US" sz="2067"/>
              <a:t>Distinct from the articulation practice of course equivalency; and</a:t>
            </a:r>
            <a:endParaRPr/>
          </a:p>
          <a:p>
            <a:pPr indent="-228600" lvl="1" marL="685800" rtl="0" algn="l">
              <a:lnSpc>
                <a:spcPct val="100000"/>
              </a:lnSpc>
              <a:spcBef>
                <a:spcPts val="400"/>
              </a:spcBef>
              <a:spcAft>
                <a:spcPts val="0"/>
              </a:spcAft>
              <a:buClr>
                <a:srgbClr val="404040"/>
              </a:buClr>
              <a:buSzPts val="1800"/>
              <a:buChar char="•"/>
            </a:pPr>
            <a:r>
              <a:rPr lang="en-US" sz="2267"/>
              <a:t>Distinct from discipline assignment in the COR. </a:t>
            </a:r>
            <a:endParaRPr/>
          </a:p>
          <a:p>
            <a:pPr indent="-228600" lvl="0" marL="228600" rtl="0" algn="l">
              <a:lnSpc>
                <a:spcPct val="100000"/>
              </a:lnSpc>
              <a:spcBef>
                <a:spcPts val="400"/>
              </a:spcBef>
              <a:spcAft>
                <a:spcPts val="0"/>
              </a:spcAft>
              <a:buClr>
                <a:srgbClr val="404040"/>
              </a:buClr>
              <a:buSzPts val="1800"/>
              <a:buChar char="•"/>
            </a:pPr>
            <a:r>
              <a:rPr lang="en-US"/>
              <a:t>Cross-listed courses: </a:t>
            </a:r>
            <a:endParaRPr/>
          </a:p>
          <a:p>
            <a:pPr indent="-228600" lvl="1" marL="685800" rtl="0" algn="l">
              <a:lnSpc>
                <a:spcPct val="100000"/>
              </a:lnSpc>
              <a:spcBef>
                <a:spcPts val="400"/>
              </a:spcBef>
              <a:spcAft>
                <a:spcPts val="0"/>
              </a:spcAft>
              <a:buClr>
                <a:srgbClr val="404040"/>
              </a:buClr>
              <a:buSzPts val="1800"/>
              <a:buChar char="•"/>
            </a:pPr>
            <a:r>
              <a:rPr lang="en-US"/>
              <a:t>COR for each course are identical, with the exception of the subject code</a:t>
            </a:r>
            <a:endParaRPr/>
          </a:p>
          <a:p>
            <a:pPr indent="-228600" lvl="1" marL="685800" rtl="0" algn="l">
              <a:lnSpc>
                <a:spcPct val="100000"/>
              </a:lnSpc>
              <a:spcBef>
                <a:spcPts val="400"/>
              </a:spcBef>
              <a:spcAft>
                <a:spcPts val="0"/>
              </a:spcAft>
              <a:buClr>
                <a:srgbClr val="404040"/>
              </a:buClr>
              <a:buSzPts val="1800"/>
              <a:buChar char="•"/>
            </a:pPr>
            <a:r>
              <a:rPr lang="en-US"/>
              <a:t>Includes discipline assignment and all course content </a:t>
            </a:r>
            <a:endParaRPr/>
          </a:p>
          <a:p>
            <a:pPr indent="-228600" lvl="0" marL="228600" rtl="0" algn="l">
              <a:lnSpc>
                <a:spcPct val="100000"/>
              </a:lnSpc>
              <a:spcBef>
                <a:spcPts val="400"/>
              </a:spcBef>
              <a:spcAft>
                <a:spcPts val="0"/>
              </a:spcAft>
              <a:buClr>
                <a:srgbClr val="404040"/>
              </a:buClr>
              <a:buSzPts val="1800"/>
              <a:buChar char="•"/>
            </a:pPr>
            <a:r>
              <a:rPr i="1" lang="en-US" u="sng">
                <a:solidFill>
                  <a:schemeClr val="hlink"/>
                </a:solidFill>
                <a:hlinkClick r:id="rId3"/>
              </a:rPr>
              <a:t>Implications and Considerations for Cross Listed Courses</a:t>
            </a:r>
            <a:r>
              <a:rPr lang="en-US"/>
              <a:t>, ASCCC Rostrum, February 2022</a:t>
            </a:r>
            <a:endParaRPr/>
          </a:p>
          <a:p>
            <a:pPr indent="-228600" lvl="0" marL="228600" rtl="0" algn="l">
              <a:lnSpc>
                <a:spcPct val="100000"/>
              </a:lnSpc>
              <a:spcBef>
                <a:spcPts val="400"/>
              </a:spcBef>
              <a:spcAft>
                <a:spcPts val="400"/>
              </a:spcAft>
              <a:buClr>
                <a:srgbClr val="404040"/>
              </a:buClr>
              <a:buSzPts val="1800"/>
              <a:buChar char="•"/>
            </a:pPr>
            <a:r>
              <a:rPr lang="en-US"/>
              <a:t>Resolution S22 9.01 for consideration at ASCCC Plenary Session 2022</a:t>
            </a:r>
            <a:endParaRPr/>
          </a:p>
        </p:txBody>
      </p:sp>
      <p:sp>
        <p:nvSpPr>
          <p:cNvPr id="191" name="Google Shape;191;p2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1277650" y="365125"/>
            <a:ext cx="10046043" cy="1325563"/>
          </a:xfrm>
          <a:prstGeom prst="rect">
            <a:avLst/>
          </a:prstGeom>
          <a:noFill/>
          <a:ln>
            <a:noFill/>
          </a:ln>
        </p:spPr>
        <p:txBody>
          <a:bodyPr anchorCtr="0" anchor="ctr" bIns="121900" lIns="121900" spcFirstLastPara="1" rIns="121900" wrap="square" tIns="121900">
            <a:normAutofit/>
          </a:bodyPr>
          <a:lstStyle/>
          <a:p>
            <a:pPr indent="0" lvl="0" marL="0" rtl="0" algn="ctr">
              <a:lnSpc>
                <a:spcPct val="90000"/>
              </a:lnSpc>
              <a:spcBef>
                <a:spcPts val="0"/>
              </a:spcBef>
              <a:spcAft>
                <a:spcPts val="0"/>
              </a:spcAft>
              <a:buNone/>
            </a:pPr>
            <a:r>
              <a:rPr b="1" lang="en-US"/>
              <a:t>Cross Listing and Ethnic Studies</a:t>
            </a:r>
            <a:endParaRPr b="1"/>
          </a:p>
        </p:txBody>
      </p:sp>
      <p:sp>
        <p:nvSpPr>
          <p:cNvPr id="197" name="Google Shape;197;p28"/>
          <p:cNvSpPr txBox="1"/>
          <p:nvPr>
            <p:ph idx="1" type="body"/>
          </p:nvPr>
        </p:nvSpPr>
        <p:spPr>
          <a:xfrm>
            <a:off x="1277650" y="1798320"/>
            <a:ext cx="10058400" cy="4419600"/>
          </a:xfrm>
          <a:prstGeom prst="rect">
            <a:avLst/>
          </a:prstGeom>
          <a:noFill/>
          <a:ln>
            <a:noFill/>
          </a:ln>
        </p:spPr>
        <p:txBody>
          <a:bodyPr anchorCtr="0" anchor="t" bIns="121900" lIns="121900" spcFirstLastPara="1" rIns="121900" wrap="square" tIns="121900">
            <a:normAutofit lnSpcReduction="20000"/>
          </a:bodyPr>
          <a:lstStyle/>
          <a:p>
            <a:pPr indent="0" lvl="0" marL="0" rtl="0" algn="l">
              <a:lnSpc>
                <a:spcPct val="90000"/>
              </a:lnSpc>
              <a:spcBef>
                <a:spcPts val="1000"/>
              </a:spcBef>
              <a:spcAft>
                <a:spcPts val="0"/>
              </a:spcAft>
              <a:buClr>
                <a:srgbClr val="6E21AA"/>
              </a:buClr>
              <a:buSzPts val="2400"/>
              <a:buNone/>
            </a:pPr>
            <a:r>
              <a:rPr b="1" lang="en-US">
                <a:solidFill>
                  <a:srgbClr val="6E21AA"/>
                </a:solidFill>
              </a:rPr>
              <a:t>Assigning Courses to Disciplines</a:t>
            </a:r>
            <a:r>
              <a:rPr lang="en-US"/>
              <a:t>:</a:t>
            </a:r>
            <a:endParaRPr/>
          </a:p>
          <a:p>
            <a:pPr indent="-228600" lvl="0" marL="228600" rtl="0" algn="l">
              <a:lnSpc>
                <a:spcPct val="90000"/>
              </a:lnSpc>
              <a:spcBef>
                <a:spcPts val="1000"/>
              </a:spcBef>
              <a:spcAft>
                <a:spcPts val="0"/>
              </a:spcAft>
              <a:buClr>
                <a:srgbClr val="404040"/>
              </a:buClr>
              <a:buSzPts val="2400"/>
              <a:buChar char="•"/>
            </a:pPr>
            <a:r>
              <a:rPr lang="en-US"/>
              <a:t>Determine the minimum qualifications necessary to teach a course.</a:t>
            </a:r>
            <a:endParaRPr/>
          </a:p>
          <a:p>
            <a:pPr indent="-228600" lvl="0" marL="228600" rtl="0" algn="l">
              <a:lnSpc>
                <a:spcPct val="90000"/>
              </a:lnSpc>
              <a:spcBef>
                <a:spcPts val="1000"/>
              </a:spcBef>
              <a:spcAft>
                <a:spcPts val="0"/>
              </a:spcAft>
              <a:buClr>
                <a:srgbClr val="404040"/>
              </a:buClr>
              <a:buSzPts val="2400"/>
              <a:buChar char="•"/>
            </a:pPr>
            <a:r>
              <a:rPr lang="en-US"/>
              <a:t>Local academic senates maintain responsibility for placing courses in disciplines (§53200(c)(1)).</a:t>
            </a:r>
            <a:endParaRPr/>
          </a:p>
          <a:p>
            <a:pPr indent="-228600" lvl="0" marL="228600" rtl="0" algn="l">
              <a:lnSpc>
                <a:spcPct val="90000"/>
              </a:lnSpc>
              <a:spcBef>
                <a:spcPts val="1000"/>
              </a:spcBef>
              <a:spcAft>
                <a:spcPts val="0"/>
              </a:spcAft>
              <a:buClr>
                <a:srgbClr val="404040"/>
              </a:buClr>
              <a:buSzPts val="2400"/>
              <a:buChar char="•"/>
            </a:pPr>
            <a:r>
              <a:rPr lang="en-US"/>
              <a:t>All credit and noncredit courses </a:t>
            </a:r>
            <a:r>
              <a:rPr b="1" lang="en-US"/>
              <a:t>must</a:t>
            </a:r>
            <a:r>
              <a:rPr lang="en-US"/>
              <a:t> be placed within a discipline or disciplines.</a:t>
            </a:r>
            <a:endParaRPr/>
          </a:p>
          <a:p>
            <a:pPr indent="-228600" lvl="0" marL="228600" rtl="0" algn="l">
              <a:lnSpc>
                <a:spcPct val="90000"/>
              </a:lnSpc>
              <a:spcBef>
                <a:spcPts val="1000"/>
              </a:spcBef>
              <a:spcAft>
                <a:spcPts val="0"/>
              </a:spcAft>
              <a:buClr>
                <a:srgbClr val="404040"/>
              </a:buClr>
              <a:buSzPts val="2400"/>
              <a:buChar char="•"/>
            </a:pPr>
            <a:r>
              <a:rPr lang="en-US"/>
              <a:t>Not required for community service courses</a:t>
            </a:r>
            <a:endParaRPr/>
          </a:p>
          <a:p>
            <a:pPr indent="-228600" lvl="0" marL="228600" rtl="0" algn="l">
              <a:lnSpc>
                <a:spcPct val="90000"/>
              </a:lnSpc>
              <a:spcBef>
                <a:spcPts val="1000"/>
              </a:spcBef>
              <a:spcAft>
                <a:spcPts val="0"/>
              </a:spcAft>
              <a:buClr>
                <a:srgbClr val="404040"/>
              </a:buClr>
              <a:buSzPts val="2400"/>
              <a:buChar char="•"/>
            </a:pPr>
            <a:r>
              <a:rPr lang="en-US"/>
              <a:t>Using “</a:t>
            </a:r>
            <a:r>
              <a:rPr b="1" lang="en-US"/>
              <a:t>and</a:t>
            </a:r>
            <a:r>
              <a:rPr lang="en-US"/>
              <a:t>” or “</a:t>
            </a:r>
            <a:r>
              <a:rPr b="1" lang="en-US"/>
              <a:t>or</a:t>
            </a:r>
            <a:r>
              <a:rPr lang="en-US"/>
              <a:t>” – </a:t>
            </a:r>
            <a:r>
              <a:rPr b="1" i="1" lang="en-US">
                <a:solidFill>
                  <a:srgbClr val="6E21AA"/>
                </a:solidFill>
              </a:rPr>
              <a:t>Does it matter?</a:t>
            </a:r>
            <a:endParaRPr/>
          </a:p>
          <a:p>
            <a:pPr indent="-228600" lvl="0" marL="228600" rtl="0" algn="l">
              <a:lnSpc>
                <a:spcPct val="90000"/>
              </a:lnSpc>
              <a:spcBef>
                <a:spcPts val="1000"/>
              </a:spcBef>
              <a:spcAft>
                <a:spcPts val="0"/>
              </a:spcAft>
              <a:buClr>
                <a:srgbClr val="404040"/>
              </a:buClr>
              <a:buSzPts val="2400"/>
              <a:buChar char="•"/>
            </a:pPr>
            <a:r>
              <a:rPr i="1" lang="en-US" u="sng">
                <a:solidFill>
                  <a:schemeClr val="hlink"/>
                </a:solidFill>
                <a:hlinkClick r:id="rId3"/>
              </a:rPr>
              <a:t>Who Gets to Teach that Course? The Importance of Assigning Courses to Disciplines</a:t>
            </a:r>
            <a:r>
              <a:rPr lang="en-US"/>
              <a:t>, ASCCC Rostrum article, September 2016</a:t>
            </a:r>
            <a:endParaRPr/>
          </a:p>
          <a:p>
            <a:pPr indent="-76200" lvl="0" marL="228600" rtl="0" algn="l">
              <a:lnSpc>
                <a:spcPct val="90000"/>
              </a:lnSpc>
              <a:spcBef>
                <a:spcPts val="1000"/>
              </a:spcBef>
              <a:spcAft>
                <a:spcPts val="0"/>
              </a:spcAft>
              <a:buClr>
                <a:srgbClr val="404040"/>
              </a:buClr>
              <a:buSzPts val="2400"/>
              <a:buNone/>
            </a:pPr>
            <a:r>
              <a:t/>
            </a:r>
            <a:endParaRPr b="1" i="1">
              <a:solidFill>
                <a:srgbClr val="6E21AA"/>
              </a:solidFill>
            </a:endParaRPr>
          </a:p>
          <a:p>
            <a:pPr indent="0" lvl="0" marL="0" rtl="0" algn="l">
              <a:lnSpc>
                <a:spcPct val="90000"/>
              </a:lnSpc>
              <a:spcBef>
                <a:spcPts val="1000"/>
              </a:spcBef>
              <a:spcAft>
                <a:spcPts val="0"/>
              </a:spcAft>
              <a:buClr>
                <a:srgbClr val="404040"/>
              </a:buClr>
              <a:buSzPts val="2400"/>
              <a:buNone/>
            </a:pPr>
            <a:r>
              <a:t/>
            </a:r>
            <a:endParaRPr/>
          </a:p>
        </p:txBody>
      </p:sp>
      <p:sp>
        <p:nvSpPr>
          <p:cNvPr id="198" name="Google Shape;198;p2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Challenges in Implementation</a:t>
            </a:r>
            <a:endParaRPr b="1">
              <a:solidFill>
                <a:srgbClr val="6E21AA"/>
              </a:solidFill>
            </a:endParaRPr>
          </a:p>
        </p:txBody>
      </p:sp>
      <p:sp>
        <p:nvSpPr>
          <p:cNvPr id="206" name="Google Shape;206;p29"/>
          <p:cNvSpPr txBox="1"/>
          <p:nvPr>
            <p:ph idx="1" type="body"/>
          </p:nvPr>
        </p:nvSpPr>
        <p:spPr>
          <a:xfrm>
            <a:off x="1277650" y="1798320"/>
            <a:ext cx="10058400" cy="4419600"/>
          </a:xfrm>
          <a:prstGeom prst="rect">
            <a:avLst/>
          </a:prstGeom>
          <a:noFill/>
          <a:ln>
            <a:noFill/>
          </a:ln>
        </p:spPr>
        <p:txBody>
          <a:bodyPr anchorCtr="0" anchor="ctr" bIns="45700" lIns="91425" spcFirstLastPara="1" rIns="91425" wrap="square" tIns="45700">
            <a:noAutofit/>
          </a:bodyPr>
          <a:lstStyle/>
          <a:p>
            <a:pPr indent="-406400" lvl="0" marL="457200" rtl="0" algn="l">
              <a:lnSpc>
                <a:spcPct val="115000"/>
              </a:lnSpc>
              <a:spcBef>
                <a:spcPts val="0"/>
              </a:spcBef>
              <a:spcAft>
                <a:spcPts val="0"/>
              </a:spcAft>
              <a:buSzPts val="2800"/>
              <a:buAutoNum type="arabicPeriod"/>
            </a:pPr>
            <a:r>
              <a:rPr lang="en-US" sz="2800">
                <a:solidFill>
                  <a:srgbClr val="7030A0"/>
                </a:solidFill>
              </a:rPr>
              <a:t>Minimum Qualifications/Equivalency</a:t>
            </a:r>
            <a:endParaRPr sz="2800">
              <a:solidFill>
                <a:srgbClr val="7030A0"/>
              </a:solidFill>
            </a:endParaRPr>
          </a:p>
          <a:p>
            <a:pPr indent="-406400" lvl="0" marL="457200" rtl="0" algn="l">
              <a:lnSpc>
                <a:spcPct val="115000"/>
              </a:lnSpc>
              <a:spcBef>
                <a:spcPts val="0"/>
              </a:spcBef>
              <a:spcAft>
                <a:spcPts val="0"/>
              </a:spcAft>
              <a:buClr>
                <a:srgbClr val="7030A0"/>
              </a:buClr>
              <a:buSzPts val="2800"/>
              <a:buAutoNum type="arabicPeriod"/>
            </a:pPr>
            <a:r>
              <a:rPr lang="en-US" sz="2800">
                <a:solidFill>
                  <a:srgbClr val="7030A0"/>
                </a:solidFill>
              </a:rPr>
              <a:t>Area F </a:t>
            </a:r>
            <a:r>
              <a:rPr lang="en-US" sz="2800">
                <a:solidFill>
                  <a:srgbClr val="7030A0"/>
                </a:solidFill>
              </a:rPr>
              <a:t>Transferability</a:t>
            </a:r>
            <a:endParaRPr sz="2800">
              <a:solidFill>
                <a:srgbClr val="7030A0"/>
              </a:solidFill>
            </a:endParaRPr>
          </a:p>
          <a:p>
            <a:pPr indent="-406400" lvl="0" marL="457200" rtl="0" algn="l">
              <a:lnSpc>
                <a:spcPct val="115000"/>
              </a:lnSpc>
              <a:spcBef>
                <a:spcPts val="0"/>
              </a:spcBef>
              <a:spcAft>
                <a:spcPts val="0"/>
              </a:spcAft>
              <a:buClr>
                <a:srgbClr val="7030A0"/>
              </a:buClr>
              <a:buSzPts val="2800"/>
              <a:buAutoNum type="arabicPeriod"/>
            </a:pPr>
            <a:r>
              <a:rPr lang="en-US" sz="2800">
                <a:solidFill>
                  <a:srgbClr val="7030A0"/>
                </a:solidFill>
              </a:rPr>
              <a:t>Issues with Cross-listing</a:t>
            </a:r>
            <a:endParaRPr sz="2800">
              <a:solidFill>
                <a:srgbClr val="7030A0"/>
              </a:solidFill>
            </a:endParaRPr>
          </a:p>
          <a:p>
            <a:pPr indent="-406400" lvl="0" marL="457200" rtl="0" algn="l">
              <a:lnSpc>
                <a:spcPct val="115000"/>
              </a:lnSpc>
              <a:spcBef>
                <a:spcPts val="0"/>
              </a:spcBef>
              <a:spcAft>
                <a:spcPts val="0"/>
              </a:spcAft>
              <a:buClr>
                <a:srgbClr val="7030A0"/>
              </a:buClr>
              <a:buSzPts val="2800"/>
              <a:buAutoNum type="arabicPeriod"/>
            </a:pPr>
            <a:r>
              <a:rPr lang="en-US" sz="2800">
                <a:solidFill>
                  <a:srgbClr val="7030A0"/>
                </a:solidFill>
              </a:rPr>
              <a:t>Possible conflicts with aligning UC and CSU Ethnic Studies requirements</a:t>
            </a:r>
            <a:endParaRPr sz="2800">
              <a:solidFill>
                <a:srgbClr val="7030A0"/>
              </a:solidFill>
            </a:endParaRPr>
          </a:p>
        </p:txBody>
      </p:sp>
      <p:sp>
        <p:nvSpPr>
          <p:cNvPr id="207" name="Google Shape;207;p2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idx="1" type="body"/>
          </p:nvPr>
        </p:nvSpPr>
        <p:spPr>
          <a:xfrm>
            <a:off x="1295325" y="846545"/>
            <a:ext cx="10058400" cy="44196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en-US" sz="4200"/>
              <a:t>Questions/Comments</a:t>
            </a:r>
            <a:endParaRPr sz="4300"/>
          </a:p>
        </p:txBody>
      </p:sp>
      <p:sp>
        <p:nvSpPr>
          <p:cNvPr id="214" name="Google Shape;214;p3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Description</a:t>
            </a:r>
            <a:endParaRPr/>
          </a:p>
        </p:txBody>
      </p:sp>
      <p:sp>
        <p:nvSpPr>
          <p:cNvPr id="72" name="Google Shape;72;p1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404040"/>
              </a:buClr>
              <a:buSzPts val="2400"/>
              <a:buNone/>
            </a:pPr>
            <a:r>
              <a:rPr lang="en-US"/>
              <a:t>California is leading the way in Ethnic Studies education! Title 5 Regulations recommended by the Academic Senate for California Community Colleges (ASCCC) delegates were approved by the Board of Governors in July 2021. Since then, the California Community Colleges Chancellor’s Office in collaboration with the ASCCC, the CCC Ethnic Studies Faculty Council along with other practitioner groups have formed an Ethnic Studies Leadership Steering Committee and Taskforce to provide guidance around a timeline for implementation, communication with CSU and UC, professional development, and core competencies. In addition, minimum qualifications for Ethnic Studies core disciplines have been developed, and creation of C-ID courses and Transfer Model Curriculum are underway. Join this session for a deep-dive discussion about the history, progress made, work being done, challenges, what the future may hold for Ethnic Studies education, and the relationship between Ethnic Studies and Academic Freedom.</a:t>
            </a:r>
            <a:endParaRPr/>
          </a:p>
        </p:txBody>
      </p:sp>
      <p:sp>
        <p:nvSpPr>
          <p:cNvPr id="73" name="Google Shape;73;p1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sz="4600"/>
              <a:t>Presenters</a:t>
            </a:r>
            <a:endParaRPr/>
          </a:p>
        </p:txBody>
      </p:sp>
      <p:sp>
        <p:nvSpPr>
          <p:cNvPr id="79" name="Google Shape;79;p1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b="1" i="1" lang="en-US"/>
              <a:t>Manuel Velez,</a:t>
            </a:r>
            <a:r>
              <a:rPr lang="en-US"/>
              <a:t>, ASCCC Area D  Representative, Equity, Diversity and Action Committee</a:t>
            </a:r>
            <a:endParaRPr/>
          </a:p>
          <a:p>
            <a:pPr indent="0" lvl="0" marL="0" marR="0" rtl="0" algn="l">
              <a:lnSpc>
                <a:spcPct val="90000"/>
              </a:lnSpc>
              <a:spcBef>
                <a:spcPts val="1000"/>
              </a:spcBef>
              <a:spcAft>
                <a:spcPts val="0"/>
              </a:spcAft>
              <a:buClr>
                <a:srgbClr val="404040"/>
              </a:buClr>
              <a:buSzPts val="2400"/>
              <a:buFont typeface="Arial"/>
              <a:buNone/>
            </a:pPr>
            <a:r>
              <a:rPr b="1" i="1" lang="en-US"/>
              <a:t>Carlos Reyes Guerrero</a:t>
            </a:r>
            <a:r>
              <a:rPr lang="en-US"/>
              <a:t>, California Community Colleges Ethnic Studies Faculty Council (CCCESFC) Co-Chair, Los Angeles City College</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80" name="Google Shape;80;p1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Overview</a:t>
            </a:r>
            <a:endParaRPr/>
          </a:p>
        </p:txBody>
      </p:sp>
      <p:sp>
        <p:nvSpPr>
          <p:cNvPr id="86" name="Google Shape;86;p1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404040"/>
              </a:buClr>
              <a:buSzPts val="2400"/>
              <a:buChar char="•"/>
            </a:pPr>
            <a:r>
              <a:rPr lang="en-US"/>
              <a:t>A Brief History of Ethnic Studies </a:t>
            </a:r>
            <a:endParaRPr/>
          </a:p>
          <a:p>
            <a:pPr indent="-228600" lvl="0" marL="228600" rtl="0" algn="l">
              <a:lnSpc>
                <a:spcPct val="90000"/>
              </a:lnSpc>
              <a:spcBef>
                <a:spcPts val="1000"/>
              </a:spcBef>
              <a:spcAft>
                <a:spcPts val="0"/>
              </a:spcAft>
              <a:buClr>
                <a:srgbClr val="404040"/>
              </a:buClr>
              <a:buSzPts val="2400"/>
              <a:buChar char="•"/>
            </a:pPr>
            <a:r>
              <a:rPr lang="en-US"/>
              <a:t>Defining Ethnic Studies Discipline</a:t>
            </a:r>
            <a:endParaRPr/>
          </a:p>
          <a:p>
            <a:pPr indent="-228600" lvl="0" marL="228600" rtl="0" algn="l">
              <a:lnSpc>
                <a:spcPct val="90000"/>
              </a:lnSpc>
              <a:spcBef>
                <a:spcPts val="1000"/>
              </a:spcBef>
              <a:spcAft>
                <a:spcPts val="0"/>
              </a:spcAft>
              <a:buClr>
                <a:srgbClr val="404040"/>
              </a:buClr>
              <a:buSzPts val="2400"/>
              <a:buChar char="•"/>
            </a:pPr>
            <a:r>
              <a:rPr lang="en-US"/>
              <a:t>Title 5 Regulations </a:t>
            </a:r>
            <a:endParaRPr/>
          </a:p>
          <a:p>
            <a:pPr indent="-228600" lvl="0" marL="228600" rtl="0" algn="l">
              <a:lnSpc>
                <a:spcPct val="90000"/>
              </a:lnSpc>
              <a:spcBef>
                <a:spcPts val="1000"/>
              </a:spcBef>
              <a:spcAft>
                <a:spcPts val="0"/>
              </a:spcAft>
              <a:buClr>
                <a:srgbClr val="404040"/>
              </a:buClr>
              <a:buSzPts val="2400"/>
              <a:buChar char="•"/>
            </a:pPr>
            <a:r>
              <a:rPr lang="en-US"/>
              <a:t>Ethnic Studies Leadership Steering Committee and Taskforce timeline for implementation </a:t>
            </a:r>
            <a:endParaRPr/>
          </a:p>
          <a:p>
            <a:pPr indent="-228600" lvl="1" marL="685800" rtl="0" algn="l">
              <a:lnSpc>
                <a:spcPct val="90000"/>
              </a:lnSpc>
              <a:spcBef>
                <a:spcPts val="500"/>
              </a:spcBef>
              <a:spcAft>
                <a:spcPts val="0"/>
              </a:spcAft>
              <a:buClr>
                <a:srgbClr val="404040"/>
              </a:buClr>
              <a:buSzPts val="2200"/>
              <a:buChar char="•"/>
            </a:pPr>
            <a:r>
              <a:rPr lang="en-US"/>
              <a:t>communication with CSU and UC </a:t>
            </a:r>
            <a:endParaRPr/>
          </a:p>
          <a:p>
            <a:pPr indent="-228600" lvl="1" marL="685800" rtl="0" algn="l">
              <a:lnSpc>
                <a:spcPct val="90000"/>
              </a:lnSpc>
              <a:spcBef>
                <a:spcPts val="500"/>
              </a:spcBef>
              <a:spcAft>
                <a:spcPts val="0"/>
              </a:spcAft>
              <a:buClr>
                <a:srgbClr val="404040"/>
              </a:buClr>
              <a:buSzPts val="2200"/>
              <a:buChar char="•"/>
            </a:pPr>
            <a:r>
              <a:rPr lang="en-US"/>
              <a:t>professional development </a:t>
            </a:r>
            <a:endParaRPr/>
          </a:p>
          <a:p>
            <a:pPr indent="-228600" lvl="1" marL="685800" rtl="0" algn="l">
              <a:lnSpc>
                <a:spcPct val="90000"/>
              </a:lnSpc>
              <a:spcBef>
                <a:spcPts val="500"/>
              </a:spcBef>
              <a:spcAft>
                <a:spcPts val="0"/>
              </a:spcAft>
              <a:buClr>
                <a:srgbClr val="404040"/>
              </a:buClr>
              <a:buSzPts val="2200"/>
              <a:buChar char="•"/>
            </a:pPr>
            <a:r>
              <a:rPr lang="en-US"/>
              <a:t>core competencies </a:t>
            </a:r>
            <a:endParaRPr/>
          </a:p>
          <a:p>
            <a:pPr indent="-228600" lvl="0" marL="228600" rtl="0" algn="l">
              <a:lnSpc>
                <a:spcPct val="90000"/>
              </a:lnSpc>
              <a:spcBef>
                <a:spcPts val="1000"/>
              </a:spcBef>
              <a:spcAft>
                <a:spcPts val="0"/>
              </a:spcAft>
              <a:buClr>
                <a:srgbClr val="404040"/>
              </a:buClr>
              <a:buSzPts val="2400"/>
              <a:buChar char="•"/>
            </a:pPr>
            <a:r>
              <a:rPr lang="en-US"/>
              <a:t>Minimum Qualifications for Ethnic Studies Core Disciplines </a:t>
            </a:r>
            <a:endParaRPr/>
          </a:p>
          <a:p>
            <a:pPr indent="-228600" lvl="0" marL="228600" rtl="0" algn="l">
              <a:lnSpc>
                <a:spcPct val="90000"/>
              </a:lnSpc>
              <a:spcBef>
                <a:spcPts val="1000"/>
              </a:spcBef>
              <a:spcAft>
                <a:spcPts val="0"/>
              </a:spcAft>
              <a:buClr>
                <a:srgbClr val="404040"/>
              </a:buClr>
              <a:buSzPts val="2400"/>
              <a:buChar char="•"/>
            </a:pPr>
            <a:r>
              <a:rPr lang="en-US"/>
              <a:t>C-ID courses and Transfer Model Curriculum</a:t>
            </a:r>
            <a:endParaRPr i="1" sz="1800">
              <a:solidFill>
                <a:schemeClr val="accent2"/>
              </a:solidFill>
            </a:endParaRPr>
          </a:p>
          <a:p>
            <a:pPr indent="-228600" lvl="0" marL="228600" rtl="0" algn="l">
              <a:lnSpc>
                <a:spcPct val="90000"/>
              </a:lnSpc>
              <a:spcBef>
                <a:spcPts val="1000"/>
              </a:spcBef>
              <a:spcAft>
                <a:spcPts val="0"/>
              </a:spcAft>
              <a:buClr>
                <a:srgbClr val="1E000B"/>
              </a:buClr>
              <a:buSzPts val="2400"/>
              <a:buChar char="•"/>
            </a:pPr>
            <a:r>
              <a:rPr lang="en-US">
                <a:solidFill>
                  <a:srgbClr val="1E000B"/>
                </a:solidFill>
              </a:rPr>
              <a:t>Cross Listing and Ethnic Studies </a:t>
            </a:r>
            <a:endParaRPr/>
          </a:p>
          <a:p>
            <a:pPr indent="-228600" lvl="0" marL="228600" rtl="0" algn="l">
              <a:lnSpc>
                <a:spcPct val="90000"/>
              </a:lnSpc>
              <a:spcBef>
                <a:spcPts val="1000"/>
              </a:spcBef>
              <a:spcAft>
                <a:spcPts val="0"/>
              </a:spcAft>
              <a:buClr>
                <a:srgbClr val="404040"/>
              </a:buClr>
              <a:buSzPts val="2400"/>
              <a:buChar char="•"/>
            </a:pPr>
            <a:r>
              <a:rPr lang="en-US"/>
              <a:t>Relationship between Ethnic Studies and Academic Freedom</a:t>
            </a:r>
            <a:endParaRPr/>
          </a:p>
        </p:txBody>
      </p:sp>
      <p:sp>
        <p:nvSpPr>
          <p:cNvPr id="87" name="Google Shape;87;p1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A Brief History of Ethnic Studies</a:t>
            </a:r>
            <a:endParaRPr/>
          </a:p>
        </p:txBody>
      </p:sp>
      <p:sp>
        <p:nvSpPr>
          <p:cNvPr id="95" name="Google Shape;95;p1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fontScale="92500" lnSpcReduction="20000"/>
          </a:bodyPr>
          <a:lstStyle/>
          <a:p>
            <a:pPr indent="-217170" lvl="0" marL="228600" rtl="0" algn="l">
              <a:lnSpc>
                <a:spcPct val="90000"/>
              </a:lnSpc>
              <a:spcBef>
                <a:spcPts val="0"/>
              </a:spcBef>
              <a:spcAft>
                <a:spcPts val="0"/>
              </a:spcAft>
              <a:buClr>
                <a:srgbClr val="404040"/>
              </a:buClr>
              <a:buSzPct val="100000"/>
              <a:buChar char="•"/>
            </a:pPr>
            <a:r>
              <a:rPr lang="en-US">
                <a:highlight>
                  <a:srgbClr val="FFFFFF"/>
                </a:highlight>
              </a:rPr>
              <a:t>San Francisco State University supported the first Black Studies Program in 1968, which became a department a year later. Between 1968 and 1973, roughly 600 programs and departments were created.</a:t>
            </a:r>
            <a:endParaRPr/>
          </a:p>
          <a:p>
            <a:pPr indent="-217170" lvl="0" marL="228600" rtl="0" algn="l">
              <a:lnSpc>
                <a:spcPct val="90000"/>
              </a:lnSpc>
              <a:spcBef>
                <a:spcPts val="900"/>
              </a:spcBef>
              <a:spcAft>
                <a:spcPts val="0"/>
              </a:spcAft>
              <a:buClr>
                <a:srgbClr val="404040"/>
              </a:buClr>
              <a:buSzPct val="100000"/>
              <a:buChar char="•"/>
            </a:pPr>
            <a:r>
              <a:rPr lang="en-US">
                <a:highlight>
                  <a:srgbClr val="FFFFFF"/>
                </a:highlight>
              </a:rPr>
              <a:t>The Black Studies programs at California Community Colleges like Merritt College and Fresno City College was established in 1969.</a:t>
            </a:r>
            <a:endParaRPr/>
          </a:p>
          <a:p>
            <a:pPr indent="-217170" lvl="0" marL="228600" rtl="0" algn="l">
              <a:lnSpc>
                <a:spcPct val="90000"/>
              </a:lnSpc>
              <a:spcBef>
                <a:spcPts val="900"/>
              </a:spcBef>
              <a:spcAft>
                <a:spcPts val="0"/>
              </a:spcAft>
              <a:buClr>
                <a:srgbClr val="404040"/>
              </a:buClr>
              <a:buSzPct val="100000"/>
              <a:buChar char="•"/>
            </a:pPr>
            <a:r>
              <a:rPr lang="en-US">
                <a:highlight>
                  <a:srgbClr val="FFFFFF"/>
                </a:highlight>
              </a:rPr>
              <a:t>At the same time Chicana/o Studies programs were being established at UCLA over the next decade.</a:t>
            </a:r>
            <a:endParaRPr/>
          </a:p>
          <a:p>
            <a:pPr indent="-217170" lvl="0" marL="228600" rtl="0" algn="l">
              <a:lnSpc>
                <a:spcPct val="90000"/>
              </a:lnSpc>
              <a:spcBef>
                <a:spcPts val="900"/>
              </a:spcBef>
              <a:spcAft>
                <a:spcPts val="0"/>
              </a:spcAft>
              <a:buClr>
                <a:srgbClr val="404040"/>
              </a:buClr>
              <a:buSzPct val="100000"/>
              <a:buChar char="•"/>
            </a:pPr>
            <a:r>
              <a:rPr lang="en-US">
                <a:highlight>
                  <a:srgbClr val="FFFFFF"/>
                </a:highlight>
              </a:rPr>
              <a:t>Ethnic Studies programs developed and were integrated into the field of Social Science and Humanities, with many Ethnic Studies alum earning degrees in Sociology, Psychology, English and Counseling, among other fields.</a:t>
            </a:r>
            <a:endParaRPr/>
          </a:p>
          <a:p>
            <a:pPr indent="-217170" lvl="0" marL="228600" rtl="0" algn="l">
              <a:lnSpc>
                <a:spcPct val="90000"/>
              </a:lnSpc>
              <a:spcBef>
                <a:spcPts val="900"/>
              </a:spcBef>
              <a:spcAft>
                <a:spcPts val="0"/>
              </a:spcAft>
              <a:buClr>
                <a:srgbClr val="404040"/>
              </a:buClr>
              <a:buSzPct val="100000"/>
              <a:buChar char="•"/>
            </a:pPr>
            <a:r>
              <a:rPr lang="en-US">
                <a:highlight>
                  <a:srgbClr val="FFFFFF"/>
                </a:highlight>
              </a:rPr>
              <a:t>Largest Chicana/o Studies Department CSU, Northridge, over 24 tenure-track faculty, over 25 adjunct faculty. </a:t>
            </a:r>
            <a:endParaRPr/>
          </a:p>
          <a:p>
            <a:pPr indent="0" lvl="0" marL="117475" rtl="0" algn="l">
              <a:lnSpc>
                <a:spcPct val="90000"/>
              </a:lnSpc>
              <a:spcBef>
                <a:spcPts val="900"/>
              </a:spcBef>
              <a:spcAft>
                <a:spcPts val="0"/>
              </a:spcAft>
              <a:buClr>
                <a:srgbClr val="404040"/>
              </a:buClr>
              <a:buSzPct val="100000"/>
              <a:buNone/>
            </a:pPr>
            <a:r>
              <a:t/>
            </a:r>
            <a:endParaRPr>
              <a:highlight>
                <a:srgbClr val="FFFFFF"/>
              </a:highlight>
            </a:endParaRPr>
          </a:p>
          <a:p>
            <a:pPr indent="-76200" lvl="0" marL="228600" rtl="0" algn="l">
              <a:lnSpc>
                <a:spcPct val="90000"/>
              </a:lnSpc>
              <a:spcBef>
                <a:spcPts val="1000"/>
              </a:spcBef>
              <a:spcAft>
                <a:spcPts val="0"/>
              </a:spcAft>
              <a:buClr>
                <a:srgbClr val="404040"/>
              </a:buClr>
              <a:buSzPct val="100000"/>
              <a:buNone/>
            </a:pPr>
            <a:r>
              <a:t/>
            </a:r>
            <a:endParaRPr/>
          </a:p>
        </p:txBody>
      </p:sp>
      <p:sp>
        <p:nvSpPr>
          <p:cNvPr id="96" name="Google Shape;96;p1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Defining Ethnic Studies Discipline </a:t>
            </a:r>
            <a:endParaRPr/>
          </a:p>
        </p:txBody>
      </p:sp>
      <p:sp>
        <p:nvSpPr>
          <p:cNvPr id="104" name="Google Shape;104;p1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404040"/>
              </a:buClr>
              <a:buSzPts val="2400"/>
              <a:buNone/>
            </a:pPr>
            <a:r>
              <a:rPr lang="en-US"/>
              <a:t>Ethnic Studies is the umbrella term for the department/area that houses programs/courses in the four following disciplines:</a:t>
            </a:r>
            <a:endParaRPr/>
          </a:p>
          <a:p>
            <a:pPr indent="-228600" lvl="1" marL="685800" rtl="0" algn="l">
              <a:lnSpc>
                <a:spcPct val="90000"/>
              </a:lnSpc>
              <a:spcBef>
                <a:spcPts val="600"/>
              </a:spcBef>
              <a:spcAft>
                <a:spcPts val="0"/>
              </a:spcAft>
              <a:buClr>
                <a:srgbClr val="404040"/>
              </a:buClr>
              <a:buSzPts val="2400"/>
              <a:buChar char="•"/>
            </a:pPr>
            <a:r>
              <a:rPr lang="en-US" sz="2400"/>
              <a:t>African American/Africana/Black Studies</a:t>
            </a:r>
            <a:endParaRPr/>
          </a:p>
          <a:p>
            <a:pPr indent="-228600" lvl="1" marL="685800" rtl="0" algn="l">
              <a:lnSpc>
                <a:spcPct val="90000"/>
              </a:lnSpc>
              <a:spcBef>
                <a:spcPts val="600"/>
              </a:spcBef>
              <a:spcAft>
                <a:spcPts val="0"/>
              </a:spcAft>
              <a:buClr>
                <a:srgbClr val="404040"/>
              </a:buClr>
              <a:buSzPts val="2400"/>
              <a:buChar char="•"/>
            </a:pPr>
            <a:r>
              <a:rPr lang="en-US" sz="2400"/>
              <a:t>American Indian/Native American Studies</a:t>
            </a:r>
            <a:endParaRPr/>
          </a:p>
          <a:p>
            <a:pPr indent="-228600" lvl="1" marL="685800" rtl="0" algn="l">
              <a:lnSpc>
                <a:spcPct val="90000"/>
              </a:lnSpc>
              <a:spcBef>
                <a:spcPts val="600"/>
              </a:spcBef>
              <a:spcAft>
                <a:spcPts val="0"/>
              </a:spcAft>
              <a:buClr>
                <a:srgbClr val="404040"/>
              </a:buClr>
              <a:buSzPts val="2400"/>
              <a:buChar char="•"/>
            </a:pPr>
            <a:r>
              <a:rPr lang="en-US" sz="2400"/>
              <a:t>Asian American Studies</a:t>
            </a:r>
            <a:endParaRPr/>
          </a:p>
          <a:p>
            <a:pPr indent="-228600" lvl="1" marL="685800" rtl="0" algn="l">
              <a:lnSpc>
                <a:spcPct val="90000"/>
              </a:lnSpc>
              <a:spcBef>
                <a:spcPts val="600"/>
              </a:spcBef>
              <a:spcAft>
                <a:spcPts val="0"/>
              </a:spcAft>
              <a:buClr>
                <a:srgbClr val="404040"/>
              </a:buClr>
              <a:buSzPts val="2400"/>
              <a:buChar char="•"/>
            </a:pPr>
            <a:r>
              <a:rPr lang="en-US" sz="2400"/>
              <a:t>Chicano/a/Latino/Mexican American Studies</a:t>
            </a:r>
            <a:endParaRPr/>
          </a:p>
          <a:p>
            <a:pPr indent="0" lvl="0" marL="0" rtl="0" algn="l">
              <a:lnSpc>
                <a:spcPct val="90000"/>
              </a:lnSpc>
              <a:spcBef>
                <a:spcPts val="600"/>
              </a:spcBef>
              <a:spcAft>
                <a:spcPts val="0"/>
              </a:spcAft>
              <a:buClr>
                <a:srgbClr val="404040"/>
              </a:buClr>
              <a:buSzPts val="2400"/>
              <a:buNone/>
            </a:pPr>
            <a:r>
              <a:t/>
            </a:r>
            <a:endParaRPr/>
          </a:p>
          <a:p>
            <a:pPr indent="0" lvl="0" marL="0" rtl="0" algn="l">
              <a:lnSpc>
                <a:spcPct val="90000"/>
              </a:lnSpc>
              <a:spcBef>
                <a:spcPts val="600"/>
              </a:spcBef>
              <a:spcAft>
                <a:spcPts val="0"/>
              </a:spcAft>
              <a:buClr>
                <a:srgbClr val="404040"/>
              </a:buClr>
              <a:buSzPts val="2400"/>
              <a:buNone/>
            </a:pPr>
            <a:r>
              <a:rPr lang="en-US"/>
              <a:t>“Ethnic Studies” can also represent an introduction to comparative Ethnic Studies courses that is centered on the four above disciplines.</a:t>
            </a:r>
            <a:endParaRPr/>
          </a:p>
          <a:p>
            <a:pPr indent="0" lvl="0" marL="0" rtl="0" algn="l">
              <a:lnSpc>
                <a:spcPct val="90000"/>
              </a:lnSpc>
              <a:spcBef>
                <a:spcPts val="600"/>
              </a:spcBef>
              <a:spcAft>
                <a:spcPts val="0"/>
              </a:spcAft>
              <a:buClr>
                <a:srgbClr val="404040"/>
              </a:buClr>
              <a:buSzPts val="2400"/>
              <a:buNone/>
            </a:pPr>
            <a:r>
              <a:t/>
            </a:r>
            <a:endParaRPr/>
          </a:p>
          <a:p>
            <a:pPr indent="0" lvl="0" marL="0" rtl="0" algn="l">
              <a:lnSpc>
                <a:spcPct val="90000"/>
              </a:lnSpc>
              <a:spcBef>
                <a:spcPts val="600"/>
              </a:spcBef>
              <a:spcAft>
                <a:spcPts val="0"/>
              </a:spcAft>
              <a:buClr>
                <a:srgbClr val="404040"/>
              </a:buClr>
              <a:buSzPts val="2400"/>
              <a:buNone/>
            </a:pPr>
            <a:r>
              <a:rPr lang="en-US"/>
              <a:t>Interdisciplinary (holistic, intersectionality) is the epistemology of the discipline(s). </a:t>
            </a:r>
            <a:endParaRPr/>
          </a:p>
        </p:txBody>
      </p:sp>
      <p:sp>
        <p:nvSpPr>
          <p:cNvPr id="105" name="Google Shape;105;p1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Title 5 Regulations </a:t>
            </a:r>
            <a:endParaRPr/>
          </a:p>
        </p:txBody>
      </p:sp>
      <p:sp>
        <p:nvSpPr>
          <p:cNvPr id="113" name="Google Shape;113;p18"/>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2400"/>
              <a:buNone/>
            </a:pPr>
            <a:r>
              <a:rPr lang="en-US"/>
              <a:t>Prior to July 2021:</a:t>
            </a:r>
            <a:endParaRPr/>
          </a:p>
          <a:p>
            <a:pPr indent="-228600" lvl="0" marL="228600" rtl="0" algn="l">
              <a:lnSpc>
                <a:spcPct val="90000"/>
              </a:lnSpc>
              <a:spcBef>
                <a:spcPts val="1000"/>
              </a:spcBef>
              <a:spcAft>
                <a:spcPts val="0"/>
              </a:spcAft>
              <a:buClr>
                <a:srgbClr val="404040"/>
              </a:buClr>
              <a:buSzPts val="2400"/>
              <a:buChar char="•"/>
            </a:pPr>
            <a:r>
              <a:rPr lang="en-US"/>
              <a:t>Title 5 regulations required that colleges offer a course in Ethnic Studies, no requirement for students to take a course</a:t>
            </a:r>
            <a:endParaRPr/>
          </a:p>
          <a:p>
            <a:pPr indent="-228600" lvl="0" marL="228600" rtl="0" algn="l">
              <a:lnSpc>
                <a:spcPct val="90000"/>
              </a:lnSpc>
              <a:spcBef>
                <a:spcPts val="1000"/>
              </a:spcBef>
              <a:spcAft>
                <a:spcPts val="0"/>
              </a:spcAft>
              <a:buClr>
                <a:srgbClr val="404040"/>
              </a:buClr>
              <a:buSzPts val="2400"/>
              <a:buChar char="•"/>
            </a:pPr>
            <a:r>
              <a:rPr lang="en-US"/>
              <a:t>September 2020, ASCCC Executive Committee Agenda: discussion on strengthening Ethnic Studies requirement</a:t>
            </a:r>
            <a:endParaRPr/>
          </a:p>
          <a:p>
            <a:pPr indent="-228600" lvl="0" marL="228600" rtl="0" algn="l">
              <a:lnSpc>
                <a:spcPct val="90000"/>
              </a:lnSpc>
              <a:spcBef>
                <a:spcPts val="1000"/>
              </a:spcBef>
              <a:spcAft>
                <a:spcPts val="0"/>
              </a:spcAft>
              <a:buClr>
                <a:srgbClr val="404040"/>
              </a:buClr>
              <a:buSzPts val="2400"/>
              <a:buChar char="•"/>
            </a:pPr>
            <a:r>
              <a:rPr lang="en-US"/>
              <a:t>November 2020, ASCCC Resolutions</a:t>
            </a:r>
            <a:endParaRPr/>
          </a:p>
          <a:p>
            <a:pPr indent="-228600" lvl="1" marL="685800" rtl="0" algn="l">
              <a:lnSpc>
                <a:spcPct val="90000"/>
              </a:lnSpc>
              <a:spcBef>
                <a:spcPts val="500"/>
              </a:spcBef>
              <a:spcAft>
                <a:spcPts val="0"/>
              </a:spcAft>
              <a:buClr>
                <a:srgbClr val="404040"/>
              </a:buClr>
              <a:buSzPts val="2200"/>
              <a:buChar char="•"/>
            </a:pPr>
            <a:r>
              <a:rPr lang="en-US" u="sng">
                <a:solidFill>
                  <a:schemeClr val="hlink"/>
                </a:solidFill>
                <a:hlinkClick r:id="rId3"/>
              </a:rPr>
              <a:t>F20 09.03</a:t>
            </a:r>
            <a:r>
              <a:rPr lang="en-US"/>
              <a:t> Ethnic Studies Graduation Requirement</a:t>
            </a:r>
            <a:endParaRPr/>
          </a:p>
          <a:p>
            <a:pPr indent="-228600" lvl="1" marL="685800" rtl="0" algn="l">
              <a:lnSpc>
                <a:spcPct val="90000"/>
              </a:lnSpc>
              <a:spcBef>
                <a:spcPts val="500"/>
              </a:spcBef>
              <a:spcAft>
                <a:spcPts val="0"/>
              </a:spcAft>
              <a:buClr>
                <a:srgbClr val="404040"/>
              </a:buClr>
              <a:buSzPts val="2200"/>
              <a:buChar char="•"/>
            </a:pPr>
            <a:r>
              <a:rPr lang="en-US" u="sng">
                <a:solidFill>
                  <a:schemeClr val="hlink"/>
                </a:solidFill>
                <a:hlinkClick r:id="rId4"/>
              </a:rPr>
              <a:t>F20 09.04</a:t>
            </a:r>
            <a:r>
              <a:rPr lang="en-US"/>
              <a:t> Clarify and Strengthen the Ethnic Studies Graduation Requirement</a:t>
            </a:r>
            <a:endParaRPr/>
          </a:p>
          <a:p>
            <a:pPr indent="-228600" lvl="0" marL="228600" rtl="0" algn="l">
              <a:lnSpc>
                <a:spcPct val="90000"/>
              </a:lnSpc>
              <a:spcBef>
                <a:spcPts val="1000"/>
              </a:spcBef>
              <a:spcAft>
                <a:spcPts val="0"/>
              </a:spcAft>
              <a:buClr>
                <a:srgbClr val="404040"/>
              </a:buClr>
              <a:buSzPts val="2400"/>
              <a:buChar char="•"/>
            </a:pPr>
            <a:r>
              <a:rPr lang="en-US"/>
              <a:t>Through the California Community Colleges Curriculum Committee (5C) process to change title 5 regulations began</a:t>
            </a:r>
            <a:endParaRPr/>
          </a:p>
        </p:txBody>
      </p:sp>
      <p:sp>
        <p:nvSpPr>
          <p:cNvPr id="114" name="Google Shape;114;p1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Title 5 Regulations </a:t>
            </a:r>
            <a:endParaRPr/>
          </a:p>
        </p:txBody>
      </p:sp>
      <p:sp>
        <p:nvSpPr>
          <p:cNvPr id="122" name="Google Shape;122;p19"/>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404040"/>
              </a:buClr>
              <a:buSzPts val="2400"/>
              <a:buChar char="•"/>
            </a:pPr>
            <a:r>
              <a:rPr lang="en-US"/>
              <a:t>Approved by the California Community Colleges Board of Governors, July 2021. </a:t>
            </a:r>
            <a:endParaRPr/>
          </a:p>
          <a:p>
            <a:pPr indent="-228600" lvl="0" marL="228600" rtl="0" algn="l">
              <a:lnSpc>
                <a:spcPct val="90000"/>
              </a:lnSpc>
              <a:spcBef>
                <a:spcPts val="1000"/>
              </a:spcBef>
              <a:spcAft>
                <a:spcPts val="0"/>
              </a:spcAft>
              <a:buClr>
                <a:srgbClr val="404040"/>
              </a:buClr>
              <a:buSzPts val="2400"/>
              <a:buChar char="•"/>
            </a:pPr>
            <a:r>
              <a:rPr lang="en-US"/>
              <a:t>Anticipated Implementation 2024 </a:t>
            </a:r>
            <a:endParaRPr/>
          </a:p>
          <a:p>
            <a:pPr indent="-228600" lvl="0" marL="228600" rtl="0" algn="l">
              <a:lnSpc>
                <a:spcPct val="90000"/>
              </a:lnSpc>
              <a:spcBef>
                <a:spcPts val="1000"/>
              </a:spcBef>
              <a:spcAft>
                <a:spcPts val="0"/>
              </a:spcAft>
              <a:buClr>
                <a:srgbClr val="404040"/>
              </a:buClr>
              <a:buSzPts val="2400"/>
              <a:buChar char="•"/>
            </a:pPr>
            <a:r>
              <a:rPr lang="en-US"/>
              <a:t>Strength of Law</a:t>
            </a:r>
            <a:endParaRPr/>
          </a:p>
          <a:p>
            <a:pPr indent="0" lvl="0" marL="0" rtl="0" algn="l">
              <a:lnSpc>
                <a:spcPct val="90000"/>
              </a:lnSpc>
              <a:spcBef>
                <a:spcPts val="1000"/>
              </a:spcBef>
              <a:spcAft>
                <a:spcPts val="0"/>
              </a:spcAft>
              <a:buClr>
                <a:srgbClr val="404040"/>
              </a:buClr>
              <a:buSzPts val="2400"/>
              <a:buNone/>
            </a:pPr>
            <a:r>
              <a:rPr i="1" lang="en-US"/>
              <a:t>(3) Satisfactory completion of a transfer-level course (minimum of three semester units or four quarter units) in ethnic studies. This requirement may be satisfied by obtaining a satisfactory grade in a course in ethnic studies taught in or on behalf of other departments and disciplines. (title 5 § 55063)</a:t>
            </a:r>
            <a:endParaRPr/>
          </a:p>
          <a:p>
            <a:pPr indent="0" lvl="0" marL="0" rtl="0" algn="l">
              <a:lnSpc>
                <a:spcPct val="90000"/>
              </a:lnSpc>
              <a:spcBef>
                <a:spcPts val="1000"/>
              </a:spcBef>
              <a:spcAft>
                <a:spcPts val="0"/>
              </a:spcAft>
              <a:buClr>
                <a:srgbClr val="404040"/>
              </a:buClr>
              <a:buSzPts val="2400"/>
              <a:buNone/>
            </a:pPr>
            <a:r>
              <a:t/>
            </a:r>
            <a:endParaRPr i="1"/>
          </a:p>
          <a:p>
            <a:pPr indent="0" lvl="0" marL="0" rtl="0" algn="l">
              <a:lnSpc>
                <a:spcPct val="90000"/>
              </a:lnSpc>
              <a:spcBef>
                <a:spcPts val="1000"/>
              </a:spcBef>
              <a:spcAft>
                <a:spcPts val="0"/>
              </a:spcAft>
              <a:buClr>
                <a:srgbClr val="404040"/>
              </a:buClr>
              <a:buSzPts val="2400"/>
              <a:buNone/>
            </a:pPr>
            <a:r>
              <a:rPr b="1" i="1" lang="en-US"/>
              <a:t>Note this is a graduation requirement. Courses can be also used to fulfill  GE requirements. </a:t>
            </a:r>
            <a:endParaRPr/>
          </a:p>
        </p:txBody>
      </p:sp>
      <p:sp>
        <p:nvSpPr>
          <p:cNvPr id="123" name="Google Shape;123;p1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US"/>
              <a:t>Ethnic Studies Leadership Steering Committee </a:t>
            </a:r>
            <a:br>
              <a:rPr b="1" lang="en-US"/>
            </a:br>
            <a:r>
              <a:rPr b="1" lang="en-US"/>
              <a:t>and Taskforce </a:t>
            </a:r>
            <a:endParaRPr/>
          </a:p>
        </p:txBody>
      </p:sp>
      <p:sp>
        <p:nvSpPr>
          <p:cNvPr id="131" name="Google Shape;131;p20"/>
          <p:cNvSpPr txBox="1"/>
          <p:nvPr>
            <p:ph idx="1" type="body"/>
          </p:nvPr>
        </p:nvSpPr>
        <p:spPr>
          <a:xfrm>
            <a:off x="1277650" y="1798325"/>
            <a:ext cx="10058400" cy="4767900"/>
          </a:xfrm>
          <a:prstGeom prst="rect">
            <a:avLst/>
          </a:prstGeom>
          <a:noFill/>
          <a:ln>
            <a:noFill/>
          </a:ln>
        </p:spPr>
        <p:txBody>
          <a:bodyPr anchorCtr="0" anchor="t" bIns="45700" lIns="91425" spcFirstLastPara="1" rIns="91425" wrap="square" tIns="45700">
            <a:normAutofit fontScale="92500" lnSpcReduction="20000"/>
          </a:bodyPr>
          <a:lstStyle/>
          <a:p>
            <a:pPr indent="-217170" lvl="0" marL="228600" rtl="0" algn="l">
              <a:lnSpc>
                <a:spcPct val="90000"/>
              </a:lnSpc>
              <a:spcBef>
                <a:spcPts val="0"/>
              </a:spcBef>
              <a:spcAft>
                <a:spcPts val="0"/>
              </a:spcAft>
              <a:buClr>
                <a:srgbClr val="404040"/>
              </a:buClr>
              <a:buSzPct val="100000"/>
              <a:buChar char="•"/>
            </a:pPr>
            <a:r>
              <a:rPr lang="en-US"/>
              <a:t>ASCCC, CCC Ethnic Studies Faculty Council (CCCESFC), and California Community Colleges Chancellor’s Office (CCCCO)</a:t>
            </a:r>
            <a:endParaRPr/>
          </a:p>
          <a:p>
            <a:pPr indent="-218122" lvl="1" marL="685800" rtl="0" algn="l">
              <a:lnSpc>
                <a:spcPct val="90000"/>
              </a:lnSpc>
              <a:spcBef>
                <a:spcPts val="500"/>
              </a:spcBef>
              <a:spcAft>
                <a:spcPts val="0"/>
              </a:spcAft>
              <a:buClr>
                <a:srgbClr val="404040"/>
              </a:buClr>
              <a:buSzPct val="100000"/>
              <a:buChar char="•"/>
            </a:pPr>
            <a:r>
              <a:rPr lang="en-US"/>
              <a:t>Timeline for implementation</a:t>
            </a:r>
            <a:endParaRPr/>
          </a:p>
          <a:p>
            <a:pPr indent="-218122" lvl="1" marL="685800" rtl="0" algn="l">
              <a:lnSpc>
                <a:spcPct val="90000"/>
              </a:lnSpc>
              <a:spcBef>
                <a:spcPts val="500"/>
              </a:spcBef>
              <a:spcAft>
                <a:spcPts val="0"/>
              </a:spcAft>
              <a:buClr>
                <a:srgbClr val="404040"/>
              </a:buClr>
              <a:buSzPct val="100000"/>
              <a:buChar char="•"/>
            </a:pPr>
            <a:r>
              <a:rPr lang="en-US"/>
              <a:t>Communication with CSU and UC </a:t>
            </a:r>
            <a:endParaRPr/>
          </a:p>
          <a:p>
            <a:pPr indent="-218122" lvl="1" marL="685800" rtl="0" algn="l">
              <a:lnSpc>
                <a:spcPct val="90000"/>
              </a:lnSpc>
              <a:spcBef>
                <a:spcPts val="500"/>
              </a:spcBef>
              <a:spcAft>
                <a:spcPts val="0"/>
              </a:spcAft>
              <a:buClr>
                <a:srgbClr val="404040"/>
              </a:buClr>
              <a:buSzPct val="100000"/>
              <a:buChar char="•"/>
            </a:pPr>
            <a:r>
              <a:rPr lang="en-US"/>
              <a:t>Professional Development </a:t>
            </a:r>
            <a:endParaRPr/>
          </a:p>
          <a:p>
            <a:pPr indent="-218122" lvl="1" marL="685800" rtl="0" algn="l">
              <a:lnSpc>
                <a:spcPct val="90000"/>
              </a:lnSpc>
              <a:spcBef>
                <a:spcPts val="500"/>
              </a:spcBef>
              <a:spcAft>
                <a:spcPts val="0"/>
              </a:spcAft>
              <a:buClr>
                <a:srgbClr val="404040"/>
              </a:buClr>
              <a:buSzPct val="100000"/>
              <a:buChar char="•"/>
            </a:pPr>
            <a:r>
              <a:rPr lang="en-US"/>
              <a:t>Core Competencies </a:t>
            </a:r>
            <a:endParaRPr/>
          </a:p>
          <a:p>
            <a:pPr indent="-220027" lvl="2" marL="1143000" rtl="0" algn="l">
              <a:lnSpc>
                <a:spcPct val="90000"/>
              </a:lnSpc>
              <a:spcBef>
                <a:spcPts val="500"/>
              </a:spcBef>
              <a:spcAft>
                <a:spcPts val="0"/>
              </a:spcAft>
              <a:buSzPct val="90000"/>
              <a:buChar char="•"/>
            </a:pPr>
            <a:r>
              <a:rPr lang="en-US"/>
              <a:t>to be vetted in Fall 2022 through C-ID</a:t>
            </a:r>
            <a:endParaRPr/>
          </a:p>
          <a:p>
            <a:pPr indent="-217170" lvl="0" marL="228600" rtl="0" algn="l">
              <a:lnSpc>
                <a:spcPct val="90000"/>
              </a:lnSpc>
              <a:spcBef>
                <a:spcPts val="1000"/>
              </a:spcBef>
              <a:spcAft>
                <a:spcPts val="0"/>
              </a:spcAft>
              <a:buClr>
                <a:srgbClr val="404040"/>
              </a:buClr>
              <a:buSzPct val="100000"/>
              <a:buChar char="•"/>
            </a:pPr>
            <a:r>
              <a:rPr lang="en-US"/>
              <a:t>Taskforce will continue in Fall 2022</a:t>
            </a:r>
            <a:endParaRPr/>
          </a:p>
          <a:p>
            <a:pPr indent="-217170" lvl="0" marL="228600" rtl="0" algn="l">
              <a:lnSpc>
                <a:spcPct val="90000"/>
              </a:lnSpc>
              <a:spcBef>
                <a:spcPts val="1000"/>
              </a:spcBef>
              <a:spcAft>
                <a:spcPts val="0"/>
              </a:spcAft>
              <a:buClr>
                <a:srgbClr val="404040"/>
              </a:buClr>
              <a:buSzPct val="100000"/>
              <a:buChar char="•"/>
            </a:pPr>
            <a:r>
              <a:rPr lang="en-US"/>
              <a:t>Membership</a:t>
            </a:r>
            <a:endParaRPr/>
          </a:p>
          <a:p>
            <a:pPr indent="-218122" lvl="1" marL="685800" rtl="0" algn="l">
              <a:lnSpc>
                <a:spcPct val="90000"/>
              </a:lnSpc>
              <a:spcBef>
                <a:spcPts val="500"/>
              </a:spcBef>
              <a:spcAft>
                <a:spcPts val="0"/>
              </a:spcAft>
              <a:buClr>
                <a:srgbClr val="404040"/>
              </a:buClr>
              <a:buSzPct val="100000"/>
              <a:buChar char="•"/>
            </a:pPr>
            <a:r>
              <a:rPr lang="en-US"/>
              <a:t>Leadership Steering Committee (2 ASCCC, 2 CCCESFC, 2 CCCCO)</a:t>
            </a:r>
            <a:endParaRPr/>
          </a:p>
          <a:p>
            <a:pPr indent="-218122" lvl="1" marL="685800" rtl="0" algn="l">
              <a:lnSpc>
                <a:spcPct val="90000"/>
              </a:lnSpc>
              <a:spcBef>
                <a:spcPts val="500"/>
              </a:spcBef>
              <a:spcAft>
                <a:spcPts val="0"/>
              </a:spcAft>
              <a:buClr>
                <a:srgbClr val="404040"/>
              </a:buClr>
              <a:buSzPct val="100000"/>
              <a:buChar char="•"/>
            </a:pPr>
            <a:r>
              <a:rPr lang="en-US"/>
              <a:t>Taskforce (2 CCCCO, 2 ASCCC, 1 CCCESFC, 4 ES Faculty, 1 5C, 1 student, 1 Articulation Officer, 1 Admissions and Records, 1 CIO, 1 CSSO)</a:t>
            </a:r>
            <a:endParaRPr/>
          </a:p>
          <a:p>
            <a:pPr indent="-217170" lvl="0" marL="228600" rtl="0" algn="l">
              <a:lnSpc>
                <a:spcPct val="90000"/>
              </a:lnSpc>
              <a:spcBef>
                <a:spcPts val="1000"/>
              </a:spcBef>
              <a:spcAft>
                <a:spcPts val="0"/>
              </a:spcAft>
              <a:buClr>
                <a:srgbClr val="404040"/>
              </a:buClr>
              <a:buSzPct val="100000"/>
              <a:buChar char="•"/>
            </a:pPr>
            <a:r>
              <a:rPr b="1" i="1" lang="en-US"/>
              <a:t>Guidance Memo released in June 2022</a:t>
            </a:r>
            <a:endParaRPr b="1" i="1"/>
          </a:p>
          <a:p>
            <a:pPr indent="-181927" lvl="0" marL="228600" rtl="0" algn="l">
              <a:lnSpc>
                <a:spcPct val="90000"/>
              </a:lnSpc>
              <a:spcBef>
                <a:spcPts val="1000"/>
              </a:spcBef>
              <a:spcAft>
                <a:spcPts val="0"/>
              </a:spcAft>
              <a:buSzPct val="75000"/>
              <a:buChar char="•"/>
            </a:pPr>
            <a:r>
              <a:rPr b="1" i="1" lang="en-US"/>
              <a:t>Fill out Ethnic Studies Survey: </a:t>
            </a:r>
            <a:r>
              <a:rPr b="1" i="1" lang="en-US" u="sng">
                <a:solidFill>
                  <a:schemeClr val="hlink"/>
                </a:solidFill>
                <a:hlinkClick r:id="rId3"/>
              </a:rPr>
              <a:t>https://survey.alchemer.com/s3/6870062/EthnicStudiesSurvey</a:t>
            </a:r>
            <a:endParaRPr b="1" i="1"/>
          </a:p>
        </p:txBody>
      </p:sp>
      <p:sp>
        <p:nvSpPr>
          <p:cNvPr id="132" name="Google Shape;132;p2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